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tags/tag1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57" r:id="rId20"/>
    <p:sldId id="260" r:id="rId21"/>
    <p:sldId id="258" r:id="rId22"/>
    <p:sldId id="259" r:id="rId23"/>
    <p:sldId id="261" r:id="rId24"/>
    <p:sldId id="313" r:id="rId25"/>
    <p:sldId id="262" r:id="rId26"/>
    <p:sldId id="296" r:id="rId27"/>
    <p:sldId id="297" r:id="rId28"/>
    <p:sldId id="298" r:id="rId29"/>
    <p:sldId id="276"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4" r:id="rId45"/>
    <p:sldId id="315" r:id="rId46"/>
    <p:sldId id="263" r:id="rId47"/>
    <p:sldId id="267" r:id="rId48"/>
    <p:sldId id="266" r:id="rId49"/>
    <p:sldId id="264" r:id="rId50"/>
    <p:sldId id="268" r:id="rId51"/>
    <p:sldId id="269" r:id="rId52"/>
    <p:sldId id="271" r:id="rId53"/>
    <p:sldId id="272" r:id="rId54"/>
    <p:sldId id="270" r:id="rId55"/>
    <p:sldId id="265" r:id="rId56"/>
    <p:sldId id="278" r:id="rId57"/>
    <p:sldId id="31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autoAdjust="0"/>
    <p:restoredTop sz="86637" autoAdjust="0"/>
  </p:normalViewPr>
  <p:slideViewPr>
    <p:cSldViewPr>
      <p:cViewPr varScale="1">
        <p:scale>
          <a:sx n="141" d="100"/>
          <a:sy n="141" d="100"/>
        </p:scale>
        <p:origin x="1592" y="176"/>
      </p:cViewPr>
      <p:guideLst>
        <p:guide orient="horz" pos="2160"/>
        <p:guide pos="288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4/7/20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4/7/20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Usually, each on-chip peripheral device has a few registers, such as control registers, status registers, data input registers, and data output registers.  In general, there are two approaches to exchange data between the processor core, and a peripheral device, including  {{Pause=0.5}} port-mapped I/O, and  {{Pause=0.5}}  memory-mapped I/O. Port-mapped I/O uses special CPU instructions, which are designed specifically for I/O operations. {{Pause=0.5}} On the other hand, memory-mapped I/O does not need any special instructions. Each register is assigned to a memory address, in the memory address space of the microprocessor.  Memory-mapped I/O is performed by the native load and store instructions of the processor. Therefore, memory-mapped I/O is a more convenient way to interface I/O devices.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Here is an example of memory mapped I/O. Suppose we want to set the output of a G P I O pin to high, software can use the store instruction STR to set the corresponding bit in  G P I O data output register to 1. When you write to this “special memory location”, the data you write, is sent to, the corresponding I/O device. {{Pause=0.5}} ARM Cortex-M microprocessors use memory-mapped I/O.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2425606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{{Pause=2}} Each</a:t>
            </a:r>
            <a:r>
              <a:rPr lang="en-US" dirty="0"/>
              <a:t> STM32L4 chip has eight G P I O ports, including port A, B, C, et cetera. Each G P I O port can have up to 16 pins.  All pins in a G P I O port are controlled as a group. Each pin can be configured by software at runtime to perform various functions.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1420684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ARM Cortex-M4 processor core, is connected to the other components via three buses, include the data bus, the instruction bus, and the system bus. These buses are connected to the Advanced high performance bus (AHB) matrix. AHB is the backbone bus. It is used for high-performance, high clock frequency system modules, such as on-chip flash, on-chip SRAM, as well as G P I O modules. The chip also has a bridge that connects AHB to Advanced Peripheral Bus (APB). APB is for low bandwidth peripherals. APB connects most of the peripheral devices in the system, such as UART, S P I, and timer.  </a:t>
            </a:r>
          </a:p>
          <a:p>
            <a:endParaRPr lang="en-US" dirty="0"/>
          </a:p>
          <a:p>
            <a:r>
              <a:rPr lang="en-US" dirty="0"/>
              <a:t>{{Pause=1}} Here is the basic structure of a G P I O module. I will explain the details of this module in the next slide.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1655483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ARM Cortex-M4 processor core, is connected to the other components via three buses, include the data bus, the instruction bus, and the system bus. These buses are connected to the Advanced high performance bus (AHB) matrix. AHB is the backbone bus. It is used for high-performance, high clock frequency system modules, such as on-chip flash, on-chip SRAM, as well as G P I O modules. The chip also has a bridge that connects AHB to Advanced Peripheral Bus (APB). APB is for low bandwidth peripherals. APB connects most of the peripheral devices in the system, such as UART, S P I, and timer.  </a:t>
            </a:r>
          </a:p>
          <a:p>
            <a:endParaRPr lang="en-US" dirty="0"/>
          </a:p>
          <a:p>
            <a:r>
              <a:rPr lang="en-US" dirty="0"/>
              <a:t>{{Pause=1}} Here is the basic structure of a G P I O module. I will explain the details of this module in the next slide.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1379997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Most G P I O ports have 16 pins. This diagram shows the standard structure of one G P I O pin.  It includes the basic structure for both digital input, and digital output.  In this lecture, I will only focus on the digital output part. We will discuss the digital input in a separate lecture.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265319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basic structure, that is designed for digital output, on one G P I O pin.  There are four important registers related to output, including the output data register, {{Pause=1}}  the mode register, {{Pause=1}}  the data output type register, {{Pause=1}}  and the pull-up pull-down register. In this slide, I only give a short overview of each registers. Detailed discussion will be presented in the next few slides.  {{Pause=1}} We can use the mode register to configure the pin as output. {{Pause=1}} The output type register, sets the output pin as, either push-pull or open-drain. {{Pause=1}} The pull-up pull down register, specifies, whether the pin is pulled up to a high voltage by a resister, or the pin is pulled down to the ground via another resister. </a:t>
            </a:r>
          </a:p>
          <a:p>
            <a:endParaRPr lang="en-US" dirty="0"/>
          </a:p>
          <a:p>
            <a:r>
              <a:rPr lang="en-US" dirty="0"/>
              <a:t>{{Pause=1}} When the pin is configured as output, the value written to the output data register is output on the G P I O pin.  {{Pause=1}} However, whether the pin has a high voltage output, a low voltage output, or a high impedance output, depends on the configuration of the output type register, and the pull-up pull-down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15</a:t>
            </a:fld>
            <a:endParaRPr lang="en-US"/>
          </a:p>
        </p:txBody>
      </p:sp>
    </p:spTree>
    <p:extLst>
      <p:ext uri="{BB962C8B-B14F-4D97-AF65-F5344CB8AC3E}">
        <p14:creationId xmlns:p14="http://schemas.microsoft.com/office/powerpoint/2010/main" val="2726710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To improve energy-efficiency, the clock of most peripherals, is turned off. As presented previously, the red LED is connected to the pin 2 of port B. {{Pause=1}} First of all, we need to enable the clock of G P I O Port B.  The clock can be turned on or off by configuring the reset and clock control module (RCC). Specifically, the clock of port B is controlled by the AHB2, peripheral clock enable register (A H B 2 E N R).  We need to set bit 1, that is, G P I O B Enable Bit, of this register to 1. When G P I O B Enable bit is 1, the clock signal can pass through this logic {{Pause=0.1}} AND gate to drive the port B. On the other hand, if G P I O B Enable it is zero, the output of the logic {{Pause=0.1}} AND gate is always zero. Accordingly, the port B has no clock input.</a:t>
            </a:r>
          </a:p>
          <a:p>
            <a:endParaRPr lang="en-US" dirty="0"/>
          </a:p>
          <a:p>
            <a:r>
              <a:rPr lang="en-US" dirty="0"/>
              <a:t>{{Pause=1}} Software can set G P I O B Enable bit to 1 by using bitwise OR.  In order to make the code more readable, we use this macro to define this constant. In fact, this macro has already been defined in the device header file.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1281136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{{Pause=2}} Software can program each {{Pause=0.1}} G P I O pin as one of the following four different functions. First,  digital input, which detects, whether an external voltage signal, is higher or lower than a predetermined threshold. Second, digital output, which controls the voltage on the pin. Third, analog functions, which perform digital-to-analog, or analog-to-digital conversion. Last, other complex functions, such as S P I data pin, and timer PWM output. We call the last category of functions as alternative functions.  {{Pause=1}}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function of a pin is controlled by the MODE register of this port. Each mode register has 32 bits. Port B has a total of 16 pins. The function of each pin is determined by two bits of the mode register. For example, bit 5 and bit 4 control the function of pin 2.  When these two bits are zero </a:t>
            </a:r>
            <a:r>
              <a:rPr lang="en-US" sz="1200" b="0" i="0" u="none" strike="noStrike" kern="1200" baseline="0" dirty="0" err="1">
                <a:solidFill>
                  <a:schemeClr val="tx1"/>
                </a:solidFill>
                <a:latin typeface="+mn-lt"/>
                <a:ea typeface="+mn-ea"/>
                <a:cs typeface="+mn-cs"/>
              </a:rPr>
              <a:t>zero</a:t>
            </a:r>
            <a:r>
              <a:rPr lang="en-US" sz="1200" b="0" i="0" u="none" strike="noStrike" kern="1200" baseline="0" dirty="0">
                <a:solidFill>
                  <a:schemeClr val="tx1"/>
                </a:solidFill>
                <a:latin typeface="+mn-lt"/>
                <a:ea typeface="+mn-ea"/>
                <a:cs typeface="+mn-cs"/>
              </a:rPr>
              <a:t>, the pin is set as digital input. When these bits are zero one, this pin is used for digital output.  When they are one zero,  the pin has alternative function. Specific alternative function will be determined by the alternative function register of this port. When these two bits are one </a:t>
            </a:r>
            <a:r>
              <a:rPr lang="en-US" sz="1200" b="0" i="0" u="none" strike="noStrike" kern="1200" baseline="0" dirty="0" err="1">
                <a:solidFill>
                  <a:schemeClr val="tx1"/>
                </a:solidFill>
                <a:latin typeface="+mn-lt"/>
                <a:ea typeface="+mn-ea"/>
                <a:cs typeface="+mn-cs"/>
              </a:rPr>
              <a:t>one</a:t>
            </a:r>
            <a:r>
              <a:rPr lang="en-US" sz="1200" b="0" i="0" u="none" strike="noStrike" kern="1200" baseline="0" dirty="0">
                <a:solidFill>
                  <a:schemeClr val="tx1"/>
                </a:solidFill>
                <a:latin typeface="+mn-lt"/>
                <a:ea typeface="+mn-ea"/>
                <a:cs typeface="+mn-cs"/>
              </a:rPr>
              <a:t>, the pin will be used for analog-to-digital conversion (ADC), or digital-to-analog conversion (DAC). {{Pause=1}}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 this example, pin PB 2 will be used as output to turn on the red LED. Therefore, we need to set bit 5  and bit 4 to zero and one, respectively. {{Pause=2}} Here is the C code. First, we clear bit 4 and 5. Then we set bit 4 by using bitwise OR.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4244854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Next, we need to set the output of mode of Pin 2 as push-pull, instead of open drain. Therefore, software has to clear bit 2 of the output type register. In the following few slides, I will explain what is the difference between push pull, and open drain.</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4241735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This table summarizes the difference between push pull, and open drain. Their difference is that, in the push-pull output, when the output data bit is one, the output pin has a high voltage. However, in the open-drain output, when the output data bit is one, the output pin is floating, or has high impedance. {{Pause=1}}  In this example, we need to provide a high voltage on the output pin, in order to turn on the LED. Therefore, we have select the push-pull output, instead of the open-drain output.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26</a:t>
            </a:fld>
            <a:endParaRPr lang="en-US"/>
          </a:p>
        </p:txBody>
      </p:sp>
    </p:spTree>
    <p:extLst>
      <p:ext uri="{BB962C8B-B14F-4D97-AF65-F5344CB8AC3E}">
        <p14:creationId xmlns:p14="http://schemas.microsoft.com/office/powerpoint/2010/main" val="3609298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output data register is easy to understand. This register has the upper 16 bits reserved. It has 16 data bits, with one bit for each pin. Because the red LED is connected to pin 2, to turn on the LED, we need to set, bit 2, of the output data register, to 1.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27</a:t>
            </a:fld>
            <a:endParaRPr lang="en-US"/>
          </a:p>
        </p:txBody>
      </p:sp>
    </p:spTree>
    <p:extLst>
      <p:ext uri="{BB962C8B-B14F-4D97-AF65-F5344CB8AC3E}">
        <p14:creationId xmlns:p14="http://schemas.microsoft.com/office/powerpoint/2010/main" val="382532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memory address of ARM Cortex-M  has a total of 32 bits, supporting 4 gigabytes of memory space. The memory space is divided into six different pre-defined regions.  Each region is given for recommended usage. {{Pause=0.5}} The first region is code region. It is primarily used to store program code. It can also store data. The code region is on-chip memory, typically on-chip flash. The size of on-chip flash is limited to half a gigabyte.  The actual size of the on-chip flash varies based on different venders and different chips. {{Pause=0.5}} The second region is SRAM. It is primarily used to store data, such as heaps and stacks. We can also put code here. It supports half a gigabyte. {{Pause=0.5}} The third region is peripheral. These peripherals include Advanced High Performance Bus peripherals, such as G P I O, and A D C, or Advanced Peripheral Bus peripherals, such as timers, and USART. {{Pause=0.5}} The next region is for external device, such as SD card. {{Pause=0.5}} The next is external RAM, which is executable region for data. It is off-chip memory, primarily used to store large data blocks. It has a total of 1 gigabyte. {{Pause=0.5}} The last region is system region, which includes the N V I C, system timer, system control block, and vendor-specific memory.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3266420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This slide summarizes the software code, which can turn on the red LED. The red LED is connected to pin 2 of port B. The software involves four steps. First, we turn on the clock to enable port B.  Then, we set the mode of pin 2 of port B as digital output. Next, we select push-pull output, instead of open-drain output. Finally, we set, bit 2, of the output data register to light up the red LED.</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3451689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dirty="0"/>
              <a:t>{{Pause=2}} </a:t>
            </a:r>
            <a:r>
              <a:rPr lang="en-US" sz="2400" b="0" i="0" kern="1200" dirty="0">
                <a:solidFill>
                  <a:schemeClr val="tx1"/>
                </a:solidFill>
                <a:effectLst/>
                <a:latin typeface="+mn-lt"/>
                <a:ea typeface="+mn-ea"/>
                <a:cs typeface="+mn-cs"/>
              </a:rPr>
              <a:t>The STM32L4 discovery kit has a four-direction joystick. The user may push in</a:t>
            </a:r>
            <a:r>
              <a:rPr lang="en-US" sz="2400" b="0" i="0" kern="1200" baseline="0" dirty="0">
                <a:solidFill>
                  <a:schemeClr val="tx1"/>
                </a:solidFill>
                <a:effectLst/>
                <a:latin typeface="+mn-lt"/>
                <a:ea typeface="+mn-ea"/>
                <a:cs typeface="+mn-cs"/>
              </a:rPr>
              <a:t> one of four directions at a time</a:t>
            </a:r>
            <a:r>
              <a:rPr lang="en-US" sz="2400" b="0" i="0" kern="1200" dirty="0">
                <a:solidFill>
                  <a:schemeClr val="tx1"/>
                </a:solidFill>
                <a:effectLst/>
                <a:latin typeface="+mn-lt"/>
                <a:ea typeface="+mn-ea"/>
                <a:cs typeface="+mn-cs"/>
              </a:rPr>
              <a:t> : up, down, left, and right.  The user may also press the</a:t>
            </a:r>
            <a:r>
              <a:rPr lang="en-US" sz="2400" b="0" i="0" kern="1200" baseline="0" dirty="0">
                <a:solidFill>
                  <a:schemeClr val="tx1"/>
                </a:solidFill>
                <a:effectLst/>
                <a:latin typeface="+mn-lt"/>
                <a:ea typeface="+mn-ea"/>
                <a:cs typeface="+mn-cs"/>
              </a:rPr>
              <a:t> center of the joystick. The center is often used as a selector.</a:t>
            </a:r>
            <a:endParaRPr lang="en-US" sz="24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30</a:t>
            </a:fld>
            <a:endParaRPr lang="en-US"/>
          </a:p>
        </p:txBody>
      </p:sp>
    </p:spTree>
    <p:extLst>
      <p:ext uri="{BB962C8B-B14F-4D97-AF65-F5344CB8AC3E}">
        <p14:creationId xmlns:p14="http://schemas.microsoft.com/office/powerpoint/2010/main" val="235860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{{Pause=2}} Here is the schematic diagram, which shows the connections between the processor pins and the joystick. G P I O pins PA 0, PA 1, PA 5, PA 2, PA 3 are connected to the center, left, down, right, and up pin of the joystick, respectively. Each pin is connected to the ground, via a capacitor. The purpose of these capacitors is to perform hardware </a:t>
            </a:r>
            <a:r>
              <a:rPr lang="en-US" sz="1200" dirty="0" err="1"/>
              <a:t>debouncing</a:t>
            </a:r>
            <a:r>
              <a:rPr lang="en-US" sz="1200" dirty="0"/>
              <a:t>. When pressed, the switch within the joystick may bounce back and forth a few times before settling down. The bounces usually settle within 20 milliseconds. A capacitor can filter out any quick changes in a signal. Therefore, the capacitor can remove the bounces or glitches associated with switch transitions. </a:t>
            </a:r>
          </a:p>
          <a:p>
            <a:endParaRPr lang="en-US" sz="1200" dirty="0"/>
          </a:p>
          <a:p>
            <a:r>
              <a:rPr lang="en-US" sz="1200" dirty="0"/>
              <a:t>{{Pause=1}} Here is the internal diagram of the joystick. It has five switches. The common terminal is connected to the positive 3 volt. In this lecture, we will write a software program, to detect whether the center of the joystick is pressed. When the user presses the center of the joystick, this center switch is then closed. As result, pin PA 0 is then connected to the 3 volt.  Note that, the joystick center terminal, is pulled down to ground, via a 10K resistor. Therefore, the default voltage on the joystick center terminal is zero. However, the other four joystick terminals are not pulled down.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31</a:t>
            </a:fld>
            <a:endParaRPr lang="en-US"/>
          </a:p>
        </p:txBody>
      </p:sp>
    </p:spTree>
    <p:extLst>
      <p:ext uri="{BB962C8B-B14F-4D97-AF65-F5344CB8AC3E}">
        <p14:creationId xmlns:p14="http://schemas.microsoft.com/office/powerpoint/2010/main" val="3908575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Most G P I O ports have 16 pins. This diagram shows, the standard structure of one G P I O pin.  It includes the basic structure for both digital input, and digital output.  In this lecture, I will only focus on the digital input. I have discussed the digital output in the previous lecture video.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32</a:t>
            </a:fld>
            <a:endParaRPr lang="en-US"/>
          </a:p>
        </p:txBody>
      </p:sp>
    </p:spTree>
    <p:extLst>
      <p:ext uri="{BB962C8B-B14F-4D97-AF65-F5344CB8AC3E}">
        <p14:creationId xmlns:p14="http://schemas.microsoft.com/office/powerpoint/2010/main" val="2132868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quickly review G P I O output. There are four important registers related to output, including the output data register, {{Pause=1}}  the mode register, {{Pause=1}}  the data output type register, {{Pause=1}}  and the pull-up pull-down register. {{Pause=1}} We can use the mode register to configure the function of the pin. If the pin is used as G P I O output, the mode bits should be 0 1. If the pin is used as G P I O input,  the mode bits should be 0 0. {{Pause=1}} The output type register, sets the output pin as, either push-pull or open-drain. {{Pause=1}} The pull-up pull down register, specifies, whether the pin is pulled up to a high voltage, or the pin is pulled down to the ground.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33</a:t>
            </a:fld>
            <a:endParaRPr lang="en-US"/>
          </a:p>
        </p:txBody>
      </p:sp>
    </p:spTree>
    <p:extLst>
      <p:ext uri="{BB962C8B-B14F-4D97-AF65-F5344CB8AC3E}">
        <p14:creationId xmlns:p14="http://schemas.microsoft.com/office/powerpoint/2010/main" val="2491765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Again, here is the overall diagram of the G</a:t>
            </a:r>
            <a:r>
              <a:rPr lang="en-US" baseline="0" dirty="0"/>
              <a:t> P I O module for one I/O pin. In this lecture, we will only focus on G P I O input. </a:t>
            </a:r>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34</a:t>
            </a:fld>
            <a:endParaRPr lang="en-US"/>
          </a:p>
        </p:txBody>
      </p:sp>
    </p:spTree>
    <p:extLst>
      <p:ext uri="{BB962C8B-B14F-4D97-AF65-F5344CB8AC3E}">
        <p14:creationId xmlns:p14="http://schemas.microsoft.com/office/powerpoint/2010/main" val="640676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{{Pause=2}}  Except the G P I O mode register, there are two other registers, which are related to G P I O input. They are the input data register (IDR), and the pull-up pull-down register (P U P D R).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{{Pause=1}}  The input module, includes one important electronic component, called, Schmitt Trigger.  The Schmitt trigger circuit is a special voltage comparator. It has two functions. First, it reduces noises, and provides a cleaner and more reliable signal. Second, it converts a slow signal edge, into a clean edge with instantaneous transition. Thus, it can increase the slew rate of signals.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35</a:t>
            </a:fld>
            <a:endParaRPr lang="en-US"/>
          </a:p>
        </p:txBody>
      </p:sp>
    </p:spTree>
    <p:extLst>
      <p:ext uri="{BB962C8B-B14F-4D97-AF65-F5344CB8AC3E}">
        <p14:creationId xmlns:p14="http://schemas.microsoft.com/office/powerpoint/2010/main" val="290100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 me explain the motivations of the Schmitt trigger.  In practice, an analog signal often has electronic noise, introduced by various electronic components. The noise makes the signal fluctuate frequently. In addition, analog signal tends to rise or fall slowly, because of inherent parasitic capacitance, resistance, or induction in electronic circuits. Accordingly, analog signals tend to have small slew rates. The slew rate describes how fast a voltage changes. It is usually measured in volts per microsecond.</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36</a:t>
            </a:fld>
            <a:endParaRPr lang="en-US"/>
          </a:p>
        </p:txBody>
      </p:sp>
    </p:spTree>
    <p:extLst>
      <p:ext uri="{BB962C8B-B14F-4D97-AF65-F5344CB8AC3E}">
        <p14:creationId xmlns:p14="http://schemas.microsoft.com/office/powerpoint/2010/main" val="888050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will happen, if we use a simple comparator, to convert the analog input signal, to a binary digital signal.  The simple comparator compares the input voltage with a pre-defined threshold. If the input is larger than the threshold, then the comparator outputs high level. Otherwise, the comparator outputs low level.   Here is the output of the simple comparator.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37</a:t>
            </a:fld>
            <a:endParaRPr lang="en-US"/>
          </a:p>
        </p:txBody>
      </p:sp>
    </p:spTree>
    <p:extLst>
      <p:ext uri="{BB962C8B-B14F-4D97-AF65-F5344CB8AC3E}">
        <p14:creationId xmlns:p14="http://schemas.microsoft.com/office/powerpoint/2010/main" val="238656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Different from the simple comparator, the Schmitt Trigger is a special circuit, which switches the output, based on two different thresholds. They are called the trigger high threshold, and the trigger low threshold. The output of a Schmitt Trigger depends on the current input, and the history of the input. When the input voltage increases from zero, the output remains low, until the input becomes larger than the high threshold. {{Pause=1}} Similarly, when the voltage decreases gradually, the output remains high, until the input becomes smaller than the low threshold.   {{Pause=1}}  Any fluctuation in the range between the high and low thresholds is ignored by the Schmitt trigger.  </a:t>
            </a:r>
          </a:p>
          <a:p>
            <a:endParaRPr lang="en-US" dirty="0"/>
          </a:p>
          <a:p>
            <a:r>
              <a:rPr lang="en-US" dirty="0"/>
              <a:t>{{Pause=2}} This figure compares the output of the Schmitt Trigger, and the simple comparator. When the input signal fluctuates slightly, the output of the Schmitt Trigger does not switch its output level. For example, at the beginning, the output of Schmitt Trigger is low. When the input signal fluctuates, the output remains low as long as the input signal is lower than the high threshold. Similarly, if the current output is high, even thought the input fluctuates, the output remains high as long as the input is higher than the low threshold. </a:t>
            </a:r>
          </a:p>
          <a:p>
            <a:endParaRPr lang="en-US" dirty="0"/>
          </a:p>
          <a:p>
            <a:r>
              <a:rPr lang="en-US" dirty="0"/>
              <a:t>{{Pause=1}} From this simple example, we can see that, the Schmitt Trigger switches its output, much less frequently than the simple comparator.  Accordingly, the Schmitt trigger helps eliminate noise in the input signal.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38</a:t>
            </a:fld>
            <a:endParaRPr lang="en-US"/>
          </a:p>
        </p:txBody>
      </p:sp>
    </p:spTree>
    <p:extLst>
      <p:ext uri="{BB962C8B-B14F-4D97-AF65-F5344CB8AC3E}">
        <p14:creationId xmlns:p14="http://schemas.microsoft.com/office/powerpoint/2010/main" val="102841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{{Pause=0.5}} Let’s take a look at the peripheral region. This region covers the memory addresses of all on-chip peripherals, such as G P I O, timers, USART, S P I, and A D C. {{Pause=0.5}} Specific mapping addresses are dependent on vendors and chips. We will use G P I O on STM 32 L4  as an example to illustrate the concept of memory-mapped I/O.  For instance, on STM 32 L4, the registers of G P I O Port A, are mapped to a small memory region starting at, 48000000 in hex.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771391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As introduced in the lecture G P I O output, the clock of most peripherals, is turned off, in order to achieve the maximum energy efficiency. The joystick terminals are connected to five different pins in G P I O port A. </a:t>
            </a:r>
          </a:p>
          <a:p>
            <a:r>
              <a:rPr lang="en-US" dirty="0"/>
              <a:t>First of all, we need to enable the clock of port A.  The clock can be turned on, or turned off, by configuring the reset and clock control module (RCC).  We need to set the G P I O </a:t>
            </a:r>
            <a:r>
              <a:rPr lang="en-US" dirty="0" err="1"/>
              <a:t>ei</a:t>
            </a:r>
            <a:r>
              <a:rPr lang="en-US" dirty="0"/>
              <a:t>  {{Pause=0.1}} Enable Bit to 1. When the G P I O </a:t>
            </a:r>
            <a:r>
              <a:rPr lang="en-US" dirty="0" err="1"/>
              <a:t>ey</a:t>
            </a:r>
            <a:r>
              <a:rPr lang="en-US" dirty="0"/>
              <a:t>  {{Pause=0.1}} Enable bit is 1, the clock signal can pass through this {{Pause=0.1}} AND {{Pause=0.1}} gate, to drive the port A. On the other hand, if the G P I O </a:t>
            </a:r>
            <a:r>
              <a:rPr lang="en-US" dirty="0" err="1"/>
              <a:t>ey</a:t>
            </a:r>
            <a:r>
              <a:rPr lang="en-US" dirty="0"/>
              <a:t>  {{Pause=0.1}} Enable bit is zero, the output of the logic {{Pause=0.1}} AND {{Pause=0.1}}  is always zero. Accordingly, port A has no clock input.</a:t>
            </a:r>
          </a:p>
          <a:p>
            <a:endParaRPr lang="en-US" dirty="0"/>
          </a:p>
          <a:p>
            <a:r>
              <a:rPr lang="en-US" dirty="0"/>
              <a:t>{{Pause=1}} Software can set the G P I O </a:t>
            </a:r>
            <a:r>
              <a:rPr lang="en-US" dirty="0" err="1"/>
              <a:t>ey</a:t>
            </a:r>
            <a:r>
              <a:rPr lang="en-US" dirty="0"/>
              <a:t>  {{Pause=0.1}} Enable bit to 1 by using bitwise OR.  In order to make the code more readable, we use this macro to define this constant. In fact, this macro has already been defined in the device header file.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39</a:t>
            </a:fld>
            <a:endParaRPr lang="en-US"/>
          </a:p>
        </p:txBody>
      </p:sp>
    </p:spTree>
    <p:extLst>
      <p:ext uri="{BB962C8B-B14F-4D97-AF65-F5344CB8AC3E}">
        <p14:creationId xmlns:p14="http://schemas.microsoft.com/office/powerpoint/2010/main" val="3629982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{{Pause=2}} Next, we need to program pin 0 {{Pause=0.1}} of Port A, as digital input. The function of each pin is determined by two bits in the mode register. For example, bit 1 and bit 0 control the function of pin 0.  When these two bits are zero </a:t>
            </a:r>
            <a:r>
              <a:rPr lang="en-US" dirty="0" err="1"/>
              <a:t>zero</a:t>
            </a:r>
            <a:r>
              <a:rPr lang="en-US" dirty="0"/>
              <a:t>, the pin is set as digital input. {{Pause=1}}  Here is the C statement, which clears bit 1 and bit 0. This statement sets pin 0 of port A as digital input.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40</a:t>
            </a:fld>
            <a:endParaRPr lang="en-US"/>
          </a:p>
        </p:txBody>
      </p:sp>
    </p:spTree>
    <p:extLst>
      <p:ext uri="{BB962C8B-B14F-4D97-AF65-F5344CB8AC3E}">
        <p14:creationId xmlns:p14="http://schemas.microsoft.com/office/powerpoint/2010/main" val="3645826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{{Pause=2}} When a G P I O pin is used for digital input, the default state of a pin can be high voltage, low voltage, or high impedance. The high impedance state is also called floating or tri-stated. Pull-up and pull-down are used to ensure the input pin has a valid input, either logic 1 or logic 0, when the external circuit does not drive the pin. {{Pause=1}} When a pin is configured as pull-down, the pin is then internally connected to the ground via a resistor. Similarly, when software configures a pin as pull-up, the pin is internally connected to the power supply via a resistor. When a pin is neither pulled up nor pulled down internally, then the pin has high impedance. {{Pause=1}} Note that the internal pull-up and pull-down resistors have large impedance, typically large than 10K ohms. When external circuit, connected to a G P I O pin, has a fair amount of capacitance, the process of, pulling the pin voltage to the level of logic high or logic low, takes a long time. This is because the impedance of, the internal pull-up and pull-down resistors, is too large.  To meet the speed requirements, external pull-up or pull-down with small resistors, are often needed.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{{Pause=1}} Here is the C code that sets pin 0 as no  pull-up, no pull-down. It clears bit 1 and bit 0 of the P U P D R register by bitwise AND. Note that that pin 0 has already been pulled down externally. Therefore, we do not have to pull it down internally.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41</a:t>
            </a:fld>
            <a:endParaRPr lang="en-US"/>
          </a:p>
        </p:txBody>
      </p:sp>
    </p:spTree>
    <p:extLst>
      <p:ext uri="{BB962C8B-B14F-4D97-AF65-F5344CB8AC3E}">
        <p14:creationId xmlns:p14="http://schemas.microsoft.com/office/powerpoint/2010/main" val="2437366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{{Pause=2}} The digital input is sampled every APB cycle. If the input is high, then the corresponding bit, in the input data register (IDR), is set.  We can use a mask to read the read the individual bit of the input data register. as shown in this C code. For example, in order to read the input on pin 7, we first define a mask. Then, we use bit-wise operation AND. We compare the bit-wise result with the mask. If they are the same, the input on pin 7 is 1. Otherwise, the input is 0.</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42</a:t>
            </a:fld>
            <a:endParaRPr lang="en-US"/>
          </a:p>
        </p:txBody>
      </p:sp>
    </p:spTree>
    <p:extLst>
      <p:ext uri="{BB962C8B-B14F-4D97-AF65-F5344CB8AC3E}">
        <p14:creationId xmlns:p14="http://schemas.microsoft.com/office/powerpoint/2010/main" val="3262292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This slide summarizes the software code, which read the input of the center switch of the joystick. Note that the center terminal of the joystick is connected to pin 0 of port A. The software involves four steps. First, we turn on the clock to enable port A.  Then, we set the mode of pin 0 as digital input. Next, we select no pull-up and no pull-down for pin 0. Finally, we read bit 0 by using bit-wise AND. If the bit-wise result is zero, then the center of the joystick is not pressed. Otherwise, it is pressed.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43</a:t>
            </a:fld>
            <a:endParaRPr lang="en-US"/>
          </a:p>
        </p:txBody>
      </p:sp>
    </p:spTree>
    <p:extLst>
      <p:ext uri="{BB962C8B-B14F-4D97-AF65-F5344CB8AC3E}">
        <p14:creationId xmlns:p14="http://schemas.microsoft.com/office/powerpoint/2010/main" val="22681348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55</a:t>
            </a:fld>
            <a:endParaRPr lang="en-US"/>
          </a:p>
        </p:txBody>
      </p:sp>
    </p:spTree>
    <p:extLst>
      <p:ext uri="{BB962C8B-B14F-4D97-AF65-F5344CB8AC3E}">
        <p14:creationId xmlns:p14="http://schemas.microsoft.com/office/powerpoint/2010/main" val="177995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the memory map, for G P I O Port A. {{Pause=0.5}} Each port has 12 registers, and each register has 4 bytes. While a total of 1 kilobyte space is reserved for Port A, only 48 bytes are used. Within this 48-byte memory region, the G P I O mode register MODE R, is mapped to the lowest memory address, and the G P I O analog switch control register, A S C R, is mapped to the highest memory address.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1849413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set the output of pin 14 of Port A to high. To achieve this, we need to set bit 14 of the output data register (ODR) of G P I O, A, to 1.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504588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previously, each register has 32 bits, that is, 4 bytes.  The output data register (ODR) of Port, A, on STM 32 L4, are mapped to the memory addresses from 48000014 to 48000017, in hex. If little endian is used, the highest memory address holds the most significant 8 bits, and the lowest memory address holds the least significant 8 bits.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261021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this C statement to set, bit 14, of ODR to 1, by using bitwise OR. This C statement also uses dereferencing to access the memory. Dereferencing a pointer means, getting the value that is stored in the memory location pointed by the pointer. The operator asterisk is used to do this. The asterisk is called the dereferencing operator. A sequence of load, modify, and store operations are performed in this statement. This statement casts the memory address to a memory pointer, which points to an 32-bit unsigned integer. First, the dereference operator retrieves the ODR register value, as a 32-bit unsigned integer. Then, a bit-wise operation is performed to modify this unsigned integer value. Finally, the updated value is stored back to the ODR register, via the dereferencing operation. However, directly dereferencing a numeric memory address, is inconvenient to use in practice. The code uses numeric addresses directly. Accordingly, it is not very readable. The next slide will present a new approach, which uses register names instead of memory addresses,  thus greatly improving the code readability.</a:t>
            </a: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6518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memory-mapped I/O, all registers of a G P I O port, are mapped to a contiguous block of physical memory. This memory block can be represented by using a </a:t>
            </a:r>
            <a:r>
              <a:rPr lang="en-US" dirty="0" err="1"/>
              <a:t>struct</a:t>
            </a:r>
            <a:r>
              <a:rPr lang="en-US" dirty="0"/>
              <a:t>, as defined in this slide. A </a:t>
            </a:r>
            <a:r>
              <a:rPr lang="en-US" dirty="0" err="1"/>
              <a:t>struct</a:t>
            </a:r>
            <a:r>
              <a:rPr lang="en-US" dirty="0"/>
              <a:t> in C defines a physically grouped list of variables under one name. Note that we put volatile qualifier on each register. It informs the compiler that the variable might change spontaneously. When a variable is declared as volatile, the compiler is informed that even though no statements in the program appear to change it, the value might still change. Typically, compilers minimize the number of memory accesses, by storing the memory value in a register, and then repeatedly using it without accessing the memory. The volatile qualifier on a variable, prevents the compiler from making such optimization, on this variable. </a:t>
            </a:r>
          </a:p>
          <a:p>
            <a:endParaRPr lang="en-US" dirty="0"/>
          </a:p>
          <a:p>
            <a:r>
              <a:rPr lang="en-US" dirty="0"/>
              <a:t>{{Pause=0.5}} We use a macro definition here to give a name to the </a:t>
            </a:r>
            <a:r>
              <a:rPr lang="en-US" dirty="0" err="1"/>
              <a:t>struct</a:t>
            </a:r>
            <a:r>
              <a:rPr lang="en-US" dirty="0"/>
              <a:t> pointer. Let's name the macro G P I O A. {{Pause=0.5}} To set bit 14, we can use the membership operator to access the data output register ODR.  We can either use the arrow operator, or the dot operator, to access the output data register ODR. These two C statements are equivalent. The asterisk G P I O A gets the structure that G P I O A points to.</a:t>
            </a:r>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4225680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{{Pause=2}} </a:t>
            </a:r>
            <a:r>
              <a:rPr lang="en-US" sz="2400" b="0" i="0" kern="1200" dirty="0">
                <a:solidFill>
                  <a:schemeClr val="tx1"/>
                </a:solidFill>
                <a:effectLst/>
                <a:latin typeface="+mn-lt"/>
                <a:ea typeface="+mn-ea"/>
                <a:cs typeface="+mn-cs"/>
              </a:rPr>
              <a:t>This is the STM32L4 discovery kit. Software can control two L E Ds on board, including one red LED, and one green LED.  The red LED is connected to the microprocessor pin P B 2 via a resistor. The green LED is connected to the pin P E 8 via another resistor.  In this tutorial, we only focus on lighting up the red LED.  The process of lighting up the green LED is very similar.  To turn on the red LED, software has to set the pin P B 2 to high. To turn off the red LED, software has to set the pin PB 2 to low.  In this tutorial, I will show you how to set pin PB 2 to high.  </a:t>
            </a:r>
            <a:endParaRPr lang="en-US" sz="24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127759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4/7/20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4/7/20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4/7/20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4/7/20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4/7/20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4/7/20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4/7/20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4/7/20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4/7/20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4/7/20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4/7/20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4/7/20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5.emf"/><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7.emf"/><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emf"/><Relationship Id="rId5" Type="http://schemas.openxmlformats.org/officeDocument/2006/relationships/image" Target="../media/image9.emf"/><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emf"/></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25.emf"/><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6.emf"/><Relationship Id="rId4" Type="http://schemas.openxmlformats.org/officeDocument/2006/relationships/image" Target="../media/image3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9.emf"/><Relationship Id="rId4" Type="http://schemas.openxmlformats.org/officeDocument/2006/relationships/image" Target="../media/image8.emf"/></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3.emf"/></Relationships>
</file>

<file path=ppt/slides/_rels/slide4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6.png"/><Relationship Id="rId4" Type="http://schemas.openxmlformats.org/officeDocument/2006/relationships/image" Target="../media/image35.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5.emf"/></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646331"/>
          </a:xfrm>
          <a:prstGeom prst="rect">
            <a:avLst/>
          </a:prstGeom>
          <a:noFill/>
        </p:spPr>
        <p:txBody>
          <a:bodyPr wrap="square" rtlCol="0">
            <a:spAutoFit/>
          </a:bodyPr>
          <a:lstStyle/>
          <a:p>
            <a:pPr algn="r"/>
            <a:r>
              <a:rPr lang="en-US" b="1" dirty="0">
                <a:latin typeface="Bookman Old Style (Headings)"/>
              </a:rPr>
              <a:t>Embedded Systems with ARM Cortex-M Microcontrollers in Assembly Language and C</a:t>
            </a:r>
          </a:p>
        </p:txBody>
      </p:sp>
      <p:sp>
        <p:nvSpPr>
          <p:cNvPr id="6" name="TextBox 5"/>
          <p:cNvSpPr txBox="1"/>
          <p:nvPr/>
        </p:nvSpPr>
        <p:spPr>
          <a:xfrm>
            <a:off x="2503073" y="1828800"/>
            <a:ext cx="5766322" cy="830997"/>
          </a:xfrm>
          <a:prstGeom prst="rect">
            <a:avLst/>
          </a:prstGeom>
          <a:noFill/>
        </p:spPr>
        <p:txBody>
          <a:bodyPr wrap="none" rtlCol="0">
            <a:spAutoFit/>
          </a:bodyPr>
          <a:lstStyle/>
          <a:p>
            <a:pPr algn="r"/>
            <a:r>
              <a:rPr lang="en-US" sz="2400" b="1" dirty="0">
                <a:solidFill>
                  <a:srgbClr val="C00000"/>
                </a:solidFill>
              </a:rPr>
              <a:t>Chapter 14</a:t>
            </a:r>
          </a:p>
          <a:p>
            <a:pPr algn="r"/>
            <a:r>
              <a:rPr lang="en-US" sz="2400" b="1" dirty="0">
                <a:solidFill>
                  <a:srgbClr val="C00000"/>
                </a:solidFill>
              </a:rPr>
              <a:t>General-Purpose </a:t>
            </a:r>
            <a:r>
              <a:rPr lang="en-US" sz="2400" b="1" dirty="0" err="1">
                <a:solidFill>
                  <a:srgbClr val="C00000"/>
                </a:solidFill>
              </a:rPr>
              <a:t>Input/Output</a:t>
            </a:r>
            <a:r>
              <a:rPr lang="en-US" sz="2400" b="1" dirty="0">
                <a:solidFill>
                  <a:srgbClr val="C00000"/>
                </a:solidFill>
              </a:rPr>
              <a:t> (GPIO)</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144759" y="1801195"/>
            <a:ext cx="3454556" cy="1316867"/>
            <a:chOff x="3396300" y="1801195"/>
            <a:chExt cx="3454556" cy="1316867"/>
          </a:xfrm>
        </p:grpSpPr>
        <p:pic>
          <p:nvPicPr>
            <p:cNvPr id="5" name="Picture 4"/>
            <p:cNvPicPr>
              <a:picLocks noChangeAspect="1"/>
            </p:cNvPicPr>
            <p:nvPr/>
          </p:nvPicPr>
          <p:blipFill>
            <a:blip r:embed="rId4"/>
            <a:stretch>
              <a:fillRect/>
            </a:stretch>
          </p:blipFill>
          <p:spPr>
            <a:xfrm>
              <a:off x="3396300" y="1801196"/>
              <a:ext cx="3454556" cy="1316866"/>
            </a:xfrm>
            <a:prstGeom prst="rect">
              <a:avLst/>
            </a:prstGeom>
          </p:spPr>
        </p:pic>
        <p:sp>
          <p:nvSpPr>
            <p:cNvPr id="6" name="Rectangle 5"/>
            <p:cNvSpPr/>
            <p:nvPr/>
          </p:nvSpPr>
          <p:spPr>
            <a:xfrm>
              <a:off x="5562601" y="1801195"/>
              <a:ext cx="762000" cy="6372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5727665" y="2059663"/>
              <a:ext cx="260809" cy="133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rot="5400000">
              <a:off x="5727664" y="2629327"/>
              <a:ext cx="260809" cy="1337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Red LED (PB.2)</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grpSp>
        <p:nvGrpSpPr>
          <p:cNvPr id="7" name="Group 6"/>
          <p:cNvGrpSpPr/>
          <p:nvPr/>
        </p:nvGrpSpPr>
        <p:grpSpPr>
          <a:xfrm>
            <a:off x="0" y="1299515"/>
            <a:ext cx="3495418" cy="1731176"/>
            <a:chOff x="284241" y="1299515"/>
            <a:chExt cx="3495418" cy="1731176"/>
          </a:xfrm>
        </p:grpSpPr>
        <p:grpSp>
          <p:nvGrpSpPr>
            <p:cNvPr id="28" name="Group 27"/>
            <p:cNvGrpSpPr/>
            <p:nvPr/>
          </p:nvGrpSpPr>
          <p:grpSpPr>
            <a:xfrm>
              <a:off x="284241" y="1299515"/>
              <a:ext cx="2153739" cy="1707232"/>
              <a:chOff x="3929333" y="1006354"/>
              <a:chExt cx="2153739" cy="1707232"/>
            </a:xfrm>
          </p:grpSpPr>
          <p:pic>
            <p:nvPicPr>
              <p:cNvPr id="30" name="Picture 3"/>
              <p:cNvPicPr>
                <a:picLocks noChangeAspect="1" noChangeArrowheads="1"/>
              </p:cNvPicPr>
              <p:nvPr/>
            </p:nvPicPr>
            <p:blipFill>
              <a:blip r:embed="rId5" cstate="print"/>
              <a:srcRect/>
              <a:stretch>
                <a:fillRect/>
              </a:stretch>
            </p:blipFill>
            <p:spPr bwMode="auto">
              <a:xfrm>
                <a:off x="3929333" y="1006354"/>
                <a:ext cx="2153739" cy="1707232"/>
              </a:xfrm>
              <a:prstGeom prst="rect">
                <a:avLst/>
              </a:prstGeom>
              <a:noFill/>
              <a:ln w="9525">
                <a:noFill/>
                <a:miter lim="800000"/>
                <a:headEnd/>
                <a:tailEnd/>
              </a:ln>
            </p:spPr>
          </p:pic>
          <p:sp>
            <p:nvSpPr>
              <p:cNvPr id="31" name="TextBox 30"/>
              <p:cNvSpPr txBox="1"/>
              <p:nvPr/>
            </p:nvSpPr>
            <p:spPr>
              <a:xfrm>
                <a:off x="4471440" y="1362696"/>
                <a:ext cx="1069524" cy="369332"/>
              </a:xfrm>
              <a:prstGeom prst="rect">
                <a:avLst/>
              </a:prstGeom>
              <a:noFill/>
            </p:spPr>
            <p:txBody>
              <a:bodyPr wrap="none" rtlCol="0">
                <a:spAutoFit/>
              </a:bodyPr>
              <a:lstStyle/>
              <a:p>
                <a:r>
                  <a:rPr lang="en-US" dirty="0">
                    <a:solidFill>
                      <a:schemeClr val="bg1"/>
                    </a:solidFill>
                  </a:rPr>
                  <a:t>STM32L4</a:t>
                </a:r>
              </a:p>
            </p:txBody>
          </p:sp>
          <p:sp>
            <p:nvSpPr>
              <p:cNvPr id="32" name="TextBox 31"/>
              <p:cNvSpPr txBox="1"/>
              <p:nvPr/>
            </p:nvSpPr>
            <p:spPr>
              <a:xfrm>
                <a:off x="4384172" y="1715869"/>
                <a:ext cx="1244059" cy="646331"/>
              </a:xfrm>
              <a:prstGeom prst="rect">
                <a:avLst/>
              </a:prstGeom>
              <a:noFill/>
            </p:spPr>
            <p:txBody>
              <a:bodyPr wrap="none" rtlCol="0">
                <a:spAutoFit/>
              </a:bodyPr>
              <a:lstStyle/>
              <a:p>
                <a:pPr algn="ctr"/>
                <a:r>
                  <a:rPr lang="en-US" dirty="0">
                    <a:solidFill>
                      <a:schemeClr val="bg1"/>
                    </a:solidFill>
                  </a:rPr>
                  <a:t>ARM </a:t>
                </a:r>
              </a:p>
              <a:p>
                <a:pPr algn="ctr"/>
                <a:r>
                  <a:rPr lang="en-US" dirty="0">
                    <a:solidFill>
                      <a:schemeClr val="bg1"/>
                    </a:solidFill>
                  </a:rPr>
                  <a:t>Cortex-M4</a:t>
                </a:r>
              </a:p>
            </p:txBody>
          </p:sp>
        </p:grpSp>
        <p:cxnSp>
          <p:nvCxnSpPr>
            <p:cNvPr id="12" name="Straight Connector 11"/>
            <p:cNvCxnSpPr/>
            <p:nvPr/>
          </p:nvCxnSpPr>
          <p:spPr>
            <a:xfrm flipH="1" flipV="1">
              <a:off x="2230532" y="1607616"/>
              <a:ext cx="710927" cy="5402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1676401" y="2943318"/>
              <a:ext cx="761579" cy="873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904868" y="2688733"/>
              <a:ext cx="838200" cy="97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941459" y="2138104"/>
              <a:ext cx="838200" cy="97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415817" y="2696197"/>
              <a:ext cx="513595" cy="33449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76401" y="1479185"/>
              <a:ext cx="506870" cy="307777"/>
            </a:xfrm>
            <a:prstGeom prst="rect">
              <a:avLst/>
            </a:prstGeom>
            <a:noFill/>
          </p:spPr>
          <p:txBody>
            <a:bodyPr wrap="none" rtlCol="0">
              <a:spAutoFit/>
            </a:bodyPr>
            <a:lstStyle/>
            <a:p>
              <a:r>
                <a:rPr lang="en-US" sz="1400" dirty="0">
                  <a:solidFill>
                    <a:srgbClr val="FFFF00"/>
                  </a:solidFill>
                </a:rPr>
                <a:t>PB.2</a:t>
              </a:r>
            </a:p>
          </p:txBody>
        </p:sp>
        <p:sp>
          <p:nvSpPr>
            <p:cNvPr id="46" name="TextBox 45"/>
            <p:cNvSpPr txBox="1"/>
            <p:nvPr/>
          </p:nvSpPr>
          <p:spPr>
            <a:xfrm>
              <a:off x="1437091" y="2539241"/>
              <a:ext cx="495649" cy="307777"/>
            </a:xfrm>
            <a:prstGeom prst="rect">
              <a:avLst/>
            </a:prstGeom>
            <a:noFill/>
          </p:spPr>
          <p:txBody>
            <a:bodyPr wrap="none" rtlCol="0">
              <a:spAutoFit/>
            </a:bodyPr>
            <a:lstStyle/>
            <a:p>
              <a:r>
                <a:rPr lang="en-US" sz="1400" dirty="0">
                  <a:solidFill>
                    <a:srgbClr val="FFFF00"/>
                  </a:solidFill>
                </a:rPr>
                <a:t>PE.8</a:t>
              </a:r>
            </a:p>
          </p:txBody>
        </p:sp>
      </p:grpSp>
      <p:pic>
        <p:nvPicPr>
          <p:cNvPr id="38" name="Picture 37"/>
          <p:cNvPicPr>
            <a:picLocks noChangeAspect="1"/>
          </p:cNvPicPr>
          <p:nvPr/>
        </p:nvPicPr>
        <p:blipFill>
          <a:blip r:embed="rId6"/>
          <a:stretch>
            <a:fillRect/>
          </a:stretch>
        </p:blipFill>
        <p:spPr>
          <a:xfrm>
            <a:off x="6702482" y="1249588"/>
            <a:ext cx="2403698" cy="5303612"/>
          </a:xfrm>
          <a:prstGeom prst="rect">
            <a:avLst/>
          </a:prstGeom>
        </p:spPr>
      </p:pic>
      <p:grpSp>
        <p:nvGrpSpPr>
          <p:cNvPr id="56" name="Group 55"/>
          <p:cNvGrpSpPr/>
          <p:nvPr/>
        </p:nvGrpSpPr>
        <p:grpSpPr>
          <a:xfrm>
            <a:off x="4179302" y="4340585"/>
            <a:ext cx="3135898" cy="809265"/>
            <a:chOff x="4179302" y="4143735"/>
            <a:chExt cx="3135898" cy="809265"/>
          </a:xfrm>
        </p:grpSpPr>
        <p:sp>
          <p:nvSpPr>
            <p:cNvPr id="48" name="Rectangle 47"/>
            <p:cNvSpPr/>
            <p:nvPr/>
          </p:nvSpPr>
          <p:spPr>
            <a:xfrm>
              <a:off x="7086600" y="4571999"/>
              <a:ext cx="228600" cy="381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endCxn id="48" idx="1"/>
            </p:cNvCxnSpPr>
            <p:nvPr/>
          </p:nvCxnSpPr>
          <p:spPr>
            <a:xfrm>
              <a:off x="5924939" y="4419600"/>
              <a:ext cx="1161661" cy="3429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179302" y="4143735"/>
              <a:ext cx="1793068" cy="338554"/>
            </a:xfrm>
            <a:prstGeom prst="rect">
              <a:avLst/>
            </a:prstGeom>
            <a:noFill/>
          </p:spPr>
          <p:txBody>
            <a:bodyPr wrap="square" rtlCol="0">
              <a:spAutoFit/>
            </a:bodyPr>
            <a:lstStyle/>
            <a:p>
              <a:r>
                <a:rPr lang="en-US" sz="1600" dirty="0">
                  <a:solidFill>
                    <a:srgbClr val="FF0000"/>
                  </a:solidFill>
                </a:rPr>
                <a:t>Red &amp; Green LEDs</a:t>
              </a:r>
            </a:p>
          </p:txBody>
        </p:sp>
      </p:grpSp>
      <p:graphicFrame>
        <p:nvGraphicFramePr>
          <p:cNvPr id="59" name="Table 58"/>
          <p:cNvGraphicFramePr>
            <a:graphicFrameLocks noGrp="1"/>
          </p:cNvGraphicFramePr>
          <p:nvPr>
            <p:extLst/>
          </p:nvPr>
        </p:nvGraphicFramePr>
        <p:xfrm>
          <a:off x="1207108" y="3776258"/>
          <a:ext cx="2242082" cy="1097280"/>
        </p:xfrm>
        <a:graphic>
          <a:graphicData uri="http://schemas.openxmlformats.org/drawingml/2006/table">
            <a:tbl>
              <a:tblPr firstRow="1" bandRow="1">
                <a:tableStyleId>{5C22544A-7EE6-4342-B048-85BDC9FD1C3A}</a:tableStyleId>
              </a:tblPr>
              <a:tblGrid>
                <a:gridCol w="1002692">
                  <a:extLst>
                    <a:ext uri="{9D8B030D-6E8A-4147-A177-3AD203B41FA5}">
                      <a16:colId xmlns:a16="http://schemas.microsoft.com/office/drawing/2014/main" val="996806388"/>
                    </a:ext>
                  </a:extLst>
                </a:gridCol>
                <a:gridCol w="1239390">
                  <a:extLst>
                    <a:ext uri="{9D8B030D-6E8A-4147-A177-3AD203B41FA5}">
                      <a16:colId xmlns:a16="http://schemas.microsoft.com/office/drawing/2014/main" val="673742817"/>
                    </a:ext>
                  </a:extLst>
                </a:gridCol>
              </a:tblGrid>
              <a:tr h="263618">
                <a:tc>
                  <a:txBody>
                    <a:bodyPr/>
                    <a:lstStyle/>
                    <a:p>
                      <a:pPr algn="ctr"/>
                      <a:r>
                        <a:rPr lang="en-US" dirty="0"/>
                        <a:t>PB.2</a:t>
                      </a:r>
                    </a:p>
                  </a:txBody>
                  <a:tcPr/>
                </a:tc>
                <a:tc>
                  <a:txBody>
                    <a:bodyPr/>
                    <a:lstStyle/>
                    <a:p>
                      <a:pPr algn="ctr"/>
                      <a:r>
                        <a:rPr lang="en-US" dirty="0"/>
                        <a:t>Red LED</a:t>
                      </a:r>
                    </a:p>
                  </a:txBody>
                  <a:tcPr/>
                </a:tc>
                <a:extLst>
                  <a:ext uri="{0D108BD9-81ED-4DB2-BD59-A6C34878D82A}">
                    <a16:rowId xmlns:a16="http://schemas.microsoft.com/office/drawing/2014/main" val="2785499561"/>
                  </a:ext>
                </a:extLst>
              </a:tr>
              <a:tr h="263618">
                <a:tc>
                  <a:txBody>
                    <a:bodyPr/>
                    <a:lstStyle/>
                    <a:p>
                      <a:pPr algn="ctr"/>
                      <a:r>
                        <a:rPr lang="en-US" dirty="0"/>
                        <a:t>High</a:t>
                      </a:r>
                    </a:p>
                  </a:txBody>
                  <a:tcPr/>
                </a:tc>
                <a:tc>
                  <a:txBody>
                    <a:bodyPr/>
                    <a:lstStyle/>
                    <a:p>
                      <a:pPr algn="ctr"/>
                      <a:r>
                        <a:rPr lang="en-US" dirty="0"/>
                        <a:t>On</a:t>
                      </a:r>
                    </a:p>
                  </a:txBody>
                  <a:tcPr/>
                </a:tc>
                <a:extLst>
                  <a:ext uri="{0D108BD9-81ED-4DB2-BD59-A6C34878D82A}">
                    <a16:rowId xmlns:a16="http://schemas.microsoft.com/office/drawing/2014/main" val="2281284263"/>
                  </a:ext>
                </a:extLst>
              </a:tr>
              <a:tr h="263618">
                <a:tc>
                  <a:txBody>
                    <a:bodyPr/>
                    <a:lstStyle/>
                    <a:p>
                      <a:pPr algn="ctr"/>
                      <a:r>
                        <a:rPr lang="en-US" dirty="0"/>
                        <a:t>Low</a:t>
                      </a:r>
                    </a:p>
                  </a:txBody>
                  <a:tcPr/>
                </a:tc>
                <a:tc>
                  <a:txBody>
                    <a:bodyPr/>
                    <a:lstStyle/>
                    <a:p>
                      <a:pPr algn="ctr"/>
                      <a:r>
                        <a:rPr lang="en-US" dirty="0"/>
                        <a:t>Off</a:t>
                      </a:r>
                    </a:p>
                  </a:txBody>
                  <a:tcPr/>
                </a:tc>
                <a:extLst>
                  <a:ext uri="{0D108BD9-81ED-4DB2-BD59-A6C34878D82A}">
                    <a16:rowId xmlns:a16="http://schemas.microsoft.com/office/drawing/2014/main" val="1109757364"/>
                  </a:ext>
                </a:extLst>
              </a:tr>
            </a:tbl>
          </a:graphicData>
        </a:graphic>
      </p:graphicFrame>
      <p:sp>
        <p:nvSpPr>
          <p:cNvPr id="60" name="TextBox 59"/>
          <p:cNvSpPr txBox="1"/>
          <p:nvPr/>
        </p:nvSpPr>
        <p:spPr>
          <a:xfrm>
            <a:off x="6702482" y="838200"/>
            <a:ext cx="2403698" cy="338554"/>
          </a:xfrm>
          <a:prstGeom prst="rect">
            <a:avLst/>
          </a:prstGeom>
          <a:noFill/>
        </p:spPr>
        <p:txBody>
          <a:bodyPr wrap="square" rtlCol="0">
            <a:spAutoFit/>
          </a:bodyPr>
          <a:lstStyle/>
          <a:p>
            <a:pPr algn="ctr"/>
            <a:r>
              <a:rPr lang="en-US" sz="1600" dirty="0"/>
              <a:t>STM32L4 Discovery Kit</a:t>
            </a:r>
          </a:p>
        </p:txBody>
      </p:sp>
    </p:spTree>
    <p:custDataLst>
      <p:tags r:id="rId1"/>
    </p:custDataLst>
    <p:extLst>
      <p:ext uri="{BB962C8B-B14F-4D97-AF65-F5344CB8AC3E}">
        <p14:creationId xmlns:p14="http://schemas.microsoft.com/office/powerpoint/2010/main" val="234481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a:t>
            </a:r>
            <a:r>
              <a:rPr lang="en-US" dirty="0" err="1"/>
              <a:t>Input/Output</a:t>
            </a:r>
            <a:r>
              <a:rPr lang="en-US" dirty="0"/>
              <a:t> (GPIO)</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37" name="Content Placeholder 36"/>
          <p:cNvSpPr>
            <a:spLocks noGrp="1"/>
          </p:cNvSpPr>
          <p:nvPr>
            <p:ph sz="quarter" idx="1"/>
          </p:nvPr>
        </p:nvSpPr>
        <p:spPr>
          <a:xfrm>
            <a:off x="5342001" y="2057400"/>
            <a:ext cx="3621962" cy="2836821"/>
          </a:xfrm>
        </p:spPr>
        <p:txBody>
          <a:bodyPr>
            <a:normAutofit/>
          </a:bodyPr>
          <a:lstStyle/>
          <a:p>
            <a:r>
              <a:rPr lang="en-US" sz="2000" dirty="0">
                <a:latin typeface="Arial" panose="020B0604020202020204" pitchFamily="34" charset="0"/>
                <a:cs typeface="Arial" panose="020B0604020202020204" pitchFamily="34" charset="0"/>
              </a:rPr>
              <a:t>8 GPIO Ports: </a:t>
            </a:r>
          </a:p>
          <a:p>
            <a:pPr marL="0" indent="0">
              <a:buNone/>
            </a:pPr>
            <a:r>
              <a:rPr lang="en-US" sz="2000" dirty="0">
                <a:latin typeface="Arial" panose="020B0604020202020204" pitchFamily="34" charset="0"/>
                <a:cs typeface="Arial" panose="020B0604020202020204" pitchFamily="34" charset="0"/>
              </a:rPr>
              <a:t>    A, B, C, D, E, F, G, H</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Up to 16 pins in each port</a:t>
            </a:r>
          </a:p>
        </p:txBody>
      </p:sp>
      <p:grpSp>
        <p:nvGrpSpPr>
          <p:cNvPr id="35" name="Group 34"/>
          <p:cNvGrpSpPr/>
          <p:nvPr/>
        </p:nvGrpSpPr>
        <p:grpSpPr>
          <a:xfrm>
            <a:off x="152400" y="1339280"/>
            <a:ext cx="5904656" cy="4680520"/>
            <a:chOff x="1943944" y="1219200"/>
            <a:chExt cx="5904656" cy="4680520"/>
          </a:xfrm>
        </p:grpSpPr>
        <p:pic>
          <p:nvPicPr>
            <p:cNvPr id="9" name="Picture 3"/>
            <p:cNvPicPr>
              <a:picLocks noChangeAspect="1" noChangeArrowheads="1"/>
            </p:cNvPicPr>
            <p:nvPr/>
          </p:nvPicPr>
          <p:blipFill>
            <a:blip r:embed="rId3" cstate="print"/>
            <a:srcRect/>
            <a:stretch>
              <a:fillRect/>
            </a:stretch>
          </p:blipFill>
          <p:spPr bwMode="auto">
            <a:xfrm>
              <a:off x="1943944" y="1219200"/>
              <a:ext cx="5904656" cy="4680520"/>
            </a:xfrm>
            <a:prstGeom prst="rect">
              <a:avLst/>
            </a:prstGeom>
            <a:noFill/>
            <a:ln w="9525">
              <a:noFill/>
              <a:miter lim="800000"/>
              <a:headEnd/>
              <a:tailEnd/>
            </a:ln>
            <a:scene3d>
              <a:camera prst="perspectiveContrastingRightFacing"/>
              <a:lightRig rig="threePt" dir="t"/>
            </a:scene3d>
          </p:spPr>
        </p:pic>
        <p:sp>
          <p:nvSpPr>
            <p:cNvPr id="29" name="TextBox 28"/>
            <p:cNvSpPr txBox="1"/>
            <p:nvPr/>
          </p:nvSpPr>
          <p:spPr>
            <a:xfrm rot="21382366">
              <a:off x="4429285" y="4812268"/>
              <a:ext cx="1217000" cy="369332"/>
            </a:xfrm>
            <a:prstGeom prst="rect">
              <a:avLst/>
            </a:prstGeom>
            <a:noFill/>
            <a:scene3d>
              <a:camera prst="perspectiveContrastingRightFacing"/>
              <a:lightRig rig="threePt" dir="t"/>
            </a:scene3d>
          </p:spPr>
          <p:txBody>
            <a:bodyPr wrap="none" rtlCol="0">
              <a:spAutoFit/>
            </a:bodyPr>
            <a:lstStyle/>
            <a:p>
              <a:r>
                <a:rPr lang="en-US" b="1" dirty="0">
                  <a:solidFill>
                    <a:schemeClr val="bg1"/>
                  </a:solidFill>
                </a:rPr>
                <a:t>STM32L4</a:t>
              </a:r>
            </a:p>
          </p:txBody>
        </p:sp>
        <p:grpSp>
          <p:nvGrpSpPr>
            <p:cNvPr id="32" name="Group 31"/>
            <p:cNvGrpSpPr/>
            <p:nvPr/>
          </p:nvGrpSpPr>
          <p:grpSpPr>
            <a:xfrm rot="276010">
              <a:off x="3471640" y="2275509"/>
              <a:ext cx="1740426" cy="2536130"/>
              <a:chOff x="284527" y="2497314"/>
              <a:chExt cx="1740426" cy="2536130"/>
            </a:xfrm>
          </p:grpSpPr>
          <p:sp>
            <p:nvSpPr>
              <p:cNvPr id="12" name="Rounded Rectangle 11"/>
              <p:cNvSpPr/>
              <p:nvPr/>
            </p:nvSpPr>
            <p:spPr>
              <a:xfrm>
                <a:off x="284527" y="2497314"/>
                <a:ext cx="1420375" cy="477758"/>
              </a:xfrm>
              <a:prstGeom prst="roundRect">
                <a:avLst/>
              </a:prstGeom>
              <a:scene3d>
                <a:camera prst="perspectiveContrastingRightFacing"/>
                <a:lightRig rig="threePt" dir="t"/>
              </a:scene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Port A</a:t>
                </a:r>
              </a:p>
            </p:txBody>
          </p:sp>
          <p:sp>
            <p:nvSpPr>
              <p:cNvPr id="13" name="Rounded Rectangle 12"/>
              <p:cNvSpPr/>
              <p:nvPr/>
            </p:nvSpPr>
            <p:spPr>
              <a:xfrm rot="21587550">
                <a:off x="370866" y="3197581"/>
                <a:ext cx="1456385" cy="477758"/>
              </a:xfrm>
              <a:prstGeom prst="roundRect">
                <a:avLst/>
              </a:prstGeom>
              <a:scene3d>
                <a:camera prst="perspectiveContrastingRightFacing"/>
                <a:lightRig rig="threePt" dir="t"/>
              </a:scene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Port B</a:t>
                </a:r>
              </a:p>
            </p:txBody>
          </p:sp>
          <p:sp>
            <p:nvSpPr>
              <p:cNvPr id="14" name="Rounded Rectangle 13"/>
              <p:cNvSpPr/>
              <p:nvPr/>
            </p:nvSpPr>
            <p:spPr>
              <a:xfrm rot="21484065">
                <a:off x="518614" y="3873138"/>
                <a:ext cx="1456385" cy="477758"/>
              </a:xfrm>
              <a:prstGeom prst="roundRect">
                <a:avLst/>
              </a:prstGeom>
              <a:scene3d>
                <a:camera prst="perspectiveContrastingRightFacing"/>
                <a:lightRig rig="threePt" dir="t"/>
              </a:scene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Port C</a:t>
                </a:r>
              </a:p>
            </p:txBody>
          </p:sp>
          <p:sp>
            <p:nvSpPr>
              <p:cNvPr id="30" name="Rounded Rectangle 29"/>
              <p:cNvSpPr/>
              <p:nvPr/>
            </p:nvSpPr>
            <p:spPr>
              <a:xfrm rot="21323990">
                <a:off x="604578" y="4555686"/>
                <a:ext cx="1420375" cy="477758"/>
              </a:xfrm>
              <a:prstGeom prst="roundRect">
                <a:avLst/>
              </a:prstGeom>
              <a:scene3d>
                <a:camera prst="perspectiveContrastingRightFacing"/>
                <a:lightRig rig="threePt" dir="t"/>
              </a:scene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Port D</a:t>
                </a:r>
              </a:p>
            </p:txBody>
          </p:sp>
        </p:grpSp>
        <p:grpSp>
          <p:nvGrpSpPr>
            <p:cNvPr id="34" name="Group 33"/>
            <p:cNvGrpSpPr/>
            <p:nvPr/>
          </p:nvGrpSpPr>
          <p:grpSpPr>
            <a:xfrm rot="317984">
              <a:off x="4762875" y="2083661"/>
              <a:ext cx="1615630" cy="2437039"/>
              <a:chOff x="6669090" y="1840687"/>
              <a:chExt cx="1766762" cy="2437039"/>
            </a:xfrm>
          </p:grpSpPr>
          <p:sp>
            <p:nvSpPr>
              <p:cNvPr id="26" name="Rounded Rectangle 25"/>
              <p:cNvSpPr/>
              <p:nvPr/>
            </p:nvSpPr>
            <p:spPr>
              <a:xfrm>
                <a:off x="6669090" y="1840687"/>
                <a:ext cx="1420375" cy="477758"/>
              </a:xfrm>
              <a:prstGeom prst="roundRect">
                <a:avLst/>
              </a:prstGeom>
              <a:scene3d>
                <a:camera prst="perspectiveContrastingRightFacing"/>
                <a:lightRig rig="threePt" dir="t"/>
              </a:scene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Port E</a:t>
                </a:r>
              </a:p>
            </p:txBody>
          </p:sp>
          <p:sp>
            <p:nvSpPr>
              <p:cNvPr id="27" name="Rounded Rectangle 26"/>
              <p:cNvSpPr/>
              <p:nvPr/>
            </p:nvSpPr>
            <p:spPr>
              <a:xfrm rot="21509459">
                <a:off x="6734580" y="2490680"/>
                <a:ext cx="1456385" cy="477758"/>
              </a:xfrm>
              <a:prstGeom prst="roundRect">
                <a:avLst/>
              </a:prstGeom>
              <a:scene3d>
                <a:camera prst="perspectiveContrastingRightFacing"/>
                <a:lightRig rig="threePt" dir="t"/>
              </a:scene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Port F</a:t>
                </a:r>
              </a:p>
            </p:txBody>
          </p:sp>
          <p:sp>
            <p:nvSpPr>
              <p:cNvPr id="28" name="Rounded Rectangle 27"/>
              <p:cNvSpPr/>
              <p:nvPr/>
            </p:nvSpPr>
            <p:spPr>
              <a:xfrm rot="21282016">
                <a:off x="6870827" y="3160598"/>
                <a:ext cx="1456385" cy="477758"/>
              </a:xfrm>
              <a:prstGeom prst="roundRect">
                <a:avLst/>
              </a:prstGeom>
              <a:scene3d>
                <a:camera prst="perspectiveContrastingRightFacing"/>
                <a:lightRig rig="threePt" dir="t"/>
              </a:scene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Port G</a:t>
                </a:r>
              </a:p>
            </p:txBody>
          </p:sp>
          <p:sp>
            <p:nvSpPr>
              <p:cNvPr id="31" name="Rounded Rectangle 30"/>
              <p:cNvSpPr/>
              <p:nvPr/>
            </p:nvSpPr>
            <p:spPr>
              <a:xfrm rot="21282016">
                <a:off x="7015477" y="3799968"/>
                <a:ext cx="1420375" cy="477758"/>
              </a:xfrm>
              <a:prstGeom prst="roundRect">
                <a:avLst/>
              </a:prstGeom>
              <a:scene3d>
                <a:camera prst="perspectiveContrastingRightFacing"/>
                <a:lightRig rig="threePt" dir="t"/>
              </a:scene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Port H</a:t>
                </a:r>
              </a:p>
            </p:txBody>
          </p:sp>
        </p:grpSp>
      </p:grpSp>
    </p:spTree>
    <p:extLst>
      <p:ext uri="{BB962C8B-B14F-4D97-AF65-F5344CB8AC3E}">
        <p14:creationId xmlns:p14="http://schemas.microsoft.com/office/powerpoint/2010/main" val="177691819"/>
      </p:ext>
    </p:extLst>
  </p:cSld>
  <p:clrMapOvr>
    <a:masterClrMapping/>
  </p:clrMapOvr>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a:t>
            </a:r>
            <a:r>
              <a:rPr lang="en-US" dirty="0" err="1"/>
              <a:t>Input/Output</a:t>
            </a:r>
            <a:r>
              <a:rPr lang="en-US" dirty="0"/>
              <a:t> (GPIO)</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pic>
        <p:nvPicPr>
          <p:cNvPr id="9" name="Picture 3"/>
          <p:cNvPicPr>
            <a:picLocks noChangeAspect="1" noChangeArrowheads="1"/>
          </p:cNvPicPr>
          <p:nvPr/>
        </p:nvPicPr>
        <p:blipFill>
          <a:blip r:embed="rId4" cstate="print"/>
          <a:srcRect/>
          <a:stretch>
            <a:fillRect/>
          </a:stretch>
        </p:blipFill>
        <p:spPr bwMode="auto">
          <a:xfrm>
            <a:off x="2057400" y="1211766"/>
            <a:ext cx="7315200" cy="5798634"/>
          </a:xfrm>
          <a:prstGeom prst="rect">
            <a:avLst/>
          </a:prstGeom>
          <a:noFill/>
          <a:ln w="9525">
            <a:noFill/>
            <a:miter lim="800000"/>
            <a:headEnd/>
            <a:tailEnd/>
          </a:ln>
        </p:spPr>
      </p:pic>
      <p:sp>
        <p:nvSpPr>
          <p:cNvPr id="4" name="Rectangle 3"/>
          <p:cNvSpPr/>
          <p:nvPr/>
        </p:nvSpPr>
        <p:spPr>
          <a:xfrm>
            <a:off x="3613265" y="2438400"/>
            <a:ext cx="177474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Cortex-M4</a:t>
            </a:r>
          </a:p>
          <a:p>
            <a:pPr algn="ctr"/>
            <a:r>
              <a:rPr lang="en-US" dirty="0"/>
              <a:t>FPU</a:t>
            </a:r>
          </a:p>
        </p:txBody>
      </p:sp>
      <p:cxnSp>
        <p:nvCxnSpPr>
          <p:cNvPr id="15" name="Straight Arrow Connector 14"/>
          <p:cNvCxnSpPr/>
          <p:nvPr/>
        </p:nvCxnSpPr>
        <p:spPr>
          <a:xfrm flipH="1">
            <a:off x="5388009" y="2480440"/>
            <a:ext cx="595922" cy="0"/>
          </a:xfrm>
          <a:prstGeom prst="straightConnector1">
            <a:avLst/>
          </a:prstGeom>
          <a:ln w="381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88009" y="2791599"/>
            <a:ext cx="595922" cy="0"/>
          </a:xfrm>
          <a:prstGeom prst="straightConnector1">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388009" y="3124200"/>
            <a:ext cx="595922" cy="0"/>
          </a:xfrm>
          <a:prstGeom prst="straightConnector1">
            <a:avLst/>
          </a:prstGeom>
          <a:ln w="38100">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88009" y="2187265"/>
            <a:ext cx="614271" cy="276999"/>
          </a:xfrm>
          <a:prstGeom prst="rect">
            <a:avLst/>
          </a:prstGeom>
          <a:noFill/>
        </p:spPr>
        <p:txBody>
          <a:bodyPr wrap="none" rtlCol="0">
            <a:spAutoFit/>
          </a:bodyPr>
          <a:lstStyle/>
          <a:p>
            <a:r>
              <a:rPr lang="en-US" sz="1200" b="1" dirty="0">
                <a:solidFill>
                  <a:schemeClr val="accent3">
                    <a:lumMod val="60000"/>
                    <a:lumOff val="40000"/>
                  </a:schemeClr>
                </a:solidFill>
              </a:rPr>
              <a:t>D Bus</a:t>
            </a:r>
          </a:p>
        </p:txBody>
      </p:sp>
      <p:sp>
        <p:nvSpPr>
          <p:cNvPr id="39" name="TextBox 38"/>
          <p:cNvSpPr txBox="1"/>
          <p:nvPr/>
        </p:nvSpPr>
        <p:spPr>
          <a:xfrm>
            <a:off x="5379384" y="2514600"/>
            <a:ext cx="613172" cy="276999"/>
          </a:xfrm>
          <a:prstGeom prst="rect">
            <a:avLst/>
          </a:prstGeom>
          <a:noFill/>
        </p:spPr>
        <p:txBody>
          <a:bodyPr wrap="square" rtlCol="0">
            <a:spAutoFit/>
          </a:bodyPr>
          <a:lstStyle/>
          <a:p>
            <a:pPr algn="ctr"/>
            <a:r>
              <a:rPr lang="en-US" sz="1200" b="1" dirty="0">
                <a:solidFill>
                  <a:schemeClr val="accent3"/>
                </a:solidFill>
              </a:rPr>
              <a:t>I Bus</a:t>
            </a:r>
          </a:p>
        </p:txBody>
      </p:sp>
      <p:sp>
        <p:nvSpPr>
          <p:cNvPr id="40" name="TextBox 39"/>
          <p:cNvSpPr txBox="1"/>
          <p:nvPr/>
        </p:nvSpPr>
        <p:spPr>
          <a:xfrm>
            <a:off x="5400750" y="2870579"/>
            <a:ext cx="583814" cy="276999"/>
          </a:xfrm>
          <a:prstGeom prst="rect">
            <a:avLst/>
          </a:prstGeom>
          <a:noFill/>
        </p:spPr>
        <p:txBody>
          <a:bodyPr wrap="none" rtlCol="0">
            <a:spAutoFit/>
          </a:bodyPr>
          <a:lstStyle/>
          <a:p>
            <a:r>
              <a:rPr lang="en-US" sz="1200" b="1" dirty="0">
                <a:solidFill>
                  <a:schemeClr val="accent4">
                    <a:lumMod val="60000"/>
                    <a:lumOff val="40000"/>
                  </a:schemeClr>
                </a:solidFill>
              </a:rPr>
              <a:t>S Bus</a:t>
            </a:r>
          </a:p>
        </p:txBody>
      </p:sp>
      <p:sp>
        <p:nvSpPr>
          <p:cNvPr id="41" name="Rectangle 40"/>
          <p:cNvSpPr/>
          <p:nvPr/>
        </p:nvSpPr>
        <p:spPr>
          <a:xfrm>
            <a:off x="6965488" y="2667000"/>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42" name="Rectangle 41"/>
          <p:cNvSpPr/>
          <p:nvPr/>
        </p:nvSpPr>
        <p:spPr>
          <a:xfrm>
            <a:off x="6964565" y="2286000"/>
            <a:ext cx="928937" cy="30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FLASH</a:t>
            </a:r>
          </a:p>
        </p:txBody>
      </p:sp>
      <p:sp>
        <p:nvSpPr>
          <p:cNvPr id="43" name="Rectangle 42"/>
          <p:cNvSpPr/>
          <p:nvPr/>
        </p:nvSpPr>
        <p:spPr>
          <a:xfrm rot="16200000">
            <a:off x="5633811" y="2717758"/>
            <a:ext cx="1092998" cy="38256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AHB Bus Matrix</a:t>
            </a:r>
          </a:p>
        </p:txBody>
      </p:sp>
      <p:cxnSp>
        <p:nvCxnSpPr>
          <p:cNvPr id="44" name="Straight Arrow Connector 43"/>
          <p:cNvCxnSpPr/>
          <p:nvPr/>
        </p:nvCxnSpPr>
        <p:spPr>
          <a:xfrm flipH="1">
            <a:off x="6378609" y="2438400"/>
            <a:ext cx="595922" cy="0"/>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373477" y="2819400"/>
            <a:ext cx="595922" cy="0"/>
          </a:xfrm>
          <a:prstGeom prst="straightConnector1">
            <a:avLst/>
          </a:prstGeom>
          <a:ln w="381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075287" y="3756372"/>
            <a:ext cx="1092998" cy="382567"/>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APB Bus Matrix</a:t>
            </a:r>
          </a:p>
        </p:txBody>
      </p:sp>
      <p:cxnSp>
        <p:nvCxnSpPr>
          <p:cNvPr id="20" name="Straight Arrow Connector 19"/>
          <p:cNvCxnSpPr/>
          <p:nvPr/>
        </p:nvCxnSpPr>
        <p:spPr>
          <a:xfrm>
            <a:off x="6620878" y="4534951"/>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6378609" y="3200399"/>
            <a:ext cx="25793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0"/>
          </p:cNvCxnSpPr>
          <p:nvPr/>
        </p:nvCxnSpPr>
        <p:spPr>
          <a:xfrm flipV="1">
            <a:off x="6621786" y="3200399"/>
            <a:ext cx="0" cy="555973"/>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260912" y="3345717"/>
            <a:ext cx="1416000" cy="1875034"/>
            <a:chOff x="4091125" y="3332903"/>
            <a:chExt cx="1416000" cy="1875034"/>
          </a:xfrm>
        </p:grpSpPr>
        <p:cxnSp>
          <p:nvCxnSpPr>
            <p:cNvPr id="33" name="Straight Connector 32"/>
            <p:cNvCxnSpPr/>
            <p:nvPr/>
          </p:nvCxnSpPr>
          <p:spPr>
            <a:xfrm>
              <a:off x="5500640" y="3332903"/>
              <a:ext cx="6485" cy="1852418"/>
            </a:xfrm>
            <a:prstGeom prst="line">
              <a:avLst/>
            </a:prstGeom>
            <a:ln w="3810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55" name="Rectangle 54"/>
            <p:cNvSpPr/>
            <p:nvPr/>
          </p:nvSpPr>
          <p:spPr>
            <a:xfrm>
              <a:off x="4101018" y="3657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B</a:t>
              </a:r>
            </a:p>
          </p:txBody>
        </p:sp>
        <p:sp>
          <p:nvSpPr>
            <p:cNvPr id="56" name="Rectangle 55"/>
            <p:cNvSpPr/>
            <p:nvPr/>
          </p:nvSpPr>
          <p:spPr>
            <a:xfrm>
              <a:off x="4093231" y="3886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C</a:t>
              </a:r>
            </a:p>
          </p:txBody>
        </p:sp>
        <p:sp>
          <p:nvSpPr>
            <p:cNvPr id="57" name="Rectangle 56"/>
            <p:cNvSpPr/>
            <p:nvPr/>
          </p:nvSpPr>
          <p:spPr>
            <a:xfrm>
              <a:off x="4091125" y="41148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D</a:t>
              </a:r>
            </a:p>
          </p:txBody>
        </p:sp>
        <p:sp>
          <p:nvSpPr>
            <p:cNvPr id="58" name="Rectangle 57"/>
            <p:cNvSpPr/>
            <p:nvPr/>
          </p:nvSpPr>
          <p:spPr>
            <a:xfrm>
              <a:off x="4107531" y="3402663"/>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A</a:t>
              </a:r>
            </a:p>
          </p:txBody>
        </p:sp>
        <p:sp>
          <p:nvSpPr>
            <p:cNvPr id="59" name="Rectangle 58"/>
            <p:cNvSpPr/>
            <p:nvPr/>
          </p:nvSpPr>
          <p:spPr>
            <a:xfrm>
              <a:off x="4103248" y="45720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F</a:t>
              </a:r>
            </a:p>
          </p:txBody>
        </p:sp>
        <p:sp>
          <p:nvSpPr>
            <p:cNvPr id="60" name="Rectangle 59"/>
            <p:cNvSpPr/>
            <p:nvPr/>
          </p:nvSpPr>
          <p:spPr>
            <a:xfrm>
              <a:off x="4095461" y="4800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G</a:t>
              </a:r>
            </a:p>
          </p:txBody>
        </p:sp>
        <p:sp>
          <p:nvSpPr>
            <p:cNvPr id="61" name="Rectangle 60"/>
            <p:cNvSpPr/>
            <p:nvPr/>
          </p:nvSpPr>
          <p:spPr>
            <a:xfrm>
              <a:off x="4093355" y="5029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H</a:t>
              </a:r>
            </a:p>
          </p:txBody>
        </p:sp>
        <p:sp>
          <p:nvSpPr>
            <p:cNvPr id="62" name="Rectangle 61"/>
            <p:cNvSpPr/>
            <p:nvPr/>
          </p:nvSpPr>
          <p:spPr>
            <a:xfrm>
              <a:off x="4109761" y="43434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E</a:t>
              </a:r>
            </a:p>
          </p:txBody>
        </p:sp>
      </p:grpSp>
      <p:sp>
        <p:nvSpPr>
          <p:cNvPr id="64" name="TextBox 63"/>
          <p:cNvSpPr txBox="1"/>
          <p:nvPr/>
        </p:nvSpPr>
        <p:spPr>
          <a:xfrm>
            <a:off x="5019205" y="5701209"/>
            <a:ext cx="1104790" cy="338554"/>
          </a:xfrm>
          <a:prstGeom prst="rect">
            <a:avLst/>
          </a:prstGeom>
          <a:noFill/>
        </p:spPr>
        <p:txBody>
          <a:bodyPr wrap="none" rtlCol="0">
            <a:spAutoFit/>
          </a:bodyPr>
          <a:lstStyle/>
          <a:p>
            <a:r>
              <a:rPr lang="en-US" sz="1600" b="1" dirty="0">
                <a:solidFill>
                  <a:schemeClr val="bg1"/>
                </a:solidFill>
              </a:rPr>
              <a:t>STM32L4</a:t>
            </a:r>
          </a:p>
        </p:txBody>
      </p:sp>
      <p:cxnSp>
        <p:nvCxnSpPr>
          <p:cNvPr id="67" name="Straight Arrow Connector 66"/>
          <p:cNvCxnSpPr/>
          <p:nvPr/>
        </p:nvCxnSpPr>
        <p:spPr>
          <a:xfrm flipH="1">
            <a:off x="5204028" y="3504845"/>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206631" y="3755573"/>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5195706" y="3975451"/>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198309" y="4226179"/>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5198848" y="444481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5201451" y="469554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203731" y="489386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206334" y="514459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5657010" y="3345718"/>
            <a:ext cx="345270" cy="54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072062" y="5198135"/>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p:txBody>
      </p:sp>
      <p:sp>
        <p:nvSpPr>
          <p:cNvPr id="85" name="Rectangle 84"/>
          <p:cNvSpPr/>
          <p:nvPr/>
        </p:nvSpPr>
        <p:spPr>
          <a:xfrm>
            <a:off x="7072062" y="4779888"/>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a:t>
            </a:r>
          </a:p>
        </p:txBody>
      </p:sp>
      <p:sp>
        <p:nvSpPr>
          <p:cNvPr id="86" name="Rectangle 85"/>
          <p:cNvSpPr/>
          <p:nvPr/>
        </p:nvSpPr>
        <p:spPr>
          <a:xfrm>
            <a:off x="7072062" y="4356214"/>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UART</a:t>
            </a:r>
          </a:p>
        </p:txBody>
      </p:sp>
      <p:sp>
        <p:nvSpPr>
          <p:cNvPr id="87" name="TextBox 86"/>
          <p:cNvSpPr txBox="1"/>
          <p:nvPr/>
        </p:nvSpPr>
        <p:spPr>
          <a:xfrm>
            <a:off x="7287986" y="5367076"/>
            <a:ext cx="543739" cy="523220"/>
          </a:xfrm>
          <a:prstGeom prst="rect">
            <a:avLst/>
          </a:prstGeom>
          <a:noFill/>
        </p:spPr>
        <p:txBody>
          <a:bodyPr wrap="none" rtlCol="0">
            <a:spAutoFit/>
          </a:bodyPr>
          <a:lstStyle/>
          <a:p>
            <a:r>
              <a:rPr lang="en-US" sz="2800" b="1" dirty="0">
                <a:solidFill>
                  <a:schemeClr val="bg1"/>
                </a:solidFill>
              </a:rPr>
              <a:t>…</a:t>
            </a:r>
          </a:p>
        </p:txBody>
      </p:sp>
      <p:cxnSp>
        <p:nvCxnSpPr>
          <p:cNvPr id="89" name="Straight Arrow Connector 88"/>
          <p:cNvCxnSpPr/>
          <p:nvPr/>
        </p:nvCxnSpPr>
        <p:spPr>
          <a:xfrm flipV="1">
            <a:off x="6620878" y="4127616"/>
            <a:ext cx="908" cy="170603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606088" y="4932347"/>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606088" y="5350594"/>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620878" y="5715000"/>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76200" y="2743200"/>
            <a:ext cx="4173511" cy="1981832"/>
            <a:chOff x="76200" y="2743200"/>
            <a:chExt cx="4173511" cy="1981832"/>
          </a:xfrm>
        </p:grpSpPr>
        <p:pic>
          <p:nvPicPr>
            <p:cNvPr id="96" name="Picture 95"/>
            <p:cNvPicPr>
              <a:picLocks noChangeAspect="1"/>
            </p:cNvPicPr>
            <p:nvPr/>
          </p:nvPicPr>
          <p:blipFill>
            <a:blip r:embed="rId5"/>
            <a:stretch>
              <a:fillRect/>
            </a:stretch>
          </p:blipFill>
          <p:spPr>
            <a:xfrm>
              <a:off x="76200" y="2743200"/>
              <a:ext cx="2650883" cy="1981832"/>
            </a:xfrm>
            <a:prstGeom prst="rect">
              <a:avLst/>
            </a:prstGeom>
            <a:ln w="28575">
              <a:solidFill>
                <a:srgbClr val="0070C0"/>
              </a:solidFill>
            </a:ln>
          </p:spPr>
          <p:style>
            <a:lnRef idx="2">
              <a:schemeClr val="accent1"/>
            </a:lnRef>
            <a:fillRef idx="1">
              <a:schemeClr val="lt1"/>
            </a:fillRef>
            <a:effectRef idx="0">
              <a:schemeClr val="accent1"/>
            </a:effectRef>
            <a:fontRef idx="minor">
              <a:schemeClr val="dk1"/>
            </a:fontRef>
          </p:style>
        </p:pic>
        <p:sp>
          <p:nvSpPr>
            <p:cNvPr id="104" name="Trapezoid 103"/>
            <p:cNvSpPr/>
            <p:nvPr/>
          </p:nvSpPr>
          <p:spPr>
            <a:xfrm rot="5400000">
              <a:off x="2598952" y="2997441"/>
              <a:ext cx="1778890" cy="1522628"/>
            </a:xfrm>
            <a:prstGeom prst="trapezoid">
              <a:avLst>
                <a:gd name="adj" fmla="val 52401"/>
              </a:avLst>
            </a:prstGeom>
            <a:solidFill>
              <a:schemeClr val="accent1">
                <a:alpha val="8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91957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a:t>
            </a:r>
            <a:r>
              <a:rPr lang="en-US" dirty="0" err="1"/>
              <a:t>Input/Output</a:t>
            </a:r>
            <a:r>
              <a:rPr lang="en-US" dirty="0"/>
              <a:t> (GPIO)</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pic>
        <p:nvPicPr>
          <p:cNvPr id="9" name="Picture 3"/>
          <p:cNvPicPr>
            <a:picLocks noChangeAspect="1" noChangeArrowheads="1"/>
          </p:cNvPicPr>
          <p:nvPr/>
        </p:nvPicPr>
        <p:blipFill>
          <a:blip r:embed="rId4" cstate="print"/>
          <a:srcRect/>
          <a:stretch>
            <a:fillRect/>
          </a:stretch>
        </p:blipFill>
        <p:spPr bwMode="auto">
          <a:xfrm>
            <a:off x="2057400" y="1211766"/>
            <a:ext cx="7315200" cy="5798634"/>
          </a:xfrm>
          <a:prstGeom prst="rect">
            <a:avLst/>
          </a:prstGeom>
          <a:noFill/>
          <a:ln w="9525">
            <a:noFill/>
            <a:miter lim="800000"/>
            <a:headEnd/>
            <a:tailEnd/>
          </a:ln>
        </p:spPr>
      </p:pic>
      <p:sp>
        <p:nvSpPr>
          <p:cNvPr id="4" name="Rectangle 3"/>
          <p:cNvSpPr/>
          <p:nvPr/>
        </p:nvSpPr>
        <p:spPr>
          <a:xfrm>
            <a:off x="3613265" y="2438400"/>
            <a:ext cx="177474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Cortex-M4</a:t>
            </a:r>
          </a:p>
          <a:p>
            <a:pPr algn="ctr"/>
            <a:r>
              <a:rPr lang="en-US" dirty="0"/>
              <a:t>FPU</a:t>
            </a:r>
          </a:p>
        </p:txBody>
      </p:sp>
      <p:cxnSp>
        <p:nvCxnSpPr>
          <p:cNvPr id="15" name="Straight Arrow Connector 14"/>
          <p:cNvCxnSpPr/>
          <p:nvPr/>
        </p:nvCxnSpPr>
        <p:spPr>
          <a:xfrm flipH="1">
            <a:off x="5388009" y="2480440"/>
            <a:ext cx="595922" cy="0"/>
          </a:xfrm>
          <a:prstGeom prst="straightConnector1">
            <a:avLst/>
          </a:prstGeom>
          <a:ln w="381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88009" y="2791599"/>
            <a:ext cx="595922" cy="0"/>
          </a:xfrm>
          <a:prstGeom prst="straightConnector1">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388009" y="3124200"/>
            <a:ext cx="595922" cy="0"/>
          </a:xfrm>
          <a:prstGeom prst="straightConnector1">
            <a:avLst/>
          </a:prstGeom>
          <a:ln w="38100">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88009" y="2187265"/>
            <a:ext cx="614271" cy="276999"/>
          </a:xfrm>
          <a:prstGeom prst="rect">
            <a:avLst/>
          </a:prstGeom>
          <a:noFill/>
        </p:spPr>
        <p:txBody>
          <a:bodyPr wrap="none" rtlCol="0">
            <a:spAutoFit/>
          </a:bodyPr>
          <a:lstStyle/>
          <a:p>
            <a:r>
              <a:rPr lang="en-US" sz="1200" b="1" dirty="0">
                <a:solidFill>
                  <a:schemeClr val="accent3">
                    <a:lumMod val="60000"/>
                    <a:lumOff val="40000"/>
                  </a:schemeClr>
                </a:solidFill>
              </a:rPr>
              <a:t>D Bus</a:t>
            </a:r>
          </a:p>
        </p:txBody>
      </p:sp>
      <p:sp>
        <p:nvSpPr>
          <p:cNvPr id="39" name="TextBox 38"/>
          <p:cNvSpPr txBox="1"/>
          <p:nvPr/>
        </p:nvSpPr>
        <p:spPr>
          <a:xfrm>
            <a:off x="5379384" y="2514600"/>
            <a:ext cx="613172" cy="276999"/>
          </a:xfrm>
          <a:prstGeom prst="rect">
            <a:avLst/>
          </a:prstGeom>
          <a:noFill/>
        </p:spPr>
        <p:txBody>
          <a:bodyPr wrap="square" rtlCol="0">
            <a:spAutoFit/>
          </a:bodyPr>
          <a:lstStyle/>
          <a:p>
            <a:pPr algn="ctr"/>
            <a:r>
              <a:rPr lang="en-US" sz="1200" b="1" dirty="0">
                <a:solidFill>
                  <a:schemeClr val="accent3"/>
                </a:solidFill>
              </a:rPr>
              <a:t>I Bus</a:t>
            </a:r>
          </a:p>
        </p:txBody>
      </p:sp>
      <p:sp>
        <p:nvSpPr>
          <p:cNvPr id="40" name="TextBox 39"/>
          <p:cNvSpPr txBox="1"/>
          <p:nvPr/>
        </p:nvSpPr>
        <p:spPr>
          <a:xfrm>
            <a:off x="5400750" y="2870579"/>
            <a:ext cx="583814" cy="276999"/>
          </a:xfrm>
          <a:prstGeom prst="rect">
            <a:avLst/>
          </a:prstGeom>
          <a:noFill/>
        </p:spPr>
        <p:txBody>
          <a:bodyPr wrap="none" rtlCol="0">
            <a:spAutoFit/>
          </a:bodyPr>
          <a:lstStyle/>
          <a:p>
            <a:r>
              <a:rPr lang="en-US" sz="1200" b="1" dirty="0">
                <a:solidFill>
                  <a:schemeClr val="accent4">
                    <a:lumMod val="60000"/>
                    <a:lumOff val="40000"/>
                  </a:schemeClr>
                </a:solidFill>
              </a:rPr>
              <a:t>S Bus</a:t>
            </a:r>
          </a:p>
        </p:txBody>
      </p:sp>
      <p:sp>
        <p:nvSpPr>
          <p:cNvPr id="41" name="Rectangle 40"/>
          <p:cNvSpPr/>
          <p:nvPr/>
        </p:nvSpPr>
        <p:spPr>
          <a:xfrm>
            <a:off x="6965488" y="2667000"/>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42" name="Rectangle 41"/>
          <p:cNvSpPr/>
          <p:nvPr/>
        </p:nvSpPr>
        <p:spPr>
          <a:xfrm>
            <a:off x="6964565" y="2286000"/>
            <a:ext cx="928937" cy="30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FLASH</a:t>
            </a:r>
          </a:p>
        </p:txBody>
      </p:sp>
      <p:sp>
        <p:nvSpPr>
          <p:cNvPr id="43" name="Rectangle 42"/>
          <p:cNvSpPr/>
          <p:nvPr/>
        </p:nvSpPr>
        <p:spPr>
          <a:xfrm rot="16200000">
            <a:off x="5633811" y="2717758"/>
            <a:ext cx="1092998" cy="38256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AHB Bus Matrix</a:t>
            </a:r>
          </a:p>
        </p:txBody>
      </p:sp>
      <p:cxnSp>
        <p:nvCxnSpPr>
          <p:cNvPr id="44" name="Straight Arrow Connector 43"/>
          <p:cNvCxnSpPr/>
          <p:nvPr/>
        </p:nvCxnSpPr>
        <p:spPr>
          <a:xfrm flipH="1">
            <a:off x="6378609" y="2438400"/>
            <a:ext cx="595922" cy="0"/>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373477" y="2819400"/>
            <a:ext cx="595922" cy="0"/>
          </a:xfrm>
          <a:prstGeom prst="straightConnector1">
            <a:avLst/>
          </a:prstGeom>
          <a:ln w="381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075287" y="3756372"/>
            <a:ext cx="1092998" cy="382567"/>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APB Bus Matrix</a:t>
            </a:r>
          </a:p>
        </p:txBody>
      </p:sp>
      <p:cxnSp>
        <p:nvCxnSpPr>
          <p:cNvPr id="20" name="Straight Arrow Connector 19"/>
          <p:cNvCxnSpPr/>
          <p:nvPr/>
        </p:nvCxnSpPr>
        <p:spPr>
          <a:xfrm>
            <a:off x="6620878" y="4534951"/>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6378609" y="3200399"/>
            <a:ext cx="25793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0"/>
          </p:cNvCxnSpPr>
          <p:nvPr/>
        </p:nvCxnSpPr>
        <p:spPr>
          <a:xfrm flipV="1">
            <a:off x="6621786" y="3200399"/>
            <a:ext cx="0" cy="555973"/>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260912" y="3345717"/>
            <a:ext cx="1416000" cy="1875034"/>
            <a:chOff x="4091125" y="3332903"/>
            <a:chExt cx="1416000" cy="1875034"/>
          </a:xfrm>
        </p:grpSpPr>
        <p:cxnSp>
          <p:nvCxnSpPr>
            <p:cNvPr id="33" name="Straight Connector 32"/>
            <p:cNvCxnSpPr/>
            <p:nvPr/>
          </p:nvCxnSpPr>
          <p:spPr>
            <a:xfrm>
              <a:off x="5500640" y="3332903"/>
              <a:ext cx="6485" cy="1852418"/>
            </a:xfrm>
            <a:prstGeom prst="line">
              <a:avLst/>
            </a:prstGeom>
            <a:ln w="3810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55" name="Rectangle 54"/>
            <p:cNvSpPr/>
            <p:nvPr/>
          </p:nvSpPr>
          <p:spPr>
            <a:xfrm>
              <a:off x="4101018" y="3657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B</a:t>
              </a:r>
            </a:p>
          </p:txBody>
        </p:sp>
        <p:sp>
          <p:nvSpPr>
            <p:cNvPr id="56" name="Rectangle 55"/>
            <p:cNvSpPr/>
            <p:nvPr/>
          </p:nvSpPr>
          <p:spPr>
            <a:xfrm>
              <a:off x="4093231" y="3886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C</a:t>
              </a:r>
            </a:p>
          </p:txBody>
        </p:sp>
        <p:sp>
          <p:nvSpPr>
            <p:cNvPr id="57" name="Rectangle 56"/>
            <p:cNvSpPr/>
            <p:nvPr/>
          </p:nvSpPr>
          <p:spPr>
            <a:xfrm>
              <a:off x="4091125" y="41148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D</a:t>
              </a:r>
            </a:p>
          </p:txBody>
        </p:sp>
        <p:sp>
          <p:nvSpPr>
            <p:cNvPr id="58" name="Rectangle 57"/>
            <p:cNvSpPr/>
            <p:nvPr/>
          </p:nvSpPr>
          <p:spPr>
            <a:xfrm>
              <a:off x="4107531" y="3402663"/>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A</a:t>
              </a:r>
            </a:p>
          </p:txBody>
        </p:sp>
        <p:sp>
          <p:nvSpPr>
            <p:cNvPr id="59" name="Rectangle 58"/>
            <p:cNvSpPr/>
            <p:nvPr/>
          </p:nvSpPr>
          <p:spPr>
            <a:xfrm>
              <a:off x="4103248" y="45720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F</a:t>
              </a:r>
            </a:p>
          </p:txBody>
        </p:sp>
        <p:sp>
          <p:nvSpPr>
            <p:cNvPr id="60" name="Rectangle 59"/>
            <p:cNvSpPr/>
            <p:nvPr/>
          </p:nvSpPr>
          <p:spPr>
            <a:xfrm>
              <a:off x="4095461" y="4800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G</a:t>
              </a:r>
            </a:p>
          </p:txBody>
        </p:sp>
        <p:sp>
          <p:nvSpPr>
            <p:cNvPr id="61" name="Rectangle 60"/>
            <p:cNvSpPr/>
            <p:nvPr/>
          </p:nvSpPr>
          <p:spPr>
            <a:xfrm>
              <a:off x="4093355" y="5029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H</a:t>
              </a:r>
            </a:p>
          </p:txBody>
        </p:sp>
        <p:sp>
          <p:nvSpPr>
            <p:cNvPr id="62" name="Rectangle 61"/>
            <p:cNvSpPr/>
            <p:nvPr/>
          </p:nvSpPr>
          <p:spPr>
            <a:xfrm>
              <a:off x="4109761" y="43434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E</a:t>
              </a:r>
            </a:p>
          </p:txBody>
        </p:sp>
      </p:grpSp>
      <p:sp>
        <p:nvSpPr>
          <p:cNvPr id="64" name="TextBox 63"/>
          <p:cNvSpPr txBox="1"/>
          <p:nvPr/>
        </p:nvSpPr>
        <p:spPr>
          <a:xfrm>
            <a:off x="5019205" y="5701209"/>
            <a:ext cx="1104790" cy="338554"/>
          </a:xfrm>
          <a:prstGeom prst="rect">
            <a:avLst/>
          </a:prstGeom>
          <a:noFill/>
        </p:spPr>
        <p:txBody>
          <a:bodyPr wrap="none" rtlCol="0">
            <a:spAutoFit/>
          </a:bodyPr>
          <a:lstStyle/>
          <a:p>
            <a:r>
              <a:rPr lang="en-US" sz="1600" b="1" dirty="0">
                <a:solidFill>
                  <a:schemeClr val="bg1"/>
                </a:solidFill>
              </a:rPr>
              <a:t>STM32L4</a:t>
            </a:r>
          </a:p>
        </p:txBody>
      </p:sp>
      <p:cxnSp>
        <p:nvCxnSpPr>
          <p:cNvPr id="67" name="Straight Arrow Connector 66"/>
          <p:cNvCxnSpPr/>
          <p:nvPr/>
        </p:nvCxnSpPr>
        <p:spPr>
          <a:xfrm flipH="1">
            <a:off x="5204028" y="3504845"/>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206631" y="3755573"/>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5195706" y="3975451"/>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198309" y="4226179"/>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5198848" y="444481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5201451" y="469554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203731" y="489386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206334" y="514459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5657010" y="3345718"/>
            <a:ext cx="345270" cy="54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072062" y="5198135"/>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p:txBody>
      </p:sp>
      <p:sp>
        <p:nvSpPr>
          <p:cNvPr id="85" name="Rectangle 84"/>
          <p:cNvSpPr/>
          <p:nvPr/>
        </p:nvSpPr>
        <p:spPr>
          <a:xfrm>
            <a:off x="7072062" y="4779888"/>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a:t>
            </a:r>
          </a:p>
        </p:txBody>
      </p:sp>
      <p:sp>
        <p:nvSpPr>
          <p:cNvPr id="86" name="Rectangle 85"/>
          <p:cNvSpPr/>
          <p:nvPr/>
        </p:nvSpPr>
        <p:spPr>
          <a:xfrm>
            <a:off x="7072062" y="4356214"/>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UART</a:t>
            </a:r>
          </a:p>
        </p:txBody>
      </p:sp>
      <p:sp>
        <p:nvSpPr>
          <p:cNvPr id="87" name="TextBox 86"/>
          <p:cNvSpPr txBox="1"/>
          <p:nvPr/>
        </p:nvSpPr>
        <p:spPr>
          <a:xfrm>
            <a:off x="7287986" y="5367076"/>
            <a:ext cx="543739" cy="523220"/>
          </a:xfrm>
          <a:prstGeom prst="rect">
            <a:avLst/>
          </a:prstGeom>
          <a:noFill/>
        </p:spPr>
        <p:txBody>
          <a:bodyPr wrap="none" rtlCol="0">
            <a:spAutoFit/>
          </a:bodyPr>
          <a:lstStyle/>
          <a:p>
            <a:r>
              <a:rPr lang="en-US" sz="2800" b="1" dirty="0">
                <a:solidFill>
                  <a:schemeClr val="bg1"/>
                </a:solidFill>
              </a:rPr>
              <a:t>…</a:t>
            </a:r>
          </a:p>
        </p:txBody>
      </p:sp>
      <p:cxnSp>
        <p:nvCxnSpPr>
          <p:cNvPr id="89" name="Straight Arrow Connector 88"/>
          <p:cNvCxnSpPr/>
          <p:nvPr/>
        </p:nvCxnSpPr>
        <p:spPr>
          <a:xfrm flipV="1">
            <a:off x="6620878" y="4127616"/>
            <a:ext cx="908" cy="170603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606088" y="4932347"/>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606088" y="5350594"/>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620878" y="5715000"/>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76200" y="2743200"/>
            <a:ext cx="4173511" cy="1981832"/>
            <a:chOff x="76200" y="2743200"/>
            <a:chExt cx="4173511" cy="1981832"/>
          </a:xfrm>
        </p:grpSpPr>
        <p:pic>
          <p:nvPicPr>
            <p:cNvPr id="96" name="Picture 95"/>
            <p:cNvPicPr>
              <a:picLocks noChangeAspect="1"/>
            </p:cNvPicPr>
            <p:nvPr/>
          </p:nvPicPr>
          <p:blipFill>
            <a:blip r:embed="rId5"/>
            <a:stretch>
              <a:fillRect/>
            </a:stretch>
          </p:blipFill>
          <p:spPr>
            <a:xfrm>
              <a:off x="76200" y="2743200"/>
              <a:ext cx="2650883" cy="1981832"/>
            </a:xfrm>
            <a:prstGeom prst="rect">
              <a:avLst/>
            </a:prstGeom>
            <a:ln w="28575">
              <a:solidFill>
                <a:srgbClr val="0070C0"/>
              </a:solidFill>
            </a:ln>
          </p:spPr>
          <p:style>
            <a:lnRef idx="2">
              <a:schemeClr val="accent1"/>
            </a:lnRef>
            <a:fillRef idx="1">
              <a:schemeClr val="lt1"/>
            </a:fillRef>
            <a:effectRef idx="0">
              <a:schemeClr val="accent1"/>
            </a:effectRef>
            <a:fontRef idx="minor">
              <a:schemeClr val="dk1"/>
            </a:fontRef>
          </p:style>
        </p:pic>
        <p:sp>
          <p:nvSpPr>
            <p:cNvPr id="104" name="Trapezoid 103"/>
            <p:cNvSpPr/>
            <p:nvPr/>
          </p:nvSpPr>
          <p:spPr>
            <a:xfrm rot="5400000">
              <a:off x="2598952" y="2997441"/>
              <a:ext cx="1778890" cy="1522628"/>
            </a:xfrm>
            <a:prstGeom prst="trapezoid">
              <a:avLst>
                <a:gd name="adj" fmla="val 52401"/>
              </a:avLst>
            </a:prstGeom>
            <a:solidFill>
              <a:schemeClr val="accent1">
                <a:alpha val="8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1910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r>
              <a:rPr lang="en-US" dirty="0"/>
              <a:t> and </a:t>
            </a: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6" name="Rectangle 5"/>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1589244212"/>
      </p:ext>
    </p:extLst>
  </p:cSld>
  <p:clrMapOvr>
    <a:masterClrMapping/>
  </p:clrMapOvr>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10" name="Rectangle 9"/>
          <p:cNvSpPr/>
          <p:nvPr/>
        </p:nvSpPr>
        <p:spPr>
          <a:xfrm>
            <a:off x="2971800" y="1334774"/>
            <a:ext cx="4114800" cy="2703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 y="1256026"/>
            <a:ext cx="42672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019300" y="2511287"/>
            <a:ext cx="9525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33757" y="2094226"/>
            <a:ext cx="1605243"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01399" y="2600613"/>
            <a:ext cx="1148257" cy="923330"/>
          </a:xfrm>
          <a:prstGeom prst="rect">
            <a:avLst/>
          </a:prstGeom>
          <a:noFill/>
        </p:spPr>
        <p:txBody>
          <a:bodyPr wrap="square" rtlCol="0">
            <a:spAutoFit/>
          </a:bodyPr>
          <a:lstStyle/>
          <a:p>
            <a:r>
              <a:rPr lang="en-US" dirty="0">
                <a:solidFill>
                  <a:srgbClr val="0000FF"/>
                </a:solidFill>
              </a:rPr>
              <a:t>Output Data Register</a:t>
            </a:r>
          </a:p>
        </p:txBody>
      </p:sp>
      <p:sp>
        <p:nvSpPr>
          <p:cNvPr id="17" name="TextBox 16"/>
          <p:cNvSpPr txBox="1"/>
          <p:nvPr/>
        </p:nvSpPr>
        <p:spPr>
          <a:xfrm>
            <a:off x="592009" y="5939242"/>
            <a:ext cx="2274982" cy="369332"/>
          </a:xfrm>
          <a:prstGeom prst="rect">
            <a:avLst/>
          </a:prstGeom>
          <a:noFill/>
        </p:spPr>
        <p:txBody>
          <a:bodyPr wrap="none" rtlCol="0">
            <a:spAutoFit/>
          </a:bodyPr>
          <a:lstStyle/>
          <a:p>
            <a:r>
              <a:rPr lang="en-US" dirty="0">
                <a:solidFill>
                  <a:srgbClr val="C00000"/>
                </a:solidFill>
              </a:rPr>
              <a:t>GPIO MODE Register</a:t>
            </a:r>
          </a:p>
        </p:txBody>
      </p:sp>
      <p:sp>
        <p:nvSpPr>
          <p:cNvPr id="4" name="TextBox 3"/>
          <p:cNvSpPr txBox="1"/>
          <p:nvPr/>
        </p:nvSpPr>
        <p:spPr>
          <a:xfrm>
            <a:off x="1271749" y="6163185"/>
            <a:ext cx="3016660" cy="584775"/>
          </a:xfrm>
          <a:prstGeom prst="rect">
            <a:avLst/>
          </a:prstGeom>
          <a:noFill/>
        </p:spPr>
        <p:txBody>
          <a:bodyPr wrap="none" rtlCol="0">
            <a:spAutoFit/>
          </a:bodyPr>
          <a:lstStyle/>
          <a:p>
            <a:r>
              <a:rPr lang="en-US" sz="1600" dirty="0">
                <a:solidFill>
                  <a:srgbClr val="C00000"/>
                </a:solidFill>
                <a:latin typeface="Consolas" charset="0"/>
                <a:ea typeface="Consolas" charset="0"/>
                <a:cs typeface="Consolas" charset="0"/>
              </a:rPr>
              <a:t>00</a:t>
            </a:r>
            <a:r>
              <a:rPr lang="en-US" sz="1600" dirty="0">
                <a:solidFill>
                  <a:srgbClr val="C00000"/>
                </a:solidFill>
              </a:rPr>
              <a:t> = Input,   </a:t>
            </a:r>
            <a:r>
              <a:rPr lang="en-US" sz="1600" dirty="0">
                <a:solidFill>
                  <a:srgbClr val="C00000"/>
                </a:solidFill>
                <a:latin typeface="Consolas" charset="0"/>
                <a:ea typeface="Consolas" charset="0"/>
                <a:cs typeface="Consolas" charset="0"/>
              </a:rPr>
              <a:t>01</a:t>
            </a:r>
            <a:r>
              <a:rPr lang="en-US" sz="1600" dirty="0">
                <a:solidFill>
                  <a:srgbClr val="C00000"/>
                </a:solidFill>
              </a:rPr>
              <a:t> = Output, </a:t>
            </a:r>
          </a:p>
          <a:p>
            <a:r>
              <a:rPr lang="en-US" sz="1600" dirty="0">
                <a:solidFill>
                  <a:srgbClr val="C00000"/>
                </a:solidFill>
                <a:latin typeface="Consolas" charset="0"/>
                <a:ea typeface="Consolas" charset="0"/>
                <a:cs typeface="Consolas" charset="0"/>
              </a:rPr>
              <a:t>10</a:t>
            </a:r>
            <a:r>
              <a:rPr lang="en-US" sz="1600" dirty="0">
                <a:solidFill>
                  <a:srgbClr val="C00000"/>
                </a:solidFill>
              </a:rPr>
              <a:t> = AF,       </a:t>
            </a:r>
            <a:r>
              <a:rPr lang="en-US" sz="1600" dirty="0">
                <a:solidFill>
                  <a:srgbClr val="C00000"/>
                </a:solidFill>
                <a:latin typeface="Consolas" charset="0"/>
                <a:ea typeface="Consolas" charset="0"/>
                <a:cs typeface="Consolas" charset="0"/>
              </a:rPr>
              <a:t>11</a:t>
            </a:r>
            <a:r>
              <a:rPr lang="en-US" sz="1600" dirty="0">
                <a:solidFill>
                  <a:srgbClr val="C00000"/>
                </a:solidFill>
              </a:rPr>
              <a:t> = Analog (default)</a:t>
            </a:r>
          </a:p>
        </p:txBody>
      </p:sp>
      <p:sp>
        <p:nvSpPr>
          <p:cNvPr id="5" name="Rectangle 4"/>
          <p:cNvSpPr/>
          <p:nvPr/>
        </p:nvSpPr>
        <p:spPr>
          <a:xfrm>
            <a:off x="3230199" y="3138845"/>
            <a:ext cx="3821559" cy="861774"/>
          </a:xfrm>
          <a:prstGeom prst="rect">
            <a:avLst/>
          </a:prstGeom>
        </p:spPr>
        <p:txBody>
          <a:bodyPr wrap="none">
            <a:spAutoFit/>
          </a:bodyPr>
          <a:lstStyle/>
          <a:p>
            <a:r>
              <a:rPr lang="en-US" dirty="0">
                <a:solidFill>
                  <a:srgbClr val="FF00FF"/>
                </a:solidFill>
              </a:rPr>
              <a:t>GPIO Output Type Register (OTYPER)</a:t>
            </a:r>
          </a:p>
          <a:p>
            <a:r>
              <a:rPr lang="en-US" sz="1600" dirty="0">
                <a:solidFill>
                  <a:srgbClr val="0000FF"/>
                </a:solidFill>
                <a:latin typeface="Consolas" charset="0"/>
                <a:ea typeface="Consolas" charset="0"/>
                <a:cs typeface="Consolas" charset="0"/>
              </a:rPr>
              <a:t> </a:t>
            </a:r>
            <a:r>
              <a:rPr lang="en-US" sz="1600" dirty="0">
                <a:solidFill>
                  <a:srgbClr val="FF00FF"/>
                </a:solidFill>
                <a:latin typeface="Consolas" charset="0"/>
                <a:ea typeface="Consolas" charset="0"/>
                <a:cs typeface="Consolas" charset="0"/>
              </a:rPr>
              <a:t>0</a:t>
            </a:r>
            <a:r>
              <a:rPr lang="en-US" sz="1600" dirty="0">
                <a:solidFill>
                  <a:srgbClr val="FF00FF"/>
                </a:solidFill>
              </a:rPr>
              <a:t> = Output push-pull (default) </a:t>
            </a:r>
          </a:p>
          <a:p>
            <a:r>
              <a:rPr lang="en-US" sz="1600" dirty="0">
                <a:solidFill>
                  <a:srgbClr val="FF00FF"/>
                </a:solidFill>
                <a:latin typeface="Consolas" charset="0"/>
                <a:ea typeface="Consolas" charset="0"/>
                <a:cs typeface="Consolas" charset="0"/>
              </a:rPr>
              <a:t> 1</a:t>
            </a:r>
            <a:r>
              <a:rPr lang="en-US" sz="1600" dirty="0">
                <a:solidFill>
                  <a:srgbClr val="FF00FF"/>
                </a:solidFill>
              </a:rPr>
              <a:t> = Output open-drain</a:t>
            </a:r>
          </a:p>
        </p:txBody>
      </p:sp>
      <p:sp>
        <p:nvSpPr>
          <p:cNvPr id="6" name="Rectangle 5"/>
          <p:cNvSpPr/>
          <p:nvPr/>
        </p:nvSpPr>
        <p:spPr>
          <a:xfrm>
            <a:off x="4236758" y="1683026"/>
            <a:ext cx="4780348" cy="861774"/>
          </a:xfrm>
          <a:prstGeom prst="rect">
            <a:avLst/>
          </a:prstGeom>
        </p:spPr>
        <p:txBody>
          <a:bodyPr wrap="none">
            <a:spAutoFit/>
          </a:bodyPr>
          <a:lstStyle/>
          <a:p>
            <a:r>
              <a:rPr lang="en-US" b="1" dirty="0">
                <a:solidFill>
                  <a:srgbClr val="33CC33"/>
                </a:solidFill>
              </a:rPr>
              <a:t>GPIO Pull-up/Pull-down Register (PUPDR)</a:t>
            </a:r>
          </a:p>
          <a:p>
            <a:r>
              <a:rPr lang="en-US" sz="1600" dirty="0">
                <a:solidFill>
                  <a:srgbClr val="0000FF"/>
                </a:solidFill>
                <a:latin typeface="Consolas" charset="0"/>
                <a:ea typeface="Consolas" charset="0"/>
                <a:cs typeface="Consolas" charset="0"/>
              </a:rPr>
              <a:t> </a:t>
            </a:r>
            <a:r>
              <a:rPr lang="en-US" sz="1600" dirty="0">
                <a:solidFill>
                  <a:srgbClr val="33CC33"/>
                </a:solidFill>
                <a:latin typeface="Consolas" charset="0"/>
                <a:ea typeface="Consolas" charset="0"/>
                <a:cs typeface="Consolas" charset="0"/>
              </a:rPr>
              <a:t>00</a:t>
            </a:r>
            <a:r>
              <a:rPr lang="en-US" sz="1600" dirty="0">
                <a:solidFill>
                  <a:srgbClr val="33CC33"/>
                </a:solidFill>
              </a:rPr>
              <a:t> = No pull-up, pull-down   </a:t>
            </a:r>
            <a:r>
              <a:rPr lang="en-US" sz="1600" dirty="0">
                <a:solidFill>
                  <a:srgbClr val="33CC33"/>
                </a:solidFill>
                <a:latin typeface="Consolas" charset="0"/>
                <a:ea typeface="Consolas" charset="0"/>
                <a:cs typeface="Consolas" charset="0"/>
              </a:rPr>
              <a:t>01</a:t>
            </a:r>
            <a:r>
              <a:rPr lang="en-US" sz="1600" dirty="0">
                <a:solidFill>
                  <a:srgbClr val="33CC33"/>
                </a:solidFill>
              </a:rPr>
              <a:t> = Pull-up </a:t>
            </a:r>
          </a:p>
          <a:p>
            <a:r>
              <a:rPr lang="en-US" sz="1600" dirty="0">
                <a:solidFill>
                  <a:srgbClr val="33CC33"/>
                </a:solidFill>
                <a:latin typeface="Consolas" charset="0"/>
                <a:ea typeface="Consolas" charset="0"/>
                <a:cs typeface="Consolas" charset="0"/>
              </a:rPr>
              <a:t> 10</a:t>
            </a:r>
            <a:r>
              <a:rPr lang="en-US" sz="1600" dirty="0">
                <a:solidFill>
                  <a:srgbClr val="33CC33"/>
                </a:solidFill>
              </a:rPr>
              <a:t> = Pull-down                    </a:t>
            </a:r>
            <a:r>
              <a:rPr lang="en-US" sz="1600" dirty="0">
                <a:solidFill>
                  <a:srgbClr val="33CC33"/>
                </a:solidFill>
                <a:latin typeface="Consolas" charset="0"/>
                <a:ea typeface="Consolas" charset="0"/>
                <a:cs typeface="Consolas" charset="0"/>
              </a:rPr>
              <a:t>11</a:t>
            </a:r>
            <a:r>
              <a:rPr lang="en-US" sz="1600" dirty="0">
                <a:solidFill>
                  <a:srgbClr val="33CC33"/>
                </a:solidFill>
              </a:rPr>
              <a:t> = Reserved</a:t>
            </a:r>
          </a:p>
        </p:txBody>
      </p:sp>
      <p:sp>
        <p:nvSpPr>
          <p:cNvPr id="9" name="Rectangle 8"/>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6" name="Rectangle 15"/>
          <p:cNvSpPr/>
          <p:nvPr/>
        </p:nvSpPr>
        <p:spPr>
          <a:xfrm>
            <a:off x="7123152" y="4942711"/>
            <a:ext cx="573048" cy="1220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547690" y="3579208"/>
            <a:ext cx="372279" cy="1983216"/>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29200" y="3962400"/>
            <a:ext cx="1861651" cy="2200785"/>
          </a:xfrm>
          <a:prstGeom prst="rect">
            <a:avLst/>
          </a:prstGeom>
          <a:noFill/>
          <a:ln w="28575">
            <a:solidFill>
              <a:srgbClr val="FF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44999" y="2804200"/>
            <a:ext cx="531409" cy="2200785"/>
          </a:xfrm>
          <a:prstGeom prst="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485900" y="5086350"/>
            <a:ext cx="2220859" cy="843367"/>
            <a:chOff x="1485900" y="5086350"/>
            <a:chExt cx="2220859" cy="843367"/>
          </a:xfrm>
        </p:grpSpPr>
        <p:cxnSp>
          <p:nvCxnSpPr>
            <p:cNvPr id="21" name="Straight Connector 20"/>
            <p:cNvCxnSpPr/>
            <p:nvPr/>
          </p:nvCxnSpPr>
          <p:spPr>
            <a:xfrm>
              <a:off x="1485900" y="5929717"/>
              <a:ext cx="19152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01192" y="5086350"/>
              <a:ext cx="30556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01192" y="5086350"/>
              <a:ext cx="0" cy="83384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300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4" grpId="0"/>
      <p:bldP spid="15" grpId="0" animBg="1"/>
      <p:bldP spid="18" grpId="0" animBg="1"/>
      <p:bldP spid="19" grpId="0" animBg="1"/>
    </p:bld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Clock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p:cNvSpPr>
            <a:spLocks noGrp="1"/>
          </p:cNvSpPr>
          <p:nvPr>
            <p:ph sz="quarter" idx="1"/>
          </p:nvPr>
        </p:nvSpPr>
        <p:spPr>
          <a:xfrm>
            <a:off x="434546" y="1283355"/>
            <a:ext cx="8229600" cy="1051560"/>
          </a:xfrm>
        </p:spPr>
        <p:txBody>
          <a:bodyPr>
            <a:normAutofit/>
          </a:bodyPr>
          <a:lstStyle/>
          <a:p>
            <a:r>
              <a:rPr lang="en-US" sz="2000" dirty="0"/>
              <a:t>AHB2 peripheral clock enable register (</a:t>
            </a:r>
            <a:r>
              <a:rPr lang="en-US" sz="2000" b="1" dirty="0">
                <a:solidFill>
                  <a:srgbClr val="C00000"/>
                </a:solidFill>
                <a:latin typeface="Consolas" panose="020B0609020204030204" pitchFamily="49" charset="0"/>
              </a:rPr>
              <a:t>RCC_AHB2ENR</a:t>
            </a:r>
            <a:r>
              <a:rPr lang="en-US" sz="2000" dirty="0"/>
              <a:t>)</a:t>
            </a:r>
          </a:p>
        </p:txBody>
      </p:sp>
      <p:sp>
        <p:nvSpPr>
          <p:cNvPr id="5" name="Rectangle 4"/>
          <p:cNvSpPr/>
          <p:nvPr/>
        </p:nvSpPr>
        <p:spPr>
          <a:xfrm>
            <a:off x="332342" y="5181600"/>
            <a:ext cx="7973458" cy="923330"/>
          </a:xfrm>
          <a:prstGeom prst="rect">
            <a:avLst/>
          </a:prstGeom>
        </p:spPr>
        <p:txBody>
          <a:bodyPr wrap="square">
            <a:spAutoFit/>
          </a:bodyPr>
          <a:lstStyle/>
          <a:p>
            <a:r>
              <a:rPr lang="en-US" dirty="0">
                <a:solidFill>
                  <a:srgbClr val="C00000"/>
                </a:solidFill>
                <a:latin typeface="Consolas" panose="020B0609020204030204" pitchFamily="49" charset="0"/>
              </a:rPr>
              <a:t>#define  RCC_AHB2ENR_GPIOBEN  ((uint32_t)0x00000002U)</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RCC-&gt;AHB2ENR |= RCC_AHB2ENR_GPIOBEN;</a:t>
            </a:r>
          </a:p>
        </p:txBody>
      </p:sp>
      <p:pic>
        <p:nvPicPr>
          <p:cNvPr id="7" name="Picture 6"/>
          <p:cNvPicPr>
            <a:picLocks noChangeAspect="1"/>
          </p:cNvPicPr>
          <p:nvPr/>
        </p:nvPicPr>
        <p:blipFill>
          <a:blip r:embed="rId4"/>
          <a:stretch>
            <a:fillRect/>
          </a:stretch>
        </p:blipFill>
        <p:spPr>
          <a:xfrm>
            <a:off x="145676" y="1795749"/>
            <a:ext cx="8991600" cy="1909721"/>
          </a:xfrm>
          <a:prstGeom prst="rect">
            <a:avLst/>
          </a:prstGeom>
        </p:spPr>
      </p:pic>
      <p:grpSp>
        <p:nvGrpSpPr>
          <p:cNvPr id="22" name="Group 21"/>
          <p:cNvGrpSpPr/>
          <p:nvPr/>
        </p:nvGrpSpPr>
        <p:grpSpPr>
          <a:xfrm>
            <a:off x="228601" y="3908562"/>
            <a:ext cx="3124199" cy="934265"/>
            <a:chOff x="152401" y="3979231"/>
            <a:chExt cx="3124199" cy="934265"/>
          </a:xfrm>
        </p:grpSpPr>
        <p:pic>
          <p:nvPicPr>
            <p:cNvPr id="8" name="Picture 7"/>
            <p:cNvPicPr>
              <a:picLocks noChangeAspect="1"/>
            </p:cNvPicPr>
            <p:nvPr/>
          </p:nvPicPr>
          <p:blipFill>
            <a:blip r:embed="rId5"/>
            <a:stretch>
              <a:fillRect/>
            </a:stretch>
          </p:blipFill>
          <p:spPr>
            <a:xfrm>
              <a:off x="152401" y="3979231"/>
              <a:ext cx="3124199" cy="916330"/>
            </a:xfrm>
            <a:prstGeom prst="rect">
              <a:avLst/>
            </a:prstGeom>
          </p:spPr>
        </p:pic>
        <p:sp>
          <p:nvSpPr>
            <p:cNvPr id="9" name="Rectangle 8"/>
            <p:cNvSpPr/>
            <p:nvPr/>
          </p:nvSpPr>
          <p:spPr>
            <a:xfrm>
              <a:off x="762000" y="4646258"/>
              <a:ext cx="2057400" cy="26723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7988120" y="2743200"/>
            <a:ext cx="511696" cy="914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3436611" y="3865250"/>
            <a:ext cx="5711658" cy="1052502"/>
            <a:chOff x="3436611" y="3865250"/>
            <a:chExt cx="5711658" cy="1052502"/>
          </a:xfrm>
        </p:grpSpPr>
        <p:grpSp>
          <p:nvGrpSpPr>
            <p:cNvPr id="37" name="Group 36"/>
            <p:cNvGrpSpPr/>
            <p:nvPr/>
          </p:nvGrpSpPr>
          <p:grpSpPr>
            <a:xfrm>
              <a:off x="3436611" y="3865250"/>
              <a:ext cx="5711658" cy="1052502"/>
              <a:chOff x="3589011" y="3865250"/>
              <a:chExt cx="5711658" cy="1052502"/>
            </a:xfrm>
            <a:solidFill>
              <a:schemeClr val="tx2">
                <a:lumMod val="20000"/>
                <a:lumOff val="80000"/>
              </a:schemeClr>
            </a:solidFill>
          </p:grpSpPr>
          <p:sp>
            <p:nvSpPr>
              <p:cNvPr id="19" name="Rectangle 18"/>
              <p:cNvSpPr/>
              <p:nvPr/>
            </p:nvSpPr>
            <p:spPr>
              <a:xfrm>
                <a:off x="3589011" y="3865250"/>
                <a:ext cx="5631189" cy="104824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53"/>
              <p:cNvSpPr txBox="1">
                <a:spLocks noChangeArrowheads="1"/>
              </p:cNvSpPr>
              <p:nvPr/>
            </p:nvSpPr>
            <p:spPr bwMode="auto">
              <a:xfrm>
                <a:off x="6238753" y="4579198"/>
                <a:ext cx="1418157" cy="33855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pPr>
                <a:r>
                  <a:rPr lang="en-US" sz="1600" dirty="0">
                    <a:solidFill>
                      <a:srgbClr val="000000"/>
                    </a:solidFill>
                  </a:rPr>
                  <a:t>AND Gate</a:t>
                </a:r>
              </a:p>
            </p:txBody>
          </p:sp>
          <p:sp>
            <p:nvSpPr>
              <p:cNvPr id="6" name="TextBox 5"/>
              <p:cNvSpPr txBox="1"/>
              <p:nvPr/>
            </p:nvSpPr>
            <p:spPr>
              <a:xfrm>
                <a:off x="4748184" y="4267200"/>
                <a:ext cx="145979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GPIOEN</a:t>
                </a:r>
              </a:p>
            </p:txBody>
          </p:sp>
          <p:cxnSp>
            <p:nvCxnSpPr>
              <p:cNvPr id="15" name="Straight Connector 14"/>
              <p:cNvCxnSpPr/>
              <p:nvPr/>
            </p:nvCxnSpPr>
            <p:spPr>
              <a:xfrm flipH="1">
                <a:off x="5973277" y="4453648"/>
                <a:ext cx="535983" cy="385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973277" y="4200728"/>
                <a:ext cx="541011"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35206" y="4118950"/>
                <a:ext cx="1665463"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Clock for Port B</a:t>
                </a:r>
              </a:p>
            </p:txBody>
          </p:sp>
          <p:sp>
            <p:nvSpPr>
              <p:cNvPr id="18" name="TextBox 17"/>
              <p:cNvSpPr txBox="1"/>
              <p:nvPr/>
            </p:nvSpPr>
            <p:spPr>
              <a:xfrm>
                <a:off x="4914840" y="4037141"/>
                <a:ext cx="1123276"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SYSCLK</a:t>
                </a:r>
              </a:p>
            </p:txBody>
          </p:sp>
          <p:grpSp>
            <p:nvGrpSpPr>
              <p:cNvPr id="34" name="Group 33"/>
              <p:cNvGrpSpPr/>
              <p:nvPr/>
            </p:nvGrpSpPr>
            <p:grpSpPr>
              <a:xfrm>
                <a:off x="6520620" y="3987372"/>
                <a:ext cx="815139" cy="613182"/>
                <a:chOff x="5499530" y="436654"/>
                <a:chExt cx="815139" cy="613182"/>
              </a:xfrm>
              <a:grpFill/>
            </p:grpSpPr>
            <p:sp>
              <p:nvSpPr>
                <p:cNvPr id="25" name="Arc 24"/>
                <p:cNvSpPr/>
                <p:nvPr/>
              </p:nvSpPr>
              <p:spPr>
                <a:xfrm>
                  <a:off x="5705069" y="442843"/>
                  <a:ext cx="609600" cy="594614"/>
                </a:xfrm>
                <a:prstGeom prst="arc">
                  <a:avLst>
                    <a:gd name="adj1" fmla="val 16200000"/>
                    <a:gd name="adj2" fmla="val 5346703"/>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flipH="1">
                  <a:off x="5499530" y="442843"/>
                  <a:ext cx="52250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499530" y="436654"/>
                  <a:ext cx="0" cy="613182"/>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499530" y="1037457"/>
                  <a:ext cx="52250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flipH="1">
                <a:off x="7335760" y="4290868"/>
                <a:ext cx="360440"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575755" y="3987372"/>
              <a:ext cx="1230522" cy="281148"/>
              <a:chOff x="5933953" y="6103464"/>
              <a:chExt cx="1480765" cy="376673"/>
            </a:xfrm>
          </p:grpSpPr>
          <p:cxnSp>
            <p:nvCxnSpPr>
              <p:cNvPr id="42" name="Straight Connector 41"/>
              <p:cNvCxnSpPr/>
              <p:nvPr/>
            </p:nvCxnSpPr>
            <p:spPr>
              <a:xfrm>
                <a:off x="6822229" y="6108067"/>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33953" y="6476405"/>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30899"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26008" y="6108067"/>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27076"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521161" y="6475810"/>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814765" y="6107196"/>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115833" y="6103464"/>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109918" y="6474939"/>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7625254" y="3896567"/>
              <a:ext cx="1230522" cy="281148"/>
              <a:chOff x="5933953" y="6103464"/>
              <a:chExt cx="1480765" cy="376673"/>
            </a:xfrm>
          </p:grpSpPr>
          <p:cxnSp>
            <p:nvCxnSpPr>
              <p:cNvPr id="55" name="Straight Connector 54"/>
              <p:cNvCxnSpPr/>
              <p:nvPr/>
            </p:nvCxnSpPr>
            <p:spPr>
              <a:xfrm>
                <a:off x="6822229" y="6108067"/>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33953" y="6476405"/>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230899"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26008" y="6108067"/>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527076"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21161" y="6475810"/>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814765" y="6107196"/>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115833" y="6103464"/>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109918" y="6474939"/>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4509238" y="4267200"/>
              <a:ext cx="311304" cy="369332"/>
            </a:xfrm>
            <a:prstGeom prst="rect">
              <a:avLst/>
            </a:prstGeom>
            <a:noFill/>
          </p:spPr>
          <p:txBody>
            <a:bodyPr wrap="none" rtlCol="0">
              <a:spAutoFit/>
            </a:bodyPr>
            <a:lstStyle/>
            <a:p>
              <a:r>
                <a:rPr lang="en-US" dirty="0">
                  <a:solidFill>
                    <a:srgbClr val="C00000"/>
                  </a:solidFill>
                  <a:latin typeface="Consolas" panose="020B0609020204030204" pitchFamily="49" charset="0"/>
                </a:rPr>
                <a:t>1</a:t>
              </a:r>
            </a:p>
          </p:txBody>
        </p:sp>
      </p:grpSp>
    </p:spTree>
    <p:custDataLst>
      <p:tags r:id="rId1"/>
    </p:custDataLst>
    <p:extLst>
      <p:ext uri="{BB962C8B-B14F-4D97-AF65-F5344CB8AC3E}">
        <p14:creationId xmlns:p14="http://schemas.microsoft.com/office/powerpoint/2010/main" val="358357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Mode Register (</a:t>
            </a:r>
            <a:r>
              <a:rPr lang="en-US" dirty="0">
                <a:solidFill>
                  <a:srgbClr val="C00000"/>
                </a:solidFill>
              </a:rPr>
              <a:t>MODER</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a:xfrm>
            <a:off x="457200" y="1219200"/>
            <a:ext cx="8229600" cy="486410"/>
          </a:xfrm>
        </p:spPr>
        <p:txBody>
          <a:bodyPr>
            <a:normAutofit/>
          </a:bodyPr>
          <a:lstStyle/>
          <a:p>
            <a:r>
              <a:rPr lang="fr-FR" sz="2000" dirty="0">
                <a:latin typeface="Arial" charset="0"/>
                <a:ea typeface="Arial" charset="0"/>
                <a:cs typeface="Arial" charset="0"/>
              </a:rPr>
              <a:t>32 bits (16 pins, 2 bits per pin)</a:t>
            </a:r>
            <a:endParaRPr lang="en-US" sz="2000" dirty="0">
              <a:latin typeface="Arial" charset="0"/>
              <a:ea typeface="Arial" charset="0"/>
              <a:cs typeface="Arial" charset="0"/>
            </a:endParaRPr>
          </a:p>
        </p:txBody>
      </p:sp>
      <p:pic>
        <p:nvPicPr>
          <p:cNvPr id="5" name="Picture 4"/>
          <p:cNvPicPr>
            <a:picLocks noChangeAspect="1"/>
          </p:cNvPicPr>
          <p:nvPr/>
        </p:nvPicPr>
        <p:blipFill>
          <a:blip r:embed="rId4"/>
          <a:stretch>
            <a:fillRect/>
          </a:stretch>
        </p:blipFill>
        <p:spPr>
          <a:xfrm>
            <a:off x="304800" y="1769532"/>
            <a:ext cx="8230780" cy="1640224"/>
          </a:xfrm>
          <a:prstGeom prst="rect">
            <a:avLst/>
          </a:prstGeom>
        </p:spPr>
      </p:pic>
      <p:sp>
        <p:nvSpPr>
          <p:cNvPr id="8" name="Rectangle 7"/>
          <p:cNvSpPr/>
          <p:nvPr/>
        </p:nvSpPr>
        <p:spPr>
          <a:xfrm>
            <a:off x="612648" y="5300070"/>
            <a:ext cx="8074152" cy="646331"/>
          </a:xfrm>
          <a:prstGeom prst="rect">
            <a:avLst/>
          </a:prstGeom>
        </p:spPr>
        <p:txBody>
          <a:bodyPr wrap="square">
            <a:spAutoFit/>
          </a:bodyPr>
          <a:lstStyle/>
          <a:p>
            <a:r>
              <a:rPr lang="en-US" dirty="0">
                <a:solidFill>
                  <a:srgbClr val="C00000"/>
                </a:solidFill>
                <a:latin typeface="Consolas" panose="020B0609020204030204" pitchFamily="49" charset="0"/>
              </a:rPr>
              <a:t>GPIOB-&gt;MODER &amp;= ~(3UL&lt;&lt;4);  </a:t>
            </a:r>
            <a:r>
              <a:rPr lang="en-US" dirty="0">
                <a:solidFill>
                  <a:schemeClr val="bg1">
                    <a:lumMod val="50000"/>
                  </a:schemeClr>
                </a:solidFill>
                <a:latin typeface="Consolas" panose="020B0609020204030204" pitchFamily="49" charset="0"/>
              </a:rPr>
              <a:t>// Clear bits 4 and 5 for Pin 2 </a:t>
            </a:r>
          </a:p>
          <a:p>
            <a:r>
              <a:rPr lang="en-US" dirty="0">
                <a:solidFill>
                  <a:srgbClr val="C00000"/>
                </a:solidFill>
                <a:latin typeface="Consolas" panose="020B0609020204030204" pitchFamily="49" charset="0"/>
              </a:rPr>
              <a:t>GPIOB-&gt;MODER |=   1UL&lt;&lt;4;   </a:t>
            </a:r>
            <a:r>
              <a:rPr lang="en-US" dirty="0">
                <a:solidFill>
                  <a:schemeClr val="bg1">
                    <a:lumMod val="50000"/>
                  </a:schemeClr>
                </a:solidFill>
                <a:latin typeface="Consolas" panose="020B0609020204030204" pitchFamily="49" charset="0"/>
              </a:rPr>
              <a:t>// Set bit 4, set Pin 2 as output</a:t>
            </a:r>
          </a:p>
        </p:txBody>
      </p:sp>
      <p:sp>
        <p:nvSpPr>
          <p:cNvPr id="9" name="Rectangle 8"/>
          <p:cNvSpPr/>
          <p:nvPr/>
        </p:nvSpPr>
        <p:spPr>
          <a:xfrm>
            <a:off x="5376016" y="2559079"/>
            <a:ext cx="1024784" cy="79372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427136" y="3706930"/>
            <a:ext cx="5192357" cy="1295965"/>
          </a:xfrm>
          <a:prstGeom prst="rect">
            <a:avLst/>
          </a:prstGeom>
        </p:spPr>
      </p:pic>
      <p:sp>
        <p:nvSpPr>
          <p:cNvPr id="10" name="Rectangle 9"/>
          <p:cNvSpPr/>
          <p:nvPr/>
        </p:nvSpPr>
        <p:spPr>
          <a:xfrm>
            <a:off x="1499315" y="4352509"/>
            <a:ext cx="2438399" cy="20554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608329" y="3352800"/>
            <a:ext cx="710451" cy="369332"/>
          </a:xfrm>
          <a:prstGeom prst="rect">
            <a:avLst/>
          </a:prstGeom>
          <a:noFill/>
        </p:spPr>
        <p:txBody>
          <a:bodyPr wrap="none" rtlCol="0">
            <a:spAutoFit/>
          </a:bodyPr>
          <a:lstStyle/>
          <a:p>
            <a:r>
              <a:rPr lang="en-US" dirty="0">
                <a:solidFill>
                  <a:srgbClr val="0000FF"/>
                </a:solidFill>
                <a:latin typeface="Arial" panose="020B0604020202020204" pitchFamily="34" charset="0"/>
                <a:cs typeface="Arial" panose="020B0604020202020204" pitchFamily="34" charset="0"/>
              </a:rPr>
              <a:t>Pin 2</a:t>
            </a:r>
          </a:p>
        </p:txBody>
      </p:sp>
      <p:sp>
        <p:nvSpPr>
          <p:cNvPr id="14" name="TextBox 13"/>
          <p:cNvSpPr txBox="1"/>
          <p:nvPr/>
        </p:nvSpPr>
        <p:spPr>
          <a:xfrm>
            <a:off x="7595349" y="3351120"/>
            <a:ext cx="71045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Pin 0</a:t>
            </a:r>
          </a:p>
        </p:txBody>
      </p:sp>
      <p:sp>
        <p:nvSpPr>
          <p:cNvPr id="15" name="TextBox 14"/>
          <p:cNvSpPr txBox="1"/>
          <p:nvPr/>
        </p:nvSpPr>
        <p:spPr>
          <a:xfrm>
            <a:off x="6532616" y="3352800"/>
            <a:ext cx="71045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Pin 1</a:t>
            </a:r>
          </a:p>
        </p:txBody>
      </p:sp>
      <p:pic>
        <p:nvPicPr>
          <p:cNvPr id="16" name="Picture 15"/>
          <p:cNvPicPr>
            <a:picLocks noChangeAspect="1"/>
          </p:cNvPicPr>
          <p:nvPr/>
        </p:nvPicPr>
        <p:blipFill>
          <a:blip r:embed="rId6"/>
          <a:stretch>
            <a:fillRect/>
          </a:stretch>
        </p:blipFill>
        <p:spPr>
          <a:xfrm>
            <a:off x="5943600" y="3981158"/>
            <a:ext cx="3026745" cy="1153786"/>
          </a:xfrm>
          <a:prstGeom prst="rect">
            <a:avLst/>
          </a:prstGeom>
        </p:spPr>
      </p:pic>
      <p:sp>
        <p:nvSpPr>
          <p:cNvPr id="13" name="Oval 12"/>
          <p:cNvSpPr/>
          <p:nvPr/>
        </p:nvSpPr>
        <p:spPr>
          <a:xfrm>
            <a:off x="5943600" y="4038600"/>
            <a:ext cx="304800" cy="3139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848600" y="3979478"/>
            <a:ext cx="686980" cy="5785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3549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Output Type Register (</a:t>
            </a:r>
            <a:r>
              <a:rPr lang="en-US" dirty="0">
                <a:solidFill>
                  <a:srgbClr val="C00000"/>
                </a:solidFill>
              </a:rPr>
              <a:t>OTYPE</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pic>
        <p:nvPicPr>
          <p:cNvPr id="6" name="Content Placeholder 5"/>
          <p:cNvPicPr>
            <a:picLocks noGrp="1" noChangeAspect="1"/>
          </p:cNvPicPr>
          <p:nvPr>
            <p:ph sz="quarter" idx="1"/>
          </p:nvPr>
        </p:nvPicPr>
        <p:blipFill>
          <a:blip r:embed="rId3"/>
          <a:stretch>
            <a:fillRect/>
          </a:stretch>
        </p:blipFill>
        <p:spPr>
          <a:xfrm>
            <a:off x="304800" y="3562555"/>
            <a:ext cx="5105400" cy="791725"/>
          </a:xfrm>
          <a:prstGeom prst="rect">
            <a:avLst/>
          </a:prstGeom>
        </p:spPr>
      </p:pic>
      <p:pic>
        <p:nvPicPr>
          <p:cNvPr id="5" name="Picture 4"/>
          <p:cNvPicPr>
            <a:picLocks noChangeAspect="1"/>
          </p:cNvPicPr>
          <p:nvPr/>
        </p:nvPicPr>
        <p:blipFill>
          <a:blip r:embed="rId4"/>
          <a:stretch>
            <a:fillRect/>
          </a:stretch>
        </p:blipFill>
        <p:spPr>
          <a:xfrm>
            <a:off x="228600" y="1825830"/>
            <a:ext cx="8686800" cy="1475998"/>
          </a:xfrm>
          <a:prstGeom prst="rect">
            <a:avLst/>
          </a:prstGeom>
        </p:spPr>
      </p:pic>
      <p:sp>
        <p:nvSpPr>
          <p:cNvPr id="7" name="Content Placeholder 3"/>
          <p:cNvSpPr txBox="1">
            <a:spLocks/>
          </p:cNvSpPr>
          <p:nvPr/>
        </p:nvSpPr>
        <p:spPr>
          <a:xfrm>
            <a:off x="457200" y="1219200"/>
            <a:ext cx="8229600" cy="4572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a:latin typeface="Arial" charset="0"/>
                <a:ea typeface="Arial" charset="0"/>
                <a:cs typeface="Arial" charset="0"/>
              </a:rPr>
              <a:t>16 bits reserved, 16 data bits, 1 bit for each pin</a:t>
            </a:r>
            <a:endParaRPr lang="en-US" sz="2000" dirty="0">
              <a:latin typeface="Arial" charset="0"/>
              <a:ea typeface="Arial" charset="0"/>
              <a:cs typeface="Arial" charset="0"/>
            </a:endParaRPr>
          </a:p>
        </p:txBody>
      </p:sp>
      <p:sp>
        <p:nvSpPr>
          <p:cNvPr id="8" name="Rectangle 7"/>
          <p:cNvSpPr/>
          <p:nvPr/>
        </p:nvSpPr>
        <p:spPr>
          <a:xfrm>
            <a:off x="457200" y="5094004"/>
            <a:ext cx="5638800" cy="369332"/>
          </a:xfrm>
          <a:prstGeom prst="rect">
            <a:avLst/>
          </a:prstGeom>
        </p:spPr>
        <p:txBody>
          <a:bodyPr wrap="square">
            <a:spAutoFit/>
          </a:bodyPr>
          <a:lstStyle/>
          <a:p>
            <a:r>
              <a:rPr lang="en-US" dirty="0">
                <a:solidFill>
                  <a:srgbClr val="C00000"/>
                </a:solidFill>
                <a:latin typeface="Consolas" panose="020B0609020204030204" pitchFamily="49" charset="0"/>
              </a:rPr>
              <a:t>GPIOB-&gt;OTYPE &amp;= ~(1UL&lt;&lt;2);  </a:t>
            </a:r>
            <a:r>
              <a:rPr lang="en-US" dirty="0">
                <a:solidFill>
                  <a:schemeClr val="bg1">
                    <a:lumMod val="50000"/>
                  </a:schemeClr>
                </a:solidFill>
                <a:latin typeface="Consolas" panose="020B0609020204030204" pitchFamily="49" charset="0"/>
              </a:rPr>
              <a:t>// Clear bit 2</a:t>
            </a:r>
          </a:p>
        </p:txBody>
      </p:sp>
      <p:sp>
        <p:nvSpPr>
          <p:cNvPr id="9" name="Rectangle 8"/>
          <p:cNvSpPr/>
          <p:nvPr/>
        </p:nvSpPr>
        <p:spPr>
          <a:xfrm>
            <a:off x="7225552" y="2570410"/>
            <a:ext cx="533400" cy="70619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5943600" y="3479972"/>
            <a:ext cx="2856798" cy="2340594"/>
          </a:xfrm>
          <a:prstGeom prst="rect">
            <a:avLst/>
          </a:prstGeom>
        </p:spPr>
      </p:pic>
      <p:sp>
        <p:nvSpPr>
          <p:cNvPr id="11" name="Rectangle 10"/>
          <p:cNvSpPr/>
          <p:nvPr/>
        </p:nvSpPr>
        <p:spPr>
          <a:xfrm>
            <a:off x="990601" y="3958417"/>
            <a:ext cx="2362200" cy="20554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840634"/>
      </p:ext>
    </p:extLst>
  </p:cSld>
  <p:clrMapOvr>
    <a:masterClrMapping/>
  </p:clrMapOvr>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Input: </a:t>
            </a:r>
            <a:br>
              <a:rPr lang="en-US" dirty="0"/>
            </a:br>
            <a:r>
              <a:rPr lang="en-US" dirty="0"/>
              <a:t>Pull Up and Pull Down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6" name="Content Placeholder 5"/>
          <p:cNvSpPr>
            <a:spLocks noGrp="1"/>
          </p:cNvSpPr>
          <p:nvPr>
            <p:ph sz="quarter" idx="1"/>
          </p:nvPr>
        </p:nvSpPr>
        <p:spPr/>
        <p:txBody>
          <a:bodyPr/>
          <a:lstStyle/>
          <a:p>
            <a:r>
              <a:rPr lang="en-US" dirty="0"/>
              <a:t>A digital input can have three states: High, Low, and High-Impedance (also called floating, tri-stated, </a:t>
            </a:r>
            <a:r>
              <a:rPr lang="en-US" dirty="0" err="1"/>
              <a:t>HiZ</a:t>
            </a:r>
            <a:r>
              <a:rPr lang="en-US" dirty="0"/>
              <a:t>)</a:t>
            </a: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2286000"/>
            <a:ext cx="2895600" cy="3068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080" y="2334647"/>
            <a:ext cx="2895600" cy="2954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10923" y="5300135"/>
            <a:ext cx="873957" cy="369332"/>
          </a:xfrm>
          <a:prstGeom prst="rect">
            <a:avLst/>
          </a:prstGeom>
          <a:noFill/>
        </p:spPr>
        <p:txBody>
          <a:bodyPr wrap="none" rtlCol="0">
            <a:spAutoFit/>
          </a:bodyPr>
          <a:lstStyle/>
          <a:p>
            <a:r>
              <a:rPr lang="en-US" dirty="0">
                <a:solidFill>
                  <a:srgbClr val="C00000"/>
                </a:solidFill>
              </a:rPr>
              <a:t>Pull-Up</a:t>
            </a:r>
          </a:p>
        </p:txBody>
      </p:sp>
      <p:sp>
        <p:nvSpPr>
          <p:cNvPr id="14" name="TextBox 13"/>
          <p:cNvSpPr txBox="1"/>
          <p:nvPr/>
        </p:nvSpPr>
        <p:spPr>
          <a:xfrm>
            <a:off x="6019800" y="5297904"/>
            <a:ext cx="1174681" cy="369332"/>
          </a:xfrm>
          <a:prstGeom prst="rect">
            <a:avLst/>
          </a:prstGeom>
          <a:noFill/>
        </p:spPr>
        <p:txBody>
          <a:bodyPr wrap="none" rtlCol="0">
            <a:spAutoFit/>
          </a:bodyPr>
          <a:lstStyle/>
          <a:p>
            <a:r>
              <a:rPr lang="en-US" dirty="0">
                <a:solidFill>
                  <a:srgbClr val="C00000"/>
                </a:solidFill>
              </a:rPr>
              <a:t>Pull-Down</a:t>
            </a:r>
          </a:p>
        </p:txBody>
      </p:sp>
      <p:sp>
        <p:nvSpPr>
          <p:cNvPr id="8" name="TextBox 7"/>
          <p:cNvSpPr txBox="1"/>
          <p:nvPr/>
        </p:nvSpPr>
        <p:spPr>
          <a:xfrm>
            <a:off x="990600" y="5658976"/>
            <a:ext cx="2989680" cy="646331"/>
          </a:xfrm>
          <a:prstGeom prst="rect">
            <a:avLst/>
          </a:prstGeom>
          <a:noFill/>
        </p:spPr>
        <p:txBody>
          <a:bodyPr wrap="square" rtlCol="0">
            <a:spAutoFit/>
          </a:bodyPr>
          <a:lstStyle/>
          <a:p>
            <a:pPr algn="ctr"/>
            <a:r>
              <a:rPr lang="en-US" dirty="0"/>
              <a:t>If external input is </a:t>
            </a:r>
            <a:r>
              <a:rPr lang="en-US" dirty="0" err="1"/>
              <a:t>HiZ</a:t>
            </a:r>
            <a:r>
              <a:rPr lang="en-US" dirty="0"/>
              <a:t>,  the input is read as a valid HIGH.</a:t>
            </a:r>
          </a:p>
        </p:txBody>
      </p:sp>
      <p:sp>
        <p:nvSpPr>
          <p:cNvPr id="16" name="TextBox 15"/>
          <p:cNvSpPr txBox="1"/>
          <p:nvPr/>
        </p:nvSpPr>
        <p:spPr>
          <a:xfrm>
            <a:off x="5188500" y="5677727"/>
            <a:ext cx="2837279" cy="646331"/>
          </a:xfrm>
          <a:prstGeom prst="rect">
            <a:avLst/>
          </a:prstGeom>
          <a:noFill/>
        </p:spPr>
        <p:txBody>
          <a:bodyPr wrap="square" rtlCol="0">
            <a:spAutoFit/>
          </a:bodyPr>
          <a:lstStyle/>
          <a:p>
            <a:pPr algn="ctr"/>
            <a:r>
              <a:rPr lang="en-US" dirty="0"/>
              <a:t>If external input is </a:t>
            </a:r>
            <a:r>
              <a:rPr lang="en-US" dirty="0" err="1"/>
              <a:t>HiZ</a:t>
            </a:r>
            <a:r>
              <a:rPr lang="en-US" dirty="0"/>
              <a:t>,  the input is read as a valid LOW.</a:t>
            </a:r>
          </a:p>
        </p:txBody>
      </p:sp>
    </p:spTree>
    <p:extLst>
      <p:ext uri="{BB962C8B-B14F-4D97-AF65-F5344CB8AC3E}">
        <p14:creationId xmlns:p14="http://schemas.microsoft.com/office/powerpoint/2010/main" val="366523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Peripherals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457200" y="1219199"/>
            <a:ext cx="8229600" cy="2327375"/>
          </a:xfrm>
        </p:spPr>
        <p:txBody>
          <a:bodyPr>
            <a:noAutofit/>
          </a:bodyPr>
          <a:lstStyle/>
          <a:p>
            <a:r>
              <a:rPr lang="en-US" sz="1600" b="1" dirty="0"/>
              <a:t>Port-mapped I/O</a:t>
            </a:r>
          </a:p>
          <a:p>
            <a:pPr lvl="1"/>
            <a:r>
              <a:rPr lang="en-US" sz="1400" dirty="0"/>
              <a:t>Use special CPU instructions:  </a:t>
            </a:r>
            <a:r>
              <a:rPr lang="en-US" sz="1400" dirty="0" err="1">
                <a:solidFill>
                  <a:srgbClr val="C00000"/>
                </a:solidFill>
                <a:latin typeface="Consolas" panose="020B0609020204030204" pitchFamily="49" charset="0"/>
              </a:rPr>
              <a:t>Special_instruction</a:t>
            </a:r>
            <a:r>
              <a:rPr lang="en-US" sz="1400" dirty="0">
                <a:solidFill>
                  <a:srgbClr val="C00000"/>
                </a:solidFill>
                <a:latin typeface="Consolas" panose="020B0609020204030204" pitchFamily="49" charset="0"/>
              </a:rPr>
              <a:t> </a:t>
            </a:r>
            <a:r>
              <a:rPr lang="en-US" sz="1400" dirty="0" err="1">
                <a:solidFill>
                  <a:srgbClr val="C00000"/>
                </a:solidFill>
                <a:latin typeface="Consolas" panose="020B0609020204030204" pitchFamily="49" charset="0"/>
              </a:rPr>
              <a:t>Reg</a:t>
            </a:r>
            <a:r>
              <a:rPr lang="en-US" sz="1400" dirty="0">
                <a:solidFill>
                  <a:srgbClr val="C00000"/>
                </a:solidFill>
                <a:latin typeface="Consolas" panose="020B0609020204030204" pitchFamily="49" charset="0"/>
              </a:rPr>
              <a:t>, Port</a:t>
            </a:r>
          </a:p>
          <a:p>
            <a:r>
              <a:rPr lang="en-US" sz="1600" b="1" dirty="0"/>
              <a:t>Memory-mapped I/O</a:t>
            </a:r>
          </a:p>
          <a:p>
            <a:pPr lvl="1"/>
            <a:r>
              <a:rPr lang="en-US" sz="1400" dirty="0"/>
              <a:t>Most CPUs these days do I/O via memory mapped I/O</a:t>
            </a:r>
          </a:p>
          <a:p>
            <a:pPr lvl="1"/>
            <a:r>
              <a:rPr lang="en-US" sz="1400" dirty="0"/>
              <a:t>A simpler and more convenient way to interface I/O devices</a:t>
            </a:r>
          </a:p>
          <a:p>
            <a:pPr lvl="1"/>
            <a:r>
              <a:rPr lang="en-US" sz="1400" dirty="0"/>
              <a:t>Each device registers is assigned to a memory address in the address space of the microprocessor</a:t>
            </a:r>
          </a:p>
          <a:p>
            <a:pPr lvl="1"/>
            <a:r>
              <a:rPr lang="en-US" sz="1400" dirty="0"/>
              <a:t>Use native load/store instructions to input or output data: </a:t>
            </a:r>
            <a:r>
              <a:rPr lang="en-US" sz="1400" dirty="0">
                <a:solidFill>
                  <a:srgbClr val="C00000"/>
                </a:solidFill>
                <a:latin typeface="Consolas" panose="020B0609020204030204" pitchFamily="49" charset="0"/>
              </a:rPr>
              <a:t>LDR/STR </a:t>
            </a:r>
            <a:r>
              <a:rPr lang="en-US" sz="1400" dirty="0" err="1">
                <a:solidFill>
                  <a:srgbClr val="C00000"/>
                </a:solidFill>
                <a:latin typeface="Consolas" panose="020B0609020204030204" pitchFamily="49" charset="0"/>
              </a:rPr>
              <a:t>Reg</a:t>
            </a:r>
            <a:r>
              <a:rPr lang="en-US" sz="1400" dirty="0">
                <a:solidFill>
                  <a:srgbClr val="C00000"/>
                </a:solidFill>
                <a:latin typeface="Consolas" panose="020B0609020204030204" pitchFamily="49" charset="0"/>
              </a:rPr>
              <a:t>, [</a:t>
            </a:r>
            <a:r>
              <a:rPr lang="en-US" sz="1400" dirty="0" err="1">
                <a:solidFill>
                  <a:srgbClr val="C00000"/>
                </a:solidFill>
                <a:latin typeface="Consolas" panose="020B0609020204030204" pitchFamily="49" charset="0"/>
              </a:rPr>
              <a:t>Reg</a:t>
            </a:r>
            <a:r>
              <a:rPr lang="en-US" sz="1400" dirty="0">
                <a:solidFill>
                  <a:srgbClr val="C00000"/>
                </a:solidFill>
                <a:latin typeface="Consolas" panose="020B0609020204030204" pitchFamily="49" charset="0"/>
              </a:rPr>
              <a:t>, #</a:t>
            </a:r>
            <a:r>
              <a:rPr lang="en-US" sz="1400" dirty="0" err="1">
                <a:solidFill>
                  <a:srgbClr val="C00000"/>
                </a:solidFill>
                <a:latin typeface="Consolas" panose="020B0609020204030204" pitchFamily="49" charset="0"/>
              </a:rPr>
              <a:t>imm</a:t>
            </a:r>
            <a:r>
              <a:rPr lang="en-US" sz="1400" dirty="0">
                <a:solidFill>
                  <a:srgbClr val="C00000"/>
                </a:solidFill>
                <a:latin typeface="Consolas" panose="020B0609020204030204" pitchFamily="49" charset="0"/>
              </a:rPr>
              <a:t>]</a:t>
            </a:r>
          </a:p>
        </p:txBody>
      </p:sp>
      <p:sp>
        <p:nvSpPr>
          <p:cNvPr id="5" name="Rectangle 4"/>
          <p:cNvSpPr/>
          <p:nvPr/>
        </p:nvSpPr>
        <p:spPr>
          <a:xfrm>
            <a:off x="228600" y="4366260"/>
            <a:ext cx="990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Core</a:t>
            </a:r>
          </a:p>
        </p:txBody>
      </p:sp>
      <p:graphicFrame>
        <p:nvGraphicFramePr>
          <p:cNvPr id="6" name="Table 5"/>
          <p:cNvGraphicFramePr>
            <a:graphicFrameLocks noGrp="1"/>
          </p:cNvGraphicFramePr>
          <p:nvPr>
            <p:extLst/>
          </p:nvPr>
        </p:nvGraphicFramePr>
        <p:xfrm>
          <a:off x="2076052" y="3657600"/>
          <a:ext cx="4087003" cy="2255520"/>
        </p:xfrm>
        <a:graphic>
          <a:graphicData uri="http://schemas.openxmlformats.org/drawingml/2006/table">
            <a:tbl>
              <a:tblPr bandRow="1">
                <a:tableStyleId>{BC89EF96-8CEA-46FF-86C4-4CE0E7609802}</a:tableStyleId>
              </a:tblPr>
              <a:tblGrid>
                <a:gridCol w="1352948">
                  <a:extLst>
                    <a:ext uri="{9D8B030D-6E8A-4147-A177-3AD203B41FA5}">
                      <a16:colId xmlns:a16="http://schemas.microsoft.com/office/drawing/2014/main" val="649391267"/>
                    </a:ext>
                  </a:extLst>
                </a:gridCol>
                <a:gridCol w="2734055">
                  <a:extLst>
                    <a:ext uri="{9D8B030D-6E8A-4147-A177-3AD203B41FA5}">
                      <a16:colId xmlns:a16="http://schemas.microsoft.com/office/drawing/2014/main" val="4180657969"/>
                    </a:ext>
                  </a:extLst>
                </a:gridCol>
              </a:tblGrid>
              <a:tr h="375920">
                <a:tc>
                  <a:txBody>
                    <a:bodyPr/>
                    <a:lstStyle/>
                    <a:p>
                      <a:pPr algn="ctr"/>
                      <a:r>
                        <a:rPr lang="en-US" sz="1600" dirty="0">
                          <a:latin typeface="Consolas" panose="020B0609020204030204" pitchFamily="49" charset="0"/>
                        </a:rPr>
                        <a:t>0x48000024</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4815322"/>
                  </a:ext>
                </a:extLst>
              </a:tr>
              <a:tr h="375920">
                <a:tc>
                  <a:txBody>
                    <a:bodyPr/>
                    <a:lstStyle/>
                    <a:p>
                      <a:pPr algn="ctr"/>
                      <a:r>
                        <a:rPr lang="en-US" sz="1600" dirty="0">
                          <a:latin typeface="Consolas" panose="020B0609020204030204" pitchFamily="49" charset="0"/>
                        </a:rPr>
                        <a:t>0x48000020</a:t>
                      </a:r>
                      <a:endParaRPr lang="en-US" sz="1600" dirty="0"/>
                    </a:p>
                  </a:txBody>
                  <a:tcPr>
                    <a:lnL w="12700" cmpd="sng">
                      <a:noFill/>
                    </a:lnL>
                    <a:lnR w="12700" cap="flat" cmpd="sng" algn="ctr">
                      <a:solidFill>
                        <a:schemeClr val="tx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856668"/>
                  </a:ext>
                </a:extLst>
              </a:tr>
              <a:tr h="375920">
                <a:tc>
                  <a:txBody>
                    <a:bodyPr/>
                    <a:lstStyle/>
                    <a:p>
                      <a:pPr algn="ctr"/>
                      <a:r>
                        <a:rPr lang="en-US" sz="1600" dirty="0">
                          <a:latin typeface="Consolas" panose="020B0609020204030204" pitchFamily="49" charset="0"/>
                        </a:rPr>
                        <a:t>0x4800001C</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0526080"/>
                  </a:ext>
                </a:extLst>
              </a:tr>
              <a:tr h="375920">
                <a:tc>
                  <a:txBody>
                    <a:bodyPr/>
                    <a:lstStyle/>
                    <a:p>
                      <a:pPr algn="ctr"/>
                      <a:r>
                        <a:rPr lang="en-US" sz="1600" dirty="0">
                          <a:latin typeface="Consolas" panose="020B0609020204030204" pitchFamily="49" charset="0"/>
                        </a:rPr>
                        <a:t>0x48000018</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0803638"/>
                  </a:ext>
                </a:extLst>
              </a:tr>
              <a:tr h="375920">
                <a:tc>
                  <a:txBody>
                    <a:bodyPr/>
                    <a:lstStyle/>
                    <a:p>
                      <a:pPr algn="ctr"/>
                      <a:r>
                        <a:rPr lang="en-US" sz="1600" dirty="0">
                          <a:latin typeface="Consolas" panose="020B0609020204030204" pitchFamily="49" charset="0"/>
                        </a:rPr>
                        <a:t>0x48000014</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t>GPIO Data</a:t>
                      </a:r>
                      <a:r>
                        <a:rPr lang="en-US" sz="1600" baseline="0" dirty="0"/>
                        <a:t> Output Register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5852828"/>
                  </a:ext>
                </a:extLst>
              </a:tr>
              <a:tr h="375920">
                <a:tc>
                  <a:txBody>
                    <a:bodyPr/>
                    <a:lstStyle/>
                    <a:p>
                      <a:pPr algn="ctr"/>
                      <a:r>
                        <a:rPr lang="en-US" sz="1600" dirty="0">
                          <a:latin typeface="Consolas" panose="020B0609020204030204" pitchFamily="49" charset="0"/>
                        </a:rPr>
                        <a:t>0x48000010</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8776364"/>
                  </a:ext>
                </a:extLst>
              </a:tr>
            </a:tbl>
          </a:graphicData>
        </a:graphic>
      </p:graphicFrame>
      <p:sp>
        <p:nvSpPr>
          <p:cNvPr id="7" name="TextBox 6"/>
          <p:cNvSpPr txBox="1"/>
          <p:nvPr/>
        </p:nvSpPr>
        <p:spPr>
          <a:xfrm>
            <a:off x="3121152" y="5943600"/>
            <a:ext cx="1423467" cy="338554"/>
          </a:xfrm>
          <a:prstGeom prst="rect">
            <a:avLst/>
          </a:prstGeom>
          <a:noFill/>
        </p:spPr>
        <p:txBody>
          <a:bodyPr wrap="none" rtlCol="0">
            <a:spAutoFit/>
          </a:bodyPr>
          <a:lstStyle/>
          <a:p>
            <a:r>
              <a:rPr lang="en-US" sz="1600" dirty="0"/>
              <a:t>Memory Space</a:t>
            </a:r>
          </a:p>
        </p:txBody>
      </p:sp>
      <p:sp>
        <p:nvSpPr>
          <p:cNvPr id="8" name="Rectangle 7"/>
          <p:cNvSpPr/>
          <p:nvPr/>
        </p:nvSpPr>
        <p:spPr>
          <a:xfrm>
            <a:off x="6775704" y="4969250"/>
            <a:ext cx="917448"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GPIO Output</a:t>
            </a:r>
          </a:p>
        </p:txBody>
      </p:sp>
      <p:cxnSp>
        <p:nvCxnSpPr>
          <p:cNvPr id="10" name="Straight Arrow Connector 9"/>
          <p:cNvCxnSpPr>
            <a:stCxn id="5" idx="3"/>
          </p:cNvCxnSpPr>
          <p:nvPr/>
        </p:nvCxnSpPr>
        <p:spPr>
          <a:xfrm>
            <a:off x="1219200" y="4785360"/>
            <a:ext cx="856852" cy="60299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p:cNvCxnSpPr>
          <p:nvPr/>
        </p:nvCxnSpPr>
        <p:spPr>
          <a:xfrm flipH="1">
            <a:off x="6163055" y="5388350"/>
            <a:ext cx="612649" cy="0"/>
          </a:xfrm>
          <a:prstGeom prst="straightConnector1">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924800" y="5388350"/>
            <a:ext cx="1143000"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05800" y="4969250"/>
            <a:ext cx="0" cy="685800"/>
          </a:xfrm>
          <a:prstGeom prst="line">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077200" y="5388350"/>
            <a:ext cx="228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305800" y="5121650"/>
            <a:ext cx="609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305800" y="5121650"/>
            <a:ext cx="0" cy="2667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932555" y="4717784"/>
            <a:ext cx="835485" cy="276999"/>
          </a:xfrm>
          <a:prstGeom prst="rect">
            <a:avLst/>
          </a:prstGeom>
          <a:noFill/>
        </p:spPr>
        <p:txBody>
          <a:bodyPr wrap="none" rtlCol="0">
            <a:spAutoFit/>
          </a:bodyPr>
          <a:lstStyle/>
          <a:p>
            <a:r>
              <a:rPr lang="en-US" sz="1200" dirty="0"/>
              <a:t>Pin output</a:t>
            </a:r>
          </a:p>
        </p:txBody>
      </p:sp>
      <p:sp>
        <p:nvSpPr>
          <p:cNvPr id="34" name="TextBox 33"/>
          <p:cNvSpPr txBox="1"/>
          <p:nvPr/>
        </p:nvSpPr>
        <p:spPr>
          <a:xfrm>
            <a:off x="1480071" y="4754880"/>
            <a:ext cx="769755" cy="338554"/>
          </a:xfrm>
          <a:prstGeom prst="rect">
            <a:avLst/>
          </a:prstGeom>
          <a:noFill/>
        </p:spPr>
        <p:txBody>
          <a:bodyPr wrap="square" rtlCol="0">
            <a:spAutoFit/>
          </a:bodyPr>
          <a:lstStyle/>
          <a:p>
            <a:r>
              <a:rPr lang="en-US" sz="1600" dirty="0">
                <a:solidFill>
                  <a:srgbClr val="C00000"/>
                </a:solidFill>
              </a:rPr>
              <a:t>STR</a:t>
            </a:r>
          </a:p>
        </p:txBody>
      </p:sp>
      <p:sp>
        <p:nvSpPr>
          <p:cNvPr id="38" name="Rectangle 37"/>
          <p:cNvSpPr/>
          <p:nvPr/>
        </p:nvSpPr>
        <p:spPr>
          <a:xfrm>
            <a:off x="1713057" y="6439727"/>
            <a:ext cx="5987529" cy="369332"/>
          </a:xfrm>
          <a:prstGeom prst="rect">
            <a:avLst/>
          </a:prstGeom>
        </p:spPr>
        <p:txBody>
          <a:bodyPr wrap="square">
            <a:spAutoFit/>
          </a:bodyPr>
          <a:lstStyle/>
          <a:p>
            <a:r>
              <a:rPr lang="en-US" dirty="0">
                <a:solidFill>
                  <a:srgbClr val="C00000"/>
                </a:solidFill>
              </a:rPr>
              <a:t>ARM Cortex-M microprocessors use memory-mapped I/O.</a:t>
            </a:r>
          </a:p>
        </p:txBody>
      </p:sp>
    </p:spTree>
    <p:custDataLst>
      <p:tags r:id="rId1"/>
    </p:custDataLst>
    <p:extLst>
      <p:ext uri="{BB962C8B-B14F-4D97-AF65-F5344CB8AC3E}">
        <p14:creationId xmlns:p14="http://schemas.microsoft.com/office/powerpoint/2010/main" val="12685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33" grpId="0"/>
      <p:bldP spid="34" grpId="0"/>
      <p:bldP spid="38" grpId="0"/>
    </p:bldLst>
  </p:timing>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Push-Pull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4" name="TextBox 3"/>
          <p:cNvSpPr txBox="1"/>
          <p:nvPr/>
        </p:nvSpPr>
        <p:spPr>
          <a:xfrm>
            <a:off x="5334000" y="5269468"/>
            <a:ext cx="3806042"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1</a:t>
            </a:r>
          </a:p>
          <a:p>
            <a:pPr algn="ctr"/>
            <a:r>
              <a:rPr lang="en-US" b="1" dirty="0">
                <a:solidFill>
                  <a:srgbClr val="FF0000"/>
                </a:solidFill>
              </a:rPr>
              <a:t>Source current to external circuit</a:t>
            </a:r>
            <a:endParaRPr lang="en-US" b="1" dirty="0">
              <a:solidFill>
                <a:srgbClr val="FF0000"/>
              </a:solidFill>
              <a:latin typeface="Gill Sans MT (Body)"/>
              <a:cs typeface="Consolas" panose="020B0609020204030204" pitchFamily="49" charset="0"/>
            </a:endParaRPr>
          </a:p>
        </p:txBody>
      </p:sp>
      <p:pic>
        <p:nvPicPr>
          <p:cNvPr id="6" name="Picture 5"/>
          <p:cNvPicPr>
            <a:picLocks noChangeAspect="1"/>
          </p:cNvPicPr>
          <p:nvPr/>
        </p:nvPicPr>
        <p:blipFill>
          <a:blip r:embed="rId2"/>
          <a:stretch>
            <a:fillRect/>
          </a:stretch>
        </p:blipFill>
        <p:spPr>
          <a:xfrm>
            <a:off x="533400" y="1752600"/>
            <a:ext cx="3923598" cy="3214631"/>
          </a:xfrm>
          <a:prstGeom prst="rect">
            <a:avLst/>
          </a:prstGeom>
        </p:spPr>
      </p:pic>
      <p:pic>
        <p:nvPicPr>
          <p:cNvPr id="7" name="Picture 6"/>
          <p:cNvPicPr>
            <a:picLocks noChangeAspect="1"/>
          </p:cNvPicPr>
          <p:nvPr/>
        </p:nvPicPr>
        <p:blipFill>
          <a:blip r:embed="rId3"/>
          <a:stretch>
            <a:fillRect/>
          </a:stretch>
        </p:blipFill>
        <p:spPr>
          <a:xfrm>
            <a:off x="5181600" y="1752600"/>
            <a:ext cx="3211519" cy="302022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03196"/>
            <a:ext cx="1828800" cy="94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1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Push-Pull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
        <p:nvSpPr>
          <p:cNvPr id="4" name="TextBox 3"/>
          <p:cNvSpPr txBox="1"/>
          <p:nvPr/>
        </p:nvSpPr>
        <p:spPr>
          <a:xfrm>
            <a:off x="5187276" y="5218635"/>
            <a:ext cx="3956724"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0</a:t>
            </a:r>
          </a:p>
          <a:p>
            <a:pPr algn="ctr"/>
            <a:r>
              <a:rPr lang="en-US" b="1" dirty="0">
                <a:solidFill>
                  <a:srgbClr val="FF0000"/>
                </a:solidFill>
              </a:rPr>
              <a:t>Drain current from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533400" y="1752600"/>
            <a:ext cx="3923598" cy="3214631"/>
          </a:xfrm>
          <a:prstGeom prst="rect">
            <a:avLst/>
          </a:prstGeom>
        </p:spPr>
      </p:pic>
      <p:pic>
        <p:nvPicPr>
          <p:cNvPr id="5" name="Picture 4"/>
          <p:cNvPicPr>
            <a:picLocks noChangeAspect="1"/>
          </p:cNvPicPr>
          <p:nvPr/>
        </p:nvPicPr>
        <p:blipFill>
          <a:blip r:embed="rId3"/>
          <a:stretch>
            <a:fillRect/>
          </a:stretch>
        </p:blipFill>
        <p:spPr>
          <a:xfrm>
            <a:off x="4953000" y="1831139"/>
            <a:ext cx="3262294" cy="2969461"/>
          </a:xfrm>
          <a:prstGeom prst="rect">
            <a:avLst/>
          </a:prstGeom>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03196"/>
            <a:ext cx="1828800" cy="94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2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Open-Drain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6" name="TextBox 5"/>
          <p:cNvSpPr txBox="1"/>
          <p:nvPr/>
        </p:nvSpPr>
        <p:spPr>
          <a:xfrm>
            <a:off x="5047837" y="5334000"/>
            <a:ext cx="3956724"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0</a:t>
            </a:r>
          </a:p>
          <a:p>
            <a:pPr algn="ctr"/>
            <a:r>
              <a:rPr lang="en-US" b="1" dirty="0">
                <a:solidFill>
                  <a:srgbClr val="FF0000"/>
                </a:solidFill>
              </a:rPr>
              <a:t>Drain current from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457200" y="2286000"/>
            <a:ext cx="3440232" cy="2385498"/>
          </a:xfrm>
          <a:prstGeom prst="rect">
            <a:avLst/>
          </a:prstGeom>
        </p:spPr>
      </p:pic>
      <p:pic>
        <p:nvPicPr>
          <p:cNvPr id="7" name="Picture 6"/>
          <p:cNvPicPr>
            <a:picLocks noChangeAspect="1"/>
          </p:cNvPicPr>
          <p:nvPr/>
        </p:nvPicPr>
        <p:blipFill>
          <a:blip r:embed="rId3"/>
          <a:stretch>
            <a:fillRect/>
          </a:stretch>
        </p:blipFill>
        <p:spPr>
          <a:xfrm>
            <a:off x="4953000" y="2444514"/>
            <a:ext cx="3224213" cy="2068470"/>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76200"/>
            <a:ext cx="1788763" cy="113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1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Open-Drain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6" name="TextBox 5"/>
          <p:cNvSpPr txBox="1"/>
          <p:nvPr/>
        </p:nvSpPr>
        <p:spPr>
          <a:xfrm>
            <a:off x="3765004" y="5335712"/>
            <a:ext cx="5407250" cy="646331"/>
          </a:xfrm>
          <a:prstGeom prst="rect">
            <a:avLst/>
          </a:prstGeom>
          <a:noFill/>
        </p:spPr>
        <p:txBody>
          <a:bodyPr wrap="none" rtlCol="0">
            <a:spAutoFit/>
          </a:bodyPr>
          <a:lstStyle/>
          <a:p>
            <a:pPr algn="ctr"/>
            <a:r>
              <a:rPr lang="en-US" b="1" dirty="0">
                <a:solidFill>
                  <a:srgbClr val="FF0000"/>
                </a:solidFill>
              </a:rPr>
              <a:t>Output = </a:t>
            </a:r>
            <a:r>
              <a:rPr lang="en-US" b="1" dirty="0">
                <a:solidFill>
                  <a:srgbClr val="FF0000"/>
                </a:solidFill>
                <a:latin typeface="Consolas" panose="020B0609020204030204" pitchFamily="49" charset="0"/>
                <a:cs typeface="Consolas" panose="020B0609020204030204" pitchFamily="49" charset="0"/>
              </a:rPr>
              <a:t>1</a:t>
            </a:r>
          </a:p>
          <a:p>
            <a:pPr algn="ctr"/>
            <a:r>
              <a:rPr lang="en-US" b="1" dirty="0" err="1">
                <a:solidFill>
                  <a:srgbClr val="FF0000"/>
                </a:solidFill>
              </a:rPr>
              <a:t>GPIO</a:t>
            </a:r>
            <a:r>
              <a:rPr lang="en-US" b="1" dirty="0">
                <a:solidFill>
                  <a:srgbClr val="FF0000"/>
                </a:solidFill>
              </a:rPr>
              <a:t> Pin has high-impedance to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457200" y="2286000"/>
            <a:ext cx="3440232" cy="2385498"/>
          </a:xfrm>
          <a:prstGeom prst="rect">
            <a:avLst/>
          </a:prstGeom>
        </p:spPr>
      </p:pic>
      <p:pic>
        <p:nvPicPr>
          <p:cNvPr id="5" name="Picture 4"/>
          <p:cNvPicPr>
            <a:picLocks noChangeAspect="1"/>
          </p:cNvPicPr>
          <p:nvPr/>
        </p:nvPicPr>
        <p:blipFill>
          <a:blip r:embed="rId3"/>
          <a:stretch>
            <a:fillRect/>
          </a:stretch>
        </p:blipFill>
        <p:spPr>
          <a:xfrm>
            <a:off x="4913644" y="2444514"/>
            <a:ext cx="3109969" cy="2068470"/>
          </a:xfrm>
          <a:prstGeom prst="rect">
            <a:avLst/>
          </a:prstGeom>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76200"/>
            <a:ext cx="1788763" cy="113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8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Output Speed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4" name="Content Placeholder 3"/>
          <p:cNvSpPr>
            <a:spLocks noGrp="1"/>
          </p:cNvSpPr>
          <p:nvPr>
            <p:ph sz="quarter" idx="1"/>
          </p:nvPr>
        </p:nvSpPr>
        <p:spPr>
          <a:xfrm>
            <a:off x="400467" y="1345021"/>
            <a:ext cx="5254931" cy="4245668"/>
          </a:xfrm>
        </p:spPr>
        <p:txBody>
          <a:bodyPr>
            <a:normAutofit/>
          </a:bodyPr>
          <a:lstStyle/>
          <a:p>
            <a:r>
              <a:rPr lang="en-US" dirty="0"/>
              <a:t>Output Speed: </a:t>
            </a:r>
          </a:p>
          <a:p>
            <a:pPr lvl="1"/>
            <a:r>
              <a:rPr lang="en-US" dirty="0"/>
              <a:t>Speed of rising and falling</a:t>
            </a:r>
          </a:p>
          <a:p>
            <a:pPr lvl="1"/>
            <a:r>
              <a:rPr lang="en-US" dirty="0"/>
              <a:t>Four speeds: Low, Medium, Fast, High</a:t>
            </a:r>
          </a:p>
          <a:p>
            <a:r>
              <a:rPr lang="en-US" dirty="0"/>
              <a:t>Tradeoff</a:t>
            </a:r>
          </a:p>
          <a:p>
            <a:pPr lvl="1"/>
            <a:r>
              <a:rPr lang="en-US" dirty="0"/>
              <a:t>Higher GPIO speed increases EMI noise and power consumption</a:t>
            </a:r>
          </a:p>
          <a:p>
            <a:pPr lvl="1"/>
            <a:r>
              <a:rPr lang="en-US" dirty="0"/>
              <a:t>Configure based on peripheral speed</a:t>
            </a:r>
          </a:p>
          <a:p>
            <a:pPr lvl="2"/>
            <a:r>
              <a:rPr lang="en-US" dirty="0"/>
              <a:t>Low speed for toggling LEDs</a:t>
            </a:r>
          </a:p>
          <a:p>
            <a:pPr lvl="2"/>
            <a:r>
              <a:rPr lang="en-US" dirty="0"/>
              <a:t>High speed for SPI</a:t>
            </a:r>
          </a:p>
        </p:txBody>
      </p:sp>
      <p:cxnSp>
        <p:nvCxnSpPr>
          <p:cNvPr id="7" name="Straight Connector 6"/>
          <p:cNvCxnSpPr/>
          <p:nvPr/>
        </p:nvCxnSpPr>
        <p:spPr>
          <a:xfrm>
            <a:off x="6019800" y="2553455"/>
            <a:ext cx="2590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172200" y="1943855"/>
            <a:ext cx="0" cy="7620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6172200" y="1943855"/>
            <a:ext cx="2438400" cy="609600"/>
            <a:chOff x="6172200" y="1943855"/>
            <a:chExt cx="2438400" cy="609600"/>
          </a:xfrm>
        </p:grpSpPr>
        <p:cxnSp>
          <p:nvCxnSpPr>
            <p:cNvPr id="12" name="Straight Connector 11"/>
            <p:cNvCxnSpPr/>
            <p:nvPr/>
          </p:nvCxnSpPr>
          <p:spPr>
            <a:xfrm>
              <a:off x="6172200" y="2553455"/>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29600" y="1943855"/>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553200" y="1943855"/>
              <a:ext cx="1676400" cy="6096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6019800" y="3467855"/>
            <a:ext cx="2590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172200" y="2858255"/>
            <a:ext cx="0" cy="7620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172200" y="2858254"/>
            <a:ext cx="2438400" cy="609601"/>
            <a:chOff x="6172200" y="2858254"/>
            <a:chExt cx="2438400" cy="609601"/>
          </a:xfrm>
        </p:grpSpPr>
        <p:cxnSp>
          <p:nvCxnSpPr>
            <p:cNvPr id="19" name="Straight Connector 18"/>
            <p:cNvCxnSpPr/>
            <p:nvPr/>
          </p:nvCxnSpPr>
          <p:spPr>
            <a:xfrm>
              <a:off x="6172200" y="3467855"/>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962900" y="2858254"/>
              <a:ext cx="647700" cy="1"/>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553200" y="2858254"/>
              <a:ext cx="1409700" cy="609601"/>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a:off x="6019800" y="4382254"/>
            <a:ext cx="2590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172200" y="3772654"/>
            <a:ext cx="0" cy="7620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6172200" y="3790760"/>
            <a:ext cx="2447453" cy="591494"/>
            <a:chOff x="6172200" y="3790760"/>
            <a:chExt cx="2447453" cy="591494"/>
          </a:xfrm>
        </p:grpSpPr>
        <p:cxnSp>
          <p:nvCxnSpPr>
            <p:cNvPr id="26" name="Straight Connector 25"/>
            <p:cNvCxnSpPr/>
            <p:nvPr/>
          </p:nvCxnSpPr>
          <p:spPr>
            <a:xfrm>
              <a:off x="6172200" y="4382254"/>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67103" y="3790760"/>
              <a:ext cx="135255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553200" y="3791811"/>
              <a:ext cx="762000" cy="590443"/>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a:off x="6019800" y="5296654"/>
            <a:ext cx="2590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172200" y="4687054"/>
            <a:ext cx="0" cy="7620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172200" y="4674409"/>
            <a:ext cx="2438400" cy="622246"/>
            <a:chOff x="6172200" y="4674409"/>
            <a:chExt cx="2438400" cy="622246"/>
          </a:xfrm>
        </p:grpSpPr>
        <p:cxnSp>
          <p:nvCxnSpPr>
            <p:cNvPr id="31" name="Straight Connector 30"/>
            <p:cNvCxnSpPr/>
            <p:nvPr/>
          </p:nvCxnSpPr>
          <p:spPr>
            <a:xfrm>
              <a:off x="6172200" y="5296654"/>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60869" y="4687052"/>
              <a:ext cx="1749731" cy="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553200" y="4674409"/>
              <a:ext cx="307669" cy="622246"/>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6192215" y="1943854"/>
            <a:ext cx="589585" cy="369332"/>
          </a:xfrm>
          <a:prstGeom prst="rect">
            <a:avLst/>
          </a:prstGeom>
        </p:spPr>
        <p:txBody>
          <a:bodyPr wrap="none">
            <a:spAutoFit/>
          </a:bodyPr>
          <a:lstStyle/>
          <a:p>
            <a:r>
              <a:rPr lang="en-US" dirty="0"/>
              <a:t>Low</a:t>
            </a:r>
          </a:p>
        </p:txBody>
      </p:sp>
      <p:sp>
        <p:nvSpPr>
          <p:cNvPr id="39" name="Rectangle 38"/>
          <p:cNvSpPr/>
          <p:nvPr/>
        </p:nvSpPr>
        <p:spPr>
          <a:xfrm>
            <a:off x="6188798" y="2786710"/>
            <a:ext cx="936475" cy="369332"/>
          </a:xfrm>
          <a:prstGeom prst="rect">
            <a:avLst/>
          </a:prstGeom>
        </p:spPr>
        <p:txBody>
          <a:bodyPr wrap="none">
            <a:spAutoFit/>
          </a:bodyPr>
          <a:lstStyle/>
          <a:p>
            <a:r>
              <a:rPr lang="en-US" dirty="0"/>
              <a:t>Medium</a:t>
            </a:r>
          </a:p>
        </p:txBody>
      </p:sp>
      <p:sp>
        <p:nvSpPr>
          <p:cNvPr id="40" name="Rectangle 39"/>
          <p:cNvSpPr/>
          <p:nvPr/>
        </p:nvSpPr>
        <p:spPr>
          <a:xfrm>
            <a:off x="6172200" y="3701800"/>
            <a:ext cx="556563" cy="369332"/>
          </a:xfrm>
          <a:prstGeom prst="rect">
            <a:avLst/>
          </a:prstGeom>
        </p:spPr>
        <p:txBody>
          <a:bodyPr wrap="none">
            <a:spAutoFit/>
          </a:bodyPr>
          <a:lstStyle/>
          <a:p>
            <a:r>
              <a:rPr lang="en-US" dirty="0"/>
              <a:t>Fast</a:t>
            </a:r>
          </a:p>
        </p:txBody>
      </p:sp>
      <p:sp>
        <p:nvSpPr>
          <p:cNvPr id="41" name="Rectangle 40"/>
          <p:cNvSpPr/>
          <p:nvPr/>
        </p:nvSpPr>
        <p:spPr>
          <a:xfrm>
            <a:off x="6188798" y="4546322"/>
            <a:ext cx="617477" cy="369332"/>
          </a:xfrm>
          <a:prstGeom prst="rect">
            <a:avLst/>
          </a:prstGeom>
        </p:spPr>
        <p:txBody>
          <a:bodyPr wrap="none">
            <a:spAutoFit/>
          </a:bodyPr>
          <a:lstStyle/>
          <a:p>
            <a:r>
              <a:rPr lang="en-US" dirty="0"/>
              <a:t>High</a:t>
            </a:r>
          </a:p>
        </p:txBody>
      </p:sp>
      <p:sp>
        <p:nvSpPr>
          <p:cNvPr id="43" name="TextBox 42"/>
          <p:cNvSpPr txBox="1"/>
          <p:nvPr/>
        </p:nvSpPr>
        <p:spPr>
          <a:xfrm>
            <a:off x="6553200" y="1393132"/>
            <a:ext cx="1600118" cy="369332"/>
          </a:xfrm>
          <a:prstGeom prst="rect">
            <a:avLst/>
          </a:prstGeom>
          <a:noFill/>
        </p:spPr>
        <p:txBody>
          <a:bodyPr wrap="none" rtlCol="0">
            <a:spAutoFit/>
          </a:bodyPr>
          <a:lstStyle/>
          <a:p>
            <a:r>
              <a:rPr lang="en-US" dirty="0">
                <a:solidFill>
                  <a:schemeClr val="tx2"/>
                </a:solidFill>
              </a:rPr>
              <a:t>Speed of Rising</a:t>
            </a:r>
          </a:p>
        </p:txBody>
      </p:sp>
    </p:spTree>
    <p:extLst>
      <p:ext uri="{BB962C8B-B14F-4D97-AF65-F5344CB8AC3E}">
        <p14:creationId xmlns:p14="http://schemas.microsoft.com/office/powerpoint/2010/main" val="20241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10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10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Slew Rate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mc:AlternateContent xmlns:mc="http://schemas.openxmlformats.org/markup-compatibility/2006" xmlns:a14="http://schemas.microsoft.com/office/drawing/2010/main">
        <mc:Choice Requires="a14">
          <p:sp>
            <p:nvSpPr>
              <p:cNvPr id="5" name="Rectangle 4"/>
              <p:cNvSpPr/>
              <p:nvPr/>
            </p:nvSpPr>
            <p:spPr>
              <a:xfrm>
                <a:off x="152400" y="2743200"/>
                <a:ext cx="3505200" cy="922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𝑆𝑙𝑒𝑤</m:t>
                      </m:r>
                      <m:r>
                        <a:rPr lang="en-US" sz="2400" i="1" smtClean="0">
                          <a:latin typeface="Cambria Math"/>
                        </a:rPr>
                        <m:t> </m:t>
                      </m:r>
                      <m:r>
                        <a:rPr lang="en-US" sz="2400" i="1" smtClean="0">
                          <a:latin typeface="Cambria Math"/>
                        </a:rPr>
                        <m:t>𝑅𝑎𝑡𝑒</m:t>
                      </m:r>
                      <m:r>
                        <a:rPr lang="en-US" sz="2400" i="1" smtClean="0">
                          <a:latin typeface="Cambria Math"/>
                        </a:rPr>
                        <m:t>=</m:t>
                      </m:r>
                      <m:r>
                        <a:rPr lang="en-US" sz="2400" b="0" i="1" smtClean="0">
                          <a:latin typeface="Cambria Math"/>
                        </a:rPr>
                        <m:t>𝑚𝑎𝑥</m:t>
                      </m:r>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m:t>
                              </m:r>
                              <m:r>
                                <a:rPr lang="en-US" sz="2400" i="1">
                                  <a:latin typeface="Cambria Math"/>
                                </a:rPr>
                                <m:t>𝑉</m:t>
                              </m:r>
                            </m:num>
                            <m:den>
                              <m:r>
                                <a:rPr lang="en-US" sz="2400" i="1">
                                  <a:latin typeface="Cambria Math"/>
                                </a:rPr>
                                <m:t>∆</m:t>
                              </m:r>
                              <m:r>
                                <a:rPr lang="en-US" sz="2400" i="1">
                                  <a:latin typeface="Cambria Math"/>
                                </a:rPr>
                                <m:t>𝑡</m:t>
                              </m:r>
                            </m:den>
                          </m:f>
                        </m:e>
                      </m:d>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52400" y="2743200"/>
                <a:ext cx="3505200" cy="922176"/>
              </a:xfrm>
              <a:prstGeom prst="rect">
                <a:avLst/>
              </a:prstGeom>
              <a:blipFill rotWithShape="1">
                <a:blip r:embed="rId2"/>
                <a:stretch>
                  <a:fillRect/>
                </a:stretch>
              </a:blipFill>
            </p:spPr>
            <p:txBody>
              <a:bodyPr/>
              <a:lstStyle/>
              <a:p>
                <a:r>
                  <a:rPr lang="en-US">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374" y="1371600"/>
            <a:ext cx="5396626" cy="422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1600200"/>
            <a:ext cx="3159303" cy="923330"/>
          </a:xfrm>
          <a:prstGeom prst="rect">
            <a:avLst/>
          </a:prstGeom>
          <a:noFill/>
        </p:spPr>
        <p:txBody>
          <a:bodyPr wrap="square" rtlCol="0">
            <a:spAutoFit/>
          </a:bodyPr>
          <a:lstStyle/>
          <a:p>
            <a:r>
              <a:rPr lang="en-US" b="1" dirty="0">
                <a:solidFill>
                  <a:srgbClr val="C00000"/>
                </a:solidFill>
              </a:rPr>
              <a:t>Slew Rate</a:t>
            </a:r>
            <a:endParaRPr lang="en-US" dirty="0"/>
          </a:p>
          <a:p>
            <a:r>
              <a:rPr lang="en-US" dirty="0"/>
              <a:t>Maximum rate of change of the output voltage</a:t>
            </a:r>
          </a:p>
        </p:txBody>
      </p:sp>
      <p:sp>
        <p:nvSpPr>
          <p:cNvPr id="6" name="TextBox 5"/>
          <p:cNvSpPr txBox="1"/>
          <p:nvPr/>
        </p:nvSpPr>
        <p:spPr>
          <a:xfrm>
            <a:off x="228600" y="4114800"/>
            <a:ext cx="2930703" cy="923330"/>
          </a:xfrm>
          <a:prstGeom prst="rect">
            <a:avLst/>
          </a:prstGeom>
          <a:noFill/>
        </p:spPr>
        <p:txBody>
          <a:bodyPr wrap="square" rtlCol="0">
            <a:spAutoFit/>
          </a:bodyPr>
          <a:lstStyle/>
          <a:p>
            <a:r>
              <a:rPr lang="en-US" dirty="0"/>
              <a:t>A high slew rate allows the output to be toggled at a fast speed.</a:t>
            </a:r>
          </a:p>
        </p:txBody>
      </p:sp>
    </p:spTree>
    <p:extLst>
      <p:ext uri="{BB962C8B-B14F-4D97-AF65-F5344CB8AC3E}">
        <p14:creationId xmlns:p14="http://schemas.microsoft.com/office/powerpoint/2010/main" val="2243890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Output: Push-Pull </a:t>
            </a:r>
            <a:r>
              <a:rPr lang="en-US" i="1" dirty="0"/>
              <a:t>vs</a:t>
            </a:r>
            <a:r>
              <a:rPr lang="en-US" dirty="0"/>
              <a:t> Open-Drain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726468789"/>
              </p:ext>
            </p:extLst>
          </p:nvPr>
        </p:nvGraphicFramePr>
        <p:xfrm>
          <a:off x="2586158" y="1447800"/>
          <a:ext cx="4533900" cy="1112519"/>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638769133"/>
                    </a:ext>
                  </a:extLst>
                </a:gridCol>
                <a:gridCol w="1511300">
                  <a:extLst>
                    <a:ext uri="{9D8B030D-6E8A-4147-A177-3AD203B41FA5}">
                      <a16:colId xmlns:a16="http://schemas.microsoft.com/office/drawing/2014/main" val="1893474615"/>
                    </a:ext>
                  </a:extLst>
                </a:gridCol>
                <a:gridCol w="1511300">
                  <a:extLst>
                    <a:ext uri="{9D8B030D-6E8A-4147-A177-3AD203B41FA5}">
                      <a16:colId xmlns:a16="http://schemas.microsoft.com/office/drawing/2014/main" val="3241642893"/>
                    </a:ext>
                  </a:extLst>
                </a:gridCol>
              </a:tblGrid>
              <a:tr h="380999">
                <a:tc>
                  <a:txBody>
                    <a:bodyPr/>
                    <a:lstStyle/>
                    <a:p>
                      <a:pPr algn="ctr"/>
                      <a:r>
                        <a:rPr lang="en-US" sz="1800" dirty="0"/>
                        <a:t>Output Bit</a:t>
                      </a:r>
                    </a:p>
                  </a:txBody>
                  <a:tcPr/>
                </a:tc>
                <a:tc>
                  <a:txBody>
                    <a:bodyPr/>
                    <a:lstStyle/>
                    <a:p>
                      <a:pPr algn="ctr"/>
                      <a:r>
                        <a:rPr lang="en-US" sz="1800" dirty="0"/>
                        <a:t>Push-Pull</a:t>
                      </a:r>
                    </a:p>
                  </a:txBody>
                  <a:tcPr/>
                </a:tc>
                <a:tc>
                  <a:txBody>
                    <a:bodyPr/>
                    <a:lstStyle/>
                    <a:p>
                      <a:pPr algn="ctr"/>
                      <a:r>
                        <a:rPr lang="en-US" sz="1800" dirty="0"/>
                        <a:t>Open-Drain</a:t>
                      </a:r>
                    </a:p>
                  </a:txBody>
                  <a:tcPr/>
                </a:tc>
                <a:extLst>
                  <a:ext uri="{0D108BD9-81ED-4DB2-BD59-A6C34878D82A}">
                    <a16:rowId xmlns:a16="http://schemas.microsoft.com/office/drawing/2014/main" val="3174637560"/>
                  </a:ext>
                </a:extLst>
              </a:tr>
              <a:tr h="345440">
                <a:tc>
                  <a:txBody>
                    <a:bodyPr/>
                    <a:lstStyle/>
                    <a:p>
                      <a:pPr algn="ctr"/>
                      <a:r>
                        <a:rPr lang="en-US" sz="1800" dirty="0">
                          <a:latin typeface="Arial" panose="020B0604020202020204" pitchFamily="34" charset="0"/>
                          <a:cs typeface="Arial" panose="020B0604020202020204" pitchFamily="34" charset="0"/>
                        </a:rPr>
                        <a:t>1</a:t>
                      </a:r>
                    </a:p>
                  </a:txBody>
                  <a:tcPr/>
                </a:tc>
                <a:tc>
                  <a:txBody>
                    <a:bodyPr/>
                    <a:lstStyle/>
                    <a:p>
                      <a:pPr algn="ctr"/>
                      <a:r>
                        <a:rPr lang="en-US" sz="1800" dirty="0">
                          <a:latin typeface="Arial" panose="020B0604020202020204" pitchFamily="34" charset="0"/>
                          <a:cs typeface="Arial" panose="020B0604020202020204" pitchFamily="34" charset="0"/>
                        </a:rPr>
                        <a:t>High</a:t>
                      </a:r>
                    </a:p>
                  </a:txBody>
                  <a:tcPr/>
                </a:tc>
                <a:tc>
                  <a:txBody>
                    <a:bodyPr/>
                    <a:lstStyle/>
                    <a:p>
                      <a:pPr algn="ctr"/>
                      <a:r>
                        <a:rPr lang="en-US" sz="1800" dirty="0" err="1">
                          <a:latin typeface="Arial" panose="020B0604020202020204" pitchFamily="34" charset="0"/>
                          <a:cs typeface="Arial" panose="020B0604020202020204" pitchFamily="34" charset="0"/>
                        </a:rPr>
                        <a:t>HiZ</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45725755"/>
                  </a:ext>
                </a:extLst>
              </a:tr>
              <a:tr h="345440">
                <a:tc>
                  <a:txBody>
                    <a:bodyPr/>
                    <a:lstStyle/>
                    <a:p>
                      <a:pPr algn="ctr"/>
                      <a:r>
                        <a:rPr lang="en-US" sz="1800" dirty="0">
                          <a:latin typeface="Arial" panose="020B0604020202020204" pitchFamily="34" charset="0"/>
                          <a:cs typeface="Arial" panose="020B0604020202020204" pitchFamily="34" charset="0"/>
                        </a:rPr>
                        <a:t>0</a:t>
                      </a:r>
                    </a:p>
                  </a:txBody>
                  <a:tcPr/>
                </a:tc>
                <a:tc>
                  <a:txBody>
                    <a:bodyPr/>
                    <a:lstStyle/>
                    <a:p>
                      <a:pPr algn="ctr"/>
                      <a:r>
                        <a:rPr lang="en-US" sz="1800" dirty="0">
                          <a:latin typeface="Arial" panose="020B0604020202020204" pitchFamily="34" charset="0"/>
                          <a:cs typeface="Arial" panose="020B0604020202020204" pitchFamily="34" charset="0"/>
                        </a:rPr>
                        <a:t>Low</a:t>
                      </a:r>
                    </a:p>
                  </a:txBody>
                  <a:tcPr/>
                </a:tc>
                <a:tc>
                  <a:txBody>
                    <a:bodyPr/>
                    <a:lstStyle/>
                    <a:p>
                      <a:pPr algn="ctr"/>
                      <a:r>
                        <a:rPr lang="en-US" sz="1800" dirty="0">
                          <a:latin typeface="Arial" panose="020B0604020202020204" pitchFamily="34" charset="0"/>
                          <a:cs typeface="Arial" panose="020B0604020202020204" pitchFamily="34" charset="0"/>
                        </a:rPr>
                        <a:t>Low</a:t>
                      </a:r>
                    </a:p>
                  </a:txBody>
                  <a:tcPr/>
                </a:tc>
                <a:extLst>
                  <a:ext uri="{0D108BD9-81ED-4DB2-BD59-A6C34878D82A}">
                    <a16:rowId xmlns:a16="http://schemas.microsoft.com/office/drawing/2014/main" val="2312620441"/>
                  </a:ext>
                </a:extLst>
              </a:tr>
            </a:tbl>
          </a:graphicData>
        </a:graphic>
      </p:graphicFrame>
      <p:pic>
        <p:nvPicPr>
          <p:cNvPr id="6" name="Picture 5"/>
          <p:cNvPicPr>
            <a:picLocks noChangeAspect="1"/>
          </p:cNvPicPr>
          <p:nvPr/>
        </p:nvPicPr>
        <p:blipFill>
          <a:blip r:embed="rId4"/>
          <a:stretch>
            <a:fillRect/>
          </a:stretch>
        </p:blipFill>
        <p:spPr>
          <a:xfrm>
            <a:off x="2145673" y="2914762"/>
            <a:ext cx="5414870" cy="2064132"/>
          </a:xfrm>
          <a:prstGeom prst="rect">
            <a:avLst/>
          </a:prstGeom>
        </p:spPr>
      </p:pic>
      <p:sp>
        <p:nvSpPr>
          <p:cNvPr id="9" name="TextBox 8"/>
          <p:cNvSpPr txBox="1"/>
          <p:nvPr/>
        </p:nvSpPr>
        <p:spPr>
          <a:xfrm>
            <a:off x="2209800" y="5333337"/>
            <a:ext cx="5506636" cy="400110"/>
          </a:xfrm>
          <a:prstGeom prst="rect">
            <a:avLst/>
          </a:prstGeom>
          <a:noFill/>
        </p:spPr>
        <p:txBody>
          <a:bodyPr wrap="none" rtlCol="0">
            <a:spAutoFit/>
          </a:bodyPr>
          <a:lstStyle/>
          <a:p>
            <a:r>
              <a:rPr lang="en-US" sz="2000" dirty="0">
                <a:solidFill>
                  <a:srgbClr val="C00000"/>
                </a:solidFill>
              </a:rPr>
              <a:t>Use push-pull output, instead of open-drain output!</a:t>
            </a:r>
          </a:p>
        </p:txBody>
      </p:sp>
    </p:spTree>
    <p:custDataLst>
      <p:tags r:id="rId1"/>
    </p:custDataLst>
    <p:extLst>
      <p:ext uri="{BB962C8B-B14F-4D97-AF65-F5344CB8AC3E}">
        <p14:creationId xmlns:p14="http://schemas.microsoft.com/office/powerpoint/2010/main" val="21083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Output Data Register (</a:t>
            </a:r>
            <a:r>
              <a:rPr lang="en-US" dirty="0">
                <a:solidFill>
                  <a:srgbClr val="C00000"/>
                </a:solidFill>
              </a:rPr>
              <a:t>ODR</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a:xfrm>
            <a:off x="457200" y="1219200"/>
            <a:ext cx="8229600" cy="457200"/>
          </a:xfrm>
        </p:spPr>
        <p:txBody>
          <a:bodyPr>
            <a:normAutofit/>
          </a:bodyPr>
          <a:lstStyle/>
          <a:p>
            <a:r>
              <a:rPr lang="en-US" sz="2000" dirty="0">
                <a:latin typeface="Arial" charset="0"/>
                <a:ea typeface="Arial" charset="0"/>
                <a:cs typeface="Arial" charset="0"/>
              </a:rPr>
              <a:t>16 bits reserved, 16 data bits, 1 bit for each pin</a:t>
            </a:r>
          </a:p>
        </p:txBody>
      </p:sp>
      <p:pic>
        <p:nvPicPr>
          <p:cNvPr id="5" name="Picture 4"/>
          <p:cNvPicPr>
            <a:picLocks noChangeAspect="1"/>
          </p:cNvPicPr>
          <p:nvPr/>
        </p:nvPicPr>
        <p:blipFill>
          <a:blip r:embed="rId3"/>
          <a:stretch>
            <a:fillRect/>
          </a:stretch>
        </p:blipFill>
        <p:spPr>
          <a:xfrm>
            <a:off x="374276" y="1763843"/>
            <a:ext cx="8665564" cy="1468169"/>
          </a:xfrm>
          <a:prstGeom prst="rect">
            <a:avLst/>
          </a:prstGeom>
        </p:spPr>
      </p:pic>
      <p:sp>
        <p:nvSpPr>
          <p:cNvPr id="6" name="Rectangle 5"/>
          <p:cNvSpPr/>
          <p:nvPr/>
        </p:nvSpPr>
        <p:spPr>
          <a:xfrm>
            <a:off x="457200" y="5661529"/>
            <a:ext cx="5410200" cy="369332"/>
          </a:xfrm>
          <a:prstGeom prst="rect">
            <a:avLst/>
          </a:prstGeom>
        </p:spPr>
        <p:txBody>
          <a:bodyPr wrap="square">
            <a:spAutoFit/>
          </a:bodyPr>
          <a:lstStyle/>
          <a:p>
            <a:r>
              <a:rPr lang="en-US" dirty="0">
                <a:solidFill>
                  <a:srgbClr val="C00000"/>
                </a:solidFill>
                <a:latin typeface="Consolas" panose="020B0609020204030204" pitchFamily="49" charset="0"/>
              </a:rPr>
              <a:t>GPIOB-&gt;ODR |= 1UL &lt;&lt; 2;    </a:t>
            </a:r>
            <a:r>
              <a:rPr lang="en-US" dirty="0">
                <a:solidFill>
                  <a:schemeClr val="bg1">
                    <a:lumMod val="50000"/>
                  </a:schemeClr>
                </a:solidFill>
                <a:latin typeface="Consolas" panose="020B0609020204030204" pitchFamily="49" charset="0"/>
              </a:rPr>
              <a:t>// Set bit 2</a:t>
            </a:r>
          </a:p>
        </p:txBody>
      </p:sp>
      <p:sp>
        <p:nvSpPr>
          <p:cNvPr id="7" name="Rectangle 6"/>
          <p:cNvSpPr/>
          <p:nvPr/>
        </p:nvSpPr>
        <p:spPr>
          <a:xfrm>
            <a:off x="7391400" y="2494211"/>
            <a:ext cx="533400" cy="70619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302874" y="3319455"/>
            <a:ext cx="710451" cy="369332"/>
          </a:xfrm>
          <a:prstGeom prst="rect">
            <a:avLst/>
          </a:prstGeom>
          <a:noFill/>
        </p:spPr>
        <p:txBody>
          <a:bodyPr wrap="none" rtlCol="0">
            <a:spAutoFit/>
          </a:bodyPr>
          <a:lstStyle/>
          <a:p>
            <a:pPr algn="ctr"/>
            <a:r>
              <a:rPr lang="en-US" dirty="0">
                <a:solidFill>
                  <a:srgbClr val="0000FF"/>
                </a:solidFill>
                <a:latin typeface="Arial" panose="020B0604020202020204" pitchFamily="34" charset="0"/>
                <a:cs typeface="Arial" panose="020B0604020202020204" pitchFamily="34" charset="0"/>
              </a:rPr>
              <a:t>Pin 2</a:t>
            </a:r>
          </a:p>
        </p:txBody>
      </p:sp>
      <p:pic>
        <p:nvPicPr>
          <p:cNvPr id="9" name="Picture 8"/>
          <p:cNvPicPr>
            <a:picLocks noChangeAspect="1"/>
          </p:cNvPicPr>
          <p:nvPr/>
        </p:nvPicPr>
        <p:blipFill>
          <a:blip r:embed="rId4"/>
          <a:stretch>
            <a:fillRect/>
          </a:stretch>
        </p:blipFill>
        <p:spPr>
          <a:xfrm>
            <a:off x="2057400" y="3673547"/>
            <a:ext cx="4361250" cy="1662494"/>
          </a:xfrm>
          <a:prstGeom prst="rect">
            <a:avLst/>
          </a:prstGeom>
        </p:spPr>
      </p:pic>
      <p:sp>
        <p:nvSpPr>
          <p:cNvPr id="10" name="Rectangle 9"/>
          <p:cNvSpPr/>
          <p:nvPr/>
        </p:nvSpPr>
        <p:spPr>
          <a:xfrm>
            <a:off x="4800600" y="3690165"/>
            <a:ext cx="1066800" cy="784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87983" y="3788953"/>
            <a:ext cx="58674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859350"/>
      </p:ext>
    </p:extLst>
  </p:cSld>
  <p:clrMapOvr>
    <a:masterClrMapping/>
  </p:clrMapOvr>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up the Red LED (PB.2)</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5" name="Rectangle 4"/>
          <p:cNvSpPr/>
          <p:nvPr/>
        </p:nvSpPr>
        <p:spPr>
          <a:xfrm>
            <a:off x="618524" y="3581400"/>
            <a:ext cx="8220675"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C00000"/>
                </a:solidFill>
                <a:latin typeface="Consolas" panose="020B0609020204030204" pitchFamily="49" charset="0"/>
              </a:rPr>
              <a:t>RCC-&gt;AHB2ENR |= RCC_AHB2ENR_GPIOBEN;  </a:t>
            </a:r>
            <a:r>
              <a:rPr lang="en-US" dirty="0">
                <a:solidFill>
                  <a:schemeClr val="bg1">
                    <a:lumMod val="50000"/>
                  </a:schemeClr>
                </a:solidFill>
                <a:latin typeface="Consolas" panose="020B0609020204030204" pitchFamily="49" charset="0"/>
              </a:rPr>
              <a:t>// Enable clock of Port B</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GPIOB-&gt;MODER &amp;= ~(3UL&lt;&lt;4); </a:t>
            </a:r>
            <a:r>
              <a:rPr lang="en-US" dirty="0">
                <a:solidFill>
                  <a:schemeClr val="bg1">
                    <a:lumMod val="50000"/>
                  </a:schemeClr>
                </a:solidFill>
                <a:latin typeface="Consolas" panose="020B0609020204030204" pitchFamily="49" charset="0"/>
              </a:rPr>
              <a:t>// Clear mode bits</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GPIOB-&gt;MODER |=   1UL&lt;&lt;4;  </a:t>
            </a:r>
            <a:r>
              <a:rPr lang="en-US" dirty="0">
                <a:solidFill>
                  <a:schemeClr val="bg1">
                    <a:lumMod val="50000"/>
                  </a:schemeClr>
                </a:solidFill>
                <a:latin typeface="Consolas" panose="020B0609020204030204" pitchFamily="49" charset="0"/>
              </a:rPr>
              <a:t>// Set mode to output</a:t>
            </a:r>
            <a:endParaRPr lang="en-US" dirty="0">
              <a:solidFill>
                <a:srgbClr val="C00000"/>
              </a:solidFill>
              <a:latin typeface="Consolas" panose="020B0609020204030204" pitchFamily="49" charset="0"/>
            </a:endParaRP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GPIOB-&gt;OTYPE &amp;= ~(1UL&lt;&lt;2); </a:t>
            </a:r>
            <a:r>
              <a:rPr lang="en-US" dirty="0">
                <a:solidFill>
                  <a:schemeClr val="bg1">
                    <a:lumMod val="50000"/>
                  </a:schemeClr>
                </a:solidFill>
                <a:latin typeface="Consolas" panose="020B0609020204030204" pitchFamily="49" charset="0"/>
              </a:rPr>
              <a:t>// Select push-pull output</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GPIOB-&gt;ODR   |= 1UL &lt;&lt; 2;  </a:t>
            </a:r>
            <a:r>
              <a:rPr lang="en-US" dirty="0">
                <a:solidFill>
                  <a:schemeClr val="bg1">
                    <a:lumMod val="50000"/>
                  </a:schemeClr>
                </a:solidFill>
                <a:latin typeface="Consolas" panose="020B0609020204030204" pitchFamily="49" charset="0"/>
              </a:rPr>
              <a:t>// Output 1 to turn on red LED</a:t>
            </a:r>
            <a:endParaRPr lang="en-US" dirty="0">
              <a:solidFill>
                <a:srgbClr val="C00000"/>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2209800" y="1408594"/>
            <a:ext cx="4361250" cy="1662494"/>
          </a:xfrm>
          <a:prstGeom prst="rect">
            <a:avLst/>
          </a:prstGeom>
        </p:spPr>
      </p:pic>
      <p:sp>
        <p:nvSpPr>
          <p:cNvPr id="8" name="Rectangle 7"/>
          <p:cNvSpPr/>
          <p:nvPr/>
        </p:nvSpPr>
        <p:spPr>
          <a:xfrm>
            <a:off x="4953000" y="1425212"/>
            <a:ext cx="1066800" cy="784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140383" y="1524000"/>
            <a:ext cx="58674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262819"/>
      </p:ext>
    </p:extLst>
  </p:cSld>
  <p:clrMapOvr>
    <a:masterClrMapping/>
  </p:clrMapOvr>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GPIO</a:t>
            </a:r>
            <a:r>
              <a:rPr lang="en-US" dirty="0"/>
              <a:t> Initialization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6" name="Content Placeholder 5"/>
          <p:cNvSpPr>
            <a:spLocks noGrp="1"/>
          </p:cNvSpPr>
          <p:nvPr>
            <p:ph sz="quarter" idx="1"/>
          </p:nvPr>
        </p:nvSpPr>
        <p:spPr>
          <a:xfrm>
            <a:off x="457200" y="1219200"/>
            <a:ext cx="8610600" cy="4937760"/>
          </a:xfrm>
        </p:spPr>
        <p:txBody>
          <a:bodyPr>
            <a:normAutofit/>
          </a:bodyPr>
          <a:lstStyle/>
          <a:p>
            <a:r>
              <a:rPr lang="en-US" sz="2000" dirty="0"/>
              <a:t>Turn on the clock to the </a:t>
            </a:r>
            <a:r>
              <a:rPr lang="en-US" sz="2000" dirty="0" err="1"/>
              <a:t>GPIO</a:t>
            </a:r>
            <a:r>
              <a:rPr lang="en-US" sz="2000" dirty="0"/>
              <a:t> Port (e.g. Port B)</a:t>
            </a:r>
          </a:p>
          <a:p>
            <a:pPr marL="274320" lvl="1" indent="0" algn="ctr">
              <a:buNone/>
            </a:pPr>
            <a:r>
              <a:rPr lang="en-US" sz="1800" dirty="0" err="1">
                <a:latin typeface="Consolas" panose="020B0609020204030204" pitchFamily="49" charset="0"/>
                <a:cs typeface="Consolas" panose="020B0609020204030204" pitchFamily="49" charset="0"/>
              </a:rPr>
              <a:t>RCC</a:t>
            </a:r>
            <a:r>
              <a:rPr lang="en-US" sz="1800" dirty="0">
                <a:latin typeface="Consolas" panose="020B0609020204030204" pitchFamily="49" charset="0"/>
                <a:cs typeface="Consolas" panose="020B0609020204030204" pitchFamily="49" charset="0"/>
              </a:rPr>
              <a:t>-&gt;</a:t>
            </a:r>
            <a:r>
              <a:rPr lang="en-US" sz="1800" dirty="0" err="1">
                <a:latin typeface="Consolas" panose="020B0609020204030204" pitchFamily="49" charset="0"/>
                <a:cs typeface="Consolas" panose="020B0609020204030204" pitchFamily="49" charset="0"/>
              </a:rPr>
              <a:t>AHBENR</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RCC_AHBENR_GPIO</a:t>
            </a:r>
            <a:r>
              <a:rPr lang="en-US" sz="1800" b="1" dirty="0" err="1">
                <a:solidFill>
                  <a:srgbClr val="FF0000"/>
                </a:solidFill>
                <a:latin typeface="Consolas" panose="020B0609020204030204" pitchFamily="49" charset="0"/>
                <a:cs typeface="Consolas" panose="020B0609020204030204" pitchFamily="49" charset="0"/>
              </a:rPr>
              <a:t>B</a:t>
            </a:r>
            <a:r>
              <a:rPr lang="en-US" sz="1800" dirty="0" err="1">
                <a:latin typeface="Consolas" panose="020B0609020204030204" pitchFamily="49" charset="0"/>
                <a:cs typeface="Consolas" panose="020B0609020204030204" pitchFamily="49" charset="0"/>
              </a:rPr>
              <a:t>EN</a:t>
            </a:r>
            <a:r>
              <a:rPr lang="en-US" sz="1800" dirty="0">
                <a:latin typeface="Consolas" panose="020B0609020204030204" pitchFamily="49" charset="0"/>
                <a:cs typeface="Consolas" panose="020B0609020204030204" pitchFamily="49" charset="0"/>
              </a:rPr>
              <a:t>; Reset and Clock Control (</a:t>
            </a:r>
            <a:r>
              <a:rPr lang="en-US" sz="1800" dirty="0" err="1">
                <a:latin typeface="Consolas" panose="020B0609020204030204" pitchFamily="49" charset="0"/>
                <a:cs typeface="Consolas" panose="020B0609020204030204" pitchFamily="49" charset="0"/>
              </a:rPr>
              <a:t>RCC</a:t>
            </a:r>
            <a:r>
              <a:rPr lang="en-US" sz="1800" dirty="0">
                <a:latin typeface="Consolas" panose="020B0609020204030204" pitchFamily="49" charset="0"/>
                <a:cs typeface="Consolas" panose="020B0609020204030204" pitchFamily="49" charset="0"/>
              </a:rPr>
              <a:t>)</a:t>
            </a:r>
          </a:p>
          <a:p>
            <a:r>
              <a:rPr lang="en-US" sz="2000" dirty="0"/>
              <a:t>Configure </a:t>
            </a:r>
            <a:r>
              <a:rPr lang="en-US" sz="2000" dirty="0" err="1"/>
              <a:t>GPIO</a:t>
            </a:r>
            <a:r>
              <a:rPr lang="en-US" sz="2000" dirty="0"/>
              <a:t> mode, output type, speed, pull-up/pull-down</a:t>
            </a:r>
          </a:p>
        </p:txBody>
      </p:sp>
      <p:sp>
        <p:nvSpPr>
          <p:cNvPr id="7" name="Rectangle 6"/>
          <p:cNvSpPr/>
          <p:nvPr/>
        </p:nvSpPr>
        <p:spPr>
          <a:xfrm>
            <a:off x="990600" y="2286000"/>
            <a:ext cx="807720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err="1">
                <a:latin typeface="Consolas" panose="020B0609020204030204" pitchFamily="49" charset="0"/>
                <a:cs typeface="Consolas" panose="020B0609020204030204" pitchFamily="49" charset="0"/>
              </a:rPr>
              <a:t>typedef</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struct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MODER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OTYPER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RESERVED0</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OSPEEDR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PUPDR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IDR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RESERVED1</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ODR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RESERVED2</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BSRRL</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BSRR</a:t>
            </a:r>
            <a:r>
              <a:rPr lang="en-US" sz="1400" dirty="0">
                <a:latin typeface="Consolas" panose="020B0609020204030204" pitchFamily="49" charset="0"/>
                <a:cs typeface="Consolas" panose="020B0609020204030204" pitchFamily="49" charset="0"/>
              </a:rPr>
              <a:t> register is split to 2 * 16-bit fields </a:t>
            </a:r>
            <a:r>
              <a:rPr lang="en-US" sz="1400" dirty="0" err="1">
                <a:latin typeface="Consolas" panose="020B0609020204030204" pitchFamily="49" charset="0"/>
                <a:cs typeface="Consolas" panose="020B0609020204030204" pitchFamily="49" charset="0"/>
              </a:rPr>
              <a:t>BSRRL</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BSRRH</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BSRR</a:t>
            </a:r>
            <a:r>
              <a:rPr lang="en-US" sz="1400" dirty="0">
                <a:latin typeface="Consolas" panose="020B0609020204030204" pitchFamily="49" charset="0"/>
                <a:cs typeface="Consolas" panose="020B0609020204030204" pitchFamily="49" charset="0"/>
              </a:rPr>
              <a:t> register is split to 2 * 16-bit fields </a:t>
            </a:r>
            <a:r>
              <a:rPr lang="en-US" sz="1400" dirty="0" err="1">
                <a:latin typeface="Consolas" panose="020B0609020204030204" pitchFamily="49" charset="0"/>
                <a:cs typeface="Consolas" panose="020B0609020204030204" pitchFamily="49" charset="0"/>
              </a:rPr>
              <a:t>BSRRH</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LCKR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AFR</a:t>
            </a:r>
            <a:r>
              <a:rPr lang="en-US" sz="1400" dirty="0">
                <a:latin typeface="Consolas" panose="020B0609020204030204" pitchFamily="49" charset="0"/>
                <a:cs typeface="Consolas" panose="020B0609020204030204" pitchFamily="49" charset="0"/>
              </a:rPr>
              <a:t>[2];</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GPIO_TypeDef</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#define </a:t>
            </a:r>
            <a:r>
              <a:rPr lang="en-US" sz="1400" dirty="0" err="1">
                <a:latin typeface="Consolas" panose="020B0609020204030204" pitchFamily="49" charset="0"/>
                <a:cs typeface="Consolas" panose="020B0609020204030204" pitchFamily="49" charset="0"/>
              </a:rPr>
              <a:t>PERIPH_BASE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0x40000000</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#define </a:t>
            </a:r>
            <a:r>
              <a:rPr lang="en-US" sz="1400" dirty="0" err="1">
                <a:latin typeface="Consolas" panose="020B0609020204030204" pitchFamily="49" charset="0"/>
                <a:cs typeface="Consolas" panose="020B0609020204030204" pitchFamily="49" charset="0"/>
              </a:rPr>
              <a:t>AHBPERIPH_BASE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PERIPH_BASE</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0x20000</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#define </a:t>
            </a:r>
            <a:r>
              <a:rPr lang="en-US" sz="1400" dirty="0" err="1">
                <a:latin typeface="Consolas" panose="020B0609020204030204" pitchFamily="49" charset="0"/>
                <a:cs typeface="Consolas" panose="020B0609020204030204" pitchFamily="49" charset="0"/>
              </a:rPr>
              <a:t>GPIOB_BASE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AHBPERIPH_BASE</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0x0400</a:t>
            </a:r>
            <a:r>
              <a:rPr lang="en-US" sz="1400" dirty="0">
                <a:latin typeface="Consolas" panose="020B0609020204030204" pitchFamily="49" charset="0"/>
                <a:cs typeface="Consolas" panose="020B0609020204030204" pitchFamily="49" charset="0"/>
              </a:rPr>
              <a:t>)</a:t>
            </a:r>
          </a:p>
          <a:p>
            <a:r>
              <a:rPr lang="en-US" sz="1400" b="1" dirty="0">
                <a:solidFill>
                  <a:srgbClr val="FF0000"/>
                </a:solidFill>
                <a:latin typeface="Consolas" panose="020B0609020204030204" pitchFamily="49" charset="0"/>
                <a:cs typeface="Consolas" panose="020B0609020204030204" pitchFamily="49" charset="0"/>
              </a:rPr>
              <a:t>#define </a:t>
            </a:r>
            <a:r>
              <a:rPr lang="en-US" sz="1400" b="1" dirty="0" err="1">
                <a:solidFill>
                  <a:srgbClr val="FF0000"/>
                </a:solidFill>
                <a:latin typeface="Consolas" panose="020B0609020204030204" pitchFamily="49" charset="0"/>
                <a:cs typeface="Consolas" panose="020B0609020204030204" pitchFamily="49" charset="0"/>
              </a:rPr>
              <a:t>GPIOB</a:t>
            </a:r>
            <a:r>
              <a:rPr lang="en-US" sz="1400" b="1" dirty="0">
                <a:solidFill>
                  <a:srgbClr val="FF0000"/>
                </a:solidFill>
                <a:latin typeface="Consolas" panose="020B0609020204030204" pitchFamily="49" charset="0"/>
                <a:cs typeface="Consolas" panose="020B0609020204030204" pitchFamily="49" charset="0"/>
              </a:rPr>
              <a:t>                 ((</a:t>
            </a:r>
            <a:r>
              <a:rPr lang="en-US" sz="1400" b="1" dirty="0" err="1">
                <a:solidFill>
                  <a:srgbClr val="FF0000"/>
                </a:solidFill>
                <a:latin typeface="Consolas" panose="020B0609020204030204" pitchFamily="49" charset="0"/>
                <a:cs typeface="Consolas" panose="020B0609020204030204" pitchFamily="49" charset="0"/>
              </a:rPr>
              <a:t>GPIO_TypeDef</a:t>
            </a:r>
            <a:r>
              <a:rPr lang="en-US" sz="1400" b="1" dirty="0">
                <a:solidFill>
                  <a:srgbClr val="FF0000"/>
                </a:solidFill>
                <a:latin typeface="Consolas" panose="020B0609020204030204" pitchFamily="49" charset="0"/>
                <a:cs typeface="Consolas" panose="020B0609020204030204" pitchFamily="49" charset="0"/>
              </a:rPr>
              <a:t> *) </a:t>
            </a:r>
            <a:r>
              <a:rPr lang="en-US" sz="1400" b="1" dirty="0" err="1">
                <a:solidFill>
                  <a:srgbClr val="FF0000"/>
                </a:solidFill>
                <a:latin typeface="Consolas" panose="020B0609020204030204" pitchFamily="49" charset="0"/>
                <a:cs typeface="Consolas" panose="020B0609020204030204" pitchFamily="49" charset="0"/>
              </a:rPr>
              <a:t>GPIOB_BASE</a:t>
            </a:r>
            <a:r>
              <a:rPr lang="en-US" sz="1400" b="1"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199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 of Cortex-M4</a:t>
            </a:r>
          </a:p>
        </p:txBody>
      </p:sp>
      <p:sp>
        <p:nvSpPr>
          <p:cNvPr id="3" name="Slide Number Placeholder 2"/>
          <p:cNvSpPr>
            <a:spLocks noGrp="1"/>
          </p:cNvSpPr>
          <p:nvPr>
            <p:ph type="sldNum" sz="quarter" idx="12"/>
          </p:nvPr>
        </p:nvSpPr>
        <p:spPr>
          <a:xfrm>
            <a:off x="609600" y="6384754"/>
            <a:ext cx="1981200" cy="365760"/>
          </a:xfrm>
        </p:spPr>
        <p:txBody>
          <a:bodyPr/>
          <a:lstStyle/>
          <a:p>
            <a:fld id="{EA7C8D44-3667-46F6-9772-CC52308E2A7F}" type="slidenum">
              <a:rPr kumimoji="0" lang="en-US" smtClean="0"/>
              <a:pPr/>
              <a:t>3</a:t>
            </a:fld>
            <a:endParaRPr kumimoji="0" lang="en-US" dirty="0"/>
          </a:p>
        </p:txBody>
      </p:sp>
      <p:sp>
        <p:nvSpPr>
          <p:cNvPr id="6" name="Rectangle 5"/>
          <p:cNvSpPr/>
          <p:nvPr/>
        </p:nvSpPr>
        <p:spPr>
          <a:xfrm>
            <a:off x="2134460" y="5562600"/>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2134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2134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2130552" y="1945985"/>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0" name="Rectangle 9"/>
          <p:cNvSpPr/>
          <p:nvPr/>
        </p:nvSpPr>
        <p:spPr>
          <a:xfrm>
            <a:off x="2132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1" name="Rectangle 10"/>
          <p:cNvSpPr/>
          <p:nvPr/>
        </p:nvSpPr>
        <p:spPr>
          <a:xfrm>
            <a:off x="2130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2130552" y="1376822"/>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55932" y="5944795"/>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38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30971" y="4797623"/>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25533" y="4264223"/>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228600" y="3045022"/>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955072" y="1210814"/>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65461" y="1286058"/>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218261" y="1803701"/>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3075500" y="5230300"/>
            <a:ext cx="260197" cy="21439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59" name="TextBox 58"/>
          <p:cNvSpPr txBox="1"/>
          <p:nvPr/>
        </p:nvSpPr>
        <p:spPr>
          <a:xfrm>
            <a:off x="2495307" y="6438125"/>
            <a:ext cx="1420582" cy="276999"/>
          </a:xfrm>
          <a:prstGeom prst="rect">
            <a:avLst/>
          </a:prstGeom>
          <a:noFill/>
        </p:spPr>
        <p:txBody>
          <a:bodyPr wrap="none" rtlCol="0">
            <a:spAutoFit/>
          </a:bodyPr>
          <a:lstStyle/>
          <a:p>
            <a:r>
              <a:rPr lang="en-US" sz="1200" b="1" dirty="0">
                <a:solidFill>
                  <a:srgbClr val="C00000"/>
                </a:solidFill>
              </a:rPr>
              <a:t>One Byte (8 bits)</a:t>
            </a:r>
          </a:p>
        </p:txBody>
      </p:sp>
      <p:grpSp>
        <p:nvGrpSpPr>
          <p:cNvPr id="62" name="Group 61"/>
          <p:cNvGrpSpPr/>
          <p:nvPr/>
        </p:nvGrpSpPr>
        <p:grpSpPr>
          <a:xfrm>
            <a:off x="4373188" y="1319169"/>
            <a:ext cx="864591" cy="4807498"/>
            <a:chOff x="4373188" y="1319169"/>
            <a:chExt cx="864591" cy="4807498"/>
          </a:xfrm>
        </p:grpSpPr>
        <p:sp>
          <p:nvSpPr>
            <p:cNvPr id="60" name="Right Brace 59"/>
            <p:cNvSpPr/>
            <p:nvPr/>
          </p:nvSpPr>
          <p:spPr>
            <a:xfrm>
              <a:off x="4373188" y="1319169"/>
              <a:ext cx="304800" cy="48074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C00000"/>
                </a:solidFill>
              </a:endParaRPr>
            </a:p>
          </p:txBody>
        </p:sp>
        <p:sp>
          <p:nvSpPr>
            <p:cNvPr id="61" name="TextBox 60"/>
            <p:cNvSpPr txBox="1"/>
            <p:nvPr/>
          </p:nvSpPr>
          <p:spPr>
            <a:xfrm>
              <a:off x="4694040" y="3582567"/>
              <a:ext cx="543739" cy="276999"/>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4 GB</a:t>
              </a:r>
            </a:p>
          </p:txBody>
        </p:sp>
      </p:grpSp>
      <p:cxnSp>
        <p:nvCxnSpPr>
          <p:cNvPr id="56" name="Straight Arrow Connector 55"/>
          <p:cNvCxnSpPr/>
          <p:nvPr/>
        </p:nvCxnSpPr>
        <p:spPr>
          <a:xfrm>
            <a:off x="4277598" y="5791200"/>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93825" y="5608628"/>
            <a:ext cx="3022302" cy="369332"/>
          </a:xfrm>
          <a:prstGeom prst="rect">
            <a:avLst/>
          </a:prstGeom>
          <a:noFill/>
        </p:spPr>
        <p:txBody>
          <a:bodyPr wrap="none" rtlCol="0">
            <a:spAutoFit/>
          </a:bodyPr>
          <a:lstStyle/>
          <a:p>
            <a:r>
              <a:rPr lang="en-US" dirty="0"/>
              <a:t>On-chip Flash, for code &amp; data</a:t>
            </a:r>
          </a:p>
        </p:txBody>
      </p:sp>
      <p:cxnSp>
        <p:nvCxnSpPr>
          <p:cNvPr id="64" name="Straight Arrow Connector 63"/>
          <p:cNvCxnSpPr/>
          <p:nvPr/>
        </p:nvCxnSpPr>
        <p:spPr>
          <a:xfrm>
            <a:off x="4301432" y="523578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417659" y="5053214"/>
            <a:ext cx="3669146" cy="369332"/>
          </a:xfrm>
          <a:prstGeom prst="rect">
            <a:avLst/>
          </a:prstGeom>
          <a:noFill/>
        </p:spPr>
        <p:txBody>
          <a:bodyPr wrap="none" rtlCol="0">
            <a:spAutoFit/>
          </a:bodyPr>
          <a:lstStyle/>
          <a:p>
            <a:r>
              <a:rPr lang="en-US" dirty="0"/>
              <a:t>On-chip RAM, for heap, stack, &amp; code</a:t>
            </a:r>
          </a:p>
        </p:txBody>
      </p:sp>
      <p:cxnSp>
        <p:nvCxnSpPr>
          <p:cNvPr id="66" name="Straight Arrow Connector 65"/>
          <p:cNvCxnSpPr/>
          <p:nvPr/>
        </p:nvCxnSpPr>
        <p:spPr>
          <a:xfrm>
            <a:off x="4310282" y="468223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426509" y="4499659"/>
            <a:ext cx="3339056" cy="369332"/>
          </a:xfrm>
          <a:prstGeom prst="rect">
            <a:avLst/>
          </a:prstGeom>
          <a:noFill/>
        </p:spPr>
        <p:txBody>
          <a:bodyPr wrap="none" rtlCol="0">
            <a:spAutoFit/>
          </a:bodyPr>
          <a:lstStyle/>
          <a:p>
            <a:r>
              <a:rPr lang="en-US" dirty="0"/>
              <a:t>AHB &amp; APB, such as timers, GPIO</a:t>
            </a:r>
          </a:p>
        </p:txBody>
      </p:sp>
      <p:cxnSp>
        <p:nvCxnSpPr>
          <p:cNvPr id="68" name="Straight Arrow Connector 67"/>
          <p:cNvCxnSpPr/>
          <p:nvPr/>
        </p:nvCxnSpPr>
        <p:spPr>
          <a:xfrm>
            <a:off x="4319748" y="385956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435975" y="3676994"/>
            <a:ext cx="2596993" cy="369332"/>
          </a:xfrm>
          <a:prstGeom prst="rect">
            <a:avLst/>
          </a:prstGeom>
          <a:noFill/>
        </p:spPr>
        <p:txBody>
          <a:bodyPr wrap="none" rtlCol="0">
            <a:spAutoFit/>
          </a:bodyPr>
          <a:lstStyle/>
          <a:p>
            <a:r>
              <a:rPr lang="en-US" dirty="0"/>
              <a:t>Off-chip memory for data</a:t>
            </a:r>
          </a:p>
        </p:txBody>
      </p:sp>
      <p:cxnSp>
        <p:nvCxnSpPr>
          <p:cNvPr id="70" name="Straight Arrow Connector 69"/>
          <p:cNvCxnSpPr/>
          <p:nvPr/>
        </p:nvCxnSpPr>
        <p:spPr>
          <a:xfrm>
            <a:off x="4274692" y="2635734"/>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90919" y="2453162"/>
            <a:ext cx="1683218" cy="369332"/>
          </a:xfrm>
          <a:prstGeom prst="rect">
            <a:avLst/>
          </a:prstGeom>
          <a:noFill/>
        </p:spPr>
        <p:txBody>
          <a:bodyPr wrap="none" rtlCol="0">
            <a:spAutoFit/>
          </a:bodyPr>
          <a:lstStyle/>
          <a:p>
            <a:r>
              <a:rPr lang="en-US" dirty="0"/>
              <a:t>Such as SD card</a:t>
            </a:r>
          </a:p>
        </p:txBody>
      </p:sp>
      <p:cxnSp>
        <p:nvCxnSpPr>
          <p:cNvPr id="72" name="Straight Arrow Connector 71"/>
          <p:cNvCxnSpPr/>
          <p:nvPr/>
        </p:nvCxnSpPr>
        <p:spPr>
          <a:xfrm>
            <a:off x="4261530" y="165658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377757" y="1334869"/>
            <a:ext cx="3073425" cy="646331"/>
          </a:xfrm>
          <a:prstGeom prst="rect">
            <a:avLst/>
          </a:prstGeom>
          <a:noFill/>
        </p:spPr>
        <p:txBody>
          <a:bodyPr wrap="square" rtlCol="0">
            <a:spAutoFit/>
          </a:bodyPr>
          <a:lstStyle/>
          <a:p>
            <a:r>
              <a:rPr lang="en-US" dirty="0"/>
              <a:t>NVIC, System Timer, SCB, vendor-specific memory</a:t>
            </a:r>
          </a:p>
        </p:txBody>
      </p:sp>
    </p:spTree>
    <p:custDataLst>
      <p:tags r:id="rId1"/>
    </p:custDataLst>
    <p:extLst>
      <p:ext uri="{BB962C8B-B14F-4D97-AF65-F5344CB8AC3E}">
        <p14:creationId xmlns:p14="http://schemas.microsoft.com/office/powerpoint/2010/main" val="33602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63" grpId="0"/>
      <p:bldP spid="65" grpId="0"/>
      <p:bldP spid="67" grpId="0"/>
      <p:bldP spid="69" grpId="0"/>
      <p:bldP spid="71" grpId="0"/>
      <p:bldP spid="73" grpId="0"/>
    </p:bldLst>
  </p:timing>
  <p:extLst mod="1"/>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Joystick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pic>
        <p:nvPicPr>
          <p:cNvPr id="38" name="Picture 37"/>
          <p:cNvPicPr>
            <a:picLocks noChangeAspect="1"/>
          </p:cNvPicPr>
          <p:nvPr/>
        </p:nvPicPr>
        <p:blipFill>
          <a:blip r:embed="rId4"/>
          <a:stretch>
            <a:fillRect/>
          </a:stretch>
        </p:blipFill>
        <p:spPr>
          <a:xfrm>
            <a:off x="3200400" y="1249588"/>
            <a:ext cx="2403698" cy="5303612"/>
          </a:xfrm>
          <a:prstGeom prst="rect">
            <a:avLst/>
          </a:prstGeom>
        </p:spPr>
      </p:pic>
      <p:sp>
        <p:nvSpPr>
          <p:cNvPr id="48" name="Rectangle 47"/>
          <p:cNvSpPr/>
          <p:nvPr/>
        </p:nvSpPr>
        <p:spPr>
          <a:xfrm>
            <a:off x="4343400" y="4764042"/>
            <a:ext cx="762000" cy="722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flipH="1" flipV="1">
            <a:off x="5120320" y="5459642"/>
            <a:ext cx="899480" cy="52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4911" y="3616612"/>
            <a:ext cx="2403698" cy="338554"/>
          </a:xfrm>
          <a:prstGeom prst="rect">
            <a:avLst/>
          </a:prstGeom>
          <a:noFill/>
        </p:spPr>
        <p:txBody>
          <a:bodyPr wrap="square" rtlCol="0">
            <a:spAutoFit/>
          </a:bodyPr>
          <a:lstStyle/>
          <a:p>
            <a:pPr algn="ctr"/>
            <a:r>
              <a:rPr lang="en-US" sz="1600" dirty="0"/>
              <a:t>STM32L4 Discovery Kit</a:t>
            </a:r>
          </a:p>
        </p:txBody>
      </p:sp>
      <p:sp>
        <p:nvSpPr>
          <p:cNvPr id="33" name="Rectangle 32"/>
          <p:cNvSpPr/>
          <p:nvPr/>
        </p:nvSpPr>
        <p:spPr>
          <a:xfrm>
            <a:off x="6072820" y="5050034"/>
            <a:ext cx="1905000" cy="923330"/>
          </a:xfrm>
          <a:prstGeom prst="rect">
            <a:avLst/>
          </a:prstGeom>
        </p:spPr>
        <p:txBody>
          <a:bodyPr wrap="square">
            <a:spAutoFit/>
          </a:bodyPr>
          <a:lstStyle/>
          <a:p>
            <a:r>
              <a:rPr lang="en-US" dirty="0">
                <a:solidFill>
                  <a:srgbClr val="FF0000"/>
                </a:solidFill>
              </a:rPr>
              <a:t>Joystick with 4-direction control and selector</a:t>
            </a:r>
            <a:endParaRPr lang="en-US" sz="1600" dirty="0">
              <a:solidFill>
                <a:srgbClr val="FF0000"/>
              </a:solidFill>
            </a:endParaRPr>
          </a:p>
        </p:txBody>
      </p:sp>
      <p:sp>
        <p:nvSpPr>
          <p:cNvPr id="39" name="Rectangle 38"/>
          <p:cNvSpPr/>
          <p:nvPr/>
        </p:nvSpPr>
        <p:spPr>
          <a:xfrm>
            <a:off x="4343400" y="3526562"/>
            <a:ext cx="990600" cy="8930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5334000" y="2496321"/>
            <a:ext cx="1118729" cy="10302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452729" y="2293062"/>
            <a:ext cx="1167271" cy="369332"/>
          </a:xfrm>
          <a:prstGeom prst="rect">
            <a:avLst/>
          </a:prstGeom>
        </p:spPr>
        <p:txBody>
          <a:bodyPr wrap="square">
            <a:spAutoFit/>
          </a:bodyPr>
          <a:lstStyle/>
          <a:p>
            <a:r>
              <a:rPr lang="en-US" dirty="0">
                <a:solidFill>
                  <a:srgbClr val="FF0000"/>
                </a:solidFill>
              </a:rPr>
              <a:t>STM32L4</a:t>
            </a:r>
          </a:p>
        </p:txBody>
      </p:sp>
      <p:sp>
        <p:nvSpPr>
          <p:cNvPr id="4" name="Rectangle 3"/>
          <p:cNvSpPr/>
          <p:nvPr/>
        </p:nvSpPr>
        <p:spPr>
          <a:xfrm>
            <a:off x="4466668" y="4436353"/>
            <a:ext cx="463588" cy="369332"/>
          </a:xfrm>
          <a:prstGeom prst="rect">
            <a:avLst/>
          </a:prstGeom>
        </p:spPr>
        <p:txBody>
          <a:bodyPr wrap="none">
            <a:spAutoFit/>
          </a:bodyPr>
          <a:lstStyle/>
          <a:p>
            <a:r>
              <a:rPr lang="en-US" dirty="0">
                <a:solidFill>
                  <a:srgbClr val="FF0000"/>
                </a:solidFill>
              </a:rPr>
              <a:t>Up</a:t>
            </a:r>
            <a:endParaRPr lang="en-US" dirty="0"/>
          </a:p>
        </p:txBody>
      </p:sp>
      <p:sp>
        <p:nvSpPr>
          <p:cNvPr id="5" name="Rectangle 4"/>
          <p:cNvSpPr/>
          <p:nvPr/>
        </p:nvSpPr>
        <p:spPr>
          <a:xfrm>
            <a:off x="4347585" y="5511699"/>
            <a:ext cx="764312" cy="369332"/>
          </a:xfrm>
          <a:prstGeom prst="rect">
            <a:avLst/>
          </a:prstGeom>
        </p:spPr>
        <p:txBody>
          <a:bodyPr wrap="none">
            <a:spAutoFit/>
          </a:bodyPr>
          <a:lstStyle/>
          <a:p>
            <a:r>
              <a:rPr lang="en-US" dirty="0">
                <a:solidFill>
                  <a:srgbClr val="FF0000"/>
                </a:solidFill>
              </a:rPr>
              <a:t>Down</a:t>
            </a:r>
            <a:endParaRPr lang="en-US" dirty="0"/>
          </a:p>
        </p:txBody>
      </p:sp>
      <p:sp>
        <p:nvSpPr>
          <p:cNvPr id="6" name="Rectangle 5"/>
          <p:cNvSpPr/>
          <p:nvPr/>
        </p:nvSpPr>
        <p:spPr>
          <a:xfrm>
            <a:off x="3858510" y="4904407"/>
            <a:ext cx="543739" cy="369332"/>
          </a:xfrm>
          <a:prstGeom prst="rect">
            <a:avLst/>
          </a:prstGeom>
        </p:spPr>
        <p:txBody>
          <a:bodyPr wrap="none">
            <a:spAutoFit/>
          </a:bodyPr>
          <a:lstStyle/>
          <a:p>
            <a:r>
              <a:rPr lang="en-US" dirty="0">
                <a:solidFill>
                  <a:srgbClr val="FF0000"/>
                </a:solidFill>
              </a:rPr>
              <a:t>Left</a:t>
            </a:r>
            <a:endParaRPr lang="en-US" dirty="0"/>
          </a:p>
        </p:txBody>
      </p:sp>
      <p:sp>
        <p:nvSpPr>
          <p:cNvPr id="7" name="Rectangle 6"/>
          <p:cNvSpPr/>
          <p:nvPr/>
        </p:nvSpPr>
        <p:spPr>
          <a:xfrm>
            <a:off x="5070070" y="4931226"/>
            <a:ext cx="665567" cy="369332"/>
          </a:xfrm>
          <a:prstGeom prst="rect">
            <a:avLst/>
          </a:prstGeom>
        </p:spPr>
        <p:txBody>
          <a:bodyPr wrap="none">
            <a:spAutoFit/>
          </a:bodyPr>
          <a:lstStyle/>
          <a:p>
            <a:r>
              <a:rPr lang="en-US" dirty="0">
                <a:solidFill>
                  <a:srgbClr val="FF0000"/>
                </a:solidFill>
              </a:rPr>
              <a:t>Right</a:t>
            </a:r>
            <a:endParaRPr lang="en-US" dirty="0"/>
          </a:p>
        </p:txBody>
      </p:sp>
      <p:sp>
        <p:nvSpPr>
          <p:cNvPr id="8" name="Rectangle 7"/>
          <p:cNvSpPr/>
          <p:nvPr/>
        </p:nvSpPr>
        <p:spPr>
          <a:xfrm>
            <a:off x="4343400" y="4927176"/>
            <a:ext cx="776919" cy="307777"/>
          </a:xfrm>
          <a:prstGeom prst="rect">
            <a:avLst/>
          </a:prstGeom>
        </p:spPr>
        <p:txBody>
          <a:bodyPr wrap="square">
            <a:spAutoFit/>
          </a:bodyPr>
          <a:lstStyle/>
          <a:p>
            <a:r>
              <a:rPr lang="en-US" sz="1400" b="1" dirty="0">
                <a:solidFill>
                  <a:srgbClr val="FF0000"/>
                </a:solidFill>
              </a:rPr>
              <a:t>Center</a:t>
            </a:r>
            <a:endParaRPr lang="en-US" sz="1400" b="1" dirty="0"/>
          </a:p>
        </p:txBody>
      </p:sp>
    </p:spTree>
    <p:custDataLst>
      <p:tags r:id="rId1"/>
    </p:custDataLst>
    <p:extLst>
      <p:ext uri="{BB962C8B-B14F-4D97-AF65-F5344CB8AC3E}">
        <p14:creationId xmlns:p14="http://schemas.microsoft.com/office/powerpoint/2010/main" val="3642002586"/>
      </p:ext>
    </p:extLst>
  </p:cSld>
  <p:clrMapOvr>
    <a:masterClrMapping/>
  </p:clrMapOvr>
  <p:extLst mod="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Joystick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pic>
        <p:nvPicPr>
          <p:cNvPr id="5" name="Picture 4"/>
          <p:cNvPicPr>
            <a:picLocks noChangeAspect="1"/>
          </p:cNvPicPr>
          <p:nvPr/>
        </p:nvPicPr>
        <p:blipFill>
          <a:blip r:embed="rId4"/>
          <a:stretch>
            <a:fillRect/>
          </a:stretch>
        </p:blipFill>
        <p:spPr>
          <a:xfrm>
            <a:off x="21879" y="1243162"/>
            <a:ext cx="9207914" cy="3252638"/>
          </a:xfrm>
          <a:prstGeom prst="rect">
            <a:avLst/>
          </a:prstGeom>
        </p:spPr>
      </p:pic>
      <p:cxnSp>
        <p:nvCxnSpPr>
          <p:cNvPr id="9" name="Straight Connector 8"/>
          <p:cNvCxnSpPr/>
          <p:nvPr/>
        </p:nvCxnSpPr>
        <p:spPr>
          <a:xfrm flipV="1">
            <a:off x="0" y="4495800"/>
            <a:ext cx="9144000" cy="76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5"/>
          <a:stretch>
            <a:fillRect/>
          </a:stretch>
        </p:blipFill>
        <p:spPr>
          <a:xfrm>
            <a:off x="2971800" y="4564995"/>
            <a:ext cx="3048000" cy="1464580"/>
          </a:xfrm>
          <a:prstGeom prst="rect">
            <a:avLst/>
          </a:prstGeom>
        </p:spPr>
      </p:pic>
      <p:grpSp>
        <p:nvGrpSpPr>
          <p:cNvPr id="18" name="Group 17"/>
          <p:cNvGrpSpPr/>
          <p:nvPr/>
        </p:nvGrpSpPr>
        <p:grpSpPr>
          <a:xfrm>
            <a:off x="6019800" y="5112619"/>
            <a:ext cx="1157173" cy="369332"/>
            <a:chOff x="6019800" y="5255244"/>
            <a:chExt cx="1157173" cy="369332"/>
          </a:xfrm>
        </p:grpSpPr>
        <p:cxnSp>
          <p:nvCxnSpPr>
            <p:cNvPr id="14" name="Straight Connector 13"/>
            <p:cNvCxnSpPr/>
            <p:nvPr/>
          </p:nvCxnSpPr>
          <p:spPr>
            <a:xfrm>
              <a:off x="6019800" y="5450987"/>
              <a:ext cx="533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75526" y="5255244"/>
              <a:ext cx="60144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+3V</a:t>
              </a:r>
            </a:p>
          </p:txBody>
        </p:sp>
      </p:grpSp>
      <p:sp>
        <p:nvSpPr>
          <p:cNvPr id="4" name="TextBox 3"/>
          <p:cNvSpPr txBox="1"/>
          <p:nvPr/>
        </p:nvSpPr>
        <p:spPr>
          <a:xfrm>
            <a:off x="3408228" y="6019800"/>
            <a:ext cx="2154372" cy="307777"/>
          </a:xfrm>
          <a:prstGeom prst="rect">
            <a:avLst/>
          </a:prstGeom>
          <a:noFill/>
        </p:spPr>
        <p:txBody>
          <a:bodyPr wrap="none" rtlCol="0">
            <a:spAutoFit/>
          </a:bodyPr>
          <a:lstStyle/>
          <a:p>
            <a:r>
              <a:rPr lang="en-US" sz="1400" dirty="0">
                <a:solidFill>
                  <a:srgbClr val="0000FF"/>
                </a:solidFill>
              </a:rPr>
              <a:t>Internal diagram of joystick</a:t>
            </a:r>
          </a:p>
        </p:txBody>
      </p:sp>
      <p:grpSp>
        <p:nvGrpSpPr>
          <p:cNvPr id="8" name="Group 7"/>
          <p:cNvGrpSpPr/>
          <p:nvPr/>
        </p:nvGrpSpPr>
        <p:grpSpPr>
          <a:xfrm>
            <a:off x="1809821" y="5132241"/>
            <a:ext cx="1161979" cy="369332"/>
            <a:chOff x="1809821" y="5132241"/>
            <a:chExt cx="1161979" cy="369332"/>
          </a:xfrm>
        </p:grpSpPr>
        <p:cxnSp>
          <p:nvCxnSpPr>
            <p:cNvPr id="13" name="Straight Connector 12"/>
            <p:cNvCxnSpPr>
              <a:stCxn id="16" idx="3"/>
            </p:cNvCxnSpPr>
            <p:nvPr/>
          </p:nvCxnSpPr>
          <p:spPr>
            <a:xfrm>
              <a:off x="2413384" y="5316907"/>
              <a:ext cx="55841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09821" y="5132241"/>
              <a:ext cx="603563" cy="369332"/>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PA0</a:t>
              </a:r>
            </a:p>
          </p:txBody>
        </p:sp>
      </p:grpSp>
      <p:grpSp>
        <p:nvGrpSpPr>
          <p:cNvPr id="12" name="Group 11"/>
          <p:cNvGrpSpPr/>
          <p:nvPr/>
        </p:nvGrpSpPr>
        <p:grpSpPr>
          <a:xfrm>
            <a:off x="3708876" y="2119797"/>
            <a:ext cx="3544178" cy="1920393"/>
            <a:chOff x="3708876" y="2119797"/>
            <a:chExt cx="3544178" cy="1920393"/>
          </a:xfrm>
        </p:grpSpPr>
        <p:sp>
          <p:nvSpPr>
            <p:cNvPr id="11" name="Rectangle 10"/>
            <p:cNvSpPr/>
            <p:nvPr/>
          </p:nvSpPr>
          <p:spPr>
            <a:xfrm>
              <a:off x="4876800" y="3527400"/>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962400" y="3642001"/>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15000" y="3445594"/>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43454" y="3336324"/>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708876" y="2119797"/>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5715000" y="1298962"/>
            <a:ext cx="2362200" cy="49605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6200" y="1752599"/>
            <a:ext cx="7848600" cy="89719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11220" y="1836080"/>
            <a:ext cx="609600" cy="68190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72296" y="2974769"/>
            <a:ext cx="65" cy="276999"/>
          </a:xfrm>
          <a:prstGeom prst="rect">
            <a:avLst/>
          </a:prstGeom>
          <a:noFill/>
        </p:spPr>
        <p:txBody>
          <a:bodyPr wrap="none" lIns="0" tIns="0" rIns="0" bIns="0" rtlCol="0">
            <a:spAutoFit/>
          </a:bodyPr>
          <a:lstStyle/>
          <a:p>
            <a:endParaRPr lang="en-US" dirty="0"/>
          </a:p>
        </p:txBody>
      </p:sp>
    </p:spTree>
    <p:custDataLst>
      <p:tags r:id="rId1"/>
    </p:custDataLst>
    <p:extLst>
      <p:ext uri="{BB962C8B-B14F-4D97-AF65-F5344CB8AC3E}">
        <p14:creationId xmlns:p14="http://schemas.microsoft.com/office/powerpoint/2010/main" val="176743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animBg="1"/>
      <p:bldP spid="25" grpId="1" animBg="1"/>
      <p:bldP spid="26" grpId="0" animBg="1"/>
      <p:bldP spid="26" grpId="1" animBg="1"/>
      <p:bldP spid="27" grpId="0" animBg="1"/>
    </p:bldLst>
  </p:timing>
  <p:extLst mod="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r>
              <a:rPr lang="en-US" dirty="0"/>
              <a:t> and </a:t>
            </a: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8" name="Rectangle 7"/>
          <p:cNvSpPr/>
          <p:nvPr/>
        </p:nvSpPr>
        <p:spPr>
          <a:xfrm>
            <a:off x="3886200" y="2895600"/>
            <a:ext cx="748923" cy="430887"/>
          </a:xfrm>
          <a:prstGeom prst="rect">
            <a:avLst/>
          </a:prstGeom>
        </p:spPr>
        <p:txBody>
          <a:bodyPr wrap="none">
            <a:spAutoFit/>
          </a:bodyPr>
          <a:lstStyle/>
          <a:p>
            <a:r>
              <a:rPr lang="en-US" sz="1100" b="1" dirty="0">
                <a:solidFill>
                  <a:srgbClr val="C00000"/>
                </a:solidFill>
              </a:rPr>
              <a:t>Schmitt </a:t>
            </a:r>
          </a:p>
          <a:p>
            <a:r>
              <a:rPr lang="en-US" sz="1100" b="1" dirty="0">
                <a:solidFill>
                  <a:srgbClr val="C00000"/>
                </a:solidFill>
              </a:rPr>
              <a:t>trigger</a:t>
            </a:r>
          </a:p>
        </p:txBody>
      </p:sp>
      <p:sp>
        <p:nvSpPr>
          <p:cNvPr id="6" name="Rectangle 5"/>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1686838221"/>
      </p:ext>
    </p:extLst>
  </p:cSld>
  <p:clrMapOvr>
    <a:masterClrMapping/>
  </p:clrMapOvr>
  <p:extLst mod="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10" name="Rectangle 9"/>
          <p:cNvSpPr/>
          <p:nvPr/>
        </p:nvSpPr>
        <p:spPr>
          <a:xfrm>
            <a:off x="2971800" y="1334774"/>
            <a:ext cx="4114800" cy="2703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 y="1256026"/>
            <a:ext cx="42672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019300" y="2511287"/>
            <a:ext cx="9525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33757" y="2094226"/>
            <a:ext cx="1605243"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01399" y="2600613"/>
            <a:ext cx="1148257" cy="923330"/>
          </a:xfrm>
          <a:prstGeom prst="rect">
            <a:avLst/>
          </a:prstGeom>
          <a:noFill/>
        </p:spPr>
        <p:txBody>
          <a:bodyPr wrap="square" rtlCol="0">
            <a:spAutoFit/>
          </a:bodyPr>
          <a:lstStyle/>
          <a:p>
            <a:r>
              <a:rPr lang="en-US" dirty="0">
                <a:solidFill>
                  <a:srgbClr val="0000FF"/>
                </a:solidFill>
              </a:rPr>
              <a:t>Output Data Register</a:t>
            </a:r>
          </a:p>
        </p:txBody>
      </p:sp>
      <p:sp>
        <p:nvSpPr>
          <p:cNvPr id="17" name="TextBox 16"/>
          <p:cNvSpPr txBox="1"/>
          <p:nvPr/>
        </p:nvSpPr>
        <p:spPr>
          <a:xfrm>
            <a:off x="592009" y="5939242"/>
            <a:ext cx="2274982" cy="369332"/>
          </a:xfrm>
          <a:prstGeom prst="rect">
            <a:avLst/>
          </a:prstGeom>
          <a:noFill/>
        </p:spPr>
        <p:txBody>
          <a:bodyPr wrap="none" rtlCol="0">
            <a:spAutoFit/>
          </a:bodyPr>
          <a:lstStyle/>
          <a:p>
            <a:r>
              <a:rPr lang="en-US" dirty="0">
                <a:solidFill>
                  <a:srgbClr val="C00000"/>
                </a:solidFill>
              </a:rPr>
              <a:t>GPIO MODE Register</a:t>
            </a:r>
          </a:p>
        </p:txBody>
      </p:sp>
      <p:sp>
        <p:nvSpPr>
          <p:cNvPr id="4" name="TextBox 3"/>
          <p:cNvSpPr txBox="1"/>
          <p:nvPr/>
        </p:nvSpPr>
        <p:spPr>
          <a:xfrm>
            <a:off x="1271749" y="6163185"/>
            <a:ext cx="3016660" cy="584775"/>
          </a:xfrm>
          <a:prstGeom prst="rect">
            <a:avLst/>
          </a:prstGeom>
          <a:noFill/>
        </p:spPr>
        <p:txBody>
          <a:bodyPr wrap="none" rtlCol="0">
            <a:spAutoFit/>
          </a:bodyPr>
          <a:lstStyle/>
          <a:p>
            <a:r>
              <a:rPr lang="en-US" sz="1600" dirty="0">
                <a:solidFill>
                  <a:srgbClr val="C00000"/>
                </a:solidFill>
                <a:latin typeface="Consolas" charset="0"/>
                <a:ea typeface="Consolas" charset="0"/>
                <a:cs typeface="Consolas" charset="0"/>
              </a:rPr>
              <a:t>00</a:t>
            </a:r>
            <a:r>
              <a:rPr lang="en-US" sz="1600" dirty="0">
                <a:solidFill>
                  <a:srgbClr val="C00000"/>
                </a:solidFill>
              </a:rPr>
              <a:t> = Input,   </a:t>
            </a:r>
            <a:r>
              <a:rPr lang="en-US" sz="1600" dirty="0">
                <a:solidFill>
                  <a:srgbClr val="C00000"/>
                </a:solidFill>
                <a:latin typeface="Consolas" charset="0"/>
                <a:ea typeface="Consolas" charset="0"/>
                <a:cs typeface="Consolas" charset="0"/>
              </a:rPr>
              <a:t>01</a:t>
            </a:r>
            <a:r>
              <a:rPr lang="en-US" sz="1600" dirty="0">
                <a:solidFill>
                  <a:srgbClr val="C00000"/>
                </a:solidFill>
              </a:rPr>
              <a:t> = Output, </a:t>
            </a:r>
          </a:p>
          <a:p>
            <a:r>
              <a:rPr lang="en-US" sz="1600" dirty="0">
                <a:solidFill>
                  <a:srgbClr val="C00000"/>
                </a:solidFill>
                <a:latin typeface="Consolas" charset="0"/>
                <a:ea typeface="Consolas" charset="0"/>
                <a:cs typeface="Consolas" charset="0"/>
              </a:rPr>
              <a:t>10</a:t>
            </a:r>
            <a:r>
              <a:rPr lang="en-US" sz="1600" dirty="0">
                <a:solidFill>
                  <a:srgbClr val="C00000"/>
                </a:solidFill>
              </a:rPr>
              <a:t> = AF,       </a:t>
            </a:r>
            <a:r>
              <a:rPr lang="en-US" sz="1600" dirty="0">
                <a:solidFill>
                  <a:srgbClr val="C00000"/>
                </a:solidFill>
                <a:latin typeface="Consolas" charset="0"/>
                <a:ea typeface="Consolas" charset="0"/>
                <a:cs typeface="Consolas" charset="0"/>
              </a:rPr>
              <a:t>11</a:t>
            </a:r>
            <a:r>
              <a:rPr lang="en-US" sz="1600" dirty="0">
                <a:solidFill>
                  <a:srgbClr val="C00000"/>
                </a:solidFill>
              </a:rPr>
              <a:t> = Analog (default)</a:t>
            </a:r>
          </a:p>
        </p:txBody>
      </p:sp>
      <p:sp>
        <p:nvSpPr>
          <p:cNvPr id="5" name="Rectangle 4"/>
          <p:cNvSpPr/>
          <p:nvPr/>
        </p:nvSpPr>
        <p:spPr>
          <a:xfrm>
            <a:off x="3230199" y="3138845"/>
            <a:ext cx="3821559" cy="861774"/>
          </a:xfrm>
          <a:prstGeom prst="rect">
            <a:avLst/>
          </a:prstGeom>
        </p:spPr>
        <p:txBody>
          <a:bodyPr wrap="none">
            <a:spAutoFit/>
          </a:bodyPr>
          <a:lstStyle/>
          <a:p>
            <a:r>
              <a:rPr lang="en-US" dirty="0">
                <a:solidFill>
                  <a:srgbClr val="FF00FF"/>
                </a:solidFill>
              </a:rPr>
              <a:t>GPIO Output Type Register (OTYPER)</a:t>
            </a:r>
          </a:p>
          <a:p>
            <a:r>
              <a:rPr lang="en-US" sz="1600" dirty="0">
                <a:solidFill>
                  <a:srgbClr val="0000FF"/>
                </a:solidFill>
                <a:latin typeface="Consolas" charset="0"/>
                <a:ea typeface="Consolas" charset="0"/>
                <a:cs typeface="Consolas" charset="0"/>
              </a:rPr>
              <a:t> </a:t>
            </a:r>
            <a:r>
              <a:rPr lang="en-US" sz="1600" dirty="0">
                <a:solidFill>
                  <a:srgbClr val="FF00FF"/>
                </a:solidFill>
                <a:latin typeface="Consolas" charset="0"/>
                <a:ea typeface="Consolas" charset="0"/>
                <a:cs typeface="Consolas" charset="0"/>
              </a:rPr>
              <a:t>0</a:t>
            </a:r>
            <a:r>
              <a:rPr lang="en-US" sz="1600" dirty="0">
                <a:solidFill>
                  <a:srgbClr val="FF00FF"/>
                </a:solidFill>
              </a:rPr>
              <a:t> = Output push-pull (default) </a:t>
            </a:r>
          </a:p>
          <a:p>
            <a:r>
              <a:rPr lang="en-US" sz="1600" dirty="0">
                <a:solidFill>
                  <a:srgbClr val="FF00FF"/>
                </a:solidFill>
                <a:latin typeface="Consolas" charset="0"/>
                <a:ea typeface="Consolas" charset="0"/>
                <a:cs typeface="Consolas" charset="0"/>
              </a:rPr>
              <a:t> 1</a:t>
            </a:r>
            <a:r>
              <a:rPr lang="en-US" sz="1600" dirty="0">
                <a:solidFill>
                  <a:srgbClr val="FF00FF"/>
                </a:solidFill>
              </a:rPr>
              <a:t> = Output open-drain</a:t>
            </a:r>
          </a:p>
        </p:txBody>
      </p:sp>
      <p:sp>
        <p:nvSpPr>
          <p:cNvPr id="6" name="Rectangle 5"/>
          <p:cNvSpPr/>
          <p:nvPr/>
        </p:nvSpPr>
        <p:spPr>
          <a:xfrm>
            <a:off x="4800600" y="1623965"/>
            <a:ext cx="4180503" cy="861774"/>
          </a:xfrm>
          <a:prstGeom prst="rect">
            <a:avLst/>
          </a:prstGeom>
        </p:spPr>
        <p:txBody>
          <a:bodyPr wrap="none">
            <a:spAutoFit/>
          </a:bodyPr>
          <a:lstStyle/>
          <a:p>
            <a:r>
              <a:rPr lang="en-US" dirty="0">
                <a:solidFill>
                  <a:srgbClr val="33CC33"/>
                </a:solidFill>
              </a:rPr>
              <a:t>GPIO Pull-up/Pull-down Register (PUPDR)</a:t>
            </a:r>
          </a:p>
          <a:p>
            <a:r>
              <a:rPr lang="en-US" sz="1600" dirty="0">
                <a:solidFill>
                  <a:srgbClr val="0000FF"/>
                </a:solidFill>
                <a:latin typeface="Consolas" charset="0"/>
                <a:ea typeface="Consolas" charset="0"/>
                <a:cs typeface="Consolas" charset="0"/>
              </a:rPr>
              <a:t> </a:t>
            </a:r>
            <a:r>
              <a:rPr lang="en-US" sz="1600" dirty="0">
                <a:solidFill>
                  <a:srgbClr val="33CC33"/>
                </a:solidFill>
                <a:latin typeface="Consolas" charset="0"/>
                <a:ea typeface="Consolas" charset="0"/>
                <a:cs typeface="Consolas" charset="0"/>
              </a:rPr>
              <a:t>00</a:t>
            </a:r>
            <a:r>
              <a:rPr lang="en-US" sz="1600" dirty="0">
                <a:solidFill>
                  <a:srgbClr val="33CC33"/>
                </a:solidFill>
              </a:rPr>
              <a:t> = No pull-up, pull-down   </a:t>
            </a:r>
            <a:r>
              <a:rPr lang="en-US" sz="1600" dirty="0">
                <a:solidFill>
                  <a:srgbClr val="33CC33"/>
                </a:solidFill>
                <a:latin typeface="Consolas" charset="0"/>
                <a:ea typeface="Consolas" charset="0"/>
                <a:cs typeface="Consolas" charset="0"/>
              </a:rPr>
              <a:t>01</a:t>
            </a:r>
            <a:r>
              <a:rPr lang="en-US" sz="1600" dirty="0">
                <a:solidFill>
                  <a:srgbClr val="33CC33"/>
                </a:solidFill>
              </a:rPr>
              <a:t> = Pull-up </a:t>
            </a:r>
          </a:p>
          <a:p>
            <a:r>
              <a:rPr lang="en-US" sz="1600" dirty="0">
                <a:solidFill>
                  <a:srgbClr val="33CC33"/>
                </a:solidFill>
                <a:latin typeface="Consolas" charset="0"/>
                <a:ea typeface="Consolas" charset="0"/>
                <a:cs typeface="Consolas" charset="0"/>
              </a:rPr>
              <a:t> 10</a:t>
            </a:r>
            <a:r>
              <a:rPr lang="en-US" sz="1600" dirty="0">
                <a:solidFill>
                  <a:srgbClr val="33CC33"/>
                </a:solidFill>
              </a:rPr>
              <a:t> = Pull-down                    </a:t>
            </a:r>
            <a:r>
              <a:rPr lang="en-US" sz="1600" dirty="0">
                <a:solidFill>
                  <a:srgbClr val="33CC33"/>
                </a:solidFill>
                <a:latin typeface="Consolas" charset="0"/>
                <a:ea typeface="Consolas" charset="0"/>
                <a:cs typeface="Consolas" charset="0"/>
              </a:rPr>
              <a:t>11</a:t>
            </a:r>
            <a:r>
              <a:rPr lang="en-US" sz="1600" dirty="0">
                <a:solidFill>
                  <a:srgbClr val="33CC33"/>
                </a:solidFill>
              </a:rPr>
              <a:t> = Reserved</a:t>
            </a:r>
          </a:p>
        </p:txBody>
      </p:sp>
      <p:sp>
        <p:nvSpPr>
          <p:cNvPr id="9" name="Rectangle 8"/>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6" name="Rectangle 15"/>
          <p:cNvSpPr/>
          <p:nvPr/>
        </p:nvSpPr>
        <p:spPr>
          <a:xfrm>
            <a:off x="7123152" y="4942711"/>
            <a:ext cx="573048" cy="1220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547690" y="3579208"/>
            <a:ext cx="372279" cy="1983216"/>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29200" y="3962400"/>
            <a:ext cx="1861651" cy="2200785"/>
          </a:xfrm>
          <a:prstGeom prst="rect">
            <a:avLst/>
          </a:prstGeom>
          <a:noFill/>
          <a:ln w="28575">
            <a:solidFill>
              <a:srgbClr val="FF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44999" y="2804200"/>
            <a:ext cx="531409" cy="2200785"/>
          </a:xfrm>
          <a:prstGeom prst="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485900" y="5086350"/>
            <a:ext cx="2220859" cy="843367"/>
            <a:chOff x="1485900" y="5086350"/>
            <a:chExt cx="2220859" cy="843367"/>
          </a:xfrm>
        </p:grpSpPr>
        <p:cxnSp>
          <p:nvCxnSpPr>
            <p:cNvPr id="21" name="Straight Connector 20"/>
            <p:cNvCxnSpPr/>
            <p:nvPr/>
          </p:nvCxnSpPr>
          <p:spPr>
            <a:xfrm>
              <a:off x="1485900" y="5929717"/>
              <a:ext cx="19152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01192" y="5086350"/>
              <a:ext cx="30556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01192" y="5086350"/>
              <a:ext cx="0" cy="83384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39799951"/>
      </p:ext>
    </p:extLst>
  </p:cSld>
  <p:clrMapOvr>
    <a:masterClrMapping/>
  </p:clrMapOvr>
  <p:extLst mod="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r>
              <a:rPr lang="en-US" dirty="0"/>
              <a:t> and </a:t>
            </a: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sp>
        <p:nvSpPr>
          <p:cNvPr id="6" name="Rectangle 5"/>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3829107595"/>
      </p:ext>
    </p:extLst>
  </p:cSld>
  <p:clrMapOvr>
    <a:masterClrMapping/>
  </p:clrMapOvr>
  <p:extLst mod="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sp>
        <p:nvSpPr>
          <p:cNvPr id="10" name="Rectangle 9"/>
          <p:cNvSpPr/>
          <p:nvPr/>
        </p:nvSpPr>
        <p:spPr>
          <a:xfrm>
            <a:off x="2971800" y="3886200"/>
            <a:ext cx="4343400" cy="2362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 y="2971800"/>
            <a:ext cx="1980372"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51286" y="4376414"/>
            <a:ext cx="1625313"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181600" y="4724400"/>
            <a:ext cx="1981200" cy="185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35126" y="4170957"/>
            <a:ext cx="1549349" cy="646331"/>
          </a:xfrm>
          <a:prstGeom prst="rect">
            <a:avLst/>
          </a:prstGeom>
        </p:spPr>
        <p:txBody>
          <a:bodyPr wrap="square">
            <a:spAutoFit/>
          </a:bodyPr>
          <a:lstStyle/>
          <a:p>
            <a:pPr algn="ctr"/>
            <a:r>
              <a:rPr lang="en-US" dirty="0">
                <a:solidFill>
                  <a:srgbClr val="0000FF"/>
                </a:solidFill>
              </a:rPr>
              <a:t>Input Data Register (IDR)</a:t>
            </a:r>
          </a:p>
        </p:txBody>
      </p:sp>
      <p:sp>
        <p:nvSpPr>
          <p:cNvPr id="13" name="Rectangle 12"/>
          <p:cNvSpPr/>
          <p:nvPr/>
        </p:nvSpPr>
        <p:spPr>
          <a:xfrm>
            <a:off x="4372405" y="5028242"/>
            <a:ext cx="3399995" cy="1220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16346" y="5302802"/>
            <a:ext cx="4180503" cy="861774"/>
          </a:xfrm>
          <a:prstGeom prst="rect">
            <a:avLst/>
          </a:prstGeom>
        </p:spPr>
        <p:txBody>
          <a:bodyPr wrap="none">
            <a:spAutoFit/>
          </a:bodyPr>
          <a:lstStyle/>
          <a:p>
            <a:r>
              <a:rPr lang="en-US" dirty="0">
                <a:solidFill>
                  <a:srgbClr val="33CC33"/>
                </a:solidFill>
              </a:rPr>
              <a:t>GPIO Pull-up/Pull-down Register (PUPDR)</a:t>
            </a:r>
          </a:p>
          <a:p>
            <a:r>
              <a:rPr lang="en-US" sz="1600" dirty="0">
                <a:solidFill>
                  <a:srgbClr val="0000FF"/>
                </a:solidFill>
                <a:latin typeface="Consolas" charset="0"/>
                <a:ea typeface="Consolas" charset="0"/>
                <a:cs typeface="Consolas" charset="0"/>
              </a:rPr>
              <a:t> </a:t>
            </a:r>
            <a:r>
              <a:rPr lang="en-US" sz="1600" dirty="0">
                <a:solidFill>
                  <a:srgbClr val="33CC33"/>
                </a:solidFill>
                <a:latin typeface="Consolas" charset="0"/>
                <a:ea typeface="Consolas" charset="0"/>
                <a:cs typeface="Consolas" charset="0"/>
              </a:rPr>
              <a:t>00</a:t>
            </a:r>
            <a:r>
              <a:rPr lang="en-US" sz="1600" dirty="0">
                <a:solidFill>
                  <a:srgbClr val="33CC33"/>
                </a:solidFill>
              </a:rPr>
              <a:t> = No pull-up, pull-down   </a:t>
            </a:r>
            <a:r>
              <a:rPr lang="en-US" sz="1600" dirty="0">
                <a:solidFill>
                  <a:srgbClr val="33CC33"/>
                </a:solidFill>
                <a:latin typeface="Consolas" charset="0"/>
                <a:ea typeface="Consolas" charset="0"/>
                <a:cs typeface="Consolas" charset="0"/>
              </a:rPr>
              <a:t>01</a:t>
            </a:r>
            <a:r>
              <a:rPr lang="en-US" sz="1600" dirty="0">
                <a:solidFill>
                  <a:srgbClr val="33CC33"/>
                </a:solidFill>
              </a:rPr>
              <a:t> = Pull-up </a:t>
            </a:r>
          </a:p>
          <a:p>
            <a:r>
              <a:rPr lang="en-US" sz="1600" dirty="0">
                <a:solidFill>
                  <a:srgbClr val="33CC33"/>
                </a:solidFill>
                <a:latin typeface="Consolas" charset="0"/>
                <a:ea typeface="Consolas" charset="0"/>
                <a:cs typeface="Consolas" charset="0"/>
              </a:rPr>
              <a:t> 10</a:t>
            </a:r>
            <a:r>
              <a:rPr lang="en-US" sz="1600" dirty="0">
                <a:solidFill>
                  <a:srgbClr val="33CC33"/>
                </a:solidFill>
              </a:rPr>
              <a:t> = Pull-down                    </a:t>
            </a:r>
            <a:r>
              <a:rPr lang="en-US" sz="1600" dirty="0">
                <a:solidFill>
                  <a:srgbClr val="33CC33"/>
                </a:solidFill>
                <a:latin typeface="Consolas" charset="0"/>
                <a:ea typeface="Consolas" charset="0"/>
                <a:cs typeface="Consolas" charset="0"/>
              </a:rPr>
              <a:t>11</a:t>
            </a:r>
            <a:r>
              <a:rPr lang="en-US" sz="1600" dirty="0">
                <a:solidFill>
                  <a:srgbClr val="33CC33"/>
                </a:solidFill>
              </a:rPr>
              <a:t> = Reserved</a:t>
            </a:r>
          </a:p>
        </p:txBody>
      </p:sp>
      <p:sp>
        <p:nvSpPr>
          <p:cNvPr id="15" name="Rectangle 14"/>
          <p:cNvSpPr/>
          <p:nvPr/>
        </p:nvSpPr>
        <p:spPr>
          <a:xfrm>
            <a:off x="7344999" y="2804200"/>
            <a:ext cx="531409" cy="2200785"/>
          </a:xfrm>
          <a:prstGeom prst="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23660" y="2250820"/>
            <a:ext cx="372279" cy="1836313"/>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62400" y="2895600"/>
            <a:ext cx="748923" cy="430887"/>
          </a:xfrm>
          <a:prstGeom prst="rect">
            <a:avLst/>
          </a:prstGeom>
        </p:spPr>
        <p:txBody>
          <a:bodyPr wrap="none">
            <a:spAutoFit/>
          </a:bodyPr>
          <a:lstStyle/>
          <a:p>
            <a:r>
              <a:rPr lang="en-US" sz="1100" b="1" dirty="0">
                <a:solidFill>
                  <a:srgbClr val="C00000"/>
                </a:solidFill>
              </a:rPr>
              <a:t>Schmitt </a:t>
            </a:r>
          </a:p>
          <a:p>
            <a:r>
              <a:rPr lang="en-US" sz="1100" b="1" dirty="0">
                <a:solidFill>
                  <a:srgbClr val="C00000"/>
                </a:solidFill>
              </a:rPr>
              <a:t>trigger</a:t>
            </a:r>
          </a:p>
        </p:txBody>
      </p:sp>
      <p:sp>
        <p:nvSpPr>
          <p:cNvPr id="18" name="Rectangle 17"/>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9" name="Rectangle 18"/>
          <p:cNvSpPr/>
          <p:nvPr/>
        </p:nvSpPr>
        <p:spPr>
          <a:xfrm>
            <a:off x="3928660" y="2286000"/>
            <a:ext cx="1024340" cy="10118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92738" y="2819400"/>
            <a:ext cx="168906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FF0000"/>
                </a:solidFill>
              </a:rPr>
              <a:t>Reduce noise</a:t>
            </a:r>
          </a:p>
          <a:p>
            <a:pPr marL="285750" indent="-285750">
              <a:buFont typeface="Arial" panose="020B0604020202020204" pitchFamily="34" charset="0"/>
              <a:buChar char="•"/>
            </a:pPr>
            <a:r>
              <a:rPr lang="en-US" sz="1600" dirty="0">
                <a:solidFill>
                  <a:srgbClr val="FF0000"/>
                </a:solidFill>
              </a:rPr>
              <a:t>Increase slew rate</a:t>
            </a:r>
          </a:p>
        </p:txBody>
      </p:sp>
      <p:sp>
        <p:nvSpPr>
          <p:cNvPr id="6" name="TextBox 5"/>
          <p:cNvSpPr txBox="1"/>
          <p:nvPr/>
        </p:nvSpPr>
        <p:spPr>
          <a:xfrm>
            <a:off x="1059930" y="4869563"/>
            <a:ext cx="2565024" cy="646331"/>
          </a:xfrm>
          <a:prstGeom prst="rect">
            <a:avLst/>
          </a:prstGeom>
          <a:noFill/>
        </p:spPr>
        <p:txBody>
          <a:bodyPr wrap="square" rtlCol="0">
            <a:spAutoFit/>
          </a:bodyPr>
          <a:lstStyle/>
          <a:p>
            <a:pPr algn="ctr"/>
            <a:r>
              <a:rPr lang="en-US" dirty="0"/>
              <a:t>Input is sampled into IDR every AHB clock cycle!</a:t>
            </a:r>
          </a:p>
        </p:txBody>
      </p:sp>
    </p:spTree>
    <p:custDataLst>
      <p:tags r:id="rId1"/>
    </p:custDataLst>
    <p:extLst>
      <p:ext uri="{BB962C8B-B14F-4D97-AF65-F5344CB8AC3E}">
        <p14:creationId xmlns:p14="http://schemas.microsoft.com/office/powerpoint/2010/main" val="30960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17" grpId="0"/>
      <p:bldP spid="19" grpId="0" animBg="1"/>
      <p:bldP spid="5" grpId="0"/>
      <p:bldP spid="6" grpId="0"/>
    </p:bldLst>
  </p:timing>
  <p:extLst mod="1"/>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Schmitt Trigger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sp>
        <p:nvSpPr>
          <p:cNvPr id="4" name="Content Placeholder 3"/>
          <p:cNvSpPr>
            <a:spLocks noGrp="1"/>
          </p:cNvSpPr>
          <p:nvPr>
            <p:ph sz="quarter" idx="1"/>
          </p:nvPr>
        </p:nvSpPr>
        <p:spPr>
          <a:xfrm>
            <a:off x="437508" y="4191000"/>
            <a:ext cx="8229600" cy="1203960"/>
          </a:xfrm>
        </p:spPr>
        <p:txBody>
          <a:bodyPr>
            <a:normAutofit fontScale="92500" lnSpcReduction="20000"/>
          </a:bodyPr>
          <a:lstStyle/>
          <a:p>
            <a:pPr marL="0" indent="0">
              <a:buNone/>
            </a:pPr>
            <a:r>
              <a:rPr lang="en-US" dirty="0"/>
              <a:t>Analog signals</a:t>
            </a:r>
          </a:p>
          <a:p>
            <a:r>
              <a:rPr lang="en-US" dirty="0"/>
              <a:t>Noisy</a:t>
            </a:r>
          </a:p>
          <a:p>
            <a:r>
              <a:rPr lang="en-US" dirty="0"/>
              <a:t>Rise and fall slowly (small slew rate)</a:t>
            </a:r>
          </a:p>
        </p:txBody>
      </p:sp>
      <p:pic>
        <p:nvPicPr>
          <p:cNvPr id="5" name="Picture 4"/>
          <p:cNvPicPr>
            <a:picLocks noChangeAspect="1"/>
          </p:cNvPicPr>
          <p:nvPr/>
        </p:nvPicPr>
        <p:blipFill>
          <a:blip r:embed="rId3"/>
          <a:stretch>
            <a:fillRect/>
          </a:stretch>
        </p:blipFill>
        <p:spPr>
          <a:xfrm>
            <a:off x="132823" y="1600200"/>
            <a:ext cx="7400704" cy="1970182"/>
          </a:xfrm>
          <a:prstGeom prst="rect">
            <a:avLst/>
          </a:prstGeom>
        </p:spPr>
      </p:pic>
      <p:sp>
        <p:nvSpPr>
          <p:cNvPr id="7" name="TextBox 6"/>
          <p:cNvSpPr txBox="1"/>
          <p:nvPr/>
        </p:nvSpPr>
        <p:spPr>
          <a:xfrm>
            <a:off x="7543800" y="2514600"/>
            <a:ext cx="1135439" cy="369332"/>
          </a:xfrm>
          <a:prstGeom prst="rect">
            <a:avLst/>
          </a:prstGeom>
          <a:noFill/>
        </p:spPr>
        <p:txBody>
          <a:bodyPr wrap="none" rtlCol="0">
            <a:spAutoFit/>
          </a:bodyPr>
          <a:lstStyle/>
          <a:p>
            <a:r>
              <a:rPr lang="en-US" dirty="0"/>
              <a:t>Threshold</a:t>
            </a:r>
          </a:p>
        </p:txBody>
      </p:sp>
    </p:spTree>
    <p:extLst>
      <p:ext uri="{BB962C8B-B14F-4D97-AF65-F5344CB8AC3E}">
        <p14:creationId xmlns:p14="http://schemas.microsoft.com/office/powerpoint/2010/main" val="2511860138"/>
      </p:ext>
    </p:extLst>
  </p:cSld>
  <p:clrMapOvr>
    <a:masterClrMapping/>
  </p:clrMapOvr>
  <p:extLst mod="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Schmitt Trigger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pic>
        <p:nvPicPr>
          <p:cNvPr id="11" name="Picture 10"/>
          <p:cNvPicPr>
            <a:picLocks noChangeAspect="1"/>
          </p:cNvPicPr>
          <p:nvPr/>
        </p:nvPicPr>
        <p:blipFill>
          <a:blip r:embed="rId3"/>
          <a:stretch>
            <a:fillRect/>
          </a:stretch>
        </p:blipFill>
        <p:spPr>
          <a:xfrm>
            <a:off x="143096" y="1600200"/>
            <a:ext cx="8782387" cy="2956600"/>
          </a:xfrm>
          <a:prstGeom prst="rect">
            <a:avLst/>
          </a:prstGeom>
        </p:spPr>
      </p:pic>
      <p:sp>
        <p:nvSpPr>
          <p:cNvPr id="10" name="TextBox 9"/>
          <p:cNvSpPr txBox="1"/>
          <p:nvPr/>
        </p:nvSpPr>
        <p:spPr>
          <a:xfrm>
            <a:off x="7543800" y="2514600"/>
            <a:ext cx="1135439" cy="369332"/>
          </a:xfrm>
          <a:prstGeom prst="rect">
            <a:avLst/>
          </a:prstGeom>
          <a:noFill/>
        </p:spPr>
        <p:txBody>
          <a:bodyPr wrap="none" rtlCol="0">
            <a:spAutoFit/>
          </a:bodyPr>
          <a:lstStyle/>
          <a:p>
            <a:r>
              <a:rPr lang="en-US" dirty="0"/>
              <a:t>Threshold</a:t>
            </a:r>
          </a:p>
        </p:txBody>
      </p:sp>
    </p:spTree>
    <p:extLst>
      <p:ext uri="{BB962C8B-B14F-4D97-AF65-F5344CB8AC3E}">
        <p14:creationId xmlns:p14="http://schemas.microsoft.com/office/powerpoint/2010/main" val="2454650150"/>
      </p:ext>
    </p:extLst>
  </p:cSld>
  <p:clrMapOvr>
    <a:masterClrMapping/>
  </p:clrMapOvr>
  <p:extLst mod="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Schmitt Trigger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pic>
        <p:nvPicPr>
          <p:cNvPr id="5" name="Picture 4"/>
          <p:cNvPicPr>
            <a:picLocks noChangeAspect="1"/>
          </p:cNvPicPr>
          <p:nvPr/>
        </p:nvPicPr>
        <p:blipFill>
          <a:blip r:embed="rId4"/>
          <a:stretch>
            <a:fillRect/>
          </a:stretch>
        </p:blipFill>
        <p:spPr>
          <a:xfrm>
            <a:off x="76200" y="2651779"/>
            <a:ext cx="2079655" cy="2915493"/>
          </a:xfrm>
          <a:prstGeom prst="rect">
            <a:avLst/>
          </a:prstGeom>
        </p:spPr>
      </p:pic>
      <p:grpSp>
        <p:nvGrpSpPr>
          <p:cNvPr id="9" name="Group 8"/>
          <p:cNvGrpSpPr/>
          <p:nvPr/>
        </p:nvGrpSpPr>
        <p:grpSpPr>
          <a:xfrm>
            <a:off x="264432" y="1419040"/>
            <a:ext cx="1703189" cy="838200"/>
            <a:chOff x="452085" y="1186334"/>
            <a:chExt cx="1703189" cy="838200"/>
          </a:xfrm>
        </p:grpSpPr>
        <p:pic>
          <p:nvPicPr>
            <p:cNvPr id="6" name="Picture 5"/>
            <p:cNvPicPr>
              <a:picLocks noChangeAspect="1"/>
            </p:cNvPicPr>
            <p:nvPr/>
          </p:nvPicPr>
          <p:blipFill>
            <a:blip r:embed="rId5"/>
            <a:stretch>
              <a:fillRect/>
            </a:stretch>
          </p:blipFill>
          <p:spPr>
            <a:xfrm>
              <a:off x="838200" y="1186334"/>
              <a:ext cx="928523" cy="838200"/>
            </a:xfrm>
            <a:prstGeom prst="rect">
              <a:avLst/>
            </a:prstGeom>
          </p:spPr>
        </p:pic>
        <p:sp>
          <p:nvSpPr>
            <p:cNvPr id="7" name="TextBox 6"/>
            <p:cNvSpPr txBox="1"/>
            <p:nvPr/>
          </p:nvSpPr>
          <p:spPr>
            <a:xfrm>
              <a:off x="1752600" y="1524000"/>
              <a:ext cx="402674" cy="369332"/>
            </a:xfrm>
            <a:prstGeom prst="rect">
              <a:avLst/>
            </a:prstGeom>
            <a:noFill/>
          </p:spPr>
          <p:txBody>
            <a:bodyPr wrap="none" rtlCol="0">
              <a:spAutoFit/>
            </a:bodyPr>
            <a:lstStyle/>
            <a:p>
              <a:r>
                <a:rPr lang="en-US" i="1" dirty="0"/>
                <a:t>V</a:t>
              </a:r>
              <a:r>
                <a:rPr lang="en-US" i="1" baseline="-25000" dirty="0"/>
                <a:t>in</a:t>
              </a:r>
            </a:p>
          </p:txBody>
        </p:sp>
        <p:sp>
          <p:nvSpPr>
            <p:cNvPr id="8" name="TextBox 7"/>
            <p:cNvSpPr txBox="1"/>
            <p:nvPr/>
          </p:nvSpPr>
          <p:spPr>
            <a:xfrm>
              <a:off x="452085" y="1527576"/>
              <a:ext cx="467564" cy="369332"/>
            </a:xfrm>
            <a:prstGeom prst="rect">
              <a:avLst/>
            </a:prstGeom>
            <a:noFill/>
          </p:spPr>
          <p:txBody>
            <a:bodyPr wrap="none" rtlCol="0">
              <a:spAutoFit/>
            </a:bodyPr>
            <a:lstStyle/>
            <a:p>
              <a:r>
                <a:rPr lang="en-US" i="1" dirty="0" err="1"/>
                <a:t>V</a:t>
              </a:r>
              <a:r>
                <a:rPr lang="en-US" i="1" baseline="-25000" dirty="0" err="1"/>
                <a:t>out</a:t>
              </a:r>
              <a:endParaRPr lang="en-US" i="1" baseline="-25000" dirty="0"/>
            </a:p>
          </p:txBody>
        </p:sp>
      </p:grpSp>
      <p:pic>
        <p:nvPicPr>
          <p:cNvPr id="12" name="Picture 11"/>
          <p:cNvPicPr>
            <a:picLocks noChangeAspect="1"/>
          </p:cNvPicPr>
          <p:nvPr/>
        </p:nvPicPr>
        <p:blipFill>
          <a:blip r:embed="rId6"/>
          <a:stretch>
            <a:fillRect/>
          </a:stretch>
        </p:blipFill>
        <p:spPr>
          <a:xfrm>
            <a:off x="2286000" y="1932078"/>
            <a:ext cx="6820482" cy="3140556"/>
          </a:xfrm>
          <a:prstGeom prst="rect">
            <a:avLst/>
          </a:prstGeom>
        </p:spPr>
      </p:pic>
      <p:sp>
        <p:nvSpPr>
          <p:cNvPr id="4" name="Rectangle 3"/>
          <p:cNvSpPr/>
          <p:nvPr/>
        </p:nvSpPr>
        <p:spPr>
          <a:xfrm>
            <a:off x="3886200" y="5492380"/>
            <a:ext cx="4243662" cy="369332"/>
          </a:xfrm>
          <a:prstGeom prst="rect">
            <a:avLst/>
          </a:prstGeom>
        </p:spPr>
        <p:txBody>
          <a:bodyPr wrap="none">
            <a:spAutoFit/>
          </a:bodyPr>
          <a:lstStyle/>
          <a:p>
            <a:r>
              <a:rPr lang="en-US" dirty="0"/>
              <a:t>Schmitt-trigger gives cleaner signal on input</a:t>
            </a:r>
          </a:p>
        </p:txBody>
      </p:sp>
    </p:spTree>
    <p:custDataLst>
      <p:tags r:id="rId1"/>
    </p:custDataLst>
    <p:extLst>
      <p:ext uri="{BB962C8B-B14F-4D97-AF65-F5344CB8AC3E}">
        <p14:creationId xmlns:p14="http://schemas.microsoft.com/office/powerpoint/2010/main" val="16130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145676" y="3815059"/>
            <a:ext cx="3268608" cy="973133"/>
          </a:xfrm>
          <a:prstGeom prst="rect">
            <a:avLst/>
          </a:prstGeom>
        </p:spPr>
      </p:pic>
      <p:sp>
        <p:nvSpPr>
          <p:cNvPr id="2" name="Title 1"/>
          <p:cNvSpPr>
            <a:spLocks noGrp="1"/>
          </p:cNvSpPr>
          <p:nvPr>
            <p:ph type="title"/>
          </p:nvPr>
        </p:nvSpPr>
        <p:spPr/>
        <p:txBody>
          <a:bodyPr/>
          <a:lstStyle/>
          <a:p>
            <a:r>
              <a:rPr lang="en-US" dirty="0"/>
              <a:t>Enable Clock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sp>
        <p:nvSpPr>
          <p:cNvPr id="4" name="Content Placeholder 3"/>
          <p:cNvSpPr>
            <a:spLocks noGrp="1"/>
          </p:cNvSpPr>
          <p:nvPr>
            <p:ph sz="quarter" idx="1"/>
          </p:nvPr>
        </p:nvSpPr>
        <p:spPr>
          <a:xfrm>
            <a:off x="434546" y="1283355"/>
            <a:ext cx="8229600" cy="1051560"/>
          </a:xfrm>
        </p:spPr>
        <p:txBody>
          <a:bodyPr>
            <a:normAutofit/>
          </a:bodyPr>
          <a:lstStyle/>
          <a:p>
            <a:r>
              <a:rPr lang="en-US" sz="2000" dirty="0"/>
              <a:t>AHB2 peripheral clock enable register (RCC_AHB2ENR)</a:t>
            </a:r>
          </a:p>
        </p:txBody>
      </p:sp>
      <p:sp>
        <p:nvSpPr>
          <p:cNvPr id="5" name="Rectangle 4"/>
          <p:cNvSpPr/>
          <p:nvPr/>
        </p:nvSpPr>
        <p:spPr>
          <a:xfrm>
            <a:off x="332342" y="5181600"/>
            <a:ext cx="7973458" cy="923330"/>
          </a:xfrm>
          <a:prstGeom prst="rect">
            <a:avLst/>
          </a:prstGeom>
        </p:spPr>
        <p:txBody>
          <a:bodyPr wrap="square">
            <a:spAutoFit/>
          </a:bodyPr>
          <a:lstStyle/>
          <a:p>
            <a:r>
              <a:rPr lang="en-US" dirty="0">
                <a:solidFill>
                  <a:srgbClr val="C00000"/>
                </a:solidFill>
                <a:latin typeface="Consolas" panose="020B0609020204030204" pitchFamily="49" charset="0"/>
              </a:rPr>
              <a:t>#define  RCC_AHB2ENR_GPIOAEN  ((uint32_t)0x00000001U)</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RCC-&gt;AHB2ENR |= RCC_AHB2ENR_GPIOAEN; </a:t>
            </a:r>
            <a:r>
              <a:rPr lang="en-US" dirty="0">
                <a:solidFill>
                  <a:schemeClr val="bg1">
                    <a:lumMod val="50000"/>
                  </a:schemeClr>
                </a:solidFill>
                <a:latin typeface="Consolas" panose="020B0609020204030204" pitchFamily="49" charset="0"/>
              </a:rPr>
              <a:t>// Enable clock of Port A</a:t>
            </a:r>
          </a:p>
        </p:txBody>
      </p:sp>
      <p:pic>
        <p:nvPicPr>
          <p:cNvPr id="7" name="Picture 6"/>
          <p:cNvPicPr>
            <a:picLocks noChangeAspect="1"/>
          </p:cNvPicPr>
          <p:nvPr/>
        </p:nvPicPr>
        <p:blipFill>
          <a:blip r:embed="rId5"/>
          <a:stretch>
            <a:fillRect/>
          </a:stretch>
        </p:blipFill>
        <p:spPr>
          <a:xfrm>
            <a:off x="145676" y="1795749"/>
            <a:ext cx="8991600" cy="1909721"/>
          </a:xfrm>
          <a:prstGeom prst="rect">
            <a:avLst/>
          </a:prstGeom>
        </p:spPr>
      </p:pic>
      <p:sp>
        <p:nvSpPr>
          <p:cNvPr id="9" name="Rectangle 8"/>
          <p:cNvSpPr/>
          <p:nvPr/>
        </p:nvSpPr>
        <p:spPr>
          <a:xfrm>
            <a:off x="762000" y="4544767"/>
            <a:ext cx="2152106" cy="233151"/>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503920" y="2743200"/>
            <a:ext cx="563880" cy="914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3436611" y="3865250"/>
            <a:ext cx="5711658" cy="1052502"/>
            <a:chOff x="3436611" y="3865250"/>
            <a:chExt cx="5711658" cy="1052502"/>
          </a:xfrm>
        </p:grpSpPr>
        <p:grpSp>
          <p:nvGrpSpPr>
            <p:cNvPr id="37" name="Group 36"/>
            <p:cNvGrpSpPr/>
            <p:nvPr/>
          </p:nvGrpSpPr>
          <p:grpSpPr>
            <a:xfrm>
              <a:off x="3436611" y="3865250"/>
              <a:ext cx="5711658" cy="1052502"/>
              <a:chOff x="3589011" y="3865250"/>
              <a:chExt cx="5711658" cy="1052502"/>
            </a:xfrm>
            <a:solidFill>
              <a:schemeClr val="tx2">
                <a:lumMod val="20000"/>
                <a:lumOff val="80000"/>
              </a:schemeClr>
            </a:solidFill>
          </p:grpSpPr>
          <p:sp>
            <p:nvSpPr>
              <p:cNvPr id="19" name="Rectangle 18"/>
              <p:cNvSpPr/>
              <p:nvPr/>
            </p:nvSpPr>
            <p:spPr>
              <a:xfrm>
                <a:off x="3589011" y="3865250"/>
                <a:ext cx="5631189" cy="104824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53"/>
              <p:cNvSpPr txBox="1">
                <a:spLocks noChangeArrowheads="1"/>
              </p:cNvSpPr>
              <p:nvPr/>
            </p:nvSpPr>
            <p:spPr bwMode="auto">
              <a:xfrm>
                <a:off x="6238753" y="4579198"/>
                <a:ext cx="1418157" cy="33855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pPr>
                <a:r>
                  <a:rPr lang="en-US" sz="1600" dirty="0">
                    <a:solidFill>
                      <a:srgbClr val="000000"/>
                    </a:solidFill>
                  </a:rPr>
                  <a:t>AND Gate</a:t>
                </a:r>
              </a:p>
            </p:txBody>
          </p:sp>
          <p:sp>
            <p:nvSpPr>
              <p:cNvPr id="6" name="TextBox 5"/>
              <p:cNvSpPr txBox="1"/>
              <p:nvPr/>
            </p:nvSpPr>
            <p:spPr>
              <a:xfrm>
                <a:off x="4748184" y="4267200"/>
                <a:ext cx="145979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GPIOAEN</a:t>
                </a:r>
              </a:p>
            </p:txBody>
          </p:sp>
          <p:cxnSp>
            <p:nvCxnSpPr>
              <p:cNvPr id="15" name="Straight Connector 14"/>
              <p:cNvCxnSpPr/>
              <p:nvPr/>
            </p:nvCxnSpPr>
            <p:spPr>
              <a:xfrm flipH="1">
                <a:off x="5973277" y="4453648"/>
                <a:ext cx="535983" cy="385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973277" y="4200728"/>
                <a:ext cx="541011"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35206" y="4118950"/>
                <a:ext cx="1665463"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Clock for Port A</a:t>
                </a:r>
              </a:p>
            </p:txBody>
          </p:sp>
          <p:sp>
            <p:nvSpPr>
              <p:cNvPr id="18" name="TextBox 17"/>
              <p:cNvSpPr txBox="1"/>
              <p:nvPr/>
            </p:nvSpPr>
            <p:spPr>
              <a:xfrm>
                <a:off x="4914840" y="4037141"/>
                <a:ext cx="1123276"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SYSCLK</a:t>
                </a:r>
              </a:p>
            </p:txBody>
          </p:sp>
          <p:grpSp>
            <p:nvGrpSpPr>
              <p:cNvPr id="34" name="Group 33"/>
              <p:cNvGrpSpPr/>
              <p:nvPr/>
            </p:nvGrpSpPr>
            <p:grpSpPr>
              <a:xfrm>
                <a:off x="6520620" y="3987372"/>
                <a:ext cx="815139" cy="613182"/>
                <a:chOff x="5499530" y="436654"/>
                <a:chExt cx="815139" cy="613182"/>
              </a:xfrm>
              <a:grpFill/>
            </p:grpSpPr>
            <p:sp>
              <p:nvSpPr>
                <p:cNvPr id="25" name="Arc 24"/>
                <p:cNvSpPr/>
                <p:nvPr/>
              </p:nvSpPr>
              <p:spPr>
                <a:xfrm>
                  <a:off x="5705069" y="442843"/>
                  <a:ext cx="609600" cy="594614"/>
                </a:xfrm>
                <a:prstGeom prst="arc">
                  <a:avLst>
                    <a:gd name="adj1" fmla="val 16200000"/>
                    <a:gd name="adj2" fmla="val 5346703"/>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flipH="1">
                  <a:off x="5499530" y="442843"/>
                  <a:ext cx="52250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499530" y="436654"/>
                  <a:ext cx="0" cy="613182"/>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499530" y="1037457"/>
                  <a:ext cx="52250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flipH="1">
                <a:off x="7335760" y="4290868"/>
                <a:ext cx="360440"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575755" y="3987372"/>
              <a:ext cx="1230522" cy="281148"/>
              <a:chOff x="5933953" y="6103464"/>
              <a:chExt cx="1480765" cy="376673"/>
            </a:xfrm>
          </p:grpSpPr>
          <p:cxnSp>
            <p:nvCxnSpPr>
              <p:cNvPr id="42" name="Straight Connector 41"/>
              <p:cNvCxnSpPr/>
              <p:nvPr/>
            </p:nvCxnSpPr>
            <p:spPr>
              <a:xfrm>
                <a:off x="6822229" y="6108067"/>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33953" y="6476405"/>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30899"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26008" y="6108067"/>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27076"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521161" y="6475810"/>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814765" y="6107196"/>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115833" y="6103464"/>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109918" y="6474939"/>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7625254" y="3896567"/>
              <a:ext cx="1230522" cy="281148"/>
              <a:chOff x="5933953" y="6103464"/>
              <a:chExt cx="1480765" cy="376673"/>
            </a:xfrm>
          </p:grpSpPr>
          <p:cxnSp>
            <p:nvCxnSpPr>
              <p:cNvPr id="55" name="Straight Connector 54"/>
              <p:cNvCxnSpPr/>
              <p:nvPr/>
            </p:nvCxnSpPr>
            <p:spPr>
              <a:xfrm>
                <a:off x="6822229" y="6108067"/>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33953" y="6476405"/>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230899"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26008" y="6108067"/>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527076"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21161" y="6475810"/>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814765" y="6107196"/>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115833" y="6103464"/>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109918" y="6474939"/>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4509238" y="4267200"/>
              <a:ext cx="311304" cy="369332"/>
            </a:xfrm>
            <a:prstGeom prst="rect">
              <a:avLst/>
            </a:prstGeom>
            <a:noFill/>
          </p:spPr>
          <p:txBody>
            <a:bodyPr wrap="none" rtlCol="0">
              <a:spAutoFit/>
            </a:bodyPr>
            <a:lstStyle/>
            <a:p>
              <a:r>
                <a:rPr lang="en-US" dirty="0">
                  <a:solidFill>
                    <a:srgbClr val="C00000"/>
                  </a:solidFill>
                  <a:latin typeface="Consolas" panose="020B0609020204030204" pitchFamily="49" charset="0"/>
                </a:rPr>
                <a:t>1</a:t>
              </a:r>
            </a:p>
          </p:txBody>
        </p:sp>
      </p:grpSp>
    </p:spTree>
    <p:custDataLst>
      <p:tags r:id="rId1"/>
    </p:custDataLst>
    <p:extLst>
      <p:ext uri="{BB962C8B-B14F-4D97-AF65-F5344CB8AC3E}">
        <p14:creationId xmlns:p14="http://schemas.microsoft.com/office/powerpoint/2010/main" val="407472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 of STM32L4</a:t>
            </a:r>
          </a:p>
        </p:txBody>
      </p:sp>
      <p:sp>
        <p:nvSpPr>
          <p:cNvPr id="3" name="Slide Number Placeholder 2"/>
          <p:cNvSpPr>
            <a:spLocks noGrp="1"/>
          </p:cNvSpPr>
          <p:nvPr>
            <p:ph type="sldNum" sz="quarter" idx="12"/>
          </p:nvPr>
        </p:nvSpPr>
        <p:spPr>
          <a:xfrm>
            <a:off x="609600" y="6384754"/>
            <a:ext cx="1981200" cy="365760"/>
          </a:xfrm>
        </p:spPr>
        <p:txBody>
          <a:bodyPr/>
          <a:lstStyle/>
          <a:p>
            <a:fld id="{EA7C8D44-3667-46F6-9772-CC52308E2A7F}" type="slidenum">
              <a:rPr kumimoji="0" lang="en-US" smtClean="0"/>
              <a:pPr/>
              <a:t>4</a:t>
            </a:fld>
            <a:endParaRPr kumimoji="0" lang="en-US" dirty="0"/>
          </a:p>
        </p:txBody>
      </p:sp>
      <p:sp>
        <p:nvSpPr>
          <p:cNvPr id="6" name="Rectangle 5"/>
          <p:cNvSpPr/>
          <p:nvPr/>
        </p:nvSpPr>
        <p:spPr>
          <a:xfrm>
            <a:off x="2134460" y="5562600"/>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2134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2134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2130552" y="1945985"/>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0" name="Rectangle 9"/>
          <p:cNvSpPr/>
          <p:nvPr/>
        </p:nvSpPr>
        <p:spPr>
          <a:xfrm>
            <a:off x="2132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1" name="Rectangle 10"/>
          <p:cNvSpPr/>
          <p:nvPr/>
        </p:nvSpPr>
        <p:spPr>
          <a:xfrm>
            <a:off x="2130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2130552" y="1376822"/>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55932" y="5944795"/>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cxnSp>
        <p:nvCxnSpPr>
          <p:cNvPr id="38" name="Straight Arrow Connector 37"/>
          <p:cNvCxnSpPr>
            <a:endCxn id="32" idx="1"/>
          </p:cNvCxnSpPr>
          <p:nvPr/>
        </p:nvCxnSpPr>
        <p:spPr>
          <a:xfrm>
            <a:off x="4275016" y="4968948"/>
            <a:ext cx="1294337" cy="1089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3" idx="1"/>
          </p:cNvCxnSpPr>
          <p:nvPr/>
        </p:nvCxnSpPr>
        <p:spPr>
          <a:xfrm flipV="1">
            <a:off x="4275016" y="3085396"/>
            <a:ext cx="1276700" cy="1275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551716" y="2931507"/>
            <a:ext cx="3286824" cy="3280985"/>
            <a:chOff x="5551716" y="2931507"/>
            <a:chExt cx="3286824" cy="3280985"/>
          </a:xfrm>
        </p:grpSpPr>
        <p:grpSp>
          <p:nvGrpSpPr>
            <p:cNvPr id="36" name="Group 35"/>
            <p:cNvGrpSpPr/>
            <p:nvPr/>
          </p:nvGrpSpPr>
          <p:grpSpPr>
            <a:xfrm>
              <a:off x="5551716" y="2931507"/>
              <a:ext cx="3286824" cy="3280985"/>
              <a:chOff x="4717224" y="1376822"/>
              <a:chExt cx="3286824" cy="3280985"/>
            </a:xfrm>
          </p:grpSpPr>
          <p:sp>
            <p:nvSpPr>
              <p:cNvPr id="31" name="Rectangle 30"/>
              <p:cNvSpPr/>
              <p:nvPr/>
            </p:nvSpPr>
            <p:spPr>
              <a:xfrm>
                <a:off x="5867400" y="1518591"/>
                <a:ext cx="2136648" cy="297720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867400" y="3810000"/>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GPIO A (</a:t>
                </a:r>
                <a:r>
                  <a:rPr lang="en-US" dirty="0">
                    <a:solidFill>
                      <a:srgbClr val="C00000"/>
                    </a:solidFill>
                    <a:latin typeface="Consolas" panose="020B0609020204030204" pitchFamily="49" charset="0"/>
                  </a:rPr>
                  <a:t>1</a:t>
                </a:r>
                <a:r>
                  <a:rPr lang="en-US" dirty="0">
                    <a:solidFill>
                      <a:srgbClr val="C00000"/>
                    </a:solidFill>
                  </a:rPr>
                  <a:t> KB)</a:t>
                </a:r>
              </a:p>
            </p:txBody>
          </p:sp>
          <p:sp>
            <p:nvSpPr>
              <p:cNvPr id="22" name="Rectangle 21"/>
              <p:cNvSpPr/>
              <p:nvPr/>
            </p:nvSpPr>
            <p:spPr>
              <a:xfrm>
                <a:off x="5867400" y="3352799"/>
                <a:ext cx="2136648" cy="45422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B (</a:t>
                </a:r>
                <a:r>
                  <a:rPr lang="en-US" dirty="0">
                    <a:latin typeface="Consolas" panose="020B0609020204030204" pitchFamily="49" charset="0"/>
                  </a:rPr>
                  <a:t>1</a:t>
                </a:r>
                <a:r>
                  <a:rPr lang="en-US" dirty="0"/>
                  <a:t> KB)</a:t>
                </a:r>
              </a:p>
            </p:txBody>
          </p:sp>
          <p:sp>
            <p:nvSpPr>
              <p:cNvPr id="23" name="TextBox 22"/>
              <p:cNvSpPr txBox="1"/>
              <p:nvPr/>
            </p:nvSpPr>
            <p:spPr>
              <a:xfrm>
                <a:off x="4726577" y="4131749"/>
                <a:ext cx="117852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0x48000000</a:t>
                </a:r>
              </a:p>
            </p:txBody>
          </p:sp>
          <p:sp>
            <p:nvSpPr>
              <p:cNvPr id="24" name="TextBox 23"/>
              <p:cNvSpPr txBox="1"/>
              <p:nvPr/>
            </p:nvSpPr>
            <p:spPr>
              <a:xfrm>
                <a:off x="4726577" y="3634734"/>
                <a:ext cx="1178528" cy="307777"/>
              </a:xfrm>
              <a:prstGeom prst="rect">
                <a:avLst/>
              </a:prstGeom>
              <a:noFill/>
            </p:spPr>
            <p:txBody>
              <a:bodyPr wrap="none" rtlCol="0">
                <a:spAutoFit/>
              </a:bodyPr>
              <a:lstStyle/>
              <a:p>
                <a:r>
                  <a:rPr lang="en-US" sz="1400" dirty="0">
                    <a:latin typeface="Consolas" panose="020B0609020204030204" pitchFamily="49" charset="0"/>
                  </a:rPr>
                  <a:t>0x48000400</a:t>
                </a:r>
              </a:p>
            </p:txBody>
          </p:sp>
          <p:sp>
            <p:nvSpPr>
              <p:cNvPr id="25" name="TextBox 24"/>
              <p:cNvSpPr txBox="1"/>
              <p:nvPr/>
            </p:nvSpPr>
            <p:spPr>
              <a:xfrm>
                <a:off x="4726577" y="3203019"/>
                <a:ext cx="1178528" cy="307777"/>
              </a:xfrm>
              <a:prstGeom prst="rect">
                <a:avLst/>
              </a:prstGeom>
              <a:noFill/>
            </p:spPr>
            <p:txBody>
              <a:bodyPr wrap="none" rtlCol="0">
                <a:spAutoFit/>
              </a:bodyPr>
              <a:lstStyle/>
              <a:p>
                <a:r>
                  <a:rPr lang="en-US" sz="1400" dirty="0">
                    <a:latin typeface="Consolas" panose="020B0609020204030204" pitchFamily="49" charset="0"/>
                  </a:rPr>
                  <a:t>0x48000800</a:t>
                </a:r>
              </a:p>
            </p:txBody>
          </p:sp>
          <p:sp>
            <p:nvSpPr>
              <p:cNvPr id="26" name="TextBox 25"/>
              <p:cNvSpPr txBox="1"/>
              <p:nvPr/>
            </p:nvSpPr>
            <p:spPr>
              <a:xfrm>
                <a:off x="4733108" y="2731071"/>
                <a:ext cx="1178528" cy="307777"/>
              </a:xfrm>
              <a:prstGeom prst="rect">
                <a:avLst/>
              </a:prstGeom>
              <a:noFill/>
            </p:spPr>
            <p:txBody>
              <a:bodyPr wrap="none" rtlCol="0">
                <a:spAutoFit/>
              </a:bodyPr>
              <a:lstStyle/>
              <a:p>
                <a:r>
                  <a:rPr lang="en-US" sz="1400" dirty="0">
                    <a:latin typeface="Consolas" panose="020B0609020204030204" pitchFamily="49" charset="0"/>
                  </a:rPr>
                  <a:t>0x48000C00</a:t>
                </a:r>
              </a:p>
            </p:txBody>
          </p:sp>
          <p:sp>
            <p:nvSpPr>
              <p:cNvPr id="27" name="Rectangle 26"/>
              <p:cNvSpPr/>
              <p:nvPr/>
            </p:nvSpPr>
            <p:spPr>
              <a:xfrm>
                <a:off x="5867400" y="2886449"/>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C (</a:t>
                </a:r>
                <a:r>
                  <a:rPr lang="en-US" dirty="0">
                    <a:latin typeface="Consolas" panose="020B0609020204030204" pitchFamily="49" charset="0"/>
                  </a:rPr>
                  <a:t>1</a:t>
                </a:r>
                <a:r>
                  <a:rPr lang="en-US" dirty="0"/>
                  <a:t> KB)</a:t>
                </a:r>
              </a:p>
            </p:txBody>
          </p:sp>
          <p:sp>
            <p:nvSpPr>
              <p:cNvPr id="28" name="Rectangle 27"/>
              <p:cNvSpPr/>
              <p:nvPr/>
            </p:nvSpPr>
            <p:spPr>
              <a:xfrm>
                <a:off x="5867400" y="2415990"/>
                <a:ext cx="2136648" cy="45422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D (</a:t>
                </a:r>
                <a:r>
                  <a:rPr lang="en-US" dirty="0">
                    <a:latin typeface="Consolas" panose="020B0609020204030204" pitchFamily="49" charset="0"/>
                  </a:rPr>
                  <a:t>1</a:t>
                </a:r>
                <a:r>
                  <a:rPr lang="en-US" dirty="0"/>
                  <a:t> KB)</a:t>
                </a:r>
              </a:p>
            </p:txBody>
          </p:sp>
          <p:sp>
            <p:nvSpPr>
              <p:cNvPr id="30" name="TextBox 29"/>
              <p:cNvSpPr txBox="1"/>
              <p:nvPr/>
            </p:nvSpPr>
            <p:spPr>
              <a:xfrm>
                <a:off x="4724400" y="2245864"/>
                <a:ext cx="1178528" cy="307777"/>
              </a:xfrm>
              <a:prstGeom prst="rect">
                <a:avLst/>
              </a:prstGeom>
              <a:noFill/>
            </p:spPr>
            <p:txBody>
              <a:bodyPr wrap="none" rtlCol="0">
                <a:spAutoFit/>
              </a:bodyPr>
              <a:lstStyle/>
              <a:p>
                <a:r>
                  <a:rPr lang="en-US" sz="1400" dirty="0">
                    <a:latin typeface="Consolas" panose="020B0609020204030204" pitchFamily="49" charset="0"/>
                  </a:rPr>
                  <a:t>0x48001000</a:t>
                </a:r>
              </a:p>
            </p:txBody>
          </p:sp>
          <p:sp>
            <p:nvSpPr>
              <p:cNvPr id="32" name="TextBox 31"/>
              <p:cNvSpPr txBox="1"/>
              <p:nvPr/>
            </p:nvSpPr>
            <p:spPr>
              <a:xfrm>
                <a:off x="4734861" y="4350030"/>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33" name="TextBox 32"/>
              <p:cNvSpPr txBox="1"/>
              <p:nvPr/>
            </p:nvSpPr>
            <p:spPr>
              <a:xfrm>
                <a:off x="4717224" y="1376822"/>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35" name="TextBox 34"/>
              <p:cNvSpPr txBox="1"/>
              <p:nvPr/>
            </p:nvSpPr>
            <p:spPr>
              <a:xfrm>
                <a:off x="6686849" y="4022385"/>
                <a:ext cx="543739" cy="523220"/>
              </a:xfrm>
              <a:prstGeom prst="rect">
                <a:avLst/>
              </a:prstGeom>
              <a:noFill/>
            </p:spPr>
            <p:txBody>
              <a:bodyPr wrap="none" rtlCol="0">
                <a:spAutoFit/>
              </a:bodyPr>
              <a:lstStyle/>
              <a:p>
                <a:r>
                  <a:rPr lang="en-US" sz="2800" b="1" dirty="0">
                    <a:solidFill>
                      <a:schemeClr val="bg1"/>
                    </a:solidFill>
                  </a:rPr>
                  <a:t>…</a:t>
                </a:r>
              </a:p>
            </p:txBody>
          </p:sp>
        </p:grpSp>
        <p:sp>
          <p:nvSpPr>
            <p:cNvPr id="49" name="Rectangle 48"/>
            <p:cNvSpPr/>
            <p:nvPr/>
          </p:nvSpPr>
          <p:spPr>
            <a:xfrm>
              <a:off x="6701892" y="3085397"/>
              <a:ext cx="2136648" cy="87700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t>
              </a:r>
            </a:p>
          </p:txBody>
        </p:sp>
      </p:grpSp>
      <p:grpSp>
        <p:nvGrpSpPr>
          <p:cNvPr id="37" name="Group 36"/>
          <p:cNvGrpSpPr/>
          <p:nvPr/>
        </p:nvGrpSpPr>
        <p:grpSpPr>
          <a:xfrm>
            <a:off x="138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30971" y="4797623"/>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25533" y="4264223"/>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228600" y="3045022"/>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955072" y="1210814"/>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65461" y="1286058"/>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218261" y="1803701"/>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3075500"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2590800" y="6428601"/>
            <a:ext cx="1268296" cy="276999"/>
          </a:xfrm>
          <a:prstGeom prst="rect">
            <a:avLst/>
          </a:prstGeom>
          <a:noFill/>
        </p:spPr>
        <p:txBody>
          <a:bodyPr wrap="none" rtlCol="0">
            <a:spAutoFit/>
          </a:bodyPr>
          <a:lstStyle/>
          <a:p>
            <a:r>
              <a:rPr lang="en-US" sz="1200" dirty="0"/>
              <a:t>One Byte (8 bits)</a:t>
            </a:r>
          </a:p>
        </p:txBody>
      </p:sp>
    </p:spTree>
    <p:custDataLst>
      <p:tags r:id="rId1"/>
    </p:custDataLst>
    <p:extLst>
      <p:ext uri="{BB962C8B-B14F-4D97-AF65-F5344CB8AC3E}">
        <p14:creationId xmlns:p14="http://schemas.microsoft.com/office/powerpoint/2010/main" val="239373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Mode Register (</a:t>
            </a:r>
            <a:r>
              <a:rPr lang="en-US" dirty="0">
                <a:solidFill>
                  <a:srgbClr val="C00000"/>
                </a:solidFill>
              </a:rPr>
              <a:t>MODER</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sp>
        <p:nvSpPr>
          <p:cNvPr id="4" name="Content Placeholder 3"/>
          <p:cNvSpPr>
            <a:spLocks noGrp="1"/>
          </p:cNvSpPr>
          <p:nvPr>
            <p:ph sz="quarter" idx="1"/>
          </p:nvPr>
        </p:nvSpPr>
        <p:spPr>
          <a:xfrm>
            <a:off x="457200" y="1219200"/>
            <a:ext cx="8229600" cy="486410"/>
          </a:xfrm>
        </p:spPr>
        <p:txBody>
          <a:bodyPr>
            <a:normAutofit/>
          </a:bodyPr>
          <a:lstStyle/>
          <a:p>
            <a:r>
              <a:rPr lang="fr-FR" sz="2000" dirty="0">
                <a:latin typeface="Arial" charset="0"/>
                <a:ea typeface="Arial" charset="0"/>
                <a:cs typeface="Arial" charset="0"/>
              </a:rPr>
              <a:t>32 bits (16 pins, 2 bits per pin)</a:t>
            </a:r>
            <a:endParaRPr lang="en-US" sz="2000" dirty="0">
              <a:latin typeface="Arial" charset="0"/>
              <a:ea typeface="Arial" charset="0"/>
              <a:cs typeface="Arial" charset="0"/>
            </a:endParaRPr>
          </a:p>
        </p:txBody>
      </p:sp>
      <p:pic>
        <p:nvPicPr>
          <p:cNvPr id="5" name="Picture 4"/>
          <p:cNvPicPr>
            <a:picLocks noChangeAspect="1"/>
          </p:cNvPicPr>
          <p:nvPr/>
        </p:nvPicPr>
        <p:blipFill>
          <a:blip r:embed="rId4"/>
          <a:stretch>
            <a:fillRect/>
          </a:stretch>
        </p:blipFill>
        <p:spPr>
          <a:xfrm>
            <a:off x="304800" y="1769532"/>
            <a:ext cx="8230780" cy="1640224"/>
          </a:xfrm>
          <a:prstGeom prst="rect">
            <a:avLst/>
          </a:prstGeom>
        </p:spPr>
      </p:pic>
      <p:sp>
        <p:nvSpPr>
          <p:cNvPr id="8" name="Rectangle 7"/>
          <p:cNvSpPr/>
          <p:nvPr/>
        </p:nvSpPr>
        <p:spPr>
          <a:xfrm>
            <a:off x="612648" y="5300070"/>
            <a:ext cx="8074152" cy="923330"/>
          </a:xfrm>
          <a:prstGeom prst="rect">
            <a:avLst/>
          </a:prstGeom>
        </p:spPr>
        <p:txBody>
          <a:bodyPr wrap="square">
            <a:spAutoFit/>
          </a:bodyPr>
          <a:lstStyle/>
          <a:p>
            <a:r>
              <a:rPr lang="en-US" dirty="0">
                <a:solidFill>
                  <a:schemeClr val="bg1">
                    <a:lumMod val="50000"/>
                  </a:schemeClr>
                </a:solidFill>
                <a:latin typeface="Consolas" panose="020B0609020204030204" pitchFamily="49" charset="0"/>
              </a:rPr>
              <a:t>// Set Pin 0 as input </a:t>
            </a:r>
          </a:p>
          <a:p>
            <a:r>
              <a:rPr lang="en-US" dirty="0">
                <a:solidFill>
                  <a:srgbClr val="C00000"/>
                </a:solidFill>
                <a:latin typeface="Consolas" panose="020B0609020204030204" pitchFamily="49" charset="0"/>
              </a:rPr>
              <a:t>GPIOA-&gt;MODER &amp;= ~3UL;  </a:t>
            </a:r>
            <a:r>
              <a:rPr lang="en-US" dirty="0">
                <a:solidFill>
                  <a:schemeClr val="bg1">
                    <a:lumMod val="50000"/>
                  </a:schemeClr>
                </a:solidFill>
                <a:latin typeface="Consolas" panose="020B0609020204030204" pitchFamily="49" charset="0"/>
              </a:rPr>
              <a:t>// Clear bits 1 and 2 for Pin 0</a:t>
            </a:r>
          </a:p>
          <a:p>
            <a:r>
              <a:rPr lang="en-US" dirty="0">
                <a:solidFill>
                  <a:schemeClr val="bg1">
                    <a:lumMod val="50000"/>
                  </a:schemeClr>
                </a:solidFill>
                <a:latin typeface="Consolas" panose="020B0609020204030204" pitchFamily="49" charset="0"/>
              </a:rPr>
              <a:t>                       </a:t>
            </a:r>
          </a:p>
        </p:txBody>
      </p:sp>
      <p:sp>
        <p:nvSpPr>
          <p:cNvPr id="9" name="Rectangle 8"/>
          <p:cNvSpPr/>
          <p:nvPr/>
        </p:nvSpPr>
        <p:spPr>
          <a:xfrm>
            <a:off x="7433416" y="2537460"/>
            <a:ext cx="1024784" cy="79372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427136" y="3706930"/>
            <a:ext cx="5192357" cy="1295965"/>
          </a:xfrm>
          <a:prstGeom prst="rect">
            <a:avLst/>
          </a:prstGeom>
        </p:spPr>
      </p:pic>
      <p:sp>
        <p:nvSpPr>
          <p:cNvPr id="10" name="Rectangle 9"/>
          <p:cNvSpPr/>
          <p:nvPr/>
        </p:nvSpPr>
        <p:spPr>
          <a:xfrm>
            <a:off x="1499315" y="4149090"/>
            <a:ext cx="2438399" cy="20554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608329" y="3352800"/>
            <a:ext cx="71045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Pin 2</a:t>
            </a:r>
          </a:p>
        </p:txBody>
      </p:sp>
      <p:sp>
        <p:nvSpPr>
          <p:cNvPr id="14" name="TextBox 13"/>
          <p:cNvSpPr txBox="1"/>
          <p:nvPr/>
        </p:nvSpPr>
        <p:spPr>
          <a:xfrm>
            <a:off x="7595349" y="3351120"/>
            <a:ext cx="710451" cy="369332"/>
          </a:xfrm>
          <a:prstGeom prst="rect">
            <a:avLst/>
          </a:prstGeom>
          <a:noFill/>
        </p:spPr>
        <p:txBody>
          <a:bodyPr wrap="none" rtlCol="0">
            <a:spAutoFit/>
          </a:bodyPr>
          <a:lstStyle/>
          <a:p>
            <a:r>
              <a:rPr lang="en-US" dirty="0">
                <a:solidFill>
                  <a:srgbClr val="0000FF"/>
                </a:solidFill>
                <a:latin typeface="Arial" panose="020B0604020202020204" pitchFamily="34" charset="0"/>
                <a:cs typeface="Arial" panose="020B0604020202020204" pitchFamily="34" charset="0"/>
              </a:rPr>
              <a:t>Pin 0</a:t>
            </a:r>
          </a:p>
        </p:txBody>
      </p:sp>
      <p:sp>
        <p:nvSpPr>
          <p:cNvPr id="15" name="TextBox 14"/>
          <p:cNvSpPr txBox="1"/>
          <p:nvPr/>
        </p:nvSpPr>
        <p:spPr>
          <a:xfrm>
            <a:off x="6532616" y="3352800"/>
            <a:ext cx="71045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Pin 1</a:t>
            </a:r>
          </a:p>
        </p:txBody>
      </p:sp>
    </p:spTree>
    <p:custDataLst>
      <p:tags r:id="rId1"/>
    </p:custDataLst>
    <p:extLst>
      <p:ext uri="{BB962C8B-B14F-4D97-AF65-F5344CB8AC3E}">
        <p14:creationId xmlns:p14="http://schemas.microsoft.com/office/powerpoint/2010/main" val="2729883308"/>
      </p:ext>
    </p:extLst>
  </p:cSld>
  <p:clrMapOvr>
    <a:masterClrMapping/>
  </p:clrMapOvr>
  <p:extLst mod="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GPIO Pull-up/Pull-down Register (</a:t>
            </a:r>
            <a:r>
              <a:rPr lang="en-US" dirty="0">
                <a:solidFill>
                  <a:srgbClr val="C00000"/>
                </a:solidFill>
              </a:rPr>
              <a:t>PUPDR</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9" name="Content Placeholder 8"/>
          <p:cNvSpPr>
            <a:spLocks noGrp="1"/>
          </p:cNvSpPr>
          <p:nvPr>
            <p:ph sz="quarter" idx="1"/>
          </p:nvPr>
        </p:nvSpPr>
        <p:spPr>
          <a:xfrm>
            <a:off x="457200" y="1219200"/>
            <a:ext cx="8229600" cy="451013"/>
          </a:xfrm>
        </p:spPr>
        <p:txBody>
          <a:bodyPr>
            <a:normAutofit lnSpcReduction="10000"/>
          </a:bodyPr>
          <a:lstStyle/>
          <a:p>
            <a:r>
              <a:rPr lang="en-US" sz="2400" dirty="0">
                <a:latin typeface="Arial" panose="020B0604020202020204" pitchFamily="34" charset="0"/>
                <a:cs typeface="Arial" panose="020B0604020202020204" pitchFamily="34" charset="0"/>
              </a:rPr>
              <a:t>16 pins per port, 2 bits per pin</a:t>
            </a:r>
          </a:p>
        </p:txBody>
      </p:sp>
      <p:pic>
        <p:nvPicPr>
          <p:cNvPr id="7" name="Picture 6"/>
          <p:cNvPicPr>
            <a:picLocks noChangeAspect="1"/>
          </p:cNvPicPr>
          <p:nvPr/>
        </p:nvPicPr>
        <p:blipFill>
          <a:blip r:embed="rId3"/>
          <a:stretch>
            <a:fillRect/>
          </a:stretch>
        </p:blipFill>
        <p:spPr>
          <a:xfrm>
            <a:off x="43833" y="1752600"/>
            <a:ext cx="9067800" cy="1517813"/>
          </a:xfrm>
          <a:prstGeom prst="rect">
            <a:avLst/>
          </a:prstGeom>
        </p:spPr>
      </p:pic>
      <p:pic>
        <p:nvPicPr>
          <p:cNvPr id="8" name="Picture 7"/>
          <p:cNvPicPr>
            <a:picLocks noChangeAspect="1"/>
          </p:cNvPicPr>
          <p:nvPr/>
        </p:nvPicPr>
        <p:blipFill>
          <a:blip r:embed="rId4"/>
          <a:stretch>
            <a:fillRect/>
          </a:stretch>
        </p:blipFill>
        <p:spPr>
          <a:xfrm>
            <a:off x="47258" y="3352800"/>
            <a:ext cx="6277342" cy="1264892"/>
          </a:xfrm>
          <a:prstGeom prst="rect">
            <a:avLst/>
          </a:prstGeom>
        </p:spPr>
      </p:pic>
      <p:pic>
        <p:nvPicPr>
          <p:cNvPr id="1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0" y="3816359"/>
            <a:ext cx="2895600" cy="3068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4600" y="3822636"/>
            <a:ext cx="2895600" cy="2954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010400" y="6325380"/>
            <a:ext cx="873957" cy="369332"/>
          </a:xfrm>
          <a:prstGeom prst="rect">
            <a:avLst/>
          </a:prstGeom>
          <a:noFill/>
        </p:spPr>
        <p:txBody>
          <a:bodyPr wrap="none" rtlCol="0">
            <a:spAutoFit/>
          </a:bodyPr>
          <a:lstStyle/>
          <a:p>
            <a:r>
              <a:rPr lang="en-US" dirty="0"/>
              <a:t>Pull-Up</a:t>
            </a:r>
          </a:p>
        </p:txBody>
      </p:sp>
      <p:sp>
        <p:nvSpPr>
          <p:cNvPr id="13" name="TextBox 12"/>
          <p:cNvSpPr txBox="1"/>
          <p:nvPr/>
        </p:nvSpPr>
        <p:spPr>
          <a:xfrm>
            <a:off x="3927125" y="6368645"/>
            <a:ext cx="1174681" cy="369332"/>
          </a:xfrm>
          <a:prstGeom prst="rect">
            <a:avLst/>
          </a:prstGeom>
          <a:noFill/>
        </p:spPr>
        <p:txBody>
          <a:bodyPr wrap="none" rtlCol="0">
            <a:spAutoFit/>
          </a:bodyPr>
          <a:lstStyle/>
          <a:p>
            <a:r>
              <a:rPr lang="en-US" dirty="0"/>
              <a:t>Pull-Down</a:t>
            </a:r>
          </a:p>
        </p:txBody>
      </p:sp>
      <p:sp>
        <p:nvSpPr>
          <p:cNvPr id="4" name="Rectangle 3"/>
          <p:cNvSpPr/>
          <p:nvPr/>
        </p:nvSpPr>
        <p:spPr>
          <a:xfrm>
            <a:off x="196233" y="5021366"/>
            <a:ext cx="3385167" cy="646331"/>
          </a:xfrm>
          <a:prstGeom prst="rect">
            <a:avLst/>
          </a:prstGeom>
        </p:spPr>
        <p:txBody>
          <a:bodyPr wrap="square">
            <a:spAutoFit/>
          </a:bodyPr>
          <a:lstStyle/>
          <a:p>
            <a:r>
              <a:rPr lang="en-US" dirty="0">
                <a:solidFill>
                  <a:schemeClr val="bg1">
                    <a:lumMod val="50000"/>
                  </a:schemeClr>
                </a:solidFill>
                <a:latin typeface="Consolas" panose="020B0609020204030204" pitchFamily="49" charset="0"/>
              </a:rPr>
              <a:t>// No pull-up, pull-down </a:t>
            </a:r>
          </a:p>
          <a:p>
            <a:r>
              <a:rPr lang="en-US" dirty="0">
                <a:solidFill>
                  <a:srgbClr val="C00000"/>
                </a:solidFill>
                <a:latin typeface="Consolas" panose="020B0609020204030204" pitchFamily="49" charset="0"/>
              </a:rPr>
              <a:t>GPIOA-&gt;PUPDR &amp;= ~3UL; </a:t>
            </a:r>
            <a:endParaRPr lang="en-US" dirty="0">
              <a:solidFill>
                <a:schemeClr val="bg1">
                  <a:lumMod val="50000"/>
                </a:schemeClr>
              </a:solidFill>
              <a:latin typeface="Consolas" panose="020B0609020204030204" pitchFamily="49" charset="0"/>
            </a:endParaRPr>
          </a:p>
        </p:txBody>
      </p:sp>
      <p:sp>
        <p:nvSpPr>
          <p:cNvPr id="14" name="Rectangle 13"/>
          <p:cNvSpPr/>
          <p:nvPr/>
        </p:nvSpPr>
        <p:spPr>
          <a:xfrm>
            <a:off x="7884356" y="2482970"/>
            <a:ext cx="1183443" cy="760616"/>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814149" y="3228019"/>
            <a:ext cx="71045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Pin 2</a:t>
            </a:r>
          </a:p>
        </p:txBody>
      </p:sp>
      <p:sp>
        <p:nvSpPr>
          <p:cNvPr id="16" name="TextBox 15"/>
          <p:cNvSpPr txBox="1"/>
          <p:nvPr/>
        </p:nvSpPr>
        <p:spPr>
          <a:xfrm>
            <a:off x="8120851" y="3251624"/>
            <a:ext cx="710451" cy="369332"/>
          </a:xfrm>
          <a:prstGeom prst="rect">
            <a:avLst/>
          </a:prstGeom>
          <a:noFill/>
        </p:spPr>
        <p:txBody>
          <a:bodyPr wrap="none" rtlCol="0">
            <a:spAutoFit/>
          </a:bodyPr>
          <a:lstStyle/>
          <a:p>
            <a:r>
              <a:rPr lang="en-US" dirty="0">
                <a:solidFill>
                  <a:srgbClr val="0000FF"/>
                </a:solidFill>
                <a:latin typeface="Arial" panose="020B0604020202020204" pitchFamily="34" charset="0"/>
                <a:cs typeface="Arial" panose="020B0604020202020204" pitchFamily="34" charset="0"/>
              </a:rPr>
              <a:t>Pin 0</a:t>
            </a:r>
          </a:p>
        </p:txBody>
      </p:sp>
      <p:sp>
        <p:nvSpPr>
          <p:cNvPr id="17" name="TextBox 16"/>
          <p:cNvSpPr txBox="1"/>
          <p:nvPr/>
        </p:nvSpPr>
        <p:spPr>
          <a:xfrm>
            <a:off x="7010400" y="3231222"/>
            <a:ext cx="71045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Pin 1</a:t>
            </a:r>
          </a:p>
        </p:txBody>
      </p:sp>
      <p:sp>
        <p:nvSpPr>
          <p:cNvPr id="18" name="Rectangle 17"/>
          <p:cNvSpPr/>
          <p:nvPr/>
        </p:nvSpPr>
        <p:spPr>
          <a:xfrm>
            <a:off x="1083925" y="3816358"/>
            <a:ext cx="1922979" cy="22224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556591"/>
      </p:ext>
    </p:extLst>
  </p:cSld>
  <p:clrMapOvr>
    <a:masterClrMapping/>
  </p:clrMapOvr>
  <p:extLst mod="1"/>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Input Data Register (</a:t>
            </a:r>
            <a:r>
              <a:rPr lang="en-US" dirty="0">
                <a:solidFill>
                  <a:srgbClr val="C00000"/>
                </a:solidFill>
              </a:rPr>
              <a:t>IDR</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5" name="Content Placeholder 8"/>
          <p:cNvSpPr txBox="1">
            <a:spLocks/>
          </p:cNvSpPr>
          <p:nvPr/>
        </p:nvSpPr>
        <p:spPr>
          <a:xfrm>
            <a:off x="457200" y="1219200"/>
            <a:ext cx="8229600" cy="451013"/>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latin typeface="Arial" panose="020B0604020202020204" pitchFamily="34" charset="0"/>
                <a:cs typeface="Arial" panose="020B0604020202020204" pitchFamily="34" charset="0"/>
              </a:rPr>
              <a:t>16 bits reserved, 16 data bits (1 bit per pin)</a:t>
            </a:r>
          </a:p>
        </p:txBody>
      </p:sp>
      <p:pic>
        <p:nvPicPr>
          <p:cNvPr id="6" name="Picture 5"/>
          <p:cNvPicPr>
            <a:picLocks noChangeAspect="1"/>
          </p:cNvPicPr>
          <p:nvPr/>
        </p:nvPicPr>
        <p:blipFill>
          <a:blip r:embed="rId3"/>
          <a:stretch>
            <a:fillRect/>
          </a:stretch>
        </p:blipFill>
        <p:spPr>
          <a:xfrm>
            <a:off x="86064" y="1753494"/>
            <a:ext cx="9067801" cy="1498530"/>
          </a:xfrm>
          <a:prstGeom prst="rect">
            <a:avLst/>
          </a:prstGeom>
        </p:spPr>
      </p:pic>
      <p:sp>
        <p:nvSpPr>
          <p:cNvPr id="8" name="Rectangle 7"/>
          <p:cNvSpPr/>
          <p:nvPr/>
        </p:nvSpPr>
        <p:spPr>
          <a:xfrm>
            <a:off x="612648" y="3881568"/>
            <a:ext cx="7086600" cy="2308324"/>
          </a:xfrm>
          <a:prstGeom prst="rect">
            <a:avLst/>
          </a:prstGeom>
        </p:spPr>
        <p:txBody>
          <a:bodyPr wrap="square">
            <a:spAutoFit/>
          </a:bodyPr>
          <a:lstStyle/>
          <a:p>
            <a:r>
              <a:rPr lang="en-US" dirty="0">
                <a:solidFill>
                  <a:srgbClr val="C00000"/>
                </a:solidFill>
                <a:latin typeface="Consolas" panose="020B0609020204030204" pitchFamily="49" charset="0"/>
              </a:rPr>
              <a:t>// Demo of reading pin 7 </a:t>
            </a:r>
          </a:p>
          <a:p>
            <a:r>
              <a:rPr lang="en-US" dirty="0">
                <a:solidFill>
                  <a:srgbClr val="C00000"/>
                </a:solidFill>
                <a:latin typeface="Consolas" panose="020B0609020204030204" pitchFamily="49" charset="0"/>
              </a:rPr>
              <a:t>uint32_t mask = 1UL&lt;&lt;7;</a:t>
            </a:r>
          </a:p>
          <a:p>
            <a:r>
              <a:rPr lang="en-US" dirty="0">
                <a:solidFill>
                  <a:srgbClr val="C00000"/>
                </a:solidFill>
                <a:latin typeface="Consolas" panose="020B0609020204030204" pitchFamily="49" charset="0"/>
              </a:rPr>
              <a:t>uint32_t input = (GPIOA-&gt;IDR &amp; mask) == mask;</a:t>
            </a:r>
          </a:p>
          <a:p>
            <a:endParaRPr lang="en-US" dirty="0">
              <a:solidFill>
                <a:srgbClr val="C00000"/>
              </a:solidFill>
              <a:latin typeface="Consolas" panose="020B0609020204030204" pitchFamily="49" charset="0"/>
            </a:endParaRPr>
          </a:p>
          <a:p>
            <a:r>
              <a:rPr lang="en-US" dirty="0">
                <a:solidFill>
                  <a:schemeClr val="bg1">
                    <a:lumMod val="50000"/>
                  </a:schemeClr>
                </a:solidFill>
                <a:latin typeface="Consolas" panose="020B0609020204030204" pitchFamily="49" charset="0"/>
              </a:rPr>
              <a:t>or</a:t>
            </a:r>
          </a:p>
          <a:p>
            <a:endParaRPr lang="en-US" dirty="0">
              <a:solidFill>
                <a:srgbClr val="C00000"/>
              </a:solidFill>
              <a:latin typeface="Consolas" panose="020B0609020204030204" pitchFamily="49" charset="0"/>
            </a:endParaRPr>
          </a:p>
          <a:p>
            <a:r>
              <a:rPr lang="en-US" dirty="0">
                <a:solidFill>
                  <a:schemeClr val="bg1">
                    <a:lumMod val="50000"/>
                  </a:schemeClr>
                </a:solidFill>
                <a:latin typeface="Consolas" panose="020B0609020204030204" pitchFamily="49" charset="0"/>
              </a:rPr>
              <a:t>uint32_t input = (GPIOA-&gt;IDR &amp; mask) &gt;&gt; 7;</a:t>
            </a:r>
          </a:p>
          <a:p>
            <a:endParaRPr lang="en-US" dirty="0">
              <a:solidFill>
                <a:srgbClr val="C00000"/>
              </a:solidFill>
              <a:latin typeface="Consolas" panose="020B0609020204030204" pitchFamily="49" charset="0"/>
            </a:endParaRPr>
          </a:p>
        </p:txBody>
      </p:sp>
      <p:sp>
        <p:nvSpPr>
          <p:cNvPr id="9" name="Rectangle 8"/>
          <p:cNvSpPr/>
          <p:nvPr/>
        </p:nvSpPr>
        <p:spPr>
          <a:xfrm>
            <a:off x="4485789" y="2488014"/>
            <a:ext cx="533400" cy="72907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924213"/>
      </p:ext>
    </p:extLst>
  </p:cSld>
  <p:clrMapOvr>
    <a:masterClrMapping/>
  </p:clrMapOvr>
  <p:extLst mod="1"/>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Input of Pin PA.0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5" name="Rectangle 4"/>
          <p:cNvSpPr/>
          <p:nvPr/>
        </p:nvSpPr>
        <p:spPr>
          <a:xfrm>
            <a:off x="457200" y="1219200"/>
            <a:ext cx="8220675"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C00000"/>
                </a:solidFill>
                <a:latin typeface="Consolas" panose="020B0609020204030204" pitchFamily="49" charset="0"/>
              </a:rPr>
              <a:t>uint32_t input;</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RCC-&gt;AHB2ENR |= RCC_AHB2ENR_GPIOAEN;  </a:t>
            </a:r>
            <a:r>
              <a:rPr lang="en-US" dirty="0">
                <a:solidFill>
                  <a:schemeClr val="bg1">
                    <a:lumMod val="50000"/>
                  </a:schemeClr>
                </a:solidFill>
                <a:latin typeface="Consolas" panose="020B0609020204030204" pitchFamily="49" charset="0"/>
              </a:rPr>
              <a:t>// Enable clock of Port A</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GPIOA-&gt;MODER &amp;= ~3UL; </a:t>
            </a:r>
            <a:r>
              <a:rPr lang="en-US" dirty="0">
                <a:solidFill>
                  <a:schemeClr val="bg1">
                    <a:lumMod val="50000"/>
                  </a:schemeClr>
                </a:solidFill>
                <a:latin typeface="Consolas" panose="020B0609020204030204" pitchFamily="49" charset="0"/>
              </a:rPr>
              <a:t>// Set PA.0 as digital input</a:t>
            </a:r>
            <a:endParaRPr lang="en-US" dirty="0">
              <a:solidFill>
                <a:srgbClr val="C00000"/>
              </a:solidFill>
              <a:latin typeface="Consolas" panose="020B0609020204030204" pitchFamily="49" charset="0"/>
            </a:endParaRP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GPIOA-&gt;PUPDR &amp;= ~3UL; </a:t>
            </a:r>
            <a:r>
              <a:rPr lang="en-US" dirty="0">
                <a:solidFill>
                  <a:schemeClr val="bg1">
                    <a:lumMod val="50000"/>
                  </a:schemeClr>
                </a:solidFill>
                <a:latin typeface="Consolas" panose="020B0609020204030204" pitchFamily="49" charset="0"/>
              </a:rPr>
              <a:t>// No pull-up, no pull-down</a:t>
            </a:r>
          </a:p>
          <a:p>
            <a:endParaRPr lang="en-US" dirty="0">
              <a:solidFill>
                <a:srgbClr val="C00000"/>
              </a:solidFill>
              <a:latin typeface="Consolas" panose="020B0609020204030204" pitchFamily="49" charset="0"/>
            </a:endParaRPr>
          </a:p>
          <a:p>
            <a:r>
              <a:rPr lang="en-US" dirty="0">
                <a:solidFill>
                  <a:schemeClr val="bg1">
                    <a:lumMod val="50000"/>
                  </a:schemeClr>
                </a:solidFill>
                <a:latin typeface="Consolas" panose="020B0609020204030204" pitchFamily="49" charset="0"/>
              </a:rPr>
              <a:t>// Read pin 0</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input = (GPIOA-&gt;IDR &amp; 1UL);</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if (input == 0) {</a:t>
            </a:r>
          </a:p>
          <a:p>
            <a:r>
              <a:rPr lang="en-US" dirty="0">
                <a:solidFill>
                  <a:schemeClr val="bg1">
                    <a:lumMod val="50000"/>
                  </a:schemeClr>
                </a:solidFill>
                <a:latin typeface="Consolas" panose="020B0609020204030204" pitchFamily="49" charset="0"/>
              </a:rPr>
              <a:t>   // Center of joystick is not pressed</a:t>
            </a:r>
          </a:p>
          <a:p>
            <a:r>
              <a:rPr lang="en-US" dirty="0">
                <a:solidFill>
                  <a:srgbClr val="C00000"/>
                </a:solidFill>
                <a:latin typeface="Consolas" panose="020B0609020204030204" pitchFamily="49" charset="0"/>
              </a:rPr>
              <a:t>   ...</a:t>
            </a:r>
          </a:p>
          <a:p>
            <a:r>
              <a:rPr lang="en-US" dirty="0">
                <a:solidFill>
                  <a:srgbClr val="C00000"/>
                </a:solidFill>
                <a:latin typeface="Consolas" panose="020B0609020204030204" pitchFamily="49" charset="0"/>
              </a:rPr>
              <a:t>} else {</a:t>
            </a:r>
          </a:p>
          <a:p>
            <a:r>
              <a:rPr lang="en-US" dirty="0">
                <a:solidFill>
                  <a:schemeClr val="bg1">
                    <a:lumMod val="50000"/>
                  </a:schemeClr>
                </a:solidFill>
                <a:latin typeface="Consolas" panose="020B0609020204030204" pitchFamily="49" charset="0"/>
              </a:rPr>
              <a:t>   // Center of joystick is pressed</a:t>
            </a:r>
          </a:p>
          <a:p>
            <a:r>
              <a:rPr lang="en-US" dirty="0">
                <a:solidFill>
                  <a:srgbClr val="C00000"/>
                </a:solidFill>
                <a:latin typeface="Consolas" panose="020B0609020204030204" pitchFamily="49" charset="0"/>
              </a:rPr>
              <a:t>   ...</a:t>
            </a:r>
          </a:p>
          <a:p>
            <a:r>
              <a:rPr lang="en-US" dirty="0">
                <a:solidFill>
                  <a:srgbClr val="C00000"/>
                </a:solidFill>
                <a:latin typeface="Consolas" panose="020B0609020204030204" pitchFamily="49" charset="0"/>
              </a:rPr>
              <a:t>}</a:t>
            </a:r>
          </a:p>
        </p:txBody>
      </p:sp>
    </p:spTree>
    <p:extLst>
      <p:ext uri="{BB962C8B-B14F-4D97-AF65-F5344CB8AC3E}">
        <p14:creationId xmlns:p14="http://schemas.microsoft.com/office/powerpoint/2010/main" val="2636846277"/>
      </p:ext>
    </p:extLst>
  </p:cSld>
  <p:clrMapOvr>
    <a:masterClrMapping/>
  </p:clrMapOvr>
  <p:extLst mod="1"/>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5" name="Rectangle 2"/>
          <p:cNvSpPr>
            <a:spLocks noChangeArrowheads="1"/>
          </p:cNvSpPr>
          <p:nvPr/>
        </p:nvSpPr>
        <p:spPr bwMode="auto">
          <a:xfrm>
            <a:off x="1219199" y="1676399"/>
            <a:ext cx="160981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34816310"/>
              </p:ext>
            </p:extLst>
          </p:nvPr>
        </p:nvGraphicFramePr>
        <p:xfrm>
          <a:off x="-178254" y="1295400"/>
          <a:ext cx="4694906" cy="4725294"/>
        </p:xfrm>
        <a:graphic>
          <a:graphicData uri="http://schemas.openxmlformats.org/presentationml/2006/ole">
            <mc:AlternateContent xmlns:mc="http://schemas.openxmlformats.org/markup-compatibility/2006">
              <mc:Choice xmlns:v="urn:schemas-microsoft-com:vml" Requires="v">
                <p:oleObj spid="_x0000_s1032" name="Visio" r:id="rId3" imgW="5761936" imgH="5790389" progId="Visio.Drawing.11">
                  <p:embed/>
                </p:oleObj>
              </mc:Choice>
              <mc:Fallback>
                <p:oleObj name="Visio" r:id="rId3" imgW="5761936" imgH="579038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54" y="1295400"/>
                        <a:ext cx="4694906" cy="4725294"/>
                      </a:xfrm>
                      <a:prstGeom prst="rect">
                        <a:avLst/>
                      </a:prstGeom>
                      <a:noFill/>
                    </p:spPr>
                  </p:pic>
                </p:oleObj>
              </mc:Fallback>
            </mc:AlternateContent>
          </a:graphicData>
        </a:graphic>
      </p:graphicFrame>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572072"/>
            <a:ext cx="33623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195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dirty="0"/>
          </a:p>
        </p:txBody>
      </p:sp>
      <p:sp>
        <p:nvSpPr>
          <p:cNvPr id="5" name="Rectangle 2"/>
          <p:cNvSpPr>
            <a:spLocks noChangeArrowheads="1"/>
          </p:cNvSpPr>
          <p:nvPr/>
        </p:nvSpPr>
        <p:spPr bwMode="auto">
          <a:xfrm>
            <a:off x="1219199" y="1676399"/>
            <a:ext cx="160981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178254" y="1295400"/>
          <a:ext cx="4694906" cy="4725294"/>
        </p:xfrm>
        <a:graphic>
          <a:graphicData uri="http://schemas.openxmlformats.org/presentationml/2006/ole">
            <mc:AlternateContent xmlns:mc="http://schemas.openxmlformats.org/markup-compatibility/2006">
              <mc:Choice xmlns:v="urn:schemas-microsoft-com:vml" Requires="v">
                <p:oleObj spid="_x0000_s2053" name="Visio" r:id="rId3" imgW="5761936" imgH="5790389" progId="Visio.Drawing.11">
                  <p:embed/>
                </p:oleObj>
              </mc:Choice>
              <mc:Fallback>
                <p:oleObj name="Visio" r:id="rId3" imgW="5761936" imgH="5790389"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54" y="1295400"/>
                        <a:ext cx="4694906" cy="4725294"/>
                      </a:xfrm>
                      <a:prstGeom prst="rect">
                        <a:avLst/>
                      </a:prstGeom>
                      <a:noFill/>
                    </p:spPr>
                  </p:pic>
                </p:oleObj>
              </mc:Fallback>
            </mc:AlternateContent>
          </a:graphicData>
        </a:graphic>
      </p:graphicFrame>
      <p:sp>
        <p:nvSpPr>
          <p:cNvPr id="4" name="TextBox 3"/>
          <p:cNvSpPr txBox="1"/>
          <p:nvPr/>
        </p:nvSpPr>
        <p:spPr>
          <a:xfrm>
            <a:off x="3810000" y="2667000"/>
            <a:ext cx="3972883" cy="1631216"/>
          </a:xfrm>
          <a:prstGeom prst="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mj-lt"/>
              <a:buAutoNum type="arabicPeriod"/>
            </a:pPr>
            <a:r>
              <a:rPr lang="en-US" sz="2000" dirty="0">
                <a:latin typeface="Consolas" panose="020B0609020204030204" pitchFamily="49" charset="0"/>
              </a:rPr>
              <a:t> Any key pressed?</a:t>
            </a:r>
          </a:p>
          <a:p>
            <a:pPr marL="342900" indent="-342900">
              <a:buFont typeface="+mj-lt"/>
              <a:buAutoNum type="arabicPeriod"/>
            </a:pPr>
            <a:r>
              <a:rPr lang="en-US" sz="2000" dirty="0">
                <a:latin typeface="Consolas" panose="020B0609020204030204" pitchFamily="49" charset="0"/>
              </a:rPr>
              <a:t> If so, find out: </a:t>
            </a:r>
          </a:p>
          <a:p>
            <a:pPr marL="1257300" lvl="2" indent="-342900">
              <a:buFont typeface="+mj-lt"/>
              <a:buAutoNum type="alphaLcParenR"/>
            </a:pPr>
            <a:r>
              <a:rPr lang="en-US" sz="2000" dirty="0">
                <a:latin typeface="Consolas" panose="020B0609020204030204" pitchFamily="49" charset="0"/>
              </a:rPr>
              <a:t> Which column? </a:t>
            </a:r>
          </a:p>
          <a:p>
            <a:pPr marL="1257300" lvl="2" indent="-342900">
              <a:buFont typeface="+mj-lt"/>
              <a:buAutoNum type="alphaLcParenR"/>
            </a:pPr>
            <a:r>
              <a:rPr lang="en-US" sz="2000" dirty="0">
                <a:latin typeface="Consolas" panose="020B0609020204030204" pitchFamily="49" charset="0"/>
              </a:rPr>
              <a:t> Which row?</a:t>
            </a:r>
          </a:p>
          <a:p>
            <a:pPr marL="342900" indent="-342900">
              <a:buFont typeface="+mj-lt"/>
              <a:buAutoNum type="arabicPeriod"/>
            </a:pPr>
            <a:r>
              <a:rPr lang="en-US" sz="2000" dirty="0">
                <a:latin typeface="Consolas" panose="020B0609020204030204" pitchFamily="49" charset="0"/>
              </a:rPr>
              <a:t> Go back step 1</a:t>
            </a:r>
          </a:p>
        </p:txBody>
      </p:sp>
    </p:spTree>
    <p:extLst>
      <p:ext uri="{BB962C8B-B14F-4D97-AF65-F5344CB8AC3E}">
        <p14:creationId xmlns:p14="http://schemas.microsoft.com/office/powerpoint/2010/main" val="882238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46</a:t>
            </a:fld>
            <a:endParaRPr kumimoji="0"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2895600" cy="3592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84078"/>
            <a:ext cx="3805237" cy="4931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480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47</a:t>
            </a:fld>
            <a:endParaRPr kumimoji="0" lang="en-US" dirty="0"/>
          </a:p>
        </p:txBody>
      </p:sp>
      <p:sp>
        <p:nvSpPr>
          <p:cNvPr id="4" name="TextBox 3"/>
          <p:cNvSpPr txBox="1"/>
          <p:nvPr/>
        </p:nvSpPr>
        <p:spPr>
          <a:xfrm>
            <a:off x="5257800" y="2191434"/>
            <a:ext cx="3223959" cy="1477328"/>
          </a:xfrm>
          <a:prstGeom prst="rect">
            <a:avLst/>
          </a:prstGeom>
          <a:noFill/>
        </p:spPr>
        <p:txBody>
          <a:bodyPr wrap="none" rtlCol="0">
            <a:spAutoFit/>
          </a:bodyPr>
          <a:lstStyle/>
          <a:p>
            <a:r>
              <a:rPr lang="en-US" dirty="0"/>
              <a:t>Step </a:t>
            </a:r>
            <a:r>
              <a:rPr lang="en-US" dirty="0">
                <a:latin typeface="Consolas" panose="020B0609020204030204" pitchFamily="49" charset="0"/>
                <a:cs typeface="Consolas" panose="020B0609020204030204" pitchFamily="49" charset="0"/>
              </a:rPr>
              <a:t>1</a:t>
            </a:r>
            <a:r>
              <a:rPr lang="en-US" dirty="0"/>
              <a:t>:  Set Output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R1,R2,R3,R4</a:t>
            </a:r>
            <a:r>
              <a:rPr lang="en-US" dirty="0">
                <a:latin typeface="Consolas" panose="020B0609020204030204" pitchFamily="49" charset="0"/>
                <a:cs typeface="Consolas" panose="020B0609020204030204" pitchFamily="49" charset="0"/>
              </a:rPr>
              <a:t> = 0000</a:t>
            </a:r>
          </a:p>
          <a:p>
            <a:endParaRPr lang="en-US" dirty="0">
              <a:latin typeface="Consolas" panose="020B0609020204030204" pitchFamily="49" charset="0"/>
              <a:cs typeface="Consolas" panose="020B0609020204030204" pitchFamily="49" charset="0"/>
            </a:endParaRPr>
          </a:p>
          <a:p>
            <a:r>
              <a:rPr lang="en-US" dirty="0"/>
              <a:t>Step </a:t>
            </a:r>
            <a:r>
              <a:rPr lang="en-US" dirty="0">
                <a:latin typeface="Consolas" panose="020B0609020204030204" pitchFamily="49" charset="0"/>
                <a:cs typeface="Consolas" panose="020B0609020204030204" pitchFamily="49" charset="0"/>
              </a:rPr>
              <a:t>2</a:t>
            </a:r>
            <a:r>
              <a:rPr lang="en-US" dirty="0"/>
              <a:t>:  Read Input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C1,C2,C3</a:t>
            </a:r>
            <a:r>
              <a:rPr lang="en-US" dirty="0">
                <a:latin typeface="Consolas" panose="020B0609020204030204" pitchFamily="49" charset="0"/>
                <a:cs typeface="Consolas" panose="020B0609020204030204" pitchFamily="49" charset="0"/>
              </a:rPr>
              <a:t> = 111</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3805237" cy="4931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562600" y="4147066"/>
            <a:ext cx="2174954" cy="400110"/>
          </a:xfrm>
          <a:prstGeom prst="rect">
            <a:avLst/>
          </a:prstGeom>
          <a:noFill/>
        </p:spPr>
        <p:txBody>
          <a:bodyPr wrap="none" rtlCol="0">
            <a:spAutoFit/>
          </a:bodyPr>
          <a:lstStyle/>
          <a:p>
            <a:r>
              <a:rPr lang="en-US" sz="2000" dirty="0">
                <a:solidFill>
                  <a:srgbClr val="FF0000"/>
                </a:solidFill>
                <a:latin typeface="Cambria Math"/>
                <a:ea typeface="Cambria Math"/>
              </a:rPr>
              <a:t>⟹ </a:t>
            </a:r>
            <a:r>
              <a:rPr lang="en-US" sz="2000" dirty="0">
                <a:solidFill>
                  <a:srgbClr val="FF0000"/>
                </a:solidFill>
              </a:rPr>
              <a:t>No key pressed</a:t>
            </a:r>
          </a:p>
        </p:txBody>
      </p:sp>
      <p:sp>
        <p:nvSpPr>
          <p:cNvPr id="9" name="TextBox 8"/>
          <p:cNvSpPr txBox="1"/>
          <p:nvPr/>
        </p:nvSpPr>
        <p:spPr>
          <a:xfrm>
            <a:off x="1066800" y="21700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0" name="TextBox 9"/>
          <p:cNvSpPr txBox="1"/>
          <p:nvPr/>
        </p:nvSpPr>
        <p:spPr>
          <a:xfrm>
            <a:off x="1066800" y="30082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1" name="TextBox 10"/>
          <p:cNvSpPr txBox="1"/>
          <p:nvPr/>
        </p:nvSpPr>
        <p:spPr>
          <a:xfrm>
            <a:off x="1066800" y="3774713"/>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2" name="TextBox 11"/>
          <p:cNvSpPr txBox="1"/>
          <p:nvPr/>
        </p:nvSpPr>
        <p:spPr>
          <a:xfrm>
            <a:off x="1093216" y="46084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3" name="TextBox 12"/>
          <p:cNvSpPr txBox="1"/>
          <p:nvPr/>
        </p:nvSpPr>
        <p:spPr>
          <a:xfrm>
            <a:off x="1752600" y="6077565"/>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4" name="TextBox 13"/>
          <p:cNvSpPr txBox="1"/>
          <p:nvPr/>
        </p:nvSpPr>
        <p:spPr>
          <a:xfrm>
            <a:off x="2593848" y="6077565"/>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5" name="TextBox 14"/>
          <p:cNvSpPr txBox="1"/>
          <p:nvPr/>
        </p:nvSpPr>
        <p:spPr>
          <a:xfrm>
            <a:off x="3344932" y="6077565"/>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280204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48</a:t>
            </a:fld>
            <a:endParaRPr kumimoji="0"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33623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14562" y="4419600"/>
            <a:ext cx="604838"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47800" y="5791200"/>
            <a:ext cx="2111347" cy="369332"/>
          </a:xfrm>
          <a:prstGeom prst="rect">
            <a:avLst/>
          </a:prstGeom>
          <a:noFill/>
        </p:spPr>
        <p:txBody>
          <a:bodyPr wrap="none" rtlCol="0">
            <a:spAutoFit/>
          </a:bodyPr>
          <a:lstStyle/>
          <a:p>
            <a:r>
              <a:rPr lang="en-US" b="1" dirty="0">
                <a:solidFill>
                  <a:srgbClr val="FF0000"/>
                </a:solidFill>
              </a:rPr>
              <a:t>Key “0” is pressed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19200"/>
            <a:ext cx="388086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781800" y="4953000"/>
            <a:ext cx="5334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296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49</a:t>
            </a:fld>
            <a:endParaRPr kumimoji="0"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913"/>
            <a:ext cx="388086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90800" y="4839280"/>
            <a:ext cx="609600" cy="723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57800" y="2191434"/>
            <a:ext cx="3505200" cy="2308324"/>
          </a:xfrm>
          <a:prstGeom prst="rect">
            <a:avLst/>
          </a:prstGeom>
          <a:noFill/>
        </p:spPr>
        <p:txBody>
          <a:bodyPr wrap="square" rtlCol="0">
            <a:spAutoFit/>
          </a:bodyPr>
          <a:lstStyle/>
          <a:p>
            <a:r>
              <a:rPr lang="en-US" dirty="0"/>
              <a:t>Step </a:t>
            </a:r>
            <a:r>
              <a:rPr lang="en-US" dirty="0">
                <a:latin typeface="Consolas" panose="020B0609020204030204" pitchFamily="49" charset="0"/>
                <a:cs typeface="Consolas" panose="020B0609020204030204" pitchFamily="49" charset="0"/>
              </a:rPr>
              <a:t>1</a:t>
            </a:r>
            <a:r>
              <a:rPr lang="en-US" dirty="0"/>
              <a:t>:  Set Output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R1,R2,R3,R4</a:t>
            </a:r>
            <a:r>
              <a:rPr lang="en-US" dirty="0">
                <a:latin typeface="Consolas" panose="020B0609020204030204" pitchFamily="49" charset="0"/>
                <a:cs typeface="Consolas" panose="020B0609020204030204" pitchFamily="49" charset="0"/>
              </a:rPr>
              <a:t> = 0000</a:t>
            </a:r>
          </a:p>
          <a:p>
            <a:endParaRPr lang="en-US" dirty="0">
              <a:latin typeface="Consolas" panose="020B0609020204030204" pitchFamily="49" charset="0"/>
              <a:cs typeface="Consolas" panose="020B0609020204030204" pitchFamily="49" charset="0"/>
            </a:endParaRPr>
          </a:p>
          <a:p>
            <a:r>
              <a:rPr lang="en-US" dirty="0"/>
              <a:t>Step </a:t>
            </a:r>
            <a:r>
              <a:rPr lang="en-US" dirty="0">
                <a:latin typeface="Consolas" panose="020B0609020204030204" pitchFamily="49" charset="0"/>
                <a:cs typeface="Consolas" panose="020B0609020204030204" pitchFamily="49" charset="0"/>
              </a:rPr>
              <a:t>2</a:t>
            </a:r>
            <a:r>
              <a:rPr lang="en-US" dirty="0"/>
              <a:t>:  Read Input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C1,C2,C3</a:t>
            </a:r>
            <a:r>
              <a:rPr lang="en-US" dirty="0">
                <a:latin typeface="Consolas" panose="020B0609020204030204" pitchFamily="49" charset="0"/>
                <a:cs typeface="Consolas" panose="020B0609020204030204" pitchFamily="49" charset="0"/>
              </a:rPr>
              <a:t> = 101</a:t>
            </a:r>
          </a:p>
          <a:p>
            <a:endParaRPr lang="en-US" dirty="0">
              <a:latin typeface="Consolas" panose="020B0609020204030204" pitchFamily="49" charset="0"/>
              <a:cs typeface="Consolas" panose="020B0609020204030204" pitchFamily="49" charset="0"/>
            </a:endParaRPr>
          </a:p>
          <a:p>
            <a:r>
              <a:rPr lang="en-US" dirty="0">
                <a:solidFill>
                  <a:srgbClr val="FF0000"/>
                </a:solidFill>
                <a:latin typeface="Consolas" panose="020B0609020204030204" pitchFamily="49" charset="0"/>
                <a:ea typeface="Cambria Math"/>
                <a:cs typeface="Consolas" panose="020B0609020204030204" pitchFamily="49" charset="0"/>
              </a:rPr>
              <a:t>⟹ Some key in 2</a:t>
            </a:r>
            <a:r>
              <a:rPr lang="en-US" baseline="30000" dirty="0">
                <a:solidFill>
                  <a:srgbClr val="FF0000"/>
                </a:solidFill>
                <a:latin typeface="Consolas" panose="020B0609020204030204" pitchFamily="49" charset="0"/>
                <a:ea typeface="Cambria Math"/>
                <a:cs typeface="Consolas" panose="020B0609020204030204" pitchFamily="49" charset="0"/>
              </a:rPr>
              <a:t>nd</a:t>
            </a:r>
            <a:r>
              <a:rPr lang="en-US" dirty="0">
                <a:solidFill>
                  <a:srgbClr val="FF0000"/>
                </a:solidFill>
                <a:latin typeface="Consolas" panose="020B0609020204030204" pitchFamily="49" charset="0"/>
                <a:ea typeface="Cambria Math"/>
                <a:cs typeface="Consolas" panose="020B0609020204030204" pitchFamily="49" charset="0"/>
              </a:rPr>
              <a:t> column is pressed down</a:t>
            </a:r>
            <a:endParaRPr lang="en-US" dirty="0">
              <a:solidFill>
                <a:srgbClr val="FF0000"/>
              </a:solidFill>
              <a:latin typeface="Consolas" panose="020B0609020204030204" pitchFamily="49" charset="0"/>
              <a:cs typeface="Consolas" panose="020B0609020204030204" pitchFamily="49" charset="0"/>
            </a:endParaRPr>
          </a:p>
        </p:txBody>
      </p:sp>
      <p:sp>
        <p:nvSpPr>
          <p:cNvPr id="7" name="TextBox 6"/>
          <p:cNvSpPr txBox="1"/>
          <p:nvPr/>
        </p:nvSpPr>
        <p:spPr>
          <a:xfrm>
            <a:off x="1447800" y="21700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0" name="TextBox 9"/>
          <p:cNvSpPr txBox="1"/>
          <p:nvPr/>
        </p:nvSpPr>
        <p:spPr>
          <a:xfrm>
            <a:off x="1447800" y="30082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1" name="TextBox 10"/>
          <p:cNvSpPr txBox="1"/>
          <p:nvPr/>
        </p:nvSpPr>
        <p:spPr>
          <a:xfrm>
            <a:off x="1447800" y="3774713"/>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2" name="TextBox 11"/>
          <p:cNvSpPr txBox="1"/>
          <p:nvPr/>
        </p:nvSpPr>
        <p:spPr>
          <a:xfrm>
            <a:off x="1474216" y="46084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3" name="TextBox 12"/>
          <p:cNvSpPr txBox="1"/>
          <p:nvPr/>
        </p:nvSpPr>
        <p:spPr>
          <a:xfrm>
            <a:off x="20076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4" name="TextBox 13"/>
          <p:cNvSpPr txBox="1"/>
          <p:nvPr/>
        </p:nvSpPr>
        <p:spPr>
          <a:xfrm>
            <a:off x="2845816" y="6136913"/>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0</a:t>
            </a:r>
          </a:p>
        </p:txBody>
      </p:sp>
      <p:sp>
        <p:nvSpPr>
          <p:cNvPr id="15" name="TextBox 14"/>
          <p:cNvSpPr txBox="1"/>
          <p:nvPr/>
        </p:nvSpPr>
        <p:spPr>
          <a:xfrm>
            <a:off x="36078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39349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5715000" y="1301336"/>
            <a:ext cx="2136648" cy="481595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GPIO Memory Map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grpSp>
        <p:nvGrpSpPr>
          <p:cNvPr id="21" name="Group 20"/>
          <p:cNvGrpSpPr/>
          <p:nvPr/>
        </p:nvGrpSpPr>
        <p:grpSpPr>
          <a:xfrm>
            <a:off x="152400" y="3657600"/>
            <a:ext cx="3277471" cy="804792"/>
            <a:chOff x="314153" y="4162912"/>
            <a:chExt cx="3277471" cy="804792"/>
          </a:xfrm>
        </p:grpSpPr>
        <p:sp>
          <p:nvSpPr>
            <p:cNvPr id="9" name="Rectangle 8"/>
            <p:cNvSpPr/>
            <p:nvPr/>
          </p:nvSpPr>
          <p:spPr>
            <a:xfrm>
              <a:off x="1454976" y="4338178"/>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A (</a:t>
              </a:r>
              <a:r>
                <a:rPr lang="en-US" dirty="0">
                  <a:latin typeface="Consolas" panose="020B0609020204030204" pitchFamily="49" charset="0"/>
                </a:rPr>
                <a:t>1</a:t>
              </a:r>
              <a:r>
                <a:rPr lang="en-US" dirty="0"/>
                <a:t> KB)</a:t>
              </a:r>
            </a:p>
          </p:txBody>
        </p:sp>
        <p:sp>
          <p:nvSpPr>
            <p:cNvPr id="11" name="TextBox 10"/>
            <p:cNvSpPr txBox="1"/>
            <p:nvPr/>
          </p:nvSpPr>
          <p:spPr>
            <a:xfrm>
              <a:off x="314153" y="4659927"/>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12" name="TextBox 11"/>
            <p:cNvSpPr txBox="1"/>
            <p:nvPr/>
          </p:nvSpPr>
          <p:spPr>
            <a:xfrm>
              <a:off x="314153" y="4162912"/>
              <a:ext cx="1178528" cy="307777"/>
            </a:xfrm>
            <a:prstGeom prst="rect">
              <a:avLst/>
            </a:prstGeom>
            <a:noFill/>
          </p:spPr>
          <p:txBody>
            <a:bodyPr wrap="none" rtlCol="0">
              <a:spAutoFit/>
            </a:bodyPr>
            <a:lstStyle/>
            <a:p>
              <a:r>
                <a:rPr lang="en-US" sz="1400" dirty="0">
                  <a:latin typeface="Consolas" panose="020B0609020204030204" pitchFamily="49" charset="0"/>
                </a:rPr>
                <a:t>0x48000400</a:t>
              </a:r>
            </a:p>
          </p:txBody>
        </p:sp>
      </p:grpSp>
      <p:sp>
        <p:nvSpPr>
          <p:cNvPr id="23" name="Rectangle 22"/>
          <p:cNvSpPr/>
          <p:nvPr/>
        </p:nvSpPr>
        <p:spPr>
          <a:xfrm>
            <a:off x="5718243" y="4572000"/>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IDR</a:t>
            </a:r>
          </a:p>
        </p:txBody>
      </p:sp>
      <p:sp>
        <p:nvSpPr>
          <p:cNvPr id="24" name="Rectangle 23"/>
          <p:cNvSpPr/>
          <p:nvPr/>
        </p:nvSpPr>
        <p:spPr>
          <a:xfrm>
            <a:off x="5716621" y="4264934"/>
            <a:ext cx="2135027"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ODR</a:t>
            </a:r>
          </a:p>
        </p:txBody>
      </p:sp>
      <p:sp>
        <p:nvSpPr>
          <p:cNvPr id="25" name="Rectangle 24"/>
          <p:cNvSpPr/>
          <p:nvPr/>
        </p:nvSpPr>
        <p:spPr>
          <a:xfrm>
            <a:off x="5718243" y="3959968"/>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BSRR</a:t>
            </a:r>
          </a:p>
        </p:txBody>
      </p:sp>
      <p:sp>
        <p:nvSpPr>
          <p:cNvPr id="26" name="Rectangle 25"/>
          <p:cNvSpPr/>
          <p:nvPr/>
        </p:nvSpPr>
        <p:spPr>
          <a:xfrm>
            <a:off x="5718243" y="3658319"/>
            <a:ext cx="2136648" cy="29597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LCKR</a:t>
            </a:r>
          </a:p>
        </p:txBody>
      </p:sp>
      <p:sp>
        <p:nvSpPr>
          <p:cNvPr id="27" name="Rectangle 26"/>
          <p:cNvSpPr/>
          <p:nvPr/>
        </p:nvSpPr>
        <p:spPr>
          <a:xfrm>
            <a:off x="5718243" y="5801572"/>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MODER</a:t>
            </a:r>
          </a:p>
        </p:txBody>
      </p:sp>
      <p:sp>
        <p:nvSpPr>
          <p:cNvPr id="28" name="Rectangle 27"/>
          <p:cNvSpPr/>
          <p:nvPr/>
        </p:nvSpPr>
        <p:spPr>
          <a:xfrm>
            <a:off x="5718243" y="5494507"/>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OTYPER</a:t>
            </a:r>
          </a:p>
        </p:txBody>
      </p:sp>
      <p:sp>
        <p:nvSpPr>
          <p:cNvPr id="29" name="Rectangle 28"/>
          <p:cNvSpPr/>
          <p:nvPr/>
        </p:nvSpPr>
        <p:spPr>
          <a:xfrm>
            <a:off x="5718243" y="5186786"/>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OSPEEDR</a:t>
            </a:r>
          </a:p>
        </p:txBody>
      </p:sp>
      <p:sp>
        <p:nvSpPr>
          <p:cNvPr id="30" name="Rectangle 29"/>
          <p:cNvSpPr/>
          <p:nvPr/>
        </p:nvSpPr>
        <p:spPr>
          <a:xfrm>
            <a:off x="5718243" y="4876965"/>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PUPDR</a:t>
            </a:r>
          </a:p>
        </p:txBody>
      </p:sp>
      <p:sp>
        <p:nvSpPr>
          <p:cNvPr id="35" name="Rectangle 34"/>
          <p:cNvSpPr/>
          <p:nvPr/>
        </p:nvSpPr>
        <p:spPr>
          <a:xfrm>
            <a:off x="5718243" y="3332386"/>
            <a:ext cx="2136648" cy="3202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AFR[0]</a:t>
            </a:r>
          </a:p>
        </p:txBody>
      </p:sp>
      <p:sp>
        <p:nvSpPr>
          <p:cNvPr id="36" name="Rectangle 35"/>
          <p:cNvSpPr/>
          <p:nvPr/>
        </p:nvSpPr>
        <p:spPr>
          <a:xfrm>
            <a:off x="5718243" y="3026288"/>
            <a:ext cx="2136648" cy="3258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AFR[1]</a:t>
            </a:r>
          </a:p>
        </p:txBody>
      </p:sp>
      <p:sp>
        <p:nvSpPr>
          <p:cNvPr id="37" name="Rectangle 36"/>
          <p:cNvSpPr/>
          <p:nvPr/>
        </p:nvSpPr>
        <p:spPr>
          <a:xfrm>
            <a:off x="5716621" y="2694890"/>
            <a:ext cx="2136648" cy="33252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BRR</a:t>
            </a:r>
          </a:p>
        </p:txBody>
      </p:sp>
      <p:sp>
        <p:nvSpPr>
          <p:cNvPr id="38" name="Rectangle 37"/>
          <p:cNvSpPr/>
          <p:nvPr/>
        </p:nvSpPr>
        <p:spPr>
          <a:xfrm>
            <a:off x="5716621" y="2371120"/>
            <a:ext cx="2136648" cy="32282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ASCR</a:t>
            </a:r>
          </a:p>
        </p:txBody>
      </p:sp>
      <p:sp>
        <p:nvSpPr>
          <p:cNvPr id="39" name="TextBox 38"/>
          <p:cNvSpPr txBox="1"/>
          <p:nvPr/>
        </p:nvSpPr>
        <p:spPr>
          <a:xfrm>
            <a:off x="4572988" y="5940623"/>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40" name="TextBox 39"/>
          <p:cNvSpPr txBox="1"/>
          <p:nvPr/>
        </p:nvSpPr>
        <p:spPr>
          <a:xfrm>
            <a:off x="4572000" y="5624248"/>
            <a:ext cx="1178528" cy="307777"/>
          </a:xfrm>
          <a:prstGeom prst="rect">
            <a:avLst/>
          </a:prstGeom>
          <a:noFill/>
        </p:spPr>
        <p:txBody>
          <a:bodyPr wrap="none" rtlCol="0">
            <a:spAutoFit/>
          </a:bodyPr>
          <a:lstStyle/>
          <a:p>
            <a:r>
              <a:rPr lang="en-US" sz="1400" dirty="0">
                <a:latin typeface="Consolas" panose="020B0609020204030204" pitchFamily="49" charset="0"/>
              </a:rPr>
              <a:t>0x48000004</a:t>
            </a:r>
          </a:p>
        </p:txBody>
      </p:sp>
      <p:sp>
        <p:nvSpPr>
          <p:cNvPr id="41" name="TextBox 40"/>
          <p:cNvSpPr txBox="1"/>
          <p:nvPr/>
        </p:nvSpPr>
        <p:spPr>
          <a:xfrm>
            <a:off x="4581474" y="5335147"/>
            <a:ext cx="1178528" cy="307777"/>
          </a:xfrm>
          <a:prstGeom prst="rect">
            <a:avLst/>
          </a:prstGeom>
          <a:noFill/>
        </p:spPr>
        <p:txBody>
          <a:bodyPr wrap="none" rtlCol="0">
            <a:spAutoFit/>
          </a:bodyPr>
          <a:lstStyle/>
          <a:p>
            <a:r>
              <a:rPr lang="en-US" sz="1400" dirty="0">
                <a:latin typeface="Consolas" panose="020B0609020204030204" pitchFamily="49" charset="0"/>
              </a:rPr>
              <a:t>0x48000008</a:t>
            </a:r>
          </a:p>
        </p:txBody>
      </p:sp>
      <p:sp>
        <p:nvSpPr>
          <p:cNvPr id="42" name="TextBox 41"/>
          <p:cNvSpPr txBox="1"/>
          <p:nvPr/>
        </p:nvSpPr>
        <p:spPr>
          <a:xfrm>
            <a:off x="4580486" y="5018772"/>
            <a:ext cx="1178528" cy="307777"/>
          </a:xfrm>
          <a:prstGeom prst="rect">
            <a:avLst/>
          </a:prstGeom>
          <a:noFill/>
        </p:spPr>
        <p:txBody>
          <a:bodyPr wrap="none" rtlCol="0">
            <a:spAutoFit/>
          </a:bodyPr>
          <a:lstStyle/>
          <a:p>
            <a:r>
              <a:rPr lang="en-US" sz="1400" dirty="0">
                <a:latin typeface="Consolas" panose="020B0609020204030204" pitchFamily="49" charset="0"/>
              </a:rPr>
              <a:t>0x4800000C</a:t>
            </a:r>
          </a:p>
        </p:txBody>
      </p:sp>
      <p:sp>
        <p:nvSpPr>
          <p:cNvPr id="43" name="TextBox 42"/>
          <p:cNvSpPr txBox="1"/>
          <p:nvPr/>
        </p:nvSpPr>
        <p:spPr>
          <a:xfrm>
            <a:off x="4573005" y="4716727"/>
            <a:ext cx="1178528" cy="307777"/>
          </a:xfrm>
          <a:prstGeom prst="rect">
            <a:avLst/>
          </a:prstGeom>
          <a:noFill/>
        </p:spPr>
        <p:txBody>
          <a:bodyPr wrap="none" rtlCol="0">
            <a:spAutoFit/>
          </a:bodyPr>
          <a:lstStyle/>
          <a:p>
            <a:r>
              <a:rPr lang="en-US" sz="1400" dirty="0">
                <a:latin typeface="Consolas" panose="020B0609020204030204" pitchFamily="49" charset="0"/>
              </a:rPr>
              <a:t>0x48000010</a:t>
            </a:r>
          </a:p>
        </p:txBody>
      </p:sp>
      <p:sp>
        <p:nvSpPr>
          <p:cNvPr id="44" name="TextBox 43"/>
          <p:cNvSpPr txBox="1"/>
          <p:nvPr/>
        </p:nvSpPr>
        <p:spPr>
          <a:xfrm>
            <a:off x="4572017" y="4400352"/>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45" name="TextBox 44"/>
          <p:cNvSpPr txBox="1"/>
          <p:nvPr/>
        </p:nvSpPr>
        <p:spPr>
          <a:xfrm>
            <a:off x="4581491" y="4111251"/>
            <a:ext cx="1178528" cy="307777"/>
          </a:xfrm>
          <a:prstGeom prst="rect">
            <a:avLst/>
          </a:prstGeom>
          <a:noFill/>
        </p:spPr>
        <p:txBody>
          <a:bodyPr wrap="none" rtlCol="0">
            <a:spAutoFit/>
          </a:bodyPr>
          <a:lstStyle/>
          <a:p>
            <a:r>
              <a:rPr lang="en-US" sz="1400" dirty="0">
                <a:latin typeface="Consolas" panose="020B0609020204030204" pitchFamily="49" charset="0"/>
              </a:rPr>
              <a:t>0x48000018</a:t>
            </a:r>
          </a:p>
        </p:txBody>
      </p:sp>
      <p:sp>
        <p:nvSpPr>
          <p:cNvPr id="46" name="TextBox 45"/>
          <p:cNvSpPr txBox="1"/>
          <p:nvPr/>
        </p:nvSpPr>
        <p:spPr>
          <a:xfrm>
            <a:off x="4580503" y="3794876"/>
            <a:ext cx="1178528" cy="307777"/>
          </a:xfrm>
          <a:prstGeom prst="rect">
            <a:avLst/>
          </a:prstGeom>
          <a:noFill/>
        </p:spPr>
        <p:txBody>
          <a:bodyPr wrap="none" rtlCol="0">
            <a:spAutoFit/>
          </a:bodyPr>
          <a:lstStyle/>
          <a:p>
            <a:r>
              <a:rPr lang="en-US" sz="1400" dirty="0">
                <a:latin typeface="Consolas" panose="020B0609020204030204" pitchFamily="49" charset="0"/>
              </a:rPr>
              <a:t>0x4800001C</a:t>
            </a:r>
          </a:p>
        </p:txBody>
      </p:sp>
      <p:sp>
        <p:nvSpPr>
          <p:cNvPr id="47" name="TextBox 46"/>
          <p:cNvSpPr txBox="1"/>
          <p:nvPr/>
        </p:nvSpPr>
        <p:spPr>
          <a:xfrm>
            <a:off x="4572988" y="3476976"/>
            <a:ext cx="1178528" cy="307777"/>
          </a:xfrm>
          <a:prstGeom prst="rect">
            <a:avLst/>
          </a:prstGeom>
          <a:noFill/>
        </p:spPr>
        <p:txBody>
          <a:bodyPr wrap="none" rtlCol="0">
            <a:spAutoFit/>
          </a:bodyPr>
          <a:lstStyle/>
          <a:p>
            <a:r>
              <a:rPr lang="en-US" sz="1400" dirty="0">
                <a:latin typeface="Consolas" panose="020B0609020204030204" pitchFamily="49" charset="0"/>
              </a:rPr>
              <a:t>0x48000020</a:t>
            </a:r>
          </a:p>
        </p:txBody>
      </p:sp>
      <p:sp>
        <p:nvSpPr>
          <p:cNvPr id="48" name="TextBox 47"/>
          <p:cNvSpPr txBox="1"/>
          <p:nvPr/>
        </p:nvSpPr>
        <p:spPr>
          <a:xfrm>
            <a:off x="4572000" y="3160601"/>
            <a:ext cx="1178528" cy="307777"/>
          </a:xfrm>
          <a:prstGeom prst="rect">
            <a:avLst/>
          </a:prstGeom>
          <a:noFill/>
        </p:spPr>
        <p:txBody>
          <a:bodyPr wrap="none" rtlCol="0">
            <a:spAutoFit/>
          </a:bodyPr>
          <a:lstStyle/>
          <a:p>
            <a:r>
              <a:rPr lang="en-US" sz="1400" dirty="0">
                <a:latin typeface="Consolas" panose="020B0609020204030204" pitchFamily="49" charset="0"/>
              </a:rPr>
              <a:t>0x48000024</a:t>
            </a:r>
          </a:p>
        </p:txBody>
      </p:sp>
      <p:sp>
        <p:nvSpPr>
          <p:cNvPr id="49" name="TextBox 48"/>
          <p:cNvSpPr txBox="1"/>
          <p:nvPr/>
        </p:nvSpPr>
        <p:spPr>
          <a:xfrm>
            <a:off x="4581474" y="2871500"/>
            <a:ext cx="1178528" cy="307777"/>
          </a:xfrm>
          <a:prstGeom prst="rect">
            <a:avLst/>
          </a:prstGeom>
          <a:noFill/>
        </p:spPr>
        <p:txBody>
          <a:bodyPr wrap="none" rtlCol="0">
            <a:spAutoFit/>
          </a:bodyPr>
          <a:lstStyle/>
          <a:p>
            <a:r>
              <a:rPr lang="en-US" sz="1400" dirty="0">
                <a:latin typeface="Consolas" panose="020B0609020204030204" pitchFamily="49" charset="0"/>
              </a:rPr>
              <a:t>0x48000028</a:t>
            </a:r>
          </a:p>
        </p:txBody>
      </p:sp>
      <p:sp>
        <p:nvSpPr>
          <p:cNvPr id="50" name="TextBox 49"/>
          <p:cNvSpPr txBox="1"/>
          <p:nvPr/>
        </p:nvSpPr>
        <p:spPr>
          <a:xfrm>
            <a:off x="4580486" y="2555125"/>
            <a:ext cx="1178528" cy="307777"/>
          </a:xfrm>
          <a:prstGeom prst="rect">
            <a:avLst/>
          </a:prstGeom>
          <a:noFill/>
        </p:spPr>
        <p:txBody>
          <a:bodyPr wrap="none" rtlCol="0">
            <a:spAutoFit/>
          </a:bodyPr>
          <a:lstStyle/>
          <a:p>
            <a:r>
              <a:rPr lang="en-US" sz="1400" dirty="0">
                <a:latin typeface="Consolas" panose="020B0609020204030204" pitchFamily="49" charset="0"/>
              </a:rPr>
              <a:t>0x4800002C</a:t>
            </a:r>
          </a:p>
        </p:txBody>
      </p:sp>
      <p:sp>
        <p:nvSpPr>
          <p:cNvPr id="51" name="Right Brace 50"/>
          <p:cNvSpPr/>
          <p:nvPr/>
        </p:nvSpPr>
        <p:spPr>
          <a:xfrm>
            <a:off x="7924800" y="2371120"/>
            <a:ext cx="228600" cy="3746171"/>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8174504" y="4049134"/>
            <a:ext cx="969496" cy="369332"/>
          </a:xfrm>
          <a:prstGeom prst="rect">
            <a:avLst/>
          </a:prstGeom>
          <a:noFill/>
        </p:spPr>
        <p:txBody>
          <a:bodyPr wrap="none" rtlCol="0">
            <a:spAutoFit/>
          </a:bodyPr>
          <a:lstStyle/>
          <a:p>
            <a:r>
              <a:rPr lang="en-US" dirty="0">
                <a:solidFill>
                  <a:srgbClr val="C00000"/>
                </a:solidFill>
              </a:rPr>
              <a:t>48 bytes</a:t>
            </a:r>
          </a:p>
        </p:txBody>
      </p:sp>
      <p:cxnSp>
        <p:nvCxnSpPr>
          <p:cNvPr id="54" name="Straight Arrow Connector 53"/>
          <p:cNvCxnSpPr>
            <a:endCxn id="39" idx="1"/>
          </p:cNvCxnSpPr>
          <p:nvPr/>
        </p:nvCxnSpPr>
        <p:spPr>
          <a:xfrm>
            <a:off x="3428249" y="4287088"/>
            <a:ext cx="1144739" cy="18074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8" idx="1"/>
          </p:cNvCxnSpPr>
          <p:nvPr/>
        </p:nvCxnSpPr>
        <p:spPr>
          <a:xfrm flipV="1">
            <a:off x="3428249" y="1342390"/>
            <a:ext cx="1170714" cy="24904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598963" y="1188501"/>
            <a:ext cx="1178528" cy="307777"/>
          </a:xfrm>
          <a:prstGeom prst="rect">
            <a:avLst/>
          </a:prstGeom>
        </p:spPr>
        <p:txBody>
          <a:bodyPr wrap="none">
            <a:spAutoFit/>
          </a:bodyPr>
          <a:lstStyle/>
          <a:p>
            <a:r>
              <a:rPr lang="en-US" sz="1400" dirty="0">
                <a:latin typeface="Consolas" panose="020B0609020204030204" pitchFamily="49" charset="0"/>
              </a:rPr>
              <a:t>0x48000400</a:t>
            </a:r>
            <a:endParaRPr lang="en-US" dirty="0"/>
          </a:p>
        </p:txBody>
      </p:sp>
      <p:sp>
        <p:nvSpPr>
          <p:cNvPr id="61" name="Flowchart: Punched Tape 60"/>
          <p:cNvSpPr/>
          <p:nvPr/>
        </p:nvSpPr>
        <p:spPr>
          <a:xfrm>
            <a:off x="5718244" y="1742743"/>
            <a:ext cx="2133404" cy="367425"/>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Brace 3"/>
          <p:cNvSpPr/>
          <p:nvPr/>
        </p:nvSpPr>
        <p:spPr>
          <a:xfrm rot="5400000" flipV="1">
            <a:off x="6665901" y="5224223"/>
            <a:ext cx="228600" cy="214289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34635" y="6399136"/>
            <a:ext cx="2542234" cy="369332"/>
          </a:xfrm>
          <a:prstGeom prst="rect">
            <a:avLst/>
          </a:prstGeom>
          <a:noFill/>
        </p:spPr>
        <p:txBody>
          <a:bodyPr wrap="none" rtlCol="0">
            <a:spAutoFit/>
          </a:bodyPr>
          <a:lstStyle/>
          <a:p>
            <a:r>
              <a:rPr lang="en-US" dirty="0">
                <a:solidFill>
                  <a:srgbClr val="C00000"/>
                </a:solidFill>
              </a:rPr>
              <a:t>Each register has 4 bytes.</a:t>
            </a:r>
          </a:p>
        </p:txBody>
      </p:sp>
    </p:spTree>
    <p:extLst>
      <p:ext uri="{BB962C8B-B14F-4D97-AF65-F5344CB8AC3E}">
        <p14:creationId xmlns:p14="http://schemas.microsoft.com/office/powerpoint/2010/main" val="3790127292"/>
      </p:ext>
    </p:extLst>
  </p:cSld>
  <p:clrMapOvr>
    <a:masterClrMapping/>
  </p:clrMapOvr>
  <p:extLst mod="1"/>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913"/>
            <a:ext cx="388086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90800" y="4839280"/>
            <a:ext cx="609600" cy="723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57800" y="2191434"/>
            <a:ext cx="3350597" cy="3693319"/>
          </a:xfrm>
          <a:prstGeom prst="rect">
            <a:avLst/>
          </a:prstGeom>
          <a:noFill/>
        </p:spPr>
        <p:txBody>
          <a:bodyPr wrap="none" rtlCol="0">
            <a:spAutoFit/>
          </a:bodyPr>
          <a:lstStyle/>
          <a:p>
            <a:r>
              <a:rPr lang="en-US" dirty="0"/>
              <a:t>Step </a:t>
            </a:r>
            <a:r>
              <a:rPr lang="en-US" dirty="0">
                <a:latin typeface="Consolas" panose="020B0609020204030204" pitchFamily="49" charset="0"/>
                <a:cs typeface="Consolas" panose="020B0609020204030204" pitchFamily="49" charset="0"/>
              </a:rPr>
              <a:t>1</a:t>
            </a:r>
            <a:r>
              <a:rPr lang="en-US" dirty="0"/>
              <a:t>:  Set Output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R1,R2,R3,R4</a:t>
            </a:r>
            <a:r>
              <a:rPr lang="en-US" dirty="0">
                <a:latin typeface="Consolas" panose="020B0609020204030204" pitchFamily="49" charset="0"/>
                <a:cs typeface="Consolas" panose="020B0609020204030204" pitchFamily="49" charset="0"/>
              </a:rPr>
              <a:t> = 0000</a:t>
            </a:r>
          </a:p>
          <a:p>
            <a:endParaRPr lang="en-US" dirty="0">
              <a:latin typeface="Consolas" panose="020B0609020204030204" pitchFamily="49" charset="0"/>
              <a:cs typeface="Consolas" panose="020B0609020204030204" pitchFamily="49" charset="0"/>
            </a:endParaRPr>
          </a:p>
          <a:p>
            <a:r>
              <a:rPr lang="en-US" dirty="0"/>
              <a:t>Step </a:t>
            </a:r>
            <a:r>
              <a:rPr lang="en-US" dirty="0">
                <a:latin typeface="Consolas" panose="020B0609020204030204" pitchFamily="49" charset="0"/>
                <a:cs typeface="Consolas" panose="020B0609020204030204" pitchFamily="49" charset="0"/>
              </a:rPr>
              <a:t>2</a:t>
            </a:r>
            <a:r>
              <a:rPr lang="en-US" dirty="0"/>
              <a:t>:  Read Input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C1,C2,C3</a:t>
            </a:r>
            <a:r>
              <a:rPr lang="en-US" dirty="0">
                <a:latin typeface="Consolas" panose="020B0609020204030204" pitchFamily="49" charset="0"/>
                <a:cs typeface="Consolas" panose="020B0609020204030204" pitchFamily="49" charset="0"/>
              </a:rPr>
              <a:t> = 101</a:t>
            </a:r>
          </a:p>
          <a:p>
            <a:endParaRPr lang="en-US" dirty="0">
              <a:latin typeface="Consolas" panose="020B0609020204030204" pitchFamily="49" charset="0"/>
              <a:cs typeface="Consolas" panose="020B0609020204030204" pitchFamily="49" charset="0"/>
            </a:endParaRPr>
          </a:p>
          <a:p>
            <a:r>
              <a:rPr lang="en-US" dirty="0">
                <a:solidFill>
                  <a:srgbClr val="FF0000"/>
                </a:solidFill>
              </a:rPr>
              <a:t>Step </a:t>
            </a:r>
            <a:r>
              <a:rPr lang="en-US" dirty="0" err="1">
                <a:solidFill>
                  <a:srgbClr val="FF0000"/>
                </a:solidFill>
              </a:rPr>
              <a:t>3a</a:t>
            </a:r>
            <a:r>
              <a:rPr lang="en-US" dirty="0">
                <a:solidFill>
                  <a:srgbClr val="FF0000"/>
                </a:solidFill>
              </a:rPr>
              <a:t>:  Scan </a:t>
            </a:r>
            <a:r>
              <a:rPr lang="en-US" dirty="0">
                <a:solidFill>
                  <a:srgbClr val="FF0000"/>
                </a:solidFill>
                <a:latin typeface="Consolas" panose="020B0609020204030204" pitchFamily="49" charset="0"/>
                <a:cs typeface="Consolas" panose="020B0609020204030204" pitchFamily="49" charset="0"/>
              </a:rPr>
              <a:t>1</a:t>
            </a:r>
            <a:r>
              <a:rPr lang="en-US" baseline="30000" dirty="0">
                <a:solidFill>
                  <a:srgbClr val="FF0000"/>
                </a:solidFill>
              </a:rPr>
              <a:t>st</a:t>
            </a:r>
            <a:r>
              <a:rPr lang="en-US" dirty="0">
                <a:solidFill>
                  <a:srgbClr val="FF0000"/>
                </a:solidFill>
              </a:rPr>
              <a:t> row</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R1,R2,R3,R4</a:t>
            </a:r>
            <a:r>
              <a:rPr lang="en-US" dirty="0">
                <a:solidFill>
                  <a:srgbClr val="FF0000"/>
                </a:solidFill>
                <a:latin typeface="Consolas" panose="020B0609020204030204" pitchFamily="49" charset="0"/>
                <a:cs typeface="Consolas" panose="020B0609020204030204" pitchFamily="49" charset="0"/>
              </a:rPr>
              <a:t> = 0111</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C1,C2,C3</a:t>
            </a:r>
            <a:r>
              <a:rPr lang="en-US" dirty="0">
                <a:solidFill>
                  <a:srgbClr val="FF0000"/>
                </a:solidFill>
                <a:latin typeface="Consolas" panose="020B0609020204030204" pitchFamily="49" charset="0"/>
                <a:cs typeface="Consolas" panose="020B0609020204030204" pitchFamily="49" charset="0"/>
              </a:rPr>
              <a:t> = 111</a:t>
            </a:r>
          </a:p>
          <a:p>
            <a:endParaRPr lang="en-US" dirty="0">
              <a:latin typeface="Consolas" panose="020B0609020204030204" pitchFamily="49" charset="0"/>
              <a:cs typeface="Consolas" panose="020B0609020204030204" pitchFamily="49" charset="0"/>
            </a:endParaRPr>
          </a:p>
          <a:p>
            <a:r>
              <a:rPr lang="en-US" dirty="0">
                <a:solidFill>
                  <a:srgbClr val="FF0000"/>
                </a:solidFill>
                <a:latin typeface="Consolas" panose="020B0609020204030204" pitchFamily="49" charset="0"/>
                <a:ea typeface="Cambria Math"/>
                <a:cs typeface="Consolas" panose="020B0609020204030204" pitchFamily="49" charset="0"/>
              </a:rPr>
              <a:t>⟹ No key in 1</a:t>
            </a:r>
            <a:r>
              <a:rPr lang="en-US" baseline="30000" dirty="0">
                <a:solidFill>
                  <a:srgbClr val="FF0000"/>
                </a:solidFill>
                <a:latin typeface="Consolas" panose="020B0609020204030204" pitchFamily="49" charset="0"/>
                <a:ea typeface="Cambria Math"/>
                <a:cs typeface="Consolas" panose="020B0609020204030204" pitchFamily="49" charset="0"/>
              </a:rPr>
              <a:t>st</a:t>
            </a:r>
            <a:r>
              <a:rPr lang="en-US" dirty="0">
                <a:solidFill>
                  <a:srgbClr val="FF0000"/>
                </a:solidFill>
                <a:latin typeface="Consolas" panose="020B0609020204030204" pitchFamily="49" charset="0"/>
                <a:ea typeface="Cambria Math"/>
                <a:cs typeface="Consolas" panose="020B0609020204030204" pitchFamily="49" charset="0"/>
              </a:rPr>
              <a:t> row</a:t>
            </a:r>
          </a:p>
          <a:p>
            <a:r>
              <a:rPr lang="en-US" dirty="0">
                <a:solidFill>
                  <a:srgbClr val="FF0000"/>
                </a:solidFill>
                <a:latin typeface="Consolas" panose="020B0609020204030204" pitchFamily="49" charset="0"/>
                <a:ea typeface="Cambria Math"/>
                <a:cs typeface="Consolas" panose="020B0609020204030204" pitchFamily="49" charset="0"/>
              </a:rPr>
              <a:t>   is pressed down</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7" name="TextBox 6"/>
          <p:cNvSpPr txBox="1"/>
          <p:nvPr/>
        </p:nvSpPr>
        <p:spPr>
          <a:xfrm>
            <a:off x="1447800" y="21700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0" name="TextBox 9"/>
          <p:cNvSpPr txBox="1"/>
          <p:nvPr/>
        </p:nvSpPr>
        <p:spPr>
          <a:xfrm>
            <a:off x="1447800" y="30082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1" name="TextBox 10"/>
          <p:cNvSpPr txBox="1"/>
          <p:nvPr/>
        </p:nvSpPr>
        <p:spPr>
          <a:xfrm>
            <a:off x="1447800" y="3774713"/>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2" name="TextBox 11"/>
          <p:cNvSpPr txBox="1"/>
          <p:nvPr/>
        </p:nvSpPr>
        <p:spPr>
          <a:xfrm>
            <a:off x="1474216" y="46084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3" name="TextBox 12"/>
          <p:cNvSpPr txBox="1"/>
          <p:nvPr/>
        </p:nvSpPr>
        <p:spPr>
          <a:xfrm>
            <a:off x="20076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4" name="TextBox 13"/>
          <p:cNvSpPr txBox="1"/>
          <p:nvPr/>
        </p:nvSpPr>
        <p:spPr>
          <a:xfrm>
            <a:off x="2845816" y="6136913"/>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5" name="TextBox 14"/>
          <p:cNvSpPr txBox="1"/>
          <p:nvPr/>
        </p:nvSpPr>
        <p:spPr>
          <a:xfrm>
            <a:off x="36078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8" name="TextBox 7"/>
          <p:cNvSpPr txBox="1"/>
          <p:nvPr/>
        </p:nvSpPr>
        <p:spPr>
          <a:xfrm>
            <a:off x="144045" y="1447800"/>
            <a:ext cx="1486817" cy="369332"/>
          </a:xfrm>
          <a:prstGeom prst="rect">
            <a:avLst/>
          </a:prstGeom>
          <a:noFill/>
        </p:spPr>
        <p:txBody>
          <a:bodyPr wrap="none" rtlCol="0">
            <a:spAutoFit/>
          </a:bodyPr>
          <a:lstStyle/>
          <a:p>
            <a:r>
              <a:rPr lang="en-US" b="1" dirty="0">
                <a:solidFill>
                  <a:srgbClr val="FF0000"/>
                </a:solidFill>
              </a:rPr>
              <a:t>Scan </a:t>
            </a:r>
            <a:r>
              <a:rPr lang="en-US" b="1" dirty="0">
                <a:solidFill>
                  <a:srgbClr val="FF0000"/>
                </a:solidFill>
                <a:latin typeface="Consolas" panose="020B0609020204030204" pitchFamily="49" charset="0"/>
                <a:cs typeface="Consolas" panose="020B0609020204030204" pitchFamily="49" charset="0"/>
              </a:rPr>
              <a:t>1</a:t>
            </a:r>
            <a:r>
              <a:rPr lang="en-US" b="1" baseline="30000" dirty="0">
                <a:solidFill>
                  <a:srgbClr val="FF0000"/>
                </a:solidFill>
              </a:rPr>
              <a:t>st</a:t>
            </a:r>
            <a:r>
              <a:rPr lang="en-US" b="1" dirty="0">
                <a:solidFill>
                  <a:srgbClr val="FF0000"/>
                </a:solidFill>
              </a:rPr>
              <a:t> row</a:t>
            </a:r>
          </a:p>
        </p:txBody>
      </p:sp>
      <p:cxnSp>
        <p:nvCxnSpPr>
          <p:cNvPr id="18" name="Straight Arrow Connector 17"/>
          <p:cNvCxnSpPr>
            <a:endCxn id="4" idx="1"/>
          </p:cNvCxnSpPr>
          <p:nvPr/>
        </p:nvCxnSpPr>
        <p:spPr>
          <a:xfrm>
            <a:off x="4876800" y="4038093"/>
            <a:ext cx="381000" cy="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603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913"/>
            <a:ext cx="388086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90800" y="4839280"/>
            <a:ext cx="609600" cy="723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57800" y="2191434"/>
            <a:ext cx="3350597" cy="3693319"/>
          </a:xfrm>
          <a:prstGeom prst="rect">
            <a:avLst/>
          </a:prstGeom>
          <a:noFill/>
        </p:spPr>
        <p:txBody>
          <a:bodyPr wrap="none" rtlCol="0">
            <a:spAutoFit/>
          </a:bodyPr>
          <a:lstStyle/>
          <a:p>
            <a:r>
              <a:rPr lang="en-US" dirty="0"/>
              <a:t>Step </a:t>
            </a:r>
            <a:r>
              <a:rPr lang="en-US" dirty="0">
                <a:latin typeface="Consolas" panose="020B0609020204030204" pitchFamily="49" charset="0"/>
                <a:cs typeface="Consolas" panose="020B0609020204030204" pitchFamily="49" charset="0"/>
              </a:rPr>
              <a:t>1</a:t>
            </a:r>
            <a:r>
              <a:rPr lang="en-US" dirty="0"/>
              <a:t>:  Set Output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R1,R2,R3,R4</a:t>
            </a:r>
            <a:r>
              <a:rPr lang="en-US" dirty="0">
                <a:latin typeface="Consolas" panose="020B0609020204030204" pitchFamily="49" charset="0"/>
                <a:cs typeface="Consolas" panose="020B0609020204030204" pitchFamily="49" charset="0"/>
              </a:rPr>
              <a:t> = 0000</a:t>
            </a:r>
          </a:p>
          <a:p>
            <a:endParaRPr lang="en-US" dirty="0">
              <a:latin typeface="Consolas" panose="020B0609020204030204" pitchFamily="49" charset="0"/>
              <a:cs typeface="Consolas" panose="020B0609020204030204" pitchFamily="49" charset="0"/>
            </a:endParaRPr>
          </a:p>
          <a:p>
            <a:r>
              <a:rPr lang="en-US" dirty="0"/>
              <a:t>Step </a:t>
            </a:r>
            <a:r>
              <a:rPr lang="en-US" dirty="0">
                <a:latin typeface="Consolas" panose="020B0609020204030204" pitchFamily="49" charset="0"/>
                <a:cs typeface="Consolas" panose="020B0609020204030204" pitchFamily="49" charset="0"/>
              </a:rPr>
              <a:t>2</a:t>
            </a:r>
            <a:r>
              <a:rPr lang="en-US" dirty="0"/>
              <a:t>:  Read Input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C1,C2,C3</a:t>
            </a:r>
            <a:r>
              <a:rPr lang="en-US" dirty="0">
                <a:latin typeface="Consolas" panose="020B0609020204030204" pitchFamily="49" charset="0"/>
                <a:cs typeface="Consolas" panose="020B0609020204030204" pitchFamily="49" charset="0"/>
              </a:rPr>
              <a:t> = 101</a:t>
            </a:r>
          </a:p>
          <a:p>
            <a:endParaRPr lang="en-US" dirty="0">
              <a:latin typeface="Consolas" panose="020B0609020204030204" pitchFamily="49" charset="0"/>
              <a:cs typeface="Consolas" panose="020B0609020204030204" pitchFamily="49" charset="0"/>
            </a:endParaRPr>
          </a:p>
          <a:p>
            <a:r>
              <a:rPr lang="en-US" dirty="0">
                <a:solidFill>
                  <a:srgbClr val="FF0000"/>
                </a:solidFill>
              </a:rPr>
              <a:t>Step </a:t>
            </a:r>
            <a:r>
              <a:rPr lang="en-US" dirty="0" err="1">
                <a:solidFill>
                  <a:srgbClr val="FF0000"/>
                </a:solidFill>
              </a:rPr>
              <a:t>3b</a:t>
            </a:r>
            <a:r>
              <a:rPr lang="en-US" dirty="0">
                <a:solidFill>
                  <a:srgbClr val="FF0000"/>
                </a:solidFill>
              </a:rPr>
              <a:t>:  Scan 2</a:t>
            </a:r>
            <a:r>
              <a:rPr lang="en-US" baseline="30000" dirty="0">
                <a:solidFill>
                  <a:srgbClr val="FF0000"/>
                </a:solidFill>
              </a:rPr>
              <a:t>nd</a:t>
            </a:r>
            <a:r>
              <a:rPr lang="en-US" dirty="0">
                <a:solidFill>
                  <a:srgbClr val="FF0000"/>
                </a:solidFill>
              </a:rPr>
              <a:t> row</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R1,R2,R3,R4</a:t>
            </a:r>
            <a:r>
              <a:rPr lang="en-US" dirty="0">
                <a:solidFill>
                  <a:srgbClr val="FF0000"/>
                </a:solidFill>
                <a:latin typeface="Consolas" panose="020B0609020204030204" pitchFamily="49" charset="0"/>
                <a:cs typeface="Consolas" panose="020B0609020204030204" pitchFamily="49" charset="0"/>
              </a:rPr>
              <a:t> = 1011</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C1,C2,C3</a:t>
            </a:r>
            <a:r>
              <a:rPr lang="en-US" dirty="0">
                <a:solidFill>
                  <a:srgbClr val="FF0000"/>
                </a:solidFill>
                <a:latin typeface="Consolas" panose="020B0609020204030204" pitchFamily="49" charset="0"/>
                <a:cs typeface="Consolas" panose="020B0609020204030204" pitchFamily="49" charset="0"/>
              </a:rPr>
              <a:t> = 111</a:t>
            </a:r>
          </a:p>
          <a:p>
            <a:endParaRPr lang="en-US" dirty="0">
              <a:latin typeface="Consolas" panose="020B0609020204030204" pitchFamily="49" charset="0"/>
              <a:cs typeface="Consolas" panose="020B0609020204030204" pitchFamily="49" charset="0"/>
            </a:endParaRPr>
          </a:p>
          <a:p>
            <a:r>
              <a:rPr lang="en-US" dirty="0">
                <a:solidFill>
                  <a:srgbClr val="FF0000"/>
                </a:solidFill>
                <a:latin typeface="Consolas" panose="020B0609020204030204" pitchFamily="49" charset="0"/>
                <a:ea typeface="Cambria Math"/>
                <a:cs typeface="Consolas" panose="020B0609020204030204" pitchFamily="49" charset="0"/>
              </a:rPr>
              <a:t>⟹ No key in 2</a:t>
            </a:r>
            <a:r>
              <a:rPr lang="en-US" baseline="30000" dirty="0">
                <a:solidFill>
                  <a:srgbClr val="FF0000"/>
                </a:solidFill>
                <a:latin typeface="Consolas" panose="020B0609020204030204" pitchFamily="49" charset="0"/>
                <a:ea typeface="Cambria Math"/>
                <a:cs typeface="Consolas" panose="020B0609020204030204" pitchFamily="49" charset="0"/>
              </a:rPr>
              <a:t>nd</a:t>
            </a:r>
            <a:r>
              <a:rPr lang="en-US" dirty="0">
                <a:solidFill>
                  <a:srgbClr val="FF0000"/>
                </a:solidFill>
                <a:latin typeface="Consolas" panose="020B0609020204030204" pitchFamily="49" charset="0"/>
                <a:ea typeface="Cambria Math"/>
                <a:cs typeface="Consolas" panose="020B0609020204030204" pitchFamily="49" charset="0"/>
              </a:rPr>
              <a:t> row</a:t>
            </a:r>
          </a:p>
          <a:p>
            <a:r>
              <a:rPr lang="en-US" dirty="0">
                <a:solidFill>
                  <a:srgbClr val="FF0000"/>
                </a:solidFill>
                <a:latin typeface="Consolas" panose="020B0609020204030204" pitchFamily="49" charset="0"/>
                <a:ea typeface="Cambria Math"/>
                <a:cs typeface="Consolas" panose="020B0609020204030204" pitchFamily="49" charset="0"/>
              </a:rPr>
              <a:t>   is pressed down</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7" name="TextBox 6"/>
          <p:cNvSpPr txBox="1"/>
          <p:nvPr/>
        </p:nvSpPr>
        <p:spPr>
          <a:xfrm>
            <a:off x="1447800" y="21700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0" name="TextBox 9"/>
          <p:cNvSpPr txBox="1"/>
          <p:nvPr/>
        </p:nvSpPr>
        <p:spPr>
          <a:xfrm>
            <a:off x="1447800" y="30082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1" name="TextBox 10"/>
          <p:cNvSpPr txBox="1"/>
          <p:nvPr/>
        </p:nvSpPr>
        <p:spPr>
          <a:xfrm>
            <a:off x="1447800" y="3774713"/>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2" name="TextBox 11"/>
          <p:cNvSpPr txBox="1"/>
          <p:nvPr/>
        </p:nvSpPr>
        <p:spPr>
          <a:xfrm>
            <a:off x="1474216" y="46084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3" name="TextBox 12"/>
          <p:cNvSpPr txBox="1"/>
          <p:nvPr/>
        </p:nvSpPr>
        <p:spPr>
          <a:xfrm>
            <a:off x="20076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4" name="TextBox 13"/>
          <p:cNvSpPr txBox="1"/>
          <p:nvPr/>
        </p:nvSpPr>
        <p:spPr>
          <a:xfrm>
            <a:off x="2845816" y="6136913"/>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5" name="TextBox 14"/>
          <p:cNvSpPr txBox="1"/>
          <p:nvPr/>
        </p:nvSpPr>
        <p:spPr>
          <a:xfrm>
            <a:off x="36078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6" name="TextBox 15"/>
          <p:cNvSpPr txBox="1"/>
          <p:nvPr/>
        </p:nvSpPr>
        <p:spPr>
          <a:xfrm>
            <a:off x="144045" y="1447800"/>
            <a:ext cx="1538113" cy="369332"/>
          </a:xfrm>
          <a:prstGeom prst="rect">
            <a:avLst/>
          </a:prstGeom>
          <a:noFill/>
        </p:spPr>
        <p:txBody>
          <a:bodyPr wrap="none" rtlCol="0">
            <a:spAutoFit/>
          </a:bodyPr>
          <a:lstStyle/>
          <a:p>
            <a:r>
              <a:rPr lang="en-US" b="1" dirty="0">
                <a:solidFill>
                  <a:srgbClr val="FF0000"/>
                </a:solidFill>
              </a:rPr>
              <a:t>Scan </a:t>
            </a:r>
            <a:r>
              <a:rPr lang="en-US" b="1" dirty="0">
                <a:solidFill>
                  <a:srgbClr val="FF0000"/>
                </a:solidFill>
                <a:latin typeface="Consolas" panose="020B0609020204030204" pitchFamily="49" charset="0"/>
                <a:cs typeface="Consolas" panose="020B0609020204030204" pitchFamily="49" charset="0"/>
              </a:rPr>
              <a:t>2</a:t>
            </a:r>
            <a:r>
              <a:rPr lang="en-US" b="1" baseline="30000" dirty="0">
                <a:solidFill>
                  <a:srgbClr val="FF0000"/>
                </a:solidFill>
              </a:rPr>
              <a:t>nd</a:t>
            </a:r>
            <a:r>
              <a:rPr lang="en-US" b="1" dirty="0">
                <a:solidFill>
                  <a:srgbClr val="FF0000"/>
                </a:solidFill>
              </a:rPr>
              <a:t> row</a:t>
            </a:r>
          </a:p>
        </p:txBody>
      </p:sp>
      <p:cxnSp>
        <p:nvCxnSpPr>
          <p:cNvPr id="17" name="Straight Arrow Connector 16"/>
          <p:cNvCxnSpPr/>
          <p:nvPr/>
        </p:nvCxnSpPr>
        <p:spPr>
          <a:xfrm>
            <a:off x="4876800" y="4038093"/>
            <a:ext cx="381000" cy="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83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52</a:t>
            </a:fld>
            <a:endParaRPr kumimoji="0"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913"/>
            <a:ext cx="388086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90800" y="4839280"/>
            <a:ext cx="609600" cy="723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57800" y="2191434"/>
            <a:ext cx="3350597" cy="3693319"/>
          </a:xfrm>
          <a:prstGeom prst="rect">
            <a:avLst/>
          </a:prstGeom>
          <a:noFill/>
        </p:spPr>
        <p:txBody>
          <a:bodyPr wrap="none" rtlCol="0">
            <a:spAutoFit/>
          </a:bodyPr>
          <a:lstStyle/>
          <a:p>
            <a:r>
              <a:rPr lang="en-US" dirty="0"/>
              <a:t>Step </a:t>
            </a:r>
            <a:r>
              <a:rPr lang="en-US" dirty="0">
                <a:latin typeface="Consolas" panose="020B0609020204030204" pitchFamily="49" charset="0"/>
                <a:cs typeface="Consolas" panose="020B0609020204030204" pitchFamily="49" charset="0"/>
              </a:rPr>
              <a:t>1</a:t>
            </a:r>
            <a:r>
              <a:rPr lang="en-US" dirty="0"/>
              <a:t>:  Set Output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R1,R2,R3,R4</a:t>
            </a:r>
            <a:r>
              <a:rPr lang="en-US" dirty="0">
                <a:latin typeface="Consolas" panose="020B0609020204030204" pitchFamily="49" charset="0"/>
                <a:cs typeface="Consolas" panose="020B0609020204030204" pitchFamily="49" charset="0"/>
              </a:rPr>
              <a:t> = 0000</a:t>
            </a:r>
          </a:p>
          <a:p>
            <a:endParaRPr lang="en-US" dirty="0">
              <a:latin typeface="Consolas" panose="020B0609020204030204" pitchFamily="49" charset="0"/>
              <a:cs typeface="Consolas" panose="020B0609020204030204" pitchFamily="49" charset="0"/>
            </a:endParaRPr>
          </a:p>
          <a:p>
            <a:r>
              <a:rPr lang="en-US" dirty="0"/>
              <a:t>Step </a:t>
            </a:r>
            <a:r>
              <a:rPr lang="en-US" dirty="0">
                <a:latin typeface="Consolas" panose="020B0609020204030204" pitchFamily="49" charset="0"/>
                <a:cs typeface="Consolas" panose="020B0609020204030204" pitchFamily="49" charset="0"/>
              </a:rPr>
              <a:t>2</a:t>
            </a:r>
            <a:r>
              <a:rPr lang="en-US" dirty="0"/>
              <a:t>:  Read Input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C1,C2,C3</a:t>
            </a:r>
            <a:r>
              <a:rPr lang="en-US" dirty="0">
                <a:latin typeface="Consolas" panose="020B0609020204030204" pitchFamily="49" charset="0"/>
                <a:cs typeface="Consolas" panose="020B0609020204030204" pitchFamily="49" charset="0"/>
              </a:rPr>
              <a:t> = 101</a:t>
            </a:r>
          </a:p>
          <a:p>
            <a:endParaRPr lang="en-US" dirty="0">
              <a:latin typeface="Consolas" panose="020B0609020204030204" pitchFamily="49" charset="0"/>
              <a:cs typeface="Consolas" panose="020B0609020204030204" pitchFamily="49" charset="0"/>
            </a:endParaRPr>
          </a:p>
          <a:p>
            <a:r>
              <a:rPr lang="en-US" dirty="0">
                <a:solidFill>
                  <a:srgbClr val="FF0000"/>
                </a:solidFill>
              </a:rPr>
              <a:t>Step </a:t>
            </a:r>
            <a:r>
              <a:rPr lang="en-US" dirty="0" err="1">
                <a:solidFill>
                  <a:srgbClr val="FF0000"/>
                </a:solidFill>
              </a:rPr>
              <a:t>3c</a:t>
            </a:r>
            <a:r>
              <a:rPr lang="en-US" dirty="0">
                <a:solidFill>
                  <a:srgbClr val="FF0000"/>
                </a:solidFill>
              </a:rPr>
              <a:t>:  Scan 3</a:t>
            </a:r>
            <a:r>
              <a:rPr lang="en-US" baseline="30000" dirty="0">
                <a:solidFill>
                  <a:srgbClr val="FF0000"/>
                </a:solidFill>
              </a:rPr>
              <a:t>rd</a:t>
            </a:r>
            <a:r>
              <a:rPr lang="en-US" dirty="0">
                <a:solidFill>
                  <a:srgbClr val="FF0000"/>
                </a:solidFill>
              </a:rPr>
              <a:t> row</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R1,R2,R3,R4</a:t>
            </a:r>
            <a:r>
              <a:rPr lang="en-US" dirty="0">
                <a:solidFill>
                  <a:srgbClr val="FF0000"/>
                </a:solidFill>
                <a:latin typeface="Consolas" panose="020B0609020204030204" pitchFamily="49" charset="0"/>
                <a:cs typeface="Consolas" panose="020B0609020204030204" pitchFamily="49" charset="0"/>
              </a:rPr>
              <a:t> = 1101</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C1,C2,C3</a:t>
            </a:r>
            <a:r>
              <a:rPr lang="en-US" dirty="0">
                <a:solidFill>
                  <a:srgbClr val="FF0000"/>
                </a:solidFill>
                <a:latin typeface="Consolas" panose="020B0609020204030204" pitchFamily="49" charset="0"/>
                <a:cs typeface="Consolas" panose="020B0609020204030204" pitchFamily="49" charset="0"/>
              </a:rPr>
              <a:t> = 111</a:t>
            </a:r>
          </a:p>
          <a:p>
            <a:endParaRPr lang="en-US" dirty="0">
              <a:latin typeface="Consolas" panose="020B0609020204030204" pitchFamily="49" charset="0"/>
              <a:cs typeface="Consolas" panose="020B0609020204030204" pitchFamily="49" charset="0"/>
            </a:endParaRPr>
          </a:p>
          <a:p>
            <a:r>
              <a:rPr lang="en-US" dirty="0">
                <a:solidFill>
                  <a:srgbClr val="FF0000"/>
                </a:solidFill>
                <a:latin typeface="Consolas" panose="020B0609020204030204" pitchFamily="49" charset="0"/>
                <a:ea typeface="Cambria Math"/>
                <a:cs typeface="Consolas" panose="020B0609020204030204" pitchFamily="49" charset="0"/>
              </a:rPr>
              <a:t>⟹ No key in 3</a:t>
            </a:r>
            <a:r>
              <a:rPr lang="en-US" baseline="30000" dirty="0">
                <a:solidFill>
                  <a:srgbClr val="FF0000"/>
                </a:solidFill>
                <a:latin typeface="Consolas" panose="020B0609020204030204" pitchFamily="49" charset="0"/>
                <a:ea typeface="Cambria Math"/>
                <a:cs typeface="Consolas" panose="020B0609020204030204" pitchFamily="49" charset="0"/>
              </a:rPr>
              <a:t>rd</a:t>
            </a:r>
            <a:r>
              <a:rPr lang="en-US" dirty="0">
                <a:solidFill>
                  <a:srgbClr val="FF0000"/>
                </a:solidFill>
                <a:latin typeface="Consolas" panose="020B0609020204030204" pitchFamily="49" charset="0"/>
                <a:ea typeface="Cambria Math"/>
                <a:cs typeface="Consolas" panose="020B0609020204030204" pitchFamily="49" charset="0"/>
              </a:rPr>
              <a:t> row</a:t>
            </a:r>
          </a:p>
          <a:p>
            <a:r>
              <a:rPr lang="en-US" dirty="0">
                <a:solidFill>
                  <a:srgbClr val="FF0000"/>
                </a:solidFill>
                <a:latin typeface="Consolas" panose="020B0609020204030204" pitchFamily="49" charset="0"/>
                <a:ea typeface="Cambria Math"/>
                <a:cs typeface="Consolas" panose="020B0609020204030204" pitchFamily="49" charset="0"/>
              </a:rPr>
              <a:t>   is pressed down</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7" name="TextBox 6"/>
          <p:cNvSpPr txBox="1"/>
          <p:nvPr/>
        </p:nvSpPr>
        <p:spPr>
          <a:xfrm>
            <a:off x="1447800" y="21700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0" name="TextBox 9"/>
          <p:cNvSpPr txBox="1"/>
          <p:nvPr/>
        </p:nvSpPr>
        <p:spPr>
          <a:xfrm>
            <a:off x="1447800" y="30082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1" name="TextBox 10"/>
          <p:cNvSpPr txBox="1"/>
          <p:nvPr/>
        </p:nvSpPr>
        <p:spPr>
          <a:xfrm>
            <a:off x="1447800" y="3774713"/>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2" name="TextBox 11"/>
          <p:cNvSpPr txBox="1"/>
          <p:nvPr/>
        </p:nvSpPr>
        <p:spPr>
          <a:xfrm>
            <a:off x="1474216" y="46084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3" name="TextBox 12"/>
          <p:cNvSpPr txBox="1"/>
          <p:nvPr/>
        </p:nvSpPr>
        <p:spPr>
          <a:xfrm>
            <a:off x="20076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4" name="TextBox 13"/>
          <p:cNvSpPr txBox="1"/>
          <p:nvPr/>
        </p:nvSpPr>
        <p:spPr>
          <a:xfrm>
            <a:off x="2845816" y="6136913"/>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5" name="TextBox 14"/>
          <p:cNvSpPr txBox="1"/>
          <p:nvPr/>
        </p:nvSpPr>
        <p:spPr>
          <a:xfrm>
            <a:off x="36078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6" name="TextBox 15"/>
          <p:cNvSpPr txBox="1"/>
          <p:nvPr/>
        </p:nvSpPr>
        <p:spPr>
          <a:xfrm>
            <a:off x="144045" y="1447800"/>
            <a:ext cx="1514967" cy="369332"/>
          </a:xfrm>
          <a:prstGeom prst="rect">
            <a:avLst/>
          </a:prstGeom>
          <a:noFill/>
        </p:spPr>
        <p:txBody>
          <a:bodyPr wrap="none" rtlCol="0">
            <a:spAutoFit/>
          </a:bodyPr>
          <a:lstStyle/>
          <a:p>
            <a:r>
              <a:rPr lang="en-US" b="1" dirty="0">
                <a:solidFill>
                  <a:srgbClr val="FF0000"/>
                </a:solidFill>
              </a:rPr>
              <a:t>Scan </a:t>
            </a:r>
            <a:r>
              <a:rPr lang="en-US" b="1" dirty="0">
                <a:solidFill>
                  <a:srgbClr val="FF0000"/>
                </a:solidFill>
                <a:latin typeface="Consolas" panose="020B0609020204030204" pitchFamily="49" charset="0"/>
                <a:cs typeface="Consolas" panose="020B0609020204030204" pitchFamily="49" charset="0"/>
              </a:rPr>
              <a:t>3</a:t>
            </a:r>
            <a:r>
              <a:rPr lang="en-US" b="1" baseline="30000" dirty="0">
                <a:solidFill>
                  <a:srgbClr val="FF0000"/>
                </a:solidFill>
              </a:rPr>
              <a:t>rd</a:t>
            </a:r>
            <a:r>
              <a:rPr lang="en-US" b="1" dirty="0">
                <a:solidFill>
                  <a:srgbClr val="FF0000"/>
                </a:solidFill>
              </a:rPr>
              <a:t> row</a:t>
            </a:r>
          </a:p>
        </p:txBody>
      </p:sp>
      <p:cxnSp>
        <p:nvCxnSpPr>
          <p:cNvPr id="17" name="Straight Arrow Connector 16"/>
          <p:cNvCxnSpPr/>
          <p:nvPr/>
        </p:nvCxnSpPr>
        <p:spPr>
          <a:xfrm>
            <a:off x="4876800" y="4038093"/>
            <a:ext cx="381000" cy="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46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53</a:t>
            </a:fld>
            <a:endParaRPr kumimoji="0"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913"/>
            <a:ext cx="388086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90800" y="4839280"/>
            <a:ext cx="609600" cy="723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57800" y="2191434"/>
            <a:ext cx="3350597" cy="3693319"/>
          </a:xfrm>
          <a:prstGeom prst="rect">
            <a:avLst/>
          </a:prstGeom>
          <a:noFill/>
        </p:spPr>
        <p:txBody>
          <a:bodyPr wrap="none" rtlCol="0">
            <a:spAutoFit/>
          </a:bodyPr>
          <a:lstStyle/>
          <a:p>
            <a:r>
              <a:rPr lang="en-US" dirty="0"/>
              <a:t>Step </a:t>
            </a:r>
            <a:r>
              <a:rPr lang="en-US" dirty="0">
                <a:latin typeface="Consolas" panose="020B0609020204030204" pitchFamily="49" charset="0"/>
                <a:cs typeface="Consolas" panose="020B0609020204030204" pitchFamily="49" charset="0"/>
              </a:rPr>
              <a:t>1</a:t>
            </a:r>
            <a:r>
              <a:rPr lang="en-US" dirty="0"/>
              <a:t>:  Set Output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R1,R2,R3,R4</a:t>
            </a:r>
            <a:r>
              <a:rPr lang="en-US" dirty="0">
                <a:latin typeface="Consolas" panose="020B0609020204030204" pitchFamily="49" charset="0"/>
                <a:cs typeface="Consolas" panose="020B0609020204030204" pitchFamily="49" charset="0"/>
              </a:rPr>
              <a:t> = 0000</a:t>
            </a:r>
          </a:p>
          <a:p>
            <a:endParaRPr lang="en-US" dirty="0">
              <a:latin typeface="Consolas" panose="020B0609020204030204" pitchFamily="49" charset="0"/>
              <a:cs typeface="Consolas" panose="020B0609020204030204" pitchFamily="49" charset="0"/>
            </a:endParaRPr>
          </a:p>
          <a:p>
            <a:r>
              <a:rPr lang="en-US" dirty="0"/>
              <a:t>Step </a:t>
            </a:r>
            <a:r>
              <a:rPr lang="en-US" dirty="0">
                <a:latin typeface="Consolas" panose="020B0609020204030204" pitchFamily="49" charset="0"/>
                <a:cs typeface="Consolas" panose="020B0609020204030204" pitchFamily="49" charset="0"/>
              </a:rPr>
              <a:t>2</a:t>
            </a:r>
            <a:r>
              <a:rPr lang="en-US" dirty="0"/>
              <a:t>:  Read Input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C1,C2,C3</a:t>
            </a:r>
            <a:r>
              <a:rPr lang="en-US" dirty="0">
                <a:latin typeface="Consolas" panose="020B0609020204030204" pitchFamily="49" charset="0"/>
                <a:cs typeface="Consolas" panose="020B0609020204030204" pitchFamily="49" charset="0"/>
              </a:rPr>
              <a:t> = 101</a:t>
            </a:r>
          </a:p>
          <a:p>
            <a:endParaRPr lang="en-US" dirty="0">
              <a:latin typeface="Consolas" panose="020B0609020204030204" pitchFamily="49" charset="0"/>
              <a:cs typeface="Consolas" panose="020B0609020204030204" pitchFamily="49" charset="0"/>
            </a:endParaRPr>
          </a:p>
          <a:p>
            <a:r>
              <a:rPr lang="en-US" dirty="0">
                <a:solidFill>
                  <a:srgbClr val="FF0000"/>
                </a:solidFill>
              </a:rPr>
              <a:t>Step </a:t>
            </a:r>
            <a:r>
              <a:rPr lang="en-US" dirty="0" err="1">
                <a:solidFill>
                  <a:srgbClr val="FF0000"/>
                </a:solidFill>
              </a:rPr>
              <a:t>3d</a:t>
            </a:r>
            <a:r>
              <a:rPr lang="en-US" dirty="0">
                <a:solidFill>
                  <a:srgbClr val="FF0000"/>
                </a:solidFill>
              </a:rPr>
              <a:t>:  Scan 4</a:t>
            </a:r>
            <a:r>
              <a:rPr lang="en-US" baseline="30000" dirty="0">
                <a:solidFill>
                  <a:srgbClr val="FF0000"/>
                </a:solidFill>
              </a:rPr>
              <a:t>th</a:t>
            </a:r>
            <a:r>
              <a:rPr lang="en-US" dirty="0">
                <a:solidFill>
                  <a:srgbClr val="FF0000"/>
                </a:solidFill>
              </a:rPr>
              <a:t> row</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R1,R2,R3,R4</a:t>
            </a:r>
            <a:r>
              <a:rPr lang="en-US" dirty="0">
                <a:solidFill>
                  <a:srgbClr val="FF0000"/>
                </a:solidFill>
                <a:latin typeface="Consolas" panose="020B0609020204030204" pitchFamily="49" charset="0"/>
                <a:cs typeface="Consolas" panose="020B0609020204030204" pitchFamily="49" charset="0"/>
              </a:rPr>
              <a:t> = 1110</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C1,C2,C3</a:t>
            </a:r>
            <a:r>
              <a:rPr lang="en-US" dirty="0">
                <a:solidFill>
                  <a:srgbClr val="FF0000"/>
                </a:solidFill>
                <a:latin typeface="Consolas" panose="020B0609020204030204" pitchFamily="49" charset="0"/>
                <a:cs typeface="Consolas" panose="020B0609020204030204" pitchFamily="49" charset="0"/>
              </a:rPr>
              <a:t> = 101</a:t>
            </a:r>
          </a:p>
          <a:p>
            <a:endParaRPr lang="en-US" dirty="0">
              <a:latin typeface="Consolas" panose="020B0609020204030204" pitchFamily="49" charset="0"/>
              <a:cs typeface="Consolas" panose="020B0609020204030204" pitchFamily="49" charset="0"/>
            </a:endParaRPr>
          </a:p>
          <a:p>
            <a:r>
              <a:rPr lang="en-US" dirty="0">
                <a:solidFill>
                  <a:srgbClr val="FF0000"/>
                </a:solidFill>
                <a:latin typeface="Consolas" panose="020B0609020204030204" pitchFamily="49" charset="0"/>
                <a:ea typeface="Cambria Math"/>
                <a:cs typeface="Consolas" panose="020B0609020204030204" pitchFamily="49" charset="0"/>
              </a:rPr>
              <a:t>⟹ key in 4</a:t>
            </a:r>
            <a:r>
              <a:rPr lang="en-US" baseline="30000" dirty="0">
                <a:solidFill>
                  <a:srgbClr val="FF0000"/>
                </a:solidFill>
                <a:latin typeface="Consolas" panose="020B0609020204030204" pitchFamily="49" charset="0"/>
                <a:ea typeface="Cambria Math"/>
                <a:cs typeface="Consolas" panose="020B0609020204030204" pitchFamily="49" charset="0"/>
              </a:rPr>
              <a:t>th</a:t>
            </a:r>
            <a:r>
              <a:rPr lang="en-US" dirty="0">
                <a:solidFill>
                  <a:srgbClr val="FF0000"/>
                </a:solidFill>
                <a:latin typeface="Consolas" panose="020B0609020204030204" pitchFamily="49" charset="0"/>
                <a:ea typeface="Cambria Math"/>
                <a:cs typeface="Consolas" panose="020B0609020204030204" pitchFamily="49" charset="0"/>
              </a:rPr>
              <a:t> row</a:t>
            </a:r>
          </a:p>
          <a:p>
            <a:r>
              <a:rPr lang="en-US" dirty="0">
                <a:solidFill>
                  <a:srgbClr val="FF0000"/>
                </a:solidFill>
                <a:latin typeface="Consolas" panose="020B0609020204030204" pitchFamily="49" charset="0"/>
                <a:ea typeface="Cambria Math"/>
                <a:cs typeface="Consolas" panose="020B0609020204030204" pitchFamily="49" charset="0"/>
              </a:rPr>
              <a:t>   is pressed down</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7" name="TextBox 6"/>
          <p:cNvSpPr txBox="1"/>
          <p:nvPr/>
        </p:nvSpPr>
        <p:spPr>
          <a:xfrm>
            <a:off x="1447800" y="21700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0" name="TextBox 9"/>
          <p:cNvSpPr txBox="1"/>
          <p:nvPr/>
        </p:nvSpPr>
        <p:spPr>
          <a:xfrm>
            <a:off x="1447800" y="30082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1" name="TextBox 10"/>
          <p:cNvSpPr txBox="1"/>
          <p:nvPr/>
        </p:nvSpPr>
        <p:spPr>
          <a:xfrm>
            <a:off x="1447800" y="3774713"/>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2" name="TextBox 11"/>
          <p:cNvSpPr txBox="1"/>
          <p:nvPr/>
        </p:nvSpPr>
        <p:spPr>
          <a:xfrm>
            <a:off x="1474216" y="46084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3" name="TextBox 12"/>
          <p:cNvSpPr txBox="1"/>
          <p:nvPr/>
        </p:nvSpPr>
        <p:spPr>
          <a:xfrm>
            <a:off x="20076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4" name="TextBox 13"/>
          <p:cNvSpPr txBox="1"/>
          <p:nvPr/>
        </p:nvSpPr>
        <p:spPr>
          <a:xfrm>
            <a:off x="2845816" y="6136913"/>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0</a:t>
            </a:r>
          </a:p>
        </p:txBody>
      </p:sp>
      <p:sp>
        <p:nvSpPr>
          <p:cNvPr id="15" name="TextBox 14"/>
          <p:cNvSpPr txBox="1"/>
          <p:nvPr/>
        </p:nvSpPr>
        <p:spPr>
          <a:xfrm>
            <a:off x="36078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6" name="TextBox 15"/>
          <p:cNvSpPr txBox="1"/>
          <p:nvPr/>
        </p:nvSpPr>
        <p:spPr>
          <a:xfrm>
            <a:off x="144045" y="1447800"/>
            <a:ext cx="1591013" cy="369332"/>
          </a:xfrm>
          <a:prstGeom prst="rect">
            <a:avLst/>
          </a:prstGeom>
          <a:noFill/>
        </p:spPr>
        <p:txBody>
          <a:bodyPr wrap="none" rtlCol="0">
            <a:spAutoFit/>
          </a:bodyPr>
          <a:lstStyle/>
          <a:p>
            <a:r>
              <a:rPr lang="en-US" b="1" dirty="0">
                <a:solidFill>
                  <a:srgbClr val="FF0000"/>
                </a:solidFill>
              </a:rPr>
              <a:t>Scan </a:t>
            </a:r>
            <a:r>
              <a:rPr lang="en-US" b="1" dirty="0">
                <a:solidFill>
                  <a:srgbClr val="FF0000"/>
                </a:solidFill>
                <a:latin typeface="Consolas" panose="020B0609020204030204" pitchFamily="49" charset="0"/>
                <a:cs typeface="Consolas" panose="020B0609020204030204" pitchFamily="49" charset="0"/>
              </a:rPr>
              <a:t>4</a:t>
            </a:r>
            <a:r>
              <a:rPr lang="en-US" b="1" baseline="30000" dirty="0">
                <a:solidFill>
                  <a:srgbClr val="FF0000"/>
                </a:solidFill>
                <a:latin typeface="Consolas" panose="020B0609020204030204" pitchFamily="49" charset="0"/>
                <a:cs typeface="Consolas" panose="020B0609020204030204" pitchFamily="49" charset="0"/>
              </a:rPr>
              <a:t>th</a:t>
            </a:r>
            <a:r>
              <a:rPr lang="en-US" b="1" dirty="0">
                <a:solidFill>
                  <a:srgbClr val="FF0000"/>
                </a:solidFill>
                <a:latin typeface="Consolas" panose="020B0609020204030204" pitchFamily="49" charset="0"/>
                <a:cs typeface="Consolas" panose="020B0609020204030204" pitchFamily="49" charset="0"/>
              </a:rPr>
              <a:t> </a:t>
            </a:r>
            <a:r>
              <a:rPr lang="en-US" b="1" dirty="0">
                <a:solidFill>
                  <a:srgbClr val="FF0000"/>
                </a:solidFill>
              </a:rPr>
              <a:t>row</a:t>
            </a:r>
          </a:p>
        </p:txBody>
      </p:sp>
      <p:cxnSp>
        <p:nvCxnSpPr>
          <p:cNvPr id="17" name="Straight Arrow Connector 16"/>
          <p:cNvCxnSpPr/>
          <p:nvPr/>
        </p:nvCxnSpPr>
        <p:spPr>
          <a:xfrm>
            <a:off x="4876800" y="4038093"/>
            <a:ext cx="381000" cy="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632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54</a:t>
            </a:fld>
            <a:endParaRPr kumimoji="0"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913"/>
            <a:ext cx="388086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90800" y="4839280"/>
            <a:ext cx="609600" cy="723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57801" y="2191434"/>
            <a:ext cx="3505200" cy="1938992"/>
          </a:xfrm>
          <a:prstGeom prst="rect">
            <a:avLst/>
          </a:prstGeom>
          <a:noFill/>
        </p:spPr>
        <p:txBody>
          <a:bodyPr wrap="square" rtlCol="0">
            <a:spAutoFit/>
          </a:bodyPr>
          <a:lstStyle/>
          <a:p>
            <a:endParaRPr lang="en-US" sz="2000" dirty="0">
              <a:latin typeface="Consolas" panose="020B0609020204030204" pitchFamily="49" charset="0"/>
              <a:cs typeface="Consolas" panose="020B0609020204030204" pitchFamily="49" charset="0"/>
            </a:endParaRPr>
          </a:p>
          <a:p>
            <a:r>
              <a:rPr lang="en-US" sz="2000" dirty="0">
                <a:solidFill>
                  <a:srgbClr val="FF0000"/>
                </a:solidFill>
                <a:latin typeface="Consolas" panose="020B0609020204030204" pitchFamily="49" charset="0"/>
                <a:ea typeface="Cambria Math"/>
                <a:cs typeface="Consolas" panose="020B0609020204030204" pitchFamily="49" charset="0"/>
              </a:rPr>
              <a:t>⟹ Key pressed is located at the second column and the fourth row.</a:t>
            </a:r>
          </a:p>
          <a:p>
            <a:endParaRPr lang="en-US" sz="2000" dirty="0">
              <a:latin typeface="Consolas" panose="020B0609020204030204" pitchFamily="49" charset="0"/>
              <a:cs typeface="Consolas" panose="020B0609020204030204" pitchFamily="49" charset="0"/>
            </a:endParaRPr>
          </a:p>
        </p:txBody>
      </p:sp>
      <p:sp>
        <p:nvSpPr>
          <p:cNvPr id="7" name="TextBox 6"/>
          <p:cNvSpPr txBox="1"/>
          <p:nvPr/>
        </p:nvSpPr>
        <p:spPr>
          <a:xfrm>
            <a:off x="1447800" y="21700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0" name="TextBox 9"/>
          <p:cNvSpPr txBox="1"/>
          <p:nvPr/>
        </p:nvSpPr>
        <p:spPr>
          <a:xfrm>
            <a:off x="1447800" y="30082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1" name="TextBox 10"/>
          <p:cNvSpPr txBox="1"/>
          <p:nvPr/>
        </p:nvSpPr>
        <p:spPr>
          <a:xfrm>
            <a:off x="1447800" y="3774713"/>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1</a:t>
            </a:r>
          </a:p>
        </p:txBody>
      </p:sp>
      <p:sp>
        <p:nvSpPr>
          <p:cNvPr id="12" name="TextBox 11"/>
          <p:cNvSpPr txBox="1"/>
          <p:nvPr/>
        </p:nvSpPr>
        <p:spPr>
          <a:xfrm>
            <a:off x="1474216" y="4608448"/>
            <a:ext cx="354584" cy="461665"/>
          </a:xfrm>
          <a:prstGeom prst="rect">
            <a:avLst/>
          </a:prstGeom>
          <a:noFill/>
        </p:spPr>
        <p:txBody>
          <a:bodyPr wrap="none" rtlCol="0">
            <a:spAutoFit/>
          </a:bodyPr>
          <a:lstStyle/>
          <a:p>
            <a:r>
              <a:rPr lang="en-US" sz="2400" b="1" dirty="0">
                <a:solidFill>
                  <a:srgbClr val="FF0000"/>
                </a:solidFill>
                <a:latin typeface="Consolas" panose="020B0609020204030204" pitchFamily="49" charset="0"/>
                <a:cs typeface="Consolas" panose="020B0609020204030204" pitchFamily="49" charset="0"/>
              </a:rPr>
              <a:t>0</a:t>
            </a:r>
          </a:p>
        </p:txBody>
      </p:sp>
      <p:sp>
        <p:nvSpPr>
          <p:cNvPr id="13" name="TextBox 12"/>
          <p:cNvSpPr txBox="1"/>
          <p:nvPr/>
        </p:nvSpPr>
        <p:spPr>
          <a:xfrm>
            <a:off x="20076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
        <p:nvSpPr>
          <p:cNvPr id="14" name="TextBox 13"/>
          <p:cNvSpPr txBox="1"/>
          <p:nvPr/>
        </p:nvSpPr>
        <p:spPr>
          <a:xfrm>
            <a:off x="2845816" y="6136913"/>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0</a:t>
            </a:r>
          </a:p>
        </p:txBody>
      </p:sp>
      <p:sp>
        <p:nvSpPr>
          <p:cNvPr id="15" name="TextBox 14"/>
          <p:cNvSpPr txBox="1"/>
          <p:nvPr/>
        </p:nvSpPr>
        <p:spPr>
          <a:xfrm>
            <a:off x="3607816" y="6096000"/>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4255183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Keypad Scanning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55</a:t>
            </a:fld>
            <a:endParaRPr kumimoji="0"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668" y="1219200"/>
            <a:ext cx="4581144"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497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Debouncing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dirty="0"/>
          </a:p>
        </p:txBody>
      </p:sp>
      <p:sp>
        <p:nvSpPr>
          <p:cNvPr id="4" name="Content Placeholder 3"/>
          <p:cNvSpPr>
            <a:spLocks noGrp="1"/>
          </p:cNvSpPr>
          <p:nvPr>
            <p:ph sz="quarter" idx="1"/>
          </p:nvPr>
        </p:nvSpPr>
        <p:spPr/>
        <p:txBody>
          <a:bodyPr/>
          <a:lstStyle/>
          <a:p>
            <a:r>
              <a:rPr lang="en-US" dirty="0"/>
              <a:t>Example signal when a button is pressed</a:t>
            </a:r>
          </a:p>
        </p:txBody>
      </p:sp>
      <p:pic>
        <p:nvPicPr>
          <p:cNvPr id="5" name="Picture 4"/>
          <p:cNvPicPr>
            <a:picLocks noChangeAspect="1"/>
          </p:cNvPicPr>
          <p:nvPr/>
        </p:nvPicPr>
        <p:blipFill>
          <a:blip r:embed="rId2"/>
          <a:stretch>
            <a:fillRect/>
          </a:stretch>
        </p:blipFill>
        <p:spPr>
          <a:xfrm>
            <a:off x="1676400" y="1676400"/>
            <a:ext cx="5694198" cy="4271924"/>
          </a:xfrm>
          <a:prstGeom prst="rect">
            <a:avLst/>
          </a:prstGeom>
        </p:spPr>
      </p:pic>
    </p:spTree>
    <p:extLst>
      <p:ext uri="{BB962C8B-B14F-4D97-AF65-F5344CB8AC3E}">
        <p14:creationId xmlns:p14="http://schemas.microsoft.com/office/powerpoint/2010/main" val="299856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A7DD-0646-CE4F-B6EF-0C95A32AE524}"/>
              </a:ext>
            </a:extLst>
          </p:cNvPr>
          <p:cNvSpPr>
            <a:spLocks noGrp="1"/>
          </p:cNvSpPr>
          <p:nvPr>
            <p:ph type="title"/>
          </p:nvPr>
        </p:nvSpPr>
        <p:spPr/>
        <p:txBody>
          <a:bodyPr/>
          <a:lstStyle/>
          <a:p>
            <a:r>
              <a:rPr lang="en-US" dirty="0"/>
              <a:t>De-Bouncing</a:t>
            </a:r>
          </a:p>
        </p:txBody>
      </p:sp>
      <p:sp>
        <p:nvSpPr>
          <p:cNvPr id="3" name="Slide Number Placeholder 2">
            <a:extLst>
              <a:ext uri="{FF2B5EF4-FFF2-40B4-BE49-F238E27FC236}">
                <a16:creationId xmlns:a16="http://schemas.microsoft.com/office/drawing/2014/main" id="{F3DF9810-C3DD-4842-A79E-FA344DFF1320}"/>
              </a:ext>
            </a:extLst>
          </p:cNvPr>
          <p:cNvSpPr>
            <a:spLocks noGrp="1"/>
          </p:cNvSpPr>
          <p:nvPr>
            <p:ph type="sldNum" sz="quarter" idx="12"/>
          </p:nvPr>
        </p:nvSpPr>
        <p:spPr/>
        <p:txBody>
          <a:bodyPr/>
          <a:lstStyle/>
          <a:p>
            <a:fld id="{EA7C8D44-3667-46F6-9772-CC52308E2A7F}" type="slidenum">
              <a:rPr kumimoji="0" lang="en-US" smtClean="0"/>
              <a:pPr/>
              <a:t>57</a:t>
            </a:fld>
            <a:endParaRPr kumimoji="0" lang="en-US" dirty="0"/>
          </a:p>
        </p:txBody>
      </p:sp>
      <p:sp>
        <p:nvSpPr>
          <p:cNvPr id="4" name="Content Placeholder 3">
            <a:extLst>
              <a:ext uri="{FF2B5EF4-FFF2-40B4-BE49-F238E27FC236}">
                <a16:creationId xmlns:a16="http://schemas.microsoft.com/office/drawing/2014/main" id="{2B8D6FD6-8A7F-EA49-BA30-55820F992E3B}"/>
              </a:ext>
            </a:extLst>
          </p:cNvPr>
          <p:cNvSpPr>
            <a:spLocks noGrp="1"/>
          </p:cNvSpPr>
          <p:nvPr>
            <p:ph sz="quarter" idx="1"/>
          </p:nvPr>
        </p:nvSpPr>
        <p:spPr/>
        <p:txBody>
          <a:bodyPr/>
          <a:lstStyle/>
          <a:p>
            <a:r>
              <a:rPr lang="en-US" dirty="0"/>
              <a:t>Hardware De-bouncers</a:t>
            </a:r>
          </a:p>
          <a:p>
            <a:pPr lvl="1"/>
            <a:r>
              <a:rPr lang="en-US" dirty="0"/>
              <a:t>Simple RC circuit as a low-pass filter</a:t>
            </a:r>
          </a:p>
          <a:p>
            <a:r>
              <a:rPr lang="en-US" dirty="0"/>
              <a:t>Software De-bouncing</a:t>
            </a:r>
          </a:p>
          <a:p>
            <a:pPr lvl="1"/>
            <a:r>
              <a:rPr lang="en-US" dirty="0"/>
              <a:t>Solution A:  Read the switch after a sufficient delay to allow the bounces to settle down </a:t>
            </a:r>
          </a:p>
          <a:p>
            <a:pPr lvl="1"/>
            <a:r>
              <a:rPr lang="en-US" dirty="0"/>
              <a:t>Solution B: Reading periodically and use a counter as a filter</a:t>
            </a:r>
          </a:p>
          <a:p>
            <a:pPr lvl="2"/>
            <a:r>
              <a:rPr lang="en-US" dirty="0"/>
              <a:t>Reset the counter when the signal is “</a:t>
            </a:r>
            <a:r>
              <a:rPr lang="en-US" dirty="0" err="1"/>
              <a:t>unpressed</a:t>
            </a:r>
            <a:r>
              <a:rPr lang="en-US" dirty="0"/>
              <a:t>”</a:t>
            </a:r>
          </a:p>
          <a:p>
            <a:pPr lvl="2"/>
            <a:r>
              <a:rPr lang="en-US" dirty="0"/>
              <a:t>Counts up if “pressed”</a:t>
            </a:r>
          </a:p>
          <a:p>
            <a:pPr lvl="2"/>
            <a:r>
              <a:rPr lang="en-US" dirty="0"/>
              <a:t>If counter &gt; threshold, the contacts has stopped bouncing</a:t>
            </a:r>
          </a:p>
        </p:txBody>
      </p:sp>
    </p:spTree>
    <p:extLst>
      <p:ext uri="{BB962C8B-B14F-4D97-AF65-F5344CB8AC3E}">
        <p14:creationId xmlns:p14="http://schemas.microsoft.com/office/powerpoint/2010/main" val="413607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5715000" y="1301336"/>
            <a:ext cx="2136648" cy="481595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GPIO Memory Map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grpSp>
        <p:nvGrpSpPr>
          <p:cNvPr id="21" name="Group 20"/>
          <p:cNvGrpSpPr/>
          <p:nvPr/>
        </p:nvGrpSpPr>
        <p:grpSpPr>
          <a:xfrm>
            <a:off x="152400" y="3657600"/>
            <a:ext cx="3277471" cy="804792"/>
            <a:chOff x="314153" y="4162912"/>
            <a:chExt cx="3277471" cy="804792"/>
          </a:xfrm>
        </p:grpSpPr>
        <p:sp>
          <p:nvSpPr>
            <p:cNvPr id="9" name="Rectangle 8"/>
            <p:cNvSpPr/>
            <p:nvPr/>
          </p:nvSpPr>
          <p:spPr>
            <a:xfrm>
              <a:off x="1454976" y="4338178"/>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A (</a:t>
              </a:r>
              <a:r>
                <a:rPr lang="en-US" dirty="0">
                  <a:latin typeface="Consolas" panose="020B0609020204030204" pitchFamily="49" charset="0"/>
                </a:rPr>
                <a:t>1</a:t>
              </a:r>
              <a:r>
                <a:rPr lang="en-US" dirty="0"/>
                <a:t> KB)</a:t>
              </a:r>
            </a:p>
          </p:txBody>
        </p:sp>
        <p:sp>
          <p:nvSpPr>
            <p:cNvPr id="11" name="TextBox 10"/>
            <p:cNvSpPr txBox="1"/>
            <p:nvPr/>
          </p:nvSpPr>
          <p:spPr>
            <a:xfrm>
              <a:off x="314153" y="4659927"/>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12" name="TextBox 11"/>
            <p:cNvSpPr txBox="1"/>
            <p:nvPr/>
          </p:nvSpPr>
          <p:spPr>
            <a:xfrm>
              <a:off x="314153" y="4162912"/>
              <a:ext cx="1178528" cy="307777"/>
            </a:xfrm>
            <a:prstGeom prst="rect">
              <a:avLst/>
            </a:prstGeom>
            <a:noFill/>
          </p:spPr>
          <p:txBody>
            <a:bodyPr wrap="none" rtlCol="0">
              <a:spAutoFit/>
            </a:bodyPr>
            <a:lstStyle/>
            <a:p>
              <a:r>
                <a:rPr lang="en-US" sz="1400" dirty="0">
                  <a:latin typeface="Consolas" panose="020B0609020204030204" pitchFamily="49" charset="0"/>
                </a:rPr>
                <a:t>0x48000400</a:t>
              </a:r>
            </a:p>
          </p:txBody>
        </p:sp>
      </p:grpSp>
      <p:sp>
        <p:nvSpPr>
          <p:cNvPr id="23" name="Rectangle 22"/>
          <p:cNvSpPr/>
          <p:nvPr/>
        </p:nvSpPr>
        <p:spPr>
          <a:xfrm>
            <a:off x="5718243" y="4572000"/>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IDR</a:t>
            </a:r>
          </a:p>
        </p:txBody>
      </p:sp>
      <p:sp>
        <p:nvSpPr>
          <p:cNvPr id="24" name="Rectangle 23"/>
          <p:cNvSpPr/>
          <p:nvPr/>
        </p:nvSpPr>
        <p:spPr>
          <a:xfrm>
            <a:off x="5716621" y="4264934"/>
            <a:ext cx="214151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ODR</a:t>
            </a:r>
          </a:p>
        </p:txBody>
      </p:sp>
      <p:sp>
        <p:nvSpPr>
          <p:cNvPr id="25" name="Rectangle 24"/>
          <p:cNvSpPr/>
          <p:nvPr/>
        </p:nvSpPr>
        <p:spPr>
          <a:xfrm>
            <a:off x="5718243" y="3959968"/>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BSRR</a:t>
            </a:r>
          </a:p>
        </p:txBody>
      </p:sp>
      <p:sp>
        <p:nvSpPr>
          <p:cNvPr id="26" name="Rectangle 25"/>
          <p:cNvSpPr/>
          <p:nvPr/>
        </p:nvSpPr>
        <p:spPr>
          <a:xfrm>
            <a:off x="5718243" y="3658319"/>
            <a:ext cx="2136648" cy="29597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LCKR</a:t>
            </a:r>
          </a:p>
        </p:txBody>
      </p:sp>
      <p:sp>
        <p:nvSpPr>
          <p:cNvPr id="27" name="Rectangle 26"/>
          <p:cNvSpPr/>
          <p:nvPr/>
        </p:nvSpPr>
        <p:spPr>
          <a:xfrm>
            <a:off x="5718243" y="5801572"/>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MODER</a:t>
            </a:r>
          </a:p>
        </p:txBody>
      </p:sp>
      <p:sp>
        <p:nvSpPr>
          <p:cNvPr id="28" name="Rectangle 27"/>
          <p:cNvSpPr/>
          <p:nvPr/>
        </p:nvSpPr>
        <p:spPr>
          <a:xfrm>
            <a:off x="5718243" y="5494507"/>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OTYPER</a:t>
            </a:r>
          </a:p>
        </p:txBody>
      </p:sp>
      <p:sp>
        <p:nvSpPr>
          <p:cNvPr id="29" name="Rectangle 28"/>
          <p:cNvSpPr/>
          <p:nvPr/>
        </p:nvSpPr>
        <p:spPr>
          <a:xfrm>
            <a:off x="5718243" y="5186786"/>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OSPEEDR</a:t>
            </a:r>
          </a:p>
        </p:txBody>
      </p:sp>
      <p:sp>
        <p:nvSpPr>
          <p:cNvPr id="30" name="Rectangle 29"/>
          <p:cNvSpPr/>
          <p:nvPr/>
        </p:nvSpPr>
        <p:spPr>
          <a:xfrm>
            <a:off x="5718243" y="4876965"/>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PUPDR</a:t>
            </a:r>
          </a:p>
        </p:txBody>
      </p:sp>
      <p:sp>
        <p:nvSpPr>
          <p:cNvPr id="35" name="Rectangle 34"/>
          <p:cNvSpPr/>
          <p:nvPr/>
        </p:nvSpPr>
        <p:spPr>
          <a:xfrm>
            <a:off x="5718243" y="3332386"/>
            <a:ext cx="2136648" cy="3202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AFR[0]</a:t>
            </a:r>
          </a:p>
        </p:txBody>
      </p:sp>
      <p:sp>
        <p:nvSpPr>
          <p:cNvPr id="36" name="Rectangle 35"/>
          <p:cNvSpPr/>
          <p:nvPr/>
        </p:nvSpPr>
        <p:spPr>
          <a:xfrm>
            <a:off x="5718243" y="3026288"/>
            <a:ext cx="2136648" cy="3258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AFR[1]</a:t>
            </a:r>
          </a:p>
        </p:txBody>
      </p:sp>
      <p:sp>
        <p:nvSpPr>
          <p:cNvPr id="37" name="Rectangle 36"/>
          <p:cNvSpPr/>
          <p:nvPr/>
        </p:nvSpPr>
        <p:spPr>
          <a:xfrm>
            <a:off x="5716621" y="2694890"/>
            <a:ext cx="2136648" cy="33252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BRR</a:t>
            </a:r>
          </a:p>
        </p:txBody>
      </p:sp>
      <p:sp>
        <p:nvSpPr>
          <p:cNvPr id="38" name="Rectangle 37"/>
          <p:cNvSpPr/>
          <p:nvPr/>
        </p:nvSpPr>
        <p:spPr>
          <a:xfrm>
            <a:off x="5716621" y="2371120"/>
            <a:ext cx="2136648" cy="32282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ASCR</a:t>
            </a:r>
          </a:p>
        </p:txBody>
      </p:sp>
      <p:sp>
        <p:nvSpPr>
          <p:cNvPr id="39" name="TextBox 38"/>
          <p:cNvSpPr txBox="1"/>
          <p:nvPr/>
        </p:nvSpPr>
        <p:spPr>
          <a:xfrm>
            <a:off x="4572988" y="5940623"/>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40" name="TextBox 39"/>
          <p:cNvSpPr txBox="1"/>
          <p:nvPr/>
        </p:nvSpPr>
        <p:spPr>
          <a:xfrm>
            <a:off x="4572000" y="5624248"/>
            <a:ext cx="1178528" cy="307777"/>
          </a:xfrm>
          <a:prstGeom prst="rect">
            <a:avLst/>
          </a:prstGeom>
          <a:noFill/>
        </p:spPr>
        <p:txBody>
          <a:bodyPr wrap="none" rtlCol="0">
            <a:spAutoFit/>
          </a:bodyPr>
          <a:lstStyle/>
          <a:p>
            <a:r>
              <a:rPr lang="en-US" sz="1400" dirty="0">
                <a:latin typeface="Consolas" panose="020B0609020204030204" pitchFamily="49" charset="0"/>
              </a:rPr>
              <a:t>0x48000004</a:t>
            </a:r>
          </a:p>
        </p:txBody>
      </p:sp>
      <p:sp>
        <p:nvSpPr>
          <p:cNvPr id="41" name="TextBox 40"/>
          <p:cNvSpPr txBox="1"/>
          <p:nvPr/>
        </p:nvSpPr>
        <p:spPr>
          <a:xfrm>
            <a:off x="4581474" y="5335147"/>
            <a:ext cx="1178528" cy="307777"/>
          </a:xfrm>
          <a:prstGeom prst="rect">
            <a:avLst/>
          </a:prstGeom>
          <a:noFill/>
        </p:spPr>
        <p:txBody>
          <a:bodyPr wrap="none" rtlCol="0">
            <a:spAutoFit/>
          </a:bodyPr>
          <a:lstStyle/>
          <a:p>
            <a:r>
              <a:rPr lang="en-US" sz="1400" dirty="0">
                <a:latin typeface="Consolas" panose="020B0609020204030204" pitchFamily="49" charset="0"/>
              </a:rPr>
              <a:t>0x48000008</a:t>
            </a:r>
          </a:p>
        </p:txBody>
      </p:sp>
      <p:sp>
        <p:nvSpPr>
          <p:cNvPr id="42" name="TextBox 41"/>
          <p:cNvSpPr txBox="1"/>
          <p:nvPr/>
        </p:nvSpPr>
        <p:spPr>
          <a:xfrm>
            <a:off x="4580486" y="5018772"/>
            <a:ext cx="1178528" cy="307777"/>
          </a:xfrm>
          <a:prstGeom prst="rect">
            <a:avLst/>
          </a:prstGeom>
          <a:noFill/>
        </p:spPr>
        <p:txBody>
          <a:bodyPr wrap="none" rtlCol="0">
            <a:spAutoFit/>
          </a:bodyPr>
          <a:lstStyle/>
          <a:p>
            <a:r>
              <a:rPr lang="en-US" sz="1400" dirty="0">
                <a:latin typeface="Consolas" panose="020B0609020204030204" pitchFamily="49" charset="0"/>
              </a:rPr>
              <a:t>0x4800000C</a:t>
            </a:r>
          </a:p>
        </p:txBody>
      </p:sp>
      <p:sp>
        <p:nvSpPr>
          <p:cNvPr id="43" name="TextBox 42"/>
          <p:cNvSpPr txBox="1"/>
          <p:nvPr/>
        </p:nvSpPr>
        <p:spPr>
          <a:xfrm>
            <a:off x="4573005" y="4716727"/>
            <a:ext cx="1178528" cy="307777"/>
          </a:xfrm>
          <a:prstGeom prst="rect">
            <a:avLst/>
          </a:prstGeom>
          <a:noFill/>
        </p:spPr>
        <p:txBody>
          <a:bodyPr wrap="none" rtlCol="0">
            <a:spAutoFit/>
          </a:bodyPr>
          <a:lstStyle/>
          <a:p>
            <a:r>
              <a:rPr lang="en-US" sz="1400" dirty="0">
                <a:latin typeface="Consolas" panose="020B0609020204030204" pitchFamily="49" charset="0"/>
              </a:rPr>
              <a:t>0x48000010</a:t>
            </a:r>
          </a:p>
        </p:txBody>
      </p:sp>
      <p:sp>
        <p:nvSpPr>
          <p:cNvPr id="44" name="TextBox 43"/>
          <p:cNvSpPr txBox="1"/>
          <p:nvPr/>
        </p:nvSpPr>
        <p:spPr>
          <a:xfrm>
            <a:off x="4572017" y="4400352"/>
            <a:ext cx="1178528" cy="307777"/>
          </a:xfrm>
          <a:prstGeom prst="rect">
            <a:avLst/>
          </a:prstGeom>
          <a:noFill/>
        </p:spPr>
        <p:txBody>
          <a:bodyPr wrap="none" rtlCol="0">
            <a:spAutoFit/>
          </a:bodyPr>
          <a:lstStyle/>
          <a:p>
            <a:r>
              <a:rPr lang="en-US" sz="1400" b="1" dirty="0">
                <a:solidFill>
                  <a:srgbClr val="C00000"/>
                </a:solidFill>
                <a:latin typeface="Consolas" panose="020B0609020204030204" pitchFamily="49" charset="0"/>
              </a:rPr>
              <a:t>0x48000014</a:t>
            </a:r>
          </a:p>
        </p:txBody>
      </p:sp>
      <p:sp>
        <p:nvSpPr>
          <p:cNvPr id="45" name="TextBox 44"/>
          <p:cNvSpPr txBox="1"/>
          <p:nvPr/>
        </p:nvSpPr>
        <p:spPr>
          <a:xfrm>
            <a:off x="4581491" y="4111251"/>
            <a:ext cx="1178528" cy="307777"/>
          </a:xfrm>
          <a:prstGeom prst="rect">
            <a:avLst/>
          </a:prstGeom>
          <a:noFill/>
        </p:spPr>
        <p:txBody>
          <a:bodyPr wrap="none" rtlCol="0">
            <a:spAutoFit/>
          </a:bodyPr>
          <a:lstStyle/>
          <a:p>
            <a:r>
              <a:rPr lang="en-US" sz="1400" dirty="0">
                <a:latin typeface="Consolas" panose="020B0609020204030204" pitchFamily="49" charset="0"/>
              </a:rPr>
              <a:t>0x48000018</a:t>
            </a:r>
          </a:p>
        </p:txBody>
      </p:sp>
      <p:sp>
        <p:nvSpPr>
          <p:cNvPr id="46" name="TextBox 45"/>
          <p:cNvSpPr txBox="1"/>
          <p:nvPr/>
        </p:nvSpPr>
        <p:spPr>
          <a:xfrm>
            <a:off x="4580503" y="3794876"/>
            <a:ext cx="1178528" cy="307777"/>
          </a:xfrm>
          <a:prstGeom prst="rect">
            <a:avLst/>
          </a:prstGeom>
          <a:noFill/>
        </p:spPr>
        <p:txBody>
          <a:bodyPr wrap="none" rtlCol="0">
            <a:spAutoFit/>
          </a:bodyPr>
          <a:lstStyle/>
          <a:p>
            <a:r>
              <a:rPr lang="en-US" sz="1400" dirty="0">
                <a:latin typeface="Consolas" panose="020B0609020204030204" pitchFamily="49" charset="0"/>
              </a:rPr>
              <a:t>0x4800001C</a:t>
            </a:r>
          </a:p>
        </p:txBody>
      </p:sp>
      <p:sp>
        <p:nvSpPr>
          <p:cNvPr id="47" name="TextBox 46"/>
          <p:cNvSpPr txBox="1"/>
          <p:nvPr/>
        </p:nvSpPr>
        <p:spPr>
          <a:xfrm>
            <a:off x="4572988" y="3476976"/>
            <a:ext cx="1178528" cy="307777"/>
          </a:xfrm>
          <a:prstGeom prst="rect">
            <a:avLst/>
          </a:prstGeom>
          <a:noFill/>
        </p:spPr>
        <p:txBody>
          <a:bodyPr wrap="none" rtlCol="0">
            <a:spAutoFit/>
          </a:bodyPr>
          <a:lstStyle/>
          <a:p>
            <a:r>
              <a:rPr lang="en-US" sz="1400" dirty="0">
                <a:latin typeface="Consolas" panose="020B0609020204030204" pitchFamily="49" charset="0"/>
              </a:rPr>
              <a:t>0x48000020</a:t>
            </a:r>
          </a:p>
        </p:txBody>
      </p:sp>
      <p:sp>
        <p:nvSpPr>
          <p:cNvPr id="48" name="TextBox 47"/>
          <p:cNvSpPr txBox="1"/>
          <p:nvPr/>
        </p:nvSpPr>
        <p:spPr>
          <a:xfrm>
            <a:off x="4572000" y="3160601"/>
            <a:ext cx="1178528" cy="307777"/>
          </a:xfrm>
          <a:prstGeom prst="rect">
            <a:avLst/>
          </a:prstGeom>
          <a:noFill/>
        </p:spPr>
        <p:txBody>
          <a:bodyPr wrap="none" rtlCol="0">
            <a:spAutoFit/>
          </a:bodyPr>
          <a:lstStyle/>
          <a:p>
            <a:r>
              <a:rPr lang="en-US" sz="1400" dirty="0">
                <a:latin typeface="Consolas" panose="020B0609020204030204" pitchFamily="49" charset="0"/>
              </a:rPr>
              <a:t>0x48000024</a:t>
            </a:r>
          </a:p>
        </p:txBody>
      </p:sp>
      <p:sp>
        <p:nvSpPr>
          <p:cNvPr id="49" name="TextBox 48"/>
          <p:cNvSpPr txBox="1"/>
          <p:nvPr/>
        </p:nvSpPr>
        <p:spPr>
          <a:xfrm>
            <a:off x="4581474" y="2871500"/>
            <a:ext cx="1178528" cy="307777"/>
          </a:xfrm>
          <a:prstGeom prst="rect">
            <a:avLst/>
          </a:prstGeom>
          <a:noFill/>
        </p:spPr>
        <p:txBody>
          <a:bodyPr wrap="none" rtlCol="0">
            <a:spAutoFit/>
          </a:bodyPr>
          <a:lstStyle/>
          <a:p>
            <a:r>
              <a:rPr lang="en-US" sz="1400" dirty="0">
                <a:latin typeface="Consolas" panose="020B0609020204030204" pitchFamily="49" charset="0"/>
              </a:rPr>
              <a:t>0x48000028</a:t>
            </a:r>
          </a:p>
        </p:txBody>
      </p:sp>
      <p:sp>
        <p:nvSpPr>
          <p:cNvPr id="50" name="TextBox 49"/>
          <p:cNvSpPr txBox="1"/>
          <p:nvPr/>
        </p:nvSpPr>
        <p:spPr>
          <a:xfrm>
            <a:off x="4580486" y="2555125"/>
            <a:ext cx="1178528" cy="307777"/>
          </a:xfrm>
          <a:prstGeom prst="rect">
            <a:avLst/>
          </a:prstGeom>
          <a:noFill/>
        </p:spPr>
        <p:txBody>
          <a:bodyPr wrap="none" rtlCol="0">
            <a:spAutoFit/>
          </a:bodyPr>
          <a:lstStyle/>
          <a:p>
            <a:r>
              <a:rPr lang="en-US" sz="1400" dirty="0">
                <a:latin typeface="Consolas" panose="020B0609020204030204" pitchFamily="49" charset="0"/>
              </a:rPr>
              <a:t>0x4800002C</a:t>
            </a:r>
          </a:p>
        </p:txBody>
      </p:sp>
      <p:sp>
        <p:nvSpPr>
          <p:cNvPr id="51" name="Right Brace 50"/>
          <p:cNvSpPr/>
          <p:nvPr/>
        </p:nvSpPr>
        <p:spPr>
          <a:xfrm>
            <a:off x="7924800" y="2371120"/>
            <a:ext cx="228600" cy="374617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8174504" y="4049134"/>
            <a:ext cx="969496" cy="369332"/>
          </a:xfrm>
          <a:prstGeom prst="rect">
            <a:avLst/>
          </a:prstGeom>
          <a:noFill/>
        </p:spPr>
        <p:txBody>
          <a:bodyPr wrap="none" rtlCol="0">
            <a:spAutoFit/>
          </a:bodyPr>
          <a:lstStyle/>
          <a:p>
            <a:r>
              <a:rPr lang="en-US" dirty="0"/>
              <a:t>48 bytes</a:t>
            </a:r>
          </a:p>
        </p:txBody>
      </p:sp>
      <p:cxnSp>
        <p:nvCxnSpPr>
          <p:cNvPr id="54" name="Straight Arrow Connector 53"/>
          <p:cNvCxnSpPr>
            <a:endCxn id="39" idx="1"/>
          </p:cNvCxnSpPr>
          <p:nvPr/>
        </p:nvCxnSpPr>
        <p:spPr>
          <a:xfrm>
            <a:off x="3429871" y="4418197"/>
            <a:ext cx="1143117" cy="16763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8" idx="1"/>
          </p:cNvCxnSpPr>
          <p:nvPr/>
        </p:nvCxnSpPr>
        <p:spPr>
          <a:xfrm flipV="1">
            <a:off x="3428249" y="1342390"/>
            <a:ext cx="1170714" cy="24904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598963" y="1188501"/>
            <a:ext cx="1178528" cy="307777"/>
          </a:xfrm>
          <a:prstGeom prst="rect">
            <a:avLst/>
          </a:prstGeom>
        </p:spPr>
        <p:txBody>
          <a:bodyPr wrap="none">
            <a:spAutoFit/>
          </a:bodyPr>
          <a:lstStyle/>
          <a:p>
            <a:r>
              <a:rPr lang="en-US" sz="1400" dirty="0">
                <a:latin typeface="Consolas" panose="020B0609020204030204" pitchFamily="49" charset="0"/>
              </a:rPr>
              <a:t>0x48000400</a:t>
            </a:r>
            <a:endParaRPr lang="en-US" dirty="0"/>
          </a:p>
        </p:txBody>
      </p:sp>
      <p:sp>
        <p:nvSpPr>
          <p:cNvPr id="61" name="Flowchart: Punched Tape 60"/>
          <p:cNvSpPr/>
          <p:nvPr/>
        </p:nvSpPr>
        <p:spPr>
          <a:xfrm>
            <a:off x="5718244" y="1742743"/>
            <a:ext cx="2133404" cy="367425"/>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0" y="2110168"/>
            <a:ext cx="2185342" cy="369332"/>
          </a:xfrm>
          <a:prstGeom prst="rect">
            <a:avLst/>
          </a:prstGeom>
          <a:noFill/>
        </p:spPr>
        <p:txBody>
          <a:bodyPr wrap="none" rtlCol="0">
            <a:spAutoFit/>
          </a:bodyPr>
          <a:lstStyle/>
          <a:p>
            <a:r>
              <a:rPr lang="en-US" dirty="0">
                <a:solidFill>
                  <a:srgbClr val="C00000"/>
                </a:solidFill>
                <a:latin typeface="Arial" charset="0"/>
                <a:ea typeface="Arial" charset="0"/>
                <a:cs typeface="Arial" charset="0"/>
              </a:rPr>
              <a:t>Set pin A.14 to high</a:t>
            </a:r>
          </a:p>
        </p:txBody>
      </p:sp>
      <p:sp>
        <p:nvSpPr>
          <p:cNvPr id="53" name="TextBox 52"/>
          <p:cNvSpPr txBox="1"/>
          <p:nvPr/>
        </p:nvSpPr>
        <p:spPr>
          <a:xfrm>
            <a:off x="8044143" y="5031774"/>
            <a:ext cx="1176057" cy="923330"/>
          </a:xfrm>
          <a:prstGeom prst="rect">
            <a:avLst/>
          </a:prstGeom>
          <a:noFill/>
        </p:spPr>
        <p:txBody>
          <a:bodyPr wrap="square" rtlCol="0">
            <a:spAutoFit/>
          </a:bodyPr>
          <a:lstStyle/>
          <a:p>
            <a:r>
              <a:rPr lang="en-US" dirty="0">
                <a:solidFill>
                  <a:srgbClr val="C00000"/>
                </a:solidFill>
                <a:latin typeface="Arial" charset="0"/>
                <a:ea typeface="Arial" charset="0"/>
                <a:cs typeface="Arial" charset="0"/>
              </a:rPr>
              <a:t>Set bit 14 of ODR to high</a:t>
            </a:r>
          </a:p>
        </p:txBody>
      </p:sp>
      <p:cxnSp>
        <p:nvCxnSpPr>
          <p:cNvPr id="56" name="Straight Arrow Connector 55"/>
          <p:cNvCxnSpPr/>
          <p:nvPr/>
        </p:nvCxnSpPr>
        <p:spPr>
          <a:xfrm flipH="1" flipV="1">
            <a:off x="7162800" y="4462392"/>
            <a:ext cx="1063752" cy="55280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549238"/>
      </p:ext>
    </p:extLst>
  </p:cSld>
  <p:clrMapOvr>
    <a:masterClrMapping/>
  </p:clrMapOvr>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Data Register (ODR)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graphicFrame>
        <p:nvGraphicFramePr>
          <p:cNvPr id="5" name="Content Placeholder 4"/>
          <p:cNvGraphicFramePr>
            <a:graphicFrameLocks noGrp="1"/>
          </p:cNvGraphicFramePr>
          <p:nvPr>
            <p:ph sz="quarter" idx="1"/>
            <p:extLst/>
          </p:nvPr>
        </p:nvGraphicFramePr>
        <p:xfrm>
          <a:off x="7044" y="5092950"/>
          <a:ext cx="8991584" cy="457200"/>
        </p:xfrm>
        <a:graphic>
          <a:graphicData uri="http://schemas.openxmlformats.org/drawingml/2006/table">
            <a:tbl>
              <a:tblPr firstRow="1" bandRow="1">
                <a:tableStyleId>{5C22544A-7EE6-4342-B048-85BDC9FD1C3A}</a:tableStyleId>
              </a:tblPr>
              <a:tblGrid>
                <a:gridCol w="280987">
                  <a:extLst>
                    <a:ext uri="{9D8B030D-6E8A-4147-A177-3AD203B41FA5}">
                      <a16:colId xmlns:a16="http://schemas.microsoft.com/office/drawing/2014/main" val="1714420973"/>
                    </a:ext>
                  </a:extLst>
                </a:gridCol>
                <a:gridCol w="280987">
                  <a:extLst>
                    <a:ext uri="{9D8B030D-6E8A-4147-A177-3AD203B41FA5}">
                      <a16:colId xmlns:a16="http://schemas.microsoft.com/office/drawing/2014/main" val="3309853073"/>
                    </a:ext>
                  </a:extLst>
                </a:gridCol>
                <a:gridCol w="280987">
                  <a:extLst>
                    <a:ext uri="{9D8B030D-6E8A-4147-A177-3AD203B41FA5}">
                      <a16:colId xmlns:a16="http://schemas.microsoft.com/office/drawing/2014/main" val="2266542752"/>
                    </a:ext>
                  </a:extLst>
                </a:gridCol>
                <a:gridCol w="280987">
                  <a:extLst>
                    <a:ext uri="{9D8B030D-6E8A-4147-A177-3AD203B41FA5}">
                      <a16:colId xmlns:a16="http://schemas.microsoft.com/office/drawing/2014/main" val="3632404621"/>
                    </a:ext>
                  </a:extLst>
                </a:gridCol>
                <a:gridCol w="280987">
                  <a:extLst>
                    <a:ext uri="{9D8B030D-6E8A-4147-A177-3AD203B41FA5}">
                      <a16:colId xmlns:a16="http://schemas.microsoft.com/office/drawing/2014/main" val="687843073"/>
                    </a:ext>
                  </a:extLst>
                </a:gridCol>
                <a:gridCol w="280987">
                  <a:extLst>
                    <a:ext uri="{9D8B030D-6E8A-4147-A177-3AD203B41FA5}">
                      <a16:colId xmlns:a16="http://schemas.microsoft.com/office/drawing/2014/main" val="2186591089"/>
                    </a:ext>
                  </a:extLst>
                </a:gridCol>
                <a:gridCol w="280987">
                  <a:extLst>
                    <a:ext uri="{9D8B030D-6E8A-4147-A177-3AD203B41FA5}">
                      <a16:colId xmlns:a16="http://schemas.microsoft.com/office/drawing/2014/main" val="3820572576"/>
                    </a:ext>
                  </a:extLst>
                </a:gridCol>
                <a:gridCol w="280987">
                  <a:extLst>
                    <a:ext uri="{9D8B030D-6E8A-4147-A177-3AD203B41FA5}">
                      <a16:colId xmlns:a16="http://schemas.microsoft.com/office/drawing/2014/main" val="540157678"/>
                    </a:ext>
                  </a:extLst>
                </a:gridCol>
                <a:gridCol w="280987">
                  <a:extLst>
                    <a:ext uri="{9D8B030D-6E8A-4147-A177-3AD203B41FA5}">
                      <a16:colId xmlns:a16="http://schemas.microsoft.com/office/drawing/2014/main" val="970382103"/>
                    </a:ext>
                  </a:extLst>
                </a:gridCol>
                <a:gridCol w="280987">
                  <a:extLst>
                    <a:ext uri="{9D8B030D-6E8A-4147-A177-3AD203B41FA5}">
                      <a16:colId xmlns:a16="http://schemas.microsoft.com/office/drawing/2014/main" val="809370701"/>
                    </a:ext>
                  </a:extLst>
                </a:gridCol>
                <a:gridCol w="280987">
                  <a:extLst>
                    <a:ext uri="{9D8B030D-6E8A-4147-A177-3AD203B41FA5}">
                      <a16:colId xmlns:a16="http://schemas.microsoft.com/office/drawing/2014/main" val="2426843468"/>
                    </a:ext>
                  </a:extLst>
                </a:gridCol>
                <a:gridCol w="280987">
                  <a:extLst>
                    <a:ext uri="{9D8B030D-6E8A-4147-A177-3AD203B41FA5}">
                      <a16:colId xmlns:a16="http://schemas.microsoft.com/office/drawing/2014/main" val="282823139"/>
                    </a:ext>
                  </a:extLst>
                </a:gridCol>
                <a:gridCol w="280987">
                  <a:extLst>
                    <a:ext uri="{9D8B030D-6E8A-4147-A177-3AD203B41FA5}">
                      <a16:colId xmlns:a16="http://schemas.microsoft.com/office/drawing/2014/main" val="3827704437"/>
                    </a:ext>
                  </a:extLst>
                </a:gridCol>
                <a:gridCol w="280987">
                  <a:extLst>
                    <a:ext uri="{9D8B030D-6E8A-4147-A177-3AD203B41FA5}">
                      <a16:colId xmlns:a16="http://schemas.microsoft.com/office/drawing/2014/main" val="2941236257"/>
                    </a:ext>
                  </a:extLst>
                </a:gridCol>
                <a:gridCol w="280987">
                  <a:extLst>
                    <a:ext uri="{9D8B030D-6E8A-4147-A177-3AD203B41FA5}">
                      <a16:colId xmlns:a16="http://schemas.microsoft.com/office/drawing/2014/main" val="335315291"/>
                    </a:ext>
                  </a:extLst>
                </a:gridCol>
                <a:gridCol w="280987">
                  <a:extLst>
                    <a:ext uri="{9D8B030D-6E8A-4147-A177-3AD203B41FA5}">
                      <a16:colId xmlns:a16="http://schemas.microsoft.com/office/drawing/2014/main" val="918720349"/>
                    </a:ext>
                  </a:extLst>
                </a:gridCol>
                <a:gridCol w="280987">
                  <a:extLst>
                    <a:ext uri="{9D8B030D-6E8A-4147-A177-3AD203B41FA5}">
                      <a16:colId xmlns:a16="http://schemas.microsoft.com/office/drawing/2014/main" val="1073159259"/>
                    </a:ext>
                  </a:extLst>
                </a:gridCol>
                <a:gridCol w="280987">
                  <a:extLst>
                    <a:ext uri="{9D8B030D-6E8A-4147-A177-3AD203B41FA5}">
                      <a16:colId xmlns:a16="http://schemas.microsoft.com/office/drawing/2014/main" val="2483227975"/>
                    </a:ext>
                  </a:extLst>
                </a:gridCol>
                <a:gridCol w="280987">
                  <a:extLst>
                    <a:ext uri="{9D8B030D-6E8A-4147-A177-3AD203B41FA5}">
                      <a16:colId xmlns:a16="http://schemas.microsoft.com/office/drawing/2014/main" val="3216470273"/>
                    </a:ext>
                  </a:extLst>
                </a:gridCol>
                <a:gridCol w="280987">
                  <a:extLst>
                    <a:ext uri="{9D8B030D-6E8A-4147-A177-3AD203B41FA5}">
                      <a16:colId xmlns:a16="http://schemas.microsoft.com/office/drawing/2014/main" val="2909390387"/>
                    </a:ext>
                  </a:extLst>
                </a:gridCol>
                <a:gridCol w="280987">
                  <a:extLst>
                    <a:ext uri="{9D8B030D-6E8A-4147-A177-3AD203B41FA5}">
                      <a16:colId xmlns:a16="http://schemas.microsoft.com/office/drawing/2014/main" val="2710520054"/>
                    </a:ext>
                  </a:extLst>
                </a:gridCol>
                <a:gridCol w="280987">
                  <a:extLst>
                    <a:ext uri="{9D8B030D-6E8A-4147-A177-3AD203B41FA5}">
                      <a16:colId xmlns:a16="http://schemas.microsoft.com/office/drawing/2014/main" val="3695257901"/>
                    </a:ext>
                  </a:extLst>
                </a:gridCol>
                <a:gridCol w="280987">
                  <a:extLst>
                    <a:ext uri="{9D8B030D-6E8A-4147-A177-3AD203B41FA5}">
                      <a16:colId xmlns:a16="http://schemas.microsoft.com/office/drawing/2014/main" val="3944277994"/>
                    </a:ext>
                  </a:extLst>
                </a:gridCol>
                <a:gridCol w="280987">
                  <a:extLst>
                    <a:ext uri="{9D8B030D-6E8A-4147-A177-3AD203B41FA5}">
                      <a16:colId xmlns:a16="http://schemas.microsoft.com/office/drawing/2014/main" val="2916446916"/>
                    </a:ext>
                  </a:extLst>
                </a:gridCol>
                <a:gridCol w="280987">
                  <a:extLst>
                    <a:ext uri="{9D8B030D-6E8A-4147-A177-3AD203B41FA5}">
                      <a16:colId xmlns:a16="http://schemas.microsoft.com/office/drawing/2014/main" val="681696245"/>
                    </a:ext>
                  </a:extLst>
                </a:gridCol>
                <a:gridCol w="280987">
                  <a:extLst>
                    <a:ext uri="{9D8B030D-6E8A-4147-A177-3AD203B41FA5}">
                      <a16:colId xmlns:a16="http://schemas.microsoft.com/office/drawing/2014/main" val="1587334187"/>
                    </a:ext>
                  </a:extLst>
                </a:gridCol>
                <a:gridCol w="280987">
                  <a:extLst>
                    <a:ext uri="{9D8B030D-6E8A-4147-A177-3AD203B41FA5}">
                      <a16:colId xmlns:a16="http://schemas.microsoft.com/office/drawing/2014/main" val="2303747203"/>
                    </a:ext>
                  </a:extLst>
                </a:gridCol>
                <a:gridCol w="280987">
                  <a:extLst>
                    <a:ext uri="{9D8B030D-6E8A-4147-A177-3AD203B41FA5}">
                      <a16:colId xmlns:a16="http://schemas.microsoft.com/office/drawing/2014/main" val="3897149210"/>
                    </a:ext>
                  </a:extLst>
                </a:gridCol>
                <a:gridCol w="280987">
                  <a:extLst>
                    <a:ext uri="{9D8B030D-6E8A-4147-A177-3AD203B41FA5}">
                      <a16:colId xmlns:a16="http://schemas.microsoft.com/office/drawing/2014/main" val="613735979"/>
                    </a:ext>
                  </a:extLst>
                </a:gridCol>
                <a:gridCol w="280987">
                  <a:extLst>
                    <a:ext uri="{9D8B030D-6E8A-4147-A177-3AD203B41FA5}">
                      <a16:colId xmlns:a16="http://schemas.microsoft.com/office/drawing/2014/main" val="4028924041"/>
                    </a:ext>
                  </a:extLst>
                </a:gridCol>
                <a:gridCol w="280987">
                  <a:extLst>
                    <a:ext uri="{9D8B030D-6E8A-4147-A177-3AD203B41FA5}">
                      <a16:colId xmlns:a16="http://schemas.microsoft.com/office/drawing/2014/main" val="2522305393"/>
                    </a:ext>
                  </a:extLst>
                </a:gridCol>
                <a:gridCol w="280987">
                  <a:extLst>
                    <a:ext uri="{9D8B030D-6E8A-4147-A177-3AD203B41FA5}">
                      <a16:colId xmlns:a16="http://schemas.microsoft.com/office/drawing/2014/main" val="3869021434"/>
                    </a:ext>
                  </a:extLst>
                </a:gridCol>
              </a:tblGrid>
              <a:tr h="175368">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0</a:t>
                      </a:r>
                    </a:p>
                  </a:txBody>
                  <a:tcPr marL="0" marR="0" marT="0" marB="0" anchor="ctr" anchorCtr="1">
                    <a:solidFill>
                      <a:schemeClr val="bg1"/>
                    </a:solidFill>
                  </a:tcPr>
                </a:tc>
                <a:extLst>
                  <a:ext uri="{0D108BD9-81ED-4DB2-BD59-A6C34878D82A}">
                    <a16:rowId xmlns:a16="http://schemas.microsoft.com/office/drawing/2014/main" val="1881709122"/>
                  </a:ext>
                </a:extLst>
              </a:tr>
              <a:tr h="205632">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extLst>
                  <a:ext uri="{0D108BD9-81ED-4DB2-BD59-A6C34878D82A}">
                    <a16:rowId xmlns:a16="http://schemas.microsoft.com/office/drawing/2014/main" val="2092593697"/>
                  </a:ext>
                </a:extLst>
              </a:tr>
            </a:tbl>
          </a:graphicData>
        </a:graphic>
      </p:graphicFrame>
      <p:sp>
        <p:nvSpPr>
          <p:cNvPr id="6" name="Rectangle 5"/>
          <p:cNvSpPr/>
          <p:nvPr/>
        </p:nvSpPr>
        <p:spPr>
          <a:xfrm>
            <a:off x="3505200" y="1453669"/>
            <a:ext cx="2135027"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ODR</a:t>
            </a:r>
          </a:p>
        </p:txBody>
      </p:sp>
      <p:sp>
        <p:nvSpPr>
          <p:cNvPr id="7" name="TextBox 6"/>
          <p:cNvSpPr txBox="1"/>
          <p:nvPr/>
        </p:nvSpPr>
        <p:spPr>
          <a:xfrm>
            <a:off x="2331795" y="1597223"/>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8" name="Down Arrow 7"/>
          <p:cNvSpPr/>
          <p:nvPr/>
        </p:nvSpPr>
        <p:spPr>
          <a:xfrm>
            <a:off x="4419592" y="19050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40261" y="1417704"/>
            <a:ext cx="214674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 word (i.e. 32 bits)</a:t>
            </a:r>
          </a:p>
        </p:txBody>
      </p:sp>
      <p:sp>
        <p:nvSpPr>
          <p:cNvPr id="19" name="Down Arrow 18"/>
          <p:cNvSpPr/>
          <p:nvPr/>
        </p:nvSpPr>
        <p:spPr>
          <a:xfrm>
            <a:off x="4419590" y="4193487"/>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095065" y="2658866"/>
            <a:ext cx="3014994" cy="1230311"/>
            <a:chOff x="3095065" y="2658866"/>
            <a:chExt cx="3014994" cy="1230311"/>
          </a:xfrm>
        </p:grpSpPr>
        <p:sp>
          <p:nvSpPr>
            <p:cNvPr id="10" name="Rectangle 9"/>
            <p:cNvSpPr/>
            <p:nvPr/>
          </p:nvSpPr>
          <p:spPr>
            <a:xfrm>
              <a:off x="4273595" y="2658866"/>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273595" y="2965931"/>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273595" y="3272996"/>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273594" y="3580061"/>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095065" y="3581400"/>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15" name="TextBox 14"/>
            <p:cNvSpPr txBox="1"/>
            <p:nvPr/>
          </p:nvSpPr>
          <p:spPr>
            <a:xfrm>
              <a:off x="3102596" y="3276600"/>
              <a:ext cx="1178528" cy="307777"/>
            </a:xfrm>
            <a:prstGeom prst="rect">
              <a:avLst/>
            </a:prstGeom>
            <a:noFill/>
          </p:spPr>
          <p:txBody>
            <a:bodyPr wrap="none" rtlCol="0">
              <a:spAutoFit/>
            </a:bodyPr>
            <a:lstStyle/>
            <a:p>
              <a:r>
                <a:rPr lang="en-US" sz="1400" dirty="0">
                  <a:latin typeface="Consolas" panose="020B0609020204030204" pitchFamily="49" charset="0"/>
                </a:rPr>
                <a:t>0x48000015</a:t>
              </a:r>
            </a:p>
          </p:txBody>
        </p:sp>
        <p:sp>
          <p:nvSpPr>
            <p:cNvPr id="16" name="TextBox 15"/>
            <p:cNvSpPr txBox="1"/>
            <p:nvPr/>
          </p:nvSpPr>
          <p:spPr>
            <a:xfrm>
              <a:off x="3101788" y="2983351"/>
              <a:ext cx="1178528" cy="307777"/>
            </a:xfrm>
            <a:prstGeom prst="rect">
              <a:avLst/>
            </a:prstGeom>
            <a:noFill/>
          </p:spPr>
          <p:txBody>
            <a:bodyPr wrap="none" rtlCol="0">
              <a:spAutoFit/>
            </a:bodyPr>
            <a:lstStyle/>
            <a:p>
              <a:r>
                <a:rPr lang="en-US" sz="1400" dirty="0">
                  <a:latin typeface="Consolas" panose="020B0609020204030204" pitchFamily="49" charset="0"/>
                </a:rPr>
                <a:t>0x48000016</a:t>
              </a:r>
            </a:p>
          </p:txBody>
        </p:sp>
        <p:sp>
          <p:nvSpPr>
            <p:cNvPr id="17" name="TextBox 16"/>
            <p:cNvSpPr txBox="1"/>
            <p:nvPr/>
          </p:nvSpPr>
          <p:spPr>
            <a:xfrm>
              <a:off x="3101788" y="2661530"/>
              <a:ext cx="1178528" cy="307777"/>
            </a:xfrm>
            <a:prstGeom prst="rect">
              <a:avLst/>
            </a:prstGeom>
            <a:noFill/>
          </p:spPr>
          <p:txBody>
            <a:bodyPr wrap="none" rtlCol="0">
              <a:spAutoFit/>
            </a:bodyPr>
            <a:lstStyle/>
            <a:p>
              <a:r>
                <a:rPr lang="en-US" sz="1400" dirty="0">
                  <a:latin typeface="Consolas" panose="020B0609020204030204" pitchFamily="49" charset="0"/>
                </a:rPr>
                <a:t>0x48000017</a:t>
              </a:r>
            </a:p>
          </p:txBody>
        </p:sp>
        <p:sp>
          <p:nvSpPr>
            <p:cNvPr id="20" name="Right Brace 19"/>
            <p:cNvSpPr/>
            <p:nvPr/>
          </p:nvSpPr>
          <p:spPr>
            <a:xfrm>
              <a:off x="5029200" y="2658866"/>
              <a:ext cx="152400" cy="122826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181600" y="3070661"/>
              <a:ext cx="92845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4 bytes</a:t>
              </a:r>
            </a:p>
          </p:txBody>
        </p:sp>
      </p:grpSp>
      <p:sp>
        <p:nvSpPr>
          <p:cNvPr id="22" name="TextBox 21"/>
          <p:cNvSpPr txBox="1"/>
          <p:nvPr/>
        </p:nvSpPr>
        <p:spPr>
          <a:xfrm>
            <a:off x="4724390" y="4229706"/>
            <a:ext cx="1342034" cy="369332"/>
          </a:xfrm>
          <a:prstGeom prst="rect">
            <a:avLst/>
          </a:prstGeom>
          <a:noFill/>
        </p:spPr>
        <p:txBody>
          <a:bodyPr wrap="none" rtlCol="0">
            <a:spAutoFit/>
          </a:bodyPr>
          <a:lstStyle/>
          <a:p>
            <a:r>
              <a:rPr lang="en-US" dirty="0"/>
              <a:t>Little Endian</a:t>
            </a:r>
          </a:p>
        </p:txBody>
      </p:sp>
      <p:sp>
        <p:nvSpPr>
          <p:cNvPr id="23" name="TextBox 22"/>
          <p:cNvSpPr txBox="1"/>
          <p:nvPr/>
        </p:nvSpPr>
        <p:spPr>
          <a:xfrm>
            <a:off x="2326672" y="1295400"/>
            <a:ext cx="1178528" cy="307777"/>
          </a:xfrm>
          <a:prstGeom prst="rect">
            <a:avLst/>
          </a:prstGeom>
          <a:noFill/>
        </p:spPr>
        <p:txBody>
          <a:bodyPr wrap="none" rtlCol="0">
            <a:spAutoFit/>
          </a:bodyPr>
          <a:lstStyle/>
          <a:p>
            <a:r>
              <a:rPr lang="en-US" sz="1400" dirty="0">
                <a:latin typeface="Consolas" panose="020B0609020204030204" pitchFamily="49" charset="0"/>
              </a:rPr>
              <a:t>0x48000017</a:t>
            </a:r>
          </a:p>
        </p:txBody>
      </p:sp>
      <p:sp>
        <p:nvSpPr>
          <p:cNvPr id="24" name="Right Brace 23"/>
          <p:cNvSpPr/>
          <p:nvPr/>
        </p:nvSpPr>
        <p:spPr>
          <a:xfrm rot="16200000">
            <a:off x="1017149" y="3887780"/>
            <a:ext cx="289328" cy="217122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p:cNvSpPr/>
          <p:nvPr/>
        </p:nvSpPr>
        <p:spPr>
          <a:xfrm flipH="1">
            <a:off x="1167247" y="2803132"/>
            <a:ext cx="3709553" cy="4283468"/>
          </a:xfrm>
          <a:prstGeom prst="arc">
            <a:avLst>
              <a:gd name="adj1" fmla="val 16200000"/>
              <a:gd name="adj2" fmla="val 21432403"/>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rot="16200000">
            <a:off x="7722749" y="3875123"/>
            <a:ext cx="289328" cy="217122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1905001" y="3743454"/>
            <a:ext cx="5969494" cy="2248406"/>
          </a:xfrm>
          <a:prstGeom prst="arc">
            <a:avLst>
              <a:gd name="adj1" fmla="val 16200000"/>
              <a:gd name="adj2" fmla="val 21578120"/>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9628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2" grpId="0"/>
      <p:bldP spid="24" grpId="0" animBg="1"/>
      <p:bldP spid="4" grpId="0" animBg="1"/>
      <p:bldP spid="25" grpId="0" animBg="1"/>
      <p:bldP spid="26" grpId="0" animBg="1"/>
    </p:bld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Data Register (ODR)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graphicFrame>
        <p:nvGraphicFramePr>
          <p:cNvPr id="5" name="Content Placeholder 4"/>
          <p:cNvGraphicFramePr>
            <a:graphicFrameLocks noGrp="1"/>
          </p:cNvGraphicFramePr>
          <p:nvPr>
            <p:ph sz="quarter" idx="1"/>
            <p:extLst/>
          </p:nvPr>
        </p:nvGraphicFramePr>
        <p:xfrm>
          <a:off x="7044" y="5092950"/>
          <a:ext cx="8991584" cy="457200"/>
        </p:xfrm>
        <a:graphic>
          <a:graphicData uri="http://schemas.openxmlformats.org/drawingml/2006/table">
            <a:tbl>
              <a:tblPr firstRow="1" bandRow="1">
                <a:tableStyleId>{5C22544A-7EE6-4342-B048-85BDC9FD1C3A}</a:tableStyleId>
              </a:tblPr>
              <a:tblGrid>
                <a:gridCol w="280987">
                  <a:extLst>
                    <a:ext uri="{9D8B030D-6E8A-4147-A177-3AD203B41FA5}">
                      <a16:colId xmlns:a16="http://schemas.microsoft.com/office/drawing/2014/main" val="1714420973"/>
                    </a:ext>
                  </a:extLst>
                </a:gridCol>
                <a:gridCol w="280987">
                  <a:extLst>
                    <a:ext uri="{9D8B030D-6E8A-4147-A177-3AD203B41FA5}">
                      <a16:colId xmlns:a16="http://schemas.microsoft.com/office/drawing/2014/main" val="3309853073"/>
                    </a:ext>
                  </a:extLst>
                </a:gridCol>
                <a:gridCol w="280987">
                  <a:extLst>
                    <a:ext uri="{9D8B030D-6E8A-4147-A177-3AD203B41FA5}">
                      <a16:colId xmlns:a16="http://schemas.microsoft.com/office/drawing/2014/main" val="2266542752"/>
                    </a:ext>
                  </a:extLst>
                </a:gridCol>
                <a:gridCol w="280987">
                  <a:extLst>
                    <a:ext uri="{9D8B030D-6E8A-4147-A177-3AD203B41FA5}">
                      <a16:colId xmlns:a16="http://schemas.microsoft.com/office/drawing/2014/main" val="3632404621"/>
                    </a:ext>
                  </a:extLst>
                </a:gridCol>
                <a:gridCol w="280987">
                  <a:extLst>
                    <a:ext uri="{9D8B030D-6E8A-4147-A177-3AD203B41FA5}">
                      <a16:colId xmlns:a16="http://schemas.microsoft.com/office/drawing/2014/main" val="687843073"/>
                    </a:ext>
                  </a:extLst>
                </a:gridCol>
                <a:gridCol w="280987">
                  <a:extLst>
                    <a:ext uri="{9D8B030D-6E8A-4147-A177-3AD203B41FA5}">
                      <a16:colId xmlns:a16="http://schemas.microsoft.com/office/drawing/2014/main" val="2186591089"/>
                    </a:ext>
                  </a:extLst>
                </a:gridCol>
                <a:gridCol w="280987">
                  <a:extLst>
                    <a:ext uri="{9D8B030D-6E8A-4147-A177-3AD203B41FA5}">
                      <a16:colId xmlns:a16="http://schemas.microsoft.com/office/drawing/2014/main" val="3820572576"/>
                    </a:ext>
                  </a:extLst>
                </a:gridCol>
                <a:gridCol w="280987">
                  <a:extLst>
                    <a:ext uri="{9D8B030D-6E8A-4147-A177-3AD203B41FA5}">
                      <a16:colId xmlns:a16="http://schemas.microsoft.com/office/drawing/2014/main" val="540157678"/>
                    </a:ext>
                  </a:extLst>
                </a:gridCol>
                <a:gridCol w="280987">
                  <a:extLst>
                    <a:ext uri="{9D8B030D-6E8A-4147-A177-3AD203B41FA5}">
                      <a16:colId xmlns:a16="http://schemas.microsoft.com/office/drawing/2014/main" val="970382103"/>
                    </a:ext>
                  </a:extLst>
                </a:gridCol>
                <a:gridCol w="280987">
                  <a:extLst>
                    <a:ext uri="{9D8B030D-6E8A-4147-A177-3AD203B41FA5}">
                      <a16:colId xmlns:a16="http://schemas.microsoft.com/office/drawing/2014/main" val="809370701"/>
                    </a:ext>
                  </a:extLst>
                </a:gridCol>
                <a:gridCol w="280987">
                  <a:extLst>
                    <a:ext uri="{9D8B030D-6E8A-4147-A177-3AD203B41FA5}">
                      <a16:colId xmlns:a16="http://schemas.microsoft.com/office/drawing/2014/main" val="2426843468"/>
                    </a:ext>
                  </a:extLst>
                </a:gridCol>
                <a:gridCol w="280987">
                  <a:extLst>
                    <a:ext uri="{9D8B030D-6E8A-4147-A177-3AD203B41FA5}">
                      <a16:colId xmlns:a16="http://schemas.microsoft.com/office/drawing/2014/main" val="282823139"/>
                    </a:ext>
                  </a:extLst>
                </a:gridCol>
                <a:gridCol w="280987">
                  <a:extLst>
                    <a:ext uri="{9D8B030D-6E8A-4147-A177-3AD203B41FA5}">
                      <a16:colId xmlns:a16="http://schemas.microsoft.com/office/drawing/2014/main" val="3827704437"/>
                    </a:ext>
                  </a:extLst>
                </a:gridCol>
                <a:gridCol w="280987">
                  <a:extLst>
                    <a:ext uri="{9D8B030D-6E8A-4147-A177-3AD203B41FA5}">
                      <a16:colId xmlns:a16="http://schemas.microsoft.com/office/drawing/2014/main" val="2941236257"/>
                    </a:ext>
                  </a:extLst>
                </a:gridCol>
                <a:gridCol w="280987">
                  <a:extLst>
                    <a:ext uri="{9D8B030D-6E8A-4147-A177-3AD203B41FA5}">
                      <a16:colId xmlns:a16="http://schemas.microsoft.com/office/drawing/2014/main" val="335315291"/>
                    </a:ext>
                  </a:extLst>
                </a:gridCol>
                <a:gridCol w="280987">
                  <a:extLst>
                    <a:ext uri="{9D8B030D-6E8A-4147-A177-3AD203B41FA5}">
                      <a16:colId xmlns:a16="http://schemas.microsoft.com/office/drawing/2014/main" val="918720349"/>
                    </a:ext>
                  </a:extLst>
                </a:gridCol>
                <a:gridCol w="280987">
                  <a:extLst>
                    <a:ext uri="{9D8B030D-6E8A-4147-A177-3AD203B41FA5}">
                      <a16:colId xmlns:a16="http://schemas.microsoft.com/office/drawing/2014/main" val="1073159259"/>
                    </a:ext>
                  </a:extLst>
                </a:gridCol>
                <a:gridCol w="280987">
                  <a:extLst>
                    <a:ext uri="{9D8B030D-6E8A-4147-A177-3AD203B41FA5}">
                      <a16:colId xmlns:a16="http://schemas.microsoft.com/office/drawing/2014/main" val="2483227975"/>
                    </a:ext>
                  </a:extLst>
                </a:gridCol>
                <a:gridCol w="280987">
                  <a:extLst>
                    <a:ext uri="{9D8B030D-6E8A-4147-A177-3AD203B41FA5}">
                      <a16:colId xmlns:a16="http://schemas.microsoft.com/office/drawing/2014/main" val="3216470273"/>
                    </a:ext>
                  </a:extLst>
                </a:gridCol>
                <a:gridCol w="280987">
                  <a:extLst>
                    <a:ext uri="{9D8B030D-6E8A-4147-A177-3AD203B41FA5}">
                      <a16:colId xmlns:a16="http://schemas.microsoft.com/office/drawing/2014/main" val="2909390387"/>
                    </a:ext>
                  </a:extLst>
                </a:gridCol>
                <a:gridCol w="280987">
                  <a:extLst>
                    <a:ext uri="{9D8B030D-6E8A-4147-A177-3AD203B41FA5}">
                      <a16:colId xmlns:a16="http://schemas.microsoft.com/office/drawing/2014/main" val="2710520054"/>
                    </a:ext>
                  </a:extLst>
                </a:gridCol>
                <a:gridCol w="280987">
                  <a:extLst>
                    <a:ext uri="{9D8B030D-6E8A-4147-A177-3AD203B41FA5}">
                      <a16:colId xmlns:a16="http://schemas.microsoft.com/office/drawing/2014/main" val="3695257901"/>
                    </a:ext>
                  </a:extLst>
                </a:gridCol>
                <a:gridCol w="280987">
                  <a:extLst>
                    <a:ext uri="{9D8B030D-6E8A-4147-A177-3AD203B41FA5}">
                      <a16:colId xmlns:a16="http://schemas.microsoft.com/office/drawing/2014/main" val="3944277994"/>
                    </a:ext>
                  </a:extLst>
                </a:gridCol>
                <a:gridCol w="280987">
                  <a:extLst>
                    <a:ext uri="{9D8B030D-6E8A-4147-A177-3AD203B41FA5}">
                      <a16:colId xmlns:a16="http://schemas.microsoft.com/office/drawing/2014/main" val="2916446916"/>
                    </a:ext>
                  </a:extLst>
                </a:gridCol>
                <a:gridCol w="280987">
                  <a:extLst>
                    <a:ext uri="{9D8B030D-6E8A-4147-A177-3AD203B41FA5}">
                      <a16:colId xmlns:a16="http://schemas.microsoft.com/office/drawing/2014/main" val="681696245"/>
                    </a:ext>
                  </a:extLst>
                </a:gridCol>
                <a:gridCol w="280987">
                  <a:extLst>
                    <a:ext uri="{9D8B030D-6E8A-4147-A177-3AD203B41FA5}">
                      <a16:colId xmlns:a16="http://schemas.microsoft.com/office/drawing/2014/main" val="1587334187"/>
                    </a:ext>
                  </a:extLst>
                </a:gridCol>
                <a:gridCol w="280987">
                  <a:extLst>
                    <a:ext uri="{9D8B030D-6E8A-4147-A177-3AD203B41FA5}">
                      <a16:colId xmlns:a16="http://schemas.microsoft.com/office/drawing/2014/main" val="2303747203"/>
                    </a:ext>
                  </a:extLst>
                </a:gridCol>
                <a:gridCol w="280987">
                  <a:extLst>
                    <a:ext uri="{9D8B030D-6E8A-4147-A177-3AD203B41FA5}">
                      <a16:colId xmlns:a16="http://schemas.microsoft.com/office/drawing/2014/main" val="3897149210"/>
                    </a:ext>
                  </a:extLst>
                </a:gridCol>
                <a:gridCol w="280987">
                  <a:extLst>
                    <a:ext uri="{9D8B030D-6E8A-4147-A177-3AD203B41FA5}">
                      <a16:colId xmlns:a16="http://schemas.microsoft.com/office/drawing/2014/main" val="613735979"/>
                    </a:ext>
                  </a:extLst>
                </a:gridCol>
                <a:gridCol w="280987">
                  <a:extLst>
                    <a:ext uri="{9D8B030D-6E8A-4147-A177-3AD203B41FA5}">
                      <a16:colId xmlns:a16="http://schemas.microsoft.com/office/drawing/2014/main" val="4028924041"/>
                    </a:ext>
                  </a:extLst>
                </a:gridCol>
                <a:gridCol w="280987">
                  <a:extLst>
                    <a:ext uri="{9D8B030D-6E8A-4147-A177-3AD203B41FA5}">
                      <a16:colId xmlns:a16="http://schemas.microsoft.com/office/drawing/2014/main" val="2522305393"/>
                    </a:ext>
                  </a:extLst>
                </a:gridCol>
                <a:gridCol w="280987">
                  <a:extLst>
                    <a:ext uri="{9D8B030D-6E8A-4147-A177-3AD203B41FA5}">
                      <a16:colId xmlns:a16="http://schemas.microsoft.com/office/drawing/2014/main" val="3869021434"/>
                    </a:ext>
                  </a:extLst>
                </a:gridCol>
              </a:tblGrid>
              <a:tr h="175368">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0</a:t>
                      </a:r>
                    </a:p>
                  </a:txBody>
                  <a:tcPr marL="0" marR="0" marT="0" marB="0" anchor="ctr" anchorCtr="1">
                    <a:solidFill>
                      <a:schemeClr val="bg1"/>
                    </a:solidFill>
                  </a:tcPr>
                </a:tc>
                <a:extLst>
                  <a:ext uri="{0D108BD9-81ED-4DB2-BD59-A6C34878D82A}">
                    <a16:rowId xmlns:a16="http://schemas.microsoft.com/office/drawing/2014/main" val="1881709122"/>
                  </a:ext>
                </a:extLst>
              </a:tr>
              <a:tr h="205632">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r>
                        <a:rPr lang="en-US" sz="1800" b="1" dirty="0">
                          <a:solidFill>
                            <a:srgbClr val="C00000"/>
                          </a:solidFill>
                          <a:latin typeface="Arial" panose="020B0604020202020204" pitchFamily="34" charset="0"/>
                          <a:cs typeface="Arial" panose="020B0604020202020204" pitchFamily="34" charset="0"/>
                        </a:rPr>
                        <a:t>1</a:t>
                      </a:r>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extLst>
                  <a:ext uri="{0D108BD9-81ED-4DB2-BD59-A6C34878D82A}">
                    <a16:rowId xmlns:a16="http://schemas.microsoft.com/office/drawing/2014/main" val="2092593697"/>
                  </a:ext>
                </a:extLst>
              </a:tr>
            </a:tbl>
          </a:graphicData>
        </a:graphic>
      </p:graphicFrame>
      <p:sp>
        <p:nvSpPr>
          <p:cNvPr id="6" name="Rectangle 5"/>
          <p:cNvSpPr/>
          <p:nvPr/>
        </p:nvSpPr>
        <p:spPr>
          <a:xfrm>
            <a:off x="3505200" y="1453669"/>
            <a:ext cx="2135027"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ODR</a:t>
            </a:r>
          </a:p>
        </p:txBody>
      </p:sp>
      <p:sp>
        <p:nvSpPr>
          <p:cNvPr id="7" name="TextBox 6"/>
          <p:cNvSpPr txBox="1"/>
          <p:nvPr/>
        </p:nvSpPr>
        <p:spPr>
          <a:xfrm>
            <a:off x="2331795" y="1597223"/>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8" name="Down Arrow 7"/>
          <p:cNvSpPr/>
          <p:nvPr/>
        </p:nvSpPr>
        <p:spPr>
          <a:xfrm>
            <a:off x="4419592" y="19050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40261" y="1417704"/>
            <a:ext cx="214674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 word (i.e. 32 bits)</a:t>
            </a:r>
          </a:p>
        </p:txBody>
      </p:sp>
      <p:sp>
        <p:nvSpPr>
          <p:cNvPr id="19" name="Down Arrow 18"/>
          <p:cNvSpPr/>
          <p:nvPr/>
        </p:nvSpPr>
        <p:spPr>
          <a:xfrm>
            <a:off x="4419590" y="4193487"/>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095065" y="2658866"/>
            <a:ext cx="3014994" cy="1230311"/>
            <a:chOff x="3095065" y="2658866"/>
            <a:chExt cx="3014994" cy="1230311"/>
          </a:xfrm>
        </p:grpSpPr>
        <p:sp>
          <p:nvSpPr>
            <p:cNvPr id="10" name="Rectangle 9"/>
            <p:cNvSpPr/>
            <p:nvPr/>
          </p:nvSpPr>
          <p:spPr>
            <a:xfrm>
              <a:off x="4273595" y="2658866"/>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273595" y="2965931"/>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273595" y="3272996"/>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273594" y="3580061"/>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095065" y="3581400"/>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15" name="TextBox 14"/>
            <p:cNvSpPr txBox="1"/>
            <p:nvPr/>
          </p:nvSpPr>
          <p:spPr>
            <a:xfrm>
              <a:off x="3102596" y="3276600"/>
              <a:ext cx="1178528" cy="307777"/>
            </a:xfrm>
            <a:prstGeom prst="rect">
              <a:avLst/>
            </a:prstGeom>
            <a:noFill/>
          </p:spPr>
          <p:txBody>
            <a:bodyPr wrap="none" rtlCol="0">
              <a:spAutoFit/>
            </a:bodyPr>
            <a:lstStyle/>
            <a:p>
              <a:r>
                <a:rPr lang="en-US" sz="1400" dirty="0">
                  <a:latin typeface="Consolas" panose="020B0609020204030204" pitchFamily="49" charset="0"/>
                </a:rPr>
                <a:t>0x48000015</a:t>
              </a:r>
            </a:p>
          </p:txBody>
        </p:sp>
        <p:sp>
          <p:nvSpPr>
            <p:cNvPr id="16" name="TextBox 15"/>
            <p:cNvSpPr txBox="1"/>
            <p:nvPr/>
          </p:nvSpPr>
          <p:spPr>
            <a:xfrm>
              <a:off x="3101788" y="2983351"/>
              <a:ext cx="1178528" cy="307777"/>
            </a:xfrm>
            <a:prstGeom prst="rect">
              <a:avLst/>
            </a:prstGeom>
            <a:noFill/>
          </p:spPr>
          <p:txBody>
            <a:bodyPr wrap="none" rtlCol="0">
              <a:spAutoFit/>
            </a:bodyPr>
            <a:lstStyle/>
            <a:p>
              <a:r>
                <a:rPr lang="en-US" sz="1400" dirty="0">
                  <a:latin typeface="Consolas" panose="020B0609020204030204" pitchFamily="49" charset="0"/>
                </a:rPr>
                <a:t>0x48000016</a:t>
              </a:r>
            </a:p>
          </p:txBody>
        </p:sp>
        <p:sp>
          <p:nvSpPr>
            <p:cNvPr id="17" name="TextBox 16"/>
            <p:cNvSpPr txBox="1"/>
            <p:nvPr/>
          </p:nvSpPr>
          <p:spPr>
            <a:xfrm>
              <a:off x="3101788" y="2661530"/>
              <a:ext cx="1178528" cy="307777"/>
            </a:xfrm>
            <a:prstGeom prst="rect">
              <a:avLst/>
            </a:prstGeom>
            <a:noFill/>
          </p:spPr>
          <p:txBody>
            <a:bodyPr wrap="none" rtlCol="0">
              <a:spAutoFit/>
            </a:bodyPr>
            <a:lstStyle/>
            <a:p>
              <a:r>
                <a:rPr lang="en-US" sz="1400" dirty="0">
                  <a:latin typeface="Consolas" panose="020B0609020204030204" pitchFamily="49" charset="0"/>
                </a:rPr>
                <a:t>0x48000017</a:t>
              </a:r>
            </a:p>
          </p:txBody>
        </p:sp>
        <p:sp>
          <p:nvSpPr>
            <p:cNvPr id="20" name="Right Brace 19"/>
            <p:cNvSpPr/>
            <p:nvPr/>
          </p:nvSpPr>
          <p:spPr>
            <a:xfrm>
              <a:off x="5029200" y="2658866"/>
              <a:ext cx="152400" cy="122826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181600" y="3070661"/>
              <a:ext cx="92845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4 bytes</a:t>
              </a:r>
            </a:p>
          </p:txBody>
        </p:sp>
      </p:grpSp>
      <p:sp>
        <p:nvSpPr>
          <p:cNvPr id="22" name="TextBox 21"/>
          <p:cNvSpPr txBox="1"/>
          <p:nvPr/>
        </p:nvSpPr>
        <p:spPr>
          <a:xfrm>
            <a:off x="4724390" y="4229706"/>
            <a:ext cx="1342034" cy="369332"/>
          </a:xfrm>
          <a:prstGeom prst="rect">
            <a:avLst/>
          </a:prstGeom>
          <a:noFill/>
        </p:spPr>
        <p:txBody>
          <a:bodyPr wrap="none" rtlCol="0">
            <a:spAutoFit/>
          </a:bodyPr>
          <a:lstStyle/>
          <a:p>
            <a:r>
              <a:rPr lang="en-US" dirty="0"/>
              <a:t>Little Endian</a:t>
            </a:r>
          </a:p>
        </p:txBody>
      </p:sp>
      <p:sp>
        <p:nvSpPr>
          <p:cNvPr id="23" name="TextBox 22"/>
          <p:cNvSpPr txBox="1"/>
          <p:nvPr/>
        </p:nvSpPr>
        <p:spPr>
          <a:xfrm>
            <a:off x="2326672" y="1295400"/>
            <a:ext cx="1178528" cy="307777"/>
          </a:xfrm>
          <a:prstGeom prst="rect">
            <a:avLst/>
          </a:prstGeom>
          <a:noFill/>
        </p:spPr>
        <p:txBody>
          <a:bodyPr wrap="none" rtlCol="0">
            <a:spAutoFit/>
          </a:bodyPr>
          <a:lstStyle/>
          <a:p>
            <a:r>
              <a:rPr lang="en-US" sz="1400" dirty="0">
                <a:latin typeface="Consolas" panose="020B0609020204030204" pitchFamily="49" charset="0"/>
              </a:rPr>
              <a:t>0x48000017</a:t>
            </a:r>
          </a:p>
        </p:txBody>
      </p:sp>
      <p:sp>
        <p:nvSpPr>
          <p:cNvPr id="24" name="Right Brace 23"/>
          <p:cNvSpPr/>
          <p:nvPr/>
        </p:nvSpPr>
        <p:spPr>
          <a:xfrm rot="16200000">
            <a:off x="1017149" y="3887780"/>
            <a:ext cx="289328" cy="217122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p:cNvSpPr/>
          <p:nvPr/>
        </p:nvSpPr>
        <p:spPr>
          <a:xfrm flipH="1">
            <a:off x="1167247" y="2803132"/>
            <a:ext cx="3709553" cy="4283468"/>
          </a:xfrm>
          <a:prstGeom prst="arc">
            <a:avLst>
              <a:gd name="adj1" fmla="val 16200000"/>
              <a:gd name="adj2" fmla="val 21432403"/>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rot="16200000">
            <a:off x="7722749" y="3875123"/>
            <a:ext cx="289328" cy="217122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1905001" y="3743454"/>
            <a:ext cx="5969494" cy="2248406"/>
          </a:xfrm>
          <a:prstGeom prst="arc">
            <a:avLst>
              <a:gd name="adj1" fmla="val 16200000"/>
              <a:gd name="adj2" fmla="val 21578120"/>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p:cNvSpPr/>
          <p:nvPr/>
        </p:nvSpPr>
        <p:spPr>
          <a:xfrm>
            <a:off x="1828800" y="5784241"/>
            <a:ext cx="5123518" cy="369332"/>
          </a:xfrm>
          <a:prstGeom prst="rect">
            <a:avLst/>
          </a:prstGeom>
        </p:spPr>
        <p:txBody>
          <a:bodyPr wrap="none">
            <a:spAutoFit/>
          </a:bodyPr>
          <a:lstStyle/>
          <a:p>
            <a:r>
              <a:rPr lang="en-US" b="1" dirty="0">
                <a:solidFill>
                  <a:srgbClr val="C00000"/>
                </a:solidFill>
                <a:latin typeface="Consolas" panose="020B0609020204030204" pitchFamily="49" charset="0"/>
              </a:rPr>
              <a:t>*((uint32_t *) 0x48000014) |= 1UL&lt;&lt;14; </a:t>
            </a:r>
            <a:endParaRPr lang="en-US" dirty="0">
              <a:solidFill>
                <a:srgbClr val="C00000"/>
              </a:solidFill>
            </a:endParaRPr>
          </a:p>
        </p:txBody>
      </p:sp>
      <p:sp>
        <p:nvSpPr>
          <p:cNvPr id="28" name="Right Brace 27"/>
          <p:cNvSpPr/>
          <p:nvPr/>
        </p:nvSpPr>
        <p:spPr>
          <a:xfrm rot="5400000">
            <a:off x="5902079" y="5584144"/>
            <a:ext cx="234090" cy="13729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483124" y="6426908"/>
            <a:ext cx="1253869" cy="369332"/>
          </a:xfrm>
          <a:prstGeom prst="rect">
            <a:avLst/>
          </a:prstGeom>
          <a:noFill/>
        </p:spPr>
        <p:txBody>
          <a:bodyPr wrap="none" rtlCol="0">
            <a:spAutoFit/>
          </a:bodyPr>
          <a:lstStyle/>
          <a:p>
            <a:r>
              <a:rPr lang="en-US"/>
              <a:t>Bitwise OR</a:t>
            </a:r>
          </a:p>
        </p:txBody>
      </p:sp>
      <p:sp>
        <p:nvSpPr>
          <p:cNvPr id="30" name="Right Brace 29"/>
          <p:cNvSpPr/>
          <p:nvPr/>
        </p:nvSpPr>
        <p:spPr>
          <a:xfrm rot="5400000">
            <a:off x="3416159" y="4647119"/>
            <a:ext cx="198075" cy="322039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2300403" y="6351646"/>
            <a:ext cx="2423997" cy="369332"/>
          </a:xfrm>
          <a:prstGeom prst="rect">
            <a:avLst/>
          </a:prstGeom>
          <a:noFill/>
        </p:spPr>
        <p:txBody>
          <a:bodyPr wrap="none" rtlCol="0">
            <a:spAutoFit/>
          </a:bodyPr>
          <a:lstStyle/>
          <a:p>
            <a:r>
              <a:rPr lang="en-US" dirty="0"/>
              <a:t>Dereferencing a pointer</a:t>
            </a:r>
          </a:p>
        </p:txBody>
      </p:sp>
    </p:spTree>
    <p:extLst>
      <p:ext uri="{BB962C8B-B14F-4D97-AF65-F5344CB8AC3E}">
        <p14:creationId xmlns:p14="http://schemas.microsoft.com/office/powerpoint/2010/main" val="855533734"/>
      </p:ext>
    </p:extLst>
  </p:cSld>
  <p:clrMapOvr>
    <a:masterClrMapping/>
  </p:clrMapOvr>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Dereferencing a Memory Address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
        <p:nvSpPr>
          <p:cNvPr id="5" name="Rectangle 4"/>
          <p:cNvSpPr/>
          <p:nvPr/>
        </p:nvSpPr>
        <p:spPr>
          <a:xfrm>
            <a:off x="3542742" y="1905000"/>
            <a:ext cx="5486400" cy="32316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err="1">
                <a:latin typeface="Consolas" panose="020B0609020204030204" pitchFamily="49" charset="0"/>
              </a:rPr>
              <a:t>typedef</a:t>
            </a:r>
            <a:r>
              <a:rPr lang="en-US" sz="1200" b="1" dirty="0">
                <a:latin typeface="Consolas" panose="020B0609020204030204" pitchFamily="49" charset="0"/>
              </a:rPr>
              <a:t> </a:t>
            </a:r>
            <a:r>
              <a:rPr lang="en-US" sz="1200" b="1" dirty="0" err="1">
                <a:latin typeface="Consolas" panose="020B0609020204030204" pitchFamily="49" charset="0"/>
              </a:rPr>
              <a:t>struct</a:t>
            </a:r>
            <a:r>
              <a:rPr lang="en-US" sz="1200" b="1" dirty="0">
                <a:latin typeface="Consolas" panose="020B0609020204030204" pitchFamily="49" charset="0"/>
              </a:rPr>
              <a:t> {</a:t>
            </a:r>
          </a:p>
          <a:p>
            <a:r>
              <a:rPr lang="en-US" sz="1200" b="1" dirty="0">
                <a:latin typeface="Consolas" panose="020B0609020204030204" pitchFamily="49" charset="0"/>
              </a:rPr>
              <a:t>  volatile uint32_t MODER;    </a:t>
            </a:r>
            <a:r>
              <a:rPr lang="en-US" sz="1200" b="1" dirty="0">
                <a:solidFill>
                  <a:schemeClr val="bg1">
                    <a:lumMod val="50000"/>
                  </a:schemeClr>
                </a:solidFill>
                <a:latin typeface="Consolas" panose="020B0609020204030204" pitchFamily="49" charset="0"/>
              </a:rPr>
              <a:t>// Mode register</a:t>
            </a:r>
          </a:p>
          <a:p>
            <a:r>
              <a:rPr lang="en-US" sz="1200" b="1" dirty="0">
                <a:latin typeface="Consolas" panose="020B0609020204030204" pitchFamily="49" charset="0"/>
              </a:rPr>
              <a:t>  volatile uint32_t OTYPER;   </a:t>
            </a:r>
            <a:r>
              <a:rPr lang="en-US" sz="1200" b="1" dirty="0">
                <a:solidFill>
                  <a:schemeClr val="bg1">
                    <a:lumMod val="50000"/>
                  </a:schemeClr>
                </a:solidFill>
                <a:latin typeface="Consolas" panose="020B0609020204030204" pitchFamily="49" charset="0"/>
              </a:rPr>
              <a:t>// Output type register</a:t>
            </a:r>
          </a:p>
          <a:p>
            <a:r>
              <a:rPr lang="en-US" sz="1200" b="1" dirty="0">
                <a:latin typeface="Consolas" panose="020B0609020204030204" pitchFamily="49" charset="0"/>
              </a:rPr>
              <a:t>  volatile uint32_t OSPEEDR;  </a:t>
            </a:r>
            <a:r>
              <a:rPr lang="en-US" sz="1200" b="1" dirty="0">
                <a:solidFill>
                  <a:schemeClr val="bg1">
                    <a:lumMod val="50000"/>
                  </a:schemeClr>
                </a:solidFill>
                <a:latin typeface="Consolas" panose="020B0609020204030204" pitchFamily="49" charset="0"/>
              </a:rPr>
              <a:t>// Output speed register</a:t>
            </a:r>
          </a:p>
          <a:p>
            <a:r>
              <a:rPr lang="en-US" sz="1200" b="1" dirty="0">
                <a:latin typeface="Consolas" panose="020B0609020204030204" pitchFamily="49" charset="0"/>
              </a:rPr>
              <a:t>  volatile uint32_t PUPDR;    </a:t>
            </a:r>
            <a:r>
              <a:rPr lang="en-US" sz="1200" b="1" dirty="0">
                <a:solidFill>
                  <a:schemeClr val="bg1">
                    <a:lumMod val="50000"/>
                  </a:schemeClr>
                </a:solidFill>
                <a:latin typeface="Consolas" panose="020B0609020204030204" pitchFamily="49" charset="0"/>
              </a:rPr>
              <a:t>// Pull-up/pull-down register</a:t>
            </a:r>
          </a:p>
          <a:p>
            <a:r>
              <a:rPr lang="en-US" sz="1200" b="1" dirty="0">
                <a:latin typeface="Consolas" panose="020B0609020204030204" pitchFamily="49" charset="0"/>
              </a:rPr>
              <a:t>  volatile uint32_t IDR;     </a:t>
            </a:r>
            <a:r>
              <a:rPr lang="en-US" sz="1200" b="1" dirty="0">
                <a:solidFill>
                  <a:schemeClr val="bg1">
                    <a:lumMod val="50000"/>
                  </a:schemeClr>
                </a:solidFill>
                <a:latin typeface="Consolas" panose="020B0609020204030204" pitchFamily="49" charset="0"/>
              </a:rPr>
              <a:t> // Input data register</a:t>
            </a:r>
          </a:p>
          <a:p>
            <a:r>
              <a:rPr lang="en-US" sz="1200" b="1" dirty="0">
                <a:latin typeface="Consolas" panose="020B0609020204030204" pitchFamily="49" charset="0"/>
              </a:rPr>
              <a:t>  </a:t>
            </a:r>
            <a:r>
              <a:rPr lang="en-US" sz="1200" b="1" dirty="0">
                <a:solidFill>
                  <a:srgbClr val="FF0000"/>
                </a:solidFill>
                <a:latin typeface="Consolas" panose="020B0609020204030204" pitchFamily="49" charset="0"/>
              </a:rPr>
              <a:t>volatile</a:t>
            </a:r>
            <a:r>
              <a:rPr lang="en-US" sz="1200" b="1" dirty="0">
                <a:latin typeface="Consolas" panose="020B0609020204030204" pitchFamily="49" charset="0"/>
              </a:rPr>
              <a:t> </a:t>
            </a:r>
            <a:r>
              <a:rPr lang="en-US" sz="1200" b="1" dirty="0">
                <a:solidFill>
                  <a:srgbClr val="FF0000"/>
                </a:solidFill>
                <a:latin typeface="Consolas" panose="020B0609020204030204" pitchFamily="49" charset="0"/>
              </a:rPr>
              <a:t>uint32_t</a:t>
            </a:r>
            <a:r>
              <a:rPr lang="en-US" sz="1200" b="1" dirty="0">
                <a:latin typeface="Consolas" panose="020B0609020204030204" pitchFamily="49" charset="0"/>
              </a:rPr>
              <a:t> </a:t>
            </a:r>
            <a:r>
              <a:rPr lang="en-US" sz="1200" b="1" dirty="0">
                <a:solidFill>
                  <a:srgbClr val="C00000"/>
                </a:solidFill>
                <a:latin typeface="Consolas" panose="020B0609020204030204" pitchFamily="49" charset="0"/>
              </a:rPr>
              <a:t>ODR</a:t>
            </a:r>
            <a:r>
              <a:rPr lang="en-US" sz="1200" b="1" dirty="0">
                <a:latin typeface="Consolas" panose="020B0609020204030204" pitchFamily="49" charset="0"/>
              </a:rPr>
              <a:t>;      </a:t>
            </a:r>
            <a:r>
              <a:rPr lang="en-US" sz="1200" b="1" dirty="0">
                <a:solidFill>
                  <a:schemeClr val="bg1">
                    <a:lumMod val="50000"/>
                  </a:schemeClr>
                </a:solidFill>
                <a:latin typeface="Consolas" panose="020B0609020204030204" pitchFamily="49" charset="0"/>
              </a:rPr>
              <a:t>// Output data register</a:t>
            </a:r>
          </a:p>
          <a:p>
            <a:r>
              <a:rPr lang="en-US" sz="1200" b="1" dirty="0">
                <a:latin typeface="Consolas" panose="020B0609020204030204" pitchFamily="49" charset="0"/>
              </a:rPr>
              <a:t>  volatile uint32_t BSRR;     </a:t>
            </a:r>
            <a:r>
              <a:rPr lang="en-US" sz="1200" b="1" dirty="0">
                <a:solidFill>
                  <a:schemeClr val="bg1">
                    <a:lumMod val="50000"/>
                  </a:schemeClr>
                </a:solidFill>
                <a:latin typeface="Consolas" panose="020B0609020204030204" pitchFamily="49" charset="0"/>
              </a:rPr>
              <a:t>// Bit set/reset register</a:t>
            </a:r>
          </a:p>
          <a:p>
            <a:r>
              <a:rPr lang="en-US" sz="1200" b="1" dirty="0">
                <a:latin typeface="Consolas" panose="020B0609020204030204" pitchFamily="49" charset="0"/>
              </a:rPr>
              <a:t>  volatile uint32_t LCKR;     </a:t>
            </a:r>
            <a:r>
              <a:rPr lang="en-US" sz="1200" b="1" dirty="0">
                <a:solidFill>
                  <a:schemeClr val="bg1">
                    <a:lumMod val="50000"/>
                  </a:schemeClr>
                </a:solidFill>
                <a:latin typeface="Consolas" panose="020B0609020204030204" pitchFamily="49" charset="0"/>
              </a:rPr>
              <a:t>// Configuration lock register</a:t>
            </a:r>
          </a:p>
          <a:p>
            <a:r>
              <a:rPr lang="en-US" sz="1200" b="1" dirty="0">
                <a:latin typeface="Consolas" panose="020B0609020204030204" pitchFamily="49" charset="0"/>
              </a:rPr>
              <a:t>  volatile uint32_t AFR[2];   </a:t>
            </a:r>
            <a:r>
              <a:rPr lang="en-US" sz="1200" b="1" dirty="0">
                <a:solidFill>
                  <a:schemeClr val="bg1">
                    <a:lumMod val="50000"/>
                  </a:schemeClr>
                </a:solidFill>
                <a:latin typeface="Consolas" panose="020B0609020204030204" pitchFamily="49" charset="0"/>
              </a:rPr>
              <a:t>// Alternate function registers</a:t>
            </a:r>
          </a:p>
          <a:p>
            <a:r>
              <a:rPr lang="en-US" sz="1200" b="1" dirty="0">
                <a:latin typeface="Consolas" panose="020B0609020204030204" pitchFamily="49" charset="0"/>
              </a:rPr>
              <a:t>  volatile uint32_t BRR;      </a:t>
            </a:r>
            <a:r>
              <a:rPr lang="en-US" sz="1200" b="1" dirty="0">
                <a:solidFill>
                  <a:schemeClr val="bg1">
                    <a:lumMod val="50000"/>
                  </a:schemeClr>
                </a:solidFill>
                <a:latin typeface="Consolas" panose="020B0609020204030204" pitchFamily="49" charset="0"/>
              </a:rPr>
              <a:t>// Bit Reset register</a:t>
            </a:r>
          </a:p>
          <a:p>
            <a:r>
              <a:rPr lang="en-US" sz="1200" b="1" dirty="0">
                <a:latin typeface="Consolas" panose="020B0609020204030204" pitchFamily="49" charset="0"/>
              </a:rPr>
              <a:t>  volatile uint32_t ASCR;     </a:t>
            </a:r>
            <a:r>
              <a:rPr lang="en-US" sz="1200" b="1" dirty="0">
                <a:solidFill>
                  <a:schemeClr val="bg1">
                    <a:lumMod val="50000"/>
                  </a:schemeClr>
                </a:solidFill>
                <a:latin typeface="Consolas" panose="020B0609020204030204" pitchFamily="49" charset="0"/>
              </a:rPr>
              <a:t>// Analog switch control register</a:t>
            </a:r>
          </a:p>
          <a:p>
            <a:r>
              <a:rPr lang="en-US" sz="1200" b="1" dirty="0">
                <a:latin typeface="Consolas" panose="020B0609020204030204" pitchFamily="49" charset="0"/>
              </a:rPr>
              <a:t>} </a:t>
            </a:r>
            <a:r>
              <a:rPr lang="en-US" sz="1200" b="1" dirty="0" err="1">
                <a:latin typeface="Consolas" panose="020B0609020204030204" pitchFamily="49" charset="0"/>
              </a:rPr>
              <a:t>GPIO_TypeDef</a:t>
            </a:r>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solidFill>
                  <a:srgbClr val="0000FF"/>
                </a:solidFill>
                <a:latin typeface="Consolas" panose="020B0609020204030204" pitchFamily="49" charset="0"/>
              </a:rPr>
              <a:t>// Casting memory address to a pointer</a:t>
            </a:r>
          </a:p>
          <a:p>
            <a:r>
              <a:rPr lang="en-US" sz="1200" b="1" dirty="0">
                <a:latin typeface="Consolas" panose="020B0609020204030204" pitchFamily="49" charset="0"/>
              </a:rPr>
              <a:t>#define </a:t>
            </a:r>
            <a:r>
              <a:rPr lang="en-US" sz="1200" b="1" dirty="0">
                <a:solidFill>
                  <a:srgbClr val="C00000"/>
                </a:solidFill>
                <a:latin typeface="Consolas" panose="020B0609020204030204" pitchFamily="49" charset="0"/>
              </a:rPr>
              <a:t>GPIOA </a:t>
            </a:r>
            <a:r>
              <a:rPr lang="en-US" sz="1200" b="1" dirty="0">
                <a:solidFill>
                  <a:schemeClr val="tx1"/>
                </a:solidFill>
                <a:latin typeface="Consolas" panose="020B0609020204030204" pitchFamily="49" charset="0"/>
              </a:rPr>
              <a:t>((</a:t>
            </a:r>
            <a:r>
              <a:rPr lang="en-US" sz="1200" b="1" dirty="0" err="1">
                <a:solidFill>
                  <a:schemeClr val="tx1"/>
                </a:solidFill>
                <a:latin typeface="Consolas" panose="020B0609020204030204" pitchFamily="49" charset="0"/>
              </a:rPr>
              <a:t>GPIO_TypeDef</a:t>
            </a:r>
            <a:r>
              <a:rPr lang="en-US" sz="1200" b="1" dirty="0">
                <a:solidFill>
                  <a:schemeClr val="tx1"/>
                </a:solidFill>
                <a:latin typeface="Consolas" panose="020B0609020204030204" pitchFamily="49" charset="0"/>
              </a:rPr>
              <a:t> *) 0x48000000)</a:t>
            </a:r>
          </a:p>
          <a:p>
            <a:endParaRPr lang="en-US" sz="1200" b="1" dirty="0">
              <a:latin typeface="Consolas" panose="020B0609020204030204" pitchFamily="49" charset="0"/>
            </a:endParaRPr>
          </a:p>
        </p:txBody>
      </p:sp>
      <p:sp>
        <p:nvSpPr>
          <p:cNvPr id="6" name="TextBox 5"/>
          <p:cNvSpPr txBox="1"/>
          <p:nvPr/>
        </p:nvSpPr>
        <p:spPr>
          <a:xfrm>
            <a:off x="4608786" y="5522192"/>
            <a:ext cx="3429144" cy="400110"/>
          </a:xfrm>
          <a:prstGeom prst="rect">
            <a:avLst/>
          </a:prstGeom>
          <a:noFill/>
        </p:spPr>
        <p:txBody>
          <a:bodyPr wrap="none" rtlCol="0">
            <a:spAutoFit/>
          </a:bodyPr>
          <a:lstStyle/>
          <a:p>
            <a:r>
              <a:rPr lang="en-US" sz="2000" b="1" dirty="0">
                <a:solidFill>
                  <a:srgbClr val="C00000"/>
                </a:solidFill>
                <a:latin typeface="Consolas" panose="020B0609020204030204" pitchFamily="49" charset="0"/>
              </a:rPr>
              <a:t>GPIOA-&gt;ODR |= 1UL&lt;&lt;14; </a:t>
            </a:r>
          </a:p>
        </p:txBody>
      </p:sp>
      <p:grpSp>
        <p:nvGrpSpPr>
          <p:cNvPr id="34" name="Group 33"/>
          <p:cNvGrpSpPr/>
          <p:nvPr/>
        </p:nvGrpSpPr>
        <p:grpSpPr>
          <a:xfrm>
            <a:off x="69909" y="1524000"/>
            <a:ext cx="3282891" cy="3877280"/>
            <a:chOff x="5410200" y="1228120"/>
            <a:chExt cx="3282891" cy="3877280"/>
          </a:xfrm>
        </p:grpSpPr>
        <p:sp>
          <p:nvSpPr>
            <p:cNvPr id="7" name="Rectangle 6"/>
            <p:cNvSpPr/>
            <p:nvPr/>
          </p:nvSpPr>
          <p:spPr>
            <a:xfrm>
              <a:off x="6556443" y="3429000"/>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IDR</a:t>
              </a:r>
            </a:p>
          </p:txBody>
        </p:sp>
        <p:sp>
          <p:nvSpPr>
            <p:cNvPr id="8" name="Rectangle 7"/>
            <p:cNvSpPr/>
            <p:nvPr/>
          </p:nvSpPr>
          <p:spPr>
            <a:xfrm>
              <a:off x="6554821" y="3121934"/>
              <a:ext cx="2135027"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ODR</a:t>
              </a:r>
            </a:p>
          </p:txBody>
        </p:sp>
        <p:sp>
          <p:nvSpPr>
            <p:cNvPr id="9" name="Rectangle 8"/>
            <p:cNvSpPr/>
            <p:nvPr/>
          </p:nvSpPr>
          <p:spPr>
            <a:xfrm>
              <a:off x="6556443" y="2816968"/>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BSRR</a:t>
              </a:r>
            </a:p>
          </p:txBody>
        </p:sp>
        <p:sp>
          <p:nvSpPr>
            <p:cNvPr id="10" name="Rectangle 9"/>
            <p:cNvSpPr/>
            <p:nvPr/>
          </p:nvSpPr>
          <p:spPr>
            <a:xfrm>
              <a:off x="6556443" y="2515319"/>
              <a:ext cx="2136648" cy="29597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LCKR</a:t>
              </a:r>
            </a:p>
          </p:txBody>
        </p:sp>
        <p:sp>
          <p:nvSpPr>
            <p:cNvPr id="11" name="Rectangle 10"/>
            <p:cNvSpPr/>
            <p:nvPr/>
          </p:nvSpPr>
          <p:spPr>
            <a:xfrm>
              <a:off x="6556443" y="4658572"/>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MODER</a:t>
              </a:r>
            </a:p>
          </p:txBody>
        </p:sp>
        <p:sp>
          <p:nvSpPr>
            <p:cNvPr id="12" name="Rectangle 11"/>
            <p:cNvSpPr/>
            <p:nvPr/>
          </p:nvSpPr>
          <p:spPr>
            <a:xfrm>
              <a:off x="6556443" y="4351507"/>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OTYPER</a:t>
              </a:r>
            </a:p>
          </p:txBody>
        </p:sp>
        <p:sp>
          <p:nvSpPr>
            <p:cNvPr id="13" name="Rectangle 12"/>
            <p:cNvSpPr/>
            <p:nvPr/>
          </p:nvSpPr>
          <p:spPr>
            <a:xfrm>
              <a:off x="6556443" y="4043786"/>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OSPEEDR</a:t>
              </a:r>
            </a:p>
          </p:txBody>
        </p:sp>
        <p:sp>
          <p:nvSpPr>
            <p:cNvPr id="14" name="Rectangle 13"/>
            <p:cNvSpPr/>
            <p:nvPr/>
          </p:nvSpPr>
          <p:spPr>
            <a:xfrm>
              <a:off x="6556443" y="3733965"/>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PUPDR</a:t>
              </a:r>
            </a:p>
          </p:txBody>
        </p:sp>
        <p:sp>
          <p:nvSpPr>
            <p:cNvPr id="15" name="Rectangle 14"/>
            <p:cNvSpPr/>
            <p:nvPr/>
          </p:nvSpPr>
          <p:spPr>
            <a:xfrm>
              <a:off x="6556443" y="2189386"/>
              <a:ext cx="2136648" cy="3202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AFR[0]</a:t>
              </a:r>
            </a:p>
          </p:txBody>
        </p:sp>
        <p:sp>
          <p:nvSpPr>
            <p:cNvPr id="16" name="Rectangle 15"/>
            <p:cNvSpPr/>
            <p:nvPr/>
          </p:nvSpPr>
          <p:spPr>
            <a:xfrm>
              <a:off x="6556443" y="1883288"/>
              <a:ext cx="2136648" cy="3258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AFR[1]</a:t>
              </a:r>
            </a:p>
          </p:txBody>
        </p:sp>
        <p:sp>
          <p:nvSpPr>
            <p:cNvPr id="17" name="Rectangle 16"/>
            <p:cNvSpPr/>
            <p:nvPr/>
          </p:nvSpPr>
          <p:spPr>
            <a:xfrm>
              <a:off x="6554821" y="1551890"/>
              <a:ext cx="2136648" cy="33252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BRR</a:t>
              </a:r>
            </a:p>
          </p:txBody>
        </p:sp>
        <p:sp>
          <p:nvSpPr>
            <p:cNvPr id="18" name="Rectangle 17"/>
            <p:cNvSpPr/>
            <p:nvPr/>
          </p:nvSpPr>
          <p:spPr>
            <a:xfrm>
              <a:off x="6554821" y="1228120"/>
              <a:ext cx="2136648" cy="32282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ASCR</a:t>
              </a:r>
            </a:p>
          </p:txBody>
        </p:sp>
        <p:sp>
          <p:nvSpPr>
            <p:cNvPr id="19" name="TextBox 18"/>
            <p:cNvSpPr txBox="1"/>
            <p:nvPr/>
          </p:nvSpPr>
          <p:spPr>
            <a:xfrm>
              <a:off x="5411188" y="4797623"/>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20" name="TextBox 19"/>
            <p:cNvSpPr txBox="1"/>
            <p:nvPr/>
          </p:nvSpPr>
          <p:spPr>
            <a:xfrm>
              <a:off x="5410200" y="4481248"/>
              <a:ext cx="1178528" cy="307777"/>
            </a:xfrm>
            <a:prstGeom prst="rect">
              <a:avLst/>
            </a:prstGeom>
            <a:noFill/>
          </p:spPr>
          <p:txBody>
            <a:bodyPr wrap="none" rtlCol="0">
              <a:spAutoFit/>
            </a:bodyPr>
            <a:lstStyle/>
            <a:p>
              <a:r>
                <a:rPr lang="en-US" sz="1400" dirty="0">
                  <a:latin typeface="Consolas" panose="020B0609020204030204" pitchFamily="49" charset="0"/>
                </a:rPr>
                <a:t>0x48000004</a:t>
              </a:r>
            </a:p>
          </p:txBody>
        </p:sp>
        <p:sp>
          <p:nvSpPr>
            <p:cNvPr id="21" name="TextBox 20"/>
            <p:cNvSpPr txBox="1"/>
            <p:nvPr/>
          </p:nvSpPr>
          <p:spPr>
            <a:xfrm>
              <a:off x="5419674" y="4192147"/>
              <a:ext cx="1178528" cy="307777"/>
            </a:xfrm>
            <a:prstGeom prst="rect">
              <a:avLst/>
            </a:prstGeom>
            <a:noFill/>
          </p:spPr>
          <p:txBody>
            <a:bodyPr wrap="none" rtlCol="0">
              <a:spAutoFit/>
            </a:bodyPr>
            <a:lstStyle/>
            <a:p>
              <a:r>
                <a:rPr lang="en-US" sz="1400" dirty="0">
                  <a:latin typeface="Consolas" panose="020B0609020204030204" pitchFamily="49" charset="0"/>
                </a:rPr>
                <a:t>0x48000008</a:t>
              </a:r>
            </a:p>
          </p:txBody>
        </p:sp>
        <p:sp>
          <p:nvSpPr>
            <p:cNvPr id="22" name="TextBox 21"/>
            <p:cNvSpPr txBox="1"/>
            <p:nvPr/>
          </p:nvSpPr>
          <p:spPr>
            <a:xfrm>
              <a:off x="5418686" y="3875772"/>
              <a:ext cx="1178528" cy="307777"/>
            </a:xfrm>
            <a:prstGeom prst="rect">
              <a:avLst/>
            </a:prstGeom>
            <a:noFill/>
          </p:spPr>
          <p:txBody>
            <a:bodyPr wrap="none" rtlCol="0">
              <a:spAutoFit/>
            </a:bodyPr>
            <a:lstStyle/>
            <a:p>
              <a:r>
                <a:rPr lang="en-US" sz="1400" dirty="0">
                  <a:latin typeface="Consolas" panose="020B0609020204030204" pitchFamily="49" charset="0"/>
                </a:rPr>
                <a:t>0x4800000C</a:t>
              </a:r>
            </a:p>
          </p:txBody>
        </p:sp>
        <p:sp>
          <p:nvSpPr>
            <p:cNvPr id="23" name="TextBox 22"/>
            <p:cNvSpPr txBox="1"/>
            <p:nvPr/>
          </p:nvSpPr>
          <p:spPr>
            <a:xfrm>
              <a:off x="5411205" y="3573727"/>
              <a:ext cx="1178528" cy="307777"/>
            </a:xfrm>
            <a:prstGeom prst="rect">
              <a:avLst/>
            </a:prstGeom>
            <a:noFill/>
          </p:spPr>
          <p:txBody>
            <a:bodyPr wrap="none" rtlCol="0">
              <a:spAutoFit/>
            </a:bodyPr>
            <a:lstStyle/>
            <a:p>
              <a:r>
                <a:rPr lang="en-US" sz="1400" dirty="0">
                  <a:latin typeface="Consolas" panose="020B0609020204030204" pitchFamily="49" charset="0"/>
                </a:rPr>
                <a:t>0x48000010</a:t>
              </a:r>
            </a:p>
          </p:txBody>
        </p:sp>
        <p:sp>
          <p:nvSpPr>
            <p:cNvPr id="24" name="TextBox 23"/>
            <p:cNvSpPr txBox="1"/>
            <p:nvPr/>
          </p:nvSpPr>
          <p:spPr>
            <a:xfrm>
              <a:off x="5410217" y="3257352"/>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25" name="TextBox 24"/>
            <p:cNvSpPr txBox="1"/>
            <p:nvPr/>
          </p:nvSpPr>
          <p:spPr>
            <a:xfrm>
              <a:off x="5419691" y="2968251"/>
              <a:ext cx="1178528" cy="307777"/>
            </a:xfrm>
            <a:prstGeom prst="rect">
              <a:avLst/>
            </a:prstGeom>
            <a:noFill/>
          </p:spPr>
          <p:txBody>
            <a:bodyPr wrap="none" rtlCol="0">
              <a:spAutoFit/>
            </a:bodyPr>
            <a:lstStyle/>
            <a:p>
              <a:r>
                <a:rPr lang="en-US" sz="1400" dirty="0">
                  <a:latin typeface="Consolas" panose="020B0609020204030204" pitchFamily="49" charset="0"/>
                </a:rPr>
                <a:t>0x48000018</a:t>
              </a:r>
            </a:p>
          </p:txBody>
        </p:sp>
        <p:sp>
          <p:nvSpPr>
            <p:cNvPr id="26" name="TextBox 25"/>
            <p:cNvSpPr txBox="1"/>
            <p:nvPr/>
          </p:nvSpPr>
          <p:spPr>
            <a:xfrm>
              <a:off x="5418703" y="2651876"/>
              <a:ext cx="1178528" cy="307777"/>
            </a:xfrm>
            <a:prstGeom prst="rect">
              <a:avLst/>
            </a:prstGeom>
            <a:noFill/>
          </p:spPr>
          <p:txBody>
            <a:bodyPr wrap="none" rtlCol="0">
              <a:spAutoFit/>
            </a:bodyPr>
            <a:lstStyle/>
            <a:p>
              <a:r>
                <a:rPr lang="en-US" sz="1400" dirty="0">
                  <a:latin typeface="Consolas" panose="020B0609020204030204" pitchFamily="49" charset="0"/>
                </a:rPr>
                <a:t>0x4800001C</a:t>
              </a:r>
            </a:p>
          </p:txBody>
        </p:sp>
        <p:sp>
          <p:nvSpPr>
            <p:cNvPr id="27" name="TextBox 26"/>
            <p:cNvSpPr txBox="1"/>
            <p:nvPr/>
          </p:nvSpPr>
          <p:spPr>
            <a:xfrm>
              <a:off x="5411188" y="2333976"/>
              <a:ext cx="1178528" cy="307777"/>
            </a:xfrm>
            <a:prstGeom prst="rect">
              <a:avLst/>
            </a:prstGeom>
            <a:noFill/>
          </p:spPr>
          <p:txBody>
            <a:bodyPr wrap="none" rtlCol="0">
              <a:spAutoFit/>
            </a:bodyPr>
            <a:lstStyle/>
            <a:p>
              <a:r>
                <a:rPr lang="en-US" sz="1400" dirty="0">
                  <a:latin typeface="Consolas" panose="020B0609020204030204" pitchFamily="49" charset="0"/>
                </a:rPr>
                <a:t>0x48000020</a:t>
              </a:r>
            </a:p>
          </p:txBody>
        </p:sp>
        <p:sp>
          <p:nvSpPr>
            <p:cNvPr id="28" name="TextBox 27"/>
            <p:cNvSpPr txBox="1"/>
            <p:nvPr/>
          </p:nvSpPr>
          <p:spPr>
            <a:xfrm>
              <a:off x="5410200" y="2017601"/>
              <a:ext cx="1178528" cy="307777"/>
            </a:xfrm>
            <a:prstGeom prst="rect">
              <a:avLst/>
            </a:prstGeom>
            <a:noFill/>
          </p:spPr>
          <p:txBody>
            <a:bodyPr wrap="none" rtlCol="0">
              <a:spAutoFit/>
            </a:bodyPr>
            <a:lstStyle/>
            <a:p>
              <a:r>
                <a:rPr lang="en-US" sz="1400" dirty="0">
                  <a:latin typeface="Consolas" panose="020B0609020204030204" pitchFamily="49" charset="0"/>
                </a:rPr>
                <a:t>0x48000024</a:t>
              </a:r>
            </a:p>
          </p:txBody>
        </p:sp>
        <p:sp>
          <p:nvSpPr>
            <p:cNvPr id="29" name="TextBox 28"/>
            <p:cNvSpPr txBox="1"/>
            <p:nvPr/>
          </p:nvSpPr>
          <p:spPr>
            <a:xfrm>
              <a:off x="5419674" y="1728500"/>
              <a:ext cx="1178528" cy="307777"/>
            </a:xfrm>
            <a:prstGeom prst="rect">
              <a:avLst/>
            </a:prstGeom>
            <a:noFill/>
          </p:spPr>
          <p:txBody>
            <a:bodyPr wrap="none" rtlCol="0">
              <a:spAutoFit/>
            </a:bodyPr>
            <a:lstStyle/>
            <a:p>
              <a:r>
                <a:rPr lang="en-US" sz="1400" dirty="0">
                  <a:latin typeface="Consolas" panose="020B0609020204030204" pitchFamily="49" charset="0"/>
                </a:rPr>
                <a:t>0x48000028</a:t>
              </a:r>
            </a:p>
          </p:txBody>
        </p:sp>
        <p:sp>
          <p:nvSpPr>
            <p:cNvPr id="30" name="TextBox 29"/>
            <p:cNvSpPr txBox="1"/>
            <p:nvPr/>
          </p:nvSpPr>
          <p:spPr>
            <a:xfrm>
              <a:off x="5418686" y="1412125"/>
              <a:ext cx="1178528" cy="307777"/>
            </a:xfrm>
            <a:prstGeom prst="rect">
              <a:avLst/>
            </a:prstGeom>
            <a:noFill/>
          </p:spPr>
          <p:txBody>
            <a:bodyPr wrap="none" rtlCol="0">
              <a:spAutoFit/>
            </a:bodyPr>
            <a:lstStyle/>
            <a:p>
              <a:r>
                <a:rPr lang="en-US" sz="1400" dirty="0">
                  <a:latin typeface="Consolas" panose="020B0609020204030204" pitchFamily="49" charset="0"/>
                </a:rPr>
                <a:t>0x4800002C</a:t>
              </a:r>
            </a:p>
          </p:txBody>
        </p:sp>
      </p:grpSp>
      <p:sp>
        <p:nvSpPr>
          <p:cNvPr id="4" name="TextBox 3"/>
          <p:cNvSpPr txBox="1"/>
          <p:nvPr/>
        </p:nvSpPr>
        <p:spPr>
          <a:xfrm>
            <a:off x="3886200" y="5943600"/>
            <a:ext cx="402674" cy="369332"/>
          </a:xfrm>
          <a:prstGeom prst="rect">
            <a:avLst/>
          </a:prstGeom>
          <a:noFill/>
        </p:spPr>
        <p:txBody>
          <a:bodyPr wrap="none" rtlCol="0">
            <a:spAutoFit/>
          </a:bodyPr>
          <a:lstStyle/>
          <a:p>
            <a:r>
              <a:rPr lang="en-US" dirty="0"/>
              <a:t>or</a:t>
            </a:r>
          </a:p>
        </p:txBody>
      </p:sp>
      <p:sp>
        <p:nvSpPr>
          <p:cNvPr id="32" name="TextBox 31"/>
          <p:cNvSpPr txBox="1"/>
          <p:nvPr/>
        </p:nvSpPr>
        <p:spPr>
          <a:xfrm>
            <a:off x="4343400" y="5918585"/>
            <a:ext cx="3711272" cy="400110"/>
          </a:xfrm>
          <a:prstGeom prst="rect">
            <a:avLst/>
          </a:prstGeom>
          <a:noFill/>
        </p:spPr>
        <p:txBody>
          <a:bodyPr wrap="none" rtlCol="0">
            <a:spAutoFit/>
          </a:bodyPr>
          <a:lstStyle/>
          <a:p>
            <a:r>
              <a:rPr lang="en-US" sz="2000" b="1" dirty="0">
                <a:solidFill>
                  <a:srgbClr val="C00000"/>
                </a:solidFill>
                <a:latin typeface="Consolas" panose="020B0609020204030204" pitchFamily="49" charset="0"/>
              </a:rPr>
              <a:t>(*GPIOA).ODR |= 1UL&lt;&lt;14; </a:t>
            </a:r>
          </a:p>
        </p:txBody>
      </p:sp>
    </p:spTree>
    <p:extLst>
      <p:ext uri="{BB962C8B-B14F-4D97-AF65-F5344CB8AC3E}">
        <p14:creationId xmlns:p14="http://schemas.microsoft.com/office/powerpoint/2010/main" val="1516078979"/>
      </p:ext>
    </p:extLst>
  </p:cSld>
  <p:clrMapOvr>
    <a:masterClrMapping/>
  </p:clrMapOvr>
  <p:extLst mod="1"/>
</p:sld>
</file>

<file path=ppt/tags/tag1.xml><?xml version="1.0" encoding="utf-8"?>
<p:tagLst xmlns:a="http://schemas.openxmlformats.org/drawingml/2006/main" xmlns:r="http://schemas.openxmlformats.org/officeDocument/2006/relationships" xmlns:p="http://schemas.openxmlformats.org/presentationml/2006/main">
  <p:tag name="TIMING" val="|54.4"/>
</p:tagLst>
</file>

<file path=ppt/tags/tag10.xml><?xml version="1.0" encoding="utf-8"?>
<p:tagLst xmlns:a="http://schemas.openxmlformats.org/drawingml/2006/main" xmlns:r="http://schemas.openxmlformats.org/officeDocument/2006/relationships" xmlns:p="http://schemas.openxmlformats.org/presentationml/2006/main">
  <p:tag name="TIMING" val="|90|11.6"/>
</p:tagLst>
</file>

<file path=ppt/tags/tag11.xml><?xml version="1.0" encoding="utf-8"?>
<p:tagLst xmlns:a="http://schemas.openxmlformats.org/drawingml/2006/main" xmlns:r="http://schemas.openxmlformats.org/officeDocument/2006/relationships" xmlns:p="http://schemas.openxmlformats.org/presentationml/2006/main">
  <p:tag name="TIMING" val="|23.6"/>
</p:tagLst>
</file>

<file path=ppt/tags/tag12.xml><?xml version="1.0" encoding="utf-8"?>
<p:tagLst xmlns:a="http://schemas.openxmlformats.org/drawingml/2006/main" xmlns:r="http://schemas.openxmlformats.org/officeDocument/2006/relationships" xmlns:p="http://schemas.openxmlformats.org/presentationml/2006/main">
  <p:tag name="TIMING" val="|16.4|15.5"/>
</p:tagLst>
</file>

<file path=ppt/tags/tag13.xml><?xml version="1.0" encoding="utf-8"?>
<p:tagLst xmlns:a="http://schemas.openxmlformats.org/drawingml/2006/main" xmlns:r="http://schemas.openxmlformats.org/officeDocument/2006/relationships" xmlns:p="http://schemas.openxmlformats.org/presentationml/2006/main">
  <p:tag name="TIMING" val="|23.6|25|8.8|5.6|13.5"/>
</p:tagLst>
</file>

<file path=ppt/tags/tag14.xml><?xml version="1.0" encoding="utf-8"?>
<p:tagLst xmlns:a="http://schemas.openxmlformats.org/drawingml/2006/main" xmlns:r="http://schemas.openxmlformats.org/officeDocument/2006/relationships" xmlns:p="http://schemas.openxmlformats.org/presentationml/2006/main">
  <p:tag name="TIMING" val="|9.7|2.2|2.2|2.8"/>
</p:tagLst>
</file>

<file path=ppt/tags/tag15.xml><?xml version="1.0" encoding="utf-8"?>
<p:tagLst xmlns:a="http://schemas.openxmlformats.org/drawingml/2006/main" xmlns:r="http://schemas.openxmlformats.org/officeDocument/2006/relationships" xmlns:p="http://schemas.openxmlformats.org/presentationml/2006/main">
  <p:tag name="TIMING" val="|9.2|2.4|6.2"/>
</p:tagLst>
</file>

<file path=ppt/tags/tag16.xml><?xml version="1.0" encoding="utf-8"?>
<p:tagLst xmlns:a="http://schemas.openxmlformats.org/drawingml/2006/main" xmlns:r="http://schemas.openxmlformats.org/officeDocument/2006/relationships" xmlns:p="http://schemas.openxmlformats.org/presentationml/2006/main">
  <p:tag name="TIMING" val="|46.6"/>
</p:tagLst>
</file>

<file path=ppt/tags/tag17.xml><?xml version="1.0" encoding="utf-8"?>
<p:tagLst xmlns:a="http://schemas.openxmlformats.org/drawingml/2006/main" xmlns:r="http://schemas.openxmlformats.org/officeDocument/2006/relationships" xmlns:p="http://schemas.openxmlformats.org/presentationml/2006/main">
  <p:tag name="TIMING" val="|35.7|16.6"/>
</p:tagLst>
</file>

<file path=ppt/tags/tag18.xml><?xml version="1.0" encoding="utf-8"?>
<p:tagLst xmlns:a="http://schemas.openxmlformats.org/drawingml/2006/main" xmlns:r="http://schemas.openxmlformats.org/officeDocument/2006/relationships" xmlns:p="http://schemas.openxmlformats.org/presentationml/2006/main">
  <p:tag name="TIMING" val="|90|11.6"/>
</p:tagLst>
</file>

<file path=ppt/tags/tag2.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3.xml><?xml version="1.0" encoding="utf-8"?>
<p:tagLst xmlns:a="http://schemas.openxmlformats.org/drawingml/2006/main" xmlns:r="http://schemas.openxmlformats.org/officeDocument/2006/relationships" xmlns:p="http://schemas.openxmlformats.org/presentationml/2006/main">
  <p:tag name="TIMING" val="|15.7|20.5|11.7|14.7|4.9|11.7|9.9"/>
</p:tagLst>
</file>

<file path=ppt/tags/tag4.xml><?xml version="1.0" encoding="utf-8"?>
<p:tagLst xmlns:a="http://schemas.openxmlformats.org/drawingml/2006/main" xmlns:r="http://schemas.openxmlformats.org/officeDocument/2006/relationships" xmlns:p="http://schemas.openxmlformats.org/presentationml/2006/main">
  <p:tag name="TIMING" val="|6.8|13.4|2.2|3.8"/>
</p:tagLst>
</file>

<file path=ppt/tags/tag5.xml><?xml version="1.0" encoding="utf-8"?>
<p:tagLst xmlns:a="http://schemas.openxmlformats.org/drawingml/2006/main" xmlns:r="http://schemas.openxmlformats.org/officeDocument/2006/relationships" xmlns:p="http://schemas.openxmlformats.org/presentationml/2006/main">
  <p:tag name="TIMING" val="|16.4|15.5"/>
</p:tagLst>
</file>

<file path=ppt/tags/tag6.xml><?xml version="1.0" encoding="utf-8"?>
<p:tagLst xmlns:a="http://schemas.openxmlformats.org/drawingml/2006/main" xmlns:r="http://schemas.openxmlformats.org/officeDocument/2006/relationships" xmlns:p="http://schemas.openxmlformats.org/presentationml/2006/main">
  <p:tag name="TIMING" val="|49.5"/>
</p:tagLst>
</file>

<file path=ppt/tags/tag7.xml><?xml version="1.0" encoding="utf-8"?>
<p:tagLst xmlns:a="http://schemas.openxmlformats.org/drawingml/2006/main" xmlns:r="http://schemas.openxmlformats.org/officeDocument/2006/relationships" xmlns:p="http://schemas.openxmlformats.org/presentationml/2006/main">
  <p:tag name="TIMING" val="|49.5"/>
</p:tagLst>
</file>

<file path=ppt/tags/tag8.xml><?xml version="1.0" encoding="utf-8"?>
<p:tagLst xmlns:a="http://schemas.openxmlformats.org/drawingml/2006/main" xmlns:r="http://schemas.openxmlformats.org/officeDocument/2006/relationships" xmlns:p="http://schemas.openxmlformats.org/presentationml/2006/main">
  <p:tag name="TIMING" val="|11.7|2.2|3.1|3.3|11.8|5.1|4.6"/>
</p:tagLst>
</file>

<file path=ppt/tags/tag9.xml><?xml version="1.0" encoding="utf-8"?>
<p:tagLst xmlns:a="http://schemas.openxmlformats.org/drawingml/2006/main" xmlns:r="http://schemas.openxmlformats.org/officeDocument/2006/relationships" xmlns:p="http://schemas.openxmlformats.org/presentationml/2006/main">
  <p:tag name="TIMING" val="|41.2|20.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2776</TotalTime>
  <Words>8094</Words>
  <Application>Microsoft Macintosh PowerPoint</Application>
  <PresentationFormat>On-screen Show (4:3)</PresentationFormat>
  <Paragraphs>885</Paragraphs>
  <Slides>57</Slides>
  <Notes>35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9" baseType="lpstr">
      <vt:lpstr>Bookman Old Style (Headings)</vt:lpstr>
      <vt:lpstr>Gill Sans MT (Body)</vt:lpstr>
      <vt:lpstr>Arial</vt:lpstr>
      <vt:lpstr>Bookman Old Style</vt:lpstr>
      <vt:lpstr>Calibri</vt:lpstr>
      <vt:lpstr>Cambria Math</vt:lpstr>
      <vt:lpstr>Consolas</vt:lpstr>
      <vt:lpstr>Gill Sans MT</vt:lpstr>
      <vt:lpstr>Wingdings</vt:lpstr>
      <vt:lpstr>Wingdings 3</vt:lpstr>
      <vt:lpstr>Origin</vt:lpstr>
      <vt:lpstr>Visio</vt:lpstr>
      <vt:lpstr>Dr. Yifeng Zhu Electrical and Computer Engineering University of Maine</vt:lpstr>
      <vt:lpstr>Interfacing Peripherals</vt:lpstr>
      <vt:lpstr>Memory Map of Cortex-M4</vt:lpstr>
      <vt:lpstr>Memory Map of STM32L4</vt:lpstr>
      <vt:lpstr>GPIO Memory Map</vt:lpstr>
      <vt:lpstr>GPIO Memory Map</vt:lpstr>
      <vt:lpstr>Output Data Register (ODR)</vt:lpstr>
      <vt:lpstr>Output Data Register (ODR)</vt:lpstr>
      <vt:lpstr>Dereferencing a Memory Address</vt:lpstr>
      <vt:lpstr>Red LED (PB.2)</vt:lpstr>
      <vt:lpstr>General Purpose Input/Output (GPIO)</vt:lpstr>
      <vt:lpstr>General Purpose Input/Output (GPIO)</vt:lpstr>
      <vt:lpstr>General Purpose Input/Output (GPIO)</vt:lpstr>
      <vt:lpstr>Basic Structure of an I/O Port Bit Input and Output</vt:lpstr>
      <vt:lpstr>Basic Structure of an I/O Port Bit: Output</vt:lpstr>
      <vt:lpstr>Enable Clock</vt:lpstr>
      <vt:lpstr>GPIO Mode Register (MODER)</vt:lpstr>
      <vt:lpstr>GPIO Output Type Register (OTYPE)</vt:lpstr>
      <vt:lpstr>GPIO Input:  Pull Up and Pull Down</vt:lpstr>
      <vt:lpstr>GPIO Output: Push-Pull</vt:lpstr>
      <vt:lpstr>GPIO Output: Push-Pull</vt:lpstr>
      <vt:lpstr>GPIO Output: Open-Drain</vt:lpstr>
      <vt:lpstr>GPIO Output: Open-Drain</vt:lpstr>
      <vt:lpstr>GPIO Output Speed</vt:lpstr>
      <vt:lpstr>Slew Rate</vt:lpstr>
      <vt:lpstr>GPIO Output: Push-Pull vs Open-Drain </vt:lpstr>
      <vt:lpstr>GPIO Output Data Register (ODR)</vt:lpstr>
      <vt:lpstr>Light up the Red LED (PB.2)</vt:lpstr>
      <vt:lpstr>GPIO Initialization</vt:lpstr>
      <vt:lpstr>Joystick</vt:lpstr>
      <vt:lpstr>Joystick</vt:lpstr>
      <vt:lpstr>Basic Structure of an I/O Port Bit Input and Output</vt:lpstr>
      <vt:lpstr>Basic Structure of an I/O Port Bit: Output</vt:lpstr>
      <vt:lpstr>Basic Structure of an I/O Port Bit Input and Output</vt:lpstr>
      <vt:lpstr>Basic Structure of an I/O Port Bit: Input</vt:lpstr>
      <vt:lpstr>Schmitt Trigger</vt:lpstr>
      <vt:lpstr>Schmitt Trigger</vt:lpstr>
      <vt:lpstr>Schmitt Trigger</vt:lpstr>
      <vt:lpstr>Enable Clock</vt:lpstr>
      <vt:lpstr>GPIO Mode Register (MODER)</vt:lpstr>
      <vt:lpstr>GPIO Pull-up/Pull-down Register (PUPDR)</vt:lpstr>
      <vt:lpstr>GPIO Input Data Register (IDR)</vt:lpstr>
      <vt:lpstr>Read Input of Pin PA.0</vt:lpstr>
      <vt:lpstr>Keypad Scanning</vt:lpstr>
      <vt:lpstr>Keypad Scanning</vt:lpstr>
      <vt:lpstr>Keypad Scanning</vt:lpstr>
      <vt:lpstr>Keypad Scanning</vt:lpstr>
      <vt:lpstr>Keypad Scanning</vt:lpstr>
      <vt:lpstr>Keypad Scanning</vt:lpstr>
      <vt:lpstr>Keypad Scanning</vt:lpstr>
      <vt:lpstr>Keypad Scanning</vt:lpstr>
      <vt:lpstr>Keypad Scanning</vt:lpstr>
      <vt:lpstr>Keypad Scanning</vt:lpstr>
      <vt:lpstr>Keypad Scanning</vt:lpstr>
      <vt:lpstr>Keypad Scanning</vt:lpstr>
      <vt:lpstr>I/O Debouncing</vt:lpstr>
      <vt:lpstr>De-Bouncing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Microsoft Office User</cp:lastModifiedBy>
  <cp:revision>297</cp:revision>
  <dcterms:created xsi:type="dcterms:W3CDTF">2013-02-03T05:36:57Z</dcterms:created>
  <dcterms:modified xsi:type="dcterms:W3CDTF">2020-04-07T14:05:56Z</dcterms:modified>
</cp:coreProperties>
</file>