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402" r:id="rId3"/>
    <p:sldId id="401" r:id="rId4"/>
    <p:sldId id="406" r:id="rId5"/>
    <p:sldId id="395" r:id="rId6"/>
    <p:sldId id="398" r:id="rId7"/>
    <p:sldId id="396" r:id="rId8"/>
    <p:sldId id="403" r:id="rId9"/>
    <p:sldId id="397" r:id="rId10"/>
    <p:sldId id="40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75135" autoAdjust="0"/>
  </p:normalViewPr>
  <p:slideViewPr>
    <p:cSldViewPr>
      <p:cViewPr varScale="1">
        <p:scale>
          <a:sx n="99" d="100"/>
          <a:sy n="99" d="100"/>
        </p:scale>
        <p:origin x="250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2/21/2020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2/21/2020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short video</a:t>
            </a:r>
            <a:r>
              <a:rPr lang="en-US" baseline="0" dirty="0"/>
              <a:t> explains what is memory mapped I/O</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a:t>
            </a:fld>
            <a:endParaRPr lang="en-US"/>
          </a:p>
        </p:txBody>
      </p:sp>
    </p:spTree>
    <p:extLst>
      <p:ext uri="{BB962C8B-B14F-4D97-AF65-F5344CB8AC3E}">
        <p14:creationId xmlns:p14="http://schemas.microsoft.com/office/powerpoint/2010/main" val="50082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program has to be written in assembly, we can use the EQN directive to define two constants. The first constant is the base memory address for Port A. The second constant is the offset of the ODR register. First, we load the base memory address into register r7. Then we load the ODR value into register r1. Next, we modify r1. Finally, we store the modified value back to the ODR register.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48877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Usually, each on-chip peripheral device has a few registers, such as control registers, status registers, data input registers, and data output registers.  In general, there are two approaches to exchange data between the processor core, and a peripheral device, including  {{Pause=0.5}} port-mapped I/O, and  {{Pause=0.5}}  memory-mapped I/O. Port-mapped I/O uses special CPU instructions, which are designed specifically for I/O operations. {{Pause=0.5}} On the other hand, memory-mapped I/O does not need any special instructions. Each register is assigned to a memory address, in the memory address space of the microprocessor.  Memory-mapped I/O is performed by the native load and store instructions of the processor. Therefore, memory-mapped I/O is a more convenient way to interface I/O devices.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Here is an example of memory mapped I/O. Suppose we want to set the output of a G P I O pin to high, software can use the store instruction STR to set the corresponding bit in  G P I O data output register to 1. When you write to this “special memory location”, the data you write, is sent to, the corresponding I/O device. {{Pause=0.5}} ARM Cortex-M microprocessors use memory-mapped I/O.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420136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memory address of ARM Cortex-M  has a total of 32 bits, supporting 4 gigabytes of memory space. The memory space is divided into six different pre-defined regions.  Each region is given for recommended usage. {{Pause=0.5}} The first region is code region. It is primarily used to store program code. It can also store data. The code region is on-chip memory, typically on-chip flash. The size of on-chip flash is limited to half a gigabyte.  The actual size of the on-chip flash varies based on different venders and different chips. {{Pause=0.5}} The second region is SRAM. It is primarily used to store data, such as heaps and stacks. We can also put code here. It supports half a gigabyte. {{Pause=0.5}} The third region is peripheral. These peripherals include Advanced High Performance Bus peripherals, such as G P I O, and A D C, or Advanced Peripheral Bus peripherals, such as timers, and USART. {{Pause=0.5}} The next region is for external device, such as SD card. {{Pause=0.5}} The next is external RAM, which is executable region for data. It is off-chip memory, primarily used to store large data blocks. It has a total of 1 gigabyte. {{Pause=0.5}} The last region is system region, which includes the N V I C, system timer, system control block, and vendor-specific memory.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826792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{{Pause=0.5}} Let’s take a look at the peripheral region. This region covers the memory addresses of all on-chip peripherals, such as G P I O, timers, USART, S P I, and A D C. {{Pause=0.5}} Specific mapping addresses are dependent on vendors and chips. We will use G P I O on STM 32 L4  as an example to illustrate the concept of memory-mapped I/O.  For instance, on STM 32 L4, the registers of G P I O Port A, are mapped to a small memory region starting at, 48000000 in hex.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1146830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at the memory map, for G P I O Port A. {{Pause=0.5}} Each port has 12 registers, and each register has 4 bytes. While a total of 1 kilobyte space is reserved for Port A, only 48 bytes are used. Within this 48-byte memory region, the G P I O mode register MODE R, is mapped to the lowest memory address, and the G P I O analog switch control register, A S C R, is mapped to the highest memory address.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140874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set the output of pin 14 of Port A to high. To achieve this, we need to set bit 14 of the output data register (ODR) of G P I O, A, to 1.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150059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previously, each register has 32 bits, that is, 4 bytes.  The output data register (ODR) of Port, A, on STM 32 L4, are mapped to the memory addresses from 48000014 to 48000017, in hex. If little endian is used, the highest memory address holds the most significant 8 bits, and the lowest memory address holds the least significant 8 bits.</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150377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this C statement to set, bit 14, of ODR to 1, by using bitwise OR. This C statement also uses dereferencing to access the memory. Dereferencing a pointer means, getting the value that is stored in the memory location pointed by the pointer. The operator asterisk is used to do this. The asterisk is called the dereferencing operator. A sequence of load, modify, and store operations are performed in this statement. This statement casts the memory address to a memory pointer, which points to an 32-bit unsigned integer. First, the dereference operator retrieves the ODR register value, as a 32-bit unsigned integer. Then, a bit-wise operation is performed to modify this unsigned integer value. Finally, the updated value is stored back to the ODR register, via the dereferencing operation. However, directly dereferencing a numeric memory address, is inconvenient to use in practice. The code uses numeric addresses directly. Accordingly, it is not very readable. The next slide will present a new approach, which uses register names instead of memory addresses,  thus greatly improving the code readability.</a:t>
            </a:r>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753610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memory-mapped I/O, all registers of a G P I O port, are mapped to a contiguous block of physical memory. This memory block can be represented by using a </a:t>
            </a:r>
            <a:r>
              <a:rPr lang="en-US" dirty="0" err="1"/>
              <a:t>struct</a:t>
            </a:r>
            <a:r>
              <a:rPr lang="en-US" dirty="0"/>
              <a:t>, as defined in this slide. A </a:t>
            </a:r>
            <a:r>
              <a:rPr lang="en-US" dirty="0" err="1"/>
              <a:t>struct</a:t>
            </a:r>
            <a:r>
              <a:rPr lang="en-US" dirty="0"/>
              <a:t> in C defines a physically grouped list of variables under one name. Note that we put volatile qualifier on each register. It informs the compiler that the variable might change spontaneously. When a variable is declared as volatile, the compiler is informed that even though no statements in the program appear to change it, the value might still change. Typically, compilers minimize the number of memory accesses, by storing the memory value in a register, and then repeatedly using it without accessing the memory. The volatile qualifier on a variable, prevents the compiler from making such optimization, on this variable. </a:t>
            </a:r>
          </a:p>
          <a:p>
            <a:endParaRPr lang="en-US" dirty="0"/>
          </a:p>
          <a:p>
            <a:r>
              <a:rPr lang="en-US" dirty="0"/>
              <a:t>{{Pause=0.5}} We use a macro definition here to give a name to the </a:t>
            </a:r>
            <a:r>
              <a:rPr lang="en-US" dirty="0" err="1"/>
              <a:t>struct</a:t>
            </a:r>
            <a:r>
              <a:rPr lang="en-US" dirty="0"/>
              <a:t> pointer. Let's name the macro G P I O A. {{Pause=0.5}} To set bit 14, we can use the membership operator to access the data output register ODR.  We can either use the arrow operator, or the dot operator, to access the output data register ODR. These two C statements are equivalent. The asterisk G P I O A gets the structure that G P I O A points to.</a:t>
            </a:r>
          </a:p>
        </p:txBody>
      </p:sp>
      <p:sp>
        <p:nvSpPr>
          <p:cNvPr id="4" name="Slide Number Placeholder 3"/>
          <p:cNvSpPr>
            <a:spLocks noGrp="1"/>
          </p:cNvSpPr>
          <p:nvPr>
            <p:ph type="sldNum" sz="quarter" idx="10"/>
          </p:nvPr>
        </p:nvSpPr>
        <p:spPr/>
        <p:txBody>
          <a:bodyPr/>
          <a:lstStyle/>
          <a:p>
            <a:fld id="{D624DF53-3DD3-9F45-9E7E-472B96F1AB81}" type="slidenum">
              <a:rPr lang="en-US" smtClean="0"/>
              <a:pPr/>
              <a:t>9</a:t>
            </a:fld>
            <a:endParaRPr lang="en-US"/>
          </a:p>
        </p:txBody>
      </p:sp>
    </p:spTree>
    <p:extLst>
      <p:ext uri="{BB962C8B-B14F-4D97-AF65-F5344CB8AC3E}">
        <p14:creationId xmlns:p14="http://schemas.microsoft.com/office/powerpoint/2010/main" val="202970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EAC95F1D-C4DB-9347-ABB3-E8C28C85457D}" type="datetime1">
              <a:rPr lang="en-US" smtClean="0"/>
              <a:t>2/21/2020</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D1E016F4-6B40-3249-9CAC-C0D9E4C99A0C}" type="datetime1">
              <a:rPr lang="en-US" smtClean="0"/>
              <a:t>2/21/2020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B409119C-A684-7E47-8C28-07B18883AE20}" type="datetime1">
              <a:rPr lang="en-US" smtClean="0"/>
              <a:t>2/21/2020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39D84D11-BA52-474C-BC86-8DC73670D245}" type="datetime1">
              <a:rPr lang="en-US" smtClean="0"/>
              <a:t>2/21/2020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7A68C985-3502-3949-A673-7AFBA8D1D7C4}" type="datetime1">
              <a:rPr lang="en-US" smtClean="0"/>
              <a:t>2/21/2020</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05FC3AEE-3462-414D-89AD-29545140966C}" type="datetime1">
              <a:rPr lang="en-US" smtClean="0"/>
              <a:t>2/21/2020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DC6E4F18-C213-634B-AAD8-439624C77E73}" type="datetime1">
              <a:rPr lang="en-US" smtClean="0"/>
              <a:t>2/21/2020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D1CCACB7-0018-3441-9AA9-E523F7F9C247}" type="datetime1">
              <a:rPr lang="en-US" smtClean="0"/>
              <a:t>2/21/2020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1ABD2AED-F387-EA4F-875A-38A3C5DF326A}" type="datetime1">
              <a:rPr lang="en-US" smtClean="0"/>
              <a:t>2/21/2020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8AD68850-D448-6248-AB7F-B10A0F0D66A2}" type="datetime1">
              <a:rPr lang="en-US" smtClean="0"/>
              <a:t>2/21/2020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BD6DDF8A-9990-BC47-A628-141D09D5049B}" type="datetime1">
              <a:rPr lang="en-US" smtClean="0"/>
              <a:t>2/21/2020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6CB969CC-E354-0349-B229-284AD8962948}" type="datetime1">
              <a:rPr lang="en-US" smtClean="0"/>
              <a:t>2/21/2020</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5181600"/>
            <a:ext cx="6858000" cy="381000"/>
          </a:xfrm>
        </p:spPr>
        <p:txBody>
          <a:bodyPr>
            <a:noAutofit/>
          </a:bodyPr>
          <a:lstStyle/>
          <a:p>
            <a:r>
              <a:rPr lang="en-US" sz="2400" dirty="0"/>
              <a:t>Dr. Yifeng Zhu</a:t>
            </a:r>
          </a:p>
        </p:txBody>
      </p:sp>
      <p:sp>
        <p:nvSpPr>
          <p:cNvPr id="6" name="TextBox 5"/>
          <p:cNvSpPr txBox="1"/>
          <p:nvPr/>
        </p:nvSpPr>
        <p:spPr>
          <a:xfrm>
            <a:off x="914400" y="805552"/>
            <a:ext cx="7696200" cy="1754326"/>
          </a:xfrm>
          <a:prstGeom prst="rect">
            <a:avLst/>
          </a:prstGeom>
          <a:noFill/>
        </p:spPr>
        <p:txBody>
          <a:bodyPr wrap="square" rtlCol="0">
            <a:spAutoFit/>
          </a:bodyPr>
          <a:lstStyle/>
          <a:p>
            <a:pPr algn="r"/>
            <a:r>
              <a:rPr lang="en-US" sz="5400" b="1" dirty="0">
                <a:solidFill>
                  <a:srgbClr val="C00000"/>
                </a:solidFill>
              </a:rPr>
              <a:t>ARM Cortex-M </a:t>
            </a:r>
          </a:p>
          <a:p>
            <a:pPr algn="r"/>
            <a:r>
              <a:rPr lang="en-US" sz="5400" b="1" dirty="0">
                <a:solidFill>
                  <a:srgbClr val="0000FF"/>
                </a:solidFill>
              </a:rPr>
              <a:t>Memory Mapped I/O</a:t>
            </a:r>
          </a:p>
        </p:txBody>
      </p:sp>
      <p:sp>
        <p:nvSpPr>
          <p:cNvPr id="4" name="Subtitle 3"/>
          <p:cNvSpPr>
            <a:spLocks noGrp="1"/>
          </p:cNvSpPr>
          <p:nvPr>
            <p:ph type="subTitle" idx="1"/>
          </p:nvPr>
        </p:nvSpPr>
        <p:spPr>
          <a:xfrm>
            <a:off x="914400" y="3810000"/>
            <a:ext cx="7315200" cy="1143000"/>
          </a:xfrm>
        </p:spPr>
        <p:txBody>
          <a:bodyPr>
            <a:noAutofit/>
          </a:bodyPr>
          <a:lstStyle/>
          <a:p>
            <a:r>
              <a:rPr lang="en-US" sz="2400" dirty="0"/>
              <a:t>Embedded Systems with ARM Cortex-M </a:t>
            </a:r>
          </a:p>
          <a:p>
            <a:r>
              <a:rPr lang="en-US" sz="2400" dirty="0"/>
              <a:t>Microcontrollers in Assembly Language and C</a:t>
            </a:r>
          </a:p>
        </p:txBody>
      </p:sp>
      <p:sp>
        <p:nvSpPr>
          <p:cNvPr id="3" name="TextBox 2"/>
          <p:cNvSpPr txBox="1"/>
          <p:nvPr/>
        </p:nvSpPr>
        <p:spPr>
          <a:xfrm>
            <a:off x="1286022" y="5892243"/>
            <a:ext cx="6713569" cy="461665"/>
          </a:xfrm>
          <a:prstGeom prst="rect">
            <a:avLst/>
          </a:prstGeom>
          <a:noFill/>
        </p:spPr>
        <p:txBody>
          <a:bodyPr wrap="none" rtlCol="0">
            <a:spAutoFit/>
          </a:bodyPr>
          <a:lstStyle/>
          <a:p>
            <a:r>
              <a:rPr lang="en-US" sz="2400" dirty="0"/>
              <a:t>Visit book website:  web.eece.maine.edu/~zhu/book/</a:t>
            </a:r>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in Assembly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
        <p:nvSpPr>
          <p:cNvPr id="5" name="TextBox 4"/>
          <p:cNvSpPr txBox="1"/>
          <p:nvPr/>
        </p:nvSpPr>
        <p:spPr>
          <a:xfrm>
            <a:off x="609599" y="2026631"/>
            <a:ext cx="8366393"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C00000"/>
                </a:solidFill>
                <a:latin typeface="Consolas" panose="020B0609020204030204" pitchFamily="49" charset="0"/>
              </a:rPr>
              <a:t>GPIOA-&gt;ODR |= 1UL</a:t>
            </a:r>
            <a:r>
              <a:rPr lang="en-US" sz="2000" dirty="0" smtClean="0">
                <a:solidFill>
                  <a:srgbClr val="C00000"/>
                </a:solidFill>
                <a:latin typeface="Consolas" panose="020B0609020204030204" pitchFamily="49" charset="0"/>
              </a:rPr>
              <a:t>&lt;&lt;</a:t>
            </a:r>
            <a:r>
              <a:rPr lang="en-US" altLang="zh-CN" sz="2000" dirty="0" smtClean="0">
                <a:solidFill>
                  <a:srgbClr val="C00000"/>
                </a:solidFill>
                <a:latin typeface="Consolas" panose="020B0609020204030204" pitchFamily="49" charset="0"/>
              </a:rPr>
              <a:t>8</a:t>
            </a:r>
            <a:r>
              <a:rPr lang="en-US" sz="2000" dirty="0" smtClean="0">
                <a:solidFill>
                  <a:srgbClr val="C00000"/>
                </a:solidFill>
                <a:latin typeface="Consolas" panose="020B0609020204030204" pitchFamily="49" charset="0"/>
              </a:rPr>
              <a:t>;   </a:t>
            </a:r>
            <a:r>
              <a:rPr lang="en-US" sz="2000" dirty="0">
                <a:solidFill>
                  <a:schemeClr val="bg1">
                    <a:lumMod val="50000"/>
                  </a:schemeClr>
                </a:solidFill>
                <a:latin typeface="Consolas" panose="020B0609020204030204" pitchFamily="49" charset="0"/>
              </a:rPr>
              <a:t>// Set bit 8 to 1 </a:t>
            </a:r>
          </a:p>
        </p:txBody>
      </p:sp>
      <p:sp>
        <p:nvSpPr>
          <p:cNvPr id="6" name="Rectangle 1"/>
          <p:cNvSpPr>
            <a:spLocks noGrp="1" noChangeArrowheads="1"/>
          </p:cNvSpPr>
          <p:nvPr>
            <p:ph sz="quarter" idx="1"/>
          </p:nvPr>
        </p:nvSpPr>
        <p:spPr bwMode="auto">
          <a:xfrm>
            <a:off x="609600" y="3595866"/>
            <a:ext cx="8366393" cy="2246769"/>
          </a:xfrm>
          <a:prstGeom prst="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None/>
            </a:pPr>
            <a:r>
              <a:rPr kumimoji="0" lang="en-US" altLang="en-US" sz="2000" b="0" i="0" u="none" strike="noStrike" cap="none" normalizeH="0" baseline="0" dirty="0">
                <a:ln>
                  <a:noFill/>
                </a:ln>
                <a:solidFill>
                  <a:srgbClr val="C00000"/>
                </a:solidFill>
                <a:effectLst/>
                <a:latin typeface="Consolas" panose="020B0609020204030204" pitchFamily="49" charset="0"/>
              </a:rPr>
              <a:t>GPIOA_BASE EQU</a:t>
            </a:r>
            <a:r>
              <a:rPr kumimoji="0" lang="zh-CN" altLang="en-US" sz="2000" b="0" i="0" u="none" strike="noStrike" cap="none" normalizeH="0" baseline="0" dirty="0">
                <a:ln>
                  <a:noFill/>
                </a:ln>
                <a:solidFill>
                  <a:srgbClr val="C00000"/>
                </a:solidFill>
                <a:effectLst/>
                <a:latin typeface="Consolas" panose="020B0609020204030204" pitchFamily="49" charset="0"/>
              </a:rPr>
              <a:t>　</a:t>
            </a:r>
            <a:r>
              <a:rPr lang="en-US" altLang="zh-CN" sz="2000" dirty="0">
                <a:solidFill>
                  <a:srgbClr val="C00000"/>
                </a:solidFill>
                <a:latin typeface="Consolas" panose="020B0609020204030204" pitchFamily="49" charset="0"/>
              </a:rPr>
              <a:t> 0x48000000</a:t>
            </a:r>
          </a:p>
          <a:p>
            <a:pPr marL="0" indent="0" eaLnBrk="0" fontAlgn="base" hangingPunct="0">
              <a:spcBef>
                <a:spcPct val="0"/>
              </a:spcBef>
              <a:spcAft>
                <a:spcPct val="0"/>
              </a:spcAft>
              <a:buClrTx/>
              <a:buSzTx/>
              <a:buNone/>
            </a:pPr>
            <a:r>
              <a:rPr lang="en-US" altLang="en-US" sz="2000" dirty="0">
                <a:solidFill>
                  <a:srgbClr val="C00000"/>
                </a:solidFill>
                <a:latin typeface="Consolas" panose="020B0609020204030204" pitchFamily="49" charset="0"/>
              </a:rPr>
              <a:t>GPIO_ODR   EQU</a:t>
            </a:r>
            <a:r>
              <a:rPr lang="zh-CN" altLang="en-US" sz="2000" dirty="0">
                <a:solidFill>
                  <a:srgbClr val="C00000"/>
                </a:solidFill>
                <a:latin typeface="Consolas" panose="020B0609020204030204" pitchFamily="49" charset="0"/>
              </a:rPr>
              <a:t>　</a:t>
            </a:r>
            <a:r>
              <a:rPr lang="en-US" altLang="zh-CN" sz="2000" dirty="0">
                <a:solidFill>
                  <a:srgbClr val="C00000"/>
                </a:solidFill>
                <a:latin typeface="Consolas" panose="020B0609020204030204" pitchFamily="49" charset="0"/>
              </a:rPr>
              <a:t> 0x14</a:t>
            </a:r>
          </a:p>
          <a:p>
            <a:pPr marL="0" indent="0" eaLnBrk="0" fontAlgn="base" hangingPunct="0">
              <a:spcBef>
                <a:spcPct val="0"/>
              </a:spcBef>
              <a:spcAft>
                <a:spcPct val="0"/>
              </a:spcAft>
              <a:buClrTx/>
              <a:buSzTx/>
              <a:buNone/>
            </a:pPr>
            <a:endParaRPr lang="en-US" altLang="zh-CN" sz="2000" dirty="0">
              <a:solidFill>
                <a:srgbClr val="C00000"/>
              </a:solidFill>
              <a:latin typeface="Consolas" panose="020B0609020204030204" pitchFamily="49" charset="0"/>
            </a:endParaRPr>
          </a:p>
          <a:p>
            <a:pPr marL="0" indent="0" eaLnBrk="0" fontAlgn="base" hangingPunct="0">
              <a:spcBef>
                <a:spcPct val="0"/>
              </a:spcBef>
              <a:spcAft>
                <a:spcPct val="0"/>
              </a:spcAft>
              <a:buClrTx/>
              <a:buSzTx/>
              <a:buNone/>
            </a:pPr>
            <a:r>
              <a:rPr lang="en-US" altLang="zh-CN" sz="2000" dirty="0">
                <a:solidFill>
                  <a:srgbClr val="C00000"/>
                </a:solidFill>
                <a:latin typeface="Consolas" panose="020B0609020204030204" pitchFamily="49" charset="0"/>
              </a:rPr>
              <a:t>LDR r7, =GPIOA_BASE      </a:t>
            </a:r>
            <a:r>
              <a:rPr lang="en-US" altLang="zh-CN" sz="2000" dirty="0">
                <a:solidFill>
                  <a:schemeClr val="bg1">
                    <a:lumMod val="50000"/>
                  </a:schemeClr>
                </a:solidFill>
                <a:latin typeface="Consolas" panose="020B0609020204030204" pitchFamily="49" charset="0"/>
              </a:rPr>
              <a:t>; Load GPIO port A base address</a:t>
            </a:r>
          </a:p>
          <a:p>
            <a:pPr marL="0" indent="0" eaLnBrk="0" fontAlgn="base" hangingPunct="0">
              <a:spcBef>
                <a:spcPct val="0"/>
              </a:spcBef>
              <a:spcAft>
                <a:spcPct val="0"/>
              </a:spcAft>
              <a:buClrTx/>
              <a:buSzTx/>
              <a:buNone/>
            </a:pPr>
            <a:r>
              <a:rPr lang="en-US" altLang="zh-CN" sz="2000" dirty="0">
                <a:solidFill>
                  <a:srgbClr val="C00000"/>
                </a:solidFill>
                <a:latin typeface="Consolas" panose="020B0609020204030204" pitchFamily="49" charset="0"/>
              </a:rPr>
              <a:t>LDR r1, [r7, #GPIO_ODR]  </a:t>
            </a:r>
            <a:r>
              <a:rPr lang="en-US" altLang="zh-CN" sz="2000" dirty="0">
                <a:solidFill>
                  <a:schemeClr val="bg1">
                    <a:lumMod val="50000"/>
                  </a:schemeClr>
                </a:solidFill>
                <a:latin typeface="Consolas" panose="020B0609020204030204" pitchFamily="49" charset="0"/>
              </a:rPr>
              <a:t>; r1 = GPIOA-&gt;ODR</a:t>
            </a:r>
          </a:p>
          <a:p>
            <a:pPr marL="0" indent="0" eaLnBrk="0" fontAlgn="base" hangingPunct="0">
              <a:spcBef>
                <a:spcPct val="0"/>
              </a:spcBef>
              <a:spcAft>
                <a:spcPct val="0"/>
              </a:spcAft>
              <a:buClrTx/>
              <a:buSzTx/>
              <a:buNone/>
            </a:pPr>
            <a:r>
              <a:rPr lang="en-US" altLang="zh-CN" sz="2000" dirty="0">
                <a:solidFill>
                  <a:srgbClr val="C00000"/>
                </a:solidFill>
                <a:latin typeface="Consolas" panose="020B0609020204030204" pitchFamily="49" charset="0"/>
              </a:rPr>
              <a:t>ORR r1, r1, #(1&lt;&lt;8)     </a:t>
            </a:r>
            <a:r>
              <a:rPr lang="en-US" altLang="zh-CN" sz="2000" dirty="0" smtClean="0">
                <a:solidFill>
                  <a:srgbClr val="C00000"/>
                </a:solidFill>
                <a:latin typeface="Consolas" panose="020B0609020204030204" pitchFamily="49" charset="0"/>
              </a:rPr>
              <a:t> </a:t>
            </a:r>
            <a:r>
              <a:rPr lang="en-US" altLang="zh-CN" sz="2000" dirty="0" smtClean="0">
                <a:solidFill>
                  <a:schemeClr val="bg1">
                    <a:lumMod val="50000"/>
                  </a:schemeClr>
                </a:solidFill>
                <a:latin typeface="Consolas" panose="020B0609020204030204" pitchFamily="49" charset="0"/>
              </a:rPr>
              <a:t>; </a:t>
            </a:r>
            <a:r>
              <a:rPr lang="en-US" altLang="zh-CN" sz="2000" dirty="0">
                <a:solidFill>
                  <a:schemeClr val="bg1">
                    <a:lumMod val="50000"/>
                  </a:schemeClr>
                </a:solidFill>
                <a:latin typeface="Consolas" panose="020B0609020204030204" pitchFamily="49" charset="0"/>
              </a:rPr>
              <a:t>Set output of pin 8 to high</a:t>
            </a:r>
          </a:p>
          <a:p>
            <a:pPr marL="0" indent="0" eaLnBrk="0" fontAlgn="base" hangingPunct="0">
              <a:spcBef>
                <a:spcPct val="0"/>
              </a:spcBef>
              <a:spcAft>
                <a:spcPct val="0"/>
              </a:spcAft>
              <a:buClrTx/>
              <a:buSzTx/>
              <a:buNone/>
            </a:pPr>
            <a:r>
              <a:rPr lang="en-US" altLang="zh-CN" sz="2000" dirty="0">
                <a:solidFill>
                  <a:srgbClr val="C00000"/>
                </a:solidFill>
                <a:latin typeface="Consolas" panose="020B0609020204030204" pitchFamily="49" charset="0"/>
              </a:rPr>
              <a:t>STR r1, [r7, #GPIO_ODR]  </a:t>
            </a:r>
            <a:r>
              <a:rPr lang="en-US" altLang="zh-CN" sz="2000" dirty="0">
                <a:solidFill>
                  <a:schemeClr val="bg1">
                    <a:lumMod val="50000"/>
                  </a:schemeClr>
                </a:solidFill>
                <a:latin typeface="Consolas" panose="020B0609020204030204" pitchFamily="49" charset="0"/>
              </a:rPr>
              <a:t>; Write the output data register </a:t>
            </a:r>
            <a:endParaRPr kumimoji="0" lang="en-US" altLang="en-US" sz="2000" b="0" i="0" u="none" strike="noStrike" cap="none" normalizeH="0" baseline="0" dirty="0">
              <a:ln>
                <a:noFill/>
              </a:ln>
              <a:solidFill>
                <a:schemeClr val="bg1">
                  <a:lumMod val="50000"/>
                </a:schemeClr>
              </a:solidFill>
              <a:effectLst/>
              <a:latin typeface="Consolas" panose="020B0609020204030204" pitchFamily="49" charset="0"/>
            </a:endParaRPr>
          </a:p>
        </p:txBody>
      </p:sp>
      <p:sp>
        <p:nvSpPr>
          <p:cNvPr id="8" name="TextBox 7"/>
          <p:cNvSpPr txBox="1"/>
          <p:nvPr/>
        </p:nvSpPr>
        <p:spPr>
          <a:xfrm>
            <a:off x="228600" y="1484788"/>
            <a:ext cx="762000" cy="400110"/>
          </a:xfrm>
          <a:prstGeom prst="rect">
            <a:avLst/>
          </a:prstGeom>
          <a:noFill/>
        </p:spPr>
        <p:txBody>
          <a:bodyPr wrap="square" rtlCol="0">
            <a:spAutoFit/>
          </a:bodyPr>
          <a:lstStyle/>
          <a:p>
            <a:r>
              <a:rPr lang="en-US" sz="2000" b="1" dirty="0"/>
              <a:t>In C</a:t>
            </a:r>
          </a:p>
        </p:txBody>
      </p:sp>
      <p:sp>
        <p:nvSpPr>
          <p:cNvPr id="9" name="TextBox 8"/>
          <p:cNvSpPr txBox="1"/>
          <p:nvPr/>
        </p:nvSpPr>
        <p:spPr>
          <a:xfrm>
            <a:off x="228600" y="3121887"/>
            <a:ext cx="1901348" cy="400110"/>
          </a:xfrm>
          <a:prstGeom prst="rect">
            <a:avLst/>
          </a:prstGeom>
          <a:noFill/>
        </p:spPr>
        <p:txBody>
          <a:bodyPr wrap="square" rtlCol="0">
            <a:spAutoFit/>
          </a:bodyPr>
          <a:lstStyle/>
          <a:p>
            <a:r>
              <a:rPr lang="en-US" sz="2000" b="1" dirty="0"/>
              <a:t>In Assembly</a:t>
            </a:r>
          </a:p>
        </p:txBody>
      </p:sp>
    </p:spTree>
    <p:extLst>
      <p:ext uri="{BB962C8B-B14F-4D97-AF65-F5344CB8AC3E}">
        <p14:creationId xmlns:p14="http://schemas.microsoft.com/office/powerpoint/2010/main" val="405968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Peripherals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a:xfrm>
            <a:off x="457200" y="1219199"/>
            <a:ext cx="8229600" cy="2327375"/>
          </a:xfrm>
        </p:spPr>
        <p:txBody>
          <a:bodyPr>
            <a:noAutofit/>
          </a:bodyPr>
          <a:lstStyle/>
          <a:p>
            <a:r>
              <a:rPr lang="en-US" sz="1800" b="1" dirty="0"/>
              <a:t>Port-mapped I/O</a:t>
            </a:r>
          </a:p>
          <a:p>
            <a:pPr lvl="1"/>
            <a:r>
              <a:rPr lang="en-US" sz="1600" dirty="0"/>
              <a:t>Use special CPU instructions:  </a:t>
            </a:r>
            <a:r>
              <a:rPr lang="en-US" sz="1600" dirty="0" err="1">
                <a:solidFill>
                  <a:srgbClr val="C00000"/>
                </a:solidFill>
                <a:latin typeface="Consolas" panose="020B0609020204030204" pitchFamily="49" charset="0"/>
              </a:rPr>
              <a:t>Special_instruction</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Reg</a:t>
            </a:r>
            <a:r>
              <a:rPr lang="en-US" sz="1600" dirty="0">
                <a:solidFill>
                  <a:srgbClr val="C00000"/>
                </a:solidFill>
                <a:latin typeface="Consolas" panose="020B0609020204030204" pitchFamily="49" charset="0"/>
              </a:rPr>
              <a:t>, Port</a:t>
            </a:r>
          </a:p>
          <a:p>
            <a:r>
              <a:rPr lang="en-US" sz="1800" b="1" dirty="0"/>
              <a:t>Memory-mapped I/O</a:t>
            </a:r>
          </a:p>
          <a:p>
            <a:pPr lvl="1"/>
            <a:r>
              <a:rPr lang="en-US" sz="1600" dirty="0"/>
              <a:t>A simpler and more convenient way to interface I/O devices</a:t>
            </a:r>
          </a:p>
          <a:p>
            <a:pPr lvl="1"/>
            <a:r>
              <a:rPr lang="en-US" sz="1600" dirty="0"/>
              <a:t>Each device registers is assigned to a memory address in the address space of the microprocessor</a:t>
            </a:r>
          </a:p>
          <a:p>
            <a:pPr lvl="1"/>
            <a:r>
              <a:rPr lang="en-US" sz="1600" dirty="0"/>
              <a:t>Use native CPU load/store instructions: </a:t>
            </a:r>
            <a:r>
              <a:rPr lang="en-US" sz="1600" dirty="0">
                <a:solidFill>
                  <a:srgbClr val="C00000"/>
                </a:solidFill>
                <a:latin typeface="Consolas" panose="020B0609020204030204" pitchFamily="49" charset="0"/>
              </a:rPr>
              <a:t>LDR/STR </a:t>
            </a:r>
            <a:r>
              <a:rPr lang="en-US" sz="1600" dirty="0" err="1">
                <a:solidFill>
                  <a:srgbClr val="C00000"/>
                </a:solidFill>
                <a:latin typeface="Consolas" panose="020B0609020204030204" pitchFamily="49" charset="0"/>
              </a:rPr>
              <a:t>Reg</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Reg</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imm</a:t>
            </a:r>
            <a:r>
              <a:rPr lang="en-US" sz="1600" dirty="0">
                <a:solidFill>
                  <a:srgbClr val="C00000"/>
                </a:solidFill>
                <a:latin typeface="Consolas" panose="020B0609020204030204" pitchFamily="49" charset="0"/>
              </a:rPr>
              <a:t>]</a:t>
            </a:r>
          </a:p>
        </p:txBody>
      </p:sp>
      <p:sp>
        <p:nvSpPr>
          <p:cNvPr id="5" name="Rectangle 4"/>
          <p:cNvSpPr/>
          <p:nvPr/>
        </p:nvSpPr>
        <p:spPr>
          <a:xfrm>
            <a:off x="228600" y="4366260"/>
            <a:ext cx="990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Core</a:t>
            </a:r>
          </a:p>
        </p:txBody>
      </p:sp>
      <p:graphicFrame>
        <p:nvGraphicFramePr>
          <p:cNvPr id="6" name="Table 5"/>
          <p:cNvGraphicFramePr>
            <a:graphicFrameLocks noGrp="1"/>
          </p:cNvGraphicFramePr>
          <p:nvPr>
            <p:extLst>
              <p:ext uri="{D42A27DB-BD31-4B8C-83A1-F6EECF244321}">
                <p14:modId xmlns:p14="http://schemas.microsoft.com/office/powerpoint/2010/main" val="3707392811"/>
              </p:ext>
            </p:extLst>
          </p:nvPr>
        </p:nvGraphicFramePr>
        <p:xfrm>
          <a:off x="2076052" y="3657600"/>
          <a:ext cx="4087003" cy="2255520"/>
        </p:xfrm>
        <a:graphic>
          <a:graphicData uri="http://schemas.openxmlformats.org/drawingml/2006/table">
            <a:tbl>
              <a:tblPr bandRow="1">
                <a:tableStyleId>{BC89EF96-8CEA-46FF-86C4-4CE0E7609802}</a:tableStyleId>
              </a:tblPr>
              <a:tblGrid>
                <a:gridCol w="1352948">
                  <a:extLst>
                    <a:ext uri="{9D8B030D-6E8A-4147-A177-3AD203B41FA5}">
                      <a16:colId xmlns:a16="http://schemas.microsoft.com/office/drawing/2014/main" val="649391267"/>
                    </a:ext>
                  </a:extLst>
                </a:gridCol>
                <a:gridCol w="2734055">
                  <a:extLst>
                    <a:ext uri="{9D8B030D-6E8A-4147-A177-3AD203B41FA5}">
                      <a16:colId xmlns:a16="http://schemas.microsoft.com/office/drawing/2014/main" val="4180657969"/>
                    </a:ext>
                  </a:extLst>
                </a:gridCol>
              </a:tblGrid>
              <a:tr h="375920">
                <a:tc>
                  <a:txBody>
                    <a:bodyPr/>
                    <a:lstStyle/>
                    <a:p>
                      <a:pPr algn="ctr"/>
                      <a:r>
                        <a:rPr lang="en-US" sz="1600" dirty="0">
                          <a:latin typeface="Consolas" panose="020B0609020204030204" pitchFamily="49" charset="0"/>
                        </a:rPr>
                        <a:t>0x48000024</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4815322"/>
                  </a:ext>
                </a:extLst>
              </a:tr>
              <a:tr h="375920">
                <a:tc>
                  <a:txBody>
                    <a:bodyPr/>
                    <a:lstStyle/>
                    <a:p>
                      <a:pPr algn="ctr"/>
                      <a:r>
                        <a:rPr lang="en-US" sz="1600" dirty="0">
                          <a:latin typeface="Consolas" panose="020B0609020204030204" pitchFamily="49" charset="0"/>
                        </a:rPr>
                        <a:t>0x48000020</a:t>
                      </a:r>
                      <a:endParaRPr lang="en-US" sz="1600" dirty="0"/>
                    </a:p>
                  </a:txBody>
                  <a:tcPr>
                    <a:lnL w="12700" cmpd="sng">
                      <a:noFill/>
                    </a:lnL>
                    <a:lnR w="12700" cap="flat" cmpd="sng" algn="ctr">
                      <a:solidFill>
                        <a:schemeClr val="tx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856668"/>
                  </a:ext>
                </a:extLst>
              </a:tr>
              <a:tr h="375920">
                <a:tc>
                  <a:txBody>
                    <a:bodyPr/>
                    <a:lstStyle/>
                    <a:p>
                      <a:pPr algn="ctr"/>
                      <a:r>
                        <a:rPr lang="en-US" sz="1600" dirty="0">
                          <a:latin typeface="Consolas" panose="020B0609020204030204" pitchFamily="49" charset="0"/>
                        </a:rPr>
                        <a:t>0x4800001C</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0526080"/>
                  </a:ext>
                </a:extLst>
              </a:tr>
              <a:tr h="375920">
                <a:tc>
                  <a:txBody>
                    <a:bodyPr/>
                    <a:lstStyle/>
                    <a:p>
                      <a:pPr algn="ctr"/>
                      <a:r>
                        <a:rPr lang="en-US" sz="1600" dirty="0">
                          <a:latin typeface="Consolas" panose="020B0609020204030204" pitchFamily="49" charset="0"/>
                        </a:rPr>
                        <a:t>0x48000018</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0803638"/>
                  </a:ext>
                </a:extLst>
              </a:tr>
              <a:tr h="375920">
                <a:tc>
                  <a:txBody>
                    <a:bodyPr/>
                    <a:lstStyle/>
                    <a:p>
                      <a:pPr algn="ctr"/>
                      <a:r>
                        <a:rPr lang="en-US" sz="1600" dirty="0">
                          <a:latin typeface="Consolas" panose="020B0609020204030204" pitchFamily="49" charset="0"/>
                        </a:rPr>
                        <a:t>0x48000014</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t>GPIO Data</a:t>
                      </a:r>
                      <a:r>
                        <a:rPr lang="en-US" sz="1600" baseline="0" dirty="0"/>
                        <a:t> Output Register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5852828"/>
                  </a:ext>
                </a:extLst>
              </a:tr>
              <a:tr h="375920">
                <a:tc>
                  <a:txBody>
                    <a:bodyPr/>
                    <a:lstStyle/>
                    <a:p>
                      <a:pPr algn="ctr"/>
                      <a:r>
                        <a:rPr lang="en-US" sz="1600" dirty="0">
                          <a:latin typeface="Consolas" panose="020B0609020204030204" pitchFamily="49" charset="0"/>
                        </a:rPr>
                        <a:t>0x48000010</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8776364"/>
                  </a:ext>
                </a:extLst>
              </a:tr>
            </a:tbl>
          </a:graphicData>
        </a:graphic>
      </p:graphicFrame>
      <p:sp>
        <p:nvSpPr>
          <p:cNvPr id="7" name="TextBox 6"/>
          <p:cNvSpPr txBox="1"/>
          <p:nvPr/>
        </p:nvSpPr>
        <p:spPr>
          <a:xfrm>
            <a:off x="3121152" y="5943600"/>
            <a:ext cx="1423467" cy="338554"/>
          </a:xfrm>
          <a:prstGeom prst="rect">
            <a:avLst/>
          </a:prstGeom>
          <a:noFill/>
        </p:spPr>
        <p:txBody>
          <a:bodyPr wrap="none" rtlCol="0">
            <a:spAutoFit/>
          </a:bodyPr>
          <a:lstStyle/>
          <a:p>
            <a:r>
              <a:rPr lang="en-US" sz="1600" dirty="0"/>
              <a:t>Memory Space</a:t>
            </a:r>
          </a:p>
        </p:txBody>
      </p:sp>
      <p:sp>
        <p:nvSpPr>
          <p:cNvPr id="8" name="Rectangle 7"/>
          <p:cNvSpPr/>
          <p:nvPr/>
        </p:nvSpPr>
        <p:spPr>
          <a:xfrm>
            <a:off x="6775704" y="4969250"/>
            <a:ext cx="917448"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GPIO Output</a:t>
            </a:r>
          </a:p>
        </p:txBody>
      </p:sp>
      <p:cxnSp>
        <p:nvCxnSpPr>
          <p:cNvPr id="10" name="Straight Arrow Connector 9"/>
          <p:cNvCxnSpPr>
            <a:stCxn id="5" idx="3"/>
          </p:cNvCxnSpPr>
          <p:nvPr/>
        </p:nvCxnSpPr>
        <p:spPr>
          <a:xfrm>
            <a:off x="1219200" y="4785360"/>
            <a:ext cx="856852" cy="60299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1"/>
          </p:cNvCxnSpPr>
          <p:nvPr/>
        </p:nvCxnSpPr>
        <p:spPr>
          <a:xfrm flipH="1">
            <a:off x="6163055" y="5388350"/>
            <a:ext cx="612649" cy="0"/>
          </a:xfrm>
          <a:prstGeom prst="straightConnector1">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924800" y="5388350"/>
            <a:ext cx="1143000"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05800" y="4969250"/>
            <a:ext cx="0" cy="685800"/>
          </a:xfrm>
          <a:prstGeom prst="line">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077200" y="5388350"/>
            <a:ext cx="228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305800" y="5121650"/>
            <a:ext cx="609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305800" y="5121650"/>
            <a:ext cx="0" cy="2667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932555" y="4717784"/>
            <a:ext cx="835485" cy="276999"/>
          </a:xfrm>
          <a:prstGeom prst="rect">
            <a:avLst/>
          </a:prstGeom>
          <a:noFill/>
        </p:spPr>
        <p:txBody>
          <a:bodyPr wrap="none" rtlCol="0">
            <a:spAutoFit/>
          </a:bodyPr>
          <a:lstStyle/>
          <a:p>
            <a:r>
              <a:rPr lang="en-US" sz="1200" dirty="0"/>
              <a:t>Pin output</a:t>
            </a:r>
          </a:p>
        </p:txBody>
      </p:sp>
      <p:sp>
        <p:nvSpPr>
          <p:cNvPr id="34" name="TextBox 33"/>
          <p:cNvSpPr txBox="1"/>
          <p:nvPr/>
        </p:nvSpPr>
        <p:spPr>
          <a:xfrm>
            <a:off x="1480071" y="4754880"/>
            <a:ext cx="769755" cy="338554"/>
          </a:xfrm>
          <a:prstGeom prst="rect">
            <a:avLst/>
          </a:prstGeom>
          <a:noFill/>
        </p:spPr>
        <p:txBody>
          <a:bodyPr wrap="square" rtlCol="0">
            <a:spAutoFit/>
          </a:bodyPr>
          <a:lstStyle/>
          <a:p>
            <a:r>
              <a:rPr lang="en-US" sz="1600" dirty="0">
                <a:solidFill>
                  <a:srgbClr val="C00000"/>
                </a:solidFill>
              </a:rPr>
              <a:t>STR</a:t>
            </a:r>
          </a:p>
        </p:txBody>
      </p:sp>
      <p:sp>
        <p:nvSpPr>
          <p:cNvPr id="38" name="Rectangle 37"/>
          <p:cNvSpPr/>
          <p:nvPr/>
        </p:nvSpPr>
        <p:spPr>
          <a:xfrm>
            <a:off x="1713057" y="6439727"/>
            <a:ext cx="5987529" cy="369332"/>
          </a:xfrm>
          <a:prstGeom prst="rect">
            <a:avLst/>
          </a:prstGeom>
        </p:spPr>
        <p:txBody>
          <a:bodyPr wrap="square">
            <a:spAutoFit/>
          </a:bodyPr>
          <a:lstStyle/>
          <a:p>
            <a:r>
              <a:rPr lang="en-US" dirty="0">
                <a:solidFill>
                  <a:srgbClr val="C00000"/>
                </a:solidFill>
              </a:rPr>
              <a:t>ARM Cortex-M microprocessors use memory-mapped I/O.</a:t>
            </a:r>
          </a:p>
        </p:txBody>
      </p:sp>
    </p:spTree>
    <p:custDataLst>
      <p:tags r:id="rId1"/>
    </p:custDataLst>
    <p:extLst>
      <p:ext uri="{BB962C8B-B14F-4D97-AF65-F5344CB8AC3E}">
        <p14:creationId xmlns:p14="http://schemas.microsoft.com/office/powerpoint/2010/main" val="299559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33" grpId="0"/>
      <p:bldP spid="34"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 </a:t>
            </a:r>
            <a:r>
              <a:rPr lang="en-US"/>
              <a:t>of Cortex-M4</a:t>
            </a:r>
            <a:endParaRPr lang="en-US" dirty="0"/>
          </a:p>
        </p:txBody>
      </p:sp>
      <p:sp>
        <p:nvSpPr>
          <p:cNvPr id="3" name="Slide Number Placeholder 2"/>
          <p:cNvSpPr>
            <a:spLocks noGrp="1"/>
          </p:cNvSpPr>
          <p:nvPr>
            <p:ph type="sldNum" sz="quarter" idx="12"/>
          </p:nvPr>
        </p:nvSpPr>
        <p:spPr>
          <a:xfrm>
            <a:off x="609600" y="6384754"/>
            <a:ext cx="1981200" cy="365760"/>
          </a:xfrm>
        </p:spPr>
        <p:txBody>
          <a:bodyPr/>
          <a:lstStyle/>
          <a:p>
            <a:fld id="{EA7C8D44-3667-46F6-9772-CC52308E2A7F}" type="slidenum">
              <a:rPr kumimoji="0" lang="en-US" smtClean="0"/>
              <a:pPr/>
              <a:t>3</a:t>
            </a:fld>
            <a:endParaRPr kumimoji="0" lang="en-US" dirty="0"/>
          </a:p>
        </p:txBody>
      </p:sp>
      <p:sp>
        <p:nvSpPr>
          <p:cNvPr id="6" name="Rectangle 5"/>
          <p:cNvSpPr/>
          <p:nvPr/>
        </p:nvSpPr>
        <p:spPr>
          <a:xfrm>
            <a:off x="2134460" y="5562600"/>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Flash</a:t>
            </a:r>
            <a:endParaRPr lang="en-US" dirty="0"/>
          </a:p>
        </p:txBody>
      </p:sp>
      <p:sp>
        <p:nvSpPr>
          <p:cNvPr id="7" name="Rectangle 6"/>
          <p:cNvSpPr/>
          <p:nvPr/>
        </p:nvSpPr>
        <p:spPr>
          <a:xfrm>
            <a:off x="2134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2134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2130552" y="1945985"/>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0" name="Rectangle 9"/>
          <p:cNvSpPr/>
          <p:nvPr/>
        </p:nvSpPr>
        <p:spPr>
          <a:xfrm>
            <a:off x="2132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External RAM</a:t>
            </a:r>
            <a:endParaRPr lang="en-US" dirty="0"/>
          </a:p>
        </p:txBody>
      </p:sp>
      <p:sp>
        <p:nvSpPr>
          <p:cNvPr id="11" name="Rectangle 10"/>
          <p:cNvSpPr/>
          <p:nvPr/>
        </p:nvSpPr>
        <p:spPr>
          <a:xfrm>
            <a:off x="2130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2130552" y="1376822"/>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55932" y="5944795"/>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38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30971" y="4797623"/>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25533" y="4264223"/>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228600" y="3045022"/>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955072" y="1210814"/>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65461" y="1286058"/>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218261" y="1803701"/>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3075500"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2590800" y="6428601"/>
            <a:ext cx="1268296" cy="276999"/>
          </a:xfrm>
          <a:prstGeom prst="rect">
            <a:avLst/>
          </a:prstGeom>
          <a:noFill/>
        </p:spPr>
        <p:txBody>
          <a:bodyPr wrap="none" rtlCol="0">
            <a:spAutoFit/>
          </a:bodyPr>
          <a:lstStyle/>
          <a:p>
            <a:r>
              <a:rPr lang="en-US" sz="1200" dirty="0"/>
              <a:t>One Byte (8 bits)</a:t>
            </a:r>
          </a:p>
        </p:txBody>
      </p:sp>
      <p:grpSp>
        <p:nvGrpSpPr>
          <p:cNvPr id="62" name="Group 61"/>
          <p:cNvGrpSpPr/>
          <p:nvPr/>
        </p:nvGrpSpPr>
        <p:grpSpPr>
          <a:xfrm>
            <a:off x="4373188" y="1319169"/>
            <a:ext cx="864591" cy="4807498"/>
            <a:chOff x="4373188" y="1319169"/>
            <a:chExt cx="864591" cy="4807498"/>
          </a:xfrm>
        </p:grpSpPr>
        <p:sp>
          <p:nvSpPr>
            <p:cNvPr id="60" name="Right Brace 59"/>
            <p:cNvSpPr/>
            <p:nvPr/>
          </p:nvSpPr>
          <p:spPr>
            <a:xfrm>
              <a:off x="4373188" y="1319169"/>
              <a:ext cx="304800" cy="48074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TextBox 60"/>
            <p:cNvSpPr txBox="1"/>
            <p:nvPr/>
          </p:nvSpPr>
          <p:spPr>
            <a:xfrm>
              <a:off x="4694040" y="3582567"/>
              <a:ext cx="54373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4 GB</a:t>
              </a:r>
            </a:p>
          </p:txBody>
        </p:sp>
      </p:grpSp>
      <p:cxnSp>
        <p:nvCxnSpPr>
          <p:cNvPr id="56" name="Straight Arrow Connector 55"/>
          <p:cNvCxnSpPr/>
          <p:nvPr/>
        </p:nvCxnSpPr>
        <p:spPr>
          <a:xfrm>
            <a:off x="4277598" y="5791200"/>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93825" y="5608628"/>
            <a:ext cx="3022302" cy="369332"/>
          </a:xfrm>
          <a:prstGeom prst="rect">
            <a:avLst/>
          </a:prstGeom>
          <a:noFill/>
        </p:spPr>
        <p:txBody>
          <a:bodyPr wrap="none" rtlCol="0">
            <a:spAutoFit/>
          </a:bodyPr>
          <a:lstStyle/>
          <a:p>
            <a:r>
              <a:rPr lang="en-US" dirty="0"/>
              <a:t>On-chip Flash, for code &amp; data</a:t>
            </a:r>
          </a:p>
        </p:txBody>
      </p:sp>
      <p:cxnSp>
        <p:nvCxnSpPr>
          <p:cNvPr id="64" name="Straight Arrow Connector 63"/>
          <p:cNvCxnSpPr/>
          <p:nvPr/>
        </p:nvCxnSpPr>
        <p:spPr>
          <a:xfrm>
            <a:off x="4301432" y="523578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417659" y="5053214"/>
            <a:ext cx="3669146" cy="369332"/>
          </a:xfrm>
          <a:prstGeom prst="rect">
            <a:avLst/>
          </a:prstGeom>
          <a:noFill/>
        </p:spPr>
        <p:txBody>
          <a:bodyPr wrap="none" rtlCol="0">
            <a:spAutoFit/>
          </a:bodyPr>
          <a:lstStyle/>
          <a:p>
            <a:r>
              <a:rPr lang="en-US" dirty="0"/>
              <a:t>On-chip RAM, for heap, stack, &amp; code</a:t>
            </a:r>
          </a:p>
        </p:txBody>
      </p:sp>
      <p:cxnSp>
        <p:nvCxnSpPr>
          <p:cNvPr id="66" name="Straight Arrow Connector 65"/>
          <p:cNvCxnSpPr/>
          <p:nvPr/>
        </p:nvCxnSpPr>
        <p:spPr>
          <a:xfrm>
            <a:off x="4310282" y="468223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426509" y="4499659"/>
            <a:ext cx="3339056" cy="369332"/>
          </a:xfrm>
          <a:prstGeom prst="rect">
            <a:avLst/>
          </a:prstGeom>
          <a:noFill/>
        </p:spPr>
        <p:txBody>
          <a:bodyPr wrap="none" rtlCol="0">
            <a:spAutoFit/>
          </a:bodyPr>
          <a:lstStyle/>
          <a:p>
            <a:r>
              <a:rPr lang="en-US" dirty="0"/>
              <a:t>AHB &amp; APB, such as timers, GPIO</a:t>
            </a:r>
          </a:p>
        </p:txBody>
      </p:sp>
      <p:cxnSp>
        <p:nvCxnSpPr>
          <p:cNvPr id="68" name="Straight Arrow Connector 67"/>
          <p:cNvCxnSpPr/>
          <p:nvPr/>
        </p:nvCxnSpPr>
        <p:spPr>
          <a:xfrm>
            <a:off x="4319748" y="385956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401259" y="2383001"/>
            <a:ext cx="1683218" cy="369332"/>
          </a:xfrm>
          <a:prstGeom prst="rect">
            <a:avLst/>
          </a:prstGeom>
          <a:noFill/>
        </p:spPr>
        <p:txBody>
          <a:bodyPr wrap="none" rtlCol="0">
            <a:spAutoFit/>
          </a:bodyPr>
          <a:lstStyle/>
          <a:p>
            <a:r>
              <a:rPr lang="en-US" dirty="0"/>
              <a:t>Such as SD card</a:t>
            </a:r>
          </a:p>
        </p:txBody>
      </p:sp>
      <p:cxnSp>
        <p:nvCxnSpPr>
          <p:cNvPr id="70" name="Straight Arrow Connector 69"/>
          <p:cNvCxnSpPr/>
          <p:nvPr/>
        </p:nvCxnSpPr>
        <p:spPr>
          <a:xfrm>
            <a:off x="4274692" y="2635734"/>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390067" y="3641539"/>
            <a:ext cx="2596993" cy="369332"/>
          </a:xfrm>
          <a:prstGeom prst="rect">
            <a:avLst/>
          </a:prstGeom>
          <a:noFill/>
        </p:spPr>
        <p:txBody>
          <a:bodyPr wrap="none" rtlCol="0">
            <a:spAutoFit/>
          </a:bodyPr>
          <a:lstStyle/>
          <a:p>
            <a:r>
              <a:rPr lang="en-US" dirty="0"/>
              <a:t>Off-chip memory for data</a:t>
            </a:r>
          </a:p>
        </p:txBody>
      </p:sp>
      <p:cxnSp>
        <p:nvCxnSpPr>
          <p:cNvPr id="72" name="Straight Arrow Connector 71"/>
          <p:cNvCxnSpPr/>
          <p:nvPr/>
        </p:nvCxnSpPr>
        <p:spPr>
          <a:xfrm>
            <a:off x="4261530" y="165658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377757" y="1334869"/>
            <a:ext cx="3073425" cy="646331"/>
          </a:xfrm>
          <a:prstGeom prst="rect">
            <a:avLst/>
          </a:prstGeom>
          <a:noFill/>
        </p:spPr>
        <p:txBody>
          <a:bodyPr wrap="square" rtlCol="0">
            <a:spAutoFit/>
          </a:bodyPr>
          <a:lstStyle/>
          <a:p>
            <a:r>
              <a:rPr lang="en-US" dirty="0"/>
              <a:t>NVIC, System Timer, SCB, vendor-specific memory</a:t>
            </a:r>
          </a:p>
        </p:txBody>
      </p:sp>
    </p:spTree>
    <p:custDataLst>
      <p:tags r:id="rId1"/>
    </p:custDataLst>
    <p:extLst>
      <p:ext uri="{BB962C8B-B14F-4D97-AF65-F5344CB8AC3E}">
        <p14:creationId xmlns:p14="http://schemas.microsoft.com/office/powerpoint/2010/main" val="162953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2"/>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63" grpId="0"/>
      <p:bldP spid="65" grpId="0"/>
      <p:bldP spid="67" grpId="0"/>
      <p:bldP spid="69" grpId="0"/>
      <p:bldP spid="71"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 of STM32L4</a:t>
            </a:r>
          </a:p>
        </p:txBody>
      </p:sp>
      <p:sp>
        <p:nvSpPr>
          <p:cNvPr id="3" name="Slide Number Placeholder 2"/>
          <p:cNvSpPr>
            <a:spLocks noGrp="1"/>
          </p:cNvSpPr>
          <p:nvPr>
            <p:ph type="sldNum" sz="quarter" idx="12"/>
          </p:nvPr>
        </p:nvSpPr>
        <p:spPr>
          <a:xfrm>
            <a:off x="609600" y="6384754"/>
            <a:ext cx="1981200" cy="365760"/>
          </a:xfrm>
        </p:spPr>
        <p:txBody>
          <a:bodyPr/>
          <a:lstStyle/>
          <a:p>
            <a:fld id="{EA7C8D44-3667-46F6-9772-CC52308E2A7F}" type="slidenum">
              <a:rPr kumimoji="0" lang="en-US" smtClean="0"/>
              <a:pPr/>
              <a:t>4</a:t>
            </a:fld>
            <a:endParaRPr kumimoji="0" lang="en-US" dirty="0"/>
          </a:p>
        </p:txBody>
      </p:sp>
      <p:sp>
        <p:nvSpPr>
          <p:cNvPr id="6" name="Rectangle 5"/>
          <p:cNvSpPr/>
          <p:nvPr/>
        </p:nvSpPr>
        <p:spPr>
          <a:xfrm>
            <a:off x="2134460" y="5562600"/>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Flash</a:t>
            </a:r>
            <a:endParaRPr lang="en-US" dirty="0"/>
          </a:p>
        </p:txBody>
      </p:sp>
      <p:sp>
        <p:nvSpPr>
          <p:cNvPr id="7" name="Rectangle 6"/>
          <p:cNvSpPr/>
          <p:nvPr/>
        </p:nvSpPr>
        <p:spPr>
          <a:xfrm>
            <a:off x="2134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2134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2130552" y="1945985"/>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0" name="Rectangle 9"/>
          <p:cNvSpPr/>
          <p:nvPr/>
        </p:nvSpPr>
        <p:spPr>
          <a:xfrm>
            <a:off x="2132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External RAM</a:t>
            </a:r>
            <a:endParaRPr lang="en-US" dirty="0"/>
          </a:p>
        </p:txBody>
      </p:sp>
      <p:sp>
        <p:nvSpPr>
          <p:cNvPr id="11" name="Rectangle 10"/>
          <p:cNvSpPr/>
          <p:nvPr/>
        </p:nvSpPr>
        <p:spPr>
          <a:xfrm>
            <a:off x="2130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2130552" y="1376822"/>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55932" y="5944795"/>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cxnSp>
        <p:nvCxnSpPr>
          <p:cNvPr id="38" name="Straight Arrow Connector 37"/>
          <p:cNvCxnSpPr>
            <a:endCxn id="32" idx="1"/>
          </p:cNvCxnSpPr>
          <p:nvPr/>
        </p:nvCxnSpPr>
        <p:spPr>
          <a:xfrm>
            <a:off x="4275016" y="4968948"/>
            <a:ext cx="1294337" cy="1089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3" idx="1"/>
          </p:cNvCxnSpPr>
          <p:nvPr/>
        </p:nvCxnSpPr>
        <p:spPr>
          <a:xfrm flipV="1">
            <a:off x="4275016" y="3085396"/>
            <a:ext cx="1276700" cy="12750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551716" y="2931507"/>
            <a:ext cx="3286824" cy="3280985"/>
            <a:chOff x="5551716" y="2931507"/>
            <a:chExt cx="3286824" cy="3280985"/>
          </a:xfrm>
        </p:grpSpPr>
        <p:grpSp>
          <p:nvGrpSpPr>
            <p:cNvPr id="36" name="Group 35"/>
            <p:cNvGrpSpPr/>
            <p:nvPr/>
          </p:nvGrpSpPr>
          <p:grpSpPr>
            <a:xfrm>
              <a:off x="5551716" y="2931507"/>
              <a:ext cx="3286824" cy="3280985"/>
              <a:chOff x="4717224" y="1376822"/>
              <a:chExt cx="3286824" cy="3280985"/>
            </a:xfrm>
          </p:grpSpPr>
          <p:sp>
            <p:nvSpPr>
              <p:cNvPr id="31" name="Rectangle 30"/>
              <p:cNvSpPr/>
              <p:nvPr/>
            </p:nvSpPr>
            <p:spPr>
              <a:xfrm>
                <a:off x="5867400" y="1518591"/>
                <a:ext cx="2136648" cy="297720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867400" y="3810000"/>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GPIO A (</a:t>
                </a:r>
                <a:r>
                  <a:rPr lang="en-US" dirty="0">
                    <a:solidFill>
                      <a:srgbClr val="C00000"/>
                    </a:solidFill>
                    <a:latin typeface="Consolas" panose="020B0609020204030204" pitchFamily="49" charset="0"/>
                  </a:rPr>
                  <a:t>1</a:t>
                </a:r>
                <a:r>
                  <a:rPr lang="en-US" dirty="0">
                    <a:solidFill>
                      <a:srgbClr val="C00000"/>
                    </a:solidFill>
                  </a:rPr>
                  <a:t> KB)</a:t>
                </a:r>
              </a:p>
            </p:txBody>
          </p:sp>
          <p:sp>
            <p:nvSpPr>
              <p:cNvPr id="22" name="Rectangle 21"/>
              <p:cNvSpPr/>
              <p:nvPr/>
            </p:nvSpPr>
            <p:spPr>
              <a:xfrm>
                <a:off x="5867400" y="3352799"/>
                <a:ext cx="2136648" cy="45422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B (</a:t>
                </a:r>
                <a:r>
                  <a:rPr lang="en-US" dirty="0">
                    <a:latin typeface="Consolas" panose="020B0609020204030204" pitchFamily="49" charset="0"/>
                  </a:rPr>
                  <a:t>1</a:t>
                </a:r>
                <a:r>
                  <a:rPr lang="en-US" dirty="0"/>
                  <a:t> KB)</a:t>
                </a:r>
              </a:p>
            </p:txBody>
          </p:sp>
          <p:sp>
            <p:nvSpPr>
              <p:cNvPr id="23" name="TextBox 22"/>
              <p:cNvSpPr txBox="1"/>
              <p:nvPr/>
            </p:nvSpPr>
            <p:spPr>
              <a:xfrm>
                <a:off x="4726577" y="4131749"/>
                <a:ext cx="117852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0x48000000</a:t>
                </a:r>
              </a:p>
            </p:txBody>
          </p:sp>
          <p:sp>
            <p:nvSpPr>
              <p:cNvPr id="24" name="TextBox 23"/>
              <p:cNvSpPr txBox="1"/>
              <p:nvPr/>
            </p:nvSpPr>
            <p:spPr>
              <a:xfrm>
                <a:off x="4726577" y="3634734"/>
                <a:ext cx="1178528" cy="307777"/>
              </a:xfrm>
              <a:prstGeom prst="rect">
                <a:avLst/>
              </a:prstGeom>
              <a:noFill/>
            </p:spPr>
            <p:txBody>
              <a:bodyPr wrap="none" rtlCol="0">
                <a:spAutoFit/>
              </a:bodyPr>
              <a:lstStyle/>
              <a:p>
                <a:r>
                  <a:rPr lang="en-US" sz="1400" dirty="0">
                    <a:latin typeface="Consolas" panose="020B0609020204030204" pitchFamily="49" charset="0"/>
                  </a:rPr>
                  <a:t>0x48000400</a:t>
                </a:r>
              </a:p>
            </p:txBody>
          </p:sp>
          <p:sp>
            <p:nvSpPr>
              <p:cNvPr id="25" name="TextBox 24"/>
              <p:cNvSpPr txBox="1"/>
              <p:nvPr/>
            </p:nvSpPr>
            <p:spPr>
              <a:xfrm>
                <a:off x="4726577" y="3203019"/>
                <a:ext cx="1178528" cy="307777"/>
              </a:xfrm>
              <a:prstGeom prst="rect">
                <a:avLst/>
              </a:prstGeom>
              <a:noFill/>
            </p:spPr>
            <p:txBody>
              <a:bodyPr wrap="none" rtlCol="0">
                <a:spAutoFit/>
              </a:bodyPr>
              <a:lstStyle/>
              <a:p>
                <a:r>
                  <a:rPr lang="en-US" sz="1400" dirty="0">
                    <a:latin typeface="Consolas" panose="020B0609020204030204" pitchFamily="49" charset="0"/>
                  </a:rPr>
                  <a:t>0x48000800</a:t>
                </a:r>
              </a:p>
            </p:txBody>
          </p:sp>
          <p:sp>
            <p:nvSpPr>
              <p:cNvPr id="26" name="TextBox 25"/>
              <p:cNvSpPr txBox="1"/>
              <p:nvPr/>
            </p:nvSpPr>
            <p:spPr>
              <a:xfrm>
                <a:off x="4733108" y="2731071"/>
                <a:ext cx="1178528" cy="307777"/>
              </a:xfrm>
              <a:prstGeom prst="rect">
                <a:avLst/>
              </a:prstGeom>
              <a:noFill/>
            </p:spPr>
            <p:txBody>
              <a:bodyPr wrap="none" rtlCol="0">
                <a:spAutoFit/>
              </a:bodyPr>
              <a:lstStyle/>
              <a:p>
                <a:r>
                  <a:rPr lang="en-US" sz="1400" dirty="0">
                    <a:latin typeface="Consolas" panose="020B0609020204030204" pitchFamily="49" charset="0"/>
                  </a:rPr>
                  <a:t>0x48000C00</a:t>
                </a:r>
              </a:p>
            </p:txBody>
          </p:sp>
          <p:sp>
            <p:nvSpPr>
              <p:cNvPr id="27" name="Rectangle 26"/>
              <p:cNvSpPr/>
              <p:nvPr/>
            </p:nvSpPr>
            <p:spPr>
              <a:xfrm>
                <a:off x="5867400" y="2886449"/>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C (</a:t>
                </a:r>
                <a:r>
                  <a:rPr lang="en-US" dirty="0">
                    <a:latin typeface="Consolas" panose="020B0609020204030204" pitchFamily="49" charset="0"/>
                  </a:rPr>
                  <a:t>1</a:t>
                </a:r>
                <a:r>
                  <a:rPr lang="en-US" dirty="0"/>
                  <a:t> KB)</a:t>
                </a:r>
              </a:p>
            </p:txBody>
          </p:sp>
          <p:sp>
            <p:nvSpPr>
              <p:cNvPr id="28" name="Rectangle 27"/>
              <p:cNvSpPr/>
              <p:nvPr/>
            </p:nvSpPr>
            <p:spPr>
              <a:xfrm>
                <a:off x="5867400" y="2415990"/>
                <a:ext cx="2136648" cy="45422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D (</a:t>
                </a:r>
                <a:r>
                  <a:rPr lang="en-US" dirty="0">
                    <a:latin typeface="Consolas" panose="020B0609020204030204" pitchFamily="49" charset="0"/>
                  </a:rPr>
                  <a:t>1</a:t>
                </a:r>
                <a:r>
                  <a:rPr lang="en-US" dirty="0"/>
                  <a:t> KB)</a:t>
                </a:r>
              </a:p>
            </p:txBody>
          </p:sp>
          <p:sp>
            <p:nvSpPr>
              <p:cNvPr id="30" name="TextBox 29"/>
              <p:cNvSpPr txBox="1"/>
              <p:nvPr/>
            </p:nvSpPr>
            <p:spPr>
              <a:xfrm>
                <a:off x="4724400" y="2245864"/>
                <a:ext cx="1178528" cy="307777"/>
              </a:xfrm>
              <a:prstGeom prst="rect">
                <a:avLst/>
              </a:prstGeom>
              <a:noFill/>
            </p:spPr>
            <p:txBody>
              <a:bodyPr wrap="none" rtlCol="0">
                <a:spAutoFit/>
              </a:bodyPr>
              <a:lstStyle/>
              <a:p>
                <a:r>
                  <a:rPr lang="en-US" sz="1400" dirty="0">
                    <a:latin typeface="Consolas" panose="020B0609020204030204" pitchFamily="49" charset="0"/>
                  </a:rPr>
                  <a:t>0x48001000</a:t>
                </a:r>
              </a:p>
            </p:txBody>
          </p:sp>
          <p:sp>
            <p:nvSpPr>
              <p:cNvPr id="32" name="TextBox 31"/>
              <p:cNvSpPr txBox="1"/>
              <p:nvPr/>
            </p:nvSpPr>
            <p:spPr>
              <a:xfrm>
                <a:off x="4734861" y="4350030"/>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33" name="TextBox 32"/>
              <p:cNvSpPr txBox="1"/>
              <p:nvPr/>
            </p:nvSpPr>
            <p:spPr>
              <a:xfrm>
                <a:off x="4717224" y="1376822"/>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35" name="TextBox 34"/>
              <p:cNvSpPr txBox="1"/>
              <p:nvPr/>
            </p:nvSpPr>
            <p:spPr>
              <a:xfrm>
                <a:off x="6686849" y="4022385"/>
                <a:ext cx="543739" cy="523220"/>
              </a:xfrm>
              <a:prstGeom prst="rect">
                <a:avLst/>
              </a:prstGeom>
              <a:noFill/>
            </p:spPr>
            <p:txBody>
              <a:bodyPr wrap="none" rtlCol="0">
                <a:spAutoFit/>
              </a:bodyPr>
              <a:lstStyle/>
              <a:p>
                <a:r>
                  <a:rPr lang="en-US" sz="2800" b="1" dirty="0">
                    <a:solidFill>
                      <a:schemeClr val="bg1"/>
                    </a:solidFill>
                  </a:rPr>
                  <a:t>…</a:t>
                </a:r>
              </a:p>
            </p:txBody>
          </p:sp>
        </p:grpSp>
        <p:sp>
          <p:nvSpPr>
            <p:cNvPr id="49" name="Rectangle 48"/>
            <p:cNvSpPr/>
            <p:nvPr/>
          </p:nvSpPr>
          <p:spPr>
            <a:xfrm>
              <a:off x="6701892" y="3085397"/>
              <a:ext cx="2136648" cy="87700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t>
              </a:r>
            </a:p>
          </p:txBody>
        </p:sp>
      </p:grpSp>
      <p:grpSp>
        <p:nvGrpSpPr>
          <p:cNvPr id="37" name="Group 36"/>
          <p:cNvGrpSpPr/>
          <p:nvPr/>
        </p:nvGrpSpPr>
        <p:grpSpPr>
          <a:xfrm>
            <a:off x="138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30971" y="4797623"/>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25533" y="4264223"/>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228600" y="3045022"/>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955072" y="1210814"/>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65461" y="1286058"/>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218261" y="1803701"/>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3075500"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2590800" y="6428601"/>
            <a:ext cx="1268296" cy="276999"/>
          </a:xfrm>
          <a:prstGeom prst="rect">
            <a:avLst/>
          </a:prstGeom>
          <a:noFill/>
        </p:spPr>
        <p:txBody>
          <a:bodyPr wrap="none" rtlCol="0">
            <a:spAutoFit/>
          </a:bodyPr>
          <a:lstStyle/>
          <a:p>
            <a:r>
              <a:rPr lang="en-US" sz="1200" dirty="0"/>
              <a:t>One Byte (8 bits)</a:t>
            </a:r>
          </a:p>
        </p:txBody>
      </p:sp>
    </p:spTree>
    <p:custDataLst>
      <p:tags r:id="rId1"/>
    </p:custDataLst>
    <p:extLst>
      <p:ext uri="{BB962C8B-B14F-4D97-AF65-F5344CB8AC3E}">
        <p14:creationId xmlns:p14="http://schemas.microsoft.com/office/powerpoint/2010/main" val="100542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5715000" y="1301336"/>
            <a:ext cx="2136648" cy="481595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GPIO Memory Map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grpSp>
        <p:nvGrpSpPr>
          <p:cNvPr id="21" name="Group 20"/>
          <p:cNvGrpSpPr/>
          <p:nvPr/>
        </p:nvGrpSpPr>
        <p:grpSpPr>
          <a:xfrm>
            <a:off x="152400" y="3657600"/>
            <a:ext cx="3277471" cy="804792"/>
            <a:chOff x="314153" y="4162912"/>
            <a:chExt cx="3277471" cy="804792"/>
          </a:xfrm>
        </p:grpSpPr>
        <p:sp>
          <p:nvSpPr>
            <p:cNvPr id="9" name="Rectangle 8"/>
            <p:cNvSpPr/>
            <p:nvPr/>
          </p:nvSpPr>
          <p:spPr>
            <a:xfrm>
              <a:off x="1454976" y="4338178"/>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A (</a:t>
              </a:r>
              <a:r>
                <a:rPr lang="en-US" dirty="0">
                  <a:latin typeface="Consolas" panose="020B0609020204030204" pitchFamily="49" charset="0"/>
                </a:rPr>
                <a:t>1</a:t>
              </a:r>
              <a:r>
                <a:rPr lang="en-US" dirty="0"/>
                <a:t> KB)</a:t>
              </a:r>
            </a:p>
          </p:txBody>
        </p:sp>
        <p:sp>
          <p:nvSpPr>
            <p:cNvPr id="11" name="TextBox 10"/>
            <p:cNvSpPr txBox="1"/>
            <p:nvPr/>
          </p:nvSpPr>
          <p:spPr>
            <a:xfrm>
              <a:off x="314153" y="4659927"/>
              <a:ext cx="1178528" cy="307777"/>
            </a:xfrm>
            <a:prstGeom prst="rect">
              <a:avLst/>
            </a:prstGeom>
            <a:noFill/>
          </p:spPr>
          <p:txBody>
            <a:bodyPr wrap="none" rtlCol="0">
              <a:spAutoFit/>
            </a:bodyPr>
            <a:lstStyle/>
            <a:p>
              <a:r>
                <a:rPr lang="en-US" sz="1400" dirty="0">
                  <a:latin typeface="Consolas" panose="020B0609020204030204" pitchFamily="49" charset="0"/>
                </a:rPr>
                <a:t>0x48000000</a:t>
              </a:r>
            </a:p>
          </p:txBody>
        </p:sp>
        <p:sp>
          <p:nvSpPr>
            <p:cNvPr id="12" name="TextBox 11"/>
            <p:cNvSpPr txBox="1"/>
            <p:nvPr/>
          </p:nvSpPr>
          <p:spPr>
            <a:xfrm>
              <a:off x="314153" y="4162912"/>
              <a:ext cx="1178528" cy="307777"/>
            </a:xfrm>
            <a:prstGeom prst="rect">
              <a:avLst/>
            </a:prstGeom>
            <a:noFill/>
          </p:spPr>
          <p:txBody>
            <a:bodyPr wrap="none" rtlCol="0">
              <a:spAutoFit/>
            </a:bodyPr>
            <a:lstStyle/>
            <a:p>
              <a:r>
                <a:rPr lang="en-US" sz="1400" dirty="0">
                  <a:latin typeface="Consolas" panose="020B0609020204030204" pitchFamily="49" charset="0"/>
                </a:rPr>
                <a:t>0x48000400</a:t>
              </a:r>
            </a:p>
          </p:txBody>
        </p:sp>
      </p:grpSp>
      <p:sp>
        <p:nvSpPr>
          <p:cNvPr id="23" name="Rectangle 22"/>
          <p:cNvSpPr/>
          <p:nvPr/>
        </p:nvSpPr>
        <p:spPr>
          <a:xfrm>
            <a:off x="5718243" y="4572000"/>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IDR</a:t>
            </a:r>
          </a:p>
        </p:txBody>
      </p:sp>
      <p:sp>
        <p:nvSpPr>
          <p:cNvPr id="24" name="Rectangle 23"/>
          <p:cNvSpPr/>
          <p:nvPr/>
        </p:nvSpPr>
        <p:spPr>
          <a:xfrm>
            <a:off x="5716621" y="4264934"/>
            <a:ext cx="2135027"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ODR</a:t>
            </a:r>
          </a:p>
        </p:txBody>
      </p:sp>
      <p:sp>
        <p:nvSpPr>
          <p:cNvPr id="25" name="Rectangle 24"/>
          <p:cNvSpPr/>
          <p:nvPr/>
        </p:nvSpPr>
        <p:spPr>
          <a:xfrm>
            <a:off x="5718243" y="3959968"/>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BSRR</a:t>
            </a:r>
          </a:p>
        </p:txBody>
      </p:sp>
      <p:sp>
        <p:nvSpPr>
          <p:cNvPr id="26" name="Rectangle 25"/>
          <p:cNvSpPr/>
          <p:nvPr/>
        </p:nvSpPr>
        <p:spPr>
          <a:xfrm>
            <a:off x="5718243" y="3658319"/>
            <a:ext cx="2136648" cy="29597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LCKR</a:t>
            </a:r>
          </a:p>
        </p:txBody>
      </p:sp>
      <p:sp>
        <p:nvSpPr>
          <p:cNvPr id="27" name="Rectangle 26"/>
          <p:cNvSpPr/>
          <p:nvPr/>
        </p:nvSpPr>
        <p:spPr>
          <a:xfrm>
            <a:off x="5718243" y="5801572"/>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MODER</a:t>
            </a:r>
          </a:p>
        </p:txBody>
      </p:sp>
      <p:sp>
        <p:nvSpPr>
          <p:cNvPr id="28" name="Rectangle 27"/>
          <p:cNvSpPr/>
          <p:nvPr/>
        </p:nvSpPr>
        <p:spPr>
          <a:xfrm>
            <a:off x="5718243" y="5494507"/>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OTYPER</a:t>
            </a:r>
          </a:p>
        </p:txBody>
      </p:sp>
      <p:sp>
        <p:nvSpPr>
          <p:cNvPr id="29" name="Rectangle 28"/>
          <p:cNvSpPr/>
          <p:nvPr/>
        </p:nvSpPr>
        <p:spPr>
          <a:xfrm>
            <a:off x="5718243" y="5186786"/>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OSPEEDR</a:t>
            </a:r>
          </a:p>
        </p:txBody>
      </p:sp>
      <p:sp>
        <p:nvSpPr>
          <p:cNvPr id="30" name="Rectangle 29"/>
          <p:cNvSpPr/>
          <p:nvPr/>
        </p:nvSpPr>
        <p:spPr>
          <a:xfrm>
            <a:off x="5718243" y="4876965"/>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PUPDR</a:t>
            </a:r>
          </a:p>
        </p:txBody>
      </p:sp>
      <p:sp>
        <p:nvSpPr>
          <p:cNvPr id="35" name="Rectangle 34"/>
          <p:cNvSpPr/>
          <p:nvPr/>
        </p:nvSpPr>
        <p:spPr>
          <a:xfrm>
            <a:off x="5718243" y="3332386"/>
            <a:ext cx="2136648" cy="3202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AFR[0]</a:t>
            </a:r>
          </a:p>
        </p:txBody>
      </p:sp>
      <p:sp>
        <p:nvSpPr>
          <p:cNvPr id="36" name="Rectangle 35"/>
          <p:cNvSpPr/>
          <p:nvPr/>
        </p:nvSpPr>
        <p:spPr>
          <a:xfrm>
            <a:off x="5718243" y="3026288"/>
            <a:ext cx="2136648" cy="3258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AFR[1]</a:t>
            </a:r>
          </a:p>
        </p:txBody>
      </p:sp>
      <p:sp>
        <p:nvSpPr>
          <p:cNvPr id="37" name="Rectangle 36"/>
          <p:cNvSpPr/>
          <p:nvPr/>
        </p:nvSpPr>
        <p:spPr>
          <a:xfrm>
            <a:off x="5716621" y="2694890"/>
            <a:ext cx="2136648" cy="33252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BRR</a:t>
            </a:r>
          </a:p>
        </p:txBody>
      </p:sp>
      <p:sp>
        <p:nvSpPr>
          <p:cNvPr id="38" name="Rectangle 37"/>
          <p:cNvSpPr/>
          <p:nvPr/>
        </p:nvSpPr>
        <p:spPr>
          <a:xfrm>
            <a:off x="5716621" y="2371120"/>
            <a:ext cx="2136648" cy="32282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ASCR</a:t>
            </a:r>
          </a:p>
        </p:txBody>
      </p:sp>
      <p:sp>
        <p:nvSpPr>
          <p:cNvPr id="39" name="TextBox 38"/>
          <p:cNvSpPr txBox="1"/>
          <p:nvPr/>
        </p:nvSpPr>
        <p:spPr>
          <a:xfrm>
            <a:off x="4572988" y="5940623"/>
            <a:ext cx="1178528" cy="307777"/>
          </a:xfrm>
          <a:prstGeom prst="rect">
            <a:avLst/>
          </a:prstGeom>
          <a:noFill/>
        </p:spPr>
        <p:txBody>
          <a:bodyPr wrap="none" rtlCol="0">
            <a:spAutoFit/>
          </a:bodyPr>
          <a:lstStyle/>
          <a:p>
            <a:r>
              <a:rPr lang="en-US" sz="1400" dirty="0">
                <a:latin typeface="Consolas" panose="020B0609020204030204" pitchFamily="49" charset="0"/>
              </a:rPr>
              <a:t>0x48000000</a:t>
            </a:r>
          </a:p>
        </p:txBody>
      </p:sp>
      <p:sp>
        <p:nvSpPr>
          <p:cNvPr id="40" name="TextBox 39"/>
          <p:cNvSpPr txBox="1"/>
          <p:nvPr/>
        </p:nvSpPr>
        <p:spPr>
          <a:xfrm>
            <a:off x="4572000" y="5624248"/>
            <a:ext cx="1178528" cy="307777"/>
          </a:xfrm>
          <a:prstGeom prst="rect">
            <a:avLst/>
          </a:prstGeom>
          <a:noFill/>
        </p:spPr>
        <p:txBody>
          <a:bodyPr wrap="none" rtlCol="0">
            <a:spAutoFit/>
          </a:bodyPr>
          <a:lstStyle/>
          <a:p>
            <a:r>
              <a:rPr lang="en-US" sz="1400" dirty="0">
                <a:latin typeface="Consolas" panose="020B0609020204030204" pitchFamily="49" charset="0"/>
              </a:rPr>
              <a:t>0x48000004</a:t>
            </a:r>
          </a:p>
        </p:txBody>
      </p:sp>
      <p:sp>
        <p:nvSpPr>
          <p:cNvPr id="41" name="TextBox 40"/>
          <p:cNvSpPr txBox="1"/>
          <p:nvPr/>
        </p:nvSpPr>
        <p:spPr>
          <a:xfrm>
            <a:off x="4581474" y="5335147"/>
            <a:ext cx="1178528" cy="307777"/>
          </a:xfrm>
          <a:prstGeom prst="rect">
            <a:avLst/>
          </a:prstGeom>
          <a:noFill/>
        </p:spPr>
        <p:txBody>
          <a:bodyPr wrap="none" rtlCol="0">
            <a:spAutoFit/>
          </a:bodyPr>
          <a:lstStyle/>
          <a:p>
            <a:r>
              <a:rPr lang="en-US" sz="1400" dirty="0">
                <a:latin typeface="Consolas" panose="020B0609020204030204" pitchFamily="49" charset="0"/>
              </a:rPr>
              <a:t>0x48000008</a:t>
            </a:r>
          </a:p>
        </p:txBody>
      </p:sp>
      <p:sp>
        <p:nvSpPr>
          <p:cNvPr id="42" name="TextBox 41"/>
          <p:cNvSpPr txBox="1"/>
          <p:nvPr/>
        </p:nvSpPr>
        <p:spPr>
          <a:xfrm>
            <a:off x="4580486" y="5018772"/>
            <a:ext cx="1178528" cy="307777"/>
          </a:xfrm>
          <a:prstGeom prst="rect">
            <a:avLst/>
          </a:prstGeom>
          <a:noFill/>
        </p:spPr>
        <p:txBody>
          <a:bodyPr wrap="none" rtlCol="0">
            <a:spAutoFit/>
          </a:bodyPr>
          <a:lstStyle/>
          <a:p>
            <a:r>
              <a:rPr lang="en-US" sz="1400" dirty="0">
                <a:latin typeface="Consolas" panose="020B0609020204030204" pitchFamily="49" charset="0"/>
              </a:rPr>
              <a:t>0x4800000C</a:t>
            </a:r>
          </a:p>
        </p:txBody>
      </p:sp>
      <p:sp>
        <p:nvSpPr>
          <p:cNvPr id="43" name="TextBox 42"/>
          <p:cNvSpPr txBox="1"/>
          <p:nvPr/>
        </p:nvSpPr>
        <p:spPr>
          <a:xfrm>
            <a:off x="4573005" y="4716727"/>
            <a:ext cx="1178528" cy="307777"/>
          </a:xfrm>
          <a:prstGeom prst="rect">
            <a:avLst/>
          </a:prstGeom>
          <a:noFill/>
        </p:spPr>
        <p:txBody>
          <a:bodyPr wrap="none" rtlCol="0">
            <a:spAutoFit/>
          </a:bodyPr>
          <a:lstStyle/>
          <a:p>
            <a:r>
              <a:rPr lang="en-US" sz="1400" dirty="0">
                <a:latin typeface="Consolas" panose="020B0609020204030204" pitchFamily="49" charset="0"/>
              </a:rPr>
              <a:t>0x48000010</a:t>
            </a:r>
          </a:p>
        </p:txBody>
      </p:sp>
      <p:sp>
        <p:nvSpPr>
          <p:cNvPr id="44" name="TextBox 43"/>
          <p:cNvSpPr txBox="1"/>
          <p:nvPr/>
        </p:nvSpPr>
        <p:spPr>
          <a:xfrm>
            <a:off x="4572017" y="4400352"/>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45" name="TextBox 44"/>
          <p:cNvSpPr txBox="1"/>
          <p:nvPr/>
        </p:nvSpPr>
        <p:spPr>
          <a:xfrm>
            <a:off x="4581491" y="4111251"/>
            <a:ext cx="1178528" cy="307777"/>
          </a:xfrm>
          <a:prstGeom prst="rect">
            <a:avLst/>
          </a:prstGeom>
          <a:noFill/>
        </p:spPr>
        <p:txBody>
          <a:bodyPr wrap="none" rtlCol="0">
            <a:spAutoFit/>
          </a:bodyPr>
          <a:lstStyle/>
          <a:p>
            <a:r>
              <a:rPr lang="en-US" sz="1400" dirty="0">
                <a:latin typeface="Consolas" panose="020B0609020204030204" pitchFamily="49" charset="0"/>
              </a:rPr>
              <a:t>0x48000018</a:t>
            </a:r>
          </a:p>
        </p:txBody>
      </p:sp>
      <p:sp>
        <p:nvSpPr>
          <p:cNvPr id="46" name="TextBox 45"/>
          <p:cNvSpPr txBox="1"/>
          <p:nvPr/>
        </p:nvSpPr>
        <p:spPr>
          <a:xfrm>
            <a:off x="4580503" y="3794876"/>
            <a:ext cx="1178528" cy="307777"/>
          </a:xfrm>
          <a:prstGeom prst="rect">
            <a:avLst/>
          </a:prstGeom>
          <a:noFill/>
        </p:spPr>
        <p:txBody>
          <a:bodyPr wrap="none" rtlCol="0">
            <a:spAutoFit/>
          </a:bodyPr>
          <a:lstStyle/>
          <a:p>
            <a:r>
              <a:rPr lang="en-US" sz="1400" dirty="0">
                <a:latin typeface="Consolas" panose="020B0609020204030204" pitchFamily="49" charset="0"/>
              </a:rPr>
              <a:t>0x4800001C</a:t>
            </a:r>
          </a:p>
        </p:txBody>
      </p:sp>
      <p:sp>
        <p:nvSpPr>
          <p:cNvPr id="47" name="TextBox 46"/>
          <p:cNvSpPr txBox="1"/>
          <p:nvPr/>
        </p:nvSpPr>
        <p:spPr>
          <a:xfrm>
            <a:off x="4572988" y="3476976"/>
            <a:ext cx="1178528" cy="307777"/>
          </a:xfrm>
          <a:prstGeom prst="rect">
            <a:avLst/>
          </a:prstGeom>
          <a:noFill/>
        </p:spPr>
        <p:txBody>
          <a:bodyPr wrap="none" rtlCol="0">
            <a:spAutoFit/>
          </a:bodyPr>
          <a:lstStyle/>
          <a:p>
            <a:r>
              <a:rPr lang="en-US" sz="1400" dirty="0">
                <a:latin typeface="Consolas" panose="020B0609020204030204" pitchFamily="49" charset="0"/>
              </a:rPr>
              <a:t>0x48000020</a:t>
            </a:r>
          </a:p>
        </p:txBody>
      </p:sp>
      <p:sp>
        <p:nvSpPr>
          <p:cNvPr id="48" name="TextBox 47"/>
          <p:cNvSpPr txBox="1"/>
          <p:nvPr/>
        </p:nvSpPr>
        <p:spPr>
          <a:xfrm>
            <a:off x="4572000" y="3160601"/>
            <a:ext cx="1178528" cy="307777"/>
          </a:xfrm>
          <a:prstGeom prst="rect">
            <a:avLst/>
          </a:prstGeom>
          <a:noFill/>
        </p:spPr>
        <p:txBody>
          <a:bodyPr wrap="none" rtlCol="0">
            <a:spAutoFit/>
          </a:bodyPr>
          <a:lstStyle/>
          <a:p>
            <a:r>
              <a:rPr lang="en-US" sz="1400" dirty="0">
                <a:latin typeface="Consolas" panose="020B0609020204030204" pitchFamily="49" charset="0"/>
              </a:rPr>
              <a:t>0x48000024</a:t>
            </a:r>
          </a:p>
        </p:txBody>
      </p:sp>
      <p:sp>
        <p:nvSpPr>
          <p:cNvPr id="49" name="TextBox 48"/>
          <p:cNvSpPr txBox="1"/>
          <p:nvPr/>
        </p:nvSpPr>
        <p:spPr>
          <a:xfrm>
            <a:off x="4581474" y="2871500"/>
            <a:ext cx="1178528" cy="307777"/>
          </a:xfrm>
          <a:prstGeom prst="rect">
            <a:avLst/>
          </a:prstGeom>
          <a:noFill/>
        </p:spPr>
        <p:txBody>
          <a:bodyPr wrap="none" rtlCol="0">
            <a:spAutoFit/>
          </a:bodyPr>
          <a:lstStyle/>
          <a:p>
            <a:r>
              <a:rPr lang="en-US" sz="1400" dirty="0">
                <a:latin typeface="Consolas" panose="020B0609020204030204" pitchFamily="49" charset="0"/>
              </a:rPr>
              <a:t>0x48000028</a:t>
            </a:r>
          </a:p>
        </p:txBody>
      </p:sp>
      <p:sp>
        <p:nvSpPr>
          <p:cNvPr id="50" name="TextBox 49"/>
          <p:cNvSpPr txBox="1"/>
          <p:nvPr/>
        </p:nvSpPr>
        <p:spPr>
          <a:xfrm>
            <a:off x="4580486" y="2555125"/>
            <a:ext cx="1178528" cy="307777"/>
          </a:xfrm>
          <a:prstGeom prst="rect">
            <a:avLst/>
          </a:prstGeom>
          <a:noFill/>
        </p:spPr>
        <p:txBody>
          <a:bodyPr wrap="none" rtlCol="0">
            <a:spAutoFit/>
          </a:bodyPr>
          <a:lstStyle/>
          <a:p>
            <a:r>
              <a:rPr lang="en-US" sz="1400" dirty="0">
                <a:latin typeface="Consolas" panose="020B0609020204030204" pitchFamily="49" charset="0"/>
              </a:rPr>
              <a:t>0x4800002C</a:t>
            </a:r>
          </a:p>
        </p:txBody>
      </p:sp>
      <p:sp>
        <p:nvSpPr>
          <p:cNvPr id="51" name="Right Brace 50"/>
          <p:cNvSpPr/>
          <p:nvPr/>
        </p:nvSpPr>
        <p:spPr>
          <a:xfrm>
            <a:off x="7924800" y="2371120"/>
            <a:ext cx="228600" cy="374617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8174504" y="4049134"/>
            <a:ext cx="969496" cy="369332"/>
          </a:xfrm>
          <a:prstGeom prst="rect">
            <a:avLst/>
          </a:prstGeom>
          <a:noFill/>
        </p:spPr>
        <p:txBody>
          <a:bodyPr wrap="none" rtlCol="0">
            <a:spAutoFit/>
          </a:bodyPr>
          <a:lstStyle/>
          <a:p>
            <a:r>
              <a:rPr lang="en-US" dirty="0"/>
              <a:t>48 bytes</a:t>
            </a:r>
          </a:p>
        </p:txBody>
      </p:sp>
      <p:cxnSp>
        <p:nvCxnSpPr>
          <p:cNvPr id="54" name="Straight Arrow Connector 53"/>
          <p:cNvCxnSpPr>
            <a:endCxn id="39" idx="1"/>
          </p:cNvCxnSpPr>
          <p:nvPr/>
        </p:nvCxnSpPr>
        <p:spPr>
          <a:xfrm>
            <a:off x="3428249" y="4287088"/>
            <a:ext cx="1144739" cy="18074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8" idx="1"/>
          </p:cNvCxnSpPr>
          <p:nvPr/>
        </p:nvCxnSpPr>
        <p:spPr>
          <a:xfrm flipV="1">
            <a:off x="3428249" y="1342390"/>
            <a:ext cx="1170714" cy="24904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598963" y="1188501"/>
            <a:ext cx="1178528" cy="307777"/>
          </a:xfrm>
          <a:prstGeom prst="rect">
            <a:avLst/>
          </a:prstGeom>
        </p:spPr>
        <p:txBody>
          <a:bodyPr wrap="none">
            <a:spAutoFit/>
          </a:bodyPr>
          <a:lstStyle/>
          <a:p>
            <a:r>
              <a:rPr lang="en-US" sz="1400" dirty="0">
                <a:latin typeface="Consolas" panose="020B0609020204030204" pitchFamily="49" charset="0"/>
              </a:rPr>
              <a:t>0x48000400</a:t>
            </a:r>
            <a:endParaRPr lang="en-US" dirty="0"/>
          </a:p>
        </p:txBody>
      </p:sp>
      <p:sp>
        <p:nvSpPr>
          <p:cNvPr id="61" name="Flowchart: Punched Tape 60"/>
          <p:cNvSpPr/>
          <p:nvPr/>
        </p:nvSpPr>
        <p:spPr>
          <a:xfrm>
            <a:off x="5718244" y="1742743"/>
            <a:ext cx="2133404" cy="367425"/>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Brace 3"/>
          <p:cNvSpPr/>
          <p:nvPr/>
        </p:nvSpPr>
        <p:spPr>
          <a:xfrm rot="5400000" flipV="1">
            <a:off x="6665905" y="5291254"/>
            <a:ext cx="228600" cy="2142895"/>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5509869" y="6448689"/>
            <a:ext cx="2491131" cy="369332"/>
          </a:xfrm>
          <a:prstGeom prst="rect">
            <a:avLst/>
          </a:prstGeom>
          <a:noFill/>
        </p:spPr>
        <p:txBody>
          <a:bodyPr wrap="none" rtlCol="0">
            <a:spAutoFit/>
          </a:bodyPr>
          <a:lstStyle/>
          <a:p>
            <a:r>
              <a:rPr lang="en-US"/>
              <a:t>Each register has 4 </a:t>
            </a:r>
            <a:r>
              <a:rPr lang="en-US" dirty="0"/>
              <a:t>bytes</a:t>
            </a:r>
          </a:p>
        </p:txBody>
      </p:sp>
    </p:spTree>
    <p:extLst>
      <p:ext uri="{BB962C8B-B14F-4D97-AF65-F5344CB8AC3E}">
        <p14:creationId xmlns:p14="http://schemas.microsoft.com/office/powerpoint/2010/main" val="361878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5715000" y="1301336"/>
            <a:ext cx="2136648" cy="481595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GPIO Memory Map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grpSp>
        <p:nvGrpSpPr>
          <p:cNvPr id="21" name="Group 20"/>
          <p:cNvGrpSpPr/>
          <p:nvPr/>
        </p:nvGrpSpPr>
        <p:grpSpPr>
          <a:xfrm>
            <a:off x="152400" y="3657600"/>
            <a:ext cx="3277471" cy="804792"/>
            <a:chOff x="314153" y="4162912"/>
            <a:chExt cx="3277471" cy="804792"/>
          </a:xfrm>
        </p:grpSpPr>
        <p:sp>
          <p:nvSpPr>
            <p:cNvPr id="9" name="Rectangle 8"/>
            <p:cNvSpPr/>
            <p:nvPr/>
          </p:nvSpPr>
          <p:spPr>
            <a:xfrm>
              <a:off x="1454976" y="4338178"/>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A (</a:t>
              </a:r>
              <a:r>
                <a:rPr lang="en-US" dirty="0">
                  <a:latin typeface="Consolas" panose="020B0609020204030204" pitchFamily="49" charset="0"/>
                </a:rPr>
                <a:t>1</a:t>
              </a:r>
              <a:r>
                <a:rPr lang="en-US" dirty="0"/>
                <a:t> KB)</a:t>
              </a:r>
            </a:p>
          </p:txBody>
        </p:sp>
        <p:sp>
          <p:nvSpPr>
            <p:cNvPr id="11" name="TextBox 10"/>
            <p:cNvSpPr txBox="1"/>
            <p:nvPr/>
          </p:nvSpPr>
          <p:spPr>
            <a:xfrm>
              <a:off x="314153" y="4659927"/>
              <a:ext cx="1178528" cy="307777"/>
            </a:xfrm>
            <a:prstGeom prst="rect">
              <a:avLst/>
            </a:prstGeom>
            <a:noFill/>
          </p:spPr>
          <p:txBody>
            <a:bodyPr wrap="none" rtlCol="0">
              <a:spAutoFit/>
            </a:bodyPr>
            <a:lstStyle/>
            <a:p>
              <a:r>
                <a:rPr lang="en-US" sz="1400" dirty="0">
                  <a:latin typeface="Consolas" panose="020B0609020204030204" pitchFamily="49" charset="0"/>
                </a:rPr>
                <a:t>0x48000000</a:t>
              </a:r>
            </a:p>
          </p:txBody>
        </p:sp>
        <p:sp>
          <p:nvSpPr>
            <p:cNvPr id="12" name="TextBox 11"/>
            <p:cNvSpPr txBox="1"/>
            <p:nvPr/>
          </p:nvSpPr>
          <p:spPr>
            <a:xfrm>
              <a:off x="314153" y="4162912"/>
              <a:ext cx="1178528" cy="307777"/>
            </a:xfrm>
            <a:prstGeom prst="rect">
              <a:avLst/>
            </a:prstGeom>
            <a:noFill/>
          </p:spPr>
          <p:txBody>
            <a:bodyPr wrap="none" rtlCol="0">
              <a:spAutoFit/>
            </a:bodyPr>
            <a:lstStyle/>
            <a:p>
              <a:r>
                <a:rPr lang="en-US" sz="1400" dirty="0">
                  <a:latin typeface="Consolas" panose="020B0609020204030204" pitchFamily="49" charset="0"/>
                </a:rPr>
                <a:t>0x48000400</a:t>
              </a:r>
            </a:p>
          </p:txBody>
        </p:sp>
      </p:grpSp>
      <p:sp>
        <p:nvSpPr>
          <p:cNvPr id="23" name="Rectangle 22"/>
          <p:cNvSpPr/>
          <p:nvPr/>
        </p:nvSpPr>
        <p:spPr>
          <a:xfrm>
            <a:off x="5718243" y="4572000"/>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IDR</a:t>
            </a:r>
          </a:p>
        </p:txBody>
      </p:sp>
      <p:sp>
        <p:nvSpPr>
          <p:cNvPr id="24" name="Rectangle 23"/>
          <p:cNvSpPr/>
          <p:nvPr/>
        </p:nvSpPr>
        <p:spPr>
          <a:xfrm>
            <a:off x="5716621" y="4264934"/>
            <a:ext cx="214151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ODR</a:t>
            </a:r>
          </a:p>
        </p:txBody>
      </p:sp>
      <p:sp>
        <p:nvSpPr>
          <p:cNvPr id="25" name="Rectangle 24"/>
          <p:cNvSpPr/>
          <p:nvPr/>
        </p:nvSpPr>
        <p:spPr>
          <a:xfrm>
            <a:off x="5718243" y="3959968"/>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BSRR</a:t>
            </a:r>
          </a:p>
        </p:txBody>
      </p:sp>
      <p:sp>
        <p:nvSpPr>
          <p:cNvPr id="26" name="Rectangle 25"/>
          <p:cNvSpPr/>
          <p:nvPr/>
        </p:nvSpPr>
        <p:spPr>
          <a:xfrm>
            <a:off x="5718243" y="3658319"/>
            <a:ext cx="2136648" cy="29597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LCKR</a:t>
            </a:r>
          </a:p>
        </p:txBody>
      </p:sp>
      <p:sp>
        <p:nvSpPr>
          <p:cNvPr id="27" name="Rectangle 26"/>
          <p:cNvSpPr/>
          <p:nvPr/>
        </p:nvSpPr>
        <p:spPr>
          <a:xfrm>
            <a:off x="5718243" y="5801572"/>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MODER</a:t>
            </a:r>
          </a:p>
        </p:txBody>
      </p:sp>
      <p:sp>
        <p:nvSpPr>
          <p:cNvPr id="28" name="Rectangle 27"/>
          <p:cNvSpPr/>
          <p:nvPr/>
        </p:nvSpPr>
        <p:spPr>
          <a:xfrm>
            <a:off x="5718243" y="5494507"/>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OTYPER</a:t>
            </a:r>
          </a:p>
        </p:txBody>
      </p:sp>
      <p:sp>
        <p:nvSpPr>
          <p:cNvPr id="29" name="Rectangle 28"/>
          <p:cNvSpPr/>
          <p:nvPr/>
        </p:nvSpPr>
        <p:spPr>
          <a:xfrm>
            <a:off x="5718243" y="5186786"/>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OSPEEDR</a:t>
            </a:r>
          </a:p>
        </p:txBody>
      </p:sp>
      <p:sp>
        <p:nvSpPr>
          <p:cNvPr id="30" name="Rectangle 29"/>
          <p:cNvSpPr/>
          <p:nvPr/>
        </p:nvSpPr>
        <p:spPr>
          <a:xfrm>
            <a:off x="5718243" y="4876965"/>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PUPDR</a:t>
            </a:r>
          </a:p>
        </p:txBody>
      </p:sp>
      <p:sp>
        <p:nvSpPr>
          <p:cNvPr id="35" name="Rectangle 34"/>
          <p:cNvSpPr/>
          <p:nvPr/>
        </p:nvSpPr>
        <p:spPr>
          <a:xfrm>
            <a:off x="5718243" y="3332386"/>
            <a:ext cx="2136648" cy="3202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AFR[0]</a:t>
            </a:r>
          </a:p>
        </p:txBody>
      </p:sp>
      <p:sp>
        <p:nvSpPr>
          <p:cNvPr id="36" name="Rectangle 35"/>
          <p:cNvSpPr/>
          <p:nvPr/>
        </p:nvSpPr>
        <p:spPr>
          <a:xfrm>
            <a:off x="5718243" y="3026288"/>
            <a:ext cx="2136648" cy="3258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AFR[1]</a:t>
            </a:r>
          </a:p>
        </p:txBody>
      </p:sp>
      <p:sp>
        <p:nvSpPr>
          <p:cNvPr id="37" name="Rectangle 36"/>
          <p:cNvSpPr/>
          <p:nvPr/>
        </p:nvSpPr>
        <p:spPr>
          <a:xfrm>
            <a:off x="5716621" y="2694890"/>
            <a:ext cx="2136648" cy="33252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BRR</a:t>
            </a:r>
          </a:p>
        </p:txBody>
      </p:sp>
      <p:sp>
        <p:nvSpPr>
          <p:cNvPr id="38" name="Rectangle 37"/>
          <p:cNvSpPr/>
          <p:nvPr/>
        </p:nvSpPr>
        <p:spPr>
          <a:xfrm>
            <a:off x="5716621" y="2371120"/>
            <a:ext cx="2136648" cy="32282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ASCR</a:t>
            </a:r>
          </a:p>
        </p:txBody>
      </p:sp>
      <p:sp>
        <p:nvSpPr>
          <p:cNvPr id="39" name="TextBox 38"/>
          <p:cNvSpPr txBox="1"/>
          <p:nvPr/>
        </p:nvSpPr>
        <p:spPr>
          <a:xfrm>
            <a:off x="4572988" y="5940623"/>
            <a:ext cx="1178528" cy="307777"/>
          </a:xfrm>
          <a:prstGeom prst="rect">
            <a:avLst/>
          </a:prstGeom>
          <a:noFill/>
        </p:spPr>
        <p:txBody>
          <a:bodyPr wrap="none" rtlCol="0">
            <a:spAutoFit/>
          </a:bodyPr>
          <a:lstStyle/>
          <a:p>
            <a:r>
              <a:rPr lang="en-US" sz="1400" dirty="0">
                <a:latin typeface="Consolas" panose="020B0609020204030204" pitchFamily="49" charset="0"/>
              </a:rPr>
              <a:t>0x48000000</a:t>
            </a:r>
          </a:p>
        </p:txBody>
      </p:sp>
      <p:sp>
        <p:nvSpPr>
          <p:cNvPr id="40" name="TextBox 39"/>
          <p:cNvSpPr txBox="1"/>
          <p:nvPr/>
        </p:nvSpPr>
        <p:spPr>
          <a:xfrm>
            <a:off x="4572000" y="5624248"/>
            <a:ext cx="1178528" cy="307777"/>
          </a:xfrm>
          <a:prstGeom prst="rect">
            <a:avLst/>
          </a:prstGeom>
          <a:noFill/>
        </p:spPr>
        <p:txBody>
          <a:bodyPr wrap="none" rtlCol="0">
            <a:spAutoFit/>
          </a:bodyPr>
          <a:lstStyle/>
          <a:p>
            <a:r>
              <a:rPr lang="en-US" sz="1400" dirty="0">
                <a:latin typeface="Consolas" panose="020B0609020204030204" pitchFamily="49" charset="0"/>
              </a:rPr>
              <a:t>0x48000004</a:t>
            </a:r>
          </a:p>
        </p:txBody>
      </p:sp>
      <p:sp>
        <p:nvSpPr>
          <p:cNvPr id="41" name="TextBox 40"/>
          <p:cNvSpPr txBox="1"/>
          <p:nvPr/>
        </p:nvSpPr>
        <p:spPr>
          <a:xfrm>
            <a:off x="4581474" y="5335147"/>
            <a:ext cx="1178528" cy="307777"/>
          </a:xfrm>
          <a:prstGeom prst="rect">
            <a:avLst/>
          </a:prstGeom>
          <a:noFill/>
        </p:spPr>
        <p:txBody>
          <a:bodyPr wrap="none" rtlCol="0">
            <a:spAutoFit/>
          </a:bodyPr>
          <a:lstStyle/>
          <a:p>
            <a:r>
              <a:rPr lang="en-US" sz="1400" dirty="0">
                <a:latin typeface="Consolas" panose="020B0609020204030204" pitchFamily="49" charset="0"/>
              </a:rPr>
              <a:t>0x48000008</a:t>
            </a:r>
          </a:p>
        </p:txBody>
      </p:sp>
      <p:sp>
        <p:nvSpPr>
          <p:cNvPr id="42" name="TextBox 41"/>
          <p:cNvSpPr txBox="1"/>
          <p:nvPr/>
        </p:nvSpPr>
        <p:spPr>
          <a:xfrm>
            <a:off x="4580486" y="5018772"/>
            <a:ext cx="1178528" cy="307777"/>
          </a:xfrm>
          <a:prstGeom prst="rect">
            <a:avLst/>
          </a:prstGeom>
          <a:noFill/>
        </p:spPr>
        <p:txBody>
          <a:bodyPr wrap="none" rtlCol="0">
            <a:spAutoFit/>
          </a:bodyPr>
          <a:lstStyle/>
          <a:p>
            <a:r>
              <a:rPr lang="en-US" sz="1400" dirty="0">
                <a:latin typeface="Consolas" panose="020B0609020204030204" pitchFamily="49" charset="0"/>
              </a:rPr>
              <a:t>0x4800000C</a:t>
            </a:r>
          </a:p>
        </p:txBody>
      </p:sp>
      <p:sp>
        <p:nvSpPr>
          <p:cNvPr id="43" name="TextBox 42"/>
          <p:cNvSpPr txBox="1"/>
          <p:nvPr/>
        </p:nvSpPr>
        <p:spPr>
          <a:xfrm>
            <a:off x="4573005" y="4716727"/>
            <a:ext cx="1178528" cy="307777"/>
          </a:xfrm>
          <a:prstGeom prst="rect">
            <a:avLst/>
          </a:prstGeom>
          <a:noFill/>
        </p:spPr>
        <p:txBody>
          <a:bodyPr wrap="none" rtlCol="0">
            <a:spAutoFit/>
          </a:bodyPr>
          <a:lstStyle/>
          <a:p>
            <a:r>
              <a:rPr lang="en-US" sz="1400" dirty="0">
                <a:latin typeface="Consolas" panose="020B0609020204030204" pitchFamily="49" charset="0"/>
              </a:rPr>
              <a:t>0x48000010</a:t>
            </a:r>
          </a:p>
        </p:txBody>
      </p:sp>
      <p:sp>
        <p:nvSpPr>
          <p:cNvPr id="44" name="TextBox 43"/>
          <p:cNvSpPr txBox="1"/>
          <p:nvPr/>
        </p:nvSpPr>
        <p:spPr>
          <a:xfrm>
            <a:off x="4572017" y="4400352"/>
            <a:ext cx="1178528" cy="307777"/>
          </a:xfrm>
          <a:prstGeom prst="rect">
            <a:avLst/>
          </a:prstGeom>
          <a:noFill/>
        </p:spPr>
        <p:txBody>
          <a:bodyPr wrap="none" rtlCol="0">
            <a:spAutoFit/>
          </a:bodyPr>
          <a:lstStyle/>
          <a:p>
            <a:r>
              <a:rPr lang="en-US" sz="1400" b="1" dirty="0">
                <a:solidFill>
                  <a:srgbClr val="C00000"/>
                </a:solidFill>
                <a:latin typeface="Consolas" panose="020B0609020204030204" pitchFamily="49" charset="0"/>
              </a:rPr>
              <a:t>0x48000014</a:t>
            </a:r>
          </a:p>
        </p:txBody>
      </p:sp>
      <p:sp>
        <p:nvSpPr>
          <p:cNvPr id="45" name="TextBox 44"/>
          <p:cNvSpPr txBox="1"/>
          <p:nvPr/>
        </p:nvSpPr>
        <p:spPr>
          <a:xfrm>
            <a:off x="4581491" y="4111251"/>
            <a:ext cx="1178528" cy="307777"/>
          </a:xfrm>
          <a:prstGeom prst="rect">
            <a:avLst/>
          </a:prstGeom>
          <a:noFill/>
        </p:spPr>
        <p:txBody>
          <a:bodyPr wrap="none" rtlCol="0">
            <a:spAutoFit/>
          </a:bodyPr>
          <a:lstStyle/>
          <a:p>
            <a:r>
              <a:rPr lang="en-US" sz="1400" dirty="0">
                <a:latin typeface="Consolas" panose="020B0609020204030204" pitchFamily="49" charset="0"/>
              </a:rPr>
              <a:t>0x48000018</a:t>
            </a:r>
          </a:p>
        </p:txBody>
      </p:sp>
      <p:sp>
        <p:nvSpPr>
          <p:cNvPr id="46" name="TextBox 45"/>
          <p:cNvSpPr txBox="1"/>
          <p:nvPr/>
        </p:nvSpPr>
        <p:spPr>
          <a:xfrm>
            <a:off x="4580503" y="3794876"/>
            <a:ext cx="1178528" cy="307777"/>
          </a:xfrm>
          <a:prstGeom prst="rect">
            <a:avLst/>
          </a:prstGeom>
          <a:noFill/>
        </p:spPr>
        <p:txBody>
          <a:bodyPr wrap="none" rtlCol="0">
            <a:spAutoFit/>
          </a:bodyPr>
          <a:lstStyle/>
          <a:p>
            <a:r>
              <a:rPr lang="en-US" sz="1400" dirty="0">
                <a:latin typeface="Consolas" panose="020B0609020204030204" pitchFamily="49" charset="0"/>
              </a:rPr>
              <a:t>0x4800001C</a:t>
            </a:r>
          </a:p>
        </p:txBody>
      </p:sp>
      <p:sp>
        <p:nvSpPr>
          <p:cNvPr id="47" name="TextBox 46"/>
          <p:cNvSpPr txBox="1"/>
          <p:nvPr/>
        </p:nvSpPr>
        <p:spPr>
          <a:xfrm>
            <a:off x="4572988" y="3476976"/>
            <a:ext cx="1178528" cy="307777"/>
          </a:xfrm>
          <a:prstGeom prst="rect">
            <a:avLst/>
          </a:prstGeom>
          <a:noFill/>
        </p:spPr>
        <p:txBody>
          <a:bodyPr wrap="none" rtlCol="0">
            <a:spAutoFit/>
          </a:bodyPr>
          <a:lstStyle/>
          <a:p>
            <a:r>
              <a:rPr lang="en-US" sz="1400" dirty="0">
                <a:latin typeface="Consolas" panose="020B0609020204030204" pitchFamily="49" charset="0"/>
              </a:rPr>
              <a:t>0x48000020</a:t>
            </a:r>
          </a:p>
        </p:txBody>
      </p:sp>
      <p:sp>
        <p:nvSpPr>
          <p:cNvPr id="48" name="TextBox 47"/>
          <p:cNvSpPr txBox="1"/>
          <p:nvPr/>
        </p:nvSpPr>
        <p:spPr>
          <a:xfrm>
            <a:off x="4572000" y="3160601"/>
            <a:ext cx="1178528" cy="307777"/>
          </a:xfrm>
          <a:prstGeom prst="rect">
            <a:avLst/>
          </a:prstGeom>
          <a:noFill/>
        </p:spPr>
        <p:txBody>
          <a:bodyPr wrap="none" rtlCol="0">
            <a:spAutoFit/>
          </a:bodyPr>
          <a:lstStyle/>
          <a:p>
            <a:r>
              <a:rPr lang="en-US" sz="1400" dirty="0">
                <a:latin typeface="Consolas" panose="020B0609020204030204" pitchFamily="49" charset="0"/>
              </a:rPr>
              <a:t>0x48000024</a:t>
            </a:r>
          </a:p>
        </p:txBody>
      </p:sp>
      <p:sp>
        <p:nvSpPr>
          <p:cNvPr id="49" name="TextBox 48"/>
          <p:cNvSpPr txBox="1"/>
          <p:nvPr/>
        </p:nvSpPr>
        <p:spPr>
          <a:xfrm>
            <a:off x="4581474" y="2871500"/>
            <a:ext cx="1178528" cy="307777"/>
          </a:xfrm>
          <a:prstGeom prst="rect">
            <a:avLst/>
          </a:prstGeom>
          <a:noFill/>
        </p:spPr>
        <p:txBody>
          <a:bodyPr wrap="none" rtlCol="0">
            <a:spAutoFit/>
          </a:bodyPr>
          <a:lstStyle/>
          <a:p>
            <a:r>
              <a:rPr lang="en-US" sz="1400" dirty="0">
                <a:latin typeface="Consolas" panose="020B0609020204030204" pitchFamily="49" charset="0"/>
              </a:rPr>
              <a:t>0x48000028</a:t>
            </a:r>
          </a:p>
        </p:txBody>
      </p:sp>
      <p:sp>
        <p:nvSpPr>
          <p:cNvPr id="50" name="TextBox 49"/>
          <p:cNvSpPr txBox="1"/>
          <p:nvPr/>
        </p:nvSpPr>
        <p:spPr>
          <a:xfrm>
            <a:off x="4580486" y="2555125"/>
            <a:ext cx="1178528" cy="307777"/>
          </a:xfrm>
          <a:prstGeom prst="rect">
            <a:avLst/>
          </a:prstGeom>
          <a:noFill/>
        </p:spPr>
        <p:txBody>
          <a:bodyPr wrap="none" rtlCol="0">
            <a:spAutoFit/>
          </a:bodyPr>
          <a:lstStyle/>
          <a:p>
            <a:r>
              <a:rPr lang="en-US" sz="1400" dirty="0">
                <a:latin typeface="Consolas" panose="020B0609020204030204" pitchFamily="49" charset="0"/>
              </a:rPr>
              <a:t>0x4800002C</a:t>
            </a:r>
          </a:p>
        </p:txBody>
      </p:sp>
      <p:sp>
        <p:nvSpPr>
          <p:cNvPr id="51" name="Right Brace 50"/>
          <p:cNvSpPr/>
          <p:nvPr/>
        </p:nvSpPr>
        <p:spPr>
          <a:xfrm>
            <a:off x="7924800" y="2371120"/>
            <a:ext cx="228600" cy="374617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8174504" y="4049134"/>
            <a:ext cx="969496" cy="369332"/>
          </a:xfrm>
          <a:prstGeom prst="rect">
            <a:avLst/>
          </a:prstGeom>
          <a:noFill/>
        </p:spPr>
        <p:txBody>
          <a:bodyPr wrap="none" rtlCol="0">
            <a:spAutoFit/>
          </a:bodyPr>
          <a:lstStyle/>
          <a:p>
            <a:r>
              <a:rPr lang="en-US" dirty="0"/>
              <a:t>48 bytes</a:t>
            </a:r>
          </a:p>
        </p:txBody>
      </p:sp>
      <p:cxnSp>
        <p:nvCxnSpPr>
          <p:cNvPr id="54" name="Straight Arrow Connector 53"/>
          <p:cNvCxnSpPr>
            <a:endCxn id="39" idx="1"/>
          </p:cNvCxnSpPr>
          <p:nvPr/>
        </p:nvCxnSpPr>
        <p:spPr>
          <a:xfrm>
            <a:off x="3429871" y="4418197"/>
            <a:ext cx="1143117" cy="16763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8" idx="1"/>
          </p:cNvCxnSpPr>
          <p:nvPr/>
        </p:nvCxnSpPr>
        <p:spPr>
          <a:xfrm flipV="1">
            <a:off x="3428249" y="1342390"/>
            <a:ext cx="1170714" cy="24904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598963" y="1188501"/>
            <a:ext cx="1178528" cy="307777"/>
          </a:xfrm>
          <a:prstGeom prst="rect">
            <a:avLst/>
          </a:prstGeom>
        </p:spPr>
        <p:txBody>
          <a:bodyPr wrap="none">
            <a:spAutoFit/>
          </a:bodyPr>
          <a:lstStyle/>
          <a:p>
            <a:r>
              <a:rPr lang="en-US" sz="1400" dirty="0">
                <a:latin typeface="Consolas" panose="020B0609020204030204" pitchFamily="49" charset="0"/>
              </a:rPr>
              <a:t>0x48000400</a:t>
            </a:r>
            <a:endParaRPr lang="en-US" dirty="0"/>
          </a:p>
        </p:txBody>
      </p:sp>
      <p:sp>
        <p:nvSpPr>
          <p:cNvPr id="61" name="Flowchart: Punched Tape 60"/>
          <p:cNvSpPr/>
          <p:nvPr/>
        </p:nvSpPr>
        <p:spPr>
          <a:xfrm>
            <a:off x="5718244" y="1742743"/>
            <a:ext cx="2133404" cy="367425"/>
          </a:xfrm>
          <a:prstGeom prst="flowChartPunchedTap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7200" y="2110168"/>
            <a:ext cx="2057038" cy="369332"/>
          </a:xfrm>
          <a:prstGeom prst="rect">
            <a:avLst/>
          </a:prstGeom>
          <a:noFill/>
        </p:spPr>
        <p:txBody>
          <a:bodyPr wrap="none" rtlCol="0">
            <a:spAutoFit/>
          </a:bodyPr>
          <a:lstStyle/>
          <a:p>
            <a:r>
              <a:rPr lang="en-US" dirty="0">
                <a:solidFill>
                  <a:srgbClr val="C00000"/>
                </a:solidFill>
                <a:latin typeface="Arial" charset="0"/>
                <a:ea typeface="Arial" charset="0"/>
                <a:cs typeface="Arial" charset="0"/>
              </a:rPr>
              <a:t>Set pin A.8 to high</a:t>
            </a:r>
          </a:p>
        </p:txBody>
      </p:sp>
      <p:sp>
        <p:nvSpPr>
          <p:cNvPr id="53" name="TextBox 52"/>
          <p:cNvSpPr txBox="1"/>
          <p:nvPr/>
        </p:nvSpPr>
        <p:spPr>
          <a:xfrm>
            <a:off x="8044143" y="5031774"/>
            <a:ext cx="1176057" cy="923330"/>
          </a:xfrm>
          <a:prstGeom prst="rect">
            <a:avLst/>
          </a:prstGeom>
          <a:noFill/>
        </p:spPr>
        <p:txBody>
          <a:bodyPr wrap="square" rtlCol="0">
            <a:spAutoFit/>
          </a:bodyPr>
          <a:lstStyle/>
          <a:p>
            <a:r>
              <a:rPr lang="en-US" dirty="0">
                <a:solidFill>
                  <a:srgbClr val="C00000"/>
                </a:solidFill>
                <a:latin typeface="Arial" charset="0"/>
                <a:ea typeface="Arial" charset="0"/>
                <a:cs typeface="Arial" charset="0"/>
              </a:rPr>
              <a:t>Set bit 8 of ODR to high</a:t>
            </a:r>
          </a:p>
        </p:txBody>
      </p:sp>
      <p:cxnSp>
        <p:nvCxnSpPr>
          <p:cNvPr id="56" name="Straight Arrow Connector 55"/>
          <p:cNvCxnSpPr/>
          <p:nvPr/>
        </p:nvCxnSpPr>
        <p:spPr>
          <a:xfrm flipH="1" flipV="1">
            <a:off x="7162800" y="4462392"/>
            <a:ext cx="1063752" cy="55280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22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Data Register (ODR)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525550812"/>
              </p:ext>
            </p:extLst>
          </p:nvPr>
        </p:nvGraphicFramePr>
        <p:xfrm>
          <a:off x="7044" y="5092950"/>
          <a:ext cx="8991584" cy="457200"/>
        </p:xfrm>
        <a:graphic>
          <a:graphicData uri="http://schemas.openxmlformats.org/drawingml/2006/table">
            <a:tbl>
              <a:tblPr firstRow="1" bandRow="1">
                <a:tableStyleId>{5C22544A-7EE6-4342-B048-85BDC9FD1C3A}</a:tableStyleId>
              </a:tblPr>
              <a:tblGrid>
                <a:gridCol w="280987">
                  <a:extLst>
                    <a:ext uri="{9D8B030D-6E8A-4147-A177-3AD203B41FA5}">
                      <a16:colId xmlns:a16="http://schemas.microsoft.com/office/drawing/2014/main" val="1714420973"/>
                    </a:ext>
                  </a:extLst>
                </a:gridCol>
                <a:gridCol w="280987">
                  <a:extLst>
                    <a:ext uri="{9D8B030D-6E8A-4147-A177-3AD203B41FA5}">
                      <a16:colId xmlns:a16="http://schemas.microsoft.com/office/drawing/2014/main" val="3309853073"/>
                    </a:ext>
                  </a:extLst>
                </a:gridCol>
                <a:gridCol w="280987">
                  <a:extLst>
                    <a:ext uri="{9D8B030D-6E8A-4147-A177-3AD203B41FA5}">
                      <a16:colId xmlns:a16="http://schemas.microsoft.com/office/drawing/2014/main" val="2266542752"/>
                    </a:ext>
                  </a:extLst>
                </a:gridCol>
                <a:gridCol w="280987">
                  <a:extLst>
                    <a:ext uri="{9D8B030D-6E8A-4147-A177-3AD203B41FA5}">
                      <a16:colId xmlns:a16="http://schemas.microsoft.com/office/drawing/2014/main" val="3632404621"/>
                    </a:ext>
                  </a:extLst>
                </a:gridCol>
                <a:gridCol w="280987">
                  <a:extLst>
                    <a:ext uri="{9D8B030D-6E8A-4147-A177-3AD203B41FA5}">
                      <a16:colId xmlns:a16="http://schemas.microsoft.com/office/drawing/2014/main" val="687843073"/>
                    </a:ext>
                  </a:extLst>
                </a:gridCol>
                <a:gridCol w="280987">
                  <a:extLst>
                    <a:ext uri="{9D8B030D-6E8A-4147-A177-3AD203B41FA5}">
                      <a16:colId xmlns:a16="http://schemas.microsoft.com/office/drawing/2014/main" val="2186591089"/>
                    </a:ext>
                  </a:extLst>
                </a:gridCol>
                <a:gridCol w="280987">
                  <a:extLst>
                    <a:ext uri="{9D8B030D-6E8A-4147-A177-3AD203B41FA5}">
                      <a16:colId xmlns:a16="http://schemas.microsoft.com/office/drawing/2014/main" val="3820572576"/>
                    </a:ext>
                  </a:extLst>
                </a:gridCol>
                <a:gridCol w="280987">
                  <a:extLst>
                    <a:ext uri="{9D8B030D-6E8A-4147-A177-3AD203B41FA5}">
                      <a16:colId xmlns:a16="http://schemas.microsoft.com/office/drawing/2014/main" val="540157678"/>
                    </a:ext>
                  </a:extLst>
                </a:gridCol>
                <a:gridCol w="280987">
                  <a:extLst>
                    <a:ext uri="{9D8B030D-6E8A-4147-A177-3AD203B41FA5}">
                      <a16:colId xmlns:a16="http://schemas.microsoft.com/office/drawing/2014/main" val="970382103"/>
                    </a:ext>
                  </a:extLst>
                </a:gridCol>
                <a:gridCol w="280987">
                  <a:extLst>
                    <a:ext uri="{9D8B030D-6E8A-4147-A177-3AD203B41FA5}">
                      <a16:colId xmlns:a16="http://schemas.microsoft.com/office/drawing/2014/main" val="809370701"/>
                    </a:ext>
                  </a:extLst>
                </a:gridCol>
                <a:gridCol w="280987">
                  <a:extLst>
                    <a:ext uri="{9D8B030D-6E8A-4147-A177-3AD203B41FA5}">
                      <a16:colId xmlns:a16="http://schemas.microsoft.com/office/drawing/2014/main" val="2426843468"/>
                    </a:ext>
                  </a:extLst>
                </a:gridCol>
                <a:gridCol w="280987">
                  <a:extLst>
                    <a:ext uri="{9D8B030D-6E8A-4147-A177-3AD203B41FA5}">
                      <a16:colId xmlns:a16="http://schemas.microsoft.com/office/drawing/2014/main" val="282823139"/>
                    </a:ext>
                  </a:extLst>
                </a:gridCol>
                <a:gridCol w="280987">
                  <a:extLst>
                    <a:ext uri="{9D8B030D-6E8A-4147-A177-3AD203B41FA5}">
                      <a16:colId xmlns:a16="http://schemas.microsoft.com/office/drawing/2014/main" val="3827704437"/>
                    </a:ext>
                  </a:extLst>
                </a:gridCol>
                <a:gridCol w="280987">
                  <a:extLst>
                    <a:ext uri="{9D8B030D-6E8A-4147-A177-3AD203B41FA5}">
                      <a16:colId xmlns:a16="http://schemas.microsoft.com/office/drawing/2014/main" val="2941236257"/>
                    </a:ext>
                  </a:extLst>
                </a:gridCol>
                <a:gridCol w="280987">
                  <a:extLst>
                    <a:ext uri="{9D8B030D-6E8A-4147-A177-3AD203B41FA5}">
                      <a16:colId xmlns:a16="http://schemas.microsoft.com/office/drawing/2014/main" val="335315291"/>
                    </a:ext>
                  </a:extLst>
                </a:gridCol>
                <a:gridCol w="280987">
                  <a:extLst>
                    <a:ext uri="{9D8B030D-6E8A-4147-A177-3AD203B41FA5}">
                      <a16:colId xmlns:a16="http://schemas.microsoft.com/office/drawing/2014/main" val="918720349"/>
                    </a:ext>
                  </a:extLst>
                </a:gridCol>
                <a:gridCol w="280987">
                  <a:extLst>
                    <a:ext uri="{9D8B030D-6E8A-4147-A177-3AD203B41FA5}">
                      <a16:colId xmlns:a16="http://schemas.microsoft.com/office/drawing/2014/main" val="1073159259"/>
                    </a:ext>
                  </a:extLst>
                </a:gridCol>
                <a:gridCol w="280987">
                  <a:extLst>
                    <a:ext uri="{9D8B030D-6E8A-4147-A177-3AD203B41FA5}">
                      <a16:colId xmlns:a16="http://schemas.microsoft.com/office/drawing/2014/main" val="2483227975"/>
                    </a:ext>
                  </a:extLst>
                </a:gridCol>
                <a:gridCol w="280987">
                  <a:extLst>
                    <a:ext uri="{9D8B030D-6E8A-4147-A177-3AD203B41FA5}">
                      <a16:colId xmlns:a16="http://schemas.microsoft.com/office/drawing/2014/main" val="3216470273"/>
                    </a:ext>
                  </a:extLst>
                </a:gridCol>
                <a:gridCol w="280987">
                  <a:extLst>
                    <a:ext uri="{9D8B030D-6E8A-4147-A177-3AD203B41FA5}">
                      <a16:colId xmlns:a16="http://schemas.microsoft.com/office/drawing/2014/main" val="2909390387"/>
                    </a:ext>
                  </a:extLst>
                </a:gridCol>
                <a:gridCol w="280987">
                  <a:extLst>
                    <a:ext uri="{9D8B030D-6E8A-4147-A177-3AD203B41FA5}">
                      <a16:colId xmlns:a16="http://schemas.microsoft.com/office/drawing/2014/main" val="2710520054"/>
                    </a:ext>
                  </a:extLst>
                </a:gridCol>
                <a:gridCol w="280987">
                  <a:extLst>
                    <a:ext uri="{9D8B030D-6E8A-4147-A177-3AD203B41FA5}">
                      <a16:colId xmlns:a16="http://schemas.microsoft.com/office/drawing/2014/main" val="3695257901"/>
                    </a:ext>
                  </a:extLst>
                </a:gridCol>
                <a:gridCol w="280987">
                  <a:extLst>
                    <a:ext uri="{9D8B030D-6E8A-4147-A177-3AD203B41FA5}">
                      <a16:colId xmlns:a16="http://schemas.microsoft.com/office/drawing/2014/main" val="3944277994"/>
                    </a:ext>
                  </a:extLst>
                </a:gridCol>
                <a:gridCol w="280987">
                  <a:extLst>
                    <a:ext uri="{9D8B030D-6E8A-4147-A177-3AD203B41FA5}">
                      <a16:colId xmlns:a16="http://schemas.microsoft.com/office/drawing/2014/main" val="2916446916"/>
                    </a:ext>
                  </a:extLst>
                </a:gridCol>
                <a:gridCol w="280987">
                  <a:extLst>
                    <a:ext uri="{9D8B030D-6E8A-4147-A177-3AD203B41FA5}">
                      <a16:colId xmlns:a16="http://schemas.microsoft.com/office/drawing/2014/main" val="681696245"/>
                    </a:ext>
                  </a:extLst>
                </a:gridCol>
                <a:gridCol w="280987">
                  <a:extLst>
                    <a:ext uri="{9D8B030D-6E8A-4147-A177-3AD203B41FA5}">
                      <a16:colId xmlns:a16="http://schemas.microsoft.com/office/drawing/2014/main" val="1587334187"/>
                    </a:ext>
                  </a:extLst>
                </a:gridCol>
                <a:gridCol w="280987">
                  <a:extLst>
                    <a:ext uri="{9D8B030D-6E8A-4147-A177-3AD203B41FA5}">
                      <a16:colId xmlns:a16="http://schemas.microsoft.com/office/drawing/2014/main" val="2303747203"/>
                    </a:ext>
                  </a:extLst>
                </a:gridCol>
                <a:gridCol w="280987">
                  <a:extLst>
                    <a:ext uri="{9D8B030D-6E8A-4147-A177-3AD203B41FA5}">
                      <a16:colId xmlns:a16="http://schemas.microsoft.com/office/drawing/2014/main" val="3897149210"/>
                    </a:ext>
                  </a:extLst>
                </a:gridCol>
                <a:gridCol w="280987">
                  <a:extLst>
                    <a:ext uri="{9D8B030D-6E8A-4147-A177-3AD203B41FA5}">
                      <a16:colId xmlns:a16="http://schemas.microsoft.com/office/drawing/2014/main" val="613735979"/>
                    </a:ext>
                  </a:extLst>
                </a:gridCol>
                <a:gridCol w="280987">
                  <a:extLst>
                    <a:ext uri="{9D8B030D-6E8A-4147-A177-3AD203B41FA5}">
                      <a16:colId xmlns:a16="http://schemas.microsoft.com/office/drawing/2014/main" val="4028924041"/>
                    </a:ext>
                  </a:extLst>
                </a:gridCol>
                <a:gridCol w="280987">
                  <a:extLst>
                    <a:ext uri="{9D8B030D-6E8A-4147-A177-3AD203B41FA5}">
                      <a16:colId xmlns:a16="http://schemas.microsoft.com/office/drawing/2014/main" val="2522305393"/>
                    </a:ext>
                  </a:extLst>
                </a:gridCol>
                <a:gridCol w="280987">
                  <a:extLst>
                    <a:ext uri="{9D8B030D-6E8A-4147-A177-3AD203B41FA5}">
                      <a16:colId xmlns:a16="http://schemas.microsoft.com/office/drawing/2014/main" val="3869021434"/>
                    </a:ext>
                  </a:extLst>
                </a:gridCol>
              </a:tblGrid>
              <a:tr h="175368">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0</a:t>
                      </a:r>
                    </a:p>
                  </a:txBody>
                  <a:tcPr marL="0" marR="0" marT="0" marB="0" anchor="ctr" anchorCtr="1">
                    <a:solidFill>
                      <a:schemeClr val="bg1"/>
                    </a:solidFill>
                  </a:tcPr>
                </a:tc>
                <a:extLst>
                  <a:ext uri="{0D108BD9-81ED-4DB2-BD59-A6C34878D82A}">
                    <a16:rowId xmlns:a16="http://schemas.microsoft.com/office/drawing/2014/main" val="1881709122"/>
                  </a:ext>
                </a:extLst>
              </a:tr>
              <a:tr h="205632">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extLst>
                  <a:ext uri="{0D108BD9-81ED-4DB2-BD59-A6C34878D82A}">
                    <a16:rowId xmlns:a16="http://schemas.microsoft.com/office/drawing/2014/main" val="2092593697"/>
                  </a:ext>
                </a:extLst>
              </a:tr>
            </a:tbl>
          </a:graphicData>
        </a:graphic>
      </p:graphicFrame>
      <p:sp>
        <p:nvSpPr>
          <p:cNvPr id="6" name="Rectangle 5"/>
          <p:cNvSpPr/>
          <p:nvPr/>
        </p:nvSpPr>
        <p:spPr>
          <a:xfrm>
            <a:off x="3505200" y="1453669"/>
            <a:ext cx="2135027"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ODR</a:t>
            </a:r>
          </a:p>
        </p:txBody>
      </p:sp>
      <p:sp>
        <p:nvSpPr>
          <p:cNvPr id="7" name="TextBox 6"/>
          <p:cNvSpPr txBox="1"/>
          <p:nvPr/>
        </p:nvSpPr>
        <p:spPr>
          <a:xfrm>
            <a:off x="2331795" y="1597223"/>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8" name="Down Arrow 7"/>
          <p:cNvSpPr/>
          <p:nvPr/>
        </p:nvSpPr>
        <p:spPr>
          <a:xfrm>
            <a:off x="4419592" y="19050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40261" y="1417704"/>
            <a:ext cx="214674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 word (i.e. 32 bits)</a:t>
            </a:r>
          </a:p>
        </p:txBody>
      </p:sp>
      <p:sp>
        <p:nvSpPr>
          <p:cNvPr id="19" name="Down Arrow 18"/>
          <p:cNvSpPr/>
          <p:nvPr/>
        </p:nvSpPr>
        <p:spPr>
          <a:xfrm>
            <a:off x="4419590" y="4193487"/>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3095065" y="2658866"/>
            <a:ext cx="3014994" cy="1230311"/>
            <a:chOff x="3095065" y="2658866"/>
            <a:chExt cx="3014994" cy="1230311"/>
          </a:xfrm>
        </p:grpSpPr>
        <p:sp>
          <p:nvSpPr>
            <p:cNvPr id="10" name="Rectangle 9"/>
            <p:cNvSpPr/>
            <p:nvPr/>
          </p:nvSpPr>
          <p:spPr>
            <a:xfrm>
              <a:off x="4273595" y="2658866"/>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273595" y="2965931"/>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273595" y="3272996"/>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273594" y="3580061"/>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095065" y="3581400"/>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15" name="TextBox 14"/>
            <p:cNvSpPr txBox="1"/>
            <p:nvPr/>
          </p:nvSpPr>
          <p:spPr>
            <a:xfrm>
              <a:off x="3102596" y="3276600"/>
              <a:ext cx="1178528" cy="307777"/>
            </a:xfrm>
            <a:prstGeom prst="rect">
              <a:avLst/>
            </a:prstGeom>
            <a:noFill/>
          </p:spPr>
          <p:txBody>
            <a:bodyPr wrap="none" rtlCol="0">
              <a:spAutoFit/>
            </a:bodyPr>
            <a:lstStyle/>
            <a:p>
              <a:r>
                <a:rPr lang="en-US" sz="1400" dirty="0">
                  <a:latin typeface="Consolas" panose="020B0609020204030204" pitchFamily="49" charset="0"/>
                </a:rPr>
                <a:t>0x48000015</a:t>
              </a:r>
            </a:p>
          </p:txBody>
        </p:sp>
        <p:sp>
          <p:nvSpPr>
            <p:cNvPr id="16" name="TextBox 15"/>
            <p:cNvSpPr txBox="1"/>
            <p:nvPr/>
          </p:nvSpPr>
          <p:spPr>
            <a:xfrm>
              <a:off x="3101788" y="2983351"/>
              <a:ext cx="1178528" cy="307777"/>
            </a:xfrm>
            <a:prstGeom prst="rect">
              <a:avLst/>
            </a:prstGeom>
            <a:noFill/>
          </p:spPr>
          <p:txBody>
            <a:bodyPr wrap="none" rtlCol="0">
              <a:spAutoFit/>
            </a:bodyPr>
            <a:lstStyle/>
            <a:p>
              <a:r>
                <a:rPr lang="en-US" sz="1400" dirty="0">
                  <a:latin typeface="Consolas" panose="020B0609020204030204" pitchFamily="49" charset="0"/>
                </a:rPr>
                <a:t>0x48000016</a:t>
              </a:r>
            </a:p>
          </p:txBody>
        </p:sp>
        <p:sp>
          <p:nvSpPr>
            <p:cNvPr id="17" name="TextBox 16"/>
            <p:cNvSpPr txBox="1"/>
            <p:nvPr/>
          </p:nvSpPr>
          <p:spPr>
            <a:xfrm>
              <a:off x="3101788" y="2661530"/>
              <a:ext cx="1178528" cy="307777"/>
            </a:xfrm>
            <a:prstGeom prst="rect">
              <a:avLst/>
            </a:prstGeom>
            <a:noFill/>
          </p:spPr>
          <p:txBody>
            <a:bodyPr wrap="none" rtlCol="0">
              <a:spAutoFit/>
            </a:bodyPr>
            <a:lstStyle/>
            <a:p>
              <a:r>
                <a:rPr lang="en-US" sz="1400" dirty="0">
                  <a:latin typeface="Consolas" panose="020B0609020204030204" pitchFamily="49" charset="0"/>
                </a:rPr>
                <a:t>0x48000017</a:t>
              </a:r>
            </a:p>
          </p:txBody>
        </p:sp>
        <p:sp>
          <p:nvSpPr>
            <p:cNvPr id="20" name="Right Brace 19"/>
            <p:cNvSpPr/>
            <p:nvPr/>
          </p:nvSpPr>
          <p:spPr>
            <a:xfrm>
              <a:off x="5029200" y="2658866"/>
              <a:ext cx="152400" cy="122826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181600" y="3070661"/>
              <a:ext cx="92845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4 bytes</a:t>
              </a:r>
            </a:p>
          </p:txBody>
        </p:sp>
      </p:grpSp>
      <p:sp>
        <p:nvSpPr>
          <p:cNvPr id="22" name="TextBox 21"/>
          <p:cNvSpPr txBox="1"/>
          <p:nvPr/>
        </p:nvSpPr>
        <p:spPr>
          <a:xfrm>
            <a:off x="4724390" y="4229706"/>
            <a:ext cx="1342034" cy="369332"/>
          </a:xfrm>
          <a:prstGeom prst="rect">
            <a:avLst/>
          </a:prstGeom>
          <a:noFill/>
        </p:spPr>
        <p:txBody>
          <a:bodyPr wrap="none" rtlCol="0">
            <a:spAutoFit/>
          </a:bodyPr>
          <a:lstStyle/>
          <a:p>
            <a:r>
              <a:rPr lang="en-US" dirty="0"/>
              <a:t>Little Endian</a:t>
            </a:r>
          </a:p>
        </p:txBody>
      </p:sp>
      <p:sp>
        <p:nvSpPr>
          <p:cNvPr id="23" name="TextBox 22"/>
          <p:cNvSpPr txBox="1"/>
          <p:nvPr/>
        </p:nvSpPr>
        <p:spPr>
          <a:xfrm>
            <a:off x="2326672" y="1295400"/>
            <a:ext cx="1178528" cy="307777"/>
          </a:xfrm>
          <a:prstGeom prst="rect">
            <a:avLst/>
          </a:prstGeom>
          <a:noFill/>
        </p:spPr>
        <p:txBody>
          <a:bodyPr wrap="none" rtlCol="0">
            <a:spAutoFit/>
          </a:bodyPr>
          <a:lstStyle/>
          <a:p>
            <a:r>
              <a:rPr lang="en-US" sz="1400" dirty="0">
                <a:latin typeface="Consolas" panose="020B0609020204030204" pitchFamily="49" charset="0"/>
              </a:rPr>
              <a:t>0x48000017</a:t>
            </a:r>
          </a:p>
        </p:txBody>
      </p:sp>
      <p:sp>
        <p:nvSpPr>
          <p:cNvPr id="24" name="Right Brace 23"/>
          <p:cNvSpPr/>
          <p:nvPr/>
        </p:nvSpPr>
        <p:spPr>
          <a:xfrm rot="16200000">
            <a:off x="1017149" y="3887780"/>
            <a:ext cx="289328" cy="217122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p:cNvSpPr/>
          <p:nvPr/>
        </p:nvSpPr>
        <p:spPr>
          <a:xfrm flipH="1">
            <a:off x="1167247" y="2803132"/>
            <a:ext cx="3709553" cy="4283468"/>
          </a:xfrm>
          <a:prstGeom prst="arc">
            <a:avLst>
              <a:gd name="adj1" fmla="val 16200000"/>
              <a:gd name="adj2" fmla="val 21432403"/>
            </a:avLst>
          </a:prstGeom>
          <a:ln w="190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rot="16200000">
            <a:off x="7722749" y="3875123"/>
            <a:ext cx="289328" cy="217122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a:off x="1905001" y="3743454"/>
            <a:ext cx="5969494" cy="2248406"/>
          </a:xfrm>
          <a:prstGeom prst="arc">
            <a:avLst>
              <a:gd name="adj1" fmla="val 16200000"/>
              <a:gd name="adj2" fmla="val 21578120"/>
            </a:avLst>
          </a:prstGeom>
          <a:ln w="190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409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22" grpId="0"/>
      <p:bldP spid="24" grpId="0" animBg="1"/>
      <p:bldP spid="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Data Register (ODR)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51460632"/>
              </p:ext>
            </p:extLst>
          </p:nvPr>
        </p:nvGraphicFramePr>
        <p:xfrm>
          <a:off x="7044" y="5092950"/>
          <a:ext cx="8991584" cy="457200"/>
        </p:xfrm>
        <a:graphic>
          <a:graphicData uri="http://schemas.openxmlformats.org/drawingml/2006/table">
            <a:tbl>
              <a:tblPr firstRow="1" bandRow="1">
                <a:tableStyleId>{5C22544A-7EE6-4342-B048-85BDC9FD1C3A}</a:tableStyleId>
              </a:tblPr>
              <a:tblGrid>
                <a:gridCol w="280987">
                  <a:extLst>
                    <a:ext uri="{9D8B030D-6E8A-4147-A177-3AD203B41FA5}">
                      <a16:colId xmlns:a16="http://schemas.microsoft.com/office/drawing/2014/main" val="1714420973"/>
                    </a:ext>
                  </a:extLst>
                </a:gridCol>
                <a:gridCol w="280987">
                  <a:extLst>
                    <a:ext uri="{9D8B030D-6E8A-4147-A177-3AD203B41FA5}">
                      <a16:colId xmlns:a16="http://schemas.microsoft.com/office/drawing/2014/main" val="3309853073"/>
                    </a:ext>
                  </a:extLst>
                </a:gridCol>
                <a:gridCol w="280987">
                  <a:extLst>
                    <a:ext uri="{9D8B030D-6E8A-4147-A177-3AD203B41FA5}">
                      <a16:colId xmlns:a16="http://schemas.microsoft.com/office/drawing/2014/main" val="2266542752"/>
                    </a:ext>
                  </a:extLst>
                </a:gridCol>
                <a:gridCol w="280987">
                  <a:extLst>
                    <a:ext uri="{9D8B030D-6E8A-4147-A177-3AD203B41FA5}">
                      <a16:colId xmlns:a16="http://schemas.microsoft.com/office/drawing/2014/main" val="3632404621"/>
                    </a:ext>
                  </a:extLst>
                </a:gridCol>
                <a:gridCol w="280987">
                  <a:extLst>
                    <a:ext uri="{9D8B030D-6E8A-4147-A177-3AD203B41FA5}">
                      <a16:colId xmlns:a16="http://schemas.microsoft.com/office/drawing/2014/main" val="687843073"/>
                    </a:ext>
                  </a:extLst>
                </a:gridCol>
                <a:gridCol w="280987">
                  <a:extLst>
                    <a:ext uri="{9D8B030D-6E8A-4147-A177-3AD203B41FA5}">
                      <a16:colId xmlns:a16="http://schemas.microsoft.com/office/drawing/2014/main" val="2186591089"/>
                    </a:ext>
                  </a:extLst>
                </a:gridCol>
                <a:gridCol w="280987">
                  <a:extLst>
                    <a:ext uri="{9D8B030D-6E8A-4147-A177-3AD203B41FA5}">
                      <a16:colId xmlns:a16="http://schemas.microsoft.com/office/drawing/2014/main" val="3820572576"/>
                    </a:ext>
                  </a:extLst>
                </a:gridCol>
                <a:gridCol w="280987">
                  <a:extLst>
                    <a:ext uri="{9D8B030D-6E8A-4147-A177-3AD203B41FA5}">
                      <a16:colId xmlns:a16="http://schemas.microsoft.com/office/drawing/2014/main" val="540157678"/>
                    </a:ext>
                  </a:extLst>
                </a:gridCol>
                <a:gridCol w="280987">
                  <a:extLst>
                    <a:ext uri="{9D8B030D-6E8A-4147-A177-3AD203B41FA5}">
                      <a16:colId xmlns:a16="http://schemas.microsoft.com/office/drawing/2014/main" val="970382103"/>
                    </a:ext>
                  </a:extLst>
                </a:gridCol>
                <a:gridCol w="280987">
                  <a:extLst>
                    <a:ext uri="{9D8B030D-6E8A-4147-A177-3AD203B41FA5}">
                      <a16:colId xmlns:a16="http://schemas.microsoft.com/office/drawing/2014/main" val="809370701"/>
                    </a:ext>
                  </a:extLst>
                </a:gridCol>
                <a:gridCol w="280987">
                  <a:extLst>
                    <a:ext uri="{9D8B030D-6E8A-4147-A177-3AD203B41FA5}">
                      <a16:colId xmlns:a16="http://schemas.microsoft.com/office/drawing/2014/main" val="2426843468"/>
                    </a:ext>
                  </a:extLst>
                </a:gridCol>
                <a:gridCol w="280987">
                  <a:extLst>
                    <a:ext uri="{9D8B030D-6E8A-4147-A177-3AD203B41FA5}">
                      <a16:colId xmlns:a16="http://schemas.microsoft.com/office/drawing/2014/main" val="282823139"/>
                    </a:ext>
                  </a:extLst>
                </a:gridCol>
                <a:gridCol w="280987">
                  <a:extLst>
                    <a:ext uri="{9D8B030D-6E8A-4147-A177-3AD203B41FA5}">
                      <a16:colId xmlns:a16="http://schemas.microsoft.com/office/drawing/2014/main" val="3827704437"/>
                    </a:ext>
                  </a:extLst>
                </a:gridCol>
                <a:gridCol w="280987">
                  <a:extLst>
                    <a:ext uri="{9D8B030D-6E8A-4147-A177-3AD203B41FA5}">
                      <a16:colId xmlns:a16="http://schemas.microsoft.com/office/drawing/2014/main" val="2941236257"/>
                    </a:ext>
                  </a:extLst>
                </a:gridCol>
                <a:gridCol w="280987">
                  <a:extLst>
                    <a:ext uri="{9D8B030D-6E8A-4147-A177-3AD203B41FA5}">
                      <a16:colId xmlns:a16="http://schemas.microsoft.com/office/drawing/2014/main" val="335315291"/>
                    </a:ext>
                  </a:extLst>
                </a:gridCol>
                <a:gridCol w="280987">
                  <a:extLst>
                    <a:ext uri="{9D8B030D-6E8A-4147-A177-3AD203B41FA5}">
                      <a16:colId xmlns:a16="http://schemas.microsoft.com/office/drawing/2014/main" val="918720349"/>
                    </a:ext>
                  </a:extLst>
                </a:gridCol>
                <a:gridCol w="280987">
                  <a:extLst>
                    <a:ext uri="{9D8B030D-6E8A-4147-A177-3AD203B41FA5}">
                      <a16:colId xmlns:a16="http://schemas.microsoft.com/office/drawing/2014/main" val="1073159259"/>
                    </a:ext>
                  </a:extLst>
                </a:gridCol>
                <a:gridCol w="280987">
                  <a:extLst>
                    <a:ext uri="{9D8B030D-6E8A-4147-A177-3AD203B41FA5}">
                      <a16:colId xmlns:a16="http://schemas.microsoft.com/office/drawing/2014/main" val="2483227975"/>
                    </a:ext>
                  </a:extLst>
                </a:gridCol>
                <a:gridCol w="280987">
                  <a:extLst>
                    <a:ext uri="{9D8B030D-6E8A-4147-A177-3AD203B41FA5}">
                      <a16:colId xmlns:a16="http://schemas.microsoft.com/office/drawing/2014/main" val="3216470273"/>
                    </a:ext>
                  </a:extLst>
                </a:gridCol>
                <a:gridCol w="280987">
                  <a:extLst>
                    <a:ext uri="{9D8B030D-6E8A-4147-A177-3AD203B41FA5}">
                      <a16:colId xmlns:a16="http://schemas.microsoft.com/office/drawing/2014/main" val="2909390387"/>
                    </a:ext>
                  </a:extLst>
                </a:gridCol>
                <a:gridCol w="280987">
                  <a:extLst>
                    <a:ext uri="{9D8B030D-6E8A-4147-A177-3AD203B41FA5}">
                      <a16:colId xmlns:a16="http://schemas.microsoft.com/office/drawing/2014/main" val="2710520054"/>
                    </a:ext>
                  </a:extLst>
                </a:gridCol>
                <a:gridCol w="280987">
                  <a:extLst>
                    <a:ext uri="{9D8B030D-6E8A-4147-A177-3AD203B41FA5}">
                      <a16:colId xmlns:a16="http://schemas.microsoft.com/office/drawing/2014/main" val="3695257901"/>
                    </a:ext>
                  </a:extLst>
                </a:gridCol>
                <a:gridCol w="280987">
                  <a:extLst>
                    <a:ext uri="{9D8B030D-6E8A-4147-A177-3AD203B41FA5}">
                      <a16:colId xmlns:a16="http://schemas.microsoft.com/office/drawing/2014/main" val="3944277994"/>
                    </a:ext>
                  </a:extLst>
                </a:gridCol>
                <a:gridCol w="280987">
                  <a:extLst>
                    <a:ext uri="{9D8B030D-6E8A-4147-A177-3AD203B41FA5}">
                      <a16:colId xmlns:a16="http://schemas.microsoft.com/office/drawing/2014/main" val="2916446916"/>
                    </a:ext>
                  </a:extLst>
                </a:gridCol>
                <a:gridCol w="280987">
                  <a:extLst>
                    <a:ext uri="{9D8B030D-6E8A-4147-A177-3AD203B41FA5}">
                      <a16:colId xmlns:a16="http://schemas.microsoft.com/office/drawing/2014/main" val="681696245"/>
                    </a:ext>
                  </a:extLst>
                </a:gridCol>
                <a:gridCol w="280987">
                  <a:extLst>
                    <a:ext uri="{9D8B030D-6E8A-4147-A177-3AD203B41FA5}">
                      <a16:colId xmlns:a16="http://schemas.microsoft.com/office/drawing/2014/main" val="1587334187"/>
                    </a:ext>
                  </a:extLst>
                </a:gridCol>
                <a:gridCol w="280987">
                  <a:extLst>
                    <a:ext uri="{9D8B030D-6E8A-4147-A177-3AD203B41FA5}">
                      <a16:colId xmlns:a16="http://schemas.microsoft.com/office/drawing/2014/main" val="2303747203"/>
                    </a:ext>
                  </a:extLst>
                </a:gridCol>
                <a:gridCol w="280987">
                  <a:extLst>
                    <a:ext uri="{9D8B030D-6E8A-4147-A177-3AD203B41FA5}">
                      <a16:colId xmlns:a16="http://schemas.microsoft.com/office/drawing/2014/main" val="3897149210"/>
                    </a:ext>
                  </a:extLst>
                </a:gridCol>
                <a:gridCol w="280987">
                  <a:extLst>
                    <a:ext uri="{9D8B030D-6E8A-4147-A177-3AD203B41FA5}">
                      <a16:colId xmlns:a16="http://schemas.microsoft.com/office/drawing/2014/main" val="613735979"/>
                    </a:ext>
                  </a:extLst>
                </a:gridCol>
                <a:gridCol w="280987">
                  <a:extLst>
                    <a:ext uri="{9D8B030D-6E8A-4147-A177-3AD203B41FA5}">
                      <a16:colId xmlns:a16="http://schemas.microsoft.com/office/drawing/2014/main" val="4028924041"/>
                    </a:ext>
                  </a:extLst>
                </a:gridCol>
                <a:gridCol w="280987">
                  <a:extLst>
                    <a:ext uri="{9D8B030D-6E8A-4147-A177-3AD203B41FA5}">
                      <a16:colId xmlns:a16="http://schemas.microsoft.com/office/drawing/2014/main" val="2522305393"/>
                    </a:ext>
                  </a:extLst>
                </a:gridCol>
                <a:gridCol w="280987">
                  <a:extLst>
                    <a:ext uri="{9D8B030D-6E8A-4147-A177-3AD203B41FA5}">
                      <a16:colId xmlns:a16="http://schemas.microsoft.com/office/drawing/2014/main" val="3869021434"/>
                    </a:ext>
                  </a:extLst>
                </a:gridCol>
              </a:tblGrid>
              <a:tr h="175368">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10</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9</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8</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7</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6</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5</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4</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3</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2</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1</a:t>
                      </a:r>
                    </a:p>
                  </a:txBody>
                  <a:tcPr marL="0" marR="0" marT="0" marB="0" anchor="ctr" anchorCtr="1">
                    <a:solidFill>
                      <a:schemeClr val="bg1"/>
                    </a:solidFill>
                  </a:tcPr>
                </a:tc>
                <a:tc>
                  <a:txBody>
                    <a:bodyPr/>
                    <a:lstStyle/>
                    <a:p>
                      <a:pPr algn="ctr"/>
                      <a:r>
                        <a:rPr lang="en-US" sz="1200" b="1" dirty="0">
                          <a:solidFill>
                            <a:schemeClr val="accent1">
                              <a:lumMod val="50000"/>
                            </a:schemeClr>
                          </a:solidFill>
                          <a:latin typeface="Arial" panose="020B0604020202020204" pitchFamily="34" charset="0"/>
                          <a:cs typeface="Arial" panose="020B0604020202020204" pitchFamily="34" charset="0"/>
                        </a:rPr>
                        <a:t>0</a:t>
                      </a:r>
                    </a:p>
                  </a:txBody>
                  <a:tcPr marL="0" marR="0" marT="0" marB="0" anchor="ctr" anchorCtr="1">
                    <a:solidFill>
                      <a:schemeClr val="bg1"/>
                    </a:solidFill>
                  </a:tcPr>
                </a:tc>
                <a:extLst>
                  <a:ext uri="{0D108BD9-81ED-4DB2-BD59-A6C34878D82A}">
                    <a16:rowId xmlns:a16="http://schemas.microsoft.com/office/drawing/2014/main" val="1881709122"/>
                  </a:ext>
                </a:extLst>
              </a:tr>
              <a:tr h="205632">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r>
                        <a:rPr lang="en-US" b="1" dirty="0">
                          <a:solidFill>
                            <a:schemeClr val="bg1"/>
                          </a:solidFill>
                          <a:latin typeface="Consolas" panose="020B0609020204030204" pitchFamily="49" charset="0"/>
                        </a:rPr>
                        <a:t>1</a:t>
                      </a:r>
                    </a:p>
                  </a:txBody>
                  <a:tcPr marL="0" marR="0" marT="0" marB="0" anchor="ctr" anchorCtr="1">
                    <a:solidFill>
                      <a:srgbClr val="FF0000"/>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tc>
                  <a:txBody>
                    <a:bodyPr/>
                    <a:lstStyle/>
                    <a:p>
                      <a:endParaRPr lang="en-US" dirty="0">
                        <a:solidFill>
                          <a:schemeClr val="accent1">
                            <a:lumMod val="50000"/>
                          </a:schemeClr>
                        </a:solidFill>
                      </a:endParaRPr>
                    </a:p>
                  </a:txBody>
                  <a:tcPr marL="0" marR="0" marT="0" marB="0" anchor="ctr" anchorCtr="1">
                    <a:solidFill>
                      <a:schemeClr val="accent3">
                        <a:lumMod val="75000"/>
                      </a:schemeClr>
                    </a:solidFill>
                  </a:tcPr>
                </a:tc>
                <a:extLst>
                  <a:ext uri="{0D108BD9-81ED-4DB2-BD59-A6C34878D82A}">
                    <a16:rowId xmlns:a16="http://schemas.microsoft.com/office/drawing/2014/main" val="2092593697"/>
                  </a:ext>
                </a:extLst>
              </a:tr>
            </a:tbl>
          </a:graphicData>
        </a:graphic>
      </p:graphicFrame>
      <p:sp>
        <p:nvSpPr>
          <p:cNvPr id="6" name="Rectangle 5"/>
          <p:cNvSpPr/>
          <p:nvPr/>
        </p:nvSpPr>
        <p:spPr>
          <a:xfrm>
            <a:off x="3505200" y="1453669"/>
            <a:ext cx="2135027"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ODR</a:t>
            </a:r>
          </a:p>
        </p:txBody>
      </p:sp>
      <p:sp>
        <p:nvSpPr>
          <p:cNvPr id="7" name="TextBox 6"/>
          <p:cNvSpPr txBox="1"/>
          <p:nvPr/>
        </p:nvSpPr>
        <p:spPr>
          <a:xfrm>
            <a:off x="2331795" y="1597223"/>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8" name="Down Arrow 7"/>
          <p:cNvSpPr/>
          <p:nvPr/>
        </p:nvSpPr>
        <p:spPr>
          <a:xfrm>
            <a:off x="4419592" y="19050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40261" y="1417704"/>
            <a:ext cx="214674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 word (i.e. 32 bits)</a:t>
            </a:r>
          </a:p>
        </p:txBody>
      </p:sp>
      <p:sp>
        <p:nvSpPr>
          <p:cNvPr id="19" name="Down Arrow 18"/>
          <p:cNvSpPr/>
          <p:nvPr/>
        </p:nvSpPr>
        <p:spPr>
          <a:xfrm>
            <a:off x="4419590" y="4193487"/>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3095065" y="2658866"/>
            <a:ext cx="3014994" cy="1230311"/>
            <a:chOff x="3095065" y="2658866"/>
            <a:chExt cx="3014994" cy="1230311"/>
          </a:xfrm>
        </p:grpSpPr>
        <p:sp>
          <p:nvSpPr>
            <p:cNvPr id="10" name="Rectangle 9"/>
            <p:cNvSpPr/>
            <p:nvPr/>
          </p:nvSpPr>
          <p:spPr>
            <a:xfrm>
              <a:off x="4273595" y="2658866"/>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4273595" y="2965931"/>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273595" y="3272996"/>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273594" y="3580061"/>
              <a:ext cx="596793"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3095065" y="3581400"/>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15" name="TextBox 14"/>
            <p:cNvSpPr txBox="1"/>
            <p:nvPr/>
          </p:nvSpPr>
          <p:spPr>
            <a:xfrm>
              <a:off x="3102596" y="3276600"/>
              <a:ext cx="1178528" cy="307777"/>
            </a:xfrm>
            <a:prstGeom prst="rect">
              <a:avLst/>
            </a:prstGeom>
            <a:noFill/>
          </p:spPr>
          <p:txBody>
            <a:bodyPr wrap="none" rtlCol="0">
              <a:spAutoFit/>
            </a:bodyPr>
            <a:lstStyle/>
            <a:p>
              <a:r>
                <a:rPr lang="en-US" sz="1400" dirty="0">
                  <a:latin typeface="Consolas" panose="020B0609020204030204" pitchFamily="49" charset="0"/>
                </a:rPr>
                <a:t>0x48000015</a:t>
              </a:r>
            </a:p>
          </p:txBody>
        </p:sp>
        <p:sp>
          <p:nvSpPr>
            <p:cNvPr id="16" name="TextBox 15"/>
            <p:cNvSpPr txBox="1"/>
            <p:nvPr/>
          </p:nvSpPr>
          <p:spPr>
            <a:xfrm>
              <a:off x="3101788" y="2983351"/>
              <a:ext cx="1178528" cy="307777"/>
            </a:xfrm>
            <a:prstGeom prst="rect">
              <a:avLst/>
            </a:prstGeom>
            <a:noFill/>
          </p:spPr>
          <p:txBody>
            <a:bodyPr wrap="none" rtlCol="0">
              <a:spAutoFit/>
            </a:bodyPr>
            <a:lstStyle/>
            <a:p>
              <a:r>
                <a:rPr lang="en-US" sz="1400" dirty="0">
                  <a:latin typeface="Consolas" panose="020B0609020204030204" pitchFamily="49" charset="0"/>
                </a:rPr>
                <a:t>0x48000016</a:t>
              </a:r>
            </a:p>
          </p:txBody>
        </p:sp>
        <p:sp>
          <p:nvSpPr>
            <p:cNvPr id="17" name="TextBox 16"/>
            <p:cNvSpPr txBox="1"/>
            <p:nvPr/>
          </p:nvSpPr>
          <p:spPr>
            <a:xfrm>
              <a:off x="3101788" y="2661530"/>
              <a:ext cx="1178528" cy="307777"/>
            </a:xfrm>
            <a:prstGeom prst="rect">
              <a:avLst/>
            </a:prstGeom>
            <a:noFill/>
          </p:spPr>
          <p:txBody>
            <a:bodyPr wrap="none" rtlCol="0">
              <a:spAutoFit/>
            </a:bodyPr>
            <a:lstStyle/>
            <a:p>
              <a:r>
                <a:rPr lang="en-US" sz="1400" dirty="0">
                  <a:latin typeface="Consolas" panose="020B0609020204030204" pitchFamily="49" charset="0"/>
                </a:rPr>
                <a:t>0x48000017</a:t>
              </a:r>
            </a:p>
          </p:txBody>
        </p:sp>
        <p:sp>
          <p:nvSpPr>
            <p:cNvPr id="20" name="Right Brace 19"/>
            <p:cNvSpPr/>
            <p:nvPr/>
          </p:nvSpPr>
          <p:spPr>
            <a:xfrm>
              <a:off x="5029200" y="2658866"/>
              <a:ext cx="152400" cy="122826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181600" y="3070661"/>
              <a:ext cx="92845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4 bytes</a:t>
              </a:r>
            </a:p>
          </p:txBody>
        </p:sp>
      </p:grpSp>
      <p:sp>
        <p:nvSpPr>
          <p:cNvPr id="22" name="TextBox 21"/>
          <p:cNvSpPr txBox="1"/>
          <p:nvPr/>
        </p:nvSpPr>
        <p:spPr>
          <a:xfrm>
            <a:off x="4724390" y="4229706"/>
            <a:ext cx="1342034" cy="369332"/>
          </a:xfrm>
          <a:prstGeom prst="rect">
            <a:avLst/>
          </a:prstGeom>
          <a:noFill/>
        </p:spPr>
        <p:txBody>
          <a:bodyPr wrap="none" rtlCol="0">
            <a:spAutoFit/>
          </a:bodyPr>
          <a:lstStyle/>
          <a:p>
            <a:r>
              <a:rPr lang="en-US" dirty="0">
                <a:solidFill>
                  <a:srgbClr val="0000FF"/>
                </a:solidFill>
              </a:rPr>
              <a:t>Little Endian</a:t>
            </a:r>
          </a:p>
        </p:txBody>
      </p:sp>
      <p:sp>
        <p:nvSpPr>
          <p:cNvPr id="23" name="TextBox 22"/>
          <p:cNvSpPr txBox="1"/>
          <p:nvPr/>
        </p:nvSpPr>
        <p:spPr>
          <a:xfrm>
            <a:off x="2326672" y="1295400"/>
            <a:ext cx="1178528" cy="307777"/>
          </a:xfrm>
          <a:prstGeom prst="rect">
            <a:avLst/>
          </a:prstGeom>
          <a:noFill/>
        </p:spPr>
        <p:txBody>
          <a:bodyPr wrap="none" rtlCol="0">
            <a:spAutoFit/>
          </a:bodyPr>
          <a:lstStyle/>
          <a:p>
            <a:r>
              <a:rPr lang="en-US" sz="1400" dirty="0">
                <a:latin typeface="Consolas" panose="020B0609020204030204" pitchFamily="49" charset="0"/>
              </a:rPr>
              <a:t>0x48000017</a:t>
            </a:r>
          </a:p>
        </p:txBody>
      </p:sp>
      <p:sp>
        <p:nvSpPr>
          <p:cNvPr id="24" name="Right Brace 23"/>
          <p:cNvSpPr/>
          <p:nvPr/>
        </p:nvSpPr>
        <p:spPr>
          <a:xfrm rot="16200000">
            <a:off x="1017149" y="3887780"/>
            <a:ext cx="289328" cy="217122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p:cNvSpPr/>
          <p:nvPr/>
        </p:nvSpPr>
        <p:spPr>
          <a:xfrm flipH="1">
            <a:off x="1167247" y="2803132"/>
            <a:ext cx="3709553" cy="4283468"/>
          </a:xfrm>
          <a:prstGeom prst="arc">
            <a:avLst>
              <a:gd name="adj1" fmla="val 16200000"/>
              <a:gd name="adj2" fmla="val 21432403"/>
            </a:avLst>
          </a:prstGeom>
          <a:ln w="190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rot="16200000">
            <a:off x="7722749" y="3875123"/>
            <a:ext cx="289328" cy="217122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a:off x="1905001" y="3743454"/>
            <a:ext cx="5969494" cy="2248406"/>
          </a:xfrm>
          <a:prstGeom prst="arc">
            <a:avLst>
              <a:gd name="adj1" fmla="val 16200000"/>
              <a:gd name="adj2" fmla="val 21578120"/>
            </a:avLst>
          </a:prstGeom>
          <a:ln w="190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p:cNvSpPr/>
          <p:nvPr/>
        </p:nvSpPr>
        <p:spPr>
          <a:xfrm>
            <a:off x="1828800" y="5784241"/>
            <a:ext cx="4996881" cy="369332"/>
          </a:xfrm>
          <a:prstGeom prst="rect">
            <a:avLst/>
          </a:prstGeom>
        </p:spPr>
        <p:txBody>
          <a:bodyPr wrap="none">
            <a:spAutoFit/>
          </a:bodyPr>
          <a:lstStyle/>
          <a:p>
            <a:r>
              <a:rPr lang="en-US" b="1" dirty="0">
                <a:solidFill>
                  <a:srgbClr val="C00000"/>
                </a:solidFill>
                <a:latin typeface="Consolas" panose="020B0609020204030204" pitchFamily="49" charset="0"/>
              </a:rPr>
              <a:t>*((uint32_t *) 0x48000014) |= 1UL&lt;&lt;8; </a:t>
            </a:r>
            <a:endParaRPr lang="en-US" dirty="0">
              <a:solidFill>
                <a:srgbClr val="C00000"/>
              </a:solidFill>
            </a:endParaRPr>
          </a:p>
        </p:txBody>
      </p:sp>
      <p:sp>
        <p:nvSpPr>
          <p:cNvPr id="28" name="Right Brace 27"/>
          <p:cNvSpPr/>
          <p:nvPr/>
        </p:nvSpPr>
        <p:spPr>
          <a:xfrm rot="5400000">
            <a:off x="5902079" y="5584144"/>
            <a:ext cx="234090" cy="13729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5483124" y="6426908"/>
            <a:ext cx="1253869" cy="369332"/>
          </a:xfrm>
          <a:prstGeom prst="rect">
            <a:avLst/>
          </a:prstGeom>
          <a:noFill/>
        </p:spPr>
        <p:txBody>
          <a:bodyPr wrap="none" rtlCol="0">
            <a:spAutoFit/>
          </a:bodyPr>
          <a:lstStyle/>
          <a:p>
            <a:r>
              <a:rPr lang="en-US"/>
              <a:t>Bitwise OR</a:t>
            </a:r>
          </a:p>
        </p:txBody>
      </p:sp>
      <p:sp>
        <p:nvSpPr>
          <p:cNvPr id="30" name="Right Brace 29"/>
          <p:cNvSpPr/>
          <p:nvPr/>
        </p:nvSpPr>
        <p:spPr>
          <a:xfrm rot="5400000">
            <a:off x="3416159" y="4647119"/>
            <a:ext cx="198075" cy="322039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2300403" y="6351646"/>
            <a:ext cx="2423997" cy="369332"/>
          </a:xfrm>
          <a:prstGeom prst="rect">
            <a:avLst/>
          </a:prstGeom>
          <a:noFill/>
        </p:spPr>
        <p:txBody>
          <a:bodyPr wrap="none" rtlCol="0">
            <a:spAutoFit/>
          </a:bodyPr>
          <a:lstStyle/>
          <a:p>
            <a:r>
              <a:rPr lang="en-US" dirty="0"/>
              <a:t>Dereferencing a pointer</a:t>
            </a:r>
          </a:p>
        </p:txBody>
      </p:sp>
    </p:spTree>
    <p:extLst>
      <p:ext uri="{BB962C8B-B14F-4D97-AF65-F5344CB8AC3E}">
        <p14:creationId xmlns:p14="http://schemas.microsoft.com/office/powerpoint/2010/main" val="528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Dereferencing a Memory Address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
        <p:nvSpPr>
          <p:cNvPr id="5" name="Rectangle 4"/>
          <p:cNvSpPr/>
          <p:nvPr/>
        </p:nvSpPr>
        <p:spPr>
          <a:xfrm>
            <a:off x="3542742" y="1905000"/>
            <a:ext cx="5486400" cy="32316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b="1" dirty="0" err="1">
                <a:latin typeface="Consolas" panose="020B0609020204030204" pitchFamily="49" charset="0"/>
              </a:rPr>
              <a:t>typedef</a:t>
            </a:r>
            <a:r>
              <a:rPr lang="en-US" sz="1200" b="1" dirty="0">
                <a:latin typeface="Consolas" panose="020B0609020204030204" pitchFamily="49" charset="0"/>
              </a:rPr>
              <a:t> </a:t>
            </a:r>
            <a:r>
              <a:rPr lang="en-US" sz="1200" b="1" dirty="0" err="1">
                <a:latin typeface="Consolas" panose="020B0609020204030204" pitchFamily="49" charset="0"/>
              </a:rPr>
              <a:t>struct</a:t>
            </a:r>
            <a:r>
              <a:rPr lang="en-US" sz="1200" b="1" dirty="0">
                <a:latin typeface="Consolas" panose="020B0609020204030204" pitchFamily="49" charset="0"/>
              </a:rPr>
              <a:t> {</a:t>
            </a:r>
          </a:p>
          <a:p>
            <a:r>
              <a:rPr lang="en-US" sz="1200" b="1" dirty="0">
                <a:latin typeface="Consolas" panose="020B0609020204030204" pitchFamily="49" charset="0"/>
              </a:rPr>
              <a:t>  volatile uint32_t MODER;    </a:t>
            </a:r>
            <a:r>
              <a:rPr lang="en-US" sz="1200" b="1" dirty="0">
                <a:solidFill>
                  <a:schemeClr val="bg1">
                    <a:lumMod val="50000"/>
                  </a:schemeClr>
                </a:solidFill>
                <a:latin typeface="Consolas" panose="020B0609020204030204" pitchFamily="49" charset="0"/>
              </a:rPr>
              <a:t>// Mode register</a:t>
            </a:r>
          </a:p>
          <a:p>
            <a:r>
              <a:rPr lang="en-US" sz="1200" b="1" dirty="0">
                <a:latin typeface="Consolas" panose="020B0609020204030204" pitchFamily="49" charset="0"/>
              </a:rPr>
              <a:t>  volatile uint32_t OTYPER;   </a:t>
            </a:r>
            <a:r>
              <a:rPr lang="en-US" sz="1200" b="1" dirty="0">
                <a:solidFill>
                  <a:schemeClr val="bg1">
                    <a:lumMod val="50000"/>
                  </a:schemeClr>
                </a:solidFill>
                <a:latin typeface="Consolas" panose="020B0609020204030204" pitchFamily="49" charset="0"/>
              </a:rPr>
              <a:t>// Output type register</a:t>
            </a:r>
          </a:p>
          <a:p>
            <a:r>
              <a:rPr lang="en-US" sz="1200" b="1" dirty="0">
                <a:latin typeface="Consolas" panose="020B0609020204030204" pitchFamily="49" charset="0"/>
              </a:rPr>
              <a:t>  volatile uint32_t OSPEEDR;  </a:t>
            </a:r>
            <a:r>
              <a:rPr lang="en-US" sz="1200" b="1" dirty="0">
                <a:solidFill>
                  <a:schemeClr val="bg1">
                    <a:lumMod val="50000"/>
                  </a:schemeClr>
                </a:solidFill>
                <a:latin typeface="Consolas" panose="020B0609020204030204" pitchFamily="49" charset="0"/>
              </a:rPr>
              <a:t>// Output speed register</a:t>
            </a:r>
          </a:p>
          <a:p>
            <a:r>
              <a:rPr lang="en-US" sz="1200" b="1" dirty="0">
                <a:latin typeface="Consolas" panose="020B0609020204030204" pitchFamily="49" charset="0"/>
              </a:rPr>
              <a:t>  volatile uint32_t PUPDR;    </a:t>
            </a:r>
            <a:r>
              <a:rPr lang="en-US" sz="1200" b="1" dirty="0">
                <a:solidFill>
                  <a:schemeClr val="bg1">
                    <a:lumMod val="50000"/>
                  </a:schemeClr>
                </a:solidFill>
                <a:latin typeface="Consolas" panose="020B0609020204030204" pitchFamily="49" charset="0"/>
              </a:rPr>
              <a:t>// Pull-up/pull-down register</a:t>
            </a:r>
          </a:p>
          <a:p>
            <a:r>
              <a:rPr lang="en-US" sz="1200" b="1" dirty="0">
                <a:latin typeface="Consolas" panose="020B0609020204030204" pitchFamily="49" charset="0"/>
              </a:rPr>
              <a:t>  volatile uint32_t IDR;     </a:t>
            </a:r>
            <a:r>
              <a:rPr lang="en-US" sz="1200" b="1" dirty="0">
                <a:solidFill>
                  <a:schemeClr val="bg1">
                    <a:lumMod val="50000"/>
                  </a:schemeClr>
                </a:solidFill>
                <a:latin typeface="Consolas" panose="020B0609020204030204" pitchFamily="49" charset="0"/>
              </a:rPr>
              <a:t> // Input data register</a:t>
            </a:r>
          </a:p>
          <a:p>
            <a:r>
              <a:rPr lang="en-US" sz="1200" b="1" dirty="0">
                <a:latin typeface="Consolas" panose="020B0609020204030204" pitchFamily="49" charset="0"/>
              </a:rPr>
              <a:t>  </a:t>
            </a:r>
            <a:r>
              <a:rPr lang="en-US" sz="1200" b="1" dirty="0">
                <a:solidFill>
                  <a:srgbClr val="FF0000"/>
                </a:solidFill>
                <a:latin typeface="Consolas" panose="020B0609020204030204" pitchFamily="49" charset="0"/>
              </a:rPr>
              <a:t>volatile uint32_t ODR</a:t>
            </a:r>
            <a:r>
              <a:rPr lang="en-US" sz="1200" b="1" dirty="0">
                <a:latin typeface="Consolas" panose="020B0609020204030204" pitchFamily="49" charset="0"/>
              </a:rPr>
              <a:t>;      </a:t>
            </a:r>
            <a:r>
              <a:rPr lang="en-US" sz="1200" b="1" dirty="0">
                <a:solidFill>
                  <a:schemeClr val="bg1">
                    <a:lumMod val="50000"/>
                  </a:schemeClr>
                </a:solidFill>
                <a:latin typeface="Consolas" panose="020B0609020204030204" pitchFamily="49" charset="0"/>
              </a:rPr>
              <a:t>// Output data register</a:t>
            </a:r>
          </a:p>
          <a:p>
            <a:r>
              <a:rPr lang="en-US" sz="1200" b="1" dirty="0">
                <a:latin typeface="Consolas" panose="020B0609020204030204" pitchFamily="49" charset="0"/>
              </a:rPr>
              <a:t>  volatile uint32_t BSRR;     </a:t>
            </a:r>
            <a:r>
              <a:rPr lang="en-US" sz="1200" b="1" dirty="0">
                <a:solidFill>
                  <a:schemeClr val="bg1">
                    <a:lumMod val="50000"/>
                  </a:schemeClr>
                </a:solidFill>
                <a:latin typeface="Consolas" panose="020B0609020204030204" pitchFamily="49" charset="0"/>
              </a:rPr>
              <a:t>// Bit set/reset register</a:t>
            </a:r>
          </a:p>
          <a:p>
            <a:r>
              <a:rPr lang="en-US" sz="1200" b="1" dirty="0">
                <a:latin typeface="Consolas" panose="020B0609020204030204" pitchFamily="49" charset="0"/>
              </a:rPr>
              <a:t>  volatile uint32_t LCKR;     </a:t>
            </a:r>
            <a:r>
              <a:rPr lang="en-US" sz="1200" b="1" dirty="0">
                <a:solidFill>
                  <a:schemeClr val="bg1">
                    <a:lumMod val="50000"/>
                  </a:schemeClr>
                </a:solidFill>
                <a:latin typeface="Consolas" panose="020B0609020204030204" pitchFamily="49" charset="0"/>
              </a:rPr>
              <a:t>// Configuration lock register</a:t>
            </a:r>
          </a:p>
          <a:p>
            <a:r>
              <a:rPr lang="en-US" sz="1200" b="1" dirty="0">
                <a:latin typeface="Consolas" panose="020B0609020204030204" pitchFamily="49" charset="0"/>
              </a:rPr>
              <a:t>  volatile uint32_t AFR[2];   </a:t>
            </a:r>
            <a:r>
              <a:rPr lang="en-US" sz="1200" b="1" dirty="0">
                <a:solidFill>
                  <a:schemeClr val="bg1">
                    <a:lumMod val="50000"/>
                  </a:schemeClr>
                </a:solidFill>
                <a:latin typeface="Consolas" panose="020B0609020204030204" pitchFamily="49" charset="0"/>
              </a:rPr>
              <a:t>// Alternate function registers</a:t>
            </a:r>
          </a:p>
          <a:p>
            <a:r>
              <a:rPr lang="en-US" sz="1200" b="1" dirty="0">
                <a:latin typeface="Consolas" panose="020B0609020204030204" pitchFamily="49" charset="0"/>
              </a:rPr>
              <a:t>  volatile uint32_t BRR;      </a:t>
            </a:r>
            <a:r>
              <a:rPr lang="en-US" sz="1200" b="1" dirty="0">
                <a:solidFill>
                  <a:schemeClr val="bg1">
                    <a:lumMod val="50000"/>
                  </a:schemeClr>
                </a:solidFill>
                <a:latin typeface="Consolas" panose="020B0609020204030204" pitchFamily="49" charset="0"/>
              </a:rPr>
              <a:t>// Bit Reset register</a:t>
            </a:r>
          </a:p>
          <a:p>
            <a:r>
              <a:rPr lang="en-US" sz="1200" b="1" dirty="0">
                <a:latin typeface="Consolas" panose="020B0609020204030204" pitchFamily="49" charset="0"/>
              </a:rPr>
              <a:t>  volatile uint32_t ASCR;     </a:t>
            </a:r>
            <a:r>
              <a:rPr lang="en-US" sz="1200" b="1" dirty="0">
                <a:solidFill>
                  <a:schemeClr val="bg1">
                    <a:lumMod val="50000"/>
                  </a:schemeClr>
                </a:solidFill>
                <a:latin typeface="Consolas" panose="020B0609020204030204" pitchFamily="49" charset="0"/>
              </a:rPr>
              <a:t>// Analog switch control register</a:t>
            </a:r>
          </a:p>
          <a:p>
            <a:r>
              <a:rPr lang="en-US" sz="1200" b="1" dirty="0">
                <a:latin typeface="Consolas" panose="020B0609020204030204" pitchFamily="49" charset="0"/>
              </a:rPr>
              <a:t>} </a:t>
            </a:r>
            <a:r>
              <a:rPr lang="en-US" sz="1200" b="1" dirty="0" err="1">
                <a:latin typeface="Consolas" panose="020B0609020204030204" pitchFamily="49" charset="0"/>
              </a:rPr>
              <a:t>GPIO_TypeDef</a:t>
            </a:r>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solidFill>
                  <a:srgbClr val="0000FF"/>
                </a:solidFill>
                <a:latin typeface="Consolas" panose="020B0609020204030204" pitchFamily="49" charset="0"/>
              </a:rPr>
              <a:t>// Casting memory address to a pointer</a:t>
            </a:r>
          </a:p>
          <a:p>
            <a:r>
              <a:rPr lang="en-US" sz="1200" b="1" dirty="0">
                <a:latin typeface="Consolas" panose="020B0609020204030204" pitchFamily="49" charset="0"/>
              </a:rPr>
              <a:t>#define </a:t>
            </a:r>
            <a:r>
              <a:rPr lang="en-US" sz="1200" b="1" dirty="0">
                <a:solidFill>
                  <a:srgbClr val="C00000"/>
                </a:solidFill>
                <a:latin typeface="Consolas" panose="020B0609020204030204" pitchFamily="49" charset="0"/>
              </a:rPr>
              <a:t>GPIOA </a:t>
            </a:r>
            <a:r>
              <a:rPr lang="en-US" sz="1200" b="1" dirty="0">
                <a:solidFill>
                  <a:schemeClr val="tx1"/>
                </a:solidFill>
                <a:latin typeface="Consolas" panose="020B0609020204030204" pitchFamily="49" charset="0"/>
              </a:rPr>
              <a:t>((</a:t>
            </a:r>
            <a:r>
              <a:rPr lang="en-US" sz="1200" b="1" dirty="0" err="1">
                <a:solidFill>
                  <a:schemeClr val="tx1"/>
                </a:solidFill>
                <a:latin typeface="Consolas" panose="020B0609020204030204" pitchFamily="49" charset="0"/>
              </a:rPr>
              <a:t>GPIO_TypeDef</a:t>
            </a:r>
            <a:r>
              <a:rPr lang="en-US" sz="1200" b="1" dirty="0">
                <a:solidFill>
                  <a:schemeClr val="tx1"/>
                </a:solidFill>
                <a:latin typeface="Consolas" panose="020B0609020204030204" pitchFamily="49" charset="0"/>
              </a:rPr>
              <a:t> *) 0x48000000)</a:t>
            </a:r>
          </a:p>
          <a:p>
            <a:endParaRPr lang="en-US" sz="1200" b="1" dirty="0">
              <a:latin typeface="Consolas" panose="020B0609020204030204" pitchFamily="49" charset="0"/>
            </a:endParaRPr>
          </a:p>
        </p:txBody>
      </p:sp>
      <p:sp>
        <p:nvSpPr>
          <p:cNvPr id="6" name="TextBox 5"/>
          <p:cNvSpPr txBox="1"/>
          <p:nvPr/>
        </p:nvSpPr>
        <p:spPr>
          <a:xfrm>
            <a:off x="4608786" y="5522192"/>
            <a:ext cx="3288080" cy="400110"/>
          </a:xfrm>
          <a:prstGeom prst="rect">
            <a:avLst/>
          </a:prstGeom>
          <a:noFill/>
        </p:spPr>
        <p:txBody>
          <a:bodyPr wrap="none" rtlCol="0">
            <a:spAutoFit/>
          </a:bodyPr>
          <a:lstStyle/>
          <a:p>
            <a:r>
              <a:rPr lang="en-US" sz="2000" b="1" dirty="0">
                <a:solidFill>
                  <a:srgbClr val="FF0000"/>
                </a:solidFill>
                <a:latin typeface="Consolas" panose="020B0609020204030204" pitchFamily="49" charset="0"/>
              </a:rPr>
              <a:t>GPIOA-&gt;ODR |= 1UL&lt;&lt;8; </a:t>
            </a:r>
          </a:p>
        </p:txBody>
      </p:sp>
      <p:grpSp>
        <p:nvGrpSpPr>
          <p:cNvPr id="34" name="Group 33"/>
          <p:cNvGrpSpPr/>
          <p:nvPr/>
        </p:nvGrpSpPr>
        <p:grpSpPr>
          <a:xfrm>
            <a:off x="69909" y="1524000"/>
            <a:ext cx="3282891" cy="3877280"/>
            <a:chOff x="5410200" y="1228120"/>
            <a:chExt cx="3282891" cy="3877280"/>
          </a:xfrm>
        </p:grpSpPr>
        <p:sp>
          <p:nvSpPr>
            <p:cNvPr id="7" name="Rectangle 6"/>
            <p:cNvSpPr/>
            <p:nvPr/>
          </p:nvSpPr>
          <p:spPr>
            <a:xfrm>
              <a:off x="6556443" y="3429000"/>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IDR</a:t>
              </a:r>
            </a:p>
          </p:txBody>
        </p:sp>
        <p:sp>
          <p:nvSpPr>
            <p:cNvPr id="8" name="Rectangle 7"/>
            <p:cNvSpPr/>
            <p:nvPr/>
          </p:nvSpPr>
          <p:spPr>
            <a:xfrm>
              <a:off x="6554821" y="3121934"/>
              <a:ext cx="2135027"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ODR</a:t>
              </a:r>
            </a:p>
          </p:txBody>
        </p:sp>
        <p:sp>
          <p:nvSpPr>
            <p:cNvPr id="9" name="Rectangle 8"/>
            <p:cNvSpPr/>
            <p:nvPr/>
          </p:nvSpPr>
          <p:spPr>
            <a:xfrm>
              <a:off x="6556443" y="2816968"/>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BSRR</a:t>
              </a:r>
            </a:p>
          </p:txBody>
        </p:sp>
        <p:sp>
          <p:nvSpPr>
            <p:cNvPr id="10" name="Rectangle 9"/>
            <p:cNvSpPr/>
            <p:nvPr/>
          </p:nvSpPr>
          <p:spPr>
            <a:xfrm>
              <a:off x="6556443" y="2515319"/>
              <a:ext cx="2136648" cy="29597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LCKR</a:t>
              </a:r>
            </a:p>
          </p:txBody>
        </p:sp>
        <p:sp>
          <p:nvSpPr>
            <p:cNvPr id="11" name="Rectangle 10"/>
            <p:cNvSpPr/>
            <p:nvPr/>
          </p:nvSpPr>
          <p:spPr>
            <a:xfrm>
              <a:off x="6556443" y="4658572"/>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MODER</a:t>
              </a:r>
            </a:p>
          </p:txBody>
        </p:sp>
        <p:sp>
          <p:nvSpPr>
            <p:cNvPr id="12" name="Rectangle 11"/>
            <p:cNvSpPr/>
            <p:nvPr/>
          </p:nvSpPr>
          <p:spPr>
            <a:xfrm>
              <a:off x="6556443" y="4351507"/>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OTYPER</a:t>
              </a:r>
            </a:p>
          </p:txBody>
        </p:sp>
        <p:sp>
          <p:nvSpPr>
            <p:cNvPr id="13" name="Rectangle 12"/>
            <p:cNvSpPr/>
            <p:nvPr/>
          </p:nvSpPr>
          <p:spPr>
            <a:xfrm>
              <a:off x="6556443" y="4043786"/>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OSPEEDR</a:t>
              </a:r>
            </a:p>
          </p:txBody>
        </p:sp>
        <p:sp>
          <p:nvSpPr>
            <p:cNvPr id="14" name="Rectangle 13"/>
            <p:cNvSpPr/>
            <p:nvPr/>
          </p:nvSpPr>
          <p:spPr>
            <a:xfrm>
              <a:off x="6556443" y="3733965"/>
              <a:ext cx="2136648" cy="30706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PUPDR</a:t>
              </a:r>
            </a:p>
          </p:txBody>
        </p:sp>
        <p:sp>
          <p:nvSpPr>
            <p:cNvPr id="15" name="Rectangle 14"/>
            <p:cNvSpPr/>
            <p:nvPr/>
          </p:nvSpPr>
          <p:spPr>
            <a:xfrm>
              <a:off x="6556443" y="2189386"/>
              <a:ext cx="2136648" cy="320257"/>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AFR[0]</a:t>
              </a:r>
            </a:p>
          </p:txBody>
        </p:sp>
        <p:sp>
          <p:nvSpPr>
            <p:cNvPr id="16" name="Rectangle 15"/>
            <p:cNvSpPr/>
            <p:nvPr/>
          </p:nvSpPr>
          <p:spPr>
            <a:xfrm>
              <a:off x="6556443" y="1883288"/>
              <a:ext cx="2136648" cy="32588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AFR[1]</a:t>
              </a:r>
            </a:p>
          </p:txBody>
        </p:sp>
        <p:sp>
          <p:nvSpPr>
            <p:cNvPr id="17" name="Rectangle 16"/>
            <p:cNvSpPr/>
            <p:nvPr/>
          </p:nvSpPr>
          <p:spPr>
            <a:xfrm>
              <a:off x="6554821" y="1551890"/>
              <a:ext cx="2136648" cy="33252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BRR</a:t>
              </a:r>
            </a:p>
          </p:txBody>
        </p:sp>
        <p:sp>
          <p:nvSpPr>
            <p:cNvPr id="18" name="Rectangle 17"/>
            <p:cNvSpPr/>
            <p:nvPr/>
          </p:nvSpPr>
          <p:spPr>
            <a:xfrm>
              <a:off x="6554821" y="1228120"/>
              <a:ext cx="2136648" cy="32282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ASCR</a:t>
              </a:r>
            </a:p>
          </p:txBody>
        </p:sp>
        <p:sp>
          <p:nvSpPr>
            <p:cNvPr id="19" name="TextBox 18"/>
            <p:cNvSpPr txBox="1"/>
            <p:nvPr/>
          </p:nvSpPr>
          <p:spPr>
            <a:xfrm>
              <a:off x="5411188" y="4797623"/>
              <a:ext cx="1178528" cy="307777"/>
            </a:xfrm>
            <a:prstGeom prst="rect">
              <a:avLst/>
            </a:prstGeom>
            <a:noFill/>
          </p:spPr>
          <p:txBody>
            <a:bodyPr wrap="none" rtlCol="0">
              <a:spAutoFit/>
            </a:bodyPr>
            <a:lstStyle/>
            <a:p>
              <a:r>
                <a:rPr lang="en-US" sz="1400" dirty="0">
                  <a:latin typeface="Consolas" panose="020B0609020204030204" pitchFamily="49" charset="0"/>
                </a:rPr>
                <a:t>0x48000000</a:t>
              </a:r>
            </a:p>
          </p:txBody>
        </p:sp>
        <p:sp>
          <p:nvSpPr>
            <p:cNvPr id="20" name="TextBox 19"/>
            <p:cNvSpPr txBox="1"/>
            <p:nvPr/>
          </p:nvSpPr>
          <p:spPr>
            <a:xfrm>
              <a:off x="5410200" y="4481248"/>
              <a:ext cx="1178528" cy="307777"/>
            </a:xfrm>
            <a:prstGeom prst="rect">
              <a:avLst/>
            </a:prstGeom>
            <a:noFill/>
          </p:spPr>
          <p:txBody>
            <a:bodyPr wrap="none" rtlCol="0">
              <a:spAutoFit/>
            </a:bodyPr>
            <a:lstStyle/>
            <a:p>
              <a:r>
                <a:rPr lang="en-US" sz="1400" dirty="0">
                  <a:latin typeface="Consolas" panose="020B0609020204030204" pitchFamily="49" charset="0"/>
                </a:rPr>
                <a:t>0x48000004</a:t>
              </a:r>
            </a:p>
          </p:txBody>
        </p:sp>
        <p:sp>
          <p:nvSpPr>
            <p:cNvPr id="21" name="TextBox 20"/>
            <p:cNvSpPr txBox="1"/>
            <p:nvPr/>
          </p:nvSpPr>
          <p:spPr>
            <a:xfrm>
              <a:off x="5419674" y="4192147"/>
              <a:ext cx="1178528" cy="307777"/>
            </a:xfrm>
            <a:prstGeom prst="rect">
              <a:avLst/>
            </a:prstGeom>
            <a:noFill/>
          </p:spPr>
          <p:txBody>
            <a:bodyPr wrap="none" rtlCol="0">
              <a:spAutoFit/>
            </a:bodyPr>
            <a:lstStyle/>
            <a:p>
              <a:r>
                <a:rPr lang="en-US" sz="1400" dirty="0">
                  <a:latin typeface="Consolas" panose="020B0609020204030204" pitchFamily="49" charset="0"/>
                </a:rPr>
                <a:t>0x48000008</a:t>
              </a:r>
            </a:p>
          </p:txBody>
        </p:sp>
        <p:sp>
          <p:nvSpPr>
            <p:cNvPr id="22" name="TextBox 21"/>
            <p:cNvSpPr txBox="1"/>
            <p:nvPr/>
          </p:nvSpPr>
          <p:spPr>
            <a:xfrm>
              <a:off x="5418686" y="3875772"/>
              <a:ext cx="1178528" cy="307777"/>
            </a:xfrm>
            <a:prstGeom prst="rect">
              <a:avLst/>
            </a:prstGeom>
            <a:noFill/>
          </p:spPr>
          <p:txBody>
            <a:bodyPr wrap="none" rtlCol="0">
              <a:spAutoFit/>
            </a:bodyPr>
            <a:lstStyle/>
            <a:p>
              <a:r>
                <a:rPr lang="en-US" sz="1400" dirty="0">
                  <a:latin typeface="Consolas" panose="020B0609020204030204" pitchFamily="49" charset="0"/>
                </a:rPr>
                <a:t>0x4800000C</a:t>
              </a:r>
            </a:p>
          </p:txBody>
        </p:sp>
        <p:sp>
          <p:nvSpPr>
            <p:cNvPr id="23" name="TextBox 22"/>
            <p:cNvSpPr txBox="1"/>
            <p:nvPr/>
          </p:nvSpPr>
          <p:spPr>
            <a:xfrm>
              <a:off x="5411205" y="3573727"/>
              <a:ext cx="1178528" cy="307777"/>
            </a:xfrm>
            <a:prstGeom prst="rect">
              <a:avLst/>
            </a:prstGeom>
            <a:noFill/>
          </p:spPr>
          <p:txBody>
            <a:bodyPr wrap="none" rtlCol="0">
              <a:spAutoFit/>
            </a:bodyPr>
            <a:lstStyle/>
            <a:p>
              <a:r>
                <a:rPr lang="en-US" sz="1400" dirty="0">
                  <a:latin typeface="Consolas" panose="020B0609020204030204" pitchFamily="49" charset="0"/>
                </a:rPr>
                <a:t>0x48000010</a:t>
              </a:r>
            </a:p>
          </p:txBody>
        </p:sp>
        <p:sp>
          <p:nvSpPr>
            <p:cNvPr id="24" name="TextBox 23"/>
            <p:cNvSpPr txBox="1"/>
            <p:nvPr/>
          </p:nvSpPr>
          <p:spPr>
            <a:xfrm>
              <a:off x="5410217" y="3257352"/>
              <a:ext cx="1178528" cy="307777"/>
            </a:xfrm>
            <a:prstGeom prst="rect">
              <a:avLst/>
            </a:prstGeom>
            <a:noFill/>
          </p:spPr>
          <p:txBody>
            <a:bodyPr wrap="none" rtlCol="0">
              <a:spAutoFit/>
            </a:bodyPr>
            <a:lstStyle/>
            <a:p>
              <a:r>
                <a:rPr lang="en-US" sz="1400" dirty="0">
                  <a:latin typeface="Consolas" panose="020B0609020204030204" pitchFamily="49" charset="0"/>
                </a:rPr>
                <a:t>0x48000014</a:t>
              </a:r>
            </a:p>
          </p:txBody>
        </p:sp>
        <p:sp>
          <p:nvSpPr>
            <p:cNvPr id="25" name="TextBox 24"/>
            <p:cNvSpPr txBox="1"/>
            <p:nvPr/>
          </p:nvSpPr>
          <p:spPr>
            <a:xfrm>
              <a:off x="5419691" y="2968251"/>
              <a:ext cx="1178528" cy="307777"/>
            </a:xfrm>
            <a:prstGeom prst="rect">
              <a:avLst/>
            </a:prstGeom>
            <a:noFill/>
          </p:spPr>
          <p:txBody>
            <a:bodyPr wrap="none" rtlCol="0">
              <a:spAutoFit/>
            </a:bodyPr>
            <a:lstStyle/>
            <a:p>
              <a:r>
                <a:rPr lang="en-US" sz="1400" dirty="0">
                  <a:latin typeface="Consolas" panose="020B0609020204030204" pitchFamily="49" charset="0"/>
                </a:rPr>
                <a:t>0x48000018</a:t>
              </a:r>
            </a:p>
          </p:txBody>
        </p:sp>
        <p:sp>
          <p:nvSpPr>
            <p:cNvPr id="26" name="TextBox 25"/>
            <p:cNvSpPr txBox="1"/>
            <p:nvPr/>
          </p:nvSpPr>
          <p:spPr>
            <a:xfrm>
              <a:off x="5418703" y="2651876"/>
              <a:ext cx="1178528" cy="307777"/>
            </a:xfrm>
            <a:prstGeom prst="rect">
              <a:avLst/>
            </a:prstGeom>
            <a:noFill/>
          </p:spPr>
          <p:txBody>
            <a:bodyPr wrap="none" rtlCol="0">
              <a:spAutoFit/>
            </a:bodyPr>
            <a:lstStyle/>
            <a:p>
              <a:r>
                <a:rPr lang="en-US" sz="1400" dirty="0">
                  <a:latin typeface="Consolas" panose="020B0609020204030204" pitchFamily="49" charset="0"/>
                </a:rPr>
                <a:t>0x4800001C</a:t>
              </a:r>
            </a:p>
          </p:txBody>
        </p:sp>
        <p:sp>
          <p:nvSpPr>
            <p:cNvPr id="27" name="TextBox 26"/>
            <p:cNvSpPr txBox="1"/>
            <p:nvPr/>
          </p:nvSpPr>
          <p:spPr>
            <a:xfrm>
              <a:off x="5411188" y="2333976"/>
              <a:ext cx="1178528" cy="307777"/>
            </a:xfrm>
            <a:prstGeom prst="rect">
              <a:avLst/>
            </a:prstGeom>
            <a:noFill/>
          </p:spPr>
          <p:txBody>
            <a:bodyPr wrap="none" rtlCol="0">
              <a:spAutoFit/>
            </a:bodyPr>
            <a:lstStyle/>
            <a:p>
              <a:r>
                <a:rPr lang="en-US" sz="1400" dirty="0">
                  <a:latin typeface="Consolas" panose="020B0609020204030204" pitchFamily="49" charset="0"/>
                </a:rPr>
                <a:t>0x48000020</a:t>
              </a:r>
            </a:p>
          </p:txBody>
        </p:sp>
        <p:sp>
          <p:nvSpPr>
            <p:cNvPr id="28" name="TextBox 27"/>
            <p:cNvSpPr txBox="1"/>
            <p:nvPr/>
          </p:nvSpPr>
          <p:spPr>
            <a:xfrm>
              <a:off x="5410200" y="2017601"/>
              <a:ext cx="1178528" cy="307777"/>
            </a:xfrm>
            <a:prstGeom prst="rect">
              <a:avLst/>
            </a:prstGeom>
            <a:noFill/>
          </p:spPr>
          <p:txBody>
            <a:bodyPr wrap="none" rtlCol="0">
              <a:spAutoFit/>
            </a:bodyPr>
            <a:lstStyle/>
            <a:p>
              <a:r>
                <a:rPr lang="en-US" sz="1400" dirty="0">
                  <a:latin typeface="Consolas" panose="020B0609020204030204" pitchFamily="49" charset="0"/>
                </a:rPr>
                <a:t>0x48000024</a:t>
              </a:r>
            </a:p>
          </p:txBody>
        </p:sp>
        <p:sp>
          <p:nvSpPr>
            <p:cNvPr id="29" name="TextBox 28"/>
            <p:cNvSpPr txBox="1"/>
            <p:nvPr/>
          </p:nvSpPr>
          <p:spPr>
            <a:xfrm>
              <a:off x="5419674" y="1728500"/>
              <a:ext cx="1178528" cy="307777"/>
            </a:xfrm>
            <a:prstGeom prst="rect">
              <a:avLst/>
            </a:prstGeom>
            <a:noFill/>
          </p:spPr>
          <p:txBody>
            <a:bodyPr wrap="none" rtlCol="0">
              <a:spAutoFit/>
            </a:bodyPr>
            <a:lstStyle/>
            <a:p>
              <a:r>
                <a:rPr lang="en-US" sz="1400" dirty="0">
                  <a:latin typeface="Consolas" panose="020B0609020204030204" pitchFamily="49" charset="0"/>
                </a:rPr>
                <a:t>0x48000028</a:t>
              </a:r>
            </a:p>
          </p:txBody>
        </p:sp>
        <p:sp>
          <p:nvSpPr>
            <p:cNvPr id="30" name="TextBox 29"/>
            <p:cNvSpPr txBox="1"/>
            <p:nvPr/>
          </p:nvSpPr>
          <p:spPr>
            <a:xfrm>
              <a:off x="5418686" y="1412125"/>
              <a:ext cx="1178528" cy="307777"/>
            </a:xfrm>
            <a:prstGeom prst="rect">
              <a:avLst/>
            </a:prstGeom>
            <a:noFill/>
          </p:spPr>
          <p:txBody>
            <a:bodyPr wrap="none" rtlCol="0">
              <a:spAutoFit/>
            </a:bodyPr>
            <a:lstStyle/>
            <a:p>
              <a:r>
                <a:rPr lang="en-US" sz="1400" dirty="0">
                  <a:latin typeface="Consolas" panose="020B0609020204030204" pitchFamily="49" charset="0"/>
                </a:rPr>
                <a:t>0x4800002C</a:t>
              </a:r>
            </a:p>
          </p:txBody>
        </p:sp>
      </p:grpSp>
      <p:sp>
        <p:nvSpPr>
          <p:cNvPr id="4" name="TextBox 3"/>
          <p:cNvSpPr txBox="1"/>
          <p:nvPr/>
        </p:nvSpPr>
        <p:spPr>
          <a:xfrm>
            <a:off x="3886200" y="5943600"/>
            <a:ext cx="402674" cy="369332"/>
          </a:xfrm>
          <a:prstGeom prst="rect">
            <a:avLst/>
          </a:prstGeom>
          <a:noFill/>
        </p:spPr>
        <p:txBody>
          <a:bodyPr wrap="none" rtlCol="0">
            <a:spAutoFit/>
          </a:bodyPr>
          <a:lstStyle/>
          <a:p>
            <a:r>
              <a:rPr lang="en-US" dirty="0"/>
              <a:t>or</a:t>
            </a:r>
          </a:p>
        </p:txBody>
      </p:sp>
      <p:sp>
        <p:nvSpPr>
          <p:cNvPr id="32" name="TextBox 31"/>
          <p:cNvSpPr txBox="1"/>
          <p:nvPr/>
        </p:nvSpPr>
        <p:spPr>
          <a:xfrm>
            <a:off x="4343400" y="5918585"/>
            <a:ext cx="3570208" cy="400110"/>
          </a:xfrm>
          <a:prstGeom prst="rect">
            <a:avLst/>
          </a:prstGeom>
          <a:noFill/>
        </p:spPr>
        <p:txBody>
          <a:bodyPr wrap="none" rtlCol="0">
            <a:spAutoFit/>
          </a:bodyPr>
          <a:lstStyle/>
          <a:p>
            <a:r>
              <a:rPr lang="en-US" sz="2000" b="1" dirty="0">
                <a:solidFill>
                  <a:srgbClr val="FF0000"/>
                </a:solidFill>
                <a:latin typeface="Consolas" panose="020B0609020204030204" pitchFamily="49" charset="0"/>
              </a:rPr>
              <a:t>(*GPIOA).ODR |= 1UL&lt;&lt;8; </a:t>
            </a:r>
          </a:p>
        </p:txBody>
      </p:sp>
    </p:spTree>
    <p:extLst>
      <p:ext uri="{BB962C8B-B14F-4D97-AF65-F5344CB8AC3E}">
        <p14:creationId xmlns:p14="http://schemas.microsoft.com/office/powerpoint/2010/main" val="34405146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4.4"/>
</p:tagLst>
</file>

<file path=ppt/tags/tag2.xml><?xml version="1.0" encoding="utf-8"?>
<p:tagLst xmlns:a="http://schemas.openxmlformats.org/drawingml/2006/main" xmlns:r="http://schemas.openxmlformats.org/officeDocument/2006/relationships" xmlns:p="http://schemas.openxmlformats.org/presentationml/2006/main">
  <p:tag name="TIMING" val="|15.6|20.4|11.8|14.2|4.7|11.9"/>
</p:tagLst>
</file>

<file path=ppt/tags/tag3.xml><?xml version="1.0" encoding="utf-8"?>
<p:tagLst xmlns:a="http://schemas.openxmlformats.org/drawingml/2006/main" xmlns:r="http://schemas.openxmlformats.org/officeDocument/2006/relationships" xmlns:p="http://schemas.openxmlformats.org/presentationml/2006/main">
  <p:tag name="TIMING" val="|15.7|20.5|11.7|14.7|4.9|11.7|9.9"/>
</p:tagLst>
</file>

<file path=ppt/tags/tag4.xml><?xml version="1.0" encoding="utf-8"?>
<p:tagLst xmlns:a="http://schemas.openxmlformats.org/drawingml/2006/main" xmlns:r="http://schemas.openxmlformats.org/officeDocument/2006/relationships" xmlns:p="http://schemas.openxmlformats.org/presentationml/2006/main">
  <p:tag name="TIMING" val="|6.8|13.4|2.2|3.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20546</TotalTime>
  <Words>2074</Words>
  <Application>Microsoft Office PowerPoint</Application>
  <PresentationFormat>On-screen Show (4:3)</PresentationFormat>
  <Paragraphs>329</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华文新魏</vt:lpstr>
      <vt:lpstr>Arial</vt:lpstr>
      <vt:lpstr>Bookman Old Style</vt:lpstr>
      <vt:lpstr>Calibri</vt:lpstr>
      <vt:lpstr>Consolas</vt:lpstr>
      <vt:lpstr>Gill Sans MT</vt:lpstr>
      <vt:lpstr>Wingdings</vt:lpstr>
      <vt:lpstr>Wingdings 3</vt:lpstr>
      <vt:lpstr>Origin</vt:lpstr>
      <vt:lpstr>Dr. Yifeng Zhu</vt:lpstr>
      <vt:lpstr>Interfacing Peripherals</vt:lpstr>
      <vt:lpstr>Memory Map of Cortex-M4</vt:lpstr>
      <vt:lpstr>Memory Map of STM32L4</vt:lpstr>
      <vt:lpstr>GPIO Memory Map</vt:lpstr>
      <vt:lpstr>GPIO Memory Map</vt:lpstr>
      <vt:lpstr>Output Data Register (ODR)</vt:lpstr>
      <vt:lpstr>Output Data Register (ODR)</vt:lpstr>
      <vt:lpstr>Dereferencing a Memory Address</vt:lpstr>
      <vt:lpstr>Programming in Assembly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zhu</cp:lastModifiedBy>
  <cp:revision>542</cp:revision>
  <dcterms:created xsi:type="dcterms:W3CDTF">2013-02-03T05:36:57Z</dcterms:created>
  <dcterms:modified xsi:type="dcterms:W3CDTF">2020-02-24T13:51:50Z</dcterms:modified>
</cp:coreProperties>
</file>