
<file path=[Content_Types].xml><?xml version="1.0" encoding="utf-8"?>
<Types xmlns="http://schemas.openxmlformats.org/package/2006/content-types"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handoutMasterIdLst>
    <p:handoutMasterId r:id="rId25"/>
  </p:handoutMasterIdLst>
  <p:sldIdLst>
    <p:sldId id="256" r:id="rId2"/>
    <p:sldId id="280" r:id="rId3"/>
    <p:sldId id="274" r:id="rId4"/>
    <p:sldId id="275" r:id="rId5"/>
    <p:sldId id="276" r:id="rId6"/>
    <p:sldId id="277" r:id="rId7"/>
    <p:sldId id="278" r:id="rId8"/>
    <p:sldId id="259" r:id="rId9"/>
    <p:sldId id="257" r:id="rId10"/>
    <p:sldId id="258" r:id="rId11"/>
    <p:sldId id="260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9" r:id="rId20"/>
    <p:sldId id="262" r:id="rId21"/>
    <p:sldId id="272" r:id="rId22"/>
    <p:sldId id="273" r:id="rId2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00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86684" autoAdjust="0"/>
  </p:normalViewPr>
  <p:slideViewPr>
    <p:cSldViewPr>
      <p:cViewPr varScale="1">
        <p:scale>
          <a:sx n="113" d="100"/>
          <a:sy n="113" d="100"/>
        </p:scale>
        <p:origin x="21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F56A7-3CDE-194F-B9AF-D598FBBF1989}" type="datetimeFigureOut">
              <a:rPr lang="en-US" smtClean="0"/>
              <a:pPr/>
              <a:t>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1097CB-F954-3545-B5D0-357D0C1748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64066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52AD58-60CE-E948-9CBA-0BD7030FC28E}" type="datetimeFigureOut">
              <a:rPr lang="en-US" smtClean="0"/>
              <a:pPr/>
              <a:t>2/8/20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4DF53-3DD3-9F45-9E7E-472B96F1AB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6388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24DF53-3DD3-9F45-9E7E-472B96F1AB8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792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7763" y="687388"/>
            <a:ext cx="4567237" cy="3425825"/>
          </a:xfrm>
          <a:ln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32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buFontTx/>
              <a:buChar char="•"/>
            </a:pPr>
            <a:endParaRPr lang="fr-FR" altLang="en-US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86380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 eaLnBrk="1" latinLnBrk="0" hangingPunct="1"/>
            <a:fld id="{2F1D01B3-F2C9-4344-A81F-D9E5E8F1B883}" type="datetime1">
              <a:rPr lang="en-US" smtClean="0"/>
              <a:t>2/8/20</a:t>
            </a:fld>
            <a:endParaRPr lang="en-US" sz="1600" dirty="0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B714ABE4-4F25-45D6-AED6-FA935138480D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DCD26A1-D179-4C55-97FA-C0C0E4A52033}" type="datetime1">
              <a:rPr lang="en-US" smtClean="0"/>
              <a:t>2/8/20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250" y="152400"/>
            <a:ext cx="7467600" cy="685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49250" y="1143000"/>
            <a:ext cx="40767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8350" y="1143000"/>
            <a:ext cx="4076700" cy="4953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330777-A65B-46AE-A0EE-7A4C98D298B3}" type="slidenum">
              <a:rPr lang="en-US"/>
              <a:pPr>
                <a:defRPr/>
              </a:pPr>
              <a:t>‹#›</a:t>
            </a:fld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1212604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ED98BD8F-7F21-4652-B23C-55679D2BC642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 eaLnBrk="1" latinLnBrk="0" hangingPunct="1"/>
            <a:fld id="{B0FBD55E-33EF-49FC-91DA-BE3C6C020A33}" type="datetime1">
              <a:rPr lang="en-US" smtClean="0"/>
              <a:t>2/8/20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981EF37-A9CA-4F3A-8F24-BBEAADCCB142}" type="datetime1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AAF79678-0BDB-4F81-90BD-B05455C4B4AB}" type="datetime1">
              <a:rPr lang="en-US" smtClean="0"/>
              <a:t>2/8/20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935E77EA-059E-40B5-93CE-18C5540BB3F3}" type="datetime1">
              <a:rPr lang="en-US" smtClean="0"/>
              <a:t>2/8/20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684681DE-5BF8-4983-9B3E-40B2AC536047}" type="datetime1">
              <a:rPr lang="en-US" smtClean="0"/>
              <a:t>2/8/20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2F1789A3-1038-4B16-B347-AAFFD1303F48}" type="datetime1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eaLnBrk="1" latinLnBrk="0" hangingPunct="1"/>
            <a:fld id="{8F6975AD-CF43-40E7-96A9-07BA333887E4}" type="datetime1">
              <a:rPr lang="en-US" smtClean="0"/>
              <a:t>2/8/20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‹#›</a:t>
            </a:fld>
            <a:endParaRPr kumimoji="0"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eaLnBrk="1" latinLnBrk="0" hangingPunct="1"/>
            <a:fld id="{BED147EE-EC8C-47A0-A5EF-4ED614873973}" type="datetime1">
              <a:rPr lang="en-US" smtClean="0"/>
              <a:t>2/8/20</a:t>
            </a:fld>
            <a:endParaRPr lang="en-US" sz="1400" dirty="0">
              <a:solidFill>
                <a:schemeClr val="tx2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r" eaLnBrk="1" latinLnBrk="0" hangingPunct="1"/>
            <a:endParaRPr kumimoji="0" lang="en-US" sz="1400" dirty="0">
              <a:solidFill>
                <a:schemeClr val="tx2"/>
              </a:solidFill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algn="l" eaLnBrk="1" latinLnBrk="0" hangingPunct="1"/>
            <a:fld id="{EA7C8D44-3667-46F6-9772-CC52308E2A7F}" type="slidenum">
              <a:rPr kumimoji="0" lang="en-US" smtClean="0"/>
              <a:pPr algn="l" eaLnBrk="1" latinLnBrk="0" hangingPunct="1"/>
              <a:t>‹#›</a:t>
            </a:fld>
            <a:endParaRPr kumimoji="0" lang="en-US" sz="1600" dirty="0">
              <a:solidFill>
                <a:schemeClr val="tx2"/>
              </a:solidFill>
            </a:endParaRPr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2000" dirty="0"/>
              <a:t>Dr. Yifeng Zhu</a:t>
            </a:r>
            <a:br>
              <a:rPr lang="en-US" sz="2000" dirty="0"/>
            </a:br>
            <a:r>
              <a:rPr lang="en-US" sz="2000" dirty="0"/>
              <a:t>Electrical and Computer Engineering</a:t>
            </a:r>
            <a:br>
              <a:rPr lang="en-US" sz="2000" dirty="0"/>
            </a:br>
            <a:r>
              <a:rPr lang="en-US" sz="2000" dirty="0"/>
              <a:t>University of Maine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Spring 2020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37547"/>
            <a:ext cx="6477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dirty="0">
                <a:latin typeface="Bookman Old Style (Headings)"/>
              </a:rPr>
              <a:t>Embedded Systems with ARM Cortex-M Microcontrollers in Assembly Language and C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747516" y="1828800"/>
            <a:ext cx="452187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b="1">
                <a:solidFill>
                  <a:srgbClr val="C00000"/>
                </a:solidFill>
              </a:rPr>
              <a:t>Chapter 19</a:t>
            </a:r>
            <a:endParaRPr lang="en-US" sz="2400" b="1" dirty="0">
              <a:solidFill>
                <a:srgbClr val="C00000"/>
              </a:solidFill>
            </a:endParaRPr>
          </a:p>
          <a:p>
            <a:pPr algn="r"/>
            <a:r>
              <a:rPr lang="en-US" sz="2400" b="1" dirty="0">
                <a:solidFill>
                  <a:srgbClr val="C00000"/>
                </a:solidFill>
              </a:rPr>
              <a:t>Direct Memory Access (DMA)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</a:t>
            </a:fld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1683281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/>
          <a:lstStyle/>
          <a:p>
            <a:r>
              <a:rPr lang="en-US" dirty="0"/>
              <a:t>DMA Sets Core Free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10</a:t>
            </a:fld>
            <a:endParaRPr kumimoji="0" lang="en-US" dirty="0"/>
          </a:p>
        </p:txBody>
      </p:sp>
      <p:sp>
        <p:nvSpPr>
          <p:cNvPr id="4" name="Rectangle 3"/>
          <p:cNvSpPr/>
          <p:nvPr/>
        </p:nvSpPr>
        <p:spPr>
          <a:xfrm>
            <a:off x="1828800" y="5540279"/>
            <a:ext cx="56388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Receiving data from </a:t>
            </a:r>
            <a:r>
              <a:rPr lang="en-US" dirty="0" err="1"/>
              <a:t>USART</a:t>
            </a:r>
            <a:r>
              <a:rPr lang="en-US" dirty="0"/>
              <a:t> serial port using DMA</a:t>
            </a:r>
          </a:p>
        </p:txBody>
      </p:sp>
      <p:sp>
        <p:nvSpPr>
          <p:cNvPr id="6" name="Content Placeholder 3"/>
          <p:cNvSpPr>
            <a:spLocks noGrp="1"/>
          </p:cNvSpPr>
          <p:nvPr>
            <p:ph sz="quarter" idx="1"/>
          </p:nvPr>
        </p:nvSpPr>
        <p:spPr>
          <a:xfrm>
            <a:off x="380143" y="1219200"/>
            <a:ext cx="8229600" cy="7620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CPU delegates reads/writes to DMA controller</a:t>
            </a:r>
          </a:p>
          <a:p>
            <a:r>
              <a:rPr lang="en-US" sz="2000" dirty="0"/>
              <a:t>Low overhead and fast</a:t>
            </a:r>
          </a:p>
          <a:p>
            <a:endParaRPr lang="en-US" sz="20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72602"/>
            <a:ext cx="8915400" cy="339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432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Controller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11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Basic Procedures</a:t>
            </a:r>
          </a:p>
          <a:p>
            <a:pPr lvl="1"/>
            <a:r>
              <a:rPr lang="en-US" dirty="0"/>
              <a:t>DMA device requests bus </a:t>
            </a:r>
          </a:p>
          <a:p>
            <a:pPr lvl="1"/>
            <a:r>
              <a:rPr lang="en-US" dirty="0"/>
              <a:t>CPU grants bus request</a:t>
            </a:r>
          </a:p>
          <a:p>
            <a:pPr lvl="1"/>
            <a:r>
              <a:rPr lang="en-US" dirty="0"/>
              <a:t>CPU takes its signals to </a:t>
            </a:r>
            <a:r>
              <a:rPr lang="en-US" dirty="0" err="1"/>
              <a:t>HiZ</a:t>
            </a:r>
            <a:r>
              <a:rPr lang="en-US" dirty="0"/>
              <a:t> </a:t>
            </a:r>
          </a:p>
          <a:p>
            <a:r>
              <a:rPr lang="en-US" dirty="0"/>
              <a:t>Key DMA Controller Registers</a:t>
            </a:r>
          </a:p>
          <a:p>
            <a:pPr lvl="1"/>
            <a:r>
              <a:rPr lang="en-US" dirty="0"/>
              <a:t>DMA memory address register 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CMAR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DMA peripheral address register 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CPAR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DMA number of data register 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CNDTR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DMA configuration register (</a:t>
            </a:r>
            <a:r>
              <a:rPr lang="en-US" dirty="0" err="1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CCR</a:t>
            </a:r>
            <a:r>
              <a:rPr lang="en-US" dirty="0"/>
              <a:t>)</a:t>
            </a:r>
          </a:p>
          <a:p>
            <a:r>
              <a:rPr lang="en-US" dirty="0"/>
              <a:t>DMA are often used together with interrupts</a:t>
            </a:r>
          </a:p>
        </p:txBody>
      </p:sp>
    </p:spTree>
    <p:extLst>
      <p:ext uri="{BB962C8B-B14F-4D97-AF65-F5344CB8AC3E}">
        <p14:creationId xmlns:p14="http://schemas.microsoft.com/office/powerpoint/2010/main" val="25335827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DMA Mode: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Incremental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12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325469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Peripheral registers/memory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7493284" y="4038600"/>
            <a:ext cx="157841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DMA memory address register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4038600"/>
            <a:ext cx="157841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DMA peripheral address register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91200" y="2590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1200" y="2971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3352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1200" y="3733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91200" y="4114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7" idx="3"/>
            <a:endCxn id="58" idx="1"/>
          </p:cNvCxnSpPr>
          <p:nvPr/>
        </p:nvCxnSpPr>
        <p:spPr>
          <a:xfrm>
            <a:off x="1730813" y="4305300"/>
            <a:ext cx="423144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8200" y="4993037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non-incremental mode</a:t>
            </a:r>
          </a:p>
        </p:txBody>
      </p:sp>
      <p:cxnSp>
        <p:nvCxnSpPr>
          <p:cNvPr id="25" name="Straight Arrow Connector 24"/>
          <p:cNvCxnSpPr>
            <a:stCxn id="6" idx="1"/>
            <a:endCxn id="20" idx="3"/>
          </p:cNvCxnSpPr>
          <p:nvPr/>
        </p:nvCxnSpPr>
        <p:spPr>
          <a:xfrm flipH="1">
            <a:off x="6934200" y="4305300"/>
            <a:ext cx="559084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886200" y="3447585"/>
            <a:ext cx="1219200" cy="8015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2400" y="12192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DIR</a:t>
            </a:r>
            <a:r>
              <a:rPr lang="en-US" dirty="0"/>
              <a:t>: Data transfer direction: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= Read from peripheral;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= Read from memory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29165" y="4824656"/>
            <a:ext cx="1454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DIR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b="1" dirty="0" err="1">
                <a:solidFill>
                  <a:srgbClr val="C00000"/>
                </a:solidFill>
                <a:cs typeface="Consolas" panose="020B0609020204030204" pitchFamily="49" charset="0"/>
              </a:rPr>
              <a:t>CNDTR</a:t>
            </a:r>
            <a:r>
              <a:rPr lang="en-US" b="1" dirty="0">
                <a:solidFill>
                  <a:srgbClr val="C00000"/>
                </a:solidFill>
                <a:cs typeface="Consolas" panose="020B0609020204030204" pitchFamily="49" charset="0"/>
              </a:rPr>
              <a:t> = 2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067453" y="379106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3"/>
            <a:endCxn id="20" idx="1"/>
          </p:cNvCxnSpPr>
          <p:nvPr/>
        </p:nvCxnSpPr>
        <p:spPr>
          <a:xfrm>
            <a:off x="5105400" y="3848337"/>
            <a:ext cx="685800" cy="45696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72523" y="4991088"/>
            <a:ext cx="188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incremental mode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91200" y="2221468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53957" y="2971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153957" y="3352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53957" y="3733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153957" y="4114800"/>
            <a:ext cx="11430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60" name="Straight Arrow Connector 59"/>
          <p:cNvCxnSpPr>
            <a:stCxn id="58" idx="3"/>
            <a:endCxn id="36" idx="1"/>
          </p:cNvCxnSpPr>
          <p:nvPr/>
        </p:nvCxnSpPr>
        <p:spPr>
          <a:xfrm flipV="1">
            <a:off x="3296957" y="3848337"/>
            <a:ext cx="589243" cy="45696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581399" y="3049350"/>
            <a:ext cx="1866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DMA Bus Matrix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4067453" y="394346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067453" y="407681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067453" y="3657600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2672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4958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7244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7667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DMA Mode: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Incremental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13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325469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Peripheral registers/memory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7493284" y="4038600"/>
            <a:ext cx="157841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DMA memory address register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4038600"/>
            <a:ext cx="157841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DMA peripheral address register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91200" y="2590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1200" y="2971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3352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1200" y="3733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91200" y="4114800"/>
            <a:ext cx="11430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22" name="Straight Arrow Connector 21"/>
          <p:cNvCxnSpPr>
            <a:stCxn id="7" idx="3"/>
            <a:endCxn id="58" idx="1"/>
          </p:cNvCxnSpPr>
          <p:nvPr/>
        </p:nvCxnSpPr>
        <p:spPr>
          <a:xfrm>
            <a:off x="1730813" y="4305300"/>
            <a:ext cx="423144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8200" y="4993037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non-incremental mode</a:t>
            </a:r>
          </a:p>
        </p:txBody>
      </p:sp>
      <p:cxnSp>
        <p:nvCxnSpPr>
          <p:cNvPr id="25" name="Straight Arrow Connector 24"/>
          <p:cNvCxnSpPr>
            <a:stCxn id="6" idx="1"/>
            <a:endCxn id="19" idx="3"/>
          </p:cNvCxnSpPr>
          <p:nvPr/>
        </p:nvCxnSpPr>
        <p:spPr>
          <a:xfrm flipH="1" flipV="1">
            <a:off x="6934200" y="3924300"/>
            <a:ext cx="559084" cy="3810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2400" y="12192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DIR</a:t>
            </a:r>
            <a:r>
              <a:rPr lang="en-US" dirty="0"/>
              <a:t>: Data transfer direction: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= Read from peripheral;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= Read from memory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29165" y="4824656"/>
            <a:ext cx="1454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DIR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b="1" dirty="0" err="1">
                <a:solidFill>
                  <a:srgbClr val="C00000"/>
                </a:solidFill>
                <a:cs typeface="Consolas" panose="020B0609020204030204" pitchFamily="49" charset="0"/>
              </a:rPr>
              <a:t>CNDTR</a:t>
            </a:r>
            <a:r>
              <a:rPr lang="en-US" b="1" dirty="0">
                <a:solidFill>
                  <a:srgbClr val="C00000"/>
                </a:solidFill>
                <a:cs typeface="Consolas" panose="020B0609020204030204" pitchFamily="49" charset="0"/>
              </a:rPr>
              <a:t> = 1</a:t>
            </a:r>
          </a:p>
        </p:txBody>
      </p:sp>
      <p:cxnSp>
        <p:nvCxnSpPr>
          <p:cNvPr id="48" name="Straight Arrow Connector 47"/>
          <p:cNvCxnSpPr>
            <a:endCxn id="20" idx="1"/>
          </p:cNvCxnSpPr>
          <p:nvPr/>
        </p:nvCxnSpPr>
        <p:spPr>
          <a:xfrm>
            <a:off x="5105400" y="3848337"/>
            <a:ext cx="685800" cy="45696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72523" y="4991088"/>
            <a:ext cx="188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incremental mode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91200" y="2221468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53957" y="2971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153957" y="3352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53957" y="3733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153957" y="4114800"/>
            <a:ext cx="11430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60" name="Straight Arrow Connector 59"/>
          <p:cNvCxnSpPr>
            <a:stCxn id="58" idx="3"/>
          </p:cNvCxnSpPr>
          <p:nvPr/>
        </p:nvCxnSpPr>
        <p:spPr>
          <a:xfrm flipV="1">
            <a:off x="3296957" y="3848337"/>
            <a:ext cx="589243" cy="45696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81400" y="5791200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b="1" baseline="30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DMA Transfer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886200" y="3447585"/>
            <a:ext cx="1219200" cy="8015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067453" y="379106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581399" y="3049350"/>
            <a:ext cx="1866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DMA Bus Matrix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067453" y="394346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067453" y="407681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67453" y="3657600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672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958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7244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0711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DMA Mode: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Incremental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14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325469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Peripheral registers/memory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7493284" y="4038600"/>
            <a:ext cx="157841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DMA memory address register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4038600"/>
            <a:ext cx="157841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DMA peripheral address register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91200" y="2590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1200" y="2971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3352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1200" y="3733800"/>
            <a:ext cx="11430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91200" y="4114800"/>
            <a:ext cx="11430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22" name="Straight Arrow Connector 21"/>
          <p:cNvCxnSpPr>
            <a:stCxn id="7" idx="3"/>
            <a:endCxn id="58" idx="1"/>
          </p:cNvCxnSpPr>
          <p:nvPr/>
        </p:nvCxnSpPr>
        <p:spPr>
          <a:xfrm>
            <a:off x="1730813" y="4305300"/>
            <a:ext cx="423144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8200" y="4993037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non-incremental mode</a:t>
            </a:r>
          </a:p>
        </p:txBody>
      </p:sp>
      <p:cxnSp>
        <p:nvCxnSpPr>
          <p:cNvPr id="25" name="Straight Arrow Connector 24"/>
          <p:cNvCxnSpPr>
            <a:stCxn id="6" idx="1"/>
            <a:endCxn id="18" idx="3"/>
          </p:cNvCxnSpPr>
          <p:nvPr/>
        </p:nvCxnSpPr>
        <p:spPr>
          <a:xfrm flipH="1" flipV="1">
            <a:off x="6934200" y="3543300"/>
            <a:ext cx="559084" cy="7620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2400" y="12192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DIR</a:t>
            </a:r>
            <a:r>
              <a:rPr lang="en-US" dirty="0"/>
              <a:t>: Data transfer direction: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= Read from peripheral;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= Read from memory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29165" y="4824656"/>
            <a:ext cx="145424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DIR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b="1" dirty="0" err="1">
                <a:solidFill>
                  <a:srgbClr val="C00000"/>
                </a:solidFill>
                <a:cs typeface="Consolas" panose="020B0609020204030204" pitchFamily="49" charset="0"/>
              </a:rPr>
              <a:t>CNDTR</a:t>
            </a:r>
            <a:r>
              <a:rPr lang="en-US" b="1" dirty="0">
                <a:solidFill>
                  <a:srgbClr val="C00000"/>
                </a:solidFill>
                <a:cs typeface="Consolas" panose="020B0609020204030204" pitchFamily="49" charset="0"/>
              </a:rPr>
              <a:t> = 0</a:t>
            </a:r>
          </a:p>
        </p:txBody>
      </p:sp>
      <p:cxnSp>
        <p:nvCxnSpPr>
          <p:cNvPr id="48" name="Straight Arrow Connector 47"/>
          <p:cNvCxnSpPr>
            <a:endCxn id="19" idx="1"/>
          </p:cNvCxnSpPr>
          <p:nvPr/>
        </p:nvCxnSpPr>
        <p:spPr>
          <a:xfrm>
            <a:off x="5105400" y="3848337"/>
            <a:ext cx="685800" cy="7596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72523" y="4991088"/>
            <a:ext cx="188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incremental mode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91200" y="2221468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53957" y="2971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153957" y="3352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53957" y="3733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153957" y="4114800"/>
            <a:ext cx="11430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60" name="Straight Arrow Connector 59"/>
          <p:cNvCxnSpPr>
            <a:stCxn id="58" idx="3"/>
          </p:cNvCxnSpPr>
          <p:nvPr/>
        </p:nvCxnSpPr>
        <p:spPr>
          <a:xfrm flipV="1">
            <a:off x="3296957" y="3848337"/>
            <a:ext cx="589243" cy="45696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81400" y="57912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baseline="30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DMA Transfer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886200" y="3447585"/>
            <a:ext cx="1219200" cy="8015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067453" y="379106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81399" y="3049350"/>
            <a:ext cx="1866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DMA Bus Matrix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067453" y="394346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67453" y="407681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67453" y="3657600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2672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958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244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876800" y="6324600"/>
            <a:ext cx="42463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DMA stops since </a:t>
            </a:r>
            <a:r>
              <a:rPr lang="en-US" b="1" dirty="0" err="1">
                <a:solidFill>
                  <a:srgbClr val="C00000"/>
                </a:solidFill>
              </a:rPr>
              <a:t>CNDTR</a:t>
            </a:r>
            <a:r>
              <a:rPr lang="en-US" b="1" dirty="0">
                <a:solidFill>
                  <a:srgbClr val="C00000"/>
                </a:solidFill>
              </a:rPr>
              <a:t> is zero now.</a:t>
            </a:r>
          </a:p>
        </p:txBody>
      </p:sp>
    </p:spTree>
    <p:extLst>
      <p:ext uri="{BB962C8B-B14F-4D97-AF65-F5344CB8AC3E}">
        <p14:creationId xmlns:p14="http://schemas.microsoft.com/office/powerpoint/2010/main" val="3294076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DMA Mode: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Circular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15</a:t>
            </a:fld>
            <a:endParaRPr kumimoji="0"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5362368"/>
            <a:ext cx="8534400" cy="1038432"/>
          </a:xfrm>
        </p:spPr>
        <p:txBody>
          <a:bodyPr>
            <a:normAutofit fontScale="92500" lnSpcReduction="20000"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Circular Mode</a:t>
            </a:r>
          </a:p>
          <a:p>
            <a:pPr lvl="1"/>
            <a:r>
              <a:rPr lang="en-US" sz="1600" dirty="0"/>
              <a:t>handle circular buffers and continuous data flows</a:t>
            </a:r>
          </a:p>
          <a:p>
            <a:pPr lvl="1"/>
            <a:r>
              <a:rPr lang="en-US" sz="1600" dirty="0"/>
              <a:t>The number of data to be transferred (</a:t>
            </a:r>
            <a:r>
              <a:rPr lang="en-US" sz="1600" dirty="0" err="1"/>
              <a:t>CNDTR</a:t>
            </a:r>
            <a:r>
              <a:rPr lang="en-US" sz="1600" dirty="0"/>
              <a:t>) is automatically reloaded and DMA requests continue to be served</a:t>
            </a:r>
          </a:p>
          <a:p>
            <a:pPr lvl="1"/>
            <a:endParaRPr lang="en-US" sz="1600" dirty="0"/>
          </a:p>
        </p:txBody>
      </p:sp>
      <p:sp>
        <p:nvSpPr>
          <p:cNvPr id="5" name="Rectangle 4"/>
          <p:cNvSpPr/>
          <p:nvPr/>
        </p:nvSpPr>
        <p:spPr>
          <a:xfrm>
            <a:off x="1752600" y="2325469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Peripheral registers/memory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7493284" y="4038600"/>
            <a:ext cx="157841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DMA memory address register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4038600"/>
            <a:ext cx="157841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DMA peripheral address register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91200" y="2590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1200" y="2971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3352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1200" y="3733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91200" y="4114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7" idx="3"/>
            <a:endCxn id="58" idx="1"/>
          </p:cNvCxnSpPr>
          <p:nvPr/>
        </p:nvCxnSpPr>
        <p:spPr>
          <a:xfrm>
            <a:off x="1730813" y="4305300"/>
            <a:ext cx="423144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8200" y="4993037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non-incremental mode</a:t>
            </a:r>
          </a:p>
        </p:txBody>
      </p:sp>
      <p:cxnSp>
        <p:nvCxnSpPr>
          <p:cNvPr id="25" name="Straight Arrow Connector 24"/>
          <p:cNvCxnSpPr>
            <a:stCxn id="6" idx="1"/>
            <a:endCxn id="20" idx="3"/>
          </p:cNvCxnSpPr>
          <p:nvPr/>
        </p:nvCxnSpPr>
        <p:spPr>
          <a:xfrm flipH="1">
            <a:off x="6934200" y="4305300"/>
            <a:ext cx="559084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2400" y="12192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DIR</a:t>
            </a:r>
            <a:r>
              <a:rPr lang="en-US" dirty="0"/>
              <a:t>: Data transfer direction: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= Read from peripheral;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= Read from memory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29165" y="4824656"/>
            <a:ext cx="99097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DIR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</p:txBody>
      </p:sp>
      <p:cxnSp>
        <p:nvCxnSpPr>
          <p:cNvPr id="48" name="Straight Arrow Connector 47"/>
          <p:cNvCxnSpPr>
            <a:endCxn id="20" idx="1"/>
          </p:cNvCxnSpPr>
          <p:nvPr/>
        </p:nvCxnSpPr>
        <p:spPr>
          <a:xfrm>
            <a:off x="5105400" y="3848337"/>
            <a:ext cx="685800" cy="45696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5791200" y="2221468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53957" y="2971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153957" y="3352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53957" y="3733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153957" y="4114800"/>
            <a:ext cx="11430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60" name="Straight Arrow Connector 59"/>
          <p:cNvCxnSpPr>
            <a:stCxn id="58" idx="3"/>
          </p:cNvCxnSpPr>
          <p:nvPr/>
        </p:nvCxnSpPr>
        <p:spPr>
          <a:xfrm flipV="1">
            <a:off x="3296957" y="3848337"/>
            <a:ext cx="589243" cy="45696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5638800" y="3657600"/>
            <a:ext cx="1447800" cy="9144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3886200" y="3447585"/>
            <a:ext cx="1219200" cy="8015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>
            <a:off x="4067453" y="379106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581399" y="3049350"/>
            <a:ext cx="1866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DMA Bus Matrix</a:t>
            </a:r>
          </a:p>
        </p:txBody>
      </p:sp>
      <p:cxnSp>
        <p:nvCxnSpPr>
          <p:cNvPr id="31" name="Straight Connector 30"/>
          <p:cNvCxnSpPr/>
          <p:nvPr/>
        </p:nvCxnSpPr>
        <p:spPr>
          <a:xfrm>
            <a:off x="4067453" y="394346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4067453" y="407681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067453" y="3657600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2672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4958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7244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72523" y="4991088"/>
            <a:ext cx="188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incremental mode</a:t>
            </a:r>
          </a:p>
        </p:txBody>
      </p:sp>
    </p:spTree>
    <p:extLst>
      <p:ext uri="{BB962C8B-B14F-4D97-AF65-F5344CB8AC3E}">
        <p14:creationId xmlns:p14="http://schemas.microsoft.com/office/powerpoint/2010/main" val="2707096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DMA Mode: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Incremental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16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325469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Peripheral registers/memory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7493284" y="4038600"/>
            <a:ext cx="157841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DMA memory address register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4038600"/>
            <a:ext cx="157841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DMA peripheral address register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91200" y="2590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1200" y="2971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3352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1200" y="3733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91200" y="4114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/>
          <p:cNvCxnSpPr>
            <a:stCxn id="7" idx="3"/>
            <a:endCxn id="58" idx="1"/>
          </p:cNvCxnSpPr>
          <p:nvPr/>
        </p:nvCxnSpPr>
        <p:spPr>
          <a:xfrm>
            <a:off x="1730813" y="4305300"/>
            <a:ext cx="423144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8200" y="4993037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non-incremental mode</a:t>
            </a:r>
          </a:p>
        </p:txBody>
      </p:sp>
      <p:cxnSp>
        <p:nvCxnSpPr>
          <p:cNvPr id="25" name="Straight Arrow Connector 24"/>
          <p:cNvCxnSpPr>
            <a:stCxn id="6" idx="1"/>
            <a:endCxn id="20" idx="3"/>
          </p:cNvCxnSpPr>
          <p:nvPr/>
        </p:nvCxnSpPr>
        <p:spPr>
          <a:xfrm flipH="1">
            <a:off x="6934200" y="4305300"/>
            <a:ext cx="559084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/>
          <p:cNvSpPr/>
          <p:nvPr/>
        </p:nvSpPr>
        <p:spPr>
          <a:xfrm>
            <a:off x="3886200" y="3447585"/>
            <a:ext cx="1219200" cy="8015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52400" y="12192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DIR</a:t>
            </a:r>
            <a:r>
              <a:rPr lang="en-US" dirty="0"/>
              <a:t>: Data transfer direction: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= Read from peripheral;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= Read from memory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29165" y="4824656"/>
            <a:ext cx="14542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DIR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b="1" dirty="0" err="1">
                <a:solidFill>
                  <a:srgbClr val="C00000"/>
                </a:solidFill>
                <a:cs typeface="Consolas" panose="020B0609020204030204" pitchFamily="49" charset="0"/>
              </a:rPr>
              <a:t>CNDTR</a:t>
            </a:r>
            <a:r>
              <a:rPr lang="en-US" b="1" dirty="0">
                <a:solidFill>
                  <a:srgbClr val="C00000"/>
                </a:solidFill>
                <a:cs typeface="Consolas" panose="020B0609020204030204" pitchFamily="49" charset="0"/>
              </a:rPr>
              <a:t> = 2</a:t>
            </a:r>
          </a:p>
          <a:p>
            <a:r>
              <a:rPr lang="en-US" b="1" dirty="0">
                <a:solidFill>
                  <a:srgbClr val="C00000"/>
                </a:solidFill>
                <a:cs typeface="Consolas" panose="020B0609020204030204" pitchFamily="49" charset="0"/>
              </a:rPr>
              <a:t>CIR = 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4067453" y="379106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>
            <a:stCxn id="36" idx="3"/>
            <a:endCxn id="20" idx="1"/>
          </p:cNvCxnSpPr>
          <p:nvPr/>
        </p:nvCxnSpPr>
        <p:spPr>
          <a:xfrm>
            <a:off x="5105400" y="3848337"/>
            <a:ext cx="685800" cy="45696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72523" y="4991088"/>
            <a:ext cx="188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incremental mode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91200" y="2221468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53957" y="2971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153957" y="3352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53957" y="3733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153957" y="4114800"/>
            <a:ext cx="11430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60" name="Straight Arrow Connector 59"/>
          <p:cNvCxnSpPr>
            <a:stCxn id="58" idx="3"/>
            <a:endCxn id="36" idx="1"/>
          </p:cNvCxnSpPr>
          <p:nvPr/>
        </p:nvCxnSpPr>
        <p:spPr>
          <a:xfrm flipV="1">
            <a:off x="3296957" y="3848337"/>
            <a:ext cx="589243" cy="45696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/>
          <p:cNvSpPr/>
          <p:nvPr/>
        </p:nvSpPr>
        <p:spPr>
          <a:xfrm>
            <a:off x="3581399" y="3049350"/>
            <a:ext cx="1866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DMA Bus Matrix</a:t>
            </a:r>
          </a:p>
        </p:txBody>
      </p:sp>
      <p:cxnSp>
        <p:nvCxnSpPr>
          <p:cNvPr id="70" name="Straight Connector 69"/>
          <p:cNvCxnSpPr/>
          <p:nvPr/>
        </p:nvCxnSpPr>
        <p:spPr>
          <a:xfrm>
            <a:off x="4067453" y="394346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>
            <a:off x="4067453" y="407681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/>
          <p:nvPr/>
        </p:nvCxnSpPr>
        <p:spPr>
          <a:xfrm>
            <a:off x="4067453" y="3657600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/>
          <p:nvPr/>
        </p:nvCxnSpPr>
        <p:spPr>
          <a:xfrm>
            <a:off x="42672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/>
          <p:nvPr/>
        </p:nvCxnSpPr>
        <p:spPr>
          <a:xfrm>
            <a:off x="44958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47244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638800" y="3657600"/>
            <a:ext cx="1447800" cy="9144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3622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DMA Mode: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Incremental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17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325469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Peripheral registers/memory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7493284" y="4038600"/>
            <a:ext cx="157841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DMA memory address register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4038600"/>
            <a:ext cx="157841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DMA peripheral address register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91200" y="2590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1200" y="2971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3352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1200" y="3733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5791200" y="4114800"/>
            <a:ext cx="11430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22" name="Straight Arrow Connector 21"/>
          <p:cNvCxnSpPr>
            <a:stCxn id="7" idx="3"/>
            <a:endCxn id="58" idx="1"/>
          </p:cNvCxnSpPr>
          <p:nvPr/>
        </p:nvCxnSpPr>
        <p:spPr>
          <a:xfrm>
            <a:off x="1730813" y="4305300"/>
            <a:ext cx="423144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8200" y="4993037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non-incremental mode</a:t>
            </a:r>
          </a:p>
        </p:txBody>
      </p:sp>
      <p:cxnSp>
        <p:nvCxnSpPr>
          <p:cNvPr id="25" name="Straight Arrow Connector 24"/>
          <p:cNvCxnSpPr>
            <a:stCxn id="6" idx="1"/>
            <a:endCxn id="19" idx="3"/>
          </p:cNvCxnSpPr>
          <p:nvPr/>
        </p:nvCxnSpPr>
        <p:spPr>
          <a:xfrm flipH="1" flipV="1">
            <a:off x="6934200" y="3924300"/>
            <a:ext cx="559084" cy="38100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2400" y="12192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DIR</a:t>
            </a:r>
            <a:r>
              <a:rPr lang="en-US" dirty="0"/>
              <a:t>: Data transfer direction: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= Read from peripheral;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= Read from memory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29165" y="4824656"/>
            <a:ext cx="14542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DIR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b="1" dirty="0" err="1">
                <a:solidFill>
                  <a:srgbClr val="C00000"/>
                </a:solidFill>
                <a:cs typeface="Consolas" panose="020B0609020204030204" pitchFamily="49" charset="0"/>
              </a:rPr>
              <a:t>CNDTR</a:t>
            </a:r>
            <a:r>
              <a:rPr lang="en-US" b="1" dirty="0">
                <a:solidFill>
                  <a:srgbClr val="C00000"/>
                </a:solidFill>
                <a:cs typeface="Consolas" panose="020B0609020204030204" pitchFamily="49" charset="0"/>
              </a:rPr>
              <a:t> = 1</a:t>
            </a:r>
          </a:p>
          <a:p>
            <a:r>
              <a:rPr lang="en-US" b="1" dirty="0">
                <a:solidFill>
                  <a:srgbClr val="C00000"/>
                </a:solidFill>
                <a:cs typeface="Consolas" panose="020B0609020204030204" pitchFamily="49" charset="0"/>
              </a:rPr>
              <a:t>CIR = 1</a:t>
            </a:r>
          </a:p>
        </p:txBody>
      </p:sp>
      <p:cxnSp>
        <p:nvCxnSpPr>
          <p:cNvPr id="48" name="Straight Arrow Connector 47"/>
          <p:cNvCxnSpPr>
            <a:endCxn id="20" idx="1"/>
          </p:cNvCxnSpPr>
          <p:nvPr/>
        </p:nvCxnSpPr>
        <p:spPr>
          <a:xfrm>
            <a:off x="5105400" y="3848337"/>
            <a:ext cx="685800" cy="45696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72523" y="4991088"/>
            <a:ext cx="188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incremental mode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91200" y="2221468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53957" y="2971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153957" y="3352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53957" y="3733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153957" y="4114800"/>
            <a:ext cx="11430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60" name="Straight Arrow Connector 59"/>
          <p:cNvCxnSpPr>
            <a:stCxn id="58" idx="3"/>
          </p:cNvCxnSpPr>
          <p:nvPr/>
        </p:nvCxnSpPr>
        <p:spPr>
          <a:xfrm flipV="1">
            <a:off x="3296957" y="3848337"/>
            <a:ext cx="589243" cy="45696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81400" y="5791200"/>
            <a:ext cx="21275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b="1" baseline="30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DMA Transfer</a:t>
            </a:r>
          </a:p>
        </p:txBody>
      </p:sp>
      <p:sp>
        <p:nvSpPr>
          <p:cNvPr id="29" name="Rounded Rectangle 28"/>
          <p:cNvSpPr/>
          <p:nvPr/>
        </p:nvSpPr>
        <p:spPr>
          <a:xfrm>
            <a:off x="3886200" y="3447585"/>
            <a:ext cx="1219200" cy="8015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0" name="Straight Connector 29"/>
          <p:cNvCxnSpPr/>
          <p:nvPr/>
        </p:nvCxnSpPr>
        <p:spPr>
          <a:xfrm>
            <a:off x="4067453" y="379106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3581399" y="3049350"/>
            <a:ext cx="1866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DMA Bus Matrix</a:t>
            </a:r>
          </a:p>
        </p:txBody>
      </p:sp>
      <p:cxnSp>
        <p:nvCxnSpPr>
          <p:cNvPr id="32" name="Straight Connector 31"/>
          <p:cNvCxnSpPr/>
          <p:nvPr/>
        </p:nvCxnSpPr>
        <p:spPr>
          <a:xfrm>
            <a:off x="4067453" y="394346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067453" y="407681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67453" y="3657600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2672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4958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7244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/>
          <p:cNvSpPr/>
          <p:nvPr/>
        </p:nvSpPr>
        <p:spPr>
          <a:xfrm>
            <a:off x="5638800" y="3657600"/>
            <a:ext cx="1447800" cy="9144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811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DMA Mode:</a:t>
            </a:r>
            <a:br>
              <a:rPr lang="en-US" dirty="0"/>
            </a:br>
            <a:r>
              <a:rPr lang="en-US" dirty="0">
                <a:solidFill>
                  <a:srgbClr val="C00000"/>
                </a:solidFill>
              </a:rPr>
              <a:t>Incremental Mode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18</a:t>
            </a:fld>
            <a:endParaRPr kumimoji="0" lang="en-US" dirty="0"/>
          </a:p>
        </p:txBody>
      </p:sp>
      <p:sp>
        <p:nvSpPr>
          <p:cNvPr id="5" name="Rectangle 4"/>
          <p:cNvSpPr/>
          <p:nvPr/>
        </p:nvSpPr>
        <p:spPr>
          <a:xfrm>
            <a:off x="1752600" y="2325469"/>
            <a:ext cx="1828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Peripheral registers/memory</a:t>
            </a:r>
          </a:p>
        </p:txBody>
      </p:sp>
      <p:sp>
        <p:nvSpPr>
          <p:cNvPr id="6" name="Rectangle 5"/>
          <p:cNvSpPr/>
          <p:nvPr/>
        </p:nvSpPr>
        <p:spPr>
          <a:xfrm>
            <a:off x="7493284" y="4038600"/>
            <a:ext cx="157841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DMA memory address register 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4038600"/>
            <a:ext cx="1578413" cy="533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DMA peripheral address register 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791200" y="2590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5791200" y="2971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5791200" y="3352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791200" y="3733800"/>
            <a:ext cx="11430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791200" y="4114800"/>
            <a:ext cx="11430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22" name="Straight Arrow Connector 21"/>
          <p:cNvCxnSpPr>
            <a:stCxn id="7" idx="3"/>
            <a:endCxn id="58" idx="1"/>
          </p:cNvCxnSpPr>
          <p:nvPr/>
        </p:nvCxnSpPr>
        <p:spPr>
          <a:xfrm>
            <a:off x="1730813" y="4305300"/>
            <a:ext cx="423144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838200" y="4993037"/>
            <a:ext cx="2308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non-incremental mode</a:t>
            </a:r>
          </a:p>
        </p:txBody>
      </p:sp>
      <p:cxnSp>
        <p:nvCxnSpPr>
          <p:cNvPr id="25" name="Straight Arrow Connector 24"/>
          <p:cNvCxnSpPr>
            <a:stCxn id="6" idx="1"/>
            <a:endCxn id="20" idx="3"/>
          </p:cNvCxnSpPr>
          <p:nvPr/>
        </p:nvCxnSpPr>
        <p:spPr>
          <a:xfrm flipH="1">
            <a:off x="6934200" y="4305300"/>
            <a:ext cx="559084" cy="0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>
            <a:off x="152400" y="1219200"/>
            <a:ext cx="8229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DIR</a:t>
            </a:r>
            <a:r>
              <a:rPr lang="en-US" dirty="0"/>
              <a:t>: Data transfer direction: 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  <a:r>
              <a:rPr lang="en-US" dirty="0"/>
              <a:t> = Read from peripheral; 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  <a:r>
              <a:rPr lang="en-US" dirty="0"/>
              <a:t> = Read from memory</a:t>
            </a:r>
          </a:p>
        </p:txBody>
      </p:sp>
      <p:sp>
        <p:nvSpPr>
          <p:cNvPr id="41" name="Rectangle 40"/>
          <p:cNvSpPr/>
          <p:nvPr/>
        </p:nvSpPr>
        <p:spPr>
          <a:xfrm>
            <a:off x="4029165" y="4824656"/>
            <a:ext cx="1454244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err="1">
                <a:solidFill>
                  <a:srgbClr val="C00000"/>
                </a:solidFill>
              </a:rPr>
              <a:t>DIR</a:t>
            </a:r>
            <a:r>
              <a:rPr lang="en-US" b="1" dirty="0">
                <a:solidFill>
                  <a:srgbClr val="C00000"/>
                </a:solidFill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b="1" dirty="0" err="1">
                <a:solidFill>
                  <a:srgbClr val="C00000"/>
                </a:solidFill>
                <a:cs typeface="Consolas" panose="020B0609020204030204" pitchFamily="49" charset="0"/>
              </a:rPr>
              <a:t>CNDTR</a:t>
            </a:r>
            <a:r>
              <a:rPr lang="en-US" b="1" dirty="0">
                <a:solidFill>
                  <a:srgbClr val="C00000"/>
                </a:solidFill>
                <a:cs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</a:t>
            </a:r>
          </a:p>
          <a:p>
            <a:r>
              <a:rPr lang="en-US" b="1" dirty="0">
                <a:solidFill>
                  <a:srgbClr val="C00000"/>
                </a:solidFill>
                <a:cs typeface="Consolas" panose="020B0609020204030204" pitchFamily="49" charset="0"/>
              </a:rPr>
              <a:t>CIR = </a:t>
            </a:r>
            <a:r>
              <a:rPr lang="en-US" b="1" dirty="0">
                <a:solidFill>
                  <a:srgbClr val="C0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1</a:t>
            </a:r>
          </a:p>
        </p:txBody>
      </p:sp>
      <p:cxnSp>
        <p:nvCxnSpPr>
          <p:cNvPr id="48" name="Straight Arrow Connector 47"/>
          <p:cNvCxnSpPr>
            <a:endCxn id="20" idx="1"/>
          </p:cNvCxnSpPr>
          <p:nvPr/>
        </p:nvCxnSpPr>
        <p:spPr>
          <a:xfrm>
            <a:off x="5105400" y="3848337"/>
            <a:ext cx="685800" cy="45696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6272523" y="4991088"/>
            <a:ext cx="1882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incremental mode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791200" y="2221468"/>
            <a:ext cx="1160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55" name="Rectangle 54"/>
          <p:cNvSpPr/>
          <p:nvPr/>
        </p:nvSpPr>
        <p:spPr>
          <a:xfrm>
            <a:off x="2153957" y="2971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2153957" y="3352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2153957" y="3733800"/>
            <a:ext cx="1143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2153957" y="4114800"/>
            <a:ext cx="1143000" cy="381000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</a:p>
        </p:txBody>
      </p:sp>
      <p:cxnSp>
        <p:nvCxnSpPr>
          <p:cNvPr id="60" name="Straight Arrow Connector 59"/>
          <p:cNvCxnSpPr>
            <a:stCxn id="58" idx="3"/>
          </p:cNvCxnSpPr>
          <p:nvPr/>
        </p:nvCxnSpPr>
        <p:spPr>
          <a:xfrm flipV="1">
            <a:off x="3296957" y="3848337"/>
            <a:ext cx="589243" cy="456963"/>
          </a:xfrm>
          <a:prstGeom prst="straightConnector1">
            <a:avLst/>
          </a:prstGeom>
          <a:ln w="19050">
            <a:solidFill>
              <a:srgbClr val="C0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581400" y="5791200"/>
            <a:ext cx="22108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  <a:r>
              <a:rPr lang="en-US" b="1" baseline="30000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nd</a:t>
            </a:r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DMA Transfer</a:t>
            </a:r>
          </a:p>
        </p:txBody>
      </p:sp>
      <p:sp>
        <p:nvSpPr>
          <p:cNvPr id="30" name="Rounded Rectangle 29"/>
          <p:cNvSpPr/>
          <p:nvPr/>
        </p:nvSpPr>
        <p:spPr>
          <a:xfrm>
            <a:off x="3886200" y="3447585"/>
            <a:ext cx="1219200" cy="80150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31" name="Straight Connector 30"/>
          <p:cNvCxnSpPr/>
          <p:nvPr/>
        </p:nvCxnSpPr>
        <p:spPr>
          <a:xfrm>
            <a:off x="4067453" y="379106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3581399" y="3049350"/>
            <a:ext cx="186690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/>
              <a:t>DMA Bus Matrix</a:t>
            </a:r>
          </a:p>
        </p:txBody>
      </p:sp>
      <p:cxnSp>
        <p:nvCxnSpPr>
          <p:cNvPr id="33" name="Straight Connector 32"/>
          <p:cNvCxnSpPr/>
          <p:nvPr/>
        </p:nvCxnSpPr>
        <p:spPr>
          <a:xfrm>
            <a:off x="4067453" y="394346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>
            <a:off x="4067453" y="4076818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4067453" y="3657600"/>
            <a:ext cx="914400" cy="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42672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44958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4724400" y="3543300"/>
            <a:ext cx="0" cy="647700"/>
          </a:xfrm>
          <a:prstGeom prst="line">
            <a:avLst/>
          </a:prstGeom>
          <a:ln w="19050">
            <a:solidFill>
              <a:schemeClr val="tx2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048627" y="6290441"/>
            <a:ext cx="3807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DMA resets and continues to run!</a:t>
            </a:r>
          </a:p>
        </p:txBody>
      </p:sp>
      <p:sp>
        <p:nvSpPr>
          <p:cNvPr id="36" name="Rectangle 35"/>
          <p:cNvSpPr/>
          <p:nvPr/>
        </p:nvSpPr>
        <p:spPr>
          <a:xfrm>
            <a:off x="5638800" y="3657600"/>
            <a:ext cx="1447800" cy="914400"/>
          </a:xfrm>
          <a:prstGeom prst="rect">
            <a:avLst/>
          </a:prstGeom>
          <a:noFill/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2524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DAE2D3-C037-4192-B9CF-7D686A4EC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Request	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927E95-55EF-4C8A-A29B-1CB1712CB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19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58F28D-BF19-4DE3-B01D-732E7B2B9D35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27493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When does the next DMA transfer start?</a:t>
            </a:r>
          </a:p>
          <a:p>
            <a:pPr lvl="1"/>
            <a:r>
              <a:rPr lang="en-US" dirty="0"/>
              <a:t>When the peripheral is ready to send or receive data, the peripheral will generate a DMA request signal to the DMA controller to request a data transfer.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1EB13D-3FED-4B24-AECA-3D58AF820642}"/>
              </a:ext>
            </a:extLst>
          </p:cNvPr>
          <p:cNvSpPr/>
          <p:nvPr/>
        </p:nvSpPr>
        <p:spPr>
          <a:xfrm>
            <a:off x="917448" y="2819400"/>
            <a:ext cx="1371600" cy="9772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BADA02C-E312-430A-B95A-18B52C29346B}"/>
              </a:ext>
            </a:extLst>
          </p:cNvPr>
          <p:cNvSpPr/>
          <p:nvPr/>
        </p:nvSpPr>
        <p:spPr>
          <a:xfrm>
            <a:off x="3886200" y="2819398"/>
            <a:ext cx="1371600" cy="9772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A66868-4CED-45DB-B5E8-41A4F3CE30CA}"/>
              </a:ext>
            </a:extLst>
          </p:cNvPr>
          <p:cNvSpPr/>
          <p:nvPr/>
        </p:nvSpPr>
        <p:spPr>
          <a:xfrm>
            <a:off x="6629400" y="2819398"/>
            <a:ext cx="1524000" cy="977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40807B-530A-47F1-81F9-BD3F44ABBBBD}"/>
              </a:ext>
            </a:extLst>
          </p:cNvPr>
          <p:cNvCxnSpPr/>
          <p:nvPr/>
        </p:nvCxnSpPr>
        <p:spPr>
          <a:xfrm>
            <a:off x="838200" y="4634896"/>
            <a:ext cx="75438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1387A6-C651-4956-8971-2606DEC881E2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603248" y="3796696"/>
            <a:ext cx="0" cy="838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2B54159-D41E-4EF5-8860-72E4CA06A2C8}"/>
              </a:ext>
            </a:extLst>
          </p:cNvPr>
          <p:cNvCxnSpPr>
            <a:cxnSpLocks/>
          </p:cNvCxnSpPr>
          <p:nvPr/>
        </p:nvCxnSpPr>
        <p:spPr>
          <a:xfrm>
            <a:off x="4572000" y="3796696"/>
            <a:ext cx="0" cy="838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7D3C78-E613-4B9D-A460-75EEAB1EE929}"/>
              </a:ext>
            </a:extLst>
          </p:cNvPr>
          <p:cNvCxnSpPr>
            <a:cxnSpLocks/>
          </p:cNvCxnSpPr>
          <p:nvPr/>
        </p:nvCxnSpPr>
        <p:spPr>
          <a:xfrm>
            <a:off x="7391400" y="3796696"/>
            <a:ext cx="0" cy="83820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D100D7A2-7312-4F7C-8D53-18B678E160FA}"/>
              </a:ext>
            </a:extLst>
          </p:cNvPr>
          <p:cNvSpPr/>
          <p:nvPr/>
        </p:nvSpPr>
        <p:spPr>
          <a:xfrm>
            <a:off x="3886200" y="2819400"/>
            <a:ext cx="1371600" cy="9772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Memory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9E7AE1-F939-421A-9ABA-CC0D67E9F6C0}"/>
              </a:ext>
            </a:extLst>
          </p:cNvPr>
          <p:cNvSpPr/>
          <p:nvPr/>
        </p:nvSpPr>
        <p:spPr>
          <a:xfrm>
            <a:off x="6629400" y="2819397"/>
            <a:ext cx="1524000" cy="93919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Peripheral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4A3FE1D-D334-45A9-8524-11E4718ED314}"/>
              </a:ext>
            </a:extLst>
          </p:cNvPr>
          <p:cNvSpPr/>
          <p:nvPr/>
        </p:nvSpPr>
        <p:spPr>
          <a:xfrm>
            <a:off x="914400" y="2848522"/>
            <a:ext cx="1374648" cy="96147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Processor Core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97498F1-206E-41A2-8148-DBC733E8455F}"/>
              </a:ext>
            </a:extLst>
          </p:cNvPr>
          <p:cNvSpPr txBox="1"/>
          <p:nvPr/>
        </p:nvSpPr>
        <p:spPr>
          <a:xfrm>
            <a:off x="5472285" y="4723582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Request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E98673-0C64-472F-87D9-087155775A95}"/>
              </a:ext>
            </a:extLst>
          </p:cNvPr>
          <p:cNvCxnSpPr>
            <a:cxnSpLocks/>
          </p:cNvCxnSpPr>
          <p:nvPr/>
        </p:nvCxnSpPr>
        <p:spPr>
          <a:xfrm>
            <a:off x="7467600" y="3796695"/>
            <a:ext cx="0" cy="91440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2094EF-E0F4-4881-A1DF-C0ADB33AA4BB}"/>
              </a:ext>
            </a:extLst>
          </p:cNvPr>
          <p:cNvCxnSpPr>
            <a:cxnSpLocks/>
          </p:cNvCxnSpPr>
          <p:nvPr/>
        </p:nvCxnSpPr>
        <p:spPr>
          <a:xfrm flipH="1">
            <a:off x="4648200" y="4695277"/>
            <a:ext cx="2819400" cy="158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0A38EA8-A803-4DBB-863F-41F70810715F}"/>
              </a:ext>
            </a:extLst>
          </p:cNvPr>
          <p:cNvCxnSpPr>
            <a:cxnSpLocks/>
          </p:cNvCxnSpPr>
          <p:nvPr/>
        </p:nvCxnSpPr>
        <p:spPr>
          <a:xfrm flipV="1">
            <a:off x="4658989" y="4711095"/>
            <a:ext cx="0" cy="470505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3D9A5BA-2FDB-4A3E-B59B-33B8058CFF29}"/>
              </a:ext>
            </a:extLst>
          </p:cNvPr>
          <p:cNvCxnSpPr>
            <a:cxnSpLocks/>
          </p:cNvCxnSpPr>
          <p:nvPr/>
        </p:nvCxnSpPr>
        <p:spPr>
          <a:xfrm>
            <a:off x="4495800" y="4558696"/>
            <a:ext cx="0" cy="622904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2ADC45-0A7C-4EE8-B967-A94D35DB3A31}"/>
              </a:ext>
            </a:extLst>
          </p:cNvPr>
          <p:cNvCxnSpPr>
            <a:cxnSpLocks/>
          </p:cNvCxnSpPr>
          <p:nvPr/>
        </p:nvCxnSpPr>
        <p:spPr>
          <a:xfrm>
            <a:off x="4495800" y="4558696"/>
            <a:ext cx="2819400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B313314-29CE-4F39-9277-CFE7E73A7DB0}"/>
              </a:ext>
            </a:extLst>
          </p:cNvPr>
          <p:cNvCxnSpPr>
            <a:cxnSpLocks/>
          </p:cNvCxnSpPr>
          <p:nvPr/>
        </p:nvCxnSpPr>
        <p:spPr>
          <a:xfrm flipV="1">
            <a:off x="7315200" y="3780877"/>
            <a:ext cx="0" cy="77782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8F0AD57-329A-4764-8087-535589B6B247}"/>
              </a:ext>
            </a:extLst>
          </p:cNvPr>
          <p:cNvSpPr txBox="1"/>
          <p:nvPr/>
        </p:nvSpPr>
        <p:spPr>
          <a:xfrm>
            <a:off x="5158743" y="4151263"/>
            <a:ext cx="1577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Acknowledge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8AEEE28-E934-444C-811D-60091CD51940}"/>
              </a:ext>
            </a:extLst>
          </p:cNvPr>
          <p:cNvSpPr/>
          <p:nvPr/>
        </p:nvSpPr>
        <p:spPr>
          <a:xfrm>
            <a:off x="3886200" y="5181600"/>
            <a:ext cx="1371600" cy="97729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DMA Controller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653ADD4C-3FF0-4C8E-AB59-7B9ACB41435E}"/>
              </a:ext>
            </a:extLst>
          </p:cNvPr>
          <p:cNvCxnSpPr>
            <a:cxnSpLocks/>
            <a:endCxn id="28" idx="0"/>
          </p:cNvCxnSpPr>
          <p:nvPr/>
        </p:nvCxnSpPr>
        <p:spPr>
          <a:xfrm>
            <a:off x="4572000" y="4634896"/>
            <a:ext cx="0" cy="5467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49757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need DMA?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</a:t>
            </a:fld>
            <a:endParaRPr kumimoji="0"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2438400" y="5257800"/>
            <a:ext cx="4343400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V="1">
            <a:off x="2590800" y="1981200"/>
            <a:ext cx="3048" cy="342900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5334000"/>
            <a:ext cx="2168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Communication Rate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905000" y="1519492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CPU Utilization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V="1">
            <a:off x="2590800" y="4876800"/>
            <a:ext cx="4114800" cy="38100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reeform 14"/>
          <p:cNvSpPr/>
          <p:nvPr/>
        </p:nvSpPr>
        <p:spPr>
          <a:xfrm>
            <a:off x="2590800" y="2338430"/>
            <a:ext cx="3632433" cy="2919369"/>
          </a:xfrm>
          <a:custGeom>
            <a:avLst/>
            <a:gdLst>
              <a:gd name="connsiteX0" fmla="*/ 0 w 3632433"/>
              <a:gd name="connsiteY0" fmla="*/ 2919369 h 2919369"/>
              <a:gd name="connsiteX1" fmla="*/ 2206305 w 3632433"/>
              <a:gd name="connsiteY1" fmla="*/ 2038525 h 2919369"/>
              <a:gd name="connsiteX2" fmla="*/ 3632433 w 3632433"/>
              <a:gd name="connsiteY2" fmla="*/ 0 h 29193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2433" h="2919369">
                <a:moveTo>
                  <a:pt x="0" y="2919369"/>
                </a:moveTo>
                <a:cubicBezTo>
                  <a:pt x="800450" y="2722227"/>
                  <a:pt x="1600900" y="2525086"/>
                  <a:pt x="2206305" y="2038525"/>
                </a:cubicBezTo>
                <a:cubicBezTo>
                  <a:pt x="2811710" y="1551964"/>
                  <a:pt x="3386356" y="349541"/>
                  <a:pt x="3632433" y="0"/>
                </a:cubicBezTo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3928178" y="3208260"/>
            <a:ext cx="1558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DMA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5943600" y="4431269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 DMA</a:t>
            </a:r>
          </a:p>
        </p:txBody>
      </p:sp>
    </p:spTree>
    <p:extLst>
      <p:ext uri="{BB962C8B-B14F-4D97-AF65-F5344CB8AC3E}">
        <p14:creationId xmlns:p14="http://schemas.microsoft.com/office/powerpoint/2010/main" val="30631495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Interrupts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20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Programmable and Independent source and destination transfer data size: </a:t>
            </a:r>
          </a:p>
          <a:p>
            <a:pPr lvl="1"/>
            <a:r>
              <a:rPr lang="en-US" dirty="0"/>
              <a:t>Byte, Halfword or Word</a:t>
            </a:r>
          </a:p>
          <a:p>
            <a:r>
              <a:rPr lang="en-US" dirty="0"/>
              <a:t>Three event flags: </a:t>
            </a:r>
          </a:p>
          <a:p>
            <a:pPr lvl="1"/>
            <a:r>
              <a:rPr lang="en-US" dirty="0"/>
              <a:t>DMA Half Transfer</a:t>
            </a:r>
          </a:p>
          <a:p>
            <a:pPr lvl="1"/>
            <a:r>
              <a:rPr lang="en-US" dirty="0"/>
              <a:t>DMA Transfer complete</a:t>
            </a:r>
          </a:p>
          <a:p>
            <a:pPr lvl="1"/>
            <a:r>
              <a:rPr lang="en-US" dirty="0"/>
              <a:t>DMA Transfer Error</a:t>
            </a:r>
          </a:p>
          <a:p>
            <a:r>
              <a:rPr lang="en-US" dirty="0"/>
              <a:t>Software programmable priorities: </a:t>
            </a:r>
          </a:p>
          <a:p>
            <a:pPr lvl="1"/>
            <a:r>
              <a:rPr lang="en-US" dirty="0"/>
              <a:t>Very high, High, Medium, 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88435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DMA Request Mapping</a:t>
            </a: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 rot="16200000" flipH="1">
            <a:off x="4147344" y="980281"/>
            <a:ext cx="966788" cy="8658225"/>
          </a:xfrm>
          <a:prstGeom prst="rect">
            <a:avLst/>
          </a:prstGeom>
          <a:solidFill>
            <a:srgbClr val="99CCFF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0" tIns="0" rIns="0" bIns="0"/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r>
              <a:rPr lang="fr-FR" altLang="en-US" sz="1100" b="1">
                <a:solidFill>
                  <a:schemeClr val="bg1"/>
                </a:solidFill>
                <a:latin typeface="Helvetica" pitchFamily="34" charset="0"/>
                <a:ea typeface="Osaka" charset="-128"/>
              </a:rPr>
              <a:t>               </a:t>
            </a:r>
            <a:r>
              <a:rPr lang="fr-FR" altLang="en-US" sz="1100" b="1">
                <a:latin typeface="Verdana" pitchFamily="34" charset="0"/>
                <a:ea typeface="Osaka" charset="-128"/>
              </a:rPr>
              <a:t>DMA</a:t>
            </a:r>
            <a:endParaRPr lang="en-US" altLang="en-US" sz="1200" b="1">
              <a:latin typeface="Verdana" pitchFamily="34" charset="0"/>
              <a:ea typeface="Osaka" charset="-128"/>
            </a:endParaRPr>
          </a:p>
        </p:txBody>
      </p:sp>
      <p:sp>
        <p:nvSpPr>
          <p:cNvPr id="15364" name="Rectangle 4"/>
          <p:cNvSpPr>
            <a:spLocks noChangeArrowheads="1"/>
          </p:cNvSpPr>
          <p:nvPr/>
        </p:nvSpPr>
        <p:spPr bwMode="auto">
          <a:xfrm rot="-5400000">
            <a:off x="4485482" y="1261269"/>
            <a:ext cx="349250" cy="81168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10800000" lIns="81266" tIns="40634" rIns="81266" bIns="40634" anchor="ctr"/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endParaRPr lang="fr-FR" altLang="en-US" sz="1100" b="1">
              <a:solidFill>
                <a:schemeClr val="bg1"/>
              </a:solidFill>
              <a:latin typeface="Helvetica" pitchFamily="34" charset="0"/>
              <a:ea typeface="Osaka" charset="-128"/>
            </a:endParaRP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514350" y="4027488"/>
            <a:ext cx="646113" cy="217487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fr-FR" altLang="en-US" b="1"/>
          </a:p>
        </p:txBody>
      </p:sp>
      <p:sp>
        <p:nvSpPr>
          <p:cNvPr id="15366" name="Line 6"/>
          <p:cNvSpPr>
            <a:spLocks noChangeShapeType="1"/>
          </p:cNvSpPr>
          <p:nvPr/>
        </p:nvSpPr>
        <p:spPr bwMode="auto">
          <a:xfrm rot="5400000">
            <a:off x="386556" y="4695032"/>
            <a:ext cx="900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367" name="Line 7"/>
          <p:cNvSpPr>
            <a:spLocks noChangeShapeType="1"/>
          </p:cNvSpPr>
          <p:nvPr/>
        </p:nvSpPr>
        <p:spPr bwMode="auto">
          <a:xfrm rot="5400000">
            <a:off x="526256" y="3845719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03213" y="3479800"/>
            <a:ext cx="762000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SW TRIGGER</a:t>
            </a:r>
            <a:endParaRPr lang="en-US" altLang="en-US" sz="700" b="1"/>
          </a:p>
        </p:txBody>
      </p:sp>
      <p:sp>
        <p:nvSpPr>
          <p:cNvPr id="15369" name="Line 9"/>
          <p:cNvSpPr>
            <a:spLocks noChangeShapeType="1"/>
          </p:cNvSpPr>
          <p:nvPr/>
        </p:nvSpPr>
        <p:spPr bwMode="auto">
          <a:xfrm rot="5400000" flipV="1">
            <a:off x="4572000" y="5646738"/>
            <a:ext cx="2921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370" name="Line 10"/>
          <p:cNvSpPr>
            <a:spLocks noChangeShapeType="1"/>
          </p:cNvSpPr>
          <p:nvPr/>
        </p:nvSpPr>
        <p:spPr bwMode="auto">
          <a:xfrm rot="5400000">
            <a:off x="582612" y="3643313"/>
            <a:ext cx="784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718050" y="5532438"/>
            <a:ext cx="1812925" cy="2205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900" b="1">
                <a:latin typeface="Verdana" pitchFamily="34" charset="0"/>
              </a:rPr>
              <a:t>DMA REQUEST</a:t>
            </a:r>
            <a:endParaRPr lang="en-US" altLang="en-US" sz="900" b="1">
              <a:latin typeface="Verdana" pitchFamily="34" charset="0"/>
            </a:endParaRPr>
          </a:p>
        </p:txBody>
      </p:sp>
      <p:sp>
        <p:nvSpPr>
          <p:cNvPr id="15372" name="Rectangle 12"/>
          <p:cNvSpPr>
            <a:spLocks noChangeArrowheads="1"/>
          </p:cNvSpPr>
          <p:nvPr/>
        </p:nvSpPr>
        <p:spPr bwMode="auto">
          <a:xfrm>
            <a:off x="590550" y="2960688"/>
            <a:ext cx="750888" cy="276225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1266" tIns="40634" rIns="81266" bIns="40634" anchor="ctr"/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altLang="en-US" sz="800" b="1">
                <a:solidFill>
                  <a:schemeClr val="bg1"/>
                </a:solidFill>
                <a:latin typeface="Helvetica" pitchFamily="34" charset="0"/>
                <a:ea typeface="Osaka" charset="-128"/>
              </a:rPr>
              <a:t>OR</a:t>
            </a:r>
            <a:endParaRPr lang="en-US" altLang="en-US" sz="800" b="1">
              <a:solidFill>
                <a:schemeClr val="bg1"/>
              </a:solidFill>
              <a:latin typeface="Helvetica" pitchFamily="34" charset="0"/>
              <a:ea typeface="Osaka" charset="-128"/>
            </a:endParaRPr>
          </a:p>
        </p:txBody>
      </p:sp>
      <p:sp>
        <p:nvSpPr>
          <p:cNvPr id="15373" name="Line 13"/>
          <p:cNvSpPr>
            <a:spLocks noChangeShapeType="1"/>
          </p:cNvSpPr>
          <p:nvPr/>
        </p:nvSpPr>
        <p:spPr bwMode="auto">
          <a:xfrm>
            <a:off x="711200" y="2428875"/>
            <a:ext cx="0" cy="5318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731838" y="1724025"/>
            <a:ext cx="452437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ADC1</a:t>
            </a:r>
            <a:endParaRPr lang="en-US" altLang="en-US" sz="700" b="1"/>
          </a:p>
        </p:txBody>
      </p:sp>
      <p:sp>
        <p:nvSpPr>
          <p:cNvPr id="15375" name="Text Box 15"/>
          <p:cNvSpPr txBox="1">
            <a:spLocks noChangeArrowheads="1"/>
          </p:cNvSpPr>
          <p:nvPr/>
        </p:nvSpPr>
        <p:spPr bwMode="auto">
          <a:xfrm>
            <a:off x="249238" y="2195513"/>
            <a:ext cx="698500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TIM2_CC3</a:t>
            </a:r>
            <a:endParaRPr lang="en-US" altLang="en-US" sz="700" b="1"/>
          </a:p>
        </p:txBody>
      </p: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925513" y="2195513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TIM4_CC1</a:t>
            </a:r>
            <a:endParaRPr lang="en-US" altLang="en-US" sz="700" b="1"/>
          </a:p>
        </p:txBody>
      </p:sp>
      <p:sp>
        <p:nvSpPr>
          <p:cNvPr id="15377" name="Line 17"/>
          <p:cNvSpPr>
            <a:spLocks noChangeShapeType="1"/>
          </p:cNvSpPr>
          <p:nvPr/>
        </p:nvSpPr>
        <p:spPr bwMode="auto">
          <a:xfrm>
            <a:off x="944563" y="1952625"/>
            <a:ext cx="0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378" name="Line 18"/>
          <p:cNvSpPr>
            <a:spLocks noChangeShapeType="1"/>
          </p:cNvSpPr>
          <p:nvPr/>
        </p:nvSpPr>
        <p:spPr bwMode="auto">
          <a:xfrm>
            <a:off x="1208088" y="2416175"/>
            <a:ext cx="3175" cy="54451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379" name="AutoShape 19"/>
          <p:cNvSpPr>
            <a:spLocks noChangeArrowheads="1"/>
          </p:cNvSpPr>
          <p:nvPr/>
        </p:nvSpPr>
        <p:spPr bwMode="auto">
          <a:xfrm>
            <a:off x="1816100" y="4027488"/>
            <a:ext cx="644525" cy="217487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fr-FR" altLang="en-US" b="1"/>
          </a:p>
        </p:txBody>
      </p:sp>
      <p:sp>
        <p:nvSpPr>
          <p:cNvPr id="15380" name="Line 20"/>
          <p:cNvSpPr>
            <a:spLocks noChangeShapeType="1"/>
          </p:cNvSpPr>
          <p:nvPr/>
        </p:nvSpPr>
        <p:spPr bwMode="auto">
          <a:xfrm rot="5400000">
            <a:off x="1688306" y="4695032"/>
            <a:ext cx="900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381" name="Line 21"/>
          <p:cNvSpPr>
            <a:spLocks noChangeShapeType="1"/>
          </p:cNvSpPr>
          <p:nvPr/>
        </p:nvSpPr>
        <p:spPr bwMode="auto">
          <a:xfrm rot="5400000">
            <a:off x="1828006" y="3845719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382" name="Text Box 22"/>
          <p:cNvSpPr txBox="1">
            <a:spLocks noChangeArrowheads="1"/>
          </p:cNvSpPr>
          <p:nvPr/>
        </p:nvSpPr>
        <p:spPr bwMode="auto">
          <a:xfrm>
            <a:off x="1604963" y="3479800"/>
            <a:ext cx="760412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SW TRIGGER</a:t>
            </a:r>
            <a:endParaRPr lang="en-US" altLang="en-US" sz="700" b="1"/>
          </a:p>
        </p:txBody>
      </p:sp>
      <p:sp>
        <p:nvSpPr>
          <p:cNvPr id="15383" name="Line 23"/>
          <p:cNvSpPr>
            <a:spLocks noChangeShapeType="1"/>
          </p:cNvSpPr>
          <p:nvPr/>
        </p:nvSpPr>
        <p:spPr bwMode="auto">
          <a:xfrm rot="5400000">
            <a:off x="1882775" y="3643313"/>
            <a:ext cx="784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384" name="Rectangle 24"/>
          <p:cNvSpPr>
            <a:spLocks noChangeArrowheads="1"/>
          </p:cNvSpPr>
          <p:nvPr/>
        </p:nvSpPr>
        <p:spPr bwMode="auto">
          <a:xfrm>
            <a:off x="1890713" y="2960688"/>
            <a:ext cx="752475" cy="276225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1266" tIns="40634" rIns="81266" bIns="40634" anchor="ctr"/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altLang="en-US" sz="800" b="1">
                <a:solidFill>
                  <a:schemeClr val="bg1"/>
                </a:solidFill>
                <a:latin typeface="Helvetica" pitchFamily="34" charset="0"/>
                <a:ea typeface="Osaka" charset="-128"/>
              </a:rPr>
              <a:t>OR</a:t>
            </a:r>
            <a:endParaRPr lang="en-US" altLang="en-US" sz="800" b="1">
              <a:solidFill>
                <a:schemeClr val="bg1"/>
              </a:solidFill>
              <a:latin typeface="Helvetica" pitchFamily="34" charset="0"/>
              <a:ea typeface="Osaka" charset="-128"/>
            </a:endParaRPr>
          </a:p>
        </p:txBody>
      </p:sp>
      <p:sp>
        <p:nvSpPr>
          <p:cNvPr id="15385" name="Line 25"/>
          <p:cNvSpPr>
            <a:spLocks noChangeShapeType="1"/>
          </p:cNvSpPr>
          <p:nvPr/>
        </p:nvSpPr>
        <p:spPr bwMode="auto">
          <a:xfrm>
            <a:off x="2009775" y="2668588"/>
            <a:ext cx="1588" cy="292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386" name="Text Box 26"/>
          <p:cNvSpPr txBox="1">
            <a:spLocks noChangeArrowheads="1"/>
          </p:cNvSpPr>
          <p:nvPr/>
        </p:nvSpPr>
        <p:spPr bwMode="auto">
          <a:xfrm>
            <a:off x="1851025" y="1724025"/>
            <a:ext cx="804863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USART3_TX</a:t>
            </a:r>
            <a:endParaRPr lang="en-US" altLang="en-US" sz="700" b="1"/>
          </a:p>
        </p:txBody>
      </p:sp>
      <p:sp>
        <p:nvSpPr>
          <p:cNvPr id="15387" name="Line 27"/>
          <p:cNvSpPr>
            <a:spLocks noChangeShapeType="1"/>
          </p:cNvSpPr>
          <p:nvPr/>
        </p:nvSpPr>
        <p:spPr bwMode="auto">
          <a:xfrm>
            <a:off x="2117725" y="2252663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388" name="Line 28"/>
          <p:cNvSpPr>
            <a:spLocks noChangeShapeType="1"/>
          </p:cNvSpPr>
          <p:nvPr/>
        </p:nvSpPr>
        <p:spPr bwMode="auto">
          <a:xfrm>
            <a:off x="2246313" y="1952625"/>
            <a:ext cx="0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389" name="Line 29"/>
          <p:cNvSpPr>
            <a:spLocks noChangeShapeType="1"/>
          </p:cNvSpPr>
          <p:nvPr/>
        </p:nvSpPr>
        <p:spPr bwMode="auto">
          <a:xfrm>
            <a:off x="2509838" y="2668588"/>
            <a:ext cx="1587" cy="2921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390" name="Line 30"/>
          <p:cNvSpPr>
            <a:spLocks noChangeShapeType="1"/>
          </p:cNvSpPr>
          <p:nvPr/>
        </p:nvSpPr>
        <p:spPr bwMode="auto">
          <a:xfrm>
            <a:off x="2406650" y="2255838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391" name="AutoShape 31"/>
          <p:cNvSpPr>
            <a:spLocks noChangeArrowheads="1"/>
          </p:cNvSpPr>
          <p:nvPr/>
        </p:nvSpPr>
        <p:spPr bwMode="auto">
          <a:xfrm>
            <a:off x="3106738" y="4025900"/>
            <a:ext cx="644525" cy="217488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fr-FR" altLang="en-US" b="1"/>
          </a:p>
        </p:txBody>
      </p:sp>
      <p:sp>
        <p:nvSpPr>
          <p:cNvPr id="15392" name="Line 32"/>
          <p:cNvSpPr>
            <a:spLocks noChangeShapeType="1"/>
          </p:cNvSpPr>
          <p:nvPr/>
        </p:nvSpPr>
        <p:spPr bwMode="auto">
          <a:xfrm rot="5400000">
            <a:off x="2978944" y="4693444"/>
            <a:ext cx="90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393" name="Line 33"/>
          <p:cNvSpPr>
            <a:spLocks noChangeShapeType="1"/>
          </p:cNvSpPr>
          <p:nvPr/>
        </p:nvSpPr>
        <p:spPr bwMode="auto">
          <a:xfrm rot="5400000">
            <a:off x="3118644" y="3844132"/>
            <a:ext cx="36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394" name="Text Box 34"/>
          <p:cNvSpPr txBox="1">
            <a:spLocks noChangeArrowheads="1"/>
          </p:cNvSpPr>
          <p:nvPr/>
        </p:nvSpPr>
        <p:spPr bwMode="auto">
          <a:xfrm>
            <a:off x="2895600" y="3478213"/>
            <a:ext cx="760413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SW TRIGGER</a:t>
            </a:r>
            <a:endParaRPr lang="en-US" altLang="en-US" sz="700" b="1"/>
          </a:p>
        </p:txBody>
      </p:sp>
      <p:sp>
        <p:nvSpPr>
          <p:cNvPr id="15395" name="Line 35"/>
          <p:cNvSpPr>
            <a:spLocks noChangeShapeType="1"/>
          </p:cNvSpPr>
          <p:nvPr/>
        </p:nvSpPr>
        <p:spPr bwMode="auto">
          <a:xfrm rot="5400000">
            <a:off x="3173412" y="3641726"/>
            <a:ext cx="784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396" name="Rectangle 36"/>
          <p:cNvSpPr>
            <a:spLocks noChangeArrowheads="1"/>
          </p:cNvSpPr>
          <p:nvPr/>
        </p:nvSpPr>
        <p:spPr bwMode="auto">
          <a:xfrm>
            <a:off x="3181350" y="2959100"/>
            <a:ext cx="750888" cy="276225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1266" tIns="40634" rIns="81266" bIns="40634" anchor="ctr"/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altLang="en-US" sz="800" b="1">
                <a:solidFill>
                  <a:schemeClr val="bg1"/>
                </a:solidFill>
                <a:latin typeface="Helvetica" pitchFamily="34" charset="0"/>
                <a:ea typeface="Osaka" charset="-128"/>
              </a:rPr>
              <a:t>OR</a:t>
            </a:r>
            <a:endParaRPr lang="en-US" altLang="en-US" sz="800" b="1">
              <a:solidFill>
                <a:schemeClr val="bg1"/>
              </a:solidFill>
              <a:latin typeface="Helvetica" pitchFamily="34" charset="0"/>
              <a:ea typeface="Osaka" charset="-128"/>
            </a:endParaRPr>
          </a:p>
        </p:txBody>
      </p:sp>
      <p:sp>
        <p:nvSpPr>
          <p:cNvPr id="15397" name="Line 37"/>
          <p:cNvSpPr>
            <a:spLocks noChangeShapeType="1"/>
          </p:cNvSpPr>
          <p:nvPr/>
        </p:nvSpPr>
        <p:spPr bwMode="auto">
          <a:xfrm>
            <a:off x="3300413" y="2500313"/>
            <a:ext cx="1587" cy="458787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398" name="Line 38"/>
          <p:cNvSpPr>
            <a:spLocks noChangeShapeType="1"/>
          </p:cNvSpPr>
          <p:nvPr/>
        </p:nvSpPr>
        <p:spPr bwMode="auto">
          <a:xfrm>
            <a:off x="3406775" y="2251075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399" name="Line 39"/>
          <p:cNvSpPr>
            <a:spLocks noChangeShapeType="1"/>
          </p:cNvSpPr>
          <p:nvPr/>
        </p:nvSpPr>
        <p:spPr bwMode="auto">
          <a:xfrm>
            <a:off x="3536950" y="1951038"/>
            <a:ext cx="0" cy="1008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00" name="Line 40"/>
          <p:cNvSpPr>
            <a:spLocks noChangeShapeType="1"/>
          </p:cNvSpPr>
          <p:nvPr/>
        </p:nvSpPr>
        <p:spPr bwMode="auto">
          <a:xfrm>
            <a:off x="3800475" y="2489200"/>
            <a:ext cx="1588" cy="4699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01" name="Line 41"/>
          <p:cNvSpPr>
            <a:spLocks noChangeShapeType="1"/>
          </p:cNvSpPr>
          <p:nvPr/>
        </p:nvSpPr>
        <p:spPr bwMode="auto">
          <a:xfrm>
            <a:off x="3695700" y="225425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02" name="AutoShape 42"/>
          <p:cNvSpPr>
            <a:spLocks noChangeArrowheads="1"/>
          </p:cNvSpPr>
          <p:nvPr/>
        </p:nvSpPr>
        <p:spPr bwMode="auto">
          <a:xfrm>
            <a:off x="4373563" y="4013200"/>
            <a:ext cx="646112" cy="219075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fr-FR" altLang="en-US" b="1"/>
          </a:p>
        </p:txBody>
      </p:sp>
      <p:sp>
        <p:nvSpPr>
          <p:cNvPr id="15403" name="Line 43"/>
          <p:cNvSpPr>
            <a:spLocks noChangeShapeType="1"/>
          </p:cNvSpPr>
          <p:nvPr/>
        </p:nvSpPr>
        <p:spPr bwMode="auto">
          <a:xfrm rot="5400000">
            <a:off x="4245768" y="4682332"/>
            <a:ext cx="900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404" name="Line 44"/>
          <p:cNvSpPr>
            <a:spLocks noChangeShapeType="1"/>
          </p:cNvSpPr>
          <p:nvPr/>
        </p:nvSpPr>
        <p:spPr bwMode="auto">
          <a:xfrm rot="5400000">
            <a:off x="4386263" y="3832225"/>
            <a:ext cx="3619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405" name="Text Box 45"/>
          <p:cNvSpPr txBox="1">
            <a:spLocks noChangeArrowheads="1"/>
          </p:cNvSpPr>
          <p:nvPr/>
        </p:nvSpPr>
        <p:spPr bwMode="auto">
          <a:xfrm>
            <a:off x="4121150" y="3465513"/>
            <a:ext cx="760413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SW TRIGGER</a:t>
            </a:r>
            <a:endParaRPr lang="en-US" altLang="en-US" sz="700" b="1"/>
          </a:p>
        </p:txBody>
      </p:sp>
      <p:sp>
        <p:nvSpPr>
          <p:cNvPr id="15406" name="Line 46"/>
          <p:cNvSpPr>
            <a:spLocks noChangeShapeType="1"/>
          </p:cNvSpPr>
          <p:nvPr/>
        </p:nvSpPr>
        <p:spPr bwMode="auto">
          <a:xfrm rot="5400000">
            <a:off x="4441825" y="3629026"/>
            <a:ext cx="784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407" name="Rectangle 47"/>
          <p:cNvSpPr>
            <a:spLocks noChangeArrowheads="1"/>
          </p:cNvSpPr>
          <p:nvPr/>
        </p:nvSpPr>
        <p:spPr bwMode="auto">
          <a:xfrm>
            <a:off x="4449763" y="2946400"/>
            <a:ext cx="750887" cy="277813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1266" tIns="40634" rIns="81266" bIns="40634" anchor="ctr"/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altLang="en-US" sz="800" b="1">
                <a:solidFill>
                  <a:schemeClr val="bg1"/>
                </a:solidFill>
                <a:latin typeface="Helvetica" pitchFamily="34" charset="0"/>
                <a:ea typeface="Osaka" charset="-128"/>
              </a:rPr>
              <a:t>OR</a:t>
            </a:r>
            <a:endParaRPr lang="en-US" altLang="en-US" sz="800" b="1">
              <a:solidFill>
                <a:schemeClr val="bg1"/>
              </a:solidFill>
              <a:latin typeface="Helvetica" pitchFamily="34" charset="0"/>
              <a:ea typeface="Osaka" charset="-128"/>
            </a:endParaRPr>
          </a:p>
        </p:txBody>
      </p:sp>
      <p:sp>
        <p:nvSpPr>
          <p:cNvPr id="15408" name="Line 48"/>
          <p:cNvSpPr>
            <a:spLocks noChangeShapeType="1"/>
          </p:cNvSpPr>
          <p:nvPr/>
        </p:nvSpPr>
        <p:spPr bwMode="auto">
          <a:xfrm>
            <a:off x="4506913" y="2668588"/>
            <a:ext cx="3175" cy="2778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09" name="Line 49"/>
          <p:cNvSpPr>
            <a:spLocks noChangeShapeType="1"/>
          </p:cNvSpPr>
          <p:nvPr/>
        </p:nvSpPr>
        <p:spPr bwMode="auto">
          <a:xfrm>
            <a:off x="4602163" y="2238375"/>
            <a:ext cx="0" cy="70643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10" name="Line 50"/>
          <p:cNvSpPr>
            <a:spLocks noChangeShapeType="1"/>
          </p:cNvSpPr>
          <p:nvPr/>
        </p:nvSpPr>
        <p:spPr bwMode="auto">
          <a:xfrm>
            <a:off x="4719638" y="1939925"/>
            <a:ext cx="0" cy="1006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11" name="Line 51"/>
          <p:cNvSpPr>
            <a:spLocks noChangeShapeType="1"/>
          </p:cNvSpPr>
          <p:nvPr/>
        </p:nvSpPr>
        <p:spPr bwMode="auto">
          <a:xfrm>
            <a:off x="5024438" y="224155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12" name="AutoShape 52"/>
          <p:cNvSpPr>
            <a:spLocks noChangeArrowheads="1"/>
          </p:cNvSpPr>
          <p:nvPr/>
        </p:nvSpPr>
        <p:spPr bwMode="auto">
          <a:xfrm>
            <a:off x="5592763" y="4021138"/>
            <a:ext cx="644525" cy="217487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fr-FR" altLang="en-US" b="1"/>
          </a:p>
        </p:txBody>
      </p:sp>
      <p:sp>
        <p:nvSpPr>
          <p:cNvPr id="15413" name="Line 53"/>
          <p:cNvSpPr>
            <a:spLocks noChangeShapeType="1"/>
          </p:cNvSpPr>
          <p:nvPr/>
        </p:nvSpPr>
        <p:spPr bwMode="auto">
          <a:xfrm rot="5400000">
            <a:off x="5464968" y="4688682"/>
            <a:ext cx="9001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414" name="Line 54"/>
          <p:cNvSpPr>
            <a:spLocks noChangeShapeType="1"/>
          </p:cNvSpPr>
          <p:nvPr/>
        </p:nvSpPr>
        <p:spPr bwMode="auto">
          <a:xfrm rot="5400000">
            <a:off x="5604669" y="3839369"/>
            <a:ext cx="36353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415" name="Text Box 55"/>
          <p:cNvSpPr txBox="1">
            <a:spLocks noChangeArrowheads="1"/>
          </p:cNvSpPr>
          <p:nvPr/>
        </p:nvSpPr>
        <p:spPr bwMode="auto">
          <a:xfrm>
            <a:off x="5357813" y="3473450"/>
            <a:ext cx="760412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SW TRIGGER</a:t>
            </a:r>
            <a:endParaRPr lang="en-US" altLang="en-US" sz="700" b="1"/>
          </a:p>
        </p:txBody>
      </p:sp>
      <p:sp>
        <p:nvSpPr>
          <p:cNvPr id="15416" name="Line 56"/>
          <p:cNvSpPr>
            <a:spLocks noChangeShapeType="1"/>
          </p:cNvSpPr>
          <p:nvPr/>
        </p:nvSpPr>
        <p:spPr bwMode="auto">
          <a:xfrm rot="5400000">
            <a:off x="5661025" y="3636963"/>
            <a:ext cx="784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417" name="Rectangle 57"/>
          <p:cNvSpPr>
            <a:spLocks noChangeArrowheads="1"/>
          </p:cNvSpPr>
          <p:nvPr/>
        </p:nvSpPr>
        <p:spPr bwMode="auto">
          <a:xfrm>
            <a:off x="5667375" y="2954338"/>
            <a:ext cx="752475" cy="277812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1266" tIns="40634" rIns="81266" bIns="40634" anchor="ctr"/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altLang="en-US" sz="800" b="1">
                <a:solidFill>
                  <a:schemeClr val="bg1"/>
                </a:solidFill>
                <a:latin typeface="Helvetica" pitchFamily="34" charset="0"/>
                <a:ea typeface="Osaka" charset="-128"/>
              </a:rPr>
              <a:t>OR</a:t>
            </a:r>
            <a:endParaRPr lang="en-US" altLang="en-US" sz="800" b="1">
              <a:solidFill>
                <a:schemeClr val="bg1"/>
              </a:solidFill>
              <a:latin typeface="Helvetica" pitchFamily="34" charset="0"/>
              <a:ea typeface="Osaka" charset="-128"/>
            </a:endParaRPr>
          </a:p>
        </p:txBody>
      </p:sp>
      <p:sp>
        <p:nvSpPr>
          <p:cNvPr id="15418" name="Line 58"/>
          <p:cNvSpPr>
            <a:spLocks noChangeShapeType="1"/>
          </p:cNvSpPr>
          <p:nvPr/>
        </p:nvSpPr>
        <p:spPr bwMode="auto">
          <a:xfrm>
            <a:off x="5764213" y="2559050"/>
            <a:ext cx="0" cy="395288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19" name="Line 59"/>
          <p:cNvSpPr>
            <a:spLocks noChangeShapeType="1"/>
          </p:cNvSpPr>
          <p:nvPr/>
        </p:nvSpPr>
        <p:spPr bwMode="auto">
          <a:xfrm>
            <a:off x="5868988" y="2259013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20" name="Line 60"/>
          <p:cNvSpPr>
            <a:spLocks noChangeShapeType="1"/>
          </p:cNvSpPr>
          <p:nvPr/>
        </p:nvSpPr>
        <p:spPr bwMode="auto">
          <a:xfrm>
            <a:off x="5999163" y="1947863"/>
            <a:ext cx="0" cy="1006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21" name="Line 61"/>
          <p:cNvSpPr>
            <a:spLocks noChangeShapeType="1"/>
          </p:cNvSpPr>
          <p:nvPr/>
        </p:nvSpPr>
        <p:spPr bwMode="auto">
          <a:xfrm>
            <a:off x="6313488" y="2554288"/>
            <a:ext cx="0" cy="4000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22" name="Line 62"/>
          <p:cNvSpPr>
            <a:spLocks noChangeShapeType="1"/>
          </p:cNvSpPr>
          <p:nvPr/>
        </p:nvSpPr>
        <p:spPr bwMode="auto">
          <a:xfrm>
            <a:off x="6207125" y="2249488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23" name="AutoShape 63"/>
          <p:cNvSpPr>
            <a:spLocks noChangeArrowheads="1"/>
          </p:cNvSpPr>
          <p:nvPr/>
        </p:nvSpPr>
        <p:spPr bwMode="auto">
          <a:xfrm>
            <a:off x="6765925" y="4025900"/>
            <a:ext cx="646113" cy="217488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fr-FR" altLang="en-US" b="1"/>
          </a:p>
        </p:txBody>
      </p:sp>
      <p:sp>
        <p:nvSpPr>
          <p:cNvPr id="15424" name="Line 64"/>
          <p:cNvSpPr>
            <a:spLocks noChangeShapeType="1"/>
          </p:cNvSpPr>
          <p:nvPr/>
        </p:nvSpPr>
        <p:spPr bwMode="auto">
          <a:xfrm rot="5400000">
            <a:off x="6638132" y="4693444"/>
            <a:ext cx="90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425" name="Line 65"/>
          <p:cNvSpPr>
            <a:spLocks noChangeShapeType="1"/>
          </p:cNvSpPr>
          <p:nvPr/>
        </p:nvSpPr>
        <p:spPr bwMode="auto">
          <a:xfrm rot="5400000">
            <a:off x="6777831" y="3844132"/>
            <a:ext cx="36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426" name="Text Box 66"/>
          <p:cNvSpPr txBox="1">
            <a:spLocks noChangeArrowheads="1"/>
          </p:cNvSpPr>
          <p:nvPr/>
        </p:nvSpPr>
        <p:spPr bwMode="auto">
          <a:xfrm>
            <a:off x="6530975" y="3463925"/>
            <a:ext cx="760413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SW TRIGGER</a:t>
            </a:r>
            <a:endParaRPr lang="en-US" altLang="en-US" sz="700" b="1"/>
          </a:p>
        </p:txBody>
      </p:sp>
      <p:sp>
        <p:nvSpPr>
          <p:cNvPr id="15427" name="Line 67"/>
          <p:cNvSpPr>
            <a:spLocks noChangeShapeType="1"/>
          </p:cNvSpPr>
          <p:nvPr/>
        </p:nvSpPr>
        <p:spPr bwMode="auto">
          <a:xfrm rot="5400000">
            <a:off x="6834187" y="3641726"/>
            <a:ext cx="784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428" name="Rectangle 68"/>
          <p:cNvSpPr>
            <a:spLocks noChangeArrowheads="1"/>
          </p:cNvSpPr>
          <p:nvPr/>
        </p:nvSpPr>
        <p:spPr bwMode="auto">
          <a:xfrm>
            <a:off x="6842125" y="2946400"/>
            <a:ext cx="750888" cy="276225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1266" tIns="40634" rIns="81266" bIns="40634" anchor="ctr"/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altLang="en-US" sz="800" b="1">
                <a:solidFill>
                  <a:schemeClr val="bg1"/>
                </a:solidFill>
                <a:latin typeface="Helvetica" pitchFamily="34" charset="0"/>
                <a:ea typeface="Osaka" charset="-128"/>
              </a:rPr>
              <a:t>OR</a:t>
            </a:r>
            <a:endParaRPr lang="en-US" altLang="en-US" sz="800" b="1">
              <a:solidFill>
                <a:schemeClr val="bg1"/>
              </a:solidFill>
              <a:latin typeface="Helvetica" pitchFamily="34" charset="0"/>
              <a:ea typeface="Osaka" charset="-128"/>
            </a:endParaRPr>
          </a:p>
        </p:txBody>
      </p:sp>
      <p:sp>
        <p:nvSpPr>
          <p:cNvPr id="15429" name="Line 69"/>
          <p:cNvSpPr>
            <a:spLocks noChangeShapeType="1"/>
          </p:cNvSpPr>
          <p:nvPr/>
        </p:nvSpPr>
        <p:spPr bwMode="auto">
          <a:xfrm>
            <a:off x="6959600" y="2655888"/>
            <a:ext cx="3175" cy="290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30" name="Line 70"/>
          <p:cNvSpPr>
            <a:spLocks noChangeShapeType="1"/>
          </p:cNvSpPr>
          <p:nvPr/>
        </p:nvSpPr>
        <p:spPr bwMode="auto">
          <a:xfrm>
            <a:off x="7067550" y="2389188"/>
            <a:ext cx="0" cy="5556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31" name="Line 71"/>
          <p:cNvSpPr>
            <a:spLocks noChangeShapeType="1"/>
          </p:cNvSpPr>
          <p:nvPr/>
        </p:nvSpPr>
        <p:spPr bwMode="auto">
          <a:xfrm>
            <a:off x="7196138" y="1939925"/>
            <a:ext cx="0" cy="100647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32" name="Line 72"/>
          <p:cNvSpPr>
            <a:spLocks noChangeShapeType="1"/>
          </p:cNvSpPr>
          <p:nvPr/>
        </p:nvSpPr>
        <p:spPr bwMode="auto">
          <a:xfrm>
            <a:off x="7459663" y="2655888"/>
            <a:ext cx="3175" cy="2905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33" name="Line 73"/>
          <p:cNvSpPr>
            <a:spLocks noChangeShapeType="1"/>
          </p:cNvSpPr>
          <p:nvPr/>
        </p:nvSpPr>
        <p:spPr bwMode="auto">
          <a:xfrm>
            <a:off x="7356475" y="2395538"/>
            <a:ext cx="0" cy="5508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34" name="AutoShape 74"/>
          <p:cNvSpPr>
            <a:spLocks noChangeArrowheads="1"/>
          </p:cNvSpPr>
          <p:nvPr/>
        </p:nvSpPr>
        <p:spPr bwMode="auto">
          <a:xfrm>
            <a:off x="7983538" y="4000500"/>
            <a:ext cx="646112" cy="217488"/>
          </a:xfrm>
          <a:prstGeom prst="flowChartManualOperation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eaLnBrk="1" hangingPunct="1"/>
            <a:endParaRPr lang="fr-FR" altLang="en-US" b="1"/>
          </a:p>
        </p:txBody>
      </p:sp>
      <p:sp>
        <p:nvSpPr>
          <p:cNvPr id="15435" name="Line 75"/>
          <p:cNvSpPr>
            <a:spLocks noChangeShapeType="1"/>
          </p:cNvSpPr>
          <p:nvPr/>
        </p:nvSpPr>
        <p:spPr bwMode="auto">
          <a:xfrm rot="5400000">
            <a:off x="7857332" y="4668044"/>
            <a:ext cx="900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436" name="Line 76"/>
          <p:cNvSpPr>
            <a:spLocks noChangeShapeType="1"/>
          </p:cNvSpPr>
          <p:nvPr/>
        </p:nvSpPr>
        <p:spPr bwMode="auto">
          <a:xfrm rot="5400000">
            <a:off x="7995444" y="3818732"/>
            <a:ext cx="36353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437" name="Text Box 77"/>
          <p:cNvSpPr txBox="1">
            <a:spLocks noChangeArrowheads="1"/>
          </p:cNvSpPr>
          <p:nvPr/>
        </p:nvSpPr>
        <p:spPr bwMode="auto">
          <a:xfrm>
            <a:off x="7748588" y="3465513"/>
            <a:ext cx="760412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SW TRIGGER</a:t>
            </a:r>
            <a:endParaRPr lang="en-US" altLang="en-US" sz="700" b="1"/>
          </a:p>
        </p:txBody>
      </p:sp>
      <p:sp>
        <p:nvSpPr>
          <p:cNvPr id="15438" name="Line 78"/>
          <p:cNvSpPr>
            <a:spLocks noChangeShapeType="1"/>
          </p:cNvSpPr>
          <p:nvPr/>
        </p:nvSpPr>
        <p:spPr bwMode="auto">
          <a:xfrm rot="5400000">
            <a:off x="8051800" y="3616326"/>
            <a:ext cx="7842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b="1"/>
          </a:p>
        </p:txBody>
      </p:sp>
      <p:sp>
        <p:nvSpPr>
          <p:cNvPr id="15439" name="Rectangle 79"/>
          <p:cNvSpPr>
            <a:spLocks noChangeArrowheads="1"/>
          </p:cNvSpPr>
          <p:nvPr/>
        </p:nvSpPr>
        <p:spPr bwMode="auto">
          <a:xfrm>
            <a:off x="8059738" y="2933700"/>
            <a:ext cx="750887" cy="276225"/>
          </a:xfrm>
          <a:prstGeom prst="rect">
            <a:avLst/>
          </a:prstGeom>
          <a:solidFill>
            <a:srgbClr val="0000FF">
              <a:alpha val="20000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lIns="81266" tIns="40634" rIns="81266" bIns="40634" anchor="ctr"/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/>
            <a:r>
              <a:rPr lang="fr-FR" altLang="en-US" sz="800" b="1">
                <a:solidFill>
                  <a:schemeClr val="bg1"/>
                </a:solidFill>
                <a:latin typeface="Helvetica" pitchFamily="34" charset="0"/>
                <a:ea typeface="Osaka" charset="-128"/>
              </a:rPr>
              <a:t>OR</a:t>
            </a:r>
            <a:endParaRPr lang="en-US" altLang="en-US" sz="800" b="1">
              <a:solidFill>
                <a:schemeClr val="bg1"/>
              </a:solidFill>
              <a:latin typeface="Helvetica" pitchFamily="34" charset="0"/>
              <a:ea typeface="Osaka" charset="-128"/>
            </a:endParaRPr>
          </a:p>
        </p:txBody>
      </p:sp>
      <p:sp>
        <p:nvSpPr>
          <p:cNvPr id="15440" name="Line 80"/>
          <p:cNvSpPr>
            <a:spLocks noChangeShapeType="1"/>
          </p:cNvSpPr>
          <p:nvPr/>
        </p:nvSpPr>
        <p:spPr bwMode="auto">
          <a:xfrm>
            <a:off x="8177213" y="2565400"/>
            <a:ext cx="3175" cy="3683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41" name="Line 81"/>
          <p:cNvSpPr>
            <a:spLocks noChangeShapeType="1"/>
          </p:cNvSpPr>
          <p:nvPr/>
        </p:nvSpPr>
        <p:spPr bwMode="auto">
          <a:xfrm>
            <a:off x="8285163" y="2225675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42" name="Line 82"/>
          <p:cNvSpPr>
            <a:spLocks noChangeShapeType="1"/>
          </p:cNvSpPr>
          <p:nvPr/>
        </p:nvSpPr>
        <p:spPr bwMode="auto">
          <a:xfrm>
            <a:off x="8413750" y="1925638"/>
            <a:ext cx="0" cy="1008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43" name="Line 83"/>
          <p:cNvSpPr>
            <a:spLocks noChangeShapeType="1"/>
          </p:cNvSpPr>
          <p:nvPr/>
        </p:nvSpPr>
        <p:spPr bwMode="auto">
          <a:xfrm>
            <a:off x="8677275" y="2554288"/>
            <a:ext cx="3175" cy="3794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44" name="Line 84"/>
          <p:cNvSpPr>
            <a:spLocks noChangeShapeType="1"/>
          </p:cNvSpPr>
          <p:nvPr/>
        </p:nvSpPr>
        <p:spPr bwMode="auto">
          <a:xfrm>
            <a:off x="8574088" y="2228850"/>
            <a:ext cx="0" cy="7048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45" name="Text Box 85"/>
          <p:cNvSpPr txBox="1">
            <a:spLocks noChangeArrowheads="1"/>
          </p:cNvSpPr>
          <p:nvPr/>
        </p:nvSpPr>
        <p:spPr bwMode="auto">
          <a:xfrm>
            <a:off x="531813" y="5113338"/>
            <a:ext cx="2259012" cy="26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sz="1200" b="1">
                <a:latin typeface="Verdana" pitchFamily="34" charset="0"/>
              </a:rPr>
              <a:t>High Priority Request</a:t>
            </a:r>
            <a:endParaRPr lang="en-US" altLang="en-US" sz="1200" b="1">
              <a:latin typeface="Verdana" pitchFamily="34" charset="0"/>
            </a:endParaRPr>
          </a:p>
        </p:txBody>
      </p:sp>
      <p:sp>
        <p:nvSpPr>
          <p:cNvPr id="15446" name="Text Box 86"/>
          <p:cNvSpPr txBox="1">
            <a:spLocks noChangeArrowheads="1"/>
          </p:cNvSpPr>
          <p:nvPr/>
        </p:nvSpPr>
        <p:spPr bwMode="auto">
          <a:xfrm>
            <a:off x="6678613" y="5135563"/>
            <a:ext cx="1989137" cy="2667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sz="1200" b="1">
                <a:latin typeface="Verdana" pitchFamily="34" charset="0"/>
              </a:rPr>
              <a:t>Low Priority Request</a:t>
            </a:r>
            <a:endParaRPr lang="en-US" altLang="en-US" sz="1200" b="1">
              <a:latin typeface="Verdana" pitchFamily="34" charset="0"/>
            </a:endParaRPr>
          </a:p>
        </p:txBody>
      </p:sp>
      <p:sp>
        <p:nvSpPr>
          <p:cNvPr id="15447" name="Line 87"/>
          <p:cNvSpPr>
            <a:spLocks noChangeShapeType="1"/>
          </p:cNvSpPr>
          <p:nvPr/>
        </p:nvSpPr>
        <p:spPr bwMode="auto">
          <a:xfrm>
            <a:off x="771525" y="5391150"/>
            <a:ext cx="77152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eaVert" lIns="0" tIns="0" rIns="0" bIns="0"/>
          <a:lstStyle/>
          <a:p>
            <a:endParaRPr lang="en-US" b="1"/>
          </a:p>
        </p:txBody>
      </p:sp>
      <p:sp>
        <p:nvSpPr>
          <p:cNvPr id="15449" name="Text Box 89"/>
          <p:cNvSpPr txBox="1">
            <a:spLocks noChangeArrowheads="1"/>
          </p:cNvSpPr>
          <p:nvPr/>
        </p:nvSpPr>
        <p:spPr bwMode="auto">
          <a:xfrm>
            <a:off x="835025" y="4473575"/>
            <a:ext cx="625475" cy="35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sz="900" b="1"/>
              <a:t>Channel1</a:t>
            </a:r>
            <a:endParaRPr lang="en-US" altLang="en-US" sz="900" b="1"/>
          </a:p>
        </p:txBody>
      </p:sp>
      <p:sp>
        <p:nvSpPr>
          <p:cNvPr id="15450" name="Text Box 90"/>
          <p:cNvSpPr txBox="1">
            <a:spLocks noChangeArrowheads="1"/>
          </p:cNvSpPr>
          <p:nvPr/>
        </p:nvSpPr>
        <p:spPr bwMode="auto">
          <a:xfrm>
            <a:off x="2173288" y="4473575"/>
            <a:ext cx="625475" cy="35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sz="900" b="1"/>
              <a:t>Channel2</a:t>
            </a:r>
            <a:endParaRPr lang="en-US" altLang="en-US" sz="900" b="1"/>
          </a:p>
        </p:txBody>
      </p:sp>
      <p:sp>
        <p:nvSpPr>
          <p:cNvPr id="15451" name="Text Box 91"/>
          <p:cNvSpPr txBox="1">
            <a:spLocks noChangeArrowheads="1"/>
          </p:cNvSpPr>
          <p:nvPr/>
        </p:nvSpPr>
        <p:spPr bwMode="auto">
          <a:xfrm>
            <a:off x="3476625" y="4489450"/>
            <a:ext cx="623888" cy="35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sz="900" b="1"/>
              <a:t>Channel3</a:t>
            </a:r>
            <a:endParaRPr lang="en-US" altLang="en-US" sz="900" b="1"/>
          </a:p>
        </p:txBody>
      </p:sp>
      <p:sp>
        <p:nvSpPr>
          <p:cNvPr id="15452" name="Text Box 92"/>
          <p:cNvSpPr txBox="1">
            <a:spLocks noChangeArrowheads="1"/>
          </p:cNvSpPr>
          <p:nvPr/>
        </p:nvSpPr>
        <p:spPr bwMode="auto">
          <a:xfrm>
            <a:off x="4756150" y="4489450"/>
            <a:ext cx="625475" cy="35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sz="900" b="1"/>
              <a:t>Channel4</a:t>
            </a:r>
            <a:endParaRPr lang="en-US" altLang="en-US" sz="900" b="1"/>
          </a:p>
        </p:txBody>
      </p:sp>
      <p:sp>
        <p:nvSpPr>
          <p:cNvPr id="15453" name="Text Box 93"/>
          <p:cNvSpPr txBox="1">
            <a:spLocks noChangeArrowheads="1"/>
          </p:cNvSpPr>
          <p:nvPr/>
        </p:nvSpPr>
        <p:spPr bwMode="auto">
          <a:xfrm>
            <a:off x="6022975" y="4489450"/>
            <a:ext cx="625475" cy="35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sz="900" b="1"/>
              <a:t>Channel5</a:t>
            </a:r>
            <a:endParaRPr lang="en-US" altLang="en-US" sz="900" b="1"/>
          </a:p>
        </p:txBody>
      </p:sp>
      <p:sp>
        <p:nvSpPr>
          <p:cNvPr id="15454" name="Text Box 94"/>
          <p:cNvSpPr txBox="1">
            <a:spLocks noChangeArrowheads="1"/>
          </p:cNvSpPr>
          <p:nvPr/>
        </p:nvSpPr>
        <p:spPr bwMode="auto">
          <a:xfrm>
            <a:off x="7196138" y="4489450"/>
            <a:ext cx="625475" cy="35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sz="900" b="1"/>
              <a:t>Channel6</a:t>
            </a:r>
            <a:endParaRPr lang="en-US" altLang="en-US" sz="900" b="1"/>
          </a:p>
        </p:txBody>
      </p:sp>
      <p:sp>
        <p:nvSpPr>
          <p:cNvPr id="15455" name="Text Box 95"/>
          <p:cNvSpPr txBox="1">
            <a:spLocks noChangeArrowheads="1"/>
          </p:cNvSpPr>
          <p:nvPr/>
        </p:nvSpPr>
        <p:spPr bwMode="auto">
          <a:xfrm>
            <a:off x="8355013" y="4489450"/>
            <a:ext cx="625475" cy="359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fr-FR" altLang="en-US" sz="900" b="1"/>
              <a:t>Channel7</a:t>
            </a:r>
            <a:endParaRPr lang="en-US" altLang="en-US" sz="900" b="1"/>
          </a:p>
        </p:txBody>
      </p:sp>
      <p:sp>
        <p:nvSpPr>
          <p:cNvPr id="15456" name="Text Box 96"/>
          <p:cNvSpPr txBox="1">
            <a:spLocks noChangeArrowheads="1"/>
          </p:cNvSpPr>
          <p:nvPr/>
        </p:nvSpPr>
        <p:spPr bwMode="auto">
          <a:xfrm>
            <a:off x="1500188" y="2406650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TIM1_CC1</a:t>
            </a:r>
            <a:endParaRPr lang="en-US" altLang="en-US" sz="700" b="1"/>
          </a:p>
        </p:txBody>
      </p:sp>
      <p:sp>
        <p:nvSpPr>
          <p:cNvPr id="15457" name="Text Box 97"/>
          <p:cNvSpPr txBox="1">
            <a:spLocks noChangeArrowheads="1"/>
          </p:cNvSpPr>
          <p:nvPr/>
        </p:nvSpPr>
        <p:spPr bwMode="auto">
          <a:xfrm>
            <a:off x="1600200" y="2009775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TIM2_UP</a:t>
            </a:r>
            <a:endParaRPr lang="en-US" altLang="en-US" sz="700" b="1"/>
          </a:p>
        </p:txBody>
      </p:sp>
      <p:sp>
        <p:nvSpPr>
          <p:cNvPr id="15458" name="Text Box 98"/>
          <p:cNvSpPr txBox="1">
            <a:spLocks noChangeArrowheads="1"/>
          </p:cNvSpPr>
          <p:nvPr/>
        </p:nvSpPr>
        <p:spPr bwMode="auto">
          <a:xfrm>
            <a:off x="2227263" y="2016125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TIM3_CC3</a:t>
            </a:r>
            <a:endParaRPr lang="en-US" altLang="en-US" sz="700" b="1"/>
          </a:p>
        </p:txBody>
      </p:sp>
      <p:sp>
        <p:nvSpPr>
          <p:cNvPr id="15459" name="Text Box 99"/>
          <p:cNvSpPr txBox="1">
            <a:spLocks noChangeArrowheads="1"/>
          </p:cNvSpPr>
          <p:nvPr/>
        </p:nvSpPr>
        <p:spPr bwMode="auto">
          <a:xfrm>
            <a:off x="2381250" y="2447925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SPI1_RX</a:t>
            </a:r>
            <a:endParaRPr lang="en-US" altLang="en-US" sz="700" b="1"/>
          </a:p>
        </p:txBody>
      </p:sp>
      <p:sp>
        <p:nvSpPr>
          <p:cNvPr id="15460" name="Text Box 100"/>
          <p:cNvSpPr txBox="1">
            <a:spLocks noChangeArrowheads="1"/>
          </p:cNvSpPr>
          <p:nvPr/>
        </p:nvSpPr>
        <p:spPr bwMode="auto">
          <a:xfrm>
            <a:off x="3162300" y="1704975"/>
            <a:ext cx="804863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USART3_RX</a:t>
            </a:r>
            <a:endParaRPr lang="en-US" altLang="en-US" sz="700" b="1"/>
          </a:p>
        </p:txBody>
      </p:sp>
      <p:sp>
        <p:nvSpPr>
          <p:cNvPr id="15461" name="Text Box 101"/>
          <p:cNvSpPr txBox="1">
            <a:spLocks noChangeArrowheads="1"/>
          </p:cNvSpPr>
          <p:nvPr/>
        </p:nvSpPr>
        <p:spPr bwMode="auto">
          <a:xfrm>
            <a:off x="3500438" y="2057400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TIM1_CC2</a:t>
            </a:r>
            <a:endParaRPr lang="en-US" altLang="en-US" sz="700" b="1"/>
          </a:p>
        </p:txBody>
      </p:sp>
      <p:sp>
        <p:nvSpPr>
          <p:cNvPr id="15462" name="Text Box 102"/>
          <p:cNvSpPr txBox="1">
            <a:spLocks noChangeArrowheads="1"/>
          </p:cNvSpPr>
          <p:nvPr/>
        </p:nvSpPr>
        <p:spPr bwMode="auto">
          <a:xfrm>
            <a:off x="2847975" y="2268538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SPI1_TX</a:t>
            </a:r>
            <a:endParaRPr lang="en-US" altLang="en-US" sz="700" b="1"/>
          </a:p>
        </p:txBody>
      </p:sp>
      <p:sp>
        <p:nvSpPr>
          <p:cNvPr id="15463" name="Text Box 103"/>
          <p:cNvSpPr txBox="1">
            <a:spLocks noChangeArrowheads="1"/>
          </p:cNvSpPr>
          <p:nvPr/>
        </p:nvSpPr>
        <p:spPr bwMode="auto">
          <a:xfrm>
            <a:off x="2895600" y="2036763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TIM3_CC4</a:t>
            </a:r>
            <a:endParaRPr lang="en-US" altLang="en-US" sz="700" b="1"/>
          </a:p>
        </p:txBody>
      </p:sp>
      <p:sp>
        <p:nvSpPr>
          <p:cNvPr id="15464" name="Text Box 104"/>
          <p:cNvSpPr txBox="1">
            <a:spLocks noChangeArrowheads="1"/>
          </p:cNvSpPr>
          <p:nvPr/>
        </p:nvSpPr>
        <p:spPr bwMode="auto">
          <a:xfrm>
            <a:off x="3671888" y="2295525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TIM3_UP</a:t>
            </a:r>
            <a:endParaRPr lang="en-US" altLang="en-US" sz="700" b="1"/>
          </a:p>
        </p:txBody>
      </p:sp>
      <p:sp>
        <p:nvSpPr>
          <p:cNvPr id="15465" name="Line 105"/>
          <p:cNvSpPr>
            <a:spLocks noChangeShapeType="1"/>
          </p:cNvSpPr>
          <p:nvPr/>
        </p:nvSpPr>
        <p:spPr bwMode="auto">
          <a:xfrm>
            <a:off x="4908550" y="1935163"/>
            <a:ext cx="0" cy="100806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66" name="Text Box 106"/>
          <p:cNvSpPr txBox="1">
            <a:spLocks noChangeArrowheads="1"/>
          </p:cNvSpPr>
          <p:nvPr/>
        </p:nvSpPr>
        <p:spPr bwMode="auto">
          <a:xfrm>
            <a:off x="3925888" y="2443163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fr-FR" altLang="en-US" sz="700" b="1"/>
              <a:t>SPI2_RX</a:t>
            </a:r>
            <a:endParaRPr lang="en-US" altLang="en-US" sz="700" b="1"/>
          </a:p>
        </p:txBody>
      </p:sp>
      <p:sp>
        <p:nvSpPr>
          <p:cNvPr id="15467" name="Line 107"/>
          <p:cNvSpPr>
            <a:spLocks noChangeShapeType="1"/>
          </p:cNvSpPr>
          <p:nvPr/>
        </p:nvSpPr>
        <p:spPr bwMode="auto">
          <a:xfrm>
            <a:off x="5124450" y="2681288"/>
            <a:ext cx="3175" cy="26511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68" name="Text Box 108"/>
          <p:cNvSpPr txBox="1">
            <a:spLocks noChangeArrowheads="1"/>
          </p:cNvSpPr>
          <p:nvPr/>
        </p:nvSpPr>
        <p:spPr bwMode="auto">
          <a:xfrm>
            <a:off x="4857750" y="2470150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fr-FR" altLang="en-US" sz="700" b="1"/>
              <a:t>I2C2_TX</a:t>
            </a:r>
            <a:endParaRPr lang="en-US" altLang="en-US" sz="700" b="1"/>
          </a:p>
        </p:txBody>
      </p:sp>
      <p:sp>
        <p:nvSpPr>
          <p:cNvPr id="15469" name="Text Box 109"/>
          <p:cNvSpPr txBox="1">
            <a:spLocks noChangeArrowheads="1"/>
          </p:cNvSpPr>
          <p:nvPr/>
        </p:nvSpPr>
        <p:spPr bwMode="auto">
          <a:xfrm>
            <a:off x="4090988" y="2009775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TIM1_CC4</a:t>
            </a:r>
            <a:endParaRPr lang="en-US" altLang="en-US" sz="700" b="1"/>
          </a:p>
        </p:txBody>
      </p:sp>
      <p:sp>
        <p:nvSpPr>
          <p:cNvPr id="15470" name="Text Box 110"/>
          <p:cNvSpPr txBox="1">
            <a:spLocks noChangeArrowheads="1"/>
          </p:cNvSpPr>
          <p:nvPr/>
        </p:nvSpPr>
        <p:spPr bwMode="auto">
          <a:xfrm>
            <a:off x="4484688" y="1498600"/>
            <a:ext cx="804862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USART1_TX</a:t>
            </a:r>
            <a:endParaRPr lang="en-US" altLang="en-US" sz="700" b="1"/>
          </a:p>
        </p:txBody>
      </p:sp>
      <p:sp>
        <p:nvSpPr>
          <p:cNvPr id="15471" name="Text Box 111"/>
          <p:cNvSpPr txBox="1">
            <a:spLocks noChangeArrowheads="1"/>
          </p:cNvSpPr>
          <p:nvPr/>
        </p:nvSpPr>
        <p:spPr bwMode="auto">
          <a:xfrm>
            <a:off x="4792663" y="1741488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TIM1_CCU</a:t>
            </a:r>
            <a:endParaRPr lang="en-US" altLang="en-US" sz="700" b="1"/>
          </a:p>
        </p:txBody>
      </p:sp>
      <p:sp>
        <p:nvSpPr>
          <p:cNvPr id="15472" name="Text Box 112"/>
          <p:cNvSpPr txBox="1">
            <a:spLocks noChangeArrowheads="1"/>
          </p:cNvSpPr>
          <p:nvPr/>
        </p:nvSpPr>
        <p:spPr bwMode="auto">
          <a:xfrm>
            <a:off x="4862513" y="2017713"/>
            <a:ext cx="730250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TIM1_TRIG</a:t>
            </a:r>
            <a:endParaRPr lang="en-US" altLang="en-US" sz="700" b="1"/>
          </a:p>
        </p:txBody>
      </p:sp>
      <p:sp>
        <p:nvSpPr>
          <p:cNvPr id="15473" name="Line 113"/>
          <p:cNvSpPr>
            <a:spLocks noChangeShapeType="1"/>
          </p:cNvSpPr>
          <p:nvPr/>
        </p:nvSpPr>
        <p:spPr bwMode="auto">
          <a:xfrm>
            <a:off x="4808538" y="1704975"/>
            <a:ext cx="0" cy="1241425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74" name="Text Box 114"/>
          <p:cNvSpPr txBox="1">
            <a:spLocks noChangeArrowheads="1"/>
          </p:cNvSpPr>
          <p:nvPr/>
        </p:nvSpPr>
        <p:spPr bwMode="auto">
          <a:xfrm>
            <a:off x="4090988" y="1762125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TIM4_CC2</a:t>
            </a:r>
            <a:endParaRPr lang="en-US" altLang="en-US" sz="700" b="1"/>
          </a:p>
        </p:txBody>
      </p:sp>
      <p:sp>
        <p:nvSpPr>
          <p:cNvPr id="15475" name="Line 115"/>
          <p:cNvSpPr>
            <a:spLocks noChangeShapeType="1"/>
          </p:cNvSpPr>
          <p:nvPr/>
        </p:nvSpPr>
        <p:spPr bwMode="auto">
          <a:xfrm>
            <a:off x="6115050" y="1949450"/>
            <a:ext cx="0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anchor="ctr">
            <a:spAutoFit/>
          </a:bodyPr>
          <a:lstStyle/>
          <a:p>
            <a:endParaRPr lang="en-US" b="1"/>
          </a:p>
        </p:txBody>
      </p:sp>
      <p:sp>
        <p:nvSpPr>
          <p:cNvPr id="15476" name="Text Box 116"/>
          <p:cNvSpPr txBox="1">
            <a:spLocks noChangeArrowheads="1"/>
          </p:cNvSpPr>
          <p:nvPr/>
        </p:nvSpPr>
        <p:spPr bwMode="auto">
          <a:xfrm>
            <a:off x="5992813" y="1746250"/>
            <a:ext cx="804862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USART1_RX</a:t>
            </a:r>
            <a:endParaRPr lang="en-US" altLang="en-US" sz="700" b="1"/>
          </a:p>
        </p:txBody>
      </p:sp>
      <p:sp>
        <p:nvSpPr>
          <p:cNvPr id="15477" name="Text Box 117"/>
          <p:cNvSpPr txBox="1">
            <a:spLocks noChangeArrowheads="1"/>
          </p:cNvSpPr>
          <p:nvPr/>
        </p:nvSpPr>
        <p:spPr bwMode="auto">
          <a:xfrm>
            <a:off x="5487988" y="1744663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TIM1_UP</a:t>
            </a:r>
            <a:endParaRPr lang="en-US" altLang="en-US" sz="700" b="1"/>
          </a:p>
        </p:txBody>
      </p:sp>
      <p:sp>
        <p:nvSpPr>
          <p:cNvPr id="15478" name="Text Box 118"/>
          <p:cNvSpPr txBox="1">
            <a:spLocks noChangeArrowheads="1"/>
          </p:cNvSpPr>
          <p:nvPr/>
        </p:nvSpPr>
        <p:spPr bwMode="auto">
          <a:xfrm>
            <a:off x="5351463" y="2049463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fr-FR" altLang="en-US" sz="700" b="1"/>
              <a:t>SPI2_TX</a:t>
            </a:r>
            <a:endParaRPr lang="en-US" altLang="en-US" sz="700" b="1"/>
          </a:p>
        </p:txBody>
      </p:sp>
      <p:sp>
        <p:nvSpPr>
          <p:cNvPr id="15479" name="Text Box 119"/>
          <p:cNvSpPr txBox="1">
            <a:spLocks noChangeArrowheads="1"/>
          </p:cNvSpPr>
          <p:nvPr/>
        </p:nvSpPr>
        <p:spPr bwMode="auto">
          <a:xfrm>
            <a:off x="5189538" y="2308225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fr-FR" altLang="en-US" sz="700" b="1"/>
              <a:t>I2C2_RX</a:t>
            </a:r>
            <a:endParaRPr lang="en-US" altLang="en-US" sz="700" b="1"/>
          </a:p>
        </p:txBody>
      </p:sp>
      <p:sp>
        <p:nvSpPr>
          <p:cNvPr id="15480" name="Text Box 120"/>
          <p:cNvSpPr txBox="1">
            <a:spLocks noChangeArrowheads="1"/>
          </p:cNvSpPr>
          <p:nvPr/>
        </p:nvSpPr>
        <p:spPr bwMode="auto">
          <a:xfrm>
            <a:off x="6083300" y="2049463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TIM2_CC1</a:t>
            </a:r>
            <a:endParaRPr lang="en-US" altLang="en-US" sz="700" b="1"/>
          </a:p>
        </p:txBody>
      </p:sp>
      <p:sp>
        <p:nvSpPr>
          <p:cNvPr id="15481" name="Text Box 121"/>
          <p:cNvSpPr txBox="1">
            <a:spLocks noChangeArrowheads="1"/>
          </p:cNvSpPr>
          <p:nvPr/>
        </p:nvSpPr>
        <p:spPr bwMode="auto">
          <a:xfrm>
            <a:off x="6176963" y="2362200"/>
            <a:ext cx="700087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TIM4_CC3</a:t>
            </a:r>
            <a:endParaRPr lang="en-US" altLang="en-US" sz="700" b="1"/>
          </a:p>
        </p:txBody>
      </p:sp>
      <p:sp>
        <p:nvSpPr>
          <p:cNvPr id="15482" name="Text Box 122"/>
          <p:cNvSpPr txBox="1">
            <a:spLocks noChangeArrowheads="1"/>
          </p:cNvSpPr>
          <p:nvPr/>
        </p:nvSpPr>
        <p:spPr bwMode="auto">
          <a:xfrm>
            <a:off x="6786563" y="1752600"/>
            <a:ext cx="804862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USART2_RX</a:t>
            </a:r>
            <a:endParaRPr lang="en-US" altLang="en-US" sz="700" b="1"/>
          </a:p>
        </p:txBody>
      </p:sp>
      <p:sp>
        <p:nvSpPr>
          <p:cNvPr id="15483" name="Text Box 123"/>
          <p:cNvSpPr txBox="1">
            <a:spLocks noChangeArrowheads="1"/>
          </p:cNvSpPr>
          <p:nvPr/>
        </p:nvSpPr>
        <p:spPr bwMode="auto">
          <a:xfrm>
            <a:off x="7196138" y="2203450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TIM1_CC3</a:t>
            </a:r>
            <a:endParaRPr lang="en-US" altLang="en-US" sz="700" b="1"/>
          </a:p>
        </p:txBody>
      </p:sp>
      <p:sp>
        <p:nvSpPr>
          <p:cNvPr id="15484" name="Text Box 124"/>
          <p:cNvSpPr txBox="1">
            <a:spLocks noChangeArrowheads="1"/>
          </p:cNvSpPr>
          <p:nvPr/>
        </p:nvSpPr>
        <p:spPr bwMode="auto">
          <a:xfrm>
            <a:off x="6567488" y="2206625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TIM3_CC1</a:t>
            </a:r>
            <a:endParaRPr lang="en-US" altLang="en-US" sz="700" b="1"/>
          </a:p>
        </p:txBody>
      </p:sp>
      <p:sp>
        <p:nvSpPr>
          <p:cNvPr id="15485" name="Text Box 125"/>
          <p:cNvSpPr txBox="1">
            <a:spLocks noChangeArrowheads="1"/>
          </p:cNvSpPr>
          <p:nvPr/>
        </p:nvSpPr>
        <p:spPr bwMode="auto">
          <a:xfrm>
            <a:off x="6313488" y="2532063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fr-FR" altLang="en-US" sz="700" b="1"/>
              <a:t>I2C1_TX</a:t>
            </a:r>
            <a:endParaRPr lang="en-US" altLang="en-US" sz="700" b="1"/>
          </a:p>
        </p:txBody>
      </p:sp>
      <p:sp>
        <p:nvSpPr>
          <p:cNvPr id="15486" name="Text Box 126"/>
          <p:cNvSpPr txBox="1">
            <a:spLocks noChangeArrowheads="1"/>
          </p:cNvSpPr>
          <p:nvPr/>
        </p:nvSpPr>
        <p:spPr bwMode="auto">
          <a:xfrm>
            <a:off x="7316788" y="2473325"/>
            <a:ext cx="742950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TIM3_TRIG</a:t>
            </a:r>
            <a:endParaRPr lang="en-US" altLang="en-US" sz="700" b="1"/>
          </a:p>
        </p:txBody>
      </p:sp>
      <p:sp>
        <p:nvSpPr>
          <p:cNvPr id="15487" name="Text Box 127"/>
          <p:cNvSpPr txBox="1">
            <a:spLocks noChangeArrowheads="1"/>
          </p:cNvSpPr>
          <p:nvPr/>
        </p:nvSpPr>
        <p:spPr bwMode="auto">
          <a:xfrm>
            <a:off x="8010525" y="1704975"/>
            <a:ext cx="804863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USART2_TX</a:t>
            </a:r>
            <a:endParaRPr lang="en-US" altLang="en-US" sz="700" b="1"/>
          </a:p>
        </p:txBody>
      </p:sp>
      <p:sp>
        <p:nvSpPr>
          <p:cNvPr id="15488" name="Text Box 128"/>
          <p:cNvSpPr txBox="1">
            <a:spLocks noChangeArrowheads="1"/>
          </p:cNvSpPr>
          <p:nvPr/>
        </p:nvSpPr>
        <p:spPr bwMode="auto">
          <a:xfrm>
            <a:off x="7748588" y="2001838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TIM2_CC2</a:t>
            </a:r>
            <a:endParaRPr lang="en-US" altLang="en-US" sz="700" b="1"/>
          </a:p>
        </p:txBody>
      </p:sp>
      <p:sp>
        <p:nvSpPr>
          <p:cNvPr id="15489" name="Text Box 129"/>
          <p:cNvSpPr txBox="1">
            <a:spLocks noChangeArrowheads="1"/>
          </p:cNvSpPr>
          <p:nvPr/>
        </p:nvSpPr>
        <p:spPr bwMode="auto">
          <a:xfrm>
            <a:off x="8401050" y="1995488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TIM2_CC4</a:t>
            </a:r>
            <a:endParaRPr lang="en-US" altLang="en-US" sz="700" b="1"/>
          </a:p>
        </p:txBody>
      </p:sp>
      <p:sp>
        <p:nvSpPr>
          <p:cNvPr id="15490" name="Text Box 130"/>
          <p:cNvSpPr txBox="1">
            <a:spLocks noChangeArrowheads="1"/>
          </p:cNvSpPr>
          <p:nvPr/>
        </p:nvSpPr>
        <p:spPr bwMode="auto">
          <a:xfrm>
            <a:off x="7726363" y="2327275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>
              <a:spcBef>
                <a:spcPct val="50000"/>
              </a:spcBef>
            </a:pPr>
            <a:r>
              <a:rPr lang="fr-FR" altLang="en-US" sz="700" b="1"/>
              <a:t>TIM4_UP</a:t>
            </a:r>
            <a:endParaRPr lang="en-US" altLang="en-US" sz="700" b="1"/>
          </a:p>
        </p:txBody>
      </p:sp>
      <p:sp>
        <p:nvSpPr>
          <p:cNvPr id="15491" name="Text Box 131"/>
          <p:cNvSpPr txBox="1">
            <a:spLocks noChangeArrowheads="1"/>
          </p:cNvSpPr>
          <p:nvPr/>
        </p:nvSpPr>
        <p:spPr bwMode="auto">
          <a:xfrm>
            <a:off x="8426450" y="2333625"/>
            <a:ext cx="701675" cy="189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1266" tIns="40634" rIns="81266" bIns="40634">
            <a:spAutoFit/>
          </a:bodyPr>
          <a:lstStyle>
            <a:lvl1pPr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42950" indent="-28575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430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002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057400" indent="-228600" defTabSz="812800" eaLnBrk="0" hangingPunct="0"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146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29718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4290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886200" indent="-228600" defTabSz="8128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fr-FR" altLang="en-US" sz="700" b="1"/>
              <a:t>I2C1_RX</a:t>
            </a:r>
            <a:endParaRPr lang="en-US" altLang="en-US" sz="700" b="1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21</a:t>
            </a:fld>
            <a:endParaRPr kumimoji="0"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8168577" y="6400800"/>
            <a:ext cx="729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i="1" dirty="0"/>
              <a:t>From </a:t>
            </a:r>
            <a:r>
              <a:rPr lang="en-US" sz="1200" i="1" dirty="0" err="1"/>
              <a:t>stm</a:t>
            </a:r>
            <a:endParaRPr lang="en-US" sz="1200" i="1" dirty="0"/>
          </a:p>
        </p:txBody>
      </p:sp>
    </p:spTree>
    <p:extLst>
      <p:ext uri="{BB962C8B-B14F-4D97-AF65-F5344CB8AC3E}">
        <p14:creationId xmlns:p14="http://schemas.microsoft.com/office/powerpoint/2010/main" val="3233297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Summary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22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dirty="0"/>
              <a:t>Without DMA, CPU has to execute many load and store instructions, leading to slower performance.</a:t>
            </a:r>
          </a:p>
          <a:p>
            <a:r>
              <a:rPr lang="en-US" dirty="0"/>
              <a:t>DMA, which makes an automatic data transfer when received a DMA request without involving CPU, accelerates the overall performance.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803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DEEA-2135-4A00-9CF0-03FBFB1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Data between Peripheral and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03BFE1-EB68-4036-B163-72220A15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3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A0EFC-EDB9-49FD-9071-E52B01CC44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r>
              <a:rPr lang="en-US" dirty="0"/>
              <a:t>Copy data from peripheral to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0094FF-4C8E-4ED4-A5EE-DB322D9E5BD2}"/>
              </a:ext>
            </a:extLst>
          </p:cNvPr>
          <p:cNvSpPr/>
          <p:nvPr/>
        </p:nvSpPr>
        <p:spPr>
          <a:xfrm>
            <a:off x="1222248" y="2743200"/>
            <a:ext cx="1371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BA31D-D4AE-470C-BB46-E32BD12AC05E}"/>
              </a:ext>
            </a:extLst>
          </p:cNvPr>
          <p:cNvSpPr/>
          <p:nvPr/>
        </p:nvSpPr>
        <p:spPr>
          <a:xfrm>
            <a:off x="4191000" y="2743200"/>
            <a:ext cx="1371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C3473-1129-442D-9ED1-86D7CA4B0120}"/>
              </a:ext>
            </a:extLst>
          </p:cNvPr>
          <p:cNvSpPr/>
          <p:nvPr/>
        </p:nvSpPr>
        <p:spPr>
          <a:xfrm>
            <a:off x="6934200" y="2743200"/>
            <a:ext cx="1524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C70AE-F169-48BB-8172-A777892FFD8D}"/>
              </a:ext>
            </a:extLst>
          </p:cNvPr>
          <p:cNvSpPr/>
          <p:nvPr/>
        </p:nvSpPr>
        <p:spPr>
          <a:xfrm>
            <a:off x="1222248" y="4175181"/>
            <a:ext cx="1371600" cy="2286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5F72E6-7407-4311-A9A7-E95076B2677E}"/>
              </a:ext>
            </a:extLst>
          </p:cNvPr>
          <p:cNvSpPr/>
          <p:nvPr/>
        </p:nvSpPr>
        <p:spPr>
          <a:xfrm>
            <a:off x="4191000" y="3996172"/>
            <a:ext cx="1371600" cy="57582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B5191-D600-4B68-8888-8EA3DA0F6F25}"/>
              </a:ext>
            </a:extLst>
          </p:cNvPr>
          <p:cNvSpPr/>
          <p:nvPr/>
        </p:nvSpPr>
        <p:spPr>
          <a:xfrm>
            <a:off x="6934200" y="4114800"/>
            <a:ext cx="15240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Register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08C5E0-4FEE-4534-AC24-D309DDC7293F}"/>
              </a:ext>
            </a:extLst>
          </p:cNvPr>
          <p:cNvCxnSpPr/>
          <p:nvPr/>
        </p:nvCxnSpPr>
        <p:spPr>
          <a:xfrm>
            <a:off x="1143000" y="5562600"/>
            <a:ext cx="75438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398196-986B-44A4-BE8A-336C5B61BB8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08048" y="4724400"/>
            <a:ext cx="0" cy="8382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C79D5E-302F-4ACE-A09D-8F27EE36421E}"/>
              </a:ext>
            </a:extLst>
          </p:cNvPr>
          <p:cNvCxnSpPr>
            <a:cxnSpLocks/>
          </p:cNvCxnSpPr>
          <p:nvPr/>
        </p:nvCxnSpPr>
        <p:spPr>
          <a:xfrm>
            <a:off x="4876800" y="4724400"/>
            <a:ext cx="0" cy="8382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915056-0F60-4F38-882E-6E6C17241480}"/>
              </a:ext>
            </a:extLst>
          </p:cNvPr>
          <p:cNvCxnSpPr>
            <a:cxnSpLocks/>
          </p:cNvCxnSpPr>
          <p:nvPr/>
        </p:nvCxnSpPr>
        <p:spPr>
          <a:xfrm>
            <a:off x="7696200" y="4724400"/>
            <a:ext cx="0" cy="8382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E1639A7-9F59-4D9A-9D32-B838940BE30C}"/>
              </a:ext>
            </a:extLst>
          </p:cNvPr>
          <p:cNvSpPr/>
          <p:nvPr/>
        </p:nvSpPr>
        <p:spPr>
          <a:xfrm>
            <a:off x="4191000" y="2756505"/>
            <a:ext cx="1371600" cy="977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8F7FC8-7FDB-4BA7-A155-68B01584A89D}"/>
              </a:ext>
            </a:extLst>
          </p:cNvPr>
          <p:cNvSpPr/>
          <p:nvPr/>
        </p:nvSpPr>
        <p:spPr>
          <a:xfrm>
            <a:off x="6934200" y="2743199"/>
            <a:ext cx="1524000" cy="914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Peripheral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ACAC6B-1A45-40D8-A7AA-221487FBEF20}"/>
              </a:ext>
            </a:extLst>
          </p:cNvPr>
          <p:cNvSpPr/>
          <p:nvPr/>
        </p:nvSpPr>
        <p:spPr>
          <a:xfrm>
            <a:off x="1219200" y="2735808"/>
            <a:ext cx="1374648" cy="1118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 Core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0C04CE-1807-4663-AF70-D3D7812567A4}"/>
              </a:ext>
            </a:extLst>
          </p:cNvPr>
          <p:cNvSpPr txBox="1"/>
          <p:nvPr/>
        </p:nvSpPr>
        <p:spPr>
          <a:xfrm>
            <a:off x="1126469" y="479852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744193-A8FA-45CB-8C1F-40C9799D7FCF}"/>
              </a:ext>
            </a:extLst>
          </p:cNvPr>
          <p:cNvCxnSpPr>
            <a:cxnSpLocks/>
          </p:cNvCxnSpPr>
          <p:nvPr/>
        </p:nvCxnSpPr>
        <p:spPr>
          <a:xfrm>
            <a:off x="7772400" y="4367002"/>
            <a:ext cx="0" cy="1271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1E3B49-DBA9-4962-9BE1-83963421C239}"/>
              </a:ext>
            </a:extLst>
          </p:cNvPr>
          <p:cNvCxnSpPr>
            <a:cxnSpLocks/>
          </p:cNvCxnSpPr>
          <p:nvPr/>
        </p:nvCxnSpPr>
        <p:spPr>
          <a:xfrm flipH="1">
            <a:off x="1828800" y="5622981"/>
            <a:ext cx="5943600" cy="158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D39DD6-5FB4-4792-8B93-87813837157B}"/>
              </a:ext>
            </a:extLst>
          </p:cNvPr>
          <p:cNvCxnSpPr>
            <a:cxnSpLocks/>
          </p:cNvCxnSpPr>
          <p:nvPr/>
        </p:nvCxnSpPr>
        <p:spPr>
          <a:xfrm>
            <a:off x="1828800" y="4403781"/>
            <a:ext cx="0" cy="1235018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97E36D-4966-4786-864D-D326A306BE3B}"/>
              </a:ext>
            </a:extLst>
          </p:cNvPr>
          <p:cNvCxnSpPr>
            <a:cxnSpLocks/>
          </p:cNvCxnSpPr>
          <p:nvPr/>
        </p:nvCxnSpPr>
        <p:spPr>
          <a:xfrm>
            <a:off x="1997384" y="4403781"/>
            <a:ext cx="0" cy="108261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BE18BA-968B-4EC9-BCD3-517B9180C40A}"/>
              </a:ext>
            </a:extLst>
          </p:cNvPr>
          <p:cNvCxnSpPr>
            <a:cxnSpLocks/>
          </p:cNvCxnSpPr>
          <p:nvPr/>
        </p:nvCxnSpPr>
        <p:spPr>
          <a:xfrm>
            <a:off x="1997384" y="5486400"/>
            <a:ext cx="2803216" cy="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D84FD8-B261-4CCD-89F9-4F67731D4AFF}"/>
              </a:ext>
            </a:extLst>
          </p:cNvPr>
          <p:cNvCxnSpPr>
            <a:cxnSpLocks/>
          </p:cNvCxnSpPr>
          <p:nvPr/>
        </p:nvCxnSpPr>
        <p:spPr>
          <a:xfrm flipV="1">
            <a:off x="4800600" y="4571999"/>
            <a:ext cx="0" cy="930221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A3F7AB0-341F-4B4B-A86C-047F1C7996AD}"/>
              </a:ext>
            </a:extLst>
          </p:cNvPr>
          <p:cNvSpPr txBox="1"/>
          <p:nvPr/>
        </p:nvSpPr>
        <p:spPr>
          <a:xfrm>
            <a:off x="1985094" y="4771053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95962" y="5675552"/>
            <a:ext cx="480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Load/store instructions are needed to move data.</a:t>
            </a:r>
          </a:p>
        </p:txBody>
      </p:sp>
      <p:sp>
        <p:nvSpPr>
          <p:cNvPr id="14" name="Right Arrow 13"/>
          <p:cNvSpPr/>
          <p:nvPr/>
        </p:nvSpPr>
        <p:spPr>
          <a:xfrm rot="10800000">
            <a:off x="5891868" y="4182078"/>
            <a:ext cx="762000" cy="237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49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DEEA-2135-4A00-9CF0-03FBFB1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Moving Data between Peripheral and Memory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03BFE1-EB68-4036-B163-72220A15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4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A0EFC-EDB9-49FD-9071-E52B01CC44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r>
              <a:rPr lang="en-US" dirty="0"/>
              <a:t>Copy data from buffer to peripheral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0094FF-4C8E-4ED4-A5EE-DB322D9E5BD2}"/>
              </a:ext>
            </a:extLst>
          </p:cNvPr>
          <p:cNvSpPr/>
          <p:nvPr/>
        </p:nvSpPr>
        <p:spPr>
          <a:xfrm>
            <a:off x="1222248" y="2743200"/>
            <a:ext cx="1371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BA31D-D4AE-470C-BB46-E32BD12AC05E}"/>
              </a:ext>
            </a:extLst>
          </p:cNvPr>
          <p:cNvSpPr/>
          <p:nvPr/>
        </p:nvSpPr>
        <p:spPr>
          <a:xfrm>
            <a:off x="4191000" y="2743200"/>
            <a:ext cx="1371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C3473-1129-442D-9ED1-86D7CA4B0120}"/>
              </a:ext>
            </a:extLst>
          </p:cNvPr>
          <p:cNvSpPr/>
          <p:nvPr/>
        </p:nvSpPr>
        <p:spPr>
          <a:xfrm>
            <a:off x="6934200" y="2743200"/>
            <a:ext cx="1524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C70AE-F169-48BB-8172-A777892FFD8D}"/>
              </a:ext>
            </a:extLst>
          </p:cNvPr>
          <p:cNvSpPr/>
          <p:nvPr/>
        </p:nvSpPr>
        <p:spPr>
          <a:xfrm>
            <a:off x="1222248" y="4175181"/>
            <a:ext cx="1371600" cy="2286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5F72E6-7407-4311-A9A7-E95076B2677E}"/>
              </a:ext>
            </a:extLst>
          </p:cNvPr>
          <p:cNvSpPr/>
          <p:nvPr/>
        </p:nvSpPr>
        <p:spPr>
          <a:xfrm>
            <a:off x="4191000" y="3996172"/>
            <a:ext cx="1371600" cy="57582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B5191-D600-4B68-8888-8EA3DA0F6F25}"/>
              </a:ext>
            </a:extLst>
          </p:cNvPr>
          <p:cNvSpPr/>
          <p:nvPr/>
        </p:nvSpPr>
        <p:spPr>
          <a:xfrm>
            <a:off x="6934200" y="4114800"/>
            <a:ext cx="1524000" cy="2286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Register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08C5E0-4FEE-4534-AC24-D309DDC7293F}"/>
              </a:ext>
            </a:extLst>
          </p:cNvPr>
          <p:cNvCxnSpPr/>
          <p:nvPr/>
        </p:nvCxnSpPr>
        <p:spPr>
          <a:xfrm>
            <a:off x="1143000" y="5562600"/>
            <a:ext cx="75438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398196-986B-44A4-BE8A-336C5B61BB8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08048" y="4724400"/>
            <a:ext cx="0" cy="8382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C79D5E-302F-4ACE-A09D-8F27EE36421E}"/>
              </a:ext>
            </a:extLst>
          </p:cNvPr>
          <p:cNvCxnSpPr>
            <a:cxnSpLocks/>
          </p:cNvCxnSpPr>
          <p:nvPr/>
        </p:nvCxnSpPr>
        <p:spPr>
          <a:xfrm>
            <a:off x="4876800" y="4724400"/>
            <a:ext cx="0" cy="8382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915056-0F60-4F38-882E-6E6C17241480}"/>
              </a:ext>
            </a:extLst>
          </p:cNvPr>
          <p:cNvCxnSpPr>
            <a:cxnSpLocks/>
          </p:cNvCxnSpPr>
          <p:nvPr/>
        </p:nvCxnSpPr>
        <p:spPr>
          <a:xfrm>
            <a:off x="7696200" y="4724400"/>
            <a:ext cx="0" cy="8382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E1639A7-9F59-4D9A-9D32-B838940BE30C}"/>
              </a:ext>
            </a:extLst>
          </p:cNvPr>
          <p:cNvSpPr/>
          <p:nvPr/>
        </p:nvSpPr>
        <p:spPr>
          <a:xfrm>
            <a:off x="4191000" y="2756505"/>
            <a:ext cx="1371600" cy="977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8F7FC8-7FDB-4BA7-A155-68B01584A89D}"/>
              </a:ext>
            </a:extLst>
          </p:cNvPr>
          <p:cNvSpPr/>
          <p:nvPr/>
        </p:nvSpPr>
        <p:spPr>
          <a:xfrm>
            <a:off x="6934200" y="2743199"/>
            <a:ext cx="1524000" cy="914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Peripheral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ACAC6B-1A45-40D8-A7AA-221487FBEF20}"/>
              </a:ext>
            </a:extLst>
          </p:cNvPr>
          <p:cNvSpPr/>
          <p:nvPr/>
        </p:nvSpPr>
        <p:spPr>
          <a:xfrm>
            <a:off x="1219200" y="2735808"/>
            <a:ext cx="1374648" cy="1118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 Core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0C04CE-1807-4663-AF70-D3D7812567A4}"/>
              </a:ext>
            </a:extLst>
          </p:cNvPr>
          <p:cNvSpPr txBox="1"/>
          <p:nvPr/>
        </p:nvSpPr>
        <p:spPr>
          <a:xfrm>
            <a:off x="941484" y="4798525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744193-A8FA-45CB-8C1F-40C9799D7FCF}"/>
              </a:ext>
            </a:extLst>
          </p:cNvPr>
          <p:cNvCxnSpPr>
            <a:cxnSpLocks/>
          </p:cNvCxnSpPr>
          <p:nvPr/>
        </p:nvCxnSpPr>
        <p:spPr>
          <a:xfrm>
            <a:off x="7772400" y="4367002"/>
            <a:ext cx="0" cy="1271798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1E3B49-DBA9-4962-9BE1-83963421C239}"/>
              </a:ext>
            </a:extLst>
          </p:cNvPr>
          <p:cNvCxnSpPr>
            <a:cxnSpLocks/>
          </p:cNvCxnSpPr>
          <p:nvPr/>
        </p:nvCxnSpPr>
        <p:spPr>
          <a:xfrm flipH="1">
            <a:off x="1828800" y="5622981"/>
            <a:ext cx="5943600" cy="15818"/>
          </a:xfrm>
          <a:prstGeom prst="straightConnector1">
            <a:avLst/>
          </a:prstGeom>
          <a:ln w="28575">
            <a:solidFill>
              <a:srgbClr val="0000FF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D39DD6-5FB4-4792-8B93-87813837157B}"/>
              </a:ext>
            </a:extLst>
          </p:cNvPr>
          <p:cNvCxnSpPr>
            <a:cxnSpLocks/>
          </p:cNvCxnSpPr>
          <p:nvPr/>
        </p:nvCxnSpPr>
        <p:spPr>
          <a:xfrm>
            <a:off x="1828800" y="4403781"/>
            <a:ext cx="0" cy="1235018"/>
          </a:xfrm>
          <a:prstGeom prst="straightConnector1">
            <a:avLst/>
          </a:prstGeom>
          <a:ln w="28575">
            <a:solidFill>
              <a:srgbClr val="0000FF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97E36D-4966-4786-864D-D326A306BE3B}"/>
              </a:ext>
            </a:extLst>
          </p:cNvPr>
          <p:cNvCxnSpPr>
            <a:cxnSpLocks/>
          </p:cNvCxnSpPr>
          <p:nvPr/>
        </p:nvCxnSpPr>
        <p:spPr>
          <a:xfrm>
            <a:off x="1997384" y="4403781"/>
            <a:ext cx="0" cy="1082619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BE18BA-968B-4EC9-BCD3-517B9180C40A}"/>
              </a:ext>
            </a:extLst>
          </p:cNvPr>
          <p:cNvCxnSpPr>
            <a:cxnSpLocks/>
          </p:cNvCxnSpPr>
          <p:nvPr/>
        </p:nvCxnSpPr>
        <p:spPr>
          <a:xfrm>
            <a:off x="1997384" y="5486400"/>
            <a:ext cx="2803216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D84FD8-B261-4CCD-89F9-4F67731D4AFF}"/>
              </a:ext>
            </a:extLst>
          </p:cNvPr>
          <p:cNvCxnSpPr>
            <a:cxnSpLocks/>
          </p:cNvCxnSpPr>
          <p:nvPr/>
        </p:nvCxnSpPr>
        <p:spPr>
          <a:xfrm flipV="1">
            <a:off x="4800600" y="4571999"/>
            <a:ext cx="0" cy="93022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A3F7AB0-341F-4B4B-A86C-047F1C7996AD}"/>
              </a:ext>
            </a:extLst>
          </p:cNvPr>
          <p:cNvSpPr txBox="1"/>
          <p:nvPr/>
        </p:nvSpPr>
        <p:spPr>
          <a:xfrm>
            <a:off x="1985094" y="477105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</a:p>
        </p:txBody>
      </p:sp>
      <p:sp>
        <p:nvSpPr>
          <p:cNvPr id="26" name="Right Arrow 25"/>
          <p:cNvSpPr/>
          <p:nvPr/>
        </p:nvSpPr>
        <p:spPr>
          <a:xfrm>
            <a:off x="5891868" y="4182078"/>
            <a:ext cx="762000" cy="2375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995962" y="5675552"/>
            <a:ext cx="480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Load/store instructions are needed to move data.</a:t>
            </a:r>
          </a:p>
        </p:txBody>
      </p:sp>
    </p:spTree>
    <p:extLst>
      <p:ext uri="{BB962C8B-B14F-4D97-AF65-F5344CB8AC3E}">
        <p14:creationId xmlns:p14="http://schemas.microsoft.com/office/powerpoint/2010/main" val="2348204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5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DEEA-2135-4A00-9CF0-03FBFB1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DMA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03BFE1-EB68-4036-B163-72220A15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5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A0EFC-EDB9-49FD-9071-E52B01CC44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r>
              <a:rPr lang="en-US" dirty="0"/>
              <a:t>Copy data from peripheral to buffer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0094FF-4C8E-4ED4-A5EE-DB322D9E5BD2}"/>
              </a:ext>
            </a:extLst>
          </p:cNvPr>
          <p:cNvSpPr/>
          <p:nvPr/>
        </p:nvSpPr>
        <p:spPr>
          <a:xfrm>
            <a:off x="1222248" y="2743200"/>
            <a:ext cx="1371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BA31D-D4AE-470C-BB46-E32BD12AC05E}"/>
              </a:ext>
            </a:extLst>
          </p:cNvPr>
          <p:cNvSpPr/>
          <p:nvPr/>
        </p:nvSpPr>
        <p:spPr>
          <a:xfrm>
            <a:off x="4191000" y="2743200"/>
            <a:ext cx="1371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C3473-1129-442D-9ED1-86D7CA4B0120}"/>
              </a:ext>
            </a:extLst>
          </p:cNvPr>
          <p:cNvSpPr/>
          <p:nvPr/>
        </p:nvSpPr>
        <p:spPr>
          <a:xfrm>
            <a:off x="6934200" y="2743200"/>
            <a:ext cx="1524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C70AE-F169-48BB-8172-A777892FFD8D}"/>
              </a:ext>
            </a:extLst>
          </p:cNvPr>
          <p:cNvSpPr/>
          <p:nvPr/>
        </p:nvSpPr>
        <p:spPr>
          <a:xfrm>
            <a:off x="1222248" y="4175181"/>
            <a:ext cx="1371600" cy="2286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5F72E6-7407-4311-A9A7-E95076B2677E}"/>
              </a:ext>
            </a:extLst>
          </p:cNvPr>
          <p:cNvSpPr/>
          <p:nvPr/>
        </p:nvSpPr>
        <p:spPr>
          <a:xfrm>
            <a:off x="4191000" y="3996172"/>
            <a:ext cx="1371600" cy="575827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B5191-D600-4B68-8888-8EA3DA0F6F25}"/>
              </a:ext>
            </a:extLst>
          </p:cNvPr>
          <p:cNvSpPr/>
          <p:nvPr/>
        </p:nvSpPr>
        <p:spPr>
          <a:xfrm>
            <a:off x="6934200" y="4114800"/>
            <a:ext cx="1524000" cy="228600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Register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08C5E0-4FEE-4534-AC24-D309DDC7293F}"/>
              </a:ext>
            </a:extLst>
          </p:cNvPr>
          <p:cNvCxnSpPr/>
          <p:nvPr/>
        </p:nvCxnSpPr>
        <p:spPr>
          <a:xfrm>
            <a:off x="1143000" y="5562600"/>
            <a:ext cx="75438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398196-986B-44A4-BE8A-336C5B61BB8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08048" y="4724400"/>
            <a:ext cx="0" cy="8382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C79D5E-302F-4ACE-A09D-8F27EE36421E}"/>
              </a:ext>
            </a:extLst>
          </p:cNvPr>
          <p:cNvCxnSpPr>
            <a:cxnSpLocks/>
          </p:cNvCxnSpPr>
          <p:nvPr/>
        </p:nvCxnSpPr>
        <p:spPr>
          <a:xfrm>
            <a:off x="4876800" y="4724400"/>
            <a:ext cx="0" cy="8382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915056-0F60-4F38-882E-6E6C17241480}"/>
              </a:ext>
            </a:extLst>
          </p:cNvPr>
          <p:cNvCxnSpPr>
            <a:cxnSpLocks/>
          </p:cNvCxnSpPr>
          <p:nvPr/>
        </p:nvCxnSpPr>
        <p:spPr>
          <a:xfrm>
            <a:off x="7696200" y="4724400"/>
            <a:ext cx="0" cy="8382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E1639A7-9F59-4D9A-9D32-B838940BE30C}"/>
              </a:ext>
            </a:extLst>
          </p:cNvPr>
          <p:cNvSpPr/>
          <p:nvPr/>
        </p:nvSpPr>
        <p:spPr>
          <a:xfrm>
            <a:off x="4191000" y="2756505"/>
            <a:ext cx="1371600" cy="977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8F7FC8-7FDB-4BA7-A155-68B01584A89D}"/>
              </a:ext>
            </a:extLst>
          </p:cNvPr>
          <p:cNvSpPr/>
          <p:nvPr/>
        </p:nvSpPr>
        <p:spPr>
          <a:xfrm>
            <a:off x="6934200" y="2743199"/>
            <a:ext cx="1524000" cy="914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Peripheral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ACAC6B-1A45-40D8-A7AA-221487FBEF20}"/>
              </a:ext>
            </a:extLst>
          </p:cNvPr>
          <p:cNvSpPr/>
          <p:nvPr/>
        </p:nvSpPr>
        <p:spPr>
          <a:xfrm>
            <a:off x="1219200" y="2735808"/>
            <a:ext cx="1374648" cy="1118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 Core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23744193-A8FA-45CB-8C1F-40C9799D7FCF}"/>
              </a:ext>
            </a:extLst>
          </p:cNvPr>
          <p:cNvCxnSpPr>
            <a:cxnSpLocks/>
          </p:cNvCxnSpPr>
          <p:nvPr/>
        </p:nvCxnSpPr>
        <p:spPr>
          <a:xfrm>
            <a:off x="7772400" y="4367002"/>
            <a:ext cx="0" cy="127179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0D1E3B49-DBA9-4962-9BE1-83963421C239}"/>
              </a:ext>
            </a:extLst>
          </p:cNvPr>
          <p:cNvCxnSpPr>
            <a:cxnSpLocks/>
          </p:cNvCxnSpPr>
          <p:nvPr/>
        </p:nvCxnSpPr>
        <p:spPr>
          <a:xfrm flipH="1">
            <a:off x="4969184" y="5622981"/>
            <a:ext cx="2803216" cy="1581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8D39DD6-5FB4-4792-8B93-87813837157B}"/>
              </a:ext>
            </a:extLst>
          </p:cNvPr>
          <p:cNvCxnSpPr>
            <a:cxnSpLocks/>
          </p:cNvCxnSpPr>
          <p:nvPr/>
        </p:nvCxnSpPr>
        <p:spPr>
          <a:xfrm>
            <a:off x="4969184" y="4495800"/>
            <a:ext cx="0" cy="114300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01764F17-9BF0-4F9E-93A6-614D29C83874}"/>
              </a:ext>
            </a:extLst>
          </p:cNvPr>
          <p:cNvSpPr/>
          <p:nvPr/>
        </p:nvSpPr>
        <p:spPr>
          <a:xfrm>
            <a:off x="2667000" y="1939388"/>
            <a:ext cx="4641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Transferring data without CPU intervention!</a:t>
            </a:r>
          </a:p>
        </p:txBody>
      </p:sp>
    </p:spTree>
    <p:extLst>
      <p:ext uri="{BB962C8B-B14F-4D97-AF65-F5344CB8AC3E}">
        <p14:creationId xmlns:p14="http://schemas.microsoft.com/office/powerpoint/2010/main" val="3805166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5CDEEA-2135-4A00-9CF0-03FBFB1A6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DMA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603BFE1-EB68-4036-B163-72220A156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6</a:t>
            </a:fld>
            <a:endParaRPr kumimoji="0"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4A0EFC-EDB9-49FD-9071-E52B01CC44F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1066800"/>
          </a:xfrm>
        </p:spPr>
        <p:txBody>
          <a:bodyPr/>
          <a:lstStyle/>
          <a:p>
            <a:r>
              <a:rPr lang="en-US" dirty="0"/>
              <a:t>Copy data from buffer to peripheral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0094FF-4C8E-4ED4-A5EE-DB322D9E5BD2}"/>
              </a:ext>
            </a:extLst>
          </p:cNvPr>
          <p:cNvSpPr/>
          <p:nvPr/>
        </p:nvSpPr>
        <p:spPr>
          <a:xfrm>
            <a:off x="1222248" y="2743200"/>
            <a:ext cx="1371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B7BA31D-D4AE-470C-BB46-E32BD12AC05E}"/>
              </a:ext>
            </a:extLst>
          </p:cNvPr>
          <p:cNvSpPr/>
          <p:nvPr/>
        </p:nvSpPr>
        <p:spPr>
          <a:xfrm>
            <a:off x="4191000" y="2743200"/>
            <a:ext cx="13716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9CC3473-1129-442D-9ED1-86D7CA4B0120}"/>
              </a:ext>
            </a:extLst>
          </p:cNvPr>
          <p:cNvSpPr/>
          <p:nvPr/>
        </p:nvSpPr>
        <p:spPr>
          <a:xfrm>
            <a:off x="6934200" y="2743200"/>
            <a:ext cx="1524000" cy="198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FC70AE-F169-48BB-8172-A777892FFD8D}"/>
              </a:ext>
            </a:extLst>
          </p:cNvPr>
          <p:cNvSpPr/>
          <p:nvPr/>
        </p:nvSpPr>
        <p:spPr>
          <a:xfrm>
            <a:off x="1222248" y="4175181"/>
            <a:ext cx="1371600" cy="228600"/>
          </a:xfrm>
          <a:prstGeom prst="rect">
            <a:avLst/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5F72E6-7407-4311-A9A7-E95076B2677E}"/>
              </a:ext>
            </a:extLst>
          </p:cNvPr>
          <p:cNvSpPr/>
          <p:nvPr/>
        </p:nvSpPr>
        <p:spPr>
          <a:xfrm>
            <a:off x="4191000" y="3996172"/>
            <a:ext cx="1371600" cy="575827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Buffer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2B5191-D600-4B68-8888-8EA3DA0F6F25}"/>
              </a:ext>
            </a:extLst>
          </p:cNvPr>
          <p:cNvSpPr/>
          <p:nvPr/>
        </p:nvSpPr>
        <p:spPr>
          <a:xfrm>
            <a:off x="6934200" y="4114800"/>
            <a:ext cx="1524000" cy="228600"/>
          </a:xfrm>
          <a:prstGeom prst="rect">
            <a:avLst/>
          </a:prstGeom>
          <a:solidFill>
            <a:srgbClr val="0000FF"/>
          </a:solidFill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 Register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A08C5E0-4FEE-4534-AC24-D309DDC7293F}"/>
              </a:ext>
            </a:extLst>
          </p:cNvPr>
          <p:cNvCxnSpPr/>
          <p:nvPr/>
        </p:nvCxnSpPr>
        <p:spPr>
          <a:xfrm>
            <a:off x="1143000" y="5562600"/>
            <a:ext cx="75438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A398196-986B-44A4-BE8A-336C5B61BB8E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1908048" y="4724400"/>
            <a:ext cx="0" cy="8382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C79D5E-302F-4ACE-A09D-8F27EE36421E}"/>
              </a:ext>
            </a:extLst>
          </p:cNvPr>
          <p:cNvCxnSpPr>
            <a:cxnSpLocks/>
          </p:cNvCxnSpPr>
          <p:nvPr/>
        </p:nvCxnSpPr>
        <p:spPr>
          <a:xfrm>
            <a:off x="4876800" y="4724400"/>
            <a:ext cx="0" cy="8382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5915056-0F60-4F38-882E-6E6C17241480}"/>
              </a:ext>
            </a:extLst>
          </p:cNvPr>
          <p:cNvCxnSpPr>
            <a:cxnSpLocks/>
          </p:cNvCxnSpPr>
          <p:nvPr/>
        </p:nvCxnSpPr>
        <p:spPr>
          <a:xfrm>
            <a:off x="7696200" y="4724400"/>
            <a:ext cx="0" cy="83820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FE1639A7-9F59-4D9A-9D32-B838940BE30C}"/>
              </a:ext>
            </a:extLst>
          </p:cNvPr>
          <p:cNvSpPr/>
          <p:nvPr/>
        </p:nvSpPr>
        <p:spPr>
          <a:xfrm>
            <a:off x="4191000" y="2756505"/>
            <a:ext cx="1371600" cy="97729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38F7FC8-7FDB-4BA7-A155-68B01584A89D}"/>
              </a:ext>
            </a:extLst>
          </p:cNvPr>
          <p:cNvSpPr/>
          <p:nvPr/>
        </p:nvSpPr>
        <p:spPr>
          <a:xfrm>
            <a:off x="6934200" y="2743199"/>
            <a:ext cx="1524000" cy="91440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Peripheral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9ACAC6B-1A45-40D8-A7AA-221487FBEF20}"/>
              </a:ext>
            </a:extLst>
          </p:cNvPr>
          <p:cNvSpPr/>
          <p:nvPr/>
        </p:nvSpPr>
        <p:spPr>
          <a:xfrm>
            <a:off x="1219200" y="2735808"/>
            <a:ext cx="1374648" cy="111875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Processor Core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B97E36D-4966-4786-864D-D326A306BE3B}"/>
              </a:ext>
            </a:extLst>
          </p:cNvPr>
          <p:cNvCxnSpPr>
            <a:cxnSpLocks/>
          </p:cNvCxnSpPr>
          <p:nvPr/>
        </p:nvCxnSpPr>
        <p:spPr>
          <a:xfrm>
            <a:off x="7620000" y="4343400"/>
            <a:ext cx="0" cy="115091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FBE18BA-968B-4EC9-BCD3-517B9180C40A}"/>
              </a:ext>
            </a:extLst>
          </p:cNvPr>
          <p:cNvCxnSpPr>
            <a:cxnSpLocks/>
          </p:cNvCxnSpPr>
          <p:nvPr/>
        </p:nvCxnSpPr>
        <p:spPr>
          <a:xfrm flipH="1" flipV="1">
            <a:off x="4800600" y="5486400"/>
            <a:ext cx="2819400" cy="15820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ED84FD8-B261-4CCD-89F9-4F67731D4AFF}"/>
              </a:ext>
            </a:extLst>
          </p:cNvPr>
          <p:cNvCxnSpPr>
            <a:cxnSpLocks/>
          </p:cNvCxnSpPr>
          <p:nvPr/>
        </p:nvCxnSpPr>
        <p:spPr>
          <a:xfrm flipV="1">
            <a:off x="4800600" y="4571999"/>
            <a:ext cx="0" cy="930221"/>
          </a:xfrm>
          <a:prstGeom prst="straightConnector1">
            <a:avLst/>
          </a:prstGeom>
          <a:ln w="28575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350F50D8-545E-4B98-9F49-39A21D76F2E7}"/>
              </a:ext>
            </a:extLst>
          </p:cNvPr>
          <p:cNvSpPr/>
          <p:nvPr/>
        </p:nvSpPr>
        <p:spPr>
          <a:xfrm>
            <a:off x="2667000" y="1939388"/>
            <a:ext cx="4641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i="1" dirty="0">
                <a:solidFill>
                  <a:srgbClr val="FF0000"/>
                </a:solidFill>
              </a:rPr>
              <a:t>Transferring data without CPU intervention!</a:t>
            </a:r>
          </a:p>
        </p:txBody>
      </p:sp>
    </p:spTree>
    <p:extLst>
      <p:ext uri="{BB962C8B-B14F-4D97-AF65-F5344CB8AC3E}">
        <p14:creationId xmlns:p14="http://schemas.microsoft.com/office/powerpoint/2010/main" val="5192611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2A42A-B0C5-460F-A8C3-A174D894F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DMA: Flow-though </a:t>
            </a:r>
            <a:r>
              <a:rPr lang="en-US" i="1" dirty="0"/>
              <a:t>vs</a:t>
            </a:r>
            <a:r>
              <a:rPr lang="en-US" dirty="0"/>
              <a:t> Fly-by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F83BB8-C3B0-43A6-9EE8-0F568AB06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7</a:t>
            </a:fld>
            <a:endParaRPr kumimoji="0"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1C29F-76CD-49DB-B66A-E8BD2E1C8B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2464699"/>
            <a:ext cx="3743551" cy="189136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CDE868-01FA-4B3E-9C21-FC47AAF1B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4400" y="2464698"/>
            <a:ext cx="3718171" cy="1891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609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DMA Channels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8</a:t>
            </a:fld>
            <a:endParaRPr kumimoji="0"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quarter" idx="1"/>
          </p:nvPr>
        </p:nvSpPr>
        <p:spPr>
          <a:xfrm>
            <a:off x="76200" y="1219200"/>
            <a:ext cx="9067800" cy="4937760"/>
          </a:xfrm>
        </p:spPr>
        <p:txBody>
          <a:bodyPr>
            <a:normAutofit/>
          </a:bodyPr>
          <a:lstStyle/>
          <a:p>
            <a:r>
              <a:rPr lang="en-US" sz="1800" dirty="0"/>
              <a:t>DMA releases CPU from moving data </a:t>
            </a:r>
          </a:p>
          <a:p>
            <a:pPr lvl="1"/>
            <a:r>
              <a:rPr lang="en-US" sz="1600" dirty="0"/>
              <a:t>between peripherals and memory, or </a:t>
            </a:r>
          </a:p>
          <a:p>
            <a:pPr lvl="1"/>
            <a:r>
              <a:rPr lang="en-US" sz="1600" dirty="0"/>
              <a:t>between one peripheral and another peripheral.</a:t>
            </a:r>
          </a:p>
          <a:p>
            <a:r>
              <a:rPr lang="en-US" sz="1800" dirty="0"/>
              <a:t>DMA uses bus matrix to allow concurrent transfers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946450"/>
              </p:ext>
            </p:extLst>
          </p:nvPr>
        </p:nvGraphicFramePr>
        <p:xfrm>
          <a:off x="114300" y="2651109"/>
          <a:ext cx="8991600" cy="407100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95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06680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Peripherals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Channel 1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Channel 2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Channel 3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Channel 4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Channel 5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Channel 6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Channel 7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2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ADC1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ADC1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2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SPI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SPI1_RX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SPI1_TX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SPI2_RX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SPI2_TX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2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USART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USART3_TX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USART3_RX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USART1_TX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USART1_RX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USART2_RX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USART2_TX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2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I2C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I2C2_TX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I2C2_RX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I2C1_TX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I2C1_RX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28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TIM2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TIM2_CH3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TIM2_UP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TIM2_CH1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TIM2_CH2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TIM2_CH4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6284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TIM3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TIM3_CH3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TIM3_CH4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TIM3_UP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TIM3_CH1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TIM3_TRIG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23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TIM4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TIM4_CH1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TIM4_CH2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TIM4_CH3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TIM4_UP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63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DAC_Ch1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TIM6_UP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DAC_Ch1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6307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DAC_CH2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TIM7_UP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DAC_CH2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 </a:t>
                      </a:r>
                      <a:endParaRPr lang="en-US" sz="1400" dirty="0">
                        <a:effectLst/>
                        <a:latin typeface="Consolas" panose="020B0609020204030204" pitchFamily="49" charset="0"/>
                        <a:ea typeface="宋体"/>
                        <a:cs typeface="Consolas" panose="020B0609020204030204" pitchFamily="49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8071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990600"/>
          </a:xfrm>
        </p:spPr>
        <p:txBody>
          <a:bodyPr>
            <a:normAutofit/>
          </a:bodyPr>
          <a:lstStyle/>
          <a:p>
            <a:r>
              <a:rPr lang="en-US" dirty="0"/>
              <a:t>Programmed I/</a:t>
            </a:r>
            <a:r>
              <a:rPr lang="en-US" dirty="0" err="1"/>
              <a:t>Os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7C8D44-3667-46F6-9772-CC52308E2A7F}" type="slidenum">
              <a:rPr kumimoji="0" lang="en-US" smtClean="0"/>
              <a:pPr/>
              <a:t>9</a:t>
            </a:fld>
            <a:endParaRPr kumimoji="0" lang="en-US" dirty="0"/>
          </a:p>
        </p:txBody>
      </p:sp>
      <p:sp>
        <p:nvSpPr>
          <p:cNvPr id="4" name="Rectangle 3"/>
          <p:cNvSpPr/>
          <p:nvPr/>
        </p:nvSpPr>
        <p:spPr>
          <a:xfrm>
            <a:off x="1429820" y="5554357"/>
            <a:ext cx="646158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Receiving data from </a:t>
            </a:r>
            <a:r>
              <a:rPr lang="en-US" dirty="0" err="1"/>
              <a:t>USART</a:t>
            </a:r>
            <a:r>
              <a:rPr lang="en-US" dirty="0"/>
              <a:t> serial port without using DMA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1"/>
          </p:nvPr>
        </p:nvSpPr>
        <p:spPr>
          <a:xfrm>
            <a:off x="380143" y="1219200"/>
            <a:ext cx="8229600" cy="762000"/>
          </a:xfrm>
        </p:spPr>
        <p:txBody>
          <a:bodyPr>
            <a:normAutofit lnSpcReduction="10000"/>
          </a:bodyPr>
          <a:lstStyle/>
          <a:p>
            <a:r>
              <a:rPr lang="en-US" sz="2000" dirty="0"/>
              <a:t>Processor executes a lot Loads/Stores to move data</a:t>
            </a:r>
          </a:p>
          <a:p>
            <a:r>
              <a:rPr lang="en-US" sz="2000" dirty="0"/>
              <a:t>High overhead and slow</a:t>
            </a:r>
          </a:p>
          <a:p>
            <a:endParaRPr 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027321"/>
            <a:ext cx="8970107" cy="3419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46967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2524</TotalTime>
  <Words>1178</Words>
  <Application>Microsoft Macintosh PowerPoint</Application>
  <PresentationFormat>On-screen Show (4:3)</PresentationFormat>
  <Paragraphs>370</Paragraphs>
  <Slides>22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6" baseType="lpstr">
      <vt:lpstr>Bookman Old Style (Headings)</vt:lpstr>
      <vt:lpstr>MS PGothic</vt:lpstr>
      <vt:lpstr>Osaka</vt:lpstr>
      <vt:lpstr>宋体</vt:lpstr>
      <vt:lpstr>Arial</vt:lpstr>
      <vt:lpstr>Bookman Old Style</vt:lpstr>
      <vt:lpstr>Calibri</vt:lpstr>
      <vt:lpstr>Consolas</vt:lpstr>
      <vt:lpstr>Gill Sans MT</vt:lpstr>
      <vt:lpstr>Helvetica</vt:lpstr>
      <vt:lpstr>Verdana</vt:lpstr>
      <vt:lpstr>Wingdings</vt:lpstr>
      <vt:lpstr>Wingdings 3</vt:lpstr>
      <vt:lpstr>Origin</vt:lpstr>
      <vt:lpstr>Dr. Yifeng Zhu Electrical and Computer Engineering University of Maine</vt:lpstr>
      <vt:lpstr>Why need DMA?</vt:lpstr>
      <vt:lpstr>Moving Data between Peripheral and Memory</vt:lpstr>
      <vt:lpstr>Moving Data between Peripheral and Memory</vt:lpstr>
      <vt:lpstr>DMA</vt:lpstr>
      <vt:lpstr>DMA</vt:lpstr>
      <vt:lpstr>DMA: Flow-though vs Fly-by</vt:lpstr>
      <vt:lpstr>DMA Channels</vt:lpstr>
      <vt:lpstr>Programmed I/Os</vt:lpstr>
      <vt:lpstr>DMA Sets Core Free</vt:lpstr>
      <vt:lpstr>DMA Controller</vt:lpstr>
      <vt:lpstr>DMA Mode: Incremental Mode</vt:lpstr>
      <vt:lpstr>DMA Mode: Incremental Mode</vt:lpstr>
      <vt:lpstr>DMA Mode: Incremental Mode</vt:lpstr>
      <vt:lpstr>DMA Mode: Circular Mode</vt:lpstr>
      <vt:lpstr>DMA Mode: Incremental Mode</vt:lpstr>
      <vt:lpstr>DMA Mode: Incremental Mode</vt:lpstr>
      <vt:lpstr>DMA Mode: Incremental Mode</vt:lpstr>
      <vt:lpstr>DMA Request </vt:lpstr>
      <vt:lpstr>DMA Interrupts</vt:lpstr>
      <vt:lpstr>DMA Request Mapping</vt:lpstr>
      <vt:lpstr>DMA Summary</vt:lpstr>
    </vt:vector>
  </TitlesOfParts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Dr. Yifeng Zhu Electrical and Computer Engineering University of Maine</dc:title>
  <dc:creator>zhu</dc:creator>
  <cp:lastModifiedBy>Microsoft Office User</cp:lastModifiedBy>
  <cp:revision>270</cp:revision>
  <dcterms:created xsi:type="dcterms:W3CDTF">2013-02-03T05:36:57Z</dcterms:created>
  <dcterms:modified xsi:type="dcterms:W3CDTF">2020-02-09T01:58:04Z</dcterms:modified>
</cp:coreProperties>
</file>