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73" r:id="rId3"/>
    <p:sldId id="257" r:id="rId4"/>
    <p:sldId id="258" r:id="rId5"/>
    <p:sldId id="261" r:id="rId6"/>
    <p:sldId id="279" r:id="rId7"/>
    <p:sldId id="274" r:id="rId8"/>
    <p:sldId id="275" r:id="rId9"/>
    <p:sldId id="259" r:id="rId10"/>
    <p:sldId id="260" r:id="rId11"/>
    <p:sldId id="262" r:id="rId12"/>
    <p:sldId id="276" r:id="rId13"/>
    <p:sldId id="277" r:id="rId14"/>
    <p:sldId id="278" r:id="rId15"/>
    <p:sldId id="263" r:id="rId16"/>
    <p:sldId id="265" r:id="rId17"/>
    <p:sldId id="266" r:id="rId18"/>
    <p:sldId id="264" r:id="rId19"/>
    <p:sldId id="267" r:id="rId20"/>
    <p:sldId id="268" r:id="rId21"/>
    <p:sldId id="269" r:id="rId22"/>
    <p:sldId id="271" r:id="rId23"/>
    <p:sldId id="270" r:id="rId24"/>
    <p:sldId id="272"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270" autoAdjust="0"/>
  </p:normalViewPr>
  <p:slideViewPr>
    <p:cSldViewPr>
      <p:cViewPr varScale="1">
        <p:scale>
          <a:sx n="113" d="100"/>
          <a:sy n="113" d="100"/>
        </p:scale>
        <p:origin x="834" y="1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775166C-7A25-4630-8419-832FB4507348}" type="datetimeFigureOut">
              <a:rPr lang="en-US" smtClean="0"/>
              <a:pPr/>
              <a:t>2/4/2020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4E2E33-EA0D-4510-A036-6EEBE609708B}" type="slidenum">
              <a:rPr lang="en-US" smtClean="0"/>
              <a:pPr/>
              <a:t>‹#›</a:t>
            </a:fld>
            <a:endParaRPr lang="en-US"/>
          </a:p>
        </p:txBody>
      </p:sp>
    </p:spTree>
    <p:extLst>
      <p:ext uri="{BB962C8B-B14F-4D97-AF65-F5344CB8AC3E}">
        <p14:creationId xmlns:p14="http://schemas.microsoft.com/office/powerpoint/2010/main" val="1578337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means that a HIGH to LOW transition on the SCL line causes the</a:t>
            </a:r>
          </a:p>
          <a:p>
            <a:r>
              <a:rPr lang="en-US" dirty="0"/>
              <a:t>masters concerned to start counting off their LOW period and, once a master clock has</a:t>
            </a:r>
          </a:p>
          <a:p>
            <a:r>
              <a:rPr lang="en-US" dirty="0"/>
              <a:t>gone LOW, it holds the SCL line in that state until the clock HIGH state is reached (see</a:t>
            </a:r>
          </a:p>
          <a:p>
            <a:r>
              <a:rPr lang="en-US" dirty="0"/>
              <a:t>Figure). However, if another clock is still within its LOW period, the LOW to HIGH</a:t>
            </a:r>
          </a:p>
          <a:p>
            <a:r>
              <a:rPr lang="en-US" dirty="0"/>
              <a:t>transition of this clock may not change the state of the SCL line. The SCL line is therefore</a:t>
            </a:r>
          </a:p>
          <a:p>
            <a:r>
              <a:rPr lang="en-US" dirty="0"/>
              <a:t>held LOW by the master with the longest LOW period. Masters with shorter LOW periods</a:t>
            </a:r>
          </a:p>
          <a:p>
            <a:r>
              <a:rPr lang="en-US" dirty="0"/>
              <a:t>enter a HIGH wait-state during this time.</a:t>
            </a:r>
          </a:p>
          <a:p>
            <a:endParaRPr lang="en-US" dirty="0"/>
          </a:p>
          <a:p>
            <a:r>
              <a:rPr lang="en-US" dirty="0"/>
              <a:t>When all masters concerned have counted off their LOW period, the clock line is released</a:t>
            </a:r>
          </a:p>
          <a:p>
            <a:r>
              <a:rPr lang="en-US" dirty="0"/>
              <a:t>and goes HIGH. There is then no difference between the master clocks and the state of</a:t>
            </a:r>
          </a:p>
          <a:p>
            <a:r>
              <a:rPr lang="en-US" dirty="0"/>
              <a:t>the SCL line, and all the masters start counting their HIGH periods. The first master to</a:t>
            </a:r>
          </a:p>
          <a:p>
            <a:r>
              <a:rPr lang="en-US" dirty="0"/>
              <a:t>complete its HIGH period pulls the SCL line LOW again.</a:t>
            </a:r>
          </a:p>
          <a:p>
            <a:endParaRPr lang="en-US" dirty="0"/>
          </a:p>
          <a:p>
            <a:r>
              <a:rPr lang="en-US" dirty="0"/>
              <a:t>In this way, a synchronized SCL clock is generated with its LOW period determined by the</a:t>
            </a:r>
          </a:p>
          <a:p>
            <a:r>
              <a:rPr lang="en-US" dirty="0"/>
              <a:t>master with the longest clock LOW period, and its HIGH period determined by the one</a:t>
            </a:r>
          </a:p>
          <a:p>
            <a:r>
              <a:rPr lang="en-US" dirty="0"/>
              <a:t>with the shortest clock HIGH period.</a:t>
            </a:r>
          </a:p>
        </p:txBody>
      </p:sp>
      <p:sp>
        <p:nvSpPr>
          <p:cNvPr id="4" name="Slide Number Placeholder 3"/>
          <p:cNvSpPr>
            <a:spLocks noGrp="1"/>
          </p:cNvSpPr>
          <p:nvPr>
            <p:ph type="sldNum" sz="quarter" idx="10"/>
          </p:nvPr>
        </p:nvSpPr>
        <p:spPr/>
        <p:txBody>
          <a:bodyPr/>
          <a:lstStyle/>
          <a:p>
            <a:fld id="{0B4E2E33-EA0D-4510-A036-6EEBE609708B}" type="slidenum">
              <a:rPr lang="en-US" smtClean="0"/>
              <a:pPr/>
              <a:t>7</a:t>
            </a:fld>
            <a:endParaRPr lang="en-US"/>
          </a:p>
        </p:txBody>
      </p:sp>
    </p:spTree>
    <p:extLst>
      <p:ext uri="{BB962C8B-B14F-4D97-AF65-F5344CB8AC3E}">
        <p14:creationId xmlns:p14="http://schemas.microsoft.com/office/powerpoint/2010/main" val="3830407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I2C&gt;[0xa4 0x40 0x00]</a:t>
            </a:r>
            <a:r>
              <a:rPr lang="en-US" b="1" u="sng" dirty="0">
                <a:effectLst/>
              </a:rPr>
              <a:t>&lt;&lt;&lt;Wii </a:t>
            </a:r>
            <a:r>
              <a:rPr lang="en-US" b="1" u="sng" dirty="0" err="1">
                <a:effectLst/>
              </a:rPr>
              <a:t>Nunchuck</a:t>
            </a:r>
            <a:r>
              <a:rPr lang="en-US" b="1" u="sng" dirty="0">
                <a:effectLst/>
              </a:rPr>
              <a:t> initialize</a:t>
            </a:r>
            <a:r>
              <a:rPr lang="en-US" dirty="0"/>
              <a:t/>
            </a:r>
            <a:br>
              <a:rPr lang="en-US" dirty="0"/>
            </a:br>
            <a:r>
              <a:rPr lang="en-US" dirty="0"/>
              <a:t>I2C START CONDITION</a:t>
            </a:r>
            <a:br>
              <a:rPr lang="en-US" dirty="0"/>
            </a:br>
            <a:r>
              <a:rPr lang="en-US" dirty="0"/>
              <a:t>WRITE: 0xA4 GOT ACK: YES</a:t>
            </a:r>
            <a:r>
              <a:rPr lang="en-US" b="1" u="sng" dirty="0">
                <a:effectLst/>
              </a:rPr>
              <a:t>&lt;&lt;&lt;write address</a:t>
            </a:r>
            <a:r>
              <a:rPr lang="en-US" dirty="0"/>
              <a:t/>
            </a:r>
            <a:br>
              <a:rPr lang="en-US" dirty="0"/>
            </a:br>
            <a:r>
              <a:rPr lang="en-US" dirty="0"/>
              <a:t>WRITE: 0x40 GOT ACK: YES</a:t>
            </a:r>
            <a:r>
              <a:rPr lang="en-US" b="1" u="sng" dirty="0">
                <a:effectLst/>
              </a:rPr>
              <a:t>&lt;&lt;&lt;write location (?)</a:t>
            </a:r>
            <a:r>
              <a:rPr lang="en-US" dirty="0"/>
              <a:t/>
            </a:r>
            <a:br>
              <a:rPr lang="en-US" dirty="0"/>
            </a:br>
            <a:r>
              <a:rPr lang="en-US" dirty="0"/>
              <a:t>WRITE: 0x00 GOT ACK: YES</a:t>
            </a:r>
            <a:r>
              <a:rPr lang="en-US" b="1" u="sng" dirty="0">
                <a:effectLst/>
              </a:rPr>
              <a:t>&lt;&lt;&lt;write 0 to location 0x40 (?)</a:t>
            </a:r>
            <a:r>
              <a:rPr lang="en-US" dirty="0"/>
              <a:t/>
            </a:r>
            <a:br>
              <a:rPr lang="en-US" dirty="0"/>
            </a:br>
            <a:r>
              <a:rPr lang="en-US" dirty="0"/>
              <a:t>I2C STOP CONDITION</a:t>
            </a:r>
            <a:br>
              <a:rPr lang="en-US" dirty="0"/>
            </a:br>
            <a:r>
              <a:rPr lang="en-US" dirty="0"/>
              <a:t>I2C&gt;</a:t>
            </a:r>
          </a:p>
          <a:p>
            <a:endParaRPr lang="en-US" dirty="0"/>
          </a:p>
          <a:p>
            <a:endParaRPr lang="en-US" dirty="0"/>
          </a:p>
          <a:p>
            <a:r>
              <a:rPr lang="en-US" dirty="0"/>
              <a:t>I2C&gt;[0xa4 0x00]</a:t>
            </a:r>
            <a:r>
              <a:rPr lang="en-US" b="1" u="sng" dirty="0">
                <a:effectLst/>
              </a:rPr>
              <a:t>&lt;&lt;&lt;setup the read pointer</a:t>
            </a:r>
            <a:r>
              <a:rPr lang="en-US" dirty="0"/>
              <a:t/>
            </a:r>
            <a:br>
              <a:rPr lang="en-US" dirty="0"/>
            </a:br>
            <a:r>
              <a:rPr lang="en-US" dirty="0"/>
              <a:t>I2C START CONDITION</a:t>
            </a:r>
            <a:br>
              <a:rPr lang="en-US" dirty="0"/>
            </a:br>
            <a:r>
              <a:rPr lang="en-US" dirty="0"/>
              <a:t>WRITE: 0xA4 GOT ACK: YES</a:t>
            </a:r>
            <a:r>
              <a:rPr lang="en-US" b="1" u="sng" dirty="0">
                <a:effectLst/>
              </a:rPr>
              <a:t>&lt;&lt;&lt;write address</a:t>
            </a:r>
            <a:r>
              <a:rPr lang="en-US" dirty="0"/>
              <a:t/>
            </a:r>
            <a:br>
              <a:rPr lang="en-US" dirty="0"/>
            </a:br>
            <a:r>
              <a:rPr lang="en-US" dirty="0"/>
              <a:t>WRITE: 0x00 GOT ACK: YES</a:t>
            </a:r>
            <a:r>
              <a:rPr lang="en-US" b="1" u="sng" dirty="0">
                <a:effectLst/>
              </a:rPr>
              <a:t>&lt;&lt;&lt;pointer to 0</a:t>
            </a:r>
            <a:r>
              <a:rPr lang="en-US" dirty="0"/>
              <a:t/>
            </a:r>
            <a:br>
              <a:rPr lang="en-US" dirty="0"/>
            </a:br>
            <a:r>
              <a:rPr lang="en-US" dirty="0"/>
              <a:t>I2C STOP CONDITION</a:t>
            </a:r>
            <a:br>
              <a:rPr lang="en-US" dirty="0"/>
            </a:br>
            <a:r>
              <a:rPr lang="en-US" dirty="0"/>
              <a:t>I2C&gt;[0xa5 r:6]</a:t>
            </a:r>
            <a:r>
              <a:rPr lang="en-US" b="1" u="sng" dirty="0">
                <a:effectLst/>
              </a:rPr>
              <a:t>&lt;&lt;&lt;read </a:t>
            </a:r>
            <a:r>
              <a:rPr lang="en-US" b="1" u="sng" dirty="0" err="1">
                <a:effectLst/>
              </a:rPr>
              <a:t>nunchuck</a:t>
            </a:r>
            <a:r>
              <a:rPr lang="en-US" b="1" u="sng" dirty="0">
                <a:effectLst/>
              </a:rPr>
              <a:t> measurements</a:t>
            </a:r>
            <a:r>
              <a:rPr lang="en-US" dirty="0"/>
              <a:t/>
            </a:r>
            <a:br>
              <a:rPr lang="en-US" dirty="0"/>
            </a:br>
            <a:r>
              <a:rPr lang="en-US" dirty="0"/>
              <a:t>I2C START CONDITION</a:t>
            </a:r>
            <a:br>
              <a:rPr lang="en-US" dirty="0"/>
            </a:br>
            <a:r>
              <a:rPr lang="en-US" dirty="0"/>
              <a:t>WRITE: 0xA5 GOT ACK: YES</a:t>
            </a:r>
            <a:r>
              <a:rPr lang="en-US" b="1" u="sng" dirty="0">
                <a:effectLst/>
              </a:rPr>
              <a:t>&lt;&lt;&lt;read address</a:t>
            </a:r>
            <a:r>
              <a:rPr lang="en-US" dirty="0"/>
              <a:t/>
            </a:r>
            <a:br>
              <a:rPr lang="en-US" dirty="0"/>
            </a:br>
            <a:r>
              <a:rPr lang="en-US" dirty="0"/>
              <a:t>BULK READ 0x06 BYTES:</a:t>
            </a:r>
            <a:r>
              <a:rPr lang="en-US" b="1" u="sng" dirty="0">
                <a:effectLst/>
              </a:rPr>
              <a:t>&lt;&lt;read back 6 bytes</a:t>
            </a:r>
            <a:r>
              <a:rPr lang="en-US" dirty="0"/>
              <a:t/>
            </a:r>
            <a:br>
              <a:rPr lang="en-US" dirty="0"/>
            </a:br>
            <a:r>
              <a:rPr lang="en-US" dirty="0"/>
              <a:t>0x78 ACK 0x7A ACK 0x2F ACK 0x7D ACK 0x6E ACK 0x17 NACK</a:t>
            </a:r>
            <a:br>
              <a:rPr lang="en-US" dirty="0"/>
            </a:br>
            <a:r>
              <a:rPr lang="en-US" dirty="0"/>
              <a:t>I2C STOP CONDITION</a:t>
            </a:r>
            <a:br>
              <a:rPr lang="en-US" dirty="0"/>
            </a:br>
            <a:r>
              <a:rPr lang="en-US" dirty="0"/>
              <a:t>I2C&gt;</a:t>
            </a:r>
          </a:p>
          <a:p>
            <a:endParaRPr lang="en-US" dirty="0"/>
          </a:p>
          <a:p>
            <a:endParaRPr lang="en-US" dirty="0"/>
          </a:p>
        </p:txBody>
      </p:sp>
      <p:sp>
        <p:nvSpPr>
          <p:cNvPr id="4" name="Slide Number Placeholder 3"/>
          <p:cNvSpPr>
            <a:spLocks noGrp="1"/>
          </p:cNvSpPr>
          <p:nvPr>
            <p:ph type="sldNum" sz="quarter" idx="10"/>
          </p:nvPr>
        </p:nvSpPr>
        <p:spPr/>
        <p:txBody>
          <a:bodyPr/>
          <a:lstStyle/>
          <a:p>
            <a:fld id="{0B4E2E33-EA0D-4510-A036-6EEBE609708B}" type="slidenum">
              <a:rPr lang="en-US" smtClean="0"/>
              <a:pPr/>
              <a:t>19</a:t>
            </a:fld>
            <a:endParaRPr lang="en-US"/>
          </a:p>
        </p:txBody>
      </p:sp>
    </p:spTree>
    <p:extLst>
      <p:ext uri="{BB962C8B-B14F-4D97-AF65-F5344CB8AC3E}">
        <p14:creationId xmlns:p14="http://schemas.microsoft.com/office/powerpoint/2010/main" val="1604207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pPr eaLnBrk="1" latinLnBrk="0" hangingPunct="1"/>
            <a:fld id="{97DC9DE6-826B-4A6C-9759-9727F7A4C8A4}" type="datetime1">
              <a:rPr lang="en-US" smtClean="0"/>
              <a:pPr eaLnBrk="1" latinLnBrk="0" hangingPunct="1"/>
              <a:t>2/4/2020</a:t>
            </a:fld>
            <a:endParaRPr lang="en-US" sz="1600" dirty="0"/>
          </a:p>
        </p:txBody>
      </p:sp>
      <p:sp>
        <p:nvSpPr>
          <p:cNvPr id="17" name="Footer Placeholder 16"/>
          <p:cNvSpPr>
            <a:spLocks noGrp="1"/>
          </p:cNvSpPr>
          <p:nvPr>
            <p:ph type="ftr" sz="quarter" idx="11"/>
          </p:nvPr>
        </p:nvSpPr>
        <p:spPr>
          <a:xfrm>
            <a:off x="2898648" y="6355080"/>
            <a:ext cx="3474720" cy="365760"/>
          </a:xfrm>
        </p:spPr>
        <p:txBody>
          <a:bodyPr/>
          <a:lstStyle/>
          <a:p>
            <a:endParaRPr kumimoji="0" lang="en-US" dirty="0"/>
          </a:p>
        </p:txBody>
      </p:sp>
      <p:sp>
        <p:nvSpPr>
          <p:cNvPr id="29" name="Slide Number Placeholder 28"/>
          <p:cNvSpPr>
            <a:spLocks noGrp="1"/>
          </p:cNvSpPr>
          <p:nvPr>
            <p:ph type="sldNum" sz="quarter" idx="12"/>
          </p:nvPr>
        </p:nvSpPr>
        <p:spPr>
          <a:xfrm>
            <a:off x="1216152" y="6355080"/>
            <a:ext cx="1219200" cy="365760"/>
          </a:xfrm>
        </p:spPr>
        <p:txBody>
          <a:bodyPr/>
          <a:lstStyle/>
          <a:p>
            <a:fld id="{EA7C8D44-3667-46F6-9772-CC52308E2A7F}" type="slidenum">
              <a:rPr kumimoji="0" lang="en-US" smtClean="0"/>
              <a:pPr/>
              <a:t>‹#›</a:t>
            </a:fld>
            <a:endParaRPr kumimoji="0"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FCCC8B3A-6ACF-4AE2-A295-9BBDF78ED7C4}" type="datetime1">
              <a:rPr lang="en-US" smtClean="0"/>
              <a:pPr eaLnBrk="1" latinLnBrk="0" hangingPunct="1"/>
              <a:t>2/4/2020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FAFFAC0F-7A79-48B1-A5E9-2F5B84B616A2}" type="datetime1">
              <a:rPr lang="en-US" smtClean="0"/>
              <a:pPr eaLnBrk="1" latinLnBrk="0" hangingPunct="1"/>
              <a:t>2/4/2020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eaLnBrk="1" latinLnBrk="0" hangingPunct="1"/>
            <a:fld id="{62FABA55-0640-49C2-9E8B-1599F639B853}" type="datetime1">
              <a:rPr lang="en-US" smtClean="0"/>
              <a:pPr eaLnBrk="1" latinLnBrk="0" hangingPunct="1"/>
              <a:t>2/4/2020</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dirty="0"/>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pPr eaLnBrk="1" latinLnBrk="0" hangingPunct="1"/>
            <a:fld id="{98F1C1B1-EDDE-45C8-A2A2-4A961A39DF9A}" type="datetime1">
              <a:rPr lang="en-US" smtClean="0"/>
              <a:pPr eaLnBrk="1" latinLnBrk="0" hangingPunct="1"/>
              <a:t>2/4/2020</a:t>
            </a:fld>
            <a:endParaRPr lang="en-US" dirty="0"/>
          </a:p>
        </p:txBody>
      </p:sp>
      <p:sp>
        <p:nvSpPr>
          <p:cNvPr id="5" name="Footer Placeholder 4"/>
          <p:cNvSpPr>
            <a:spLocks noGrp="1"/>
          </p:cNvSpPr>
          <p:nvPr>
            <p:ph type="ftr" sz="quarter" idx="11"/>
          </p:nvPr>
        </p:nvSpPr>
        <p:spPr>
          <a:xfrm>
            <a:off x="2898648" y="6355080"/>
            <a:ext cx="3474720" cy="365760"/>
          </a:xfrm>
        </p:spPr>
        <p:txBody>
          <a:bodyPr/>
          <a:lstStyle/>
          <a:p>
            <a:endParaRPr kumimoji="0" lang="en-US" dirty="0"/>
          </a:p>
        </p:txBody>
      </p:sp>
      <p:sp>
        <p:nvSpPr>
          <p:cNvPr id="6" name="Slide Number Placeholder 5"/>
          <p:cNvSpPr>
            <a:spLocks noGrp="1"/>
          </p:cNvSpPr>
          <p:nvPr>
            <p:ph type="sldNum" sz="quarter" idx="12"/>
          </p:nvPr>
        </p:nvSpPr>
        <p:spPr>
          <a:xfrm>
            <a:off x="1069848" y="6355080"/>
            <a:ext cx="1520952" cy="365760"/>
          </a:xfrm>
        </p:spPr>
        <p:txBody>
          <a:bodyPr/>
          <a:lstStyle/>
          <a:p>
            <a:fld id="{EA7C8D44-3667-46F6-9772-CC52308E2A7F}" type="slidenum">
              <a:rPr kumimoji="0" lang="en-US" smtClean="0"/>
              <a:pPr/>
              <a:t>‹#›</a:t>
            </a:fld>
            <a:endParaRPr kumimoji="0"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eaLnBrk="1" latinLnBrk="0" hangingPunct="1"/>
            <a:fld id="{D3342350-A61E-4F48-9707-EE8A702AA694}" type="datetime1">
              <a:rPr lang="en-US" smtClean="0"/>
              <a:pPr eaLnBrk="1" latinLnBrk="0" hangingPunct="1"/>
              <a:t>2/4/2020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eaLnBrk="1" latinLnBrk="0" hangingPunct="1"/>
            <a:fld id="{EEB447F2-E0CA-4130-85AA-BFC3483AB139}" type="datetime1">
              <a:rPr lang="en-US" smtClean="0"/>
              <a:pPr eaLnBrk="1" latinLnBrk="0" hangingPunct="1"/>
              <a:t>2/4/2020</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eaLnBrk="1" latinLnBrk="0" hangingPunct="1"/>
            <a:fld id="{08CEA138-DBD4-450B-A9D1-B01324AEAB5C}" type="datetime1">
              <a:rPr lang="en-US" smtClean="0"/>
              <a:pPr eaLnBrk="1" latinLnBrk="0" hangingPunct="1"/>
              <a:t>2/4/2020</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9C61B014-4081-4FB9-83F2-2DB52CBD0692}" type="datetime1">
              <a:rPr lang="en-US" smtClean="0"/>
              <a:pPr eaLnBrk="1" latinLnBrk="0" hangingPunct="1"/>
              <a:t>2/4/2020</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eaLnBrk="1" latinLnBrk="0" hangingPunct="1"/>
            <a:fld id="{CAF425A6-F079-4943-AD17-9409ADEE8ED3}" type="datetime1">
              <a:rPr lang="en-US" smtClean="0"/>
              <a:pPr eaLnBrk="1" latinLnBrk="0" hangingPunct="1"/>
              <a:t>2/4/2020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eaLnBrk="1" latinLnBrk="0" hangingPunct="1"/>
            <a:fld id="{FAA807E7-FEB1-41B1-AF46-629DC5106AEA}" type="datetime1">
              <a:rPr lang="en-US" smtClean="0"/>
              <a:pPr eaLnBrk="1" latinLnBrk="0" hangingPunct="1"/>
              <a:t>2/4/2020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pPr eaLnBrk="1" latinLnBrk="0" hangingPunct="1"/>
            <a:fld id="{FAD326F9-B406-40A1-8BA9-93AD3284A530}" type="datetime1">
              <a:rPr lang="en-US" smtClean="0"/>
              <a:pPr eaLnBrk="1" latinLnBrk="0" hangingPunct="1"/>
              <a:t>2/4/2020</a:t>
            </a:fld>
            <a:endParaRPr lang="en-US" sz="1400" dirty="0">
              <a:solidFill>
                <a:schemeClr val="tx2"/>
              </a:solidFill>
            </a:endParaRPr>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pPr algn="l" eaLnBrk="1" latinLnBrk="0" hangingPunct="1"/>
            <a:fld id="{EA7C8D44-3667-46F6-9772-CC52308E2A7F}" type="slidenum">
              <a:rPr kumimoji="0" lang="en-US" smtClean="0"/>
              <a:pPr algn="l" eaLnBrk="1" latinLnBrk="0" hangingPunct="1"/>
              <a:t>‹#›</a:t>
            </a:fld>
            <a:endParaRPr kumimoji="0" lang="en-US" sz="1600" dirty="0">
              <a:solidFill>
                <a:schemeClr val="tx2"/>
              </a:solidFill>
            </a:endParaRPr>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jpe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2000" dirty="0"/>
              <a:t>Dr. Yifeng Zhu</a:t>
            </a:r>
            <a:br>
              <a:rPr lang="en-US" sz="2000" dirty="0"/>
            </a:br>
            <a:r>
              <a:rPr lang="en-US" sz="2000" dirty="0"/>
              <a:t>Electrical and Computer Engineering</a:t>
            </a:r>
            <a:br>
              <a:rPr lang="en-US" sz="2000" dirty="0"/>
            </a:br>
            <a:r>
              <a:rPr lang="en-US" sz="2000" dirty="0"/>
              <a:t>University of Maine</a:t>
            </a:r>
          </a:p>
        </p:txBody>
      </p:sp>
      <p:sp>
        <p:nvSpPr>
          <p:cNvPr id="3" name="Subtitle 2"/>
          <p:cNvSpPr>
            <a:spLocks noGrp="1"/>
          </p:cNvSpPr>
          <p:nvPr>
            <p:ph type="subTitle" idx="1"/>
          </p:nvPr>
        </p:nvSpPr>
        <p:spPr/>
        <p:txBody>
          <a:bodyPr/>
          <a:lstStyle/>
          <a:p>
            <a:r>
              <a:rPr lang="en-US" dirty="0" smtClean="0"/>
              <a:t>Spring 2020</a:t>
            </a:r>
            <a:endParaRPr lang="en-US" dirty="0"/>
          </a:p>
        </p:txBody>
      </p:sp>
      <p:sp>
        <p:nvSpPr>
          <p:cNvPr id="5" name="TextBox 4"/>
          <p:cNvSpPr txBox="1"/>
          <p:nvPr/>
        </p:nvSpPr>
        <p:spPr>
          <a:xfrm>
            <a:off x="1828800" y="337547"/>
            <a:ext cx="6477000" cy="523220"/>
          </a:xfrm>
          <a:prstGeom prst="rect">
            <a:avLst/>
          </a:prstGeom>
          <a:noFill/>
        </p:spPr>
        <p:txBody>
          <a:bodyPr wrap="square" rtlCol="0">
            <a:spAutoFit/>
          </a:bodyPr>
          <a:lstStyle/>
          <a:p>
            <a:pPr algn="r"/>
            <a:r>
              <a:rPr lang="en-US" sz="1400" b="1" dirty="0">
                <a:latin typeface="Bookman Old Style (Headings)"/>
              </a:rPr>
              <a:t>Embedded Systems with ARM Cortex-M Microcontrollers in Assembly Language and C</a:t>
            </a:r>
          </a:p>
        </p:txBody>
      </p:sp>
      <p:sp>
        <p:nvSpPr>
          <p:cNvPr id="6" name="TextBox 5"/>
          <p:cNvSpPr txBox="1"/>
          <p:nvPr/>
        </p:nvSpPr>
        <p:spPr>
          <a:xfrm>
            <a:off x="4047342" y="1828800"/>
            <a:ext cx="4222053" cy="830997"/>
          </a:xfrm>
          <a:prstGeom prst="rect">
            <a:avLst/>
          </a:prstGeom>
          <a:noFill/>
        </p:spPr>
        <p:txBody>
          <a:bodyPr wrap="none" rtlCol="0">
            <a:spAutoFit/>
          </a:bodyPr>
          <a:lstStyle/>
          <a:p>
            <a:pPr algn="r"/>
            <a:r>
              <a:rPr lang="en-US" sz="2400" b="1" dirty="0">
                <a:solidFill>
                  <a:srgbClr val="C00000"/>
                </a:solidFill>
              </a:rPr>
              <a:t>Chapter 22</a:t>
            </a:r>
          </a:p>
          <a:p>
            <a:pPr algn="r"/>
            <a:r>
              <a:rPr lang="en-US" sz="2400" b="1" dirty="0">
                <a:solidFill>
                  <a:srgbClr val="C00000"/>
                </a:solidFill>
              </a:rPr>
              <a:t>I2C: Inter-Integrated Circuit</a:t>
            </a:r>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a:t>
            </a:fld>
            <a:endParaRPr kumimoji="0" lang="en-US" dirty="0"/>
          </a:p>
        </p:txBody>
      </p:sp>
    </p:spTree>
    <p:extLst>
      <p:ext uri="{BB962C8B-B14F-4D97-AF65-F5344CB8AC3E}">
        <p14:creationId xmlns:p14="http://schemas.microsoft.com/office/powerpoint/2010/main" val="1683281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Interfacing Serial Digital Thermal Sensor</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10</a:t>
            </a:fld>
            <a:endParaRPr kumimoji="0" lang="en-US" dirty="0"/>
          </a:p>
        </p:txBody>
      </p:sp>
      <p:pic>
        <p:nvPicPr>
          <p:cNvPr id="4098" name="Picture 2"/>
          <p:cNvPicPr>
            <a:picLocks noChangeAspect="1" noChangeArrowheads="1"/>
          </p:cNvPicPr>
          <p:nvPr/>
        </p:nvPicPr>
        <p:blipFill>
          <a:blip r:embed="rId2" cstate="print"/>
          <a:srcRect/>
          <a:stretch>
            <a:fillRect/>
          </a:stretch>
        </p:blipFill>
        <p:spPr bwMode="auto">
          <a:xfrm>
            <a:off x="1785938" y="1357404"/>
            <a:ext cx="4919661" cy="4776696"/>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I2C Data</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11</a:t>
            </a:fld>
            <a:endParaRPr kumimoji="0" lang="en-US" dirty="0"/>
          </a:p>
        </p:txBody>
      </p:sp>
      <p:sp>
        <p:nvSpPr>
          <p:cNvPr id="4" name="Content Placeholder 3"/>
          <p:cNvSpPr>
            <a:spLocks noGrp="1"/>
          </p:cNvSpPr>
          <p:nvPr>
            <p:ph sz="quarter"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19200"/>
            <a:ext cx="8338100" cy="5072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3761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38EC6-D94D-4912-94ED-834BFB68CEB5}"/>
              </a:ext>
            </a:extLst>
          </p:cNvPr>
          <p:cNvSpPr>
            <a:spLocks noGrp="1"/>
          </p:cNvSpPr>
          <p:nvPr>
            <p:ph type="title"/>
          </p:nvPr>
        </p:nvSpPr>
        <p:spPr/>
        <p:txBody>
          <a:bodyPr/>
          <a:lstStyle/>
          <a:p>
            <a:r>
              <a:rPr lang="en-US" dirty="0"/>
              <a:t>I2C Timing Register </a:t>
            </a:r>
          </a:p>
        </p:txBody>
      </p:sp>
      <p:sp>
        <p:nvSpPr>
          <p:cNvPr id="3" name="Slide Number Placeholder 2">
            <a:extLst>
              <a:ext uri="{FF2B5EF4-FFF2-40B4-BE49-F238E27FC236}">
                <a16:creationId xmlns:a16="http://schemas.microsoft.com/office/drawing/2014/main" id="{8923E949-E2D5-4CAE-8652-867727FF095C}"/>
              </a:ext>
            </a:extLst>
          </p:cNvPr>
          <p:cNvSpPr>
            <a:spLocks noGrp="1"/>
          </p:cNvSpPr>
          <p:nvPr>
            <p:ph type="sldNum" sz="quarter" idx="12"/>
          </p:nvPr>
        </p:nvSpPr>
        <p:spPr/>
        <p:txBody>
          <a:bodyPr/>
          <a:lstStyle/>
          <a:p>
            <a:fld id="{EA7C8D44-3667-46F6-9772-CC52308E2A7F}" type="slidenum">
              <a:rPr kumimoji="0" lang="en-US" smtClean="0"/>
              <a:pPr/>
              <a:t>12</a:t>
            </a:fld>
            <a:endParaRPr kumimoji="0" lang="en-US" dirty="0"/>
          </a:p>
        </p:txBody>
      </p:sp>
      <p:pic>
        <p:nvPicPr>
          <p:cNvPr id="5" name="Picture 4">
            <a:extLst>
              <a:ext uri="{FF2B5EF4-FFF2-40B4-BE49-F238E27FC236}">
                <a16:creationId xmlns:a16="http://schemas.microsoft.com/office/drawing/2014/main" id="{DC3755E3-589A-40E3-932C-CBF0F02D007B}"/>
              </a:ext>
            </a:extLst>
          </p:cNvPr>
          <p:cNvPicPr>
            <a:picLocks noChangeAspect="1"/>
          </p:cNvPicPr>
          <p:nvPr/>
        </p:nvPicPr>
        <p:blipFill>
          <a:blip r:embed="rId2"/>
          <a:stretch>
            <a:fillRect/>
          </a:stretch>
        </p:blipFill>
        <p:spPr>
          <a:xfrm>
            <a:off x="76200" y="1752600"/>
            <a:ext cx="8784891" cy="3650391"/>
          </a:xfrm>
          <a:prstGeom prst="rect">
            <a:avLst/>
          </a:prstGeom>
        </p:spPr>
      </p:pic>
    </p:spTree>
    <p:extLst>
      <p:ext uri="{BB962C8B-B14F-4D97-AF65-F5344CB8AC3E}">
        <p14:creationId xmlns:p14="http://schemas.microsoft.com/office/powerpoint/2010/main" val="3882418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F1B3D-B278-40C8-84A8-DAEE97870BB8}"/>
              </a:ext>
            </a:extLst>
          </p:cNvPr>
          <p:cNvSpPr>
            <a:spLocks noGrp="1"/>
          </p:cNvSpPr>
          <p:nvPr>
            <p:ph type="title"/>
          </p:nvPr>
        </p:nvSpPr>
        <p:spPr/>
        <p:txBody>
          <a:bodyPr/>
          <a:lstStyle/>
          <a:p>
            <a:r>
              <a:rPr lang="en-US" dirty="0"/>
              <a:t>I2C Timing Register</a:t>
            </a:r>
          </a:p>
        </p:txBody>
      </p:sp>
      <p:sp>
        <p:nvSpPr>
          <p:cNvPr id="3" name="Slide Number Placeholder 2">
            <a:extLst>
              <a:ext uri="{FF2B5EF4-FFF2-40B4-BE49-F238E27FC236}">
                <a16:creationId xmlns:a16="http://schemas.microsoft.com/office/drawing/2014/main" id="{A9482AE5-2E23-4DB0-BA72-259B8567E7C4}"/>
              </a:ext>
            </a:extLst>
          </p:cNvPr>
          <p:cNvSpPr>
            <a:spLocks noGrp="1"/>
          </p:cNvSpPr>
          <p:nvPr>
            <p:ph type="sldNum" sz="quarter" idx="12"/>
          </p:nvPr>
        </p:nvSpPr>
        <p:spPr/>
        <p:txBody>
          <a:bodyPr/>
          <a:lstStyle/>
          <a:p>
            <a:fld id="{EA7C8D44-3667-46F6-9772-CC52308E2A7F}" type="slidenum">
              <a:rPr kumimoji="0" lang="en-US" smtClean="0"/>
              <a:pPr/>
              <a:t>13</a:t>
            </a:fld>
            <a:endParaRPr kumimoji="0" lang="en-US" dirty="0"/>
          </a:p>
        </p:txBody>
      </p:sp>
      <p:pic>
        <p:nvPicPr>
          <p:cNvPr id="5" name="Picture 4">
            <a:extLst>
              <a:ext uri="{FF2B5EF4-FFF2-40B4-BE49-F238E27FC236}">
                <a16:creationId xmlns:a16="http://schemas.microsoft.com/office/drawing/2014/main" id="{7C41557D-090F-40A3-8F46-2E2AB99C3EDE}"/>
              </a:ext>
            </a:extLst>
          </p:cNvPr>
          <p:cNvPicPr>
            <a:picLocks noChangeAspect="1"/>
          </p:cNvPicPr>
          <p:nvPr/>
        </p:nvPicPr>
        <p:blipFill>
          <a:blip r:embed="rId2"/>
          <a:stretch>
            <a:fillRect/>
          </a:stretch>
        </p:blipFill>
        <p:spPr>
          <a:xfrm>
            <a:off x="146106" y="1981200"/>
            <a:ext cx="8851787" cy="3225113"/>
          </a:xfrm>
          <a:prstGeom prst="rect">
            <a:avLst/>
          </a:prstGeom>
        </p:spPr>
      </p:pic>
    </p:spTree>
    <p:extLst>
      <p:ext uri="{BB962C8B-B14F-4D97-AF65-F5344CB8AC3E}">
        <p14:creationId xmlns:p14="http://schemas.microsoft.com/office/powerpoint/2010/main" val="17135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64A68-D19B-4923-8B88-3FF1F9C9C109}"/>
              </a:ext>
            </a:extLst>
          </p:cNvPr>
          <p:cNvSpPr>
            <a:spLocks noGrp="1"/>
          </p:cNvSpPr>
          <p:nvPr>
            <p:ph type="title"/>
          </p:nvPr>
        </p:nvSpPr>
        <p:spPr/>
        <p:txBody>
          <a:bodyPr/>
          <a:lstStyle/>
          <a:p>
            <a:r>
              <a:rPr lang="en-US" dirty="0"/>
              <a:t>I2C DMA</a:t>
            </a:r>
          </a:p>
        </p:txBody>
      </p:sp>
      <p:sp>
        <p:nvSpPr>
          <p:cNvPr id="3" name="Slide Number Placeholder 2">
            <a:extLst>
              <a:ext uri="{FF2B5EF4-FFF2-40B4-BE49-F238E27FC236}">
                <a16:creationId xmlns:a16="http://schemas.microsoft.com/office/drawing/2014/main" id="{93B5E6CC-B87C-40A7-B899-997C36032F9A}"/>
              </a:ext>
            </a:extLst>
          </p:cNvPr>
          <p:cNvSpPr>
            <a:spLocks noGrp="1"/>
          </p:cNvSpPr>
          <p:nvPr>
            <p:ph type="sldNum" sz="quarter" idx="12"/>
          </p:nvPr>
        </p:nvSpPr>
        <p:spPr/>
        <p:txBody>
          <a:bodyPr/>
          <a:lstStyle/>
          <a:p>
            <a:fld id="{EA7C8D44-3667-46F6-9772-CC52308E2A7F}" type="slidenum">
              <a:rPr kumimoji="0" lang="en-US" smtClean="0"/>
              <a:pPr/>
              <a:t>14</a:t>
            </a:fld>
            <a:endParaRPr kumimoji="0" lang="en-US" dirty="0"/>
          </a:p>
        </p:txBody>
      </p:sp>
      <p:pic>
        <p:nvPicPr>
          <p:cNvPr id="5" name="Picture 4">
            <a:extLst>
              <a:ext uri="{FF2B5EF4-FFF2-40B4-BE49-F238E27FC236}">
                <a16:creationId xmlns:a16="http://schemas.microsoft.com/office/drawing/2014/main" id="{A32BDDC5-21E9-4C3C-A00C-831A6339A4EE}"/>
              </a:ext>
            </a:extLst>
          </p:cNvPr>
          <p:cNvPicPr>
            <a:picLocks noChangeAspect="1"/>
          </p:cNvPicPr>
          <p:nvPr/>
        </p:nvPicPr>
        <p:blipFill>
          <a:blip r:embed="rId2"/>
          <a:stretch>
            <a:fillRect/>
          </a:stretch>
        </p:blipFill>
        <p:spPr>
          <a:xfrm>
            <a:off x="67049" y="1371600"/>
            <a:ext cx="9009902" cy="4658607"/>
          </a:xfrm>
          <a:prstGeom prst="rect">
            <a:avLst/>
          </a:prstGeom>
        </p:spPr>
      </p:pic>
    </p:spTree>
    <p:extLst>
      <p:ext uri="{BB962C8B-B14F-4D97-AF65-F5344CB8AC3E}">
        <p14:creationId xmlns:p14="http://schemas.microsoft.com/office/powerpoint/2010/main" val="1843861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I2C Initialization</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15</a:t>
            </a:fld>
            <a:endParaRPr kumimoji="0" lang="en-US" dirty="0"/>
          </a:p>
        </p:txBody>
      </p:sp>
      <p:sp>
        <p:nvSpPr>
          <p:cNvPr id="5" name="Rectangle 4"/>
          <p:cNvSpPr/>
          <p:nvPr/>
        </p:nvSpPr>
        <p:spPr>
          <a:xfrm>
            <a:off x="457200" y="1206167"/>
            <a:ext cx="8305800" cy="5324535"/>
          </a:xfrm>
          <a:prstGeom prst="rect">
            <a:avLst/>
          </a:prstGeom>
        </p:spPr>
        <p:txBody>
          <a:bodyPr wrap="square">
            <a:spAutoFit/>
          </a:bodyPr>
          <a:lstStyle/>
          <a:p>
            <a:r>
              <a:rPr lang="en-US" sz="1000" b="1" dirty="0">
                <a:latin typeface="Consolas" panose="020B0609020204030204" pitchFamily="49" charset="0"/>
              </a:rPr>
              <a:t>void I2C_Initialization(void){</a:t>
            </a:r>
          </a:p>
          <a:p>
            <a:r>
              <a:rPr lang="en-US" sz="1000" b="1" dirty="0">
                <a:latin typeface="Consolas" panose="020B0609020204030204" pitchFamily="49" charset="0"/>
              </a:rPr>
              <a:t>  // Enable the clock of I2C</a:t>
            </a:r>
          </a:p>
          <a:p>
            <a:r>
              <a:rPr lang="en-US" sz="1000" b="1" dirty="0">
                <a:latin typeface="Consolas" panose="020B0609020204030204" pitchFamily="49" charset="0"/>
              </a:rPr>
              <a:t>  RCC-&gt;APB1ENR  |= RCC_APB1ENR_I2C2EN;		// I2C2 clock enable</a:t>
            </a:r>
          </a:p>
          <a:p>
            <a:endParaRPr lang="en-US" sz="1000" b="1" dirty="0">
              <a:latin typeface="Consolas" panose="020B0609020204030204" pitchFamily="49" charset="0"/>
            </a:endParaRPr>
          </a:p>
          <a:p>
            <a:r>
              <a:rPr lang="en-US" sz="1000" b="1" dirty="0">
                <a:latin typeface="Consolas" panose="020B0609020204030204" pitchFamily="49" charset="0"/>
              </a:rPr>
              <a:t>  // Reset the I2C (set and reset by software)</a:t>
            </a:r>
          </a:p>
          <a:p>
            <a:r>
              <a:rPr lang="en-US" sz="1000" b="1" dirty="0">
                <a:latin typeface="Consolas" panose="020B0609020204030204" pitchFamily="49" charset="0"/>
              </a:rPr>
              <a:t>  RCC-&gt;APB1RSTR |= RCC_APB1RSTR_I2C2RST;</a:t>
            </a:r>
          </a:p>
          <a:p>
            <a:r>
              <a:rPr lang="en-US" sz="1000" b="1" dirty="0">
                <a:latin typeface="Consolas" panose="020B0609020204030204" pitchFamily="49" charset="0"/>
              </a:rPr>
              <a:t>  RCC-&gt;APB1RSTR &amp;= ~RCC_APB1RSTR_I2C2RST;</a:t>
            </a:r>
          </a:p>
          <a:p>
            <a:r>
              <a:rPr lang="en-US" sz="1000" b="1" dirty="0">
                <a:latin typeface="Consolas" panose="020B0609020204030204" pitchFamily="49" charset="0"/>
              </a:rPr>
              <a:t> </a:t>
            </a:r>
          </a:p>
          <a:p>
            <a:r>
              <a:rPr lang="en-US" sz="1000" b="1" dirty="0">
                <a:latin typeface="Consolas" panose="020B0609020204030204" pitchFamily="49" charset="0"/>
              </a:rPr>
              <a:t>  // I2C Control register.  ACK is set and cleared by software, and cleared by hardware when PE=0.</a:t>
            </a:r>
          </a:p>
          <a:p>
            <a:r>
              <a:rPr lang="en-US" sz="1000" b="1" dirty="0">
                <a:latin typeface="Consolas" panose="020B0609020204030204" pitchFamily="49" charset="0"/>
              </a:rPr>
              <a:t>  I2C2-&gt;CR1 |= I2C_CR1_ACK;	// Acknowledge after a byte is received</a:t>
            </a:r>
          </a:p>
          <a:p>
            <a:r>
              <a:rPr lang="en-US" sz="1000" b="1" dirty="0">
                <a:latin typeface="Consolas" panose="020B0609020204030204" pitchFamily="49" charset="0"/>
              </a:rPr>
              <a:t>  I2C2-&gt;CR1 &amp;= ~I2C_CR1_SMBUS;	// </a:t>
            </a:r>
            <a:r>
              <a:rPr lang="en-US" sz="1000" b="1" dirty="0" err="1">
                <a:latin typeface="Consolas" panose="020B0609020204030204" pitchFamily="49" charset="0"/>
              </a:rPr>
              <a:t>SMBus</a:t>
            </a:r>
            <a:r>
              <a:rPr lang="en-US" sz="1000" b="1" dirty="0">
                <a:latin typeface="Consolas" panose="020B0609020204030204" pitchFamily="49" charset="0"/>
              </a:rPr>
              <a:t> Mode: 0 = I2C mode;  1 = </a:t>
            </a:r>
            <a:r>
              <a:rPr lang="en-US" sz="1000" b="1" dirty="0" err="1">
                <a:latin typeface="Consolas" panose="020B0609020204030204" pitchFamily="49" charset="0"/>
              </a:rPr>
              <a:t>SMBus</a:t>
            </a:r>
            <a:r>
              <a:rPr lang="en-US" sz="1000" b="1" dirty="0">
                <a:latin typeface="Consolas" panose="020B0609020204030204" pitchFamily="49" charset="0"/>
              </a:rPr>
              <a:t> mode</a:t>
            </a:r>
          </a:p>
          <a:p>
            <a:r>
              <a:rPr lang="en-US" sz="1000" b="1" dirty="0">
                <a:latin typeface="Consolas" panose="020B0609020204030204" pitchFamily="49" charset="0"/>
              </a:rPr>
              <a:t>  I2C2-&gt;CR2 &amp;= ~I2C_CR2_FREQ;	// Clear Peripheral CLK frequency FREQ[5:0] </a:t>
            </a:r>
          </a:p>
          <a:p>
            <a:r>
              <a:rPr lang="en-US" sz="1000" b="1" dirty="0">
                <a:latin typeface="Consolas" panose="020B0609020204030204" pitchFamily="49" charset="0"/>
              </a:rPr>
              <a:t>  I2C2-&gt;CR2 |= I2C_CR2_FREQ_1;	// Set Peripheral clock frequency as 2 MHz</a:t>
            </a:r>
          </a:p>
          <a:p>
            <a:r>
              <a:rPr lang="en-US" sz="1000" b="1" dirty="0">
                <a:latin typeface="Consolas" panose="020B0609020204030204" pitchFamily="49" charset="0"/>
              </a:rPr>
              <a:t>  I2C2-&gt;CR2 |= I2C_CR2_ITEVTEN;	// Event Interrupt Enable</a:t>
            </a:r>
          </a:p>
          <a:p>
            <a:r>
              <a:rPr lang="en-US" sz="1000" b="1" dirty="0">
                <a:latin typeface="Consolas" panose="020B0609020204030204" pitchFamily="49" charset="0"/>
              </a:rPr>
              <a:t>  I2C2-&gt;CR1 &amp;= ~I2C_CR1_PE;	// Disable I2C to configure TRISE</a:t>
            </a:r>
          </a:p>
          <a:p>
            <a:r>
              <a:rPr lang="en-US" sz="1000" b="1" dirty="0">
                <a:latin typeface="Consolas" panose="020B0609020204030204" pitchFamily="49" charset="0"/>
              </a:rPr>
              <a:t>  I2C2-&gt;TRISE &amp;= ~I2C_TRISE_TRISE;     // Clear Maximum Rise Time			</a:t>
            </a:r>
          </a:p>
          <a:p>
            <a:r>
              <a:rPr lang="en-US" sz="1000" b="1" dirty="0">
                <a:latin typeface="Consolas" panose="020B0609020204030204" pitchFamily="49" charset="0"/>
              </a:rPr>
              <a:t>  I2C2-&gt;TRISE |= 17;	             // Set Maximum Rise Time for standard mode</a:t>
            </a:r>
          </a:p>
          <a:p>
            <a:r>
              <a:rPr lang="en-US" sz="1000" b="1" dirty="0">
                <a:latin typeface="Consolas" panose="020B0609020204030204" pitchFamily="49" charset="0"/>
              </a:rPr>
              <a:t>	</a:t>
            </a:r>
          </a:p>
          <a:p>
            <a:r>
              <a:rPr lang="en-US" sz="1000" b="1" dirty="0">
                <a:latin typeface="Consolas" panose="020B0609020204030204" pitchFamily="49" charset="0"/>
              </a:rPr>
              <a:t>  // I2C own address registers</a:t>
            </a:r>
          </a:p>
          <a:p>
            <a:r>
              <a:rPr lang="en-US" sz="1000" b="1" dirty="0">
                <a:latin typeface="Consolas" panose="020B0609020204030204" pitchFamily="49" charset="0"/>
              </a:rPr>
              <a:t>  // Before the STM32 sends its start sequence it sits listening  to the I2C lines waiting for its address</a:t>
            </a:r>
          </a:p>
          <a:p>
            <a:r>
              <a:rPr lang="en-US" sz="1000" b="1" dirty="0">
                <a:latin typeface="Consolas" panose="020B0609020204030204" pitchFamily="49" charset="0"/>
              </a:rPr>
              <a:t>  // This is helpful if STM32 is used as slave</a:t>
            </a:r>
          </a:p>
          <a:p>
            <a:r>
              <a:rPr lang="en-US" sz="1000" b="1" dirty="0">
                <a:latin typeface="Consolas" panose="020B0609020204030204" pitchFamily="49" charset="0"/>
              </a:rPr>
              <a:t>  I2C2-&gt;OAR1 %= ~(0x01);						</a:t>
            </a:r>
          </a:p>
          <a:p>
            <a:r>
              <a:rPr lang="en-US" sz="1000" b="1" dirty="0">
                <a:latin typeface="Consolas" panose="020B0609020204030204" pitchFamily="49" charset="0"/>
              </a:rPr>
              <a:t>	</a:t>
            </a:r>
          </a:p>
          <a:p>
            <a:r>
              <a:rPr lang="en-US" sz="1000" b="1" dirty="0">
                <a:latin typeface="Consolas" panose="020B0609020204030204" pitchFamily="49" charset="0"/>
              </a:rPr>
              <a:t>  I2C2-&gt;OAR1 = 0x00;   // Set up the address byte to select the slave device </a:t>
            </a:r>
          </a:p>
          <a:p>
            <a:r>
              <a:rPr lang="en-US" sz="1000" b="1" dirty="0">
                <a:latin typeface="Consolas" panose="020B0609020204030204" pitchFamily="49" charset="0"/>
              </a:rPr>
              <a:t>  I2C2-&gt;OAR2 = 0x00;   // Set up the I2C own address2</a:t>
            </a:r>
          </a:p>
          <a:p>
            <a:r>
              <a:rPr lang="en-US" sz="1000" b="1" dirty="0">
                <a:latin typeface="Consolas" panose="020B0609020204030204" pitchFamily="49" charset="0"/>
              </a:rPr>
              <a:t>		</a:t>
            </a:r>
          </a:p>
          <a:p>
            <a:r>
              <a:rPr lang="en-US" sz="1000" b="1" dirty="0">
                <a:latin typeface="Consolas" panose="020B0609020204030204" pitchFamily="49" charset="0"/>
              </a:rPr>
              <a:t>  // I2C Clock control register</a:t>
            </a:r>
          </a:p>
          <a:p>
            <a:r>
              <a:rPr lang="en-US" sz="1000" b="1" dirty="0">
                <a:latin typeface="Consolas" panose="020B0609020204030204" pitchFamily="49" charset="0"/>
              </a:rPr>
              <a:t>  I2C2-&gt;CCR &amp;= ~I2C_CCR_FS;   // 0 = Standard Mode ((up to 100 kHz));  </a:t>
            </a:r>
          </a:p>
          <a:p>
            <a:r>
              <a:rPr lang="en-US" sz="1000" b="1" dirty="0">
                <a:latin typeface="Consolas" panose="020B0609020204030204" pitchFamily="49" charset="0"/>
              </a:rPr>
              <a:t>                              // 1 = Fast Mode (up to 400 kHz)</a:t>
            </a:r>
          </a:p>
          <a:p>
            <a:r>
              <a:rPr lang="en-US" sz="1000" b="1" dirty="0">
                <a:latin typeface="Consolas" panose="020B0609020204030204" pitchFamily="49" charset="0"/>
              </a:rPr>
              <a:t>  I2C2-&gt;CCR &amp;= ~I2C_CCR_CCR;</a:t>
            </a:r>
          </a:p>
          <a:p>
            <a:r>
              <a:rPr lang="en-US" sz="1000" b="1" dirty="0">
                <a:latin typeface="Consolas" panose="020B0609020204030204" pitchFamily="49" charset="0"/>
              </a:rPr>
              <a:t>  I2C2-&gt;CCR |= 0x08;</a:t>
            </a:r>
          </a:p>
          <a:p>
            <a:r>
              <a:rPr lang="en-US" sz="1000" b="1" dirty="0">
                <a:latin typeface="Consolas" panose="020B0609020204030204" pitchFamily="49" charset="0"/>
              </a:rPr>
              <a:t>  I2C2-&gt;CR1 |= I2C_CR1_PE;	   // Enable I2C1</a:t>
            </a:r>
          </a:p>
          <a:p>
            <a:r>
              <a:rPr lang="en-US" sz="1000" b="1" dirty="0">
                <a:latin typeface="Consolas" panose="020B0609020204030204" pitchFamily="49" charset="0"/>
              </a:rPr>
              <a:t>}</a:t>
            </a:r>
          </a:p>
        </p:txBody>
      </p:sp>
    </p:spTree>
    <p:extLst>
      <p:ext uri="{BB962C8B-B14F-4D97-AF65-F5344CB8AC3E}">
        <p14:creationId xmlns:p14="http://schemas.microsoft.com/office/powerpoint/2010/main" val="25677787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Wii </a:t>
            </a:r>
            <a:r>
              <a:rPr lang="en-US" dirty="0" err="1"/>
              <a:t>Nunchuck</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16</a:t>
            </a:fld>
            <a:endParaRPr kumimoji="0" lang="en-US" dirty="0"/>
          </a:p>
        </p:txBody>
      </p:sp>
      <p:sp>
        <p:nvSpPr>
          <p:cNvPr id="4" name="Content Placeholder 3"/>
          <p:cNvSpPr>
            <a:spLocks noGrp="1"/>
          </p:cNvSpPr>
          <p:nvPr>
            <p:ph sz="quarter" idx="1"/>
          </p:nvPr>
        </p:nvSpPr>
        <p:spPr>
          <a:xfrm>
            <a:off x="3962400" y="1219200"/>
            <a:ext cx="4724400" cy="4937760"/>
          </a:xfrm>
        </p:spPr>
        <p:txBody>
          <a:bodyPr>
            <a:normAutofit fontScale="92500"/>
          </a:bodyPr>
          <a:lstStyle/>
          <a:p>
            <a:r>
              <a:rPr lang="en-US" dirty="0"/>
              <a:t>3 Axis accelerometer.</a:t>
            </a:r>
          </a:p>
          <a:p>
            <a:r>
              <a:rPr lang="en-US" dirty="0"/>
              <a:t>Can capture X, Y and Z motion</a:t>
            </a:r>
          </a:p>
          <a:p>
            <a:r>
              <a:rPr lang="en-US" dirty="0"/>
              <a:t>STMicroelectronics </a:t>
            </a:r>
            <a:r>
              <a:rPr lang="en-US" b="1" dirty="0">
                <a:solidFill>
                  <a:srgbClr val="FF0000"/>
                </a:solidFill>
              </a:rPr>
              <a:t>LIS3L02AL</a:t>
            </a:r>
          </a:p>
          <a:p>
            <a:pPr lvl="1"/>
            <a:r>
              <a:rPr lang="en-US" dirty="0">
                <a:solidFill>
                  <a:schemeClr val="tx1"/>
                </a:solidFill>
              </a:rPr>
              <a:t>3.0 V to 3.6 V supply voltage</a:t>
            </a:r>
          </a:p>
          <a:p>
            <a:pPr lvl="1"/>
            <a:r>
              <a:rPr lang="en-US" dirty="0">
                <a:solidFill>
                  <a:schemeClr val="tx1"/>
                </a:solidFill>
              </a:rPr>
              <a:t>~2 </a:t>
            </a:r>
            <a:r>
              <a:rPr lang="en-US" dirty="0" err="1">
                <a:solidFill>
                  <a:schemeClr val="tx1"/>
                </a:solidFill>
              </a:rPr>
              <a:t>mW</a:t>
            </a:r>
            <a:r>
              <a:rPr lang="en-US" dirty="0">
                <a:solidFill>
                  <a:schemeClr val="tx1"/>
                </a:solidFill>
              </a:rPr>
              <a:t> power consumption</a:t>
            </a:r>
          </a:p>
          <a:p>
            <a:pPr lvl="1"/>
            <a:r>
              <a:rPr lang="en-US" dirty="0">
                <a:solidFill>
                  <a:schemeClr val="tx1"/>
                </a:solidFill>
              </a:rPr>
              <a:t>±2 g full-scale</a:t>
            </a:r>
          </a:p>
          <a:p>
            <a:pPr lvl="1"/>
            <a:r>
              <a:rPr lang="en-US" dirty="0">
                <a:solidFill>
                  <a:schemeClr val="tx1"/>
                </a:solidFill>
              </a:rPr>
              <a:t>3 acceleration channels plus multiplexed analog output</a:t>
            </a:r>
          </a:p>
          <a:p>
            <a:pPr lvl="1"/>
            <a:r>
              <a:rPr lang="en-US" dirty="0" err="1">
                <a:solidFill>
                  <a:schemeClr val="tx1"/>
                </a:solidFill>
              </a:rPr>
              <a:t>Ratiometric</a:t>
            </a:r>
            <a:r>
              <a:rPr lang="en-US" dirty="0">
                <a:solidFill>
                  <a:schemeClr val="tx1"/>
                </a:solidFill>
              </a:rPr>
              <a:t> output voltage</a:t>
            </a:r>
          </a:p>
          <a:p>
            <a:pPr lvl="1"/>
            <a:r>
              <a:rPr lang="en-US" dirty="0">
                <a:solidFill>
                  <a:schemeClr val="tx1"/>
                </a:solidFill>
              </a:rPr>
              <a:t>Power-down mode</a:t>
            </a:r>
          </a:p>
          <a:p>
            <a:pPr lvl="1"/>
            <a:r>
              <a:rPr lang="en-US" dirty="0">
                <a:solidFill>
                  <a:schemeClr val="tx1"/>
                </a:solidFill>
              </a:rPr>
              <a:t>Embedded self-test</a:t>
            </a:r>
          </a:p>
          <a:p>
            <a:pPr lvl="1"/>
            <a:r>
              <a:rPr lang="en-US" dirty="0">
                <a:solidFill>
                  <a:schemeClr val="tx1"/>
                </a:solidFill>
              </a:rPr>
              <a:t>10000 g high shock survivability</a:t>
            </a:r>
          </a:p>
          <a:p>
            <a:pPr marL="0" indent="0">
              <a:buNone/>
            </a:pPr>
            <a:endParaRPr lang="en-US" dirty="0"/>
          </a:p>
        </p:txBody>
      </p:sp>
      <p:pic>
        <p:nvPicPr>
          <p:cNvPr id="6" name="Picture 5"/>
          <p:cNvPicPr>
            <a:picLocks noChangeAspect="1" noChangeArrowheads="1"/>
          </p:cNvPicPr>
          <p:nvPr/>
        </p:nvPicPr>
        <p:blipFill>
          <a:blip r:embed="rId2" cstate="print"/>
          <a:srcRect/>
          <a:stretch>
            <a:fillRect/>
          </a:stretch>
        </p:blipFill>
        <p:spPr bwMode="auto">
          <a:xfrm>
            <a:off x="876300" y="1295400"/>
            <a:ext cx="2133600" cy="2670532"/>
          </a:xfrm>
          <a:prstGeom prst="rect">
            <a:avLst/>
          </a:prstGeom>
          <a:noFill/>
          <a:ln w="9525">
            <a:noFill/>
            <a:miter lim="800000"/>
            <a:headEnd/>
            <a:tailEnd/>
          </a:ln>
        </p:spPr>
      </p:pic>
      <p:pic>
        <p:nvPicPr>
          <p:cNvPr id="8" name="Picture 3"/>
          <p:cNvPicPr>
            <a:picLocks noChangeAspect="1" noChangeArrowheads="1"/>
          </p:cNvPicPr>
          <p:nvPr/>
        </p:nvPicPr>
        <p:blipFill>
          <a:blip r:embed="rId3" cstate="print"/>
          <a:srcRect/>
          <a:stretch>
            <a:fillRect/>
          </a:stretch>
        </p:blipFill>
        <p:spPr bwMode="auto">
          <a:xfrm>
            <a:off x="228600" y="4114800"/>
            <a:ext cx="3124200" cy="1905762"/>
          </a:xfrm>
          <a:prstGeom prst="rect">
            <a:avLst/>
          </a:prstGeom>
          <a:noFill/>
          <a:ln w="9525">
            <a:noFill/>
            <a:miter lim="800000"/>
            <a:headEnd/>
            <a:tailEnd/>
          </a:ln>
        </p:spPr>
      </p:pic>
    </p:spTree>
    <p:extLst>
      <p:ext uri="{BB962C8B-B14F-4D97-AF65-F5344CB8AC3E}">
        <p14:creationId xmlns:p14="http://schemas.microsoft.com/office/powerpoint/2010/main" val="30864608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9696" y="1259385"/>
            <a:ext cx="2974503" cy="25426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Wii </a:t>
            </a:r>
            <a:r>
              <a:rPr lang="en-US" dirty="0" err="1"/>
              <a:t>Nunchuck</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17</a:t>
            </a:fld>
            <a:endParaRPr kumimoji="0" lang="en-US" dirty="0"/>
          </a:p>
        </p:txBody>
      </p:sp>
      <p:sp>
        <p:nvSpPr>
          <p:cNvPr id="4" name="Content Placeholder 3"/>
          <p:cNvSpPr>
            <a:spLocks noGrp="1"/>
          </p:cNvSpPr>
          <p:nvPr>
            <p:ph sz="quarter" idx="1"/>
          </p:nvPr>
        </p:nvSpPr>
        <p:spPr>
          <a:xfrm>
            <a:off x="228600" y="5867400"/>
            <a:ext cx="3200400" cy="304800"/>
          </a:xfrm>
        </p:spPr>
        <p:txBody>
          <a:bodyPr>
            <a:normAutofit fontScale="62500" lnSpcReduction="20000"/>
          </a:bodyPr>
          <a:lstStyle/>
          <a:p>
            <a:r>
              <a:rPr lang="en-US" dirty="0"/>
              <a:t>I2C Standard Mode (100Kbps)</a:t>
            </a:r>
          </a:p>
          <a:p>
            <a:endParaRPr lang="en-US" dirty="0"/>
          </a:p>
        </p:txBody>
      </p:sp>
      <p:pic>
        <p:nvPicPr>
          <p:cNvPr id="7" name="Picture 2"/>
          <p:cNvPicPr>
            <a:picLocks noChangeAspect="1" noChangeArrowheads="1"/>
          </p:cNvPicPr>
          <p:nvPr/>
        </p:nvPicPr>
        <p:blipFill>
          <a:blip r:embed="rId3" cstate="print"/>
          <a:srcRect/>
          <a:stretch>
            <a:fillRect/>
          </a:stretch>
        </p:blipFill>
        <p:spPr bwMode="auto">
          <a:xfrm>
            <a:off x="254420" y="3828399"/>
            <a:ext cx="2971800" cy="1883378"/>
          </a:xfrm>
          <a:prstGeom prst="rect">
            <a:avLst/>
          </a:prstGeom>
          <a:noFill/>
          <a:ln w="9525">
            <a:noFill/>
            <a:miter lim="800000"/>
            <a:headEnd/>
            <a:tailEnd/>
          </a:ln>
        </p:spPr>
      </p:pic>
      <p:graphicFrame>
        <p:nvGraphicFramePr>
          <p:cNvPr id="5" name="Table 4"/>
          <p:cNvGraphicFramePr>
            <a:graphicFrameLocks noGrp="1"/>
          </p:cNvGraphicFramePr>
          <p:nvPr>
            <p:extLst>
              <p:ext uri="{D42A27DB-BD31-4B8C-83A1-F6EECF244321}">
                <p14:modId xmlns:p14="http://schemas.microsoft.com/office/powerpoint/2010/main" val="1316639203"/>
              </p:ext>
            </p:extLst>
          </p:nvPr>
        </p:nvGraphicFramePr>
        <p:xfrm>
          <a:off x="3206698" y="1295401"/>
          <a:ext cx="5791204" cy="1651456"/>
        </p:xfrm>
        <a:graphic>
          <a:graphicData uri="http://schemas.openxmlformats.org/drawingml/2006/table">
            <a:tbl>
              <a:tblPr firstRow="1" firstCol="1" bandRow="1">
                <a:tableStyleId>{5C22544A-7EE6-4342-B048-85BDC9FD1C3A}</a:tableStyleId>
              </a:tblPr>
              <a:tblGrid>
                <a:gridCol w="676564">
                  <a:extLst>
                    <a:ext uri="{9D8B030D-6E8A-4147-A177-3AD203B41FA5}">
                      <a16:colId xmlns:a16="http://schemas.microsoft.com/office/drawing/2014/main" val="20000"/>
                    </a:ext>
                  </a:extLst>
                </a:gridCol>
                <a:gridCol w="639330">
                  <a:extLst>
                    <a:ext uri="{9D8B030D-6E8A-4147-A177-3AD203B41FA5}">
                      <a16:colId xmlns:a16="http://schemas.microsoft.com/office/drawing/2014/main" val="20001"/>
                    </a:ext>
                  </a:extLst>
                </a:gridCol>
                <a:gridCol w="639330">
                  <a:extLst>
                    <a:ext uri="{9D8B030D-6E8A-4147-A177-3AD203B41FA5}">
                      <a16:colId xmlns:a16="http://schemas.microsoft.com/office/drawing/2014/main" val="20002"/>
                    </a:ext>
                  </a:extLst>
                </a:gridCol>
                <a:gridCol w="639330">
                  <a:extLst>
                    <a:ext uri="{9D8B030D-6E8A-4147-A177-3AD203B41FA5}">
                      <a16:colId xmlns:a16="http://schemas.microsoft.com/office/drawing/2014/main" val="20003"/>
                    </a:ext>
                  </a:extLst>
                </a:gridCol>
                <a:gridCol w="639330">
                  <a:extLst>
                    <a:ext uri="{9D8B030D-6E8A-4147-A177-3AD203B41FA5}">
                      <a16:colId xmlns:a16="http://schemas.microsoft.com/office/drawing/2014/main" val="20004"/>
                    </a:ext>
                  </a:extLst>
                </a:gridCol>
                <a:gridCol w="639330">
                  <a:extLst>
                    <a:ext uri="{9D8B030D-6E8A-4147-A177-3AD203B41FA5}">
                      <a16:colId xmlns:a16="http://schemas.microsoft.com/office/drawing/2014/main" val="20005"/>
                    </a:ext>
                  </a:extLst>
                </a:gridCol>
                <a:gridCol w="639330">
                  <a:extLst>
                    <a:ext uri="{9D8B030D-6E8A-4147-A177-3AD203B41FA5}">
                      <a16:colId xmlns:a16="http://schemas.microsoft.com/office/drawing/2014/main" val="20006"/>
                    </a:ext>
                  </a:extLst>
                </a:gridCol>
                <a:gridCol w="639330">
                  <a:extLst>
                    <a:ext uri="{9D8B030D-6E8A-4147-A177-3AD203B41FA5}">
                      <a16:colId xmlns:a16="http://schemas.microsoft.com/office/drawing/2014/main" val="20007"/>
                    </a:ext>
                  </a:extLst>
                </a:gridCol>
                <a:gridCol w="639330">
                  <a:extLst>
                    <a:ext uri="{9D8B030D-6E8A-4147-A177-3AD203B41FA5}">
                      <a16:colId xmlns:a16="http://schemas.microsoft.com/office/drawing/2014/main" val="20008"/>
                    </a:ext>
                  </a:extLst>
                </a:gridCol>
              </a:tblGrid>
              <a:tr h="181558">
                <a:tc>
                  <a:txBody>
                    <a:bodyPr/>
                    <a:lstStyle/>
                    <a:p>
                      <a:pPr marL="0" marR="0" algn="ctr">
                        <a:lnSpc>
                          <a:spcPct val="115000"/>
                        </a:lnSpc>
                        <a:spcBef>
                          <a:spcPts val="0"/>
                        </a:spcBef>
                        <a:spcAft>
                          <a:spcPts val="0"/>
                        </a:spcAft>
                      </a:pPr>
                      <a:r>
                        <a:rPr lang="en-US" sz="1100" dirty="0">
                          <a:effectLst/>
                        </a:rPr>
                        <a:t>Offset</a:t>
                      </a:r>
                      <a:endParaRPr lang="en-US" sz="1100" dirty="0">
                        <a:effectLst/>
                        <a:latin typeface="Calibri"/>
                        <a:ea typeface="宋体"/>
                        <a:cs typeface="Times New Roman"/>
                      </a:endParaRPr>
                    </a:p>
                  </a:txBody>
                  <a:tcPr marL="68580" marR="68580" marT="0" marB="0"/>
                </a:tc>
                <a:tc gridSpan="8">
                  <a:txBody>
                    <a:bodyPr/>
                    <a:lstStyle/>
                    <a:p>
                      <a:pPr marL="0" marR="0" algn="ctr">
                        <a:lnSpc>
                          <a:spcPct val="115000"/>
                        </a:lnSpc>
                        <a:spcBef>
                          <a:spcPts val="0"/>
                        </a:spcBef>
                        <a:spcAft>
                          <a:spcPts val="0"/>
                        </a:spcAft>
                      </a:pPr>
                      <a:r>
                        <a:rPr lang="en-US" sz="1100" dirty="0">
                          <a:effectLst/>
                        </a:rPr>
                        <a:t>Data</a:t>
                      </a:r>
                      <a:endParaRPr lang="en-US" sz="1100" dirty="0">
                        <a:effectLst/>
                        <a:latin typeface="Calibri"/>
                        <a:ea typeface="宋体"/>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56759">
                <a:tc>
                  <a:txBody>
                    <a:bodyPr/>
                    <a:lstStyle/>
                    <a:p>
                      <a:pPr marL="0" marR="0" algn="ctr">
                        <a:lnSpc>
                          <a:spcPct val="115000"/>
                        </a:lnSpc>
                        <a:spcBef>
                          <a:spcPts val="0"/>
                        </a:spcBef>
                        <a:spcAft>
                          <a:spcPts val="0"/>
                        </a:spcAft>
                      </a:pPr>
                      <a:r>
                        <a:rPr lang="en-US" sz="1100">
                          <a:effectLst/>
                        </a:rPr>
                        <a:t>0x00</a:t>
                      </a:r>
                      <a:endParaRPr lang="en-US" sz="1100">
                        <a:effectLst/>
                        <a:latin typeface="Calibri"/>
                        <a:ea typeface="宋体"/>
                        <a:cs typeface="Times New Roman"/>
                      </a:endParaRPr>
                    </a:p>
                  </a:txBody>
                  <a:tcPr marL="68580" marR="68580" marT="0" marB="0"/>
                </a:tc>
                <a:tc gridSpan="8">
                  <a:txBody>
                    <a:bodyPr/>
                    <a:lstStyle/>
                    <a:p>
                      <a:pPr marL="0" marR="0" algn="ctr">
                        <a:lnSpc>
                          <a:spcPct val="115000"/>
                        </a:lnSpc>
                        <a:spcBef>
                          <a:spcPts val="0"/>
                        </a:spcBef>
                        <a:spcAft>
                          <a:spcPts val="0"/>
                        </a:spcAft>
                      </a:pPr>
                      <a:r>
                        <a:rPr lang="en-US" sz="1100" b="1" dirty="0">
                          <a:effectLst/>
                        </a:rPr>
                        <a:t>Joystick X</a:t>
                      </a:r>
                      <a:endParaRPr lang="en-US" sz="1100" b="1" dirty="0">
                        <a:effectLst/>
                        <a:latin typeface="Calibri"/>
                        <a:ea typeface="宋体"/>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156759">
                <a:tc>
                  <a:txBody>
                    <a:bodyPr/>
                    <a:lstStyle/>
                    <a:p>
                      <a:pPr marL="0" marR="0" algn="ctr">
                        <a:lnSpc>
                          <a:spcPct val="115000"/>
                        </a:lnSpc>
                        <a:spcBef>
                          <a:spcPts val="0"/>
                        </a:spcBef>
                        <a:spcAft>
                          <a:spcPts val="0"/>
                        </a:spcAft>
                      </a:pPr>
                      <a:r>
                        <a:rPr lang="en-US" sz="1100">
                          <a:effectLst/>
                        </a:rPr>
                        <a:t>0x01</a:t>
                      </a:r>
                      <a:endParaRPr lang="en-US" sz="1100">
                        <a:effectLst/>
                        <a:latin typeface="Calibri"/>
                        <a:ea typeface="宋体"/>
                        <a:cs typeface="Times New Roman"/>
                      </a:endParaRPr>
                    </a:p>
                  </a:txBody>
                  <a:tcPr marL="68580" marR="68580" marT="0" marB="0"/>
                </a:tc>
                <a:tc gridSpan="8">
                  <a:txBody>
                    <a:bodyPr/>
                    <a:lstStyle/>
                    <a:p>
                      <a:pPr marL="0" marR="0" algn="ctr">
                        <a:lnSpc>
                          <a:spcPct val="115000"/>
                        </a:lnSpc>
                        <a:spcBef>
                          <a:spcPts val="0"/>
                        </a:spcBef>
                        <a:spcAft>
                          <a:spcPts val="0"/>
                        </a:spcAft>
                      </a:pPr>
                      <a:r>
                        <a:rPr lang="en-US" sz="1100" b="1" dirty="0">
                          <a:effectLst/>
                        </a:rPr>
                        <a:t>Joystick Y</a:t>
                      </a:r>
                      <a:endParaRPr lang="en-US" sz="1100" b="1" dirty="0">
                        <a:effectLst/>
                        <a:latin typeface="Calibri"/>
                        <a:ea typeface="宋体"/>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156759">
                <a:tc>
                  <a:txBody>
                    <a:bodyPr/>
                    <a:lstStyle/>
                    <a:p>
                      <a:pPr marL="0" marR="0" algn="ctr">
                        <a:lnSpc>
                          <a:spcPct val="115000"/>
                        </a:lnSpc>
                        <a:spcBef>
                          <a:spcPts val="0"/>
                        </a:spcBef>
                        <a:spcAft>
                          <a:spcPts val="0"/>
                        </a:spcAft>
                      </a:pPr>
                      <a:r>
                        <a:rPr lang="en-US" sz="1100">
                          <a:effectLst/>
                        </a:rPr>
                        <a:t>0x02</a:t>
                      </a:r>
                      <a:endParaRPr lang="en-US" sz="1100">
                        <a:effectLst/>
                        <a:latin typeface="Calibri"/>
                        <a:ea typeface="宋体"/>
                        <a:cs typeface="Times New Roman"/>
                      </a:endParaRPr>
                    </a:p>
                  </a:txBody>
                  <a:tcPr marL="68580" marR="68580" marT="0" marB="0"/>
                </a:tc>
                <a:tc gridSpan="8">
                  <a:txBody>
                    <a:bodyPr/>
                    <a:lstStyle/>
                    <a:p>
                      <a:pPr marL="0" marR="0" algn="ctr">
                        <a:lnSpc>
                          <a:spcPct val="115000"/>
                        </a:lnSpc>
                        <a:spcBef>
                          <a:spcPts val="0"/>
                        </a:spcBef>
                        <a:spcAft>
                          <a:spcPts val="0"/>
                        </a:spcAft>
                      </a:pPr>
                      <a:r>
                        <a:rPr lang="en-US" sz="1100" b="1" dirty="0">
                          <a:effectLst/>
                        </a:rPr>
                        <a:t>Accelerometer X (bit 9 to bit 2)</a:t>
                      </a:r>
                      <a:endParaRPr lang="en-US" sz="1100" b="1" dirty="0">
                        <a:effectLst/>
                        <a:latin typeface="Calibri"/>
                        <a:ea typeface="宋体"/>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156759">
                <a:tc>
                  <a:txBody>
                    <a:bodyPr/>
                    <a:lstStyle/>
                    <a:p>
                      <a:pPr marL="0" marR="0" algn="ctr">
                        <a:lnSpc>
                          <a:spcPct val="115000"/>
                        </a:lnSpc>
                        <a:spcBef>
                          <a:spcPts val="0"/>
                        </a:spcBef>
                        <a:spcAft>
                          <a:spcPts val="0"/>
                        </a:spcAft>
                      </a:pPr>
                      <a:r>
                        <a:rPr lang="en-US" sz="1100">
                          <a:effectLst/>
                        </a:rPr>
                        <a:t>0x03</a:t>
                      </a:r>
                      <a:endParaRPr lang="en-US" sz="1100">
                        <a:effectLst/>
                        <a:latin typeface="Calibri"/>
                        <a:ea typeface="宋体"/>
                        <a:cs typeface="Times New Roman"/>
                      </a:endParaRPr>
                    </a:p>
                  </a:txBody>
                  <a:tcPr marL="68580" marR="68580" marT="0" marB="0"/>
                </a:tc>
                <a:tc gridSpan="8">
                  <a:txBody>
                    <a:bodyPr/>
                    <a:lstStyle/>
                    <a:p>
                      <a:pPr marL="0" marR="0" algn="ctr">
                        <a:lnSpc>
                          <a:spcPct val="115000"/>
                        </a:lnSpc>
                        <a:spcBef>
                          <a:spcPts val="0"/>
                        </a:spcBef>
                        <a:spcAft>
                          <a:spcPts val="0"/>
                        </a:spcAft>
                      </a:pPr>
                      <a:r>
                        <a:rPr lang="en-US" sz="1100" b="1" dirty="0">
                          <a:effectLst/>
                        </a:rPr>
                        <a:t>Accelerometer Y (bit 9 to bit 2)</a:t>
                      </a:r>
                      <a:endParaRPr lang="en-US" sz="1100" b="1" dirty="0">
                        <a:effectLst/>
                        <a:latin typeface="Calibri"/>
                        <a:ea typeface="宋体"/>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162357">
                <a:tc>
                  <a:txBody>
                    <a:bodyPr/>
                    <a:lstStyle/>
                    <a:p>
                      <a:pPr marL="0" marR="0" algn="ctr">
                        <a:lnSpc>
                          <a:spcPct val="115000"/>
                        </a:lnSpc>
                        <a:spcBef>
                          <a:spcPts val="0"/>
                        </a:spcBef>
                        <a:spcAft>
                          <a:spcPts val="0"/>
                        </a:spcAft>
                      </a:pPr>
                      <a:r>
                        <a:rPr lang="en-US" sz="1100">
                          <a:effectLst/>
                        </a:rPr>
                        <a:t>0x04</a:t>
                      </a:r>
                      <a:endParaRPr lang="en-US" sz="1100">
                        <a:effectLst/>
                        <a:latin typeface="Calibri"/>
                        <a:ea typeface="宋体"/>
                        <a:cs typeface="Times New Roman"/>
                      </a:endParaRPr>
                    </a:p>
                  </a:txBody>
                  <a:tcPr marL="68580" marR="68580" marT="0" marB="0"/>
                </a:tc>
                <a:tc gridSpan="8">
                  <a:txBody>
                    <a:bodyPr/>
                    <a:lstStyle/>
                    <a:p>
                      <a:pPr marL="0" marR="0" algn="ctr">
                        <a:lnSpc>
                          <a:spcPct val="115000"/>
                        </a:lnSpc>
                        <a:spcBef>
                          <a:spcPts val="0"/>
                        </a:spcBef>
                        <a:spcAft>
                          <a:spcPts val="0"/>
                        </a:spcAft>
                      </a:pPr>
                      <a:r>
                        <a:rPr lang="en-US" sz="1100" b="1" dirty="0">
                          <a:effectLst/>
                        </a:rPr>
                        <a:t>Accelerometer Z (bit 9 to bit 2)</a:t>
                      </a:r>
                      <a:endParaRPr lang="en-US" sz="1100" b="1" dirty="0">
                        <a:effectLst/>
                        <a:latin typeface="Calibri"/>
                        <a:ea typeface="宋体"/>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475852">
                <a:tc>
                  <a:txBody>
                    <a:bodyPr/>
                    <a:lstStyle/>
                    <a:p>
                      <a:pPr marL="0" marR="0" algn="ctr">
                        <a:lnSpc>
                          <a:spcPct val="115000"/>
                        </a:lnSpc>
                        <a:spcBef>
                          <a:spcPts val="0"/>
                        </a:spcBef>
                        <a:spcAft>
                          <a:spcPts val="0"/>
                        </a:spcAft>
                      </a:pPr>
                      <a:r>
                        <a:rPr lang="en-US" sz="1100">
                          <a:effectLst/>
                        </a:rPr>
                        <a:t>0x05</a:t>
                      </a:r>
                      <a:endParaRPr lang="en-US" sz="1100">
                        <a:effectLst/>
                        <a:latin typeface="Calibri"/>
                        <a:ea typeface="宋体"/>
                        <a:cs typeface="Times New Roman"/>
                      </a:endParaRPr>
                    </a:p>
                  </a:txBody>
                  <a:tcPr marL="68580" marR="68580" marT="0" marB="0"/>
                </a:tc>
                <a:tc>
                  <a:txBody>
                    <a:bodyPr/>
                    <a:lstStyle/>
                    <a:p>
                      <a:pPr marL="0" marR="0" algn="ctr">
                        <a:lnSpc>
                          <a:spcPct val="115000"/>
                        </a:lnSpc>
                        <a:spcBef>
                          <a:spcPts val="0"/>
                        </a:spcBef>
                        <a:spcAft>
                          <a:spcPts val="0"/>
                        </a:spcAft>
                      </a:pPr>
                      <a:r>
                        <a:rPr lang="en-US" sz="1100" b="1">
                          <a:effectLst/>
                        </a:rPr>
                        <a:t>Accel. Z</a:t>
                      </a:r>
                    </a:p>
                    <a:p>
                      <a:pPr marL="0" marR="0" algn="ctr">
                        <a:lnSpc>
                          <a:spcPct val="115000"/>
                        </a:lnSpc>
                        <a:spcBef>
                          <a:spcPts val="0"/>
                        </a:spcBef>
                        <a:spcAft>
                          <a:spcPts val="0"/>
                        </a:spcAft>
                      </a:pPr>
                      <a:r>
                        <a:rPr lang="en-US" sz="1100" b="1">
                          <a:effectLst/>
                        </a:rPr>
                        <a:t>(bit 1)</a:t>
                      </a:r>
                      <a:endParaRPr lang="en-US" sz="1100" b="1">
                        <a:effectLst/>
                        <a:latin typeface="Calibri"/>
                        <a:ea typeface="宋体"/>
                        <a:cs typeface="Times New Roman"/>
                      </a:endParaRPr>
                    </a:p>
                  </a:txBody>
                  <a:tcPr marL="68580" marR="68580" marT="0" marB="0"/>
                </a:tc>
                <a:tc>
                  <a:txBody>
                    <a:bodyPr/>
                    <a:lstStyle/>
                    <a:p>
                      <a:pPr marL="0" marR="0" algn="ctr">
                        <a:lnSpc>
                          <a:spcPct val="115000"/>
                        </a:lnSpc>
                        <a:spcBef>
                          <a:spcPts val="0"/>
                        </a:spcBef>
                        <a:spcAft>
                          <a:spcPts val="0"/>
                        </a:spcAft>
                      </a:pPr>
                      <a:r>
                        <a:rPr lang="en-US" sz="1100" b="1">
                          <a:effectLst/>
                        </a:rPr>
                        <a:t>Accel. Z</a:t>
                      </a:r>
                    </a:p>
                    <a:p>
                      <a:pPr marL="0" marR="0" algn="ctr">
                        <a:lnSpc>
                          <a:spcPct val="115000"/>
                        </a:lnSpc>
                        <a:spcBef>
                          <a:spcPts val="0"/>
                        </a:spcBef>
                        <a:spcAft>
                          <a:spcPts val="0"/>
                        </a:spcAft>
                      </a:pPr>
                      <a:r>
                        <a:rPr lang="en-US" sz="1100" b="1">
                          <a:effectLst/>
                        </a:rPr>
                        <a:t>(bit 0)</a:t>
                      </a:r>
                      <a:endParaRPr lang="en-US" sz="1100" b="1">
                        <a:effectLst/>
                        <a:latin typeface="Calibri"/>
                        <a:ea typeface="宋体"/>
                        <a:cs typeface="Times New Roman"/>
                      </a:endParaRPr>
                    </a:p>
                  </a:txBody>
                  <a:tcPr marL="68580" marR="68580" marT="0" marB="0"/>
                </a:tc>
                <a:tc>
                  <a:txBody>
                    <a:bodyPr/>
                    <a:lstStyle/>
                    <a:p>
                      <a:pPr marL="0" marR="0" algn="ctr">
                        <a:lnSpc>
                          <a:spcPct val="115000"/>
                        </a:lnSpc>
                        <a:spcBef>
                          <a:spcPts val="0"/>
                        </a:spcBef>
                        <a:spcAft>
                          <a:spcPts val="0"/>
                        </a:spcAft>
                      </a:pPr>
                      <a:r>
                        <a:rPr lang="en-US" sz="1100" b="1" dirty="0" err="1">
                          <a:effectLst/>
                        </a:rPr>
                        <a:t>Accel</a:t>
                      </a:r>
                      <a:r>
                        <a:rPr lang="en-US" sz="1100" b="1" dirty="0">
                          <a:effectLst/>
                        </a:rPr>
                        <a:t>. Y</a:t>
                      </a:r>
                    </a:p>
                    <a:p>
                      <a:pPr marL="0" marR="0" algn="ctr">
                        <a:lnSpc>
                          <a:spcPct val="115000"/>
                        </a:lnSpc>
                        <a:spcBef>
                          <a:spcPts val="0"/>
                        </a:spcBef>
                        <a:spcAft>
                          <a:spcPts val="0"/>
                        </a:spcAft>
                      </a:pPr>
                      <a:r>
                        <a:rPr lang="en-US" sz="1100" b="1" dirty="0">
                          <a:effectLst/>
                        </a:rPr>
                        <a:t>(bit 1)</a:t>
                      </a:r>
                      <a:endParaRPr lang="en-US" sz="1100" b="1" dirty="0">
                        <a:effectLst/>
                        <a:latin typeface="Calibri"/>
                        <a:ea typeface="宋体"/>
                        <a:cs typeface="Times New Roman"/>
                      </a:endParaRPr>
                    </a:p>
                  </a:txBody>
                  <a:tcPr marL="68580" marR="68580" marT="0" marB="0"/>
                </a:tc>
                <a:tc>
                  <a:txBody>
                    <a:bodyPr/>
                    <a:lstStyle/>
                    <a:p>
                      <a:pPr marL="0" marR="0" algn="ctr">
                        <a:lnSpc>
                          <a:spcPct val="115000"/>
                        </a:lnSpc>
                        <a:spcBef>
                          <a:spcPts val="0"/>
                        </a:spcBef>
                        <a:spcAft>
                          <a:spcPts val="0"/>
                        </a:spcAft>
                      </a:pPr>
                      <a:r>
                        <a:rPr lang="en-US" sz="1100" b="1" dirty="0" err="1">
                          <a:effectLst/>
                        </a:rPr>
                        <a:t>Accel</a:t>
                      </a:r>
                      <a:r>
                        <a:rPr lang="en-US" sz="1100" b="1" dirty="0">
                          <a:effectLst/>
                        </a:rPr>
                        <a:t>. Y</a:t>
                      </a:r>
                    </a:p>
                    <a:p>
                      <a:pPr marL="0" marR="0" algn="ctr">
                        <a:lnSpc>
                          <a:spcPct val="115000"/>
                        </a:lnSpc>
                        <a:spcBef>
                          <a:spcPts val="0"/>
                        </a:spcBef>
                        <a:spcAft>
                          <a:spcPts val="0"/>
                        </a:spcAft>
                      </a:pPr>
                      <a:r>
                        <a:rPr lang="en-US" sz="1100" b="1" dirty="0">
                          <a:effectLst/>
                        </a:rPr>
                        <a:t>(bit 0)</a:t>
                      </a:r>
                      <a:endParaRPr lang="en-US" sz="1100" b="1" dirty="0">
                        <a:effectLst/>
                        <a:latin typeface="Calibri"/>
                        <a:ea typeface="宋体"/>
                        <a:cs typeface="Times New Roman"/>
                      </a:endParaRPr>
                    </a:p>
                  </a:txBody>
                  <a:tcPr marL="68580" marR="68580" marT="0" marB="0"/>
                </a:tc>
                <a:tc>
                  <a:txBody>
                    <a:bodyPr/>
                    <a:lstStyle/>
                    <a:p>
                      <a:pPr marL="0" marR="0" algn="ctr">
                        <a:lnSpc>
                          <a:spcPct val="115000"/>
                        </a:lnSpc>
                        <a:spcBef>
                          <a:spcPts val="0"/>
                        </a:spcBef>
                        <a:spcAft>
                          <a:spcPts val="0"/>
                        </a:spcAft>
                      </a:pPr>
                      <a:r>
                        <a:rPr lang="en-US" sz="1100" b="1" dirty="0" err="1">
                          <a:effectLst/>
                        </a:rPr>
                        <a:t>Accel</a:t>
                      </a:r>
                      <a:r>
                        <a:rPr lang="en-US" sz="1100" b="1" dirty="0">
                          <a:effectLst/>
                        </a:rPr>
                        <a:t>. X</a:t>
                      </a:r>
                    </a:p>
                    <a:p>
                      <a:pPr marL="0" marR="0" algn="ctr">
                        <a:lnSpc>
                          <a:spcPct val="115000"/>
                        </a:lnSpc>
                        <a:spcBef>
                          <a:spcPts val="0"/>
                        </a:spcBef>
                        <a:spcAft>
                          <a:spcPts val="0"/>
                        </a:spcAft>
                      </a:pPr>
                      <a:r>
                        <a:rPr lang="en-US" sz="1100" b="1" dirty="0">
                          <a:effectLst/>
                        </a:rPr>
                        <a:t>(bit 1)</a:t>
                      </a:r>
                      <a:endParaRPr lang="en-US" sz="1100" b="1" dirty="0">
                        <a:effectLst/>
                        <a:latin typeface="Calibri"/>
                        <a:ea typeface="宋体"/>
                        <a:cs typeface="Times New Roman"/>
                      </a:endParaRPr>
                    </a:p>
                  </a:txBody>
                  <a:tcPr marL="68580" marR="68580" marT="0" marB="0"/>
                </a:tc>
                <a:tc>
                  <a:txBody>
                    <a:bodyPr/>
                    <a:lstStyle/>
                    <a:p>
                      <a:pPr marL="0" marR="0" algn="ctr">
                        <a:lnSpc>
                          <a:spcPct val="115000"/>
                        </a:lnSpc>
                        <a:spcBef>
                          <a:spcPts val="0"/>
                        </a:spcBef>
                        <a:spcAft>
                          <a:spcPts val="0"/>
                        </a:spcAft>
                      </a:pPr>
                      <a:r>
                        <a:rPr lang="en-US" sz="1100" b="1" dirty="0" err="1">
                          <a:effectLst/>
                        </a:rPr>
                        <a:t>Accel</a:t>
                      </a:r>
                      <a:r>
                        <a:rPr lang="en-US" sz="1100" b="1" dirty="0">
                          <a:effectLst/>
                        </a:rPr>
                        <a:t>. X</a:t>
                      </a:r>
                    </a:p>
                    <a:p>
                      <a:pPr marL="0" marR="0" algn="ctr">
                        <a:lnSpc>
                          <a:spcPct val="115000"/>
                        </a:lnSpc>
                        <a:spcBef>
                          <a:spcPts val="0"/>
                        </a:spcBef>
                        <a:spcAft>
                          <a:spcPts val="0"/>
                        </a:spcAft>
                      </a:pPr>
                      <a:r>
                        <a:rPr lang="en-US" sz="1100" b="1" dirty="0">
                          <a:effectLst/>
                        </a:rPr>
                        <a:t>(bit 0)</a:t>
                      </a:r>
                      <a:endParaRPr lang="en-US" sz="1100" b="1" dirty="0">
                        <a:effectLst/>
                        <a:latin typeface="Calibri"/>
                        <a:ea typeface="宋体"/>
                        <a:cs typeface="Times New Roman"/>
                      </a:endParaRPr>
                    </a:p>
                  </a:txBody>
                  <a:tcPr marL="68580" marR="68580" marT="0" marB="0"/>
                </a:tc>
                <a:tc>
                  <a:txBody>
                    <a:bodyPr/>
                    <a:lstStyle/>
                    <a:p>
                      <a:pPr marL="0" marR="0" algn="ctr">
                        <a:lnSpc>
                          <a:spcPct val="115000"/>
                        </a:lnSpc>
                        <a:spcBef>
                          <a:spcPts val="0"/>
                        </a:spcBef>
                        <a:spcAft>
                          <a:spcPts val="0"/>
                        </a:spcAft>
                      </a:pPr>
                      <a:r>
                        <a:rPr lang="en-US" sz="1100" b="1" dirty="0">
                          <a:effectLst/>
                        </a:rPr>
                        <a:t>C button</a:t>
                      </a:r>
                      <a:endParaRPr lang="en-US" sz="1100" b="1" dirty="0">
                        <a:effectLst/>
                        <a:latin typeface="Calibri"/>
                        <a:ea typeface="宋体"/>
                        <a:cs typeface="Times New Roman"/>
                      </a:endParaRPr>
                    </a:p>
                  </a:txBody>
                  <a:tcPr marL="68580" marR="68580" marT="0" marB="0"/>
                </a:tc>
                <a:tc>
                  <a:txBody>
                    <a:bodyPr/>
                    <a:lstStyle/>
                    <a:p>
                      <a:pPr marL="0" marR="0" algn="ctr">
                        <a:lnSpc>
                          <a:spcPct val="115000"/>
                        </a:lnSpc>
                        <a:spcBef>
                          <a:spcPts val="0"/>
                        </a:spcBef>
                        <a:spcAft>
                          <a:spcPts val="0"/>
                        </a:spcAft>
                      </a:pPr>
                      <a:r>
                        <a:rPr lang="en-US" sz="1100" b="1" dirty="0">
                          <a:effectLst/>
                        </a:rPr>
                        <a:t>Z button</a:t>
                      </a:r>
                      <a:endParaRPr lang="en-US" sz="1100" b="1" dirty="0">
                        <a:effectLst/>
                        <a:latin typeface="Calibri"/>
                        <a:ea typeface="宋体"/>
                        <a:cs typeface="Times New Roman"/>
                      </a:endParaRPr>
                    </a:p>
                  </a:txBody>
                  <a:tcPr marL="68580" marR="68580" marT="0" marB="0"/>
                </a:tc>
                <a:extLst>
                  <a:ext uri="{0D108BD9-81ED-4DB2-BD59-A6C34878D82A}">
                    <a16:rowId xmlns:a16="http://schemas.microsoft.com/office/drawing/2014/main" val="10006"/>
                  </a:ext>
                </a:extLst>
              </a:tr>
            </a:tbl>
          </a:graphicData>
        </a:graphic>
      </p:graphicFrame>
      <p:sp>
        <p:nvSpPr>
          <p:cNvPr id="8" name="Rectangle 7"/>
          <p:cNvSpPr/>
          <p:nvPr/>
        </p:nvSpPr>
        <p:spPr>
          <a:xfrm>
            <a:off x="3810000" y="3200400"/>
            <a:ext cx="5105400" cy="1754326"/>
          </a:xfrm>
          <a:prstGeom prst="rect">
            <a:avLst/>
          </a:prstGeom>
        </p:spPr>
        <p:txBody>
          <a:bodyPr wrap="square">
            <a:spAutoFit/>
          </a:bodyPr>
          <a:lstStyle/>
          <a:p>
            <a:pPr marL="285750" indent="-285750">
              <a:buFont typeface="Arial" panose="020B0604020202020204" pitchFamily="34" charset="0"/>
              <a:buChar char="•"/>
            </a:pPr>
            <a:r>
              <a:rPr lang="en-US" dirty="0"/>
              <a:t>Two push buttons (labeled as C and Z)</a:t>
            </a:r>
          </a:p>
          <a:p>
            <a:pPr marL="285750" indent="-285750">
              <a:buFont typeface="Arial" panose="020B0604020202020204" pitchFamily="34" charset="0"/>
              <a:buChar char="•"/>
            </a:pPr>
            <a:r>
              <a:rPr lang="en-US" dirty="0"/>
              <a:t>An 8-bit 2-axis analog joystick (X, Y) and </a:t>
            </a:r>
          </a:p>
          <a:p>
            <a:pPr marL="285750" indent="-285750">
              <a:buFont typeface="Arial" panose="020B0604020202020204" pitchFamily="34" charset="0"/>
              <a:buChar char="•"/>
            </a:pPr>
            <a:r>
              <a:rPr lang="en-US" dirty="0"/>
              <a:t>A 10-bit 3-axis accelerometer sensor (X, Y, and Z)</a:t>
            </a:r>
          </a:p>
          <a:p>
            <a:pPr marL="285750" indent="-285750">
              <a:buFont typeface="Arial" panose="020B0604020202020204" pitchFamily="34" charset="0"/>
              <a:buChar char="•"/>
            </a:pPr>
            <a:r>
              <a:rPr lang="en-US" dirty="0"/>
              <a:t>Communication is encrypted.  </a:t>
            </a:r>
          </a:p>
          <a:p>
            <a:pPr marL="285750" indent="-285750">
              <a:buFont typeface="Arial" panose="020B0604020202020204" pitchFamily="34" charset="0"/>
              <a:buChar char="•"/>
            </a:pPr>
            <a:r>
              <a:rPr lang="en-US" dirty="0"/>
              <a:t>One possible decoding is</a:t>
            </a:r>
          </a:p>
          <a:p>
            <a:pPr algn="ctr"/>
            <a:r>
              <a:rPr lang="en-US" dirty="0">
                <a:solidFill>
                  <a:srgbClr val="C00000"/>
                </a:solidFill>
              </a:rPr>
              <a:t>Data = (Received data XOR 0x17) + 0x17</a:t>
            </a:r>
          </a:p>
        </p:txBody>
      </p:sp>
      <p:graphicFrame>
        <p:nvGraphicFramePr>
          <p:cNvPr id="9" name="Content Placeholder 4"/>
          <p:cNvGraphicFramePr>
            <a:graphicFrameLocks/>
          </p:cNvGraphicFramePr>
          <p:nvPr>
            <p:extLst>
              <p:ext uri="{D42A27DB-BD31-4B8C-83A1-F6EECF244321}">
                <p14:modId xmlns:p14="http://schemas.microsoft.com/office/powerpoint/2010/main" val="8657259"/>
              </p:ext>
            </p:extLst>
          </p:nvPr>
        </p:nvGraphicFramePr>
        <p:xfrm>
          <a:off x="3528060" y="5105400"/>
          <a:ext cx="5387340" cy="722884"/>
        </p:xfrm>
        <a:graphic>
          <a:graphicData uri="http://schemas.openxmlformats.org/drawingml/2006/table">
            <a:tbl>
              <a:tblPr firstCol="1" bandRow="1">
                <a:tableStyleId>{BC89EF96-8CEA-46FF-86C4-4CE0E7609802}</a:tableStyleId>
              </a:tblPr>
              <a:tblGrid>
                <a:gridCol w="1150106">
                  <a:extLst>
                    <a:ext uri="{9D8B030D-6E8A-4147-A177-3AD203B41FA5}">
                      <a16:colId xmlns:a16="http://schemas.microsoft.com/office/drawing/2014/main" val="20000"/>
                    </a:ext>
                  </a:extLst>
                </a:gridCol>
                <a:gridCol w="4237234">
                  <a:extLst>
                    <a:ext uri="{9D8B030D-6E8A-4147-A177-3AD203B41FA5}">
                      <a16:colId xmlns:a16="http://schemas.microsoft.com/office/drawing/2014/main" val="20001"/>
                    </a:ext>
                  </a:extLst>
                </a:gridCol>
              </a:tblGrid>
              <a:tr h="0">
                <a:tc>
                  <a:txBody>
                    <a:bodyPr/>
                    <a:lstStyle/>
                    <a:p>
                      <a:pPr marL="0" marR="0">
                        <a:lnSpc>
                          <a:spcPct val="115000"/>
                        </a:lnSpc>
                        <a:spcBef>
                          <a:spcPts val="0"/>
                        </a:spcBef>
                        <a:spcAft>
                          <a:spcPts val="0"/>
                        </a:spcAft>
                      </a:pPr>
                      <a:r>
                        <a:rPr lang="en-US" sz="1100" dirty="0">
                          <a:effectLst/>
                        </a:rPr>
                        <a:t>Joystick X</a:t>
                      </a:r>
                      <a:endParaRPr lang="en-US" sz="1100" dirty="0">
                        <a:effectLst/>
                        <a:latin typeface="Calibri"/>
                        <a:ea typeface="宋体"/>
                        <a:cs typeface="Times New Roman"/>
                      </a:endParaRPr>
                    </a:p>
                  </a:txBody>
                  <a:tcPr marL="68580" marR="68580" marT="0" marB="0"/>
                </a:tc>
                <a:tc>
                  <a:txBody>
                    <a:bodyPr/>
                    <a:lstStyle/>
                    <a:p>
                      <a:pPr marL="0" marR="0">
                        <a:lnSpc>
                          <a:spcPct val="115000"/>
                        </a:lnSpc>
                        <a:spcBef>
                          <a:spcPts val="0"/>
                        </a:spcBef>
                        <a:spcAft>
                          <a:spcPts val="0"/>
                        </a:spcAft>
                      </a:pPr>
                      <a:r>
                        <a:rPr lang="en-US" sz="1100" b="1" dirty="0">
                          <a:effectLst/>
                        </a:rPr>
                        <a:t>0x80 = Center, 0x00 = Full left, 0xFF = Full right</a:t>
                      </a:r>
                      <a:endParaRPr lang="en-US" sz="1100" b="1" dirty="0">
                        <a:effectLst/>
                        <a:latin typeface="Calibri"/>
                        <a:ea typeface="宋体"/>
                        <a:cs typeface="Times New Roman"/>
                      </a:endParaRPr>
                    </a:p>
                  </a:txBody>
                  <a:tcPr marL="68580" marR="68580" marT="0" marB="0"/>
                </a:tc>
                <a:extLst>
                  <a:ext uri="{0D108BD9-81ED-4DB2-BD59-A6C34878D82A}">
                    <a16:rowId xmlns:a16="http://schemas.microsoft.com/office/drawing/2014/main" val="10000"/>
                  </a:ext>
                </a:extLst>
              </a:tr>
              <a:tr h="0">
                <a:tc>
                  <a:txBody>
                    <a:bodyPr/>
                    <a:lstStyle/>
                    <a:p>
                      <a:pPr marL="0" marR="0">
                        <a:lnSpc>
                          <a:spcPct val="115000"/>
                        </a:lnSpc>
                        <a:spcBef>
                          <a:spcPts val="0"/>
                        </a:spcBef>
                        <a:spcAft>
                          <a:spcPts val="0"/>
                        </a:spcAft>
                      </a:pPr>
                      <a:r>
                        <a:rPr lang="en-US" sz="1100">
                          <a:effectLst/>
                        </a:rPr>
                        <a:t>Joystick Y</a:t>
                      </a:r>
                      <a:endParaRPr lang="en-US" sz="1100">
                        <a:effectLst/>
                        <a:latin typeface="Calibri"/>
                        <a:ea typeface="宋体"/>
                        <a:cs typeface="Times New Roman"/>
                      </a:endParaRPr>
                    </a:p>
                  </a:txBody>
                  <a:tcPr marL="68580" marR="68580" marT="0" marB="0"/>
                </a:tc>
                <a:tc>
                  <a:txBody>
                    <a:bodyPr/>
                    <a:lstStyle/>
                    <a:p>
                      <a:pPr marL="0" marR="0">
                        <a:lnSpc>
                          <a:spcPct val="115000"/>
                        </a:lnSpc>
                        <a:spcBef>
                          <a:spcPts val="0"/>
                        </a:spcBef>
                        <a:spcAft>
                          <a:spcPts val="0"/>
                        </a:spcAft>
                      </a:pPr>
                      <a:r>
                        <a:rPr lang="en-US" sz="1100" b="1">
                          <a:effectLst/>
                        </a:rPr>
                        <a:t>0x80 = Center, 0x00 = Full up, 0xFF = Full down</a:t>
                      </a:r>
                      <a:endParaRPr lang="en-US" sz="1100" b="1">
                        <a:effectLst/>
                        <a:latin typeface="Calibri"/>
                        <a:ea typeface="宋体"/>
                        <a:cs typeface="Times New Roman"/>
                      </a:endParaRPr>
                    </a:p>
                  </a:txBody>
                  <a:tcPr marL="68580" marR="68580" marT="0" marB="0"/>
                </a:tc>
                <a:extLst>
                  <a:ext uri="{0D108BD9-81ED-4DB2-BD59-A6C34878D82A}">
                    <a16:rowId xmlns:a16="http://schemas.microsoft.com/office/drawing/2014/main" val="10001"/>
                  </a:ext>
                </a:extLst>
              </a:tr>
              <a:tr h="0">
                <a:tc>
                  <a:txBody>
                    <a:bodyPr/>
                    <a:lstStyle/>
                    <a:p>
                      <a:pPr marL="0" marR="0">
                        <a:lnSpc>
                          <a:spcPct val="115000"/>
                        </a:lnSpc>
                        <a:spcBef>
                          <a:spcPts val="0"/>
                        </a:spcBef>
                        <a:spcAft>
                          <a:spcPts val="0"/>
                        </a:spcAft>
                      </a:pPr>
                      <a:r>
                        <a:rPr lang="en-US" sz="1100" dirty="0">
                          <a:effectLst/>
                        </a:rPr>
                        <a:t>Acceleration </a:t>
                      </a:r>
                      <a:endParaRPr lang="en-US" sz="1100" dirty="0">
                        <a:effectLst/>
                        <a:latin typeface="Calibri"/>
                        <a:ea typeface="宋体"/>
                        <a:cs typeface="Times New Roman"/>
                      </a:endParaRPr>
                    </a:p>
                  </a:txBody>
                  <a:tcPr marL="68580" marR="68580" marT="0" marB="0"/>
                </a:tc>
                <a:tc>
                  <a:txBody>
                    <a:bodyPr/>
                    <a:lstStyle/>
                    <a:p>
                      <a:pPr marL="0" marR="0">
                        <a:lnSpc>
                          <a:spcPct val="115000"/>
                        </a:lnSpc>
                        <a:spcBef>
                          <a:spcPts val="0"/>
                        </a:spcBef>
                        <a:spcAft>
                          <a:spcPts val="0"/>
                        </a:spcAft>
                      </a:pPr>
                      <a:r>
                        <a:rPr lang="en-US" sz="1100" b="1" dirty="0">
                          <a:effectLst/>
                        </a:rPr>
                        <a:t>0 – 1023. </a:t>
                      </a:r>
                      <a:endParaRPr lang="en-US" sz="1100" b="1" dirty="0">
                        <a:effectLst/>
                        <a:latin typeface="Calibri"/>
                        <a:ea typeface="宋体"/>
                        <a:cs typeface="Times New Roman"/>
                      </a:endParaRPr>
                    </a:p>
                  </a:txBody>
                  <a:tcPr marL="68580" marR="68580" marT="0" marB="0"/>
                </a:tc>
                <a:extLst>
                  <a:ext uri="{0D108BD9-81ED-4DB2-BD59-A6C34878D82A}">
                    <a16:rowId xmlns:a16="http://schemas.microsoft.com/office/drawing/2014/main" val="10002"/>
                  </a:ext>
                </a:extLst>
              </a:tr>
              <a:tr h="0">
                <a:tc>
                  <a:txBody>
                    <a:bodyPr/>
                    <a:lstStyle/>
                    <a:p>
                      <a:pPr marL="0" marR="0">
                        <a:lnSpc>
                          <a:spcPct val="115000"/>
                        </a:lnSpc>
                        <a:spcBef>
                          <a:spcPts val="0"/>
                        </a:spcBef>
                        <a:spcAft>
                          <a:spcPts val="0"/>
                        </a:spcAft>
                      </a:pPr>
                      <a:r>
                        <a:rPr lang="en-US" sz="1100">
                          <a:effectLst/>
                        </a:rPr>
                        <a:t>Button</a:t>
                      </a:r>
                      <a:endParaRPr lang="en-US" sz="1100">
                        <a:effectLst/>
                        <a:latin typeface="Calibri"/>
                        <a:ea typeface="宋体"/>
                        <a:cs typeface="Times New Roman"/>
                      </a:endParaRPr>
                    </a:p>
                  </a:txBody>
                  <a:tcPr marL="68580" marR="68580" marT="0" marB="0"/>
                </a:tc>
                <a:tc>
                  <a:txBody>
                    <a:bodyPr/>
                    <a:lstStyle/>
                    <a:p>
                      <a:pPr marL="0" marR="0">
                        <a:lnSpc>
                          <a:spcPct val="115000"/>
                        </a:lnSpc>
                        <a:spcBef>
                          <a:spcPts val="0"/>
                        </a:spcBef>
                        <a:spcAft>
                          <a:spcPts val="0"/>
                        </a:spcAft>
                      </a:pPr>
                      <a:r>
                        <a:rPr lang="en-US" sz="1100" b="1" dirty="0">
                          <a:effectLst/>
                        </a:rPr>
                        <a:t>0 = pressed, 1 = released</a:t>
                      </a:r>
                      <a:endParaRPr lang="en-US" sz="1100" b="1" dirty="0">
                        <a:effectLst/>
                        <a:latin typeface="Calibri"/>
                        <a:ea typeface="宋体"/>
                        <a:cs typeface="Times New Roman"/>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7727293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345656"/>
            <a:ext cx="2408184" cy="2909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Interfacing Wii </a:t>
            </a:r>
            <a:r>
              <a:rPr lang="en-US" dirty="0" err="1"/>
              <a:t>Nunchuck</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18</a:t>
            </a:fld>
            <a:endParaRPr kumimoji="0"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4800600"/>
            <a:ext cx="1981200" cy="11896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1" y="1364456"/>
            <a:ext cx="2209799" cy="21738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descr="wiichuck_adapter3.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76675" y="1338006"/>
            <a:ext cx="4286250" cy="3219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10781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Nunchuck</a:t>
            </a:r>
            <a:r>
              <a:rPr lang="en-US" dirty="0"/>
              <a:t> Commands</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19</a:t>
            </a:fld>
            <a:endParaRPr kumimoji="0" lang="en-US" dirty="0"/>
          </a:p>
        </p:txBody>
      </p:sp>
      <p:sp>
        <p:nvSpPr>
          <p:cNvPr id="4" name="Content Placeholder 3"/>
          <p:cNvSpPr>
            <a:spLocks noGrp="1"/>
          </p:cNvSpPr>
          <p:nvPr>
            <p:ph sz="quarter" idx="1"/>
          </p:nvPr>
        </p:nvSpPr>
        <p:spPr>
          <a:xfrm>
            <a:off x="478611" y="4800600"/>
            <a:ext cx="8229600" cy="899160"/>
          </a:xfrm>
        </p:spPr>
        <p:txBody>
          <a:bodyPr>
            <a:noAutofit/>
          </a:bodyPr>
          <a:lstStyle/>
          <a:p>
            <a:r>
              <a:rPr lang="en-US" sz="2400" dirty="0"/>
              <a:t>Each </a:t>
            </a:r>
            <a:r>
              <a:rPr lang="en-US" sz="2400" dirty="0" err="1"/>
              <a:t>Nunchuck</a:t>
            </a:r>
            <a:r>
              <a:rPr lang="en-US" sz="2400" dirty="0"/>
              <a:t> has Two Slave Addresses</a:t>
            </a:r>
          </a:p>
          <a:p>
            <a:pPr lvl="1"/>
            <a:r>
              <a:rPr lang="en-US" sz="2000" dirty="0"/>
              <a:t>Slave command address: 0xA4</a:t>
            </a:r>
          </a:p>
          <a:p>
            <a:pPr lvl="1"/>
            <a:r>
              <a:rPr lang="en-US" sz="2000" dirty="0"/>
              <a:t>Slave data address: 0xA5</a:t>
            </a:r>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1752600"/>
            <a:ext cx="8440613"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381000" y="1295400"/>
            <a:ext cx="2744662" cy="369332"/>
          </a:xfrm>
          <a:prstGeom prst="rect">
            <a:avLst/>
          </a:prstGeom>
          <a:noFill/>
        </p:spPr>
        <p:txBody>
          <a:bodyPr wrap="none" rtlCol="0">
            <a:spAutoFit/>
          </a:bodyPr>
          <a:lstStyle/>
          <a:p>
            <a:r>
              <a:rPr lang="en-US" b="1" dirty="0">
                <a:solidFill>
                  <a:srgbClr val="C00000"/>
                </a:solidFill>
              </a:rPr>
              <a:t>Initialization Command</a:t>
            </a:r>
          </a:p>
        </p:txBody>
      </p:sp>
      <p:pic>
        <p:nvPicPr>
          <p:cNvPr id="5124"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3401" y="3352801"/>
            <a:ext cx="6019800" cy="7137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502542" y="2819400"/>
            <a:ext cx="2617768" cy="369332"/>
          </a:xfrm>
          <a:prstGeom prst="rect">
            <a:avLst/>
          </a:prstGeom>
          <a:noFill/>
        </p:spPr>
        <p:txBody>
          <a:bodyPr wrap="none" rtlCol="0">
            <a:spAutoFit/>
          </a:bodyPr>
          <a:lstStyle/>
          <a:p>
            <a:r>
              <a:rPr lang="en-US" b="1" dirty="0">
                <a:solidFill>
                  <a:srgbClr val="C00000"/>
                </a:solidFill>
              </a:rPr>
              <a:t>Conversion Command</a:t>
            </a:r>
          </a:p>
        </p:txBody>
      </p:sp>
    </p:spTree>
    <p:extLst>
      <p:ext uri="{BB962C8B-B14F-4D97-AF65-F5344CB8AC3E}">
        <p14:creationId xmlns:p14="http://schemas.microsoft.com/office/powerpoint/2010/main" val="2638107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Inter-Integrated Circuit (I2C)</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a:t>
            </a:fld>
            <a:endParaRPr kumimoji="0" lang="en-US" dirty="0"/>
          </a:p>
        </p:txBody>
      </p:sp>
      <p:sp>
        <p:nvSpPr>
          <p:cNvPr id="4" name="Content Placeholder 3"/>
          <p:cNvSpPr>
            <a:spLocks noGrp="1"/>
          </p:cNvSpPr>
          <p:nvPr>
            <p:ph sz="quarter" idx="1"/>
          </p:nvPr>
        </p:nvSpPr>
        <p:spPr>
          <a:xfrm>
            <a:off x="152400" y="1295400"/>
            <a:ext cx="8991600" cy="4572000"/>
          </a:xfrm>
        </p:spPr>
        <p:txBody>
          <a:bodyPr>
            <a:noAutofit/>
          </a:bodyPr>
          <a:lstStyle/>
          <a:p>
            <a:r>
              <a:rPr lang="en-US" sz="2000" dirty="0"/>
              <a:t>Designed for low-cost, medium data rate applications by Philips in the early 1980’s</a:t>
            </a:r>
          </a:p>
          <a:p>
            <a:pPr lvl="1"/>
            <a:r>
              <a:rPr lang="en-US" sz="1700" dirty="0"/>
              <a:t>Original purpose: connect a CPU to peripheral chips in a TV-set</a:t>
            </a:r>
          </a:p>
          <a:p>
            <a:pPr lvl="1"/>
            <a:r>
              <a:rPr lang="en-US" sz="1700" dirty="0"/>
              <a:t>Today: a de-facto standard for 2-wire communications</a:t>
            </a:r>
          </a:p>
          <a:p>
            <a:pPr lvl="1"/>
            <a:r>
              <a:rPr lang="en-US" sz="1700" dirty="0"/>
              <a:t>Since October 10, 2006, no licensing fees are required to implement the I²C protocol. However, fees are still required to obtain I²C slave addresses allocated by NXP (acquired Philips).</a:t>
            </a:r>
          </a:p>
          <a:p>
            <a:pPr lvl="1"/>
            <a:endParaRPr lang="en-US" sz="1700" dirty="0"/>
          </a:p>
          <a:p>
            <a:r>
              <a:rPr lang="en-US" sz="2000" dirty="0"/>
              <a:t>Characteristics</a:t>
            </a:r>
          </a:p>
          <a:p>
            <a:pPr lvl="1"/>
            <a:r>
              <a:rPr lang="en-US" sz="1700" dirty="0"/>
              <a:t>Serial, byte-oriented</a:t>
            </a:r>
          </a:p>
          <a:p>
            <a:pPr lvl="1"/>
            <a:r>
              <a:rPr lang="en-US" sz="1700" dirty="0"/>
              <a:t>Multi-master, multi-slave</a:t>
            </a:r>
          </a:p>
          <a:p>
            <a:pPr lvl="1"/>
            <a:r>
              <a:rPr lang="en-US" sz="1700" dirty="0"/>
              <a:t>Two bidirectional open-drain lines, plus ground</a:t>
            </a:r>
          </a:p>
          <a:p>
            <a:pPr lvl="2"/>
            <a:r>
              <a:rPr lang="en-US" sz="1400" dirty="0"/>
              <a:t>Serial Data Line (SDA)</a:t>
            </a:r>
          </a:p>
          <a:p>
            <a:pPr lvl="2"/>
            <a:r>
              <a:rPr lang="en-US" sz="1400" dirty="0"/>
              <a:t>Serial Clock Line (SCL)</a:t>
            </a:r>
          </a:p>
          <a:p>
            <a:pPr lvl="2"/>
            <a:r>
              <a:rPr lang="en-US" sz="1400" dirty="0"/>
              <a:t>SDA and SCL need to pull up with resistors </a:t>
            </a:r>
          </a:p>
          <a:p>
            <a:pPr lvl="1"/>
            <a:endParaRPr lang="en-US" sz="1700" dirty="0"/>
          </a:p>
        </p:txBody>
      </p:sp>
    </p:spTree>
    <p:extLst>
      <p:ext uri="{BB962C8B-B14F-4D97-AF65-F5344CB8AC3E}">
        <p14:creationId xmlns:p14="http://schemas.microsoft.com/office/powerpoint/2010/main" val="5356085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Nunchuck</a:t>
            </a:r>
            <a:r>
              <a:rPr lang="en-US" dirty="0"/>
              <a:t> Read Data</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20</a:t>
            </a:fld>
            <a:endParaRPr kumimoji="0"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99" y="1371600"/>
            <a:ext cx="8811585"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6" name="Table 5"/>
          <p:cNvGraphicFramePr>
            <a:graphicFrameLocks noGrp="1"/>
          </p:cNvGraphicFramePr>
          <p:nvPr>
            <p:extLst>
              <p:ext uri="{D42A27DB-BD31-4B8C-83A1-F6EECF244321}">
                <p14:modId xmlns:p14="http://schemas.microsoft.com/office/powerpoint/2010/main" val="808217063"/>
              </p:ext>
            </p:extLst>
          </p:nvPr>
        </p:nvGraphicFramePr>
        <p:xfrm>
          <a:off x="762000" y="3886200"/>
          <a:ext cx="7735563" cy="1978751"/>
        </p:xfrm>
        <a:graphic>
          <a:graphicData uri="http://schemas.openxmlformats.org/drawingml/2006/table">
            <a:tbl>
              <a:tblPr firstRow="1" firstCol="1" bandRow="1">
                <a:tableStyleId>{5C22544A-7EE6-4342-B048-85BDC9FD1C3A}</a:tableStyleId>
              </a:tblPr>
              <a:tblGrid>
                <a:gridCol w="903715">
                  <a:extLst>
                    <a:ext uri="{9D8B030D-6E8A-4147-A177-3AD203B41FA5}">
                      <a16:colId xmlns:a16="http://schemas.microsoft.com/office/drawing/2014/main" val="20000"/>
                    </a:ext>
                  </a:extLst>
                </a:gridCol>
                <a:gridCol w="853981">
                  <a:extLst>
                    <a:ext uri="{9D8B030D-6E8A-4147-A177-3AD203B41FA5}">
                      <a16:colId xmlns:a16="http://schemas.microsoft.com/office/drawing/2014/main" val="20001"/>
                    </a:ext>
                  </a:extLst>
                </a:gridCol>
                <a:gridCol w="853981">
                  <a:extLst>
                    <a:ext uri="{9D8B030D-6E8A-4147-A177-3AD203B41FA5}">
                      <a16:colId xmlns:a16="http://schemas.microsoft.com/office/drawing/2014/main" val="20002"/>
                    </a:ext>
                  </a:extLst>
                </a:gridCol>
                <a:gridCol w="853981">
                  <a:extLst>
                    <a:ext uri="{9D8B030D-6E8A-4147-A177-3AD203B41FA5}">
                      <a16:colId xmlns:a16="http://schemas.microsoft.com/office/drawing/2014/main" val="20003"/>
                    </a:ext>
                  </a:extLst>
                </a:gridCol>
                <a:gridCol w="853981">
                  <a:extLst>
                    <a:ext uri="{9D8B030D-6E8A-4147-A177-3AD203B41FA5}">
                      <a16:colId xmlns:a16="http://schemas.microsoft.com/office/drawing/2014/main" val="20004"/>
                    </a:ext>
                  </a:extLst>
                </a:gridCol>
                <a:gridCol w="853981">
                  <a:extLst>
                    <a:ext uri="{9D8B030D-6E8A-4147-A177-3AD203B41FA5}">
                      <a16:colId xmlns:a16="http://schemas.microsoft.com/office/drawing/2014/main" val="20005"/>
                    </a:ext>
                  </a:extLst>
                </a:gridCol>
                <a:gridCol w="853981">
                  <a:extLst>
                    <a:ext uri="{9D8B030D-6E8A-4147-A177-3AD203B41FA5}">
                      <a16:colId xmlns:a16="http://schemas.microsoft.com/office/drawing/2014/main" val="20006"/>
                    </a:ext>
                  </a:extLst>
                </a:gridCol>
                <a:gridCol w="853981">
                  <a:extLst>
                    <a:ext uri="{9D8B030D-6E8A-4147-A177-3AD203B41FA5}">
                      <a16:colId xmlns:a16="http://schemas.microsoft.com/office/drawing/2014/main" val="20007"/>
                    </a:ext>
                  </a:extLst>
                </a:gridCol>
                <a:gridCol w="853981">
                  <a:extLst>
                    <a:ext uri="{9D8B030D-6E8A-4147-A177-3AD203B41FA5}">
                      <a16:colId xmlns:a16="http://schemas.microsoft.com/office/drawing/2014/main" val="20008"/>
                    </a:ext>
                  </a:extLst>
                </a:gridCol>
              </a:tblGrid>
              <a:tr h="228600">
                <a:tc>
                  <a:txBody>
                    <a:bodyPr/>
                    <a:lstStyle/>
                    <a:p>
                      <a:pPr marL="0" marR="0" algn="ctr">
                        <a:lnSpc>
                          <a:spcPct val="115000"/>
                        </a:lnSpc>
                        <a:spcBef>
                          <a:spcPts val="0"/>
                        </a:spcBef>
                        <a:spcAft>
                          <a:spcPts val="0"/>
                        </a:spcAft>
                      </a:pPr>
                      <a:r>
                        <a:rPr lang="en-US" sz="1400" b="1" dirty="0">
                          <a:effectLst/>
                        </a:rPr>
                        <a:t>Offset</a:t>
                      </a:r>
                      <a:endParaRPr lang="en-US" sz="1400" b="1" dirty="0">
                        <a:effectLst/>
                        <a:latin typeface="Calibri"/>
                        <a:ea typeface="宋体"/>
                        <a:cs typeface="Times New Roman"/>
                      </a:endParaRPr>
                    </a:p>
                  </a:txBody>
                  <a:tcPr marL="68580" marR="68580" marT="0" marB="0"/>
                </a:tc>
                <a:tc gridSpan="8">
                  <a:txBody>
                    <a:bodyPr/>
                    <a:lstStyle/>
                    <a:p>
                      <a:pPr marL="0" marR="0" algn="ctr">
                        <a:lnSpc>
                          <a:spcPct val="115000"/>
                        </a:lnSpc>
                        <a:spcBef>
                          <a:spcPts val="0"/>
                        </a:spcBef>
                        <a:spcAft>
                          <a:spcPts val="0"/>
                        </a:spcAft>
                      </a:pPr>
                      <a:r>
                        <a:rPr lang="en-US" sz="1400" b="1" dirty="0">
                          <a:effectLst/>
                        </a:rPr>
                        <a:t>Data</a:t>
                      </a:r>
                      <a:endParaRPr lang="en-US" sz="1400" b="1" dirty="0">
                        <a:effectLst/>
                        <a:latin typeface="Calibri"/>
                        <a:ea typeface="宋体"/>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97375">
                <a:tc>
                  <a:txBody>
                    <a:bodyPr/>
                    <a:lstStyle/>
                    <a:p>
                      <a:pPr marL="0" marR="0" algn="ctr">
                        <a:lnSpc>
                          <a:spcPct val="115000"/>
                        </a:lnSpc>
                        <a:spcBef>
                          <a:spcPts val="0"/>
                        </a:spcBef>
                        <a:spcAft>
                          <a:spcPts val="0"/>
                        </a:spcAft>
                      </a:pPr>
                      <a:r>
                        <a:rPr lang="en-US" sz="1400" b="1">
                          <a:effectLst/>
                        </a:rPr>
                        <a:t>0x00</a:t>
                      </a:r>
                      <a:endParaRPr lang="en-US" sz="1400" b="1">
                        <a:effectLst/>
                        <a:latin typeface="Calibri"/>
                        <a:ea typeface="宋体"/>
                        <a:cs typeface="Times New Roman"/>
                      </a:endParaRPr>
                    </a:p>
                  </a:txBody>
                  <a:tcPr marL="68580" marR="68580" marT="0" marB="0"/>
                </a:tc>
                <a:tc gridSpan="8">
                  <a:txBody>
                    <a:bodyPr/>
                    <a:lstStyle/>
                    <a:p>
                      <a:pPr marL="0" marR="0" algn="ctr">
                        <a:lnSpc>
                          <a:spcPct val="115000"/>
                        </a:lnSpc>
                        <a:spcBef>
                          <a:spcPts val="0"/>
                        </a:spcBef>
                        <a:spcAft>
                          <a:spcPts val="0"/>
                        </a:spcAft>
                      </a:pPr>
                      <a:r>
                        <a:rPr lang="en-US" sz="1400" b="1" dirty="0">
                          <a:effectLst/>
                        </a:rPr>
                        <a:t>Joystick X</a:t>
                      </a:r>
                      <a:endParaRPr lang="en-US" sz="1400" b="1" dirty="0">
                        <a:effectLst/>
                        <a:latin typeface="Calibri"/>
                        <a:ea typeface="宋体"/>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197375">
                <a:tc>
                  <a:txBody>
                    <a:bodyPr/>
                    <a:lstStyle/>
                    <a:p>
                      <a:pPr marL="0" marR="0" algn="ctr">
                        <a:lnSpc>
                          <a:spcPct val="115000"/>
                        </a:lnSpc>
                        <a:spcBef>
                          <a:spcPts val="0"/>
                        </a:spcBef>
                        <a:spcAft>
                          <a:spcPts val="0"/>
                        </a:spcAft>
                      </a:pPr>
                      <a:r>
                        <a:rPr lang="en-US" sz="1400" b="1">
                          <a:effectLst/>
                        </a:rPr>
                        <a:t>0x01</a:t>
                      </a:r>
                      <a:endParaRPr lang="en-US" sz="1400" b="1">
                        <a:effectLst/>
                        <a:latin typeface="Calibri"/>
                        <a:ea typeface="宋体"/>
                        <a:cs typeface="Times New Roman"/>
                      </a:endParaRPr>
                    </a:p>
                  </a:txBody>
                  <a:tcPr marL="68580" marR="68580" marT="0" marB="0"/>
                </a:tc>
                <a:tc gridSpan="8">
                  <a:txBody>
                    <a:bodyPr/>
                    <a:lstStyle/>
                    <a:p>
                      <a:pPr marL="0" marR="0" algn="ctr">
                        <a:lnSpc>
                          <a:spcPct val="115000"/>
                        </a:lnSpc>
                        <a:spcBef>
                          <a:spcPts val="0"/>
                        </a:spcBef>
                        <a:spcAft>
                          <a:spcPts val="0"/>
                        </a:spcAft>
                      </a:pPr>
                      <a:r>
                        <a:rPr lang="en-US" sz="1400" b="1">
                          <a:effectLst/>
                        </a:rPr>
                        <a:t>Joystick Y</a:t>
                      </a:r>
                      <a:endParaRPr lang="en-US" sz="1400" b="1">
                        <a:effectLst/>
                        <a:latin typeface="Calibri"/>
                        <a:ea typeface="宋体"/>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197375">
                <a:tc>
                  <a:txBody>
                    <a:bodyPr/>
                    <a:lstStyle/>
                    <a:p>
                      <a:pPr marL="0" marR="0" algn="ctr">
                        <a:lnSpc>
                          <a:spcPct val="115000"/>
                        </a:lnSpc>
                        <a:spcBef>
                          <a:spcPts val="0"/>
                        </a:spcBef>
                        <a:spcAft>
                          <a:spcPts val="0"/>
                        </a:spcAft>
                      </a:pPr>
                      <a:r>
                        <a:rPr lang="en-US" sz="1400" b="1">
                          <a:effectLst/>
                        </a:rPr>
                        <a:t>0x02</a:t>
                      </a:r>
                      <a:endParaRPr lang="en-US" sz="1400" b="1">
                        <a:effectLst/>
                        <a:latin typeface="Calibri"/>
                        <a:ea typeface="宋体"/>
                        <a:cs typeface="Times New Roman"/>
                      </a:endParaRPr>
                    </a:p>
                  </a:txBody>
                  <a:tcPr marL="68580" marR="68580" marT="0" marB="0"/>
                </a:tc>
                <a:tc gridSpan="8">
                  <a:txBody>
                    <a:bodyPr/>
                    <a:lstStyle/>
                    <a:p>
                      <a:pPr marL="0" marR="0" algn="ctr">
                        <a:lnSpc>
                          <a:spcPct val="115000"/>
                        </a:lnSpc>
                        <a:spcBef>
                          <a:spcPts val="0"/>
                        </a:spcBef>
                        <a:spcAft>
                          <a:spcPts val="0"/>
                        </a:spcAft>
                      </a:pPr>
                      <a:r>
                        <a:rPr lang="en-US" sz="1400" b="1">
                          <a:effectLst/>
                        </a:rPr>
                        <a:t>Accelerometer X (bit 9 to bit 2)</a:t>
                      </a:r>
                      <a:endParaRPr lang="en-US" sz="1400" b="1">
                        <a:effectLst/>
                        <a:latin typeface="Calibri"/>
                        <a:ea typeface="宋体"/>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197375">
                <a:tc>
                  <a:txBody>
                    <a:bodyPr/>
                    <a:lstStyle/>
                    <a:p>
                      <a:pPr marL="0" marR="0" algn="ctr">
                        <a:lnSpc>
                          <a:spcPct val="115000"/>
                        </a:lnSpc>
                        <a:spcBef>
                          <a:spcPts val="0"/>
                        </a:spcBef>
                        <a:spcAft>
                          <a:spcPts val="0"/>
                        </a:spcAft>
                      </a:pPr>
                      <a:r>
                        <a:rPr lang="en-US" sz="1400" b="1">
                          <a:effectLst/>
                        </a:rPr>
                        <a:t>0x03</a:t>
                      </a:r>
                      <a:endParaRPr lang="en-US" sz="1400" b="1">
                        <a:effectLst/>
                        <a:latin typeface="Calibri"/>
                        <a:ea typeface="宋体"/>
                        <a:cs typeface="Times New Roman"/>
                      </a:endParaRPr>
                    </a:p>
                  </a:txBody>
                  <a:tcPr marL="68580" marR="68580" marT="0" marB="0"/>
                </a:tc>
                <a:tc gridSpan="8">
                  <a:txBody>
                    <a:bodyPr/>
                    <a:lstStyle/>
                    <a:p>
                      <a:pPr marL="0" marR="0" algn="ctr">
                        <a:lnSpc>
                          <a:spcPct val="115000"/>
                        </a:lnSpc>
                        <a:spcBef>
                          <a:spcPts val="0"/>
                        </a:spcBef>
                        <a:spcAft>
                          <a:spcPts val="0"/>
                        </a:spcAft>
                      </a:pPr>
                      <a:r>
                        <a:rPr lang="en-US" sz="1400" b="1">
                          <a:effectLst/>
                        </a:rPr>
                        <a:t>Accelerometer Y (bit 9 to bit 2)</a:t>
                      </a:r>
                      <a:endParaRPr lang="en-US" sz="1400" b="1">
                        <a:effectLst/>
                        <a:latin typeface="Calibri"/>
                        <a:ea typeface="宋体"/>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197375">
                <a:tc>
                  <a:txBody>
                    <a:bodyPr/>
                    <a:lstStyle/>
                    <a:p>
                      <a:pPr marL="0" marR="0" algn="ctr">
                        <a:lnSpc>
                          <a:spcPct val="115000"/>
                        </a:lnSpc>
                        <a:spcBef>
                          <a:spcPts val="0"/>
                        </a:spcBef>
                        <a:spcAft>
                          <a:spcPts val="0"/>
                        </a:spcAft>
                      </a:pPr>
                      <a:r>
                        <a:rPr lang="en-US" sz="1400" b="1">
                          <a:effectLst/>
                        </a:rPr>
                        <a:t>0x04</a:t>
                      </a:r>
                      <a:endParaRPr lang="en-US" sz="1400" b="1">
                        <a:effectLst/>
                        <a:latin typeface="Calibri"/>
                        <a:ea typeface="宋体"/>
                        <a:cs typeface="Times New Roman"/>
                      </a:endParaRPr>
                    </a:p>
                  </a:txBody>
                  <a:tcPr marL="68580" marR="68580" marT="0" marB="0"/>
                </a:tc>
                <a:tc gridSpan="8">
                  <a:txBody>
                    <a:bodyPr/>
                    <a:lstStyle/>
                    <a:p>
                      <a:pPr marL="0" marR="0" algn="ctr">
                        <a:lnSpc>
                          <a:spcPct val="115000"/>
                        </a:lnSpc>
                        <a:spcBef>
                          <a:spcPts val="0"/>
                        </a:spcBef>
                        <a:spcAft>
                          <a:spcPts val="0"/>
                        </a:spcAft>
                      </a:pPr>
                      <a:r>
                        <a:rPr lang="en-US" sz="1400" b="1">
                          <a:effectLst/>
                        </a:rPr>
                        <a:t>Accelerometer Z (bit 9 to bit 2)</a:t>
                      </a:r>
                      <a:endParaRPr lang="en-US" sz="1400" b="1">
                        <a:effectLst/>
                        <a:latin typeface="Calibri"/>
                        <a:ea typeface="宋体"/>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599147">
                <a:tc>
                  <a:txBody>
                    <a:bodyPr/>
                    <a:lstStyle/>
                    <a:p>
                      <a:pPr marL="0" marR="0" algn="ctr">
                        <a:lnSpc>
                          <a:spcPct val="115000"/>
                        </a:lnSpc>
                        <a:spcBef>
                          <a:spcPts val="0"/>
                        </a:spcBef>
                        <a:spcAft>
                          <a:spcPts val="0"/>
                        </a:spcAft>
                      </a:pPr>
                      <a:r>
                        <a:rPr lang="en-US" sz="1400" b="1">
                          <a:effectLst/>
                        </a:rPr>
                        <a:t>0x05</a:t>
                      </a:r>
                      <a:endParaRPr lang="en-US" sz="1400" b="1">
                        <a:effectLst/>
                        <a:latin typeface="Calibri"/>
                        <a:ea typeface="宋体"/>
                        <a:cs typeface="Times New Roman"/>
                      </a:endParaRPr>
                    </a:p>
                  </a:txBody>
                  <a:tcPr marL="68580" marR="68580" marT="0" marB="0"/>
                </a:tc>
                <a:tc>
                  <a:txBody>
                    <a:bodyPr/>
                    <a:lstStyle/>
                    <a:p>
                      <a:pPr marL="0" marR="0" algn="ctr">
                        <a:lnSpc>
                          <a:spcPct val="115000"/>
                        </a:lnSpc>
                        <a:spcBef>
                          <a:spcPts val="0"/>
                        </a:spcBef>
                        <a:spcAft>
                          <a:spcPts val="0"/>
                        </a:spcAft>
                      </a:pPr>
                      <a:r>
                        <a:rPr lang="en-US" sz="1400" b="1">
                          <a:effectLst/>
                        </a:rPr>
                        <a:t>Accel. Z</a:t>
                      </a:r>
                    </a:p>
                    <a:p>
                      <a:pPr marL="0" marR="0" algn="ctr">
                        <a:lnSpc>
                          <a:spcPct val="115000"/>
                        </a:lnSpc>
                        <a:spcBef>
                          <a:spcPts val="0"/>
                        </a:spcBef>
                        <a:spcAft>
                          <a:spcPts val="0"/>
                        </a:spcAft>
                      </a:pPr>
                      <a:r>
                        <a:rPr lang="en-US" sz="1400" b="1">
                          <a:effectLst/>
                        </a:rPr>
                        <a:t>(bit 1)</a:t>
                      </a:r>
                      <a:endParaRPr lang="en-US" sz="1400" b="1">
                        <a:effectLst/>
                        <a:latin typeface="Calibri"/>
                        <a:ea typeface="宋体"/>
                        <a:cs typeface="Times New Roman"/>
                      </a:endParaRPr>
                    </a:p>
                  </a:txBody>
                  <a:tcPr marL="68580" marR="68580" marT="0" marB="0"/>
                </a:tc>
                <a:tc>
                  <a:txBody>
                    <a:bodyPr/>
                    <a:lstStyle/>
                    <a:p>
                      <a:pPr marL="0" marR="0" algn="ctr">
                        <a:lnSpc>
                          <a:spcPct val="115000"/>
                        </a:lnSpc>
                        <a:spcBef>
                          <a:spcPts val="0"/>
                        </a:spcBef>
                        <a:spcAft>
                          <a:spcPts val="0"/>
                        </a:spcAft>
                      </a:pPr>
                      <a:r>
                        <a:rPr lang="en-US" sz="1400" b="1">
                          <a:effectLst/>
                        </a:rPr>
                        <a:t>Accel. Z</a:t>
                      </a:r>
                    </a:p>
                    <a:p>
                      <a:pPr marL="0" marR="0" algn="ctr">
                        <a:lnSpc>
                          <a:spcPct val="115000"/>
                        </a:lnSpc>
                        <a:spcBef>
                          <a:spcPts val="0"/>
                        </a:spcBef>
                        <a:spcAft>
                          <a:spcPts val="0"/>
                        </a:spcAft>
                      </a:pPr>
                      <a:r>
                        <a:rPr lang="en-US" sz="1400" b="1">
                          <a:effectLst/>
                        </a:rPr>
                        <a:t>(bit 0)</a:t>
                      </a:r>
                      <a:endParaRPr lang="en-US" sz="1400" b="1">
                        <a:effectLst/>
                        <a:latin typeface="Calibri"/>
                        <a:ea typeface="宋体"/>
                        <a:cs typeface="Times New Roman"/>
                      </a:endParaRPr>
                    </a:p>
                  </a:txBody>
                  <a:tcPr marL="68580" marR="68580" marT="0" marB="0"/>
                </a:tc>
                <a:tc>
                  <a:txBody>
                    <a:bodyPr/>
                    <a:lstStyle/>
                    <a:p>
                      <a:pPr marL="0" marR="0" algn="ctr">
                        <a:lnSpc>
                          <a:spcPct val="115000"/>
                        </a:lnSpc>
                        <a:spcBef>
                          <a:spcPts val="0"/>
                        </a:spcBef>
                        <a:spcAft>
                          <a:spcPts val="0"/>
                        </a:spcAft>
                      </a:pPr>
                      <a:r>
                        <a:rPr lang="en-US" sz="1400" b="1">
                          <a:effectLst/>
                        </a:rPr>
                        <a:t>Accel. Y</a:t>
                      </a:r>
                    </a:p>
                    <a:p>
                      <a:pPr marL="0" marR="0" algn="ctr">
                        <a:lnSpc>
                          <a:spcPct val="115000"/>
                        </a:lnSpc>
                        <a:spcBef>
                          <a:spcPts val="0"/>
                        </a:spcBef>
                        <a:spcAft>
                          <a:spcPts val="0"/>
                        </a:spcAft>
                      </a:pPr>
                      <a:r>
                        <a:rPr lang="en-US" sz="1400" b="1">
                          <a:effectLst/>
                        </a:rPr>
                        <a:t>(bit 1)</a:t>
                      </a:r>
                      <a:endParaRPr lang="en-US" sz="1400" b="1">
                        <a:effectLst/>
                        <a:latin typeface="Calibri"/>
                        <a:ea typeface="宋体"/>
                        <a:cs typeface="Times New Roman"/>
                      </a:endParaRPr>
                    </a:p>
                  </a:txBody>
                  <a:tcPr marL="68580" marR="68580" marT="0" marB="0"/>
                </a:tc>
                <a:tc>
                  <a:txBody>
                    <a:bodyPr/>
                    <a:lstStyle/>
                    <a:p>
                      <a:pPr marL="0" marR="0" algn="ctr">
                        <a:lnSpc>
                          <a:spcPct val="115000"/>
                        </a:lnSpc>
                        <a:spcBef>
                          <a:spcPts val="0"/>
                        </a:spcBef>
                        <a:spcAft>
                          <a:spcPts val="0"/>
                        </a:spcAft>
                      </a:pPr>
                      <a:r>
                        <a:rPr lang="en-US" sz="1400" b="1">
                          <a:effectLst/>
                        </a:rPr>
                        <a:t>Accel. Y</a:t>
                      </a:r>
                    </a:p>
                    <a:p>
                      <a:pPr marL="0" marR="0" algn="ctr">
                        <a:lnSpc>
                          <a:spcPct val="115000"/>
                        </a:lnSpc>
                        <a:spcBef>
                          <a:spcPts val="0"/>
                        </a:spcBef>
                        <a:spcAft>
                          <a:spcPts val="0"/>
                        </a:spcAft>
                      </a:pPr>
                      <a:r>
                        <a:rPr lang="en-US" sz="1400" b="1">
                          <a:effectLst/>
                        </a:rPr>
                        <a:t>(bit 0)</a:t>
                      </a:r>
                      <a:endParaRPr lang="en-US" sz="1400" b="1">
                        <a:effectLst/>
                        <a:latin typeface="Calibri"/>
                        <a:ea typeface="宋体"/>
                        <a:cs typeface="Times New Roman"/>
                      </a:endParaRPr>
                    </a:p>
                  </a:txBody>
                  <a:tcPr marL="68580" marR="68580" marT="0" marB="0"/>
                </a:tc>
                <a:tc>
                  <a:txBody>
                    <a:bodyPr/>
                    <a:lstStyle/>
                    <a:p>
                      <a:pPr marL="0" marR="0" algn="ctr">
                        <a:lnSpc>
                          <a:spcPct val="115000"/>
                        </a:lnSpc>
                        <a:spcBef>
                          <a:spcPts val="0"/>
                        </a:spcBef>
                        <a:spcAft>
                          <a:spcPts val="0"/>
                        </a:spcAft>
                      </a:pPr>
                      <a:r>
                        <a:rPr lang="en-US" sz="1400" b="1">
                          <a:effectLst/>
                        </a:rPr>
                        <a:t>Accel. X</a:t>
                      </a:r>
                    </a:p>
                    <a:p>
                      <a:pPr marL="0" marR="0" algn="ctr">
                        <a:lnSpc>
                          <a:spcPct val="115000"/>
                        </a:lnSpc>
                        <a:spcBef>
                          <a:spcPts val="0"/>
                        </a:spcBef>
                        <a:spcAft>
                          <a:spcPts val="0"/>
                        </a:spcAft>
                      </a:pPr>
                      <a:r>
                        <a:rPr lang="en-US" sz="1400" b="1">
                          <a:effectLst/>
                        </a:rPr>
                        <a:t>(bit 1)</a:t>
                      </a:r>
                      <a:endParaRPr lang="en-US" sz="1400" b="1">
                        <a:effectLst/>
                        <a:latin typeface="Calibri"/>
                        <a:ea typeface="宋体"/>
                        <a:cs typeface="Times New Roman"/>
                      </a:endParaRPr>
                    </a:p>
                  </a:txBody>
                  <a:tcPr marL="68580" marR="68580" marT="0" marB="0"/>
                </a:tc>
                <a:tc>
                  <a:txBody>
                    <a:bodyPr/>
                    <a:lstStyle/>
                    <a:p>
                      <a:pPr marL="0" marR="0" algn="ctr">
                        <a:lnSpc>
                          <a:spcPct val="115000"/>
                        </a:lnSpc>
                        <a:spcBef>
                          <a:spcPts val="0"/>
                        </a:spcBef>
                        <a:spcAft>
                          <a:spcPts val="0"/>
                        </a:spcAft>
                      </a:pPr>
                      <a:r>
                        <a:rPr lang="en-US" sz="1400" b="1">
                          <a:effectLst/>
                        </a:rPr>
                        <a:t>Accel. X</a:t>
                      </a:r>
                    </a:p>
                    <a:p>
                      <a:pPr marL="0" marR="0" algn="ctr">
                        <a:lnSpc>
                          <a:spcPct val="115000"/>
                        </a:lnSpc>
                        <a:spcBef>
                          <a:spcPts val="0"/>
                        </a:spcBef>
                        <a:spcAft>
                          <a:spcPts val="0"/>
                        </a:spcAft>
                      </a:pPr>
                      <a:r>
                        <a:rPr lang="en-US" sz="1400" b="1">
                          <a:effectLst/>
                        </a:rPr>
                        <a:t>(bit 0)</a:t>
                      </a:r>
                      <a:endParaRPr lang="en-US" sz="1400" b="1">
                        <a:effectLst/>
                        <a:latin typeface="Calibri"/>
                        <a:ea typeface="宋体"/>
                        <a:cs typeface="Times New Roman"/>
                      </a:endParaRPr>
                    </a:p>
                  </a:txBody>
                  <a:tcPr marL="68580" marR="68580" marT="0" marB="0"/>
                </a:tc>
                <a:tc>
                  <a:txBody>
                    <a:bodyPr/>
                    <a:lstStyle/>
                    <a:p>
                      <a:pPr marL="0" marR="0" algn="ctr">
                        <a:lnSpc>
                          <a:spcPct val="115000"/>
                        </a:lnSpc>
                        <a:spcBef>
                          <a:spcPts val="0"/>
                        </a:spcBef>
                        <a:spcAft>
                          <a:spcPts val="0"/>
                        </a:spcAft>
                      </a:pPr>
                      <a:r>
                        <a:rPr lang="en-US" sz="1400" b="1">
                          <a:effectLst/>
                        </a:rPr>
                        <a:t>C button</a:t>
                      </a:r>
                      <a:endParaRPr lang="en-US" sz="1400" b="1">
                        <a:effectLst/>
                        <a:latin typeface="Calibri"/>
                        <a:ea typeface="宋体"/>
                        <a:cs typeface="Times New Roman"/>
                      </a:endParaRPr>
                    </a:p>
                  </a:txBody>
                  <a:tcPr marL="68580" marR="68580" marT="0" marB="0"/>
                </a:tc>
                <a:tc>
                  <a:txBody>
                    <a:bodyPr/>
                    <a:lstStyle/>
                    <a:p>
                      <a:pPr marL="0" marR="0" algn="ctr">
                        <a:lnSpc>
                          <a:spcPct val="115000"/>
                        </a:lnSpc>
                        <a:spcBef>
                          <a:spcPts val="0"/>
                        </a:spcBef>
                        <a:spcAft>
                          <a:spcPts val="0"/>
                        </a:spcAft>
                      </a:pPr>
                      <a:r>
                        <a:rPr lang="en-US" sz="1400" b="1" dirty="0">
                          <a:effectLst/>
                        </a:rPr>
                        <a:t>Z button</a:t>
                      </a:r>
                      <a:endParaRPr lang="en-US" sz="1400" b="1" dirty="0">
                        <a:effectLst/>
                        <a:latin typeface="Calibri"/>
                        <a:ea typeface="宋体"/>
                        <a:cs typeface="Times New Roman"/>
                      </a:endParaRPr>
                    </a:p>
                  </a:txBody>
                  <a:tcPr marL="68580" marR="68580"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1129902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Left and Right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21</a:t>
            </a:fld>
            <a:endParaRPr kumimoji="0"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7874543" cy="419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5029200" y="6019800"/>
            <a:ext cx="2921121" cy="307777"/>
          </a:xfrm>
          <a:prstGeom prst="rect">
            <a:avLst/>
          </a:prstGeom>
        </p:spPr>
        <p:txBody>
          <a:bodyPr wrap="none">
            <a:spAutoFit/>
          </a:bodyPr>
          <a:lstStyle/>
          <a:p>
            <a:r>
              <a:rPr lang="en-US" sz="1400" i="1" dirty="0"/>
              <a:t>Image from </a:t>
            </a:r>
            <a:r>
              <a:rPr lang="en-US" sz="1400" i="1" dirty="0" err="1"/>
              <a:t>ZX-NUMCHUK</a:t>
            </a:r>
            <a:r>
              <a:rPr lang="en-US" sz="1400" i="1" dirty="0"/>
              <a:t> (#800339)</a:t>
            </a:r>
          </a:p>
        </p:txBody>
      </p:sp>
    </p:spTree>
    <p:extLst>
      <p:ext uri="{BB962C8B-B14F-4D97-AF65-F5344CB8AC3E}">
        <p14:creationId xmlns:p14="http://schemas.microsoft.com/office/powerpoint/2010/main" val="25070762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Forward and Backward</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22</a:t>
            </a:fld>
            <a:endParaRPr kumimoji="0"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676400"/>
            <a:ext cx="8200700"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5029200" y="6019800"/>
            <a:ext cx="2921121" cy="307777"/>
          </a:xfrm>
          <a:prstGeom prst="rect">
            <a:avLst/>
          </a:prstGeom>
        </p:spPr>
        <p:txBody>
          <a:bodyPr wrap="none">
            <a:spAutoFit/>
          </a:bodyPr>
          <a:lstStyle/>
          <a:p>
            <a:r>
              <a:rPr lang="en-US" sz="1400" i="1" dirty="0"/>
              <a:t>Image from </a:t>
            </a:r>
            <a:r>
              <a:rPr lang="en-US" sz="1400" i="1" dirty="0" err="1"/>
              <a:t>ZX-NUMCHUK</a:t>
            </a:r>
            <a:r>
              <a:rPr lang="en-US" sz="1400" i="1" dirty="0"/>
              <a:t> (#800339)</a:t>
            </a:r>
          </a:p>
        </p:txBody>
      </p:sp>
    </p:spTree>
    <p:extLst>
      <p:ext uri="{BB962C8B-B14F-4D97-AF65-F5344CB8AC3E}">
        <p14:creationId xmlns:p14="http://schemas.microsoft.com/office/powerpoint/2010/main" val="33295347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 and Down</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23</a:t>
            </a:fld>
            <a:endParaRPr kumimoji="0"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295400"/>
            <a:ext cx="5348287" cy="49562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5029200" y="6019800"/>
            <a:ext cx="2921121" cy="307777"/>
          </a:xfrm>
          <a:prstGeom prst="rect">
            <a:avLst/>
          </a:prstGeom>
        </p:spPr>
        <p:txBody>
          <a:bodyPr wrap="none">
            <a:spAutoFit/>
          </a:bodyPr>
          <a:lstStyle/>
          <a:p>
            <a:r>
              <a:rPr lang="en-US" sz="1400" i="1" dirty="0"/>
              <a:t>Image from </a:t>
            </a:r>
            <a:r>
              <a:rPr lang="en-US" sz="1400" i="1" dirty="0" err="1"/>
              <a:t>ZX-NUMCHUK</a:t>
            </a:r>
            <a:r>
              <a:rPr lang="en-US" sz="1400" i="1" dirty="0"/>
              <a:t> (#800339)</a:t>
            </a:r>
          </a:p>
        </p:txBody>
      </p:sp>
    </p:spTree>
    <p:extLst>
      <p:ext uri="{BB962C8B-B14F-4D97-AF65-F5344CB8AC3E}">
        <p14:creationId xmlns:p14="http://schemas.microsoft.com/office/powerpoint/2010/main" val="23865512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24</a:t>
            </a:fld>
            <a:endParaRPr kumimoji="0" lang="en-US" dirty="0"/>
          </a:p>
        </p:txBody>
      </p:sp>
      <p:sp>
        <p:nvSpPr>
          <p:cNvPr id="4" name="Content Placeholder 3"/>
          <p:cNvSpPr>
            <a:spLocks noGrp="1"/>
          </p:cNvSpPr>
          <p:nvPr>
            <p:ph sz="quarter" idx="1"/>
          </p:nvPr>
        </p:nvSpPr>
        <p:spPr/>
        <p:txBody>
          <a:bodyPr/>
          <a:lstStyle/>
          <a:p>
            <a:r>
              <a:rPr lang="en-US" dirty="0"/>
              <a:t>Materials are adopted from:</a:t>
            </a:r>
          </a:p>
          <a:p>
            <a:pPr lvl="1"/>
            <a:r>
              <a:rPr lang="en-US" dirty="0"/>
              <a:t>ZX-NUNCHUK Wii-</a:t>
            </a:r>
            <a:r>
              <a:rPr lang="en-US" dirty="0" err="1"/>
              <a:t>Nunchuk</a:t>
            </a:r>
            <a:r>
              <a:rPr lang="en-US" dirty="0"/>
              <a:t> interface board</a:t>
            </a:r>
          </a:p>
          <a:p>
            <a:pPr lvl="1"/>
            <a:r>
              <a:rPr lang="en-US" dirty="0"/>
              <a:t>Chad - Wii </a:t>
            </a:r>
            <a:r>
              <a:rPr lang="en-US" dirty="0" err="1"/>
              <a:t>Nunchuk</a:t>
            </a:r>
            <a:r>
              <a:rPr lang="en-US" dirty="0"/>
              <a:t>/</a:t>
            </a:r>
            <a:r>
              <a:rPr lang="en-US" dirty="0" err="1"/>
              <a:t>Wiichuck</a:t>
            </a:r>
            <a:r>
              <a:rPr lang="en-US" dirty="0"/>
              <a:t> Adapter</a:t>
            </a:r>
          </a:p>
          <a:p>
            <a:pPr marL="274320" lvl="1" indent="0">
              <a:buNone/>
            </a:pPr>
            <a:endParaRPr lang="en-US" dirty="0"/>
          </a:p>
        </p:txBody>
      </p:sp>
    </p:spTree>
    <p:extLst>
      <p:ext uri="{BB962C8B-B14F-4D97-AF65-F5344CB8AC3E}">
        <p14:creationId xmlns:p14="http://schemas.microsoft.com/office/powerpoint/2010/main" val="117320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Inter-Integrated Circuit (I2C)</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a:t>
            </a:fld>
            <a:endParaRPr kumimoji="0" lang="en-US" dirty="0"/>
          </a:p>
        </p:txBody>
      </p:sp>
      <p:sp>
        <p:nvSpPr>
          <p:cNvPr id="4" name="Content Placeholder 3"/>
          <p:cNvSpPr>
            <a:spLocks noGrp="1"/>
          </p:cNvSpPr>
          <p:nvPr>
            <p:ph sz="quarter" idx="1"/>
          </p:nvPr>
        </p:nvSpPr>
        <p:spPr>
          <a:xfrm>
            <a:off x="152400" y="3733800"/>
            <a:ext cx="8991600" cy="2645904"/>
          </a:xfrm>
        </p:spPr>
        <p:txBody>
          <a:bodyPr>
            <a:noAutofit/>
          </a:bodyPr>
          <a:lstStyle/>
          <a:p>
            <a:r>
              <a:rPr lang="en-US" sz="1800" dirty="0"/>
              <a:t>Up to 100 </a:t>
            </a:r>
            <a:r>
              <a:rPr lang="en-US" sz="1800" dirty="0" err="1"/>
              <a:t>kbit</a:t>
            </a:r>
            <a:r>
              <a:rPr lang="en-US" sz="1800" dirty="0"/>
              <a:t>/s in the standard mode, up to 400 </a:t>
            </a:r>
            <a:r>
              <a:rPr lang="en-US" sz="1800" dirty="0" err="1"/>
              <a:t>kbit</a:t>
            </a:r>
            <a:r>
              <a:rPr lang="en-US" sz="1800" dirty="0"/>
              <a:t>/s in the fast mode, and up to 3.4 Mbit/s in the high-speed mode.</a:t>
            </a:r>
          </a:p>
          <a:p>
            <a:r>
              <a:rPr lang="en-US" sz="1800" dirty="0"/>
              <a:t>SDA and SCL have to be open-drain</a:t>
            </a:r>
          </a:p>
          <a:p>
            <a:pPr lvl="1"/>
            <a:r>
              <a:rPr lang="en-US" sz="1600" dirty="0"/>
              <a:t>Connected to positive if the output is </a:t>
            </a:r>
            <a:r>
              <a:rPr lang="en-US" sz="1600" dirty="0">
                <a:latin typeface="Consolas" panose="020B0609020204030204" pitchFamily="49" charset="0"/>
                <a:cs typeface="Consolas" panose="020B0609020204030204" pitchFamily="49" charset="0"/>
              </a:rPr>
              <a:t>1</a:t>
            </a:r>
          </a:p>
          <a:p>
            <a:pPr lvl="1"/>
            <a:r>
              <a:rPr lang="en-US" sz="1600" dirty="0"/>
              <a:t>In high impedance state if the output is </a:t>
            </a:r>
            <a:r>
              <a:rPr lang="en-US" sz="1600" dirty="0">
                <a:latin typeface="Consolas" panose="020B0609020204030204" pitchFamily="49" charset="0"/>
                <a:cs typeface="Consolas" panose="020B0609020204030204" pitchFamily="49" charset="0"/>
              </a:rPr>
              <a:t>0</a:t>
            </a:r>
          </a:p>
          <a:p>
            <a:r>
              <a:rPr lang="en-US" sz="1800" dirty="0"/>
              <a:t>Each Device has an unique address (7, 10 or 16 bits).  Address 0 used for broadcast</a:t>
            </a:r>
          </a:p>
          <a:p>
            <a:r>
              <a:rPr lang="en-US" sz="1800" dirty="0"/>
              <a:t>STM32L’s internal pull-up is too weak (internal 100K</a:t>
            </a:r>
            <a:r>
              <a:rPr lang="el-GR" sz="1800" dirty="0"/>
              <a:t>Ω</a:t>
            </a:r>
            <a:r>
              <a:rPr lang="en-US" sz="1800" dirty="0"/>
              <a:t>)</a:t>
            </a:r>
          </a:p>
          <a:p>
            <a:r>
              <a:rPr lang="en-US" sz="1800" dirty="0"/>
              <a:t>External pull-up (4.7 k</a:t>
            </a:r>
            <a:r>
              <a:rPr lang="en-US" sz="1800" dirty="0">
                <a:sym typeface="Symbol"/>
              </a:rPr>
              <a:t></a:t>
            </a:r>
            <a:r>
              <a:rPr lang="en-US" sz="1800" dirty="0"/>
              <a:t>  for low speed, 3 k</a:t>
            </a:r>
            <a:r>
              <a:rPr lang="en-US" sz="1800" dirty="0">
                <a:sym typeface="Symbol"/>
              </a:rPr>
              <a:t></a:t>
            </a:r>
            <a:r>
              <a:rPr lang="en-US" sz="1800" dirty="0"/>
              <a:t> for standard mode, and 1 k</a:t>
            </a:r>
            <a:r>
              <a:rPr lang="en-US" sz="1800" dirty="0">
                <a:sym typeface="Symbol"/>
              </a:rPr>
              <a:t></a:t>
            </a:r>
            <a:r>
              <a:rPr lang="en-US" sz="1800" dirty="0"/>
              <a:t> for fast mode).</a:t>
            </a:r>
          </a:p>
        </p:txBody>
      </p:sp>
      <p:pic>
        <p:nvPicPr>
          <p:cNvPr id="1028" name="Picture 4"/>
          <p:cNvPicPr>
            <a:picLocks noChangeAspect="1" noChangeArrowheads="1"/>
          </p:cNvPicPr>
          <p:nvPr/>
        </p:nvPicPr>
        <p:blipFill>
          <a:blip r:embed="rId2" cstate="print"/>
          <a:srcRect/>
          <a:stretch>
            <a:fillRect/>
          </a:stretch>
        </p:blipFill>
        <p:spPr bwMode="auto">
          <a:xfrm>
            <a:off x="1918855" y="1158884"/>
            <a:ext cx="4724400" cy="2535695"/>
          </a:xfrm>
          <a:prstGeom prst="rect">
            <a:avLst/>
          </a:prstGeom>
          <a:noFill/>
          <a:ln w="9525">
            <a:noFill/>
            <a:miter lim="800000"/>
            <a:headEnd/>
            <a:tailEnd/>
          </a:ln>
        </p:spPr>
      </p:pic>
      <p:sp>
        <p:nvSpPr>
          <p:cNvPr id="5" name="Rectangle 4"/>
          <p:cNvSpPr/>
          <p:nvPr/>
        </p:nvSpPr>
        <p:spPr>
          <a:xfrm>
            <a:off x="6643255" y="2057400"/>
            <a:ext cx="1603324" cy="369332"/>
          </a:xfrm>
          <a:prstGeom prst="rect">
            <a:avLst/>
          </a:prstGeom>
        </p:spPr>
        <p:txBody>
          <a:bodyPr wrap="none">
            <a:spAutoFit/>
          </a:bodyPr>
          <a:lstStyle/>
          <a:p>
            <a:r>
              <a:rPr lang="en-US" dirty="0"/>
              <a:t>Serial data line </a:t>
            </a:r>
          </a:p>
        </p:txBody>
      </p:sp>
      <p:sp>
        <p:nvSpPr>
          <p:cNvPr id="6" name="Rectangle 5"/>
          <p:cNvSpPr/>
          <p:nvPr/>
        </p:nvSpPr>
        <p:spPr>
          <a:xfrm>
            <a:off x="6658999" y="2451773"/>
            <a:ext cx="1704313" cy="369332"/>
          </a:xfrm>
          <a:prstGeom prst="rect">
            <a:avLst/>
          </a:prstGeom>
        </p:spPr>
        <p:txBody>
          <a:bodyPr wrap="none">
            <a:spAutoFit/>
          </a:bodyPr>
          <a:lstStyle/>
          <a:p>
            <a:r>
              <a:rPr lang="en-US" dirty="0"/>
              <a:t>Serial clock line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Timing Diagram</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a:t>
            </a:fld>
            <a:endParaRPr kumimoji="0" lang="en-US" dirty="0"/>
          </a:p>
        </p:txBody>
      </p:sp>
      <p:sp>
        <p:nvSpPr>
          <p:cNvPr id="4" name="Content Placeholder 3"/>
          <p:cNvSpPr>
            <a:spLocks noGrp="1"/>
          </p:cNvSpPr>
          <p:nvPr>
            <p:ph sz="quarter" idx="1"/>
          </p:nvPr>
        </p:nvSpPr>
        <p:spPr>
          <a:xfrm>
            <a:off x="457200" y="3810000"/>
            <a:ext cx="8229600" cy="2346960"/>
          </a:xfrm>
        </p:spPr>
        <p:txBody>
          <a:bodyPr>
            <a:normAutofit/>
          </a:bodyPr>
          <a:lstStyle/>
          <a:p>
            <a:r>
              <a:rPr lang="en-US" sz="2000" dirty="0"/>
              <a:t>A </a:t>
            </a:r>
            <a:r>
              <a:rPr lang="en-US" sz="2000" b="1" dirty="0">
                <a:solidFill>
                  <a:srgbClr val="FF0000"/>
                </a:solidFill>
              </a:rPr>
              <a:t>START</a:t>
            </a:r>
            <a:r>
              <a:rPr lang="en-US" sz="2000" dirty="0">
                <a:solidFill>
                  <a:srgbClr val="FF0000"/>
                </a:solidFill>
              </a:rPr>
              <a:t> </a:t>
            </a:r>
            <a:r>
              <a:rPr lang="en-US" sz="2000" dirty="0"/>
              <a:t>condition is a high-to-low transition on </a:t>
            </a:r>
            <a:r>
              <a:rPr lang="en-US" sz="2000" dirty="0">
                <a:latin typeface="Consolas" panose="020B0609020204030204" pitchFamily="49" charset="0"/>
              </a:rPr>
              <a:t>SDA</a:t>
            </a:r>
            <a:r>
              <a:rPr lang="en-US" sz="2000" dirty="0"/>
              <a:t> when </a:t>
            </a:r>
            <a:r>
              <a:rPr lang="en-US" sz="2000" dirty="0">
                <a:latin typeface="Consolas" panose="020B0609020204030204" pitchFamily="49" charset="0"/>
              </a:rPr>
              <a:t>SCL</a:t>
            </a:r>
            <a:r>
              <a:rPr lang="en-US" sz="2000" dirty="0"/>
              <a:t> is high. </a:t>
            </a:r>
          </a:p>
          <a:p>
            <a:r>
              <a:rPr lang="en-US" sz="2000" dirty="0"/>
              <a:t>A </a:t>
            </a:r>
            <a:r>
              <a:rPr lang="en-US" sz="2000" b="1" dirty="0">
                <a:solidFill>
                  <a:srgbClr val="FF0000"/>
                </a:solidFill>
              </a:rPr>
              <a:t>STOP</a:t>
            </a:r>
            <a:r>
              <a:rPr lang="en-US" sz="2000" dirty="0">
                <a:solidFill>
                  <a:srgbClr val="FF0000"/>
                </a:solidFill>
              </a:rPr>
              <a:t> </a:t>
            </a:r>
            <a:r>
              <a:rPr lang="en-US" sz="2000" dirty="0"/>
              <a:t>condition is a low to high transition on </a:t>
            </a:r>
            <a:r>
              <a:rPr lang="en-US" sz="2000" dirty="0">
                <a:latin typeface="Consolas" panose="020B0609020204030204" pitchFamily="49" charset="0"/>
              </a:rPr>
              <a:t>SDA</a:t>
            </a:r>
            <a:r>
              <a:rPr lang="en-US" sz="2000" dirty="0"/>
              <a:t> when </a:t>
            </a:r>
            <a:r>
              <a:rPr lang="en-US" sz="2000" dirty="0">
                <a:latin typeface="Consolas" panose="020B0609020204030204" pitchFamily="49" charset="0"/>
              </a:rPr>
              <a:t>SCL</a:t>
            </a:r>
            <a:r>
              <a:rPr lang="en-US" sz="2000" dirty="0"/>
              <a:t> is high.</a:t>
            </a:r>
          </a:p>
          <a:p>
            <a:r>
              <a:rPr lang="en-US" sz="2000" dirty="0"/>
              <a:t>The address and the data bytes are sent most significant bit first.</a:t>
            </a:r>
          </a:p>
          <a:p>
            <a:r>
              <a:rPr lang="en-US" sz="2000" dirty="0"/>
              <a:t>Master generates the clock signal and sends it to the slave during data </a:t>
            </a:r>
            <a:r>
              <a:rPr lang="en-US" sz="2000" dirty="0" smtClean="0"/>
              <a:t>transfer</a:t>
            </a:r>
          </a:p>
          <a:p>
            <a:r>
              <a:rPr lang="en-US" sz="2000" dirty="0" smtClean="0"/>
              <a:t>Data on SDA can be changed only when SCL is low.</a:t>
            </a:r>
            <a:endParaRPr lang="en-US" sz="1800" dirty="0"/>
          </a:p>
          <a:p>
            <a:pPr marL="0" indent="0">
              <a:buNone/>
            </a:pPr>
            <a:endParaRPr lang="en-US" sz="2000" dirty="0"/>
          </a:p>
        </p:txBody>
      </p:sp>
      <p:pic>
        <p:nvPicPr>
          <p:cNvPr id="2050" name="Picture 2"/>
          <p:cNvPicPr>
            <a:picLocks noChangeAspect="1" noChangeArrowheads="1"/>
          </p:cNvPicPr>
          <p:nvPr/>
        </p:nvPicPr>
        <p:blipFill>
          <a:blip r:embed="rId2" cstate="print"/>
          <a:srcRect/>
          <a:stretch>
            <a:fillRect/>
          </a:stretch>
        </p:blipFill>
        <p:spPr bwMode="auto">
          <a:xfrm>
            <a:off x="329339" y="1752600"/>
            <a:ext cx="8277225" cy="1533525"/>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Masters</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a:t>
            </a:fld>
            <a:endParaRPr kumimoji="0" lang="en-US" dirty="0"/>
          </a:p>
        </p:txBody>
      </p:sp>
      <p:sp>
        <p:nvSpPr>
          <p:cNvPr id="4" name="Content Placeholder 3"/>
          <p:cNvSpPr>
            <a:spLocks noGrp="1"/>
          </p:cNvSpPr>
          <p:nvPr>
            <p:ph sz="quarter" idx="1"/>
          </p:nvPr>
        </p:nvSpPr>
        <p:spPr>
          <a:xfrm>
            <a:off x="457200" y="3581400"/>
            <a:ext cx="8229600" cy="2575560"/>
          </a:xfrm>
        </p:spPr>
        <p:txBody>
          <a:bodyPr>
            <a:normAutofit fontScale="85000" lnSpcReduction="20000"/>
          </a:bodyPr>
          <a:lstStyle/>
          <a:p>
            <a:r>
              <a:rPr lang="en-US" sz="2400" dirty="0"/>
              <a:t>“</a:t>
            </a:r>
            <a:r>
              <a:rPr lang="en-US" sz="2400" dirty="0">
                <a:solidFill>
                  <a:srgbClr val="0000FF"/>
                </a:solidFill>
              </a:rPr>
              <a:t>Wired-AND</a:t>
            </a:r>
            <a:r>
              <a:rPr lang="en-US" sz="2400" dirty="0"/>
              <a:t>” bus: A sender can pull the lines to low, even if other senders are trying to drive the lines to high</a:t>
            </a:r>
          </a:p>
          <a:p>
            <a:r>
              <a:rPr lang="en-US" sz="2400" dirty="0"/>
              <a:t>In single master systems, arbitration is not needed.</a:t>
            </a:r>
          </a:p>
          <a:p>
            <a:r>
              <a:rPr lang="en-US" sz="2400" dirty="0"/>
              <a:t>Arbitration for multiple masters: </a:t>
            </a:r>
          </a:p>
          <a:p>
            <a:pPr lvl="1"/>
            <a:r>
              <a:rPr lang="en-US" sz="2000" dirty="0"/>
              <a:t>During data transfer, the master constantly checks whether the SDA voltage level matches what it has sent. </a:t>
            </a:r>
          </a:p>
          <a:p>
            <a:pPr lvl="1"/>
            <a:r>
              <a:rPr lang="en-US" sz="2000" dirty="0"/>
              <a:t>When two masters generate a START setting concurrently, the first master which detects SDA low while it has actually intended to set SDA high will lose the arbitration and let the other master complete the data transfer.</a:t>
            </a:r>
          </a:p>
        </p:txBody>
      </p:sp>
      <p:pic>
        <p:nvPicPr>
          <p:cNvPr id="2050" name="Picture 2"/>
          <p:cNvPicPr>
            <a:picLocks noChangeAspect="1" noChangeArrowheads="1"/>
          </p:cNvPicPr>
          <p:nvPr/>
        </p:nvPicPr>
        <p:blipFill>
          <a:blip r:embed="rId2" cstate="print"/>
          <a:srcRect/>
          <a:stretch>
            <a:fillRect/>
          </a:stretch>
        </p:blipFill>
        <p:spPr bwMode="auto">
          <a:xfrm>
            <a:off x="304800" y="1676400"/>
            <a:ext cx="8277225" cy="1533525"/>
          </a:xfrm>
          <a:prstGeom prst="rect">
            <a:avLst/>
          </a:prstGeom>
          <a:noFill/>
          <a:ln w="9525">
            <a:noFill/>
            <a:miter lim="800000"/>
            <a:headEnd/>
            <a:tailEnd/>
          </a:ln>
        </p:spPr>
      </p:pic>
    </p:spTree>
    <p:extLst>
      <p:ext uri="{BB962C8B-B14F-4D97-AF65-F5344CB8AC3E}">
        <p14:creationId xmlns:p14="http://schemas.microsoft.com/office/powerpoint/2010/main" val="1003952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Slave Addressing</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6</a:t>
            </a:fld>
            <a:endParaRPr kumimoji="0" lang="en-US" dirty="0"/>
          </a:p>
        </p:txBody>
      </p:sp>
      <p:sp>
        <p:nvSpPr>
          <p:cNvPr id="4" name="Content Placeholder 3"/>
          <p:cNvSpPr>
            <a:spLocks noGrp="1"/>
          </p:cNvSpPr>
          <p:nvPr>
            <p:ph sz="quarter" idx="1"/>
          </p:nvPr>
        </p:nvSpPr>
        <p:spPr>
          <a:xfrm>
            <a:off x="468715" y="1371600"/>
            <a:ext cx="8229600" cy="914400"/>
          </a:xfrm>
        </p:spPr>
        <p:txBody>
          <a:bodyPr>
            <a:normAutofit fontScale="92500" lnSpcReduction="20000"/>
          </a:bodyPr>
          <a:lstStyle/>
          <a:p>
            <a:r>
              <a:rPr lang="en-US" sz="1800" dirty="0" smtClean="0"/>
              <a:t>7-bit, 8-bit, 10-bit I2C slave addressing</a:t>
            </a:r>
          </a:p>
          <a:p>
            <a:r>
              <a:rPr lang="en-US" sz="1800" dirty="0" smtClean="0"/>
              <a:t>Slave’s address is often programmable</a:t>
            </a:r>
          </a:p>
          <a:p>
            <a:r>
              <a:rPr lang="en-US" sz="1800" dirty="0" smtClean="0"/>
              <a:t>Some reserved for special function</a:t>
            </a:r>
            <a:endParaRPr lang="en-US" sz="1800" dirty="0"/>
          </a:p>
        </p:txBody>
      </p:sp>
      <p:pic>
        <p:nvPicPr>
          <p:cNvPr id="1026" name="Picture 2" descr="https://www.totalphase.com/support/article_attachments/200052138/slave-address-fig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2971800"/>
            <a:ext cx="2153841" cy="6858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905000" y="3733800"/>
            <a:ext cx="1798890" cy="461665"/>
          </a:xfrm>
          <a:prstGeom prst="rect">
            <a:avLst/>
          </a:prstGeom>
        </p:spPr>
        <p:txBody>
          <a:bodyPr wrap="none">
            <a:spAutoFit/>
          </a:bodyPr>
          <a:lstStyle/>
          <a:p>
            <a:r>
              <a:rPr lang="en-US" sz="1200" dirty="0">
                <a:latin typeface="Consolas" panose="020B0609020204030204" pitchFamily="49" charset="0"/>
              </a:rPr>
              <a:t>0 </a:t>
            </a:r>
            <a:r>
              <a:rPr lang="en-US" sz="1200" dirty="0" smtClean="0">
                <a:latin typeface="Consolas" panose="020B0609020204030204" pitchFamily="49" charset="0"/>
              </a:rPr>
              <a:t>= write to slave </a:t>
            </a:r>
          </a:p>
          <a:p>
            <a:r>
              <a:rPr lang="en-US" sz="1200" dirty="0" smtClean="0">
                <a:latin typeface="Consolas" panose="020B0609020204030204" pitchFamily="49" charset="0"/>
              </a:rPr>
              <a:t>1 = read from slave</a:t>
            </a:r>
            <a:endParaRPr lang="en-US" sz="1200" dirty="0">
              <a:latin typeface="Consolas" panose="020B0609020204030204" pitchFamily="49"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580400574"/>
              </p:ext>
            </p:extLst>
          </p:nvPr>
        </p:nvGraphicFramePr>
        <p:xfrm>
          <a:off x="4267200" y="2741497"/>
          <a:ext cx="3924302" cy="2651760"/>
        </p:xfrm>
        <a:graphic>
          <a:graphicData uri="http://schemas.openxmlformats.org/drawingml/2006/table">
            <a:tbl>
              <a:tblPr firstRow="1" bandRow="1">
                <a:tableStyleId>{5C22544A-7EE6-4342-B048-85BDC9FD1C3A}</a:tableStyleId>
              </a:tblPr>
              <a:tblGrid>
                <a:gridCol w="952501">
                  <a:extLst>
                    <a:ext uri="{9D8B030D-6E8A-4147-A177-3AD203B41FA5}">
                      <a16:colId xmlns:a16="http://schemas.microsoft.com/office/drawing/2014/main" val="4103209615"/>
                    </a:ext>
                  </a:extLst>
                </a:gridCol>
                <a:gridCol w="609600">
                  <a:extLst>
                    <a:ext uri="{9D8B030D-6E8A-4147-A177-3AD203B41FA5}">
                      <a16:colId xmlns:a16="http://schemas.microsoft.com/office/drawing/2014/main" val="4158791744"/>
                    </a:ext>
                  </a:extLst>
                </a:gridCol>
                <a:gridCol w="2362201">
                  <a:extLst>
                    <a:ext uri="{9D8B030D-6E8A-4147-A177-3AD203B41FA5}">
                      <a16:colId xmlns:a16="http://schemas.microsoft.com/office/drawing/2014/main" val="2090925421"/>
                    </a:ext>
                  </a:extLst>
                </a:gridCol>
              </a:tblGrid>
              <a:tr h="223077">
                <a:tc>
                  <a:txBody>
                    <a:bodyPr/>
                    <a:lstStyle/>
                    <a:p>
                      <a:pPr algn="ctr"/>
                      <a:r>
                        <a:rPr lang="en-US" sz="1200" dirty="0" smtClean="0"/>
                        <a:t>Slave Address</a:t>
                      </a:r>
                      <a:endParaRPr lang="en-US" sz="1200" dirty="0"/>
                    </a:p>
                  </a:txBody>
                  <a:tcPr anchor="ctr"/>
                </a:tc>
                <a:tc>
                  <a:txBody>
                    <a:bodyPr/>
                    <a:lstStyle/>
                    <a:p>
                      <a:pPr algn="ctr"/>
                      <a:r>
                        <a:rPr lang="en-US" sz="1200" dirty="0" smtClean="0"/>
                        <a:t>R/W </a:t>
                      </a:r>
                    </a:p>
                    <a:p>
                      <a:pPr algn="ctr"/>
                      <a:r>
                        <a:rPr lang="en-US" sz="1200" dirty="0" smtClean="0"/>
                        <a:t>bit</a:t>
                      </a:r>
                      <a:endParaRPr lang="en-US" sz="1200" dirty="0"/>
                    </a:p>
                  </a:txBody>
                  <a:tcPr anchor="ctr"/>
                </a:tc>
                <a:tc>
                  <a:txBody>
                    <a:bodyPr/>
                    <a:lstStyle/>
                    <a:p>
                      <a:r>
                        <a:rPr lang="en-US" sz="1200" dirty="0" smtClean="0"/>
                        <a:t>Description</a:t>
                      </a:r>
                      <a:endParaRPr lang="en-US" sz="1200" dirty="0"/>
                    </a:p>
                  </a:txBody>
                  <a:tcPr anchor="ctr"/>
                </a:tc>
                <a:extLst>
                  <a:ext uri="{0D108BD9-81ED-4DB2-BD59-A6C34878D82A}">
                    <a16:rowId xmlns:a16="http://schemas.microsoft.com/office/drawing/2014/main" val="74652056"/>
                  </a:ext>
                </a:extLst>
              </a:tr>
              <a:tr h="223077">
                <a:tc>
                  <a:txBody>
                    <a:bodyPr/>
                    <a:lstStyle/>
                    <a:p>
                      <a:pPr algn="ctr"/>
                      <a:r>
                        <a:rPr lang="en-US" sz="1200" dirty="0" smtClean="0">
                          <a:latin typeface="Consolas" panose="020B0609020204030204" pitchFamily="49" charset="0"/>
                        </a:rPr>
                        <a:t>0000 000</a:t>
                      </a:r>
                      <a:endParaRPr lang="en-US" sz="1200" dirty="0">
                        <a:latin typeface="Consolas" panose="020B0609020204030204" pitchFamily="49" charset="0"/>
                      </a:endParaRPr>
                    </a:p>
                  </a:txBody>
                  <a:tcPr/>
                </a:tc>
                <a:tc>
                  <a:txBody>
                    <a:bodyPr/>
                    <a:lstStyle/>
                    <a:p>
                      <a:pPr algn="ctr"/>
                      <a:r>
                        <a:rPr lang="en-US" sz="1200" dirty="0" smtClean="0">
                          <a:latin typeface="Consolas" panose="020B0609020204030204" pitchFamily="49" charset="0"/>
                        </a:rPr>
                        <a:t>0</a:t>
                      </a:r>
                      <a:endParaRPr lang="en-US" sz="1200" dirty="0">
                        <a:latin typeface="Consolas" panose="020B0609020204030204" pitchFamily="49" charset="0"/>
                      </a:endParaRPr>
                    </a:p>
                  </a:txBody>
                  <a:tcPr/>
                </a:tc>
                <a:tc>
                  <a:txBody>
                    <a:bodyPr/>
                    <a:lstStyle/>
                    <a:p>
                      <a:r>
                        <a:rPr lang="en-US" sz="1200" dirty="0" smtClean="0"/>
                        <a:t>General call address</a:t>
                      </a:r>
                      <a:endParaRPr lang="en-US" sz="1200" dirty="0"/>
                    </a:p>
                  </a:txBody>
                  <a:tcPr/>
                </a:tc>
                <a:extLst>
                  <a:ext uri="{0D108BD9-81ED-4DB2-BD59-A6C34878D82A}">
                    <a16:rowId xmlns:a16="http://schemas.microsoft.com/office/drawing/2014/main" val="2907381373"/>
                  </a:ext>
                </a:extLst>
              </a:tr>
              <a:tr h="22307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latin typeface="Consolas" panose="020B0609020204030204" pitchFamily="49" charset="0"/>
                        </a:rPr>
                        <a:t>0000 000</a:t>
                      </a:r>
                    </a:p>
                  </a:txBody>
                  <a:tcPr/>
                </a:tc>
                <a:tc>
                  <a:txBody>
                    <a:bodyPr/>
                    <a:lstStyle/>
                    <a:p>
                      <a:pPr algn="ctr"/>
                      <a:r>
                        <a:rPr lang="en-US" sz="1200" dirty="0" smtClean="0">
                          <a:latin typeface="Consolas" panose="020B0609020204030204" pitchFamily="49" charset="0"/>
                        </a:rPr>
                        <a:t>1</a:t>
                      </a:r>
                      <a:endParaRPr lang="en-US" sz="1200" dirty="0">
                        <a:latin typeface="Consolas" panose="020B0609020204030204" pitchFamily="49" charset="0"/>
                      </a:endParaRPr>
                    </a:p>
                  </a:txBody>
                  <a:tcPr/>
                </a:tc>
                <a:tc>
                  <a:txBody>
                    <a:bodyPr/>
                    <a:lstStyle/>
                    <a:p>
                      <a:r>
                        <a:rPr lang="en-US" sz="1200" dirty="0" smtClean="0"/>
                        <a:t>START byte</a:t>
                      </a:r>
                      <a:endParaRPr lang="en-US" sz="1200" dirty="0"/>
                    </a:p>
                  </a:txBody>
                  <a:tcPr/>
                </a:tc>
                <a:extLst>
                  <a:ext uri="{0D108BD9-81ED-4DB2-BD59-A6C34878D82A}">
                    <a16:rowId xmlns:a16="http://schemas.microsoft.com/office/drawing/2014/main" val="3496863073"/>
                  </a:ext>
                </a:extLst>
              </a:tr>
              <a:tr h="22307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latin typeface="Consolas" panose="020B0609020204030204" pitchFamily="49" charset="0"/>
                        </a:rPr>
                        <a:t>0000 001</a:t>
                      </a:r>
                    </a:p>
                  </a:txBody>
                  <a:tcPr/>
                </a:tc>
                <a:tc>
                  <a:txBody>
                    <a:bodyPr/>
                    <a:lstStyle/>
                    <a:p>
                      <a:pPr algn="ctr"/>
                      <a:r>
                        <a:rPr lang="en-US" sz="1200" dirty="0" smtClean="0">
                          <a:latin typeface="Consolas" panose="020B0609020204030204" pitchFamily="49" charset="0"/>
                        </a:rPr>
                        <a:t>X</a:t>
                      </a:r>
                      <a:endParaRPr lang="en-US" sz="1200" dirty="0">
                        <a:latin typeface="Consolas" panose="020B0609020204030204" pitchFamily="49" charset="0"/>
                      </a:endParaRPr>
                    </a:p>
                  </a:txBody>
                  <a:tcPr/>
                </a:tc>
                <a:tc>
                  <a:txBody>
                    <a:bodyPr/>
                    <a:lstStyle/>
                    <a:p>
                      <a:r>
                        <a:rPr lang="en-US" sz="1200" dirty="0" smtClean="0"/>
                        <a:t>CBUS address</a:t>
                      </a:r>
                      <a:endParaRPr lang="en-US" sz="1200" dirty="0"/>
                    </a:p>
                  </a:txBody>
                  <a:tcPr/>
                </a:tc>
                <a:extLst>
                  <a:ext uri="{0D108BD9-81ED-4DB2-BD59-A6C34878D82A}">
                    <a16:rowId xmlns:a16="http://schemas.microsoft.com/office/drawing/2014/main" val="1163003464"/>
                  </a:ext>
                </a:extLst>
              </a:tr>
              <a:tr h="22307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latin typeface="Consolas" panose="020B0609020204030204" pitchFamily="49" charset="0"/>
                        </a:rPr>
                        <a:t>0000 010</a:t>
                      </a:r>
                    </a:p>
                  </a:txBody>
                  <a:tcPr/>
                </a:tc>
                <a:tc>
                  <a:txBody>
                    <a:bodyPr/>
                    <a:lstStyle/>
                    <a:p>
                      <a:pPr algn="ctr"/>
                      <a:r>
                        <a:rPr lang="en-US" sz="1200" dirty="0" smtClean="0">
                          <a:latin typeface="Consolas" panose="020B0609020204030204" pitchFamily="49" charset="0"/>
                        </a:rPr>
                        <a:t>X</a:t>
                      </a:r>
                      <a:endParaRPr lang="en-US" sz="1200" dirty="0">
                        <a:latin typeface="Consolas" panose="020B0609020204030204" pitchFamily="49" charset="0"/>
                      </a:endParaRPr>
                    </a:p>
                  </a:txBody>
                  <a:tcPr/>
                </a:tc>
                <a:tc>
                  <a:txBody>
                    <a:bodyPr/>
                    <a:lstStyle/>
                    <a:p>
                      <a:r>
                        <a:rPr lang="en-US" sz="1200" dirty="0" smtClean="0"/>
                        <a:t>Reserved</a:t>
                      </a:r>
                      <a:r>
                        <a:rPr lang="en-US" sz="1200" baseline="0" dirty="0" smtClean="0"/>
                        <a:t> for different bus format</a:t>
                      </a:r>
                      <a:endParaRPr lang="en-US" sz="1200" dirty="0"/>
                    </a:p>
                  </a:txBody>
                  <a:tcPr/>
                </a:tc>
                <a:extLst>
                  <a:ext uri="{0D108BD9-81ED-4DB2-BD59-A6C34878D82A}">
                    <a16:rowId xmlns:a16="http://schemas.microsoft.com/office/drawing/2014/main" val="1670087714"/>
                  </a:ext>
                </a:extLst>
              </a:tr>
              <a:tr h="22307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latin typeface="Consolas" panose="020B0609020204030204" pitchFamily="49" charset="0"/>
                        </a:rPr>
                        <a:t>0000 011</a:t>
                      </a:r>
                    </a:p>
                  </a:txBody>
                  <a:tcPr/>
                </a:tc>
                <a:tc>
                  <a:txBody>
                    <a:bodyPr/>
                    <a:lstStyle/>
                    <a:p>
                      <a:pPr algn="ctr"/>
                      <a:r>
                        <a:rPr lang="en-US" sz="1200" dirty="0" smtClean="0">
                          <a:latin typeface="Consolas" panose="020B0609020204030204" pitchFamily="49" charset="0"/>
                        </a:rPr>
                        <a:t>X</a:t>
                      </a:r>
                      <a:endParaRPr lang="en-US" sz="1200" dirty="0">
                        <a:latin typeface="Consolas" panose="020B0609020204030204" pitchFamily="49" charset="0"/>
                      </a:endParaRPr>
                    </a:p>
                  </a:txBody>
                  <a:tcPr/>
                </a:tc>
                <a:tc>
                  <a:txBody>
                    <a:bodyPr/>
                    <a:lstStyle/>
                    <a:p>
                      <a:r>
                        <a:rPr lang="en-US" sz="1200" dirty="0" smtClean="0"/>
                        <a:t>Reserved for future purposes</a:t>
                      </a:r>
                      <a:endParaRPr lang="en-US" sz="1200" dirty="0"/>
                    </a:p>
                  </a:txBody>
                  <a:tcPr/>
                </a:tc>
                <a:extLst>
                  <a:ext uri="{0D108BD9-81ED-4DB2-BD59-A6C34878D82A}">
                    <a16:rowId xmlns:a16="http://schemas.microsoft.com/office/drawing/2014/main" val="3075561717"/>
                  </a:ext>
                </a:extLst>
              </a:tr>
              <a:tr h="22307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latin typeface="Consolas" panose="020B0609020204030204" pitchFamily="49" charset="0"/>
                        </a:rPr>
                        <a:t>0000 1xx</a:t>
                      </a:r>
                    </a:p>
                  </a:txBody>
                  <a:tcPr/>
                </a:tc>
                <a:tc>
                  <a:txBody>
                    <a:bodyPr/>
                    <a:lstStyle/>
                    <a:p>
                      <a:pPr algn="ctr"/>
                      <a:r>
                        <a:rPr lang="en-US" sz="1200" dirty="0" smtClean="0">
                          <a:latin typeface="Consolas" panose="020B0609020204030204" pitchFamily="49" charset="0"/>
                        </a:rPr>
                        <a:t>X</a:t>
                      </a:r>
                      <a:endParaRPr lang="en-US" sz="1200" dirty="0">
                        <a:latin typeface="Consolas" panose="020B0609020204030204" pitchFamily="49" charset="0"/>
                      </a:endParaRPr>
                    </a:p>
                  </a:txBody>
                  <a:tcPr/>
                </a:tc>
                <a:tc>
                  <a:txBody>
                    <a:bodyPr/>
                    <a:lstStyle/>
                    <a:p>
                      <a:r>
                        <a:rPr lang="en-US" sz="1200" dirty="0" smtClean="0"/>
                        <a:t>Hs-mode master code</a:t>
                      </a:r>
                      <a:endParaRPr lang="en-US" sz="1200" dirty="0"/>
                    </a:p>
                  </a:txBody>
                  <a:tcPr/>
                </a:tc>
                <a:extLst>
                  <a:ext uri="{0D108BD9-81ED-4DB2-BD59-A6C34878D82A}">
                    <a16:rowId xmlns:a16="http://schemas.microsoft.com/office/drawing/2014/main" val="3043653912"/>
                  </a:ext>
                </a:extLst>
              </a:tr>
              <a:tr h="22307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latin typeface="Consolas" panose="020B0609020204030204" pitchFamily="49" charset="0"/>
                        </a:rPr>
                        <a:t>1111 1xx</a:t>
                      </a:r>
                    </a:p>
                  </a:txBody>
                  <a:tcPr/>
                </a:tc>
                <a:tc>
                  <a:txBody>
                    <a:bodyPr/>
                    <a:lstStyle/>
                    <a:p>
                      <a:pPr algn="ctr"/>
                      <a:r>
                        <a:rPr lang="en-US" sz="1200" dirty="0" smtClean="0">
                          <a:latin typeface="Consolas" panose="020B0609020204030204" pitchFamily="49" charset="0"/>
                        </a:rPr>
                        <a:t>X</a:t>
                      </a:r>
                      <a:endParaRPr lang="en-US" sz="1200" dirty="0">
                        <a:latin typeface="Consolas" panose="020B0609020204030204" pitchFamily="49" charset="0"/>
                      </a:endParaRPr>
                    </a:p>
                  </a:txBody>
                  <a:tcPr/>
                </a:tc>
                <a:tc>
                  <a:txBody>
                    <a:bodyPr/>
                    <a:lstStyle/>
                    <a:p>
                      <a:r>
                        <a:rPr lang="en-US" sz="1200" dirty="0" smtClean="0"/>
                        <a:t>Reserved for future purposes</a:t>
                      </a:r>
                      <a:endParaRPr lang="en-US" sz="1200" dirty="0"/>
                    </a:p>
                  </a:txBody>
                  <a:tcPr/>
                </a:tc>
                <a:extLst>
                  <a:ext uri="{0D108BD9-81ED-4DB2-BD59-A6C34878D82A}">
                    <a16:rowId xmlns:a16="http://schemas.microsoft.com/office/drawing/2014/main" val="3328621564"/>
                  </a:ext>
                </a:extLst>
              </a:tr>
              <a:tr h="22307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latin typeface="Consolas" panose="020B0609020204030204" pitchFamily="49" charset="0"/>
                        </a:rPr>
                        <a:t>1111 0xx</a:t>
                      </a:r>
                    </a:p>
                  </a:txBody>
                  <a:tcPr/>
                </a:tc>
                <a:tc>
                  <a:txBody>
                    <a:bodyPr/>
                    <a:lstStyle/>
                    <a:p>
                      <a:pPr algn="ctr"/>
                      <a:r>
                        <a:rPr lang="en-US" sz="1200" dirty="0" smtClean="0">
                          <a:latin typeface="Consolas" panose="020B0609020204030204" pitchFamily="49" charset="0"/>
                        </a:rPr>
                        <a:t>X</a:t>
                      </a:r>
                      <a:endParaRPr lang="en-US" sz="1200" dirty="0">
                        <a:latin typeface="Consolas" panose="020B0609020204030204" pitchFamily="49" charset="0"/>
                      </a:endParaRPr>
                    </a:p>
                  </a:txBody>
                  <a:tcPr/>
                </a:tc>
                <a:tc>
                  <a:txBody>
                    <a:bodyPr/>
                    <a:lstStyle/>
                    <a:p>
                      <a:r>
                        <a:rPr lang="en-US" sz="1200" dirty="0" smtClean="0"/>
                        <a:t>10-bit slave addressing</a:t>
                      </a:r>
                      <a:endParaRPr lang="en-US" sz="1200" dirty="0"/>
                    </a:p>
                  </a:txBody>
                  <a:tcPr/>
                </a:tc>
                <a:extLst>
                  <a:ext uri="{0D108BD9-81ED-4DB2-BD59-A6C34878D82A}">
                    <a16:rowId xmlns:a16="http://schemas.microsoft.com/office/drawing/2014/main" val="695240478"/>
                  </a:ext>
                </a:extLst>
              </a:tr>
            </a:tbl>
          </a:graphicData>
        </a:graphic>
      </p:graphicFrame>
    </p:spTree>
    <p:extLst>
      <p:ext uri="{BB962C8B-B14F-4D97-AF65-F5344CB8AC3E}">
        <p14:creationId xmlns:p14="http://schemas.microsoft.com/office/powerpoint/2010/main" val="1914943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Clock Synchronization</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7</a:t>
            </a:fld>
            <a:endParaRPr kumimoji="0" lang="en-US" dirty="0"/>
          </a:p>
        </p:txBody>
      </p:sp>
      <p:sp>
        <p:nvSpPr>
          <p:cNvPr id="4" name="Content Placeholder 3"/>
          <p:cNvSpPr>
            <a:spLocks noGrp="1"/>
          </p:cNvSpPr>
          <p:nvPr>
            <p:ph sz="quarter" idx="1"/>
          </p:nvPr>
        </p:nvSpPr>
        <p:spPr>
          <a:xfrm>
            <a:off x="304800" y="4191000"/>
            <a:ext cx="8686800" cy="2133600"/>
          </a:xfrm>
        </p:spPr>
        <p:txBody>
          <a:bodyPr>
            <a:normAutofit fontScale="85000" lnSpcReduction="10000"/>
          </a:bodyPr>
          <a:lstStyle/>
          <a:p>
            <a:r>
              <a:rPr lang="en-US" sz="2000" dirty="0"/>
              <a:t>Clock synchronization is needed when there are multiple masters.</a:t>
            </a:r>
          </a:p>
          <a:p>
            <a:r>
              <a:rPr lang="en-US" sz="2000" b="1" dirty="0">
                <a:solidFill>
                  <a:srgbClr val="0000FF"/>
                </a:solidFill>
              </a:rPr>
              <a:t>Wired-AND</a:t>
            </a:r>
            <a:r>
              <a:rPr lang="en-US" sz="2000" dirty="0"/>
              <a:t> connection for clock synchronization</a:t>
            </a:r>
          </a:p>
          <a:p>
            <a:pPr lvl="1"/>
            <a:r>
              <a:rPr lang="en-US" sz="1700" dirty="0"/>
              <a:t>Each master has a counter. Counter resets if SCL goes LOW.  When the counter counts down to zero, the master releases SCL and thus SCL goes high.</a:t>
            </a:r>
          </a:p>
          <a:p>
            <a:pPr lvl="1"/>
            <a:r>
              <a:rPr lang="en-US" sz="1700" dirty="0"/>
              <a:t>SCL remains LOW if any master pulls it LOW.</a:t>
            </a:r>
          </a:p>
          <a:p>
            <a:pPr lvl="1"/>
            <a:r>
              <a:rPr lang="en-US" sz="1700" dirty="0"/>
              <a:t>When all masters concerned have counted off their LOW period, the clock line is released and goes HIGH. </a:t>
            </a:r>
          </a:p>
          <a:p>
            <a:pPr lvl="1"/>
            <a:r>
              <a:rPr lang="en-US" sz="1700" dirty="0"/>
              <a:t>After going high, all masters start counting their HIGH periods. The first master to complete its HIGH period pulls the SCL line LOW again.</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82859" y="1169413"/>
            <a:ext cx="4561123" cy="29406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6248400" y="3830552"/>
            <a:ext cx="2362199" cy="261610"/>
          </a:xfrm>
          <a:prstGeom prst="rect">
            <a:avLst/>
          </a:prstGeom>
        </p:spPr>
        <p:txBody>
          <a:bodyPr wrap="square">
            <a:spAutoFit/>
          </a:bodyPr>
          <a:lstStyle/>
          <a:p>
            <a:pPr lvl="1"/>
            <a:r>
              <a:rPr lang="en-US" sz="1100" b="1" i="1" dirty="0"/>
              <a:t>Source: I2C Specifications</a:t>
            </a:r>
          </a:p>
        </p:txBody>
      </p:sp>
    </p:spTree>
    <p:extLst>
      <p:ext uri="{BB962C8B-B14F-4D97-AF65-F5344CB8AC3E}">
        <p14:creationId xmlns:p14="http://schemas.microsoft.com/office/powerpoint/2010/main" val="623803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Modes</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8</a:t>
            </a:fld>
            <a:endParaRPr kumimoji="0" lang="en-US" dirty="0"/>
          </a:p>
        </p:txBody>
      </p:sp>
      <p:sp>
        <p:nvSpPr>
          <p:cNvPr id="4" name="Content Placeholder 3"/>
          <p:cNvSpPr>
            <a:spLocks noGrp="1"/>
          </p:cNvSpPr>
          <p:nvPr>
            <p:ph sz="quarter" idx="1"/>
          </p:nvPr>
        </p:nvSpPr>
        <p:spPr>
          <a:xfrm>
            <a:off x="457200" y="1371600"/>
            <a:ext cx="8229600" cy="4785360"/>
          </a:xfrm>
        </p:spPr>
        <p:txBody>
          <a:bodyPr>
            <a:normAutofit fontScale="85000" lnSpcReduction="20000"/>
          </a:bodyPr>
          <a:lstStyle/>
          <a:p>
            <a:r>
              <a:rPr lang="en-US" dirty="0"/>
              <a:t>Master-sender</a:t>
            </a:r>
          </a:p>
          <a:p>
            <a:pPr lvl="1"/>
            <a:r>
              <a:rPr lang="en-US" dirty="0"/>
              <a:t>Master issues START and ADDRESS,  and then transmits data to the addressed slave device</a:t>
            </a:r>
          </a:p>
          <a:p>
            <a:pPr marL="0" indent="0">
              <a:buNone/>
            </a:pPr>
            <a:endParaRPr lang="en-US" dirty="0"/>
          </a:p>
          <a:p>
            <a:r>
              <a:rPr lang="en-US" dirty="0"/>
              <a:t>Master-receiver</a:t>
            </a:r>
          </a:p>
          <a:p>
            <a:pPr lvl="1"/>
            <a:r>
              <a:rPr lang="en-US" dirty="0"/>
              <a:t>Master issues START and ADDRESS,  and receives data from the addressed slave device</a:t>
            </a:r>
          </a:p>
          <a:p>
            <a:pPr marL="0" indent="0">
              <a:buNone/>
            </a:pPr>
            <a:endParaRPr lang="en-US" dirty="0"/>
          </a:p>
          <a:p>
            <a:r>
              <a:rPr lang="en-US" dirty="0"/>
              <a:t>Slave-sender</a:t>
            </a:r>
          </a:p>
          <a:p>
            <a:pPr lvl="1"/>
            <a:r>
              <a:rPr lang="en-US" dirty="0"/>
              <a:t>Master issues START and the ADDRESS of the slave, and then the slave sends data to the master</a:t>
            </a:r>
          </a:p>
          <a:p>
            <a:pPr marL="0" indent="0">
              <a:buNone/>
            </a:pPr>
            <a:endParaRPr lang="en-US" dirty="0"/>
          </a:p>
          <a:p>
            <a:r>
              <a:rPr lang="en-US" dirty="0"/>
              <a:t>Slave-receiver</a:t>
            </a:r>
          </a:p>
          <a:p>
            <a:pPr lvl="1"/>
            <a:r>
              <a:rPr lang="en-US" dirty="0"/>
              <a:t>Master issues START and the ADDRESS of the slave, and then the slave receives data from the master.</a:t>
            </a:r>
          </a:p>
        </p:txBody>
      </p:sp>
    </p:spTree>
    <p:extLst>
      <p:ext uri="{BB962C8B-B14F-4D97-AF65-F5344CB8AC3E}">
        <p14:creationId xmlns:p14="http://schemas.microsoft.com/office/powerpoint/2010/main" val="514781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STM32L I2C Module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9</a:t>
            </a:fld>
            <a:endParaRPr kumimoji="0" lang="en-US" dirty="0"/>
          </a:p>
        </p:txBody>
      </p:sp>
      <p:sp>
        <p:nvSpPr>
          <p:cNvPr id="4" name="Content Placeholder 3"/>
          <p:cNvSpPr>
            <a:spLocks noGrp="1"/>
          </p:cNvSpPr>
          <p:nvPr>
            <p:ph sz="quarter" idx="1"/>
          </p:nvPr>
        </p:nvSpPr>
        <p:spPr>
          <a:xfrm>
            <a:off x="457200" y="5029200"/>
            <a:ext cx="8229600" cy="1295400"/>
          </a:xfrm>
        </p:spPr>
        <p:txBody>
          <a:bodyPr>
            <a:normAutofit/>
          </a:bodyPr>
          <a:lstStyle/>
          <a:p>
            <a:r>
              <a:rPr lang="en-US" sz="1800" dirty="0"/>
              <a:t>During sending, the I</a:t>
            </a:r>
            <a:r>
              <a:rPr lang="en-US" sz="1800" baseline="30000" dirty="0"/>
              <a:t>2</a:t>
            </a:r>
            <a:r>
              <a:rPr lang="en-US" sz="1800" dirty="0"/>
              <a:t>C hardware automatically sets the </a:t>
            </a:r>
            <a:r>
              <a:rPr lang="en-US" sz="1800" i="1" dirty="0" err="1">
                <a:solidFill>
                  <a:srgbClr val="FF0000"/>
                </a:solidFill>
              </a:rPr>
              <a:t>TxE</a:t>
            </a:r>
            <a:r>
              <a:rPr lang="en-US" sz="1800" dirty="0">
                <a:solidFill>
                  <a:srgbClr val="FF0000"/>
                </a:solidFill>
              </a:rPr>
              <a:t> flag</a:t>
            </a:r>
            <a:r>
              <a:rPr lang="en-US" sz="1800" dirty="0"/>
              <a:t> in the status register if an acknowledge pulse is received from the slave.</a:t>
            </a:r>
          </a:p>
          <a:p>
            <a:r>
              <a:rPr lang="en-US" sz="1800" dirty="0"/>
              <a:t>During receiving, the I</a:t>
            </a:r>
            <a:r>
              <a:rPr lang="en-US" sz="1800" baseline="30000" dirty="0"/>
              <a:t>2</a:t>
            </a:r>
            <a:r>
              <a:rPr lang="en-US" sz="1800" dirty="0"/>
              <a:t>C hardware then automatically sets the </a:t>
            </a:r>
            <a:r>
              <a:rPr lang="en-US" sz="1800" i="1" dirty="0" err="1">
                <a:solidFill>
                  <a:srgbClr val="FF0000"/>
                </a:solidFill>
              </a:rPr>
              <a:t>RxNE</a:t>
            </a:r>
            <a:r>
              <a:rPr lang="en-US" sz="1800" dirty="0">
                <a:solidFill>
                  <a:srgbClr val="FF0000"/>
                </a:solidFill>
              </a:rPr>
              <a:t> flag </a:t>
            </a:r>
            <a:r>
              <a:rPr lang="en-US" sz="1800" dirty="0"/>
              <a:t>in the status register if a byte has been successfully received.</a:t>
            </a:r>
          </a:p>
        </p:txBody>
      </p:sp>
      <p:pic>
        <p:nvPicPr>
          <p:cNvPr id="3074" name="Picture 2"/>
          <p:cNvPicPr>
            <a:picLocks noChangeAspect="1" noChangeArrowheads="1"/>
          </p:cNvPicPr>
          <p:nvPr/>
        </p:nvPicPr>
        <p:blipFill>
          <a:blip r:embed="rId2" cstate="print"/>
          <a:srcRect/>
          <a:stretch>
            <a:fillRect/>
          </a:stretch>
        </p:blipFill>
        <p:spPr bwMode="auto">
          <a:xfrm>
            <a:off x="1447800" y="1371599"/>
            <a:ext cx="5715000" cy="3484145"/>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1733</TotalTime>
  <Words>1418</Words>
  <Application>Microsoft Office PowerPoint</Application>
  <PresentationFormat>On-screen Show (4:3)</PresentationFormat>
  <Paragraphs>282</Paragraphs>
  <Slides>24</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24</vt:i4>
      </vt:variant>
    </vt:vector>
  </HeadingPairs>
  <TitlesOfParts>
    <vt:vector size="36" baseType="lpstr">
      <vt:lpstr>Bookman Old Style (Headings)</vt:lpstr>
      <vt:lpstr>宋体</vt:lpstr>
      <vt:lpstr>Arial</vt:lpstr>
      <vt:lpstr>Bookman Old Style</vt:lpstr>
      <vt:lpstr>Calibri</vt:lpstr>
      <vt:lpstr>Consolas</vt:lpstr>
      <vt:lpstr>Gill Sans MT</vt:lpstr>
      <vt:lpstr>Symbol</vt:lpstr>
      <vt:lpstr>Times New Roman</vt:lpstr>
      <vt:lpstr>Wingdings</vt:lpstr>
      <vt:lpstr>Wingdings 3</vt:lpstr>
      <vt:lpstr>Origin</vt:lpstr>
      <vt:lpstr>Dr. Yifeng Zhu Electrical and Computer Engineering University of Maine</vt:lpstr>
      <vt:lpstr>Inter-Integrated Circuit (I2C)</vt:lpstr>
      <vt:lpstr>Inter-Integrated Circuit (I2C)</vt:lpstr>
      <vt:lpstr>Timing Diagram</vt:lpstr>
      <vt:lpstr>Multiple Masters</vt:lpstr>
      <vt:lpstr>Slave Addressing</vt:lpstr>
      <vt:lpstr>Clock Synchronization</vt:lpstr>
      <vt:lpstr>Working Modes</vt:lpstr>
      <vt:lpstr>STM32L I2C Module</vt:lpstr>
      <vt:lpstr>Interfacing Serial Digital Thermal Sensor</vt:lpstr>
      <vt:lpstr>I2C Data</vt:lpstr>
      <vt:lpstr>I2C Timing Register </vt:lpstr>
      <vt:lpstr>I2C Timing Register</vt:lpstr>
      <vt:lpstr>I2C DMA</vt:lpstr>
      <vt:lpstr>I2C Initialization</vt:lpstr>
      <vt:lpstr>Wii Nunchuck</vt:lpstr>
      <vt:lpstr>Wii Nunchuck</vt:lpstr>
      <vt:lpstr>Interfacing Wii Nunchuck</vt:lpstr>
      <vt:lpstr>Nunchuck Commands</vt:lpstr>
      <vt:lpstr>Nunchuck Read Data</vt:lpstr>
      <vt:lpstr>Left and Right</vt:lpstr>
      <vt:lpstr>Forward and Backward</vt:lpstr>
      <vt:lpstr>Up and Down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 Yifeng Zhu Electrical and Computer Engineering University of Maine</dc:title>
  <dc:creator>zhu</dc:creator>
  <cp:lastModifiedBy>zhu</cp:lastModifiedBy>
  <cp:revision>101</cp:revision>
  <dcterms:created xsi:type="dcterms:W3CDTF">2013-04-23T04:23:51Z</dcterms:created>
  <dcterms:modified xsi:type="dcterms:W3CDTF">2020-02-04T20:47:04Z</dcterms:modified>
</cp:coreProperties>
</file>