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9" autoAdjust="0"/>
  </p:normalViewPr>
  <p:slideViewPr>
    <p:cSldViewPr>
      <p:cViewPr>
        <p:scale>
          <a:sx n="112" d="100"/>
          <a:sy n="112" d="100"/>
        </p:scale>
        <p:origin x="8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 originally defined data transfer rates at 100kbps, though we have seen it bump up to 400kbps or even up to 5Mbps in Ultra Fast-mode.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half-duplex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E2E33-EA0D-4510-A036-6EEBE6097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2/4/2020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2/4/2020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909" y="1828800"/>
            <a:ext cx="458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22</a:t>
            </a:r>
          </a:p>
          <a:p>
            <a:pPr algn="r"/>
            <a:r>
              <a:rPr lang="en-US" sz="2400" b="1" dirty="0" err="1">
                <a:solidFill>
                  <a:srgbClr val="C00000"/>
                </a:solidFill>
              </a:rPr>
              <a:t>SPI</a:t>
            </a:r>
            <a:r>
              <a:rPr lang="en-US" sz="2400" b="1" dirty="0">
                <a:solidFill>
                  <a:srgbClr val="C00000"/>
                </a:solidFill>
              </a:rPr>
              <a:t>: Serial Peripheral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</a:t>
            </a:r>
            <a:r>
              <a:rPr lang="en-US" dirty="0" err="1"/>
              <a:t>SPI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3642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Synchronous full-duplex communication </a:t>
            </a:r>
          </a:p>
          <a:p>
            <a:r>
              <a:rPr lang="en-US" sz="2400" dirty="0" smtClean="0"/>
              <a:t>Single master, multiple slaves</a:t>
            </a:r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dirty="0" smtClean="0"/>
              <a:t>hardware flow </a:t>
            </a:r>
            <a:r>
              <a:rPr lang="en-US" sz="2400" dirty="0"/>
              <a:t>control </a:t>
            </a:r>
            <a:r>
              <a:rPr lang="en-US" sz="2400" dirty="0" smtClean="0"/>
              <a:t>or slave </a:t>
            </a:r>
            <a:r>
              <a:rPr lang="en-US" sz="2400" dirty="0"/>
              <a:t>acknowledgment</a:t>
            </a:r>
          </a:p>
          <a:p>
            <a:r>
              <a:rPr lang="en-US" sz="2400" dirty="0"/>
              <a:t>Slave cannot communicate with slave </a:t>
            </a:r>
            <a:r>
              <a:rPr lang="en-US" sz="2400" dirty="0" smtClean="0"/>
              <a:t>directly</a:t>
            </a:r>
          </a:p>
          <a:p>
            <a:r>
              <a:rPr lang="en-US" sz="2400" dirty="0" smtClean="0"/>
              <a:t>Higher throughput than I2C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48" y="2632842"/>
            <a:ext cx="6629400" cy="28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887920" y="5485331"/>
            <a:ext cx="2724807" cy="6758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SCLK</a:t>
            </a:r>
            <a:r>
              <a:rPr lang="en-US" sz="1800" dirty="0"/>
              <a:t>: serial clock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SS</a:t>
            </a:r>
            <a:r>
              <a:rPr lang="en-US" sz="1800" dirty="0"/>
              <a:t>: slave select (active low)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33748" y="5496376"/>
            <a:ext cx="2724807" cy="7520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MOSI</a:t>
            </a:r>
            <a:r>
              <a:rPr lang="en-US" sz="1800" dirty="0"/>
              <a:t>: master out slave 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MISO</a:t>
            </a:r>
            <a:r>
              <a:rPr lang="en-US" sz="1800" dirty="0"/>
              <a:t>: master in slave out</a:t>
            </a:r>
          </a:p>
        </p:txBody>
      </p:sp>
    </p:spTree>
    <p:extLst>
      <p:ext uri="{BB962C8B-B14F-4D97-AF65-F5344CB8AC3E}">
        <p14:creationId xmlns:p14="http://schemas.microsoft.com/office/powerpoint/2010/main" val="37919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Synchronous Data </a:t>
            </a:r>
            <a:r>
              <a:rPr lang="en-US" dirty="0"/>
              <a:t>Exchange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099" y="3886200"/>
            <a:ext cx="8229600" cy="1813560"/>
          </a:xfrm>
        </p:spPr>
        <p:txBody>
          <a:bodyPr>
            <a:normAutofit/>
          </a:bodyPr>
          <a:lstStyle/>
          <a:p>
            <a:r>
              <a:rPr lang="en-US" sz="2000" dirty="0"/>
              <a:t>Master has to provide clock to slave</a:t>
            </a:r>
          </a:p>
          <a:p>
            <a:r>
              <a:rPr lang="en-US" sz="2000" i="1" dirty="0">
                <a:solidFill>
                  <a:srgbClr val="C00000"/>
                </a:solidFill>
              </a:rPr>
              <a:t>Synchronous </a:t>
            </a:r>
            <a:r>
              <a:rPr lang="en-US" sz="2000" i="1" dirty="0" smtClean="0">
                <a:solidFill>
                  <a:srgbClr val="C00000"/>
                </a:solidFill>
              </a:rPr>
              <a:t>exchange</a:t>
            </a:r>
            <a:r>
              <a:rPr lang="en-US" sz="2000" dirty="0" smtClean="0"/>
              <a:t> </a:t>
            </a:r>
          </a:p>
          <a:p>
            <a:pPr lvl="1"/>
            <a:r>
              <a:rPr lang="en-US" sz="1700" dirty="0" smtClean="0"/>
              <a:t>Master shift out a bit to slave, and shifts in a bit from slave.</a:t>
            </a:r>
            <a:endParaRPr lang="en-US" sz="1700" dirty="0"/>
          </a:p>
          <a:p>
            <a:r>
              <a:rPr lang="en-US" sz="2000" dirty="0"/>
              <a:t>Only master can start the data </a:t>
            </a:r>
            <a:r>
              <a:rPr lang="en-US" sz="2000" dirty="0" smtClean="0"/>
              <a:t>transfer.  Thus no arbitration required.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6" y="1295400"/>
            <a:ext cx="865600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5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Timing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3" y="2057400"/>
            <a:ext cx="8804260" cy="249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04968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69180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04928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27926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42326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06538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42286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65284" y="4419600"/>
            <a:ext cx="0" cy="38100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3218" y="481128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Sample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2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Clock </a:t>
            </a:r>
            <a:r>
              <a:rPr lang="en-US" dirty="0"/>
              <a:t>Phase and Polarity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4937969"/>
            <a:ext cx="8915400" cy="1418381"/>
          </a:xfrm>
        </p:spPr>
        <p:txBody>
          <a:bodyPr>
            <a:noAutofit/>
          </a:bodyPr>
          <a:lstStyle/>
          <a:p>
            <a:r>
              <a:rPr lang="en-US" sz="1800" dirty="0"/>
              <a:t>Combination of </a:t>
            </a:r>
            <a:r>
              <a:rPr lang="en-US" sz="1800" dirty="0">
                <a:latin typeface="Consolas" panose="020B0609020204030204" pitchFamily="49" charset="0"/>
              </a:rPr>
              <a:t>CPOL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</a:rPr>
              <a:t>CPHA</a:t>
            </a:r>
            <a:r>
              <a:rPr lang="en-US" sz="1800" dirty="0"/>
              <a:t> determines the clock edge for transmitting and receiving.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CPOL </a:t>
            </a:r>
            <a:r>
              <a:rPr lang="en-US" sz="1800" dirty="0">
                <a:latin typeface="Consolas" panose="020B0609020204030204" pitchFamily="49" charset="0"/>
              </a:rPr>
              <a:t>= 0 </a:t>
            </a:r>
            <a:r>
              <a:rPr lang="en-US" sz="1800" dirty="0" smtClean="0">
                <a:latin typeface="Cambria Math"/>
                <a:ea typeface="Cambria Math"/>
              </a:rPr>
              <a:t>⟶ </a:t>
            </a:r>
            <a:r>
              <a:rPr lang="en-US" sz="1800" dirty="0">
                <a:latin typeface="Consolas" panose="020B0609020204030204" pitchFamily="49" charset="0"/>
              </a:rPr>
              <a:t>SCLK</a:t>
            </a:r>
            <a:r>
              <a:rPr lang="en-US" sz="1800" dirty="0"/>
              <a:t> is pushed to low during idle. Otherwise, pulled to high during idle.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CPHA = 0 </a:t>
            </a:r>
            <a:r>
              <a:rPr lang="en-US" sz="1800" dirty="0" smtClean="0">
                <a:latin typeface="Cambria Math"/>
                <a:ea typeface="Cambria Math"/>
              </a:rPr>
              <a:t>⟶ </a:t>
            </a:r>
            <a:r>
              <a:rPr lang="en-US" sz="1800" dirty="0"/>
              <a:t>the first clock transition (either rising or falling) is the first data capture edge. Otherwise, the second clock transition is the first data capture edge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3CB0D-1702-4B94-A1C0-58D0DF3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3" y="1172688"/>
            <a:ext cx="7692414" cy="35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8D4-1E2A-4965-8C80-A4FC181A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Clock </a:t>
            </a:r>
            <a:r>
              <a:rPr lang="en-US" dirty="0"/>
              <a:t>Phase and Polarity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902E4-32B8-4B6E-8E3D-390DC6D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50E36-C0A9-46EE-8E8F-9D3AB302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124200"/>
            <a:ext cx="8610600" cy="3127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E34B2-1248-4887-862C-7AFDE27C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89621"/>
            <a:ext cx="4209842" cy="19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4F7D-2058-4309-BD46-10122C4B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Sensors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21ADB-74C3-46E0-A77F-4785747A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EB04E-7FE8-4E95-BDC5-E68E1D76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2598767" cy="29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9A32A-0351-4666-A7E9-7FA99DB0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57400"/>
            <a:ext cx="5387700" cy="23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E2C5-DE48-4EDB-9E33-25CF3C9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L3GD20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7EEE8-C8BA-410E-99E8-0C58F4E0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44EF-1F83-4EE2-BDBF-05530114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2" y="2238146"/>
            <a:ext cx="7126015" cy="21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9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vs I2C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3596"/>
              </p:ext>
            </p:extLst>
          </p:nvPr>
        </p:nvGraphicFramePr>
        <p:xfrm>
          <a:off x="914400" y="2667000"/>
          <a:ext cx="75438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96412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66515911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72270272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0963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Faster speed. Can be 10 Mbps or more.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Full 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Simplicity. Commonly used as</a:t>
                      </a:r>
                      <a:r>
                        <a:rPr lang="en-US" baseline="0" dirty="0" smtClean="0"/>
                        <a:t> a 2-wire bus.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Adding new slave is easy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901"/>
                  </a:ext>
                </a:extLst>
              </a:tr>
            </a:tbl>
          </a:graphicData>
        </a:graphic>
      </p:graphicFrame>
      <p:sp>
        <p:nvSpPr>
          <p:cNvPr id="1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SPI by Motorola and I2C by Philips</a:t>
            </a:r>
          </a:p>
          <a:p>
            <a:r>
              <a:rPr lang="en-US" sz="1800" dirty="0" smtClean="0"/>
              <a:t>Both are synchronous protocols for short distance communications</a:t>
            </a:r>
          </a:p>
          <a:p>
            <a:r>
              <a:rPr lang="en-US" sz="1800" dirty="0" smtClean="0"/>
              <a:t>Generally operates on 3.3 V or 5V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877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1586</TotalTime>
  <Words>300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Dr. Yifeng Zhu Electrical and Computer Engineering University of Maine</vt:lpstr>
      <vt:lpstr>Serial Peripheral Interface (SPI)</vt:lpstr>
      <vt:lpstr>SPI Synchronous Data Exchange</vt:lpstr>
      <vt:lpstr>SPI Timing Diagram</vt:lpstr>
      <vt:lpstr>SPI Clock Phase and Polarity</vt:lpstr>
      <vt:lpstr>SPI Clock Phase and Polarity</vt:lpstr>
      <vt:lpstr>Gyro Sensors</vt:lpstr>
      <vt:lpstr>L3GD20</vt:lpstr>
      <vt:lpstr>SPI vs I2C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92</cp:revision>
  <dcterms:created xsi:type="dcterms:W3CDTF">2013-04-23T04:23:51Z</dcterms:created>
  <dcterms:modified xsi:type="dcterms:W3CDTF">2020-02-04T20:19:13Z</dcterms:modified>
</cp:coreProperties>
</file>