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1" r:id="rId3"/>
    <p:sldId id="257" r:id="rId4"/>
    <p:sldId id="259" r:id="rId5"/>
    <p:sldId id="276" r:id="rId6"/>
    <p:sldId id="277" r:id="rId7"/>
    <p:sldId id="262" r:id="rId8"/>
    <p:sldId id="263" r:id="rId9"/>
    <p:sldId id="264" r:id="rId10"/>
    <p:sldId id="270" r:id="rId11"/>
    <p:sldId id="260" r:id="rId12"/>
    <p:sldId id="275" r:id="rId13"/>
    <p:sldId id="266" r:id="rId14"/>
    <p:sldId id="267" r:id="rId15"/>
    <p:sldId id="272" r:id="rId16"/>
    <p:sldId id="273" r:id="rId17"/>
    <p:sldId id="271" r:id="rId18"/>
    <p:sldId id="274" r:id="rId19"/>
    <p:sldId id="268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5166C-7A25-4630-8419-832FB4507348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E2E33-EA0D-4510-A036-6EEBE6097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3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135474-DE9A-49EE-A806-EA7C9DEA97D8}" type="slidenum">
              <a:rPr lang="en-US" sz="1200" smtClean="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9757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7DC9DE6-826B-4A6C-9759-9727F7A4C8A4}" type="datetime1">
              <a:rPr lang="en-US" smtClean="0"/>
              <a:pPr eaLnBrk="1" latinLnBrk="0" hangingPunct="1"/>
              <a:t>2/4/2020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CCC8B3A-6ACF-4AE2-A295-9BBDF78ED7C4}" type="datetime1">
              <a:rPr lang="en-US" smtClean="0"/>
              <a:pPr eaLnBrk="1" latinLnBrk="0" hangingPunct="1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AFFAC0F-7A79-48B1-A5E9-2F5B84B616A2}" type="datetime1">
              <a:rPr lang="en-US" smtClean="0"/>
              <a:pPr eaLnBrk="1" latinLnBrk="0" hangingPunct="1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FABA55-0640-49C2-9E8B-1599F639B853}" type="datetime1">
              <a:rPr lang="en-US" smtClean="0"/>
              <a:pPr eaLnBrk="1" latinLnBrk="0" hangingPunct="1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98F1C1B1-EDDE-45C8-A2A2-4A961A39DF9A}" type="datetime1">
              <a:rPr lang="en-US" smtClean="0"/>
              <a:pPr eaLnBrk="1" latinLnBrk="0" hangingPunct="1"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3342350-A61E-4F48-9707-EE8A702AA694}" type="datetime1">
              <a:rPr lang="en-US" smtClean="0"/>
              <a:pPr eaLnBrk="1" latinLnBrk="0" hangingPunct="1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EB447F2-E0CA-4130-85AA-BFC3483AB139}" type="datetime1">
              <a:rPr lang="en-US" smtClean="0"/>
              <a:pPr eaLnBrk="1" latinLnBrk="0" hangingPunct="1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8CEA138-DBD4-450B-A9D1-B01324AEAB5C}" type="datetime1">
              <a:rPr lang="en-US" smtClean="0"/>
              <a:pPr eaLnBrk="1" latinLnBrk="0" hangingPunct="1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C61B014-4081-4FB9-83F2-2DB52CBD0692}" type="datetime1">
              <a:rPr lang="en-US" smtClean="0"/>
              <a:pPr eaLnBrk="1" latinLnBrk="0" hangingPunct="1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AF425A6-F079-4943-AD17-9409ADEE8ED3}" type="datetime1">
              <a:rPr lang="en-US" smtClean="0"/>
              <a:pPr eaLnBrk="1" latinLnBrk="0" hangingPunct="1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AA807E7-FEB1-41B1-AF46-629DC5106AEA}" type="datetime1">
              <a:rPr lang="en-US" smtClean="0"/>
              <a:pPr eaLnBrk="1" latinLnBrk="0" hangingPunct="1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AD326F9-B406-40A1-8BA9-93AD3284A530}" type="datetime1">
              <a:rPr lang="en-US" smtClean="0"/>
              <a:pPr eaLnBrk="1" latinLnBrk="0" hangingPunct="1"/>
              <a:t>2/4/2020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8456" y="1828800"/>
            <a:ext cx="3430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22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Serial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Error Detection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8534400" cy="426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Even Parity</a:t>
            </a:r>
            <a:r>
              <a:rPr lang="en-US" sz="2400" dirty="0"/>
              <a:t>: total number of “1” bits in data and parity is even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Odd Parity</a:t>
            </a:r>
            <a:r>
              <a:rPr lang="en-US" sz="2400" dirty="0"/>
              <a:t>: total number of “1” bits in data and parity is odd</a:t>
            </a:r>
          </a:p>
          <a:p>
            <a:r>
              <a:rPr lang="en-US" sz="2400" dirty="0"/>
              <a:t>Example:  Data = 10101011 (five “1” bits)</a:t>
            </a:r>
          </a:p>
          <a:p>
            <a:pPr lvl="1"/>
            <a:r>
              <a:rPr lang="en-US" sz="2400" dirty="0"/>
              <a:t>The parity bit should be 0 for odd parity and 1 for even parity</a:t>
            </a:r>
          </a:p>
          <a:p>
            <a:r>
              <a:rPr lang="en-US" sz="2400" dirty="0"/>
              <a:t>This can detect single-bit data corruption</a:t>
            </a:r>
          </a:p>
        </p:txBody>
      </p:sp>
    </p:spTree>
    <p:extLst>
      <p:ext uri="{BB962C8B-B14F-4D97-AF65-F5344CB8AC3E}">
        <p14:creationId xmlns:p14="http://schemas.microsoft.com/office/powerpoint/2010/main" val="149439034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Transmitting </a:t>
            </a:r>
            <a:r>
              <a:rPr lang="en-US" dirty="0">
                <a:latin typeface="Consolas" panose="020B0609020204030204" pitchFamily="49" charset="0"/>
              </a:rPr>
              <a:t>0x32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0x3C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9492"/>
            <a:ext cx="8686800" cy="417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62400" y="5653088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 start bit, 1 stop bit, 8 data bits,  </a:t>
            </a:r>
            <a:r>
              <a:rPr lang="en-US" b="1" dirty="0" smtClean="0"/>
              <a:t>LSB first, </a:t>
            </a:r>
            <a:r>
              <a:rPr lang="en-US" b="1" dirty="0" smtClean="0"/>
              <a:t>no </a:t>
            </a:r>
            <a:r>
              <a:rPr lang="en-US" b="1" dirty="0"/>
              <a:t>parity,  baud rate = 9600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94108" y="5744939"/>
                <a:ext cx="2174185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9600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=0.10417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08" y="5744939"/>
                <a:ext cx="2174185" cy="462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5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Connection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056885"/>
            <a:ext cx="4258827" cy="19629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14385"/>
            <a:ext cx="5257800" cy="160760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52400" y="3581400"/>
            <a:ext cx="8610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6666" y="1194026"/>
            <a:ext cx="13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boards: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3634477"/>
            <a:ext cx="137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board: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3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62294"/>
              </p:ext>
            </p:extLst>
          </p:nvPr>
        </p:nvGraphicFramePr>
        <p:xfrm>
          <a:off x="381000" y="1295400"/>
          <a:ext cx="8229600" cy="4977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USART_Write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USART_TypeDef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uint8_t * buffer,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nBytes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// TXE is cleared by a write to the USART_DR register.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// TXE is set by hardware when the content of the TDR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// register has been transferred into the shift register.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for 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&lt;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nBytes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++) {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2762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// wait until TXE (TX empty) is set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27622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// Writing USART_DR automatically clears the TXE flag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while (!(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USARTx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-&gt;SR &amp; USART_SR_TXE));      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	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USARTx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-&gt;DR = (buffer[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] &amp; 0x1FF);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while (!(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-&gt;SR &amp; USART_SR_TC));     // wait until TC bit is set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-&gt;SR &amp;= ~USART_SR_TC;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  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47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575579"/>
              </p:ext>
            </p:extLst>
          </p:nvPr>
        </p:nvGraphicFramePr>
        <p:xfrm>
          <a:off x="152400" y="1676400"/>
          <a:ext cx="9719094" cy="4171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9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USART_IRQHandler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USART_TypeDef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*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USARTx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 uint8_t * buffer, 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uint8_t *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pRx_counter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if(</a:t>
                      </a:r>
                      <a:r>
                        <a:rPr lang="en-US" sz="14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USARTx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-&gt;SR &amp; USART_SR_RXNE) { // Received data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buffer[*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pRx_counter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] = </a:t>
                      </a:r>
                      <a:r>
                        <a:rPr lang="en-US" sz="14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USARTx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-&gt;DR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;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// Reading USART_DR automatically clears the RXNE flag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(*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pRx_counter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)++;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if((*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pRx_counter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 &gt;=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BufferSize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(*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pRx_counter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 = 0;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USART1_IRQHandler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(void) 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USART_IRQHandler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(USART1, USART1_Buffer_Rx, &amp;Rx1_Counter);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USART2_IRQHandler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(void) 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USART_IRQHandler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(USART2, USART2_Buffer_Rx, &amp;Rx2_Counter);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35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UART Interrupt: </a:t>
            </a:r>
            <a:br>
              <a:rPr lang="en-US" dirty="0"/>
            </a:br>
            <a:r>
              <a:rPr lang="en-US" dirty="0"/>
              <a:t>Receiving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7457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1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UART Interrupt: </a:t>
            </a:r>
            <a:br>
              <a:rPr lang="en-US" dirty="0"/>
            </a:br>
            <a:r>
              <a:rPr lang="en-US" dirty="0"/>
              <a:t>Receiving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1600200"/>
            <a:ext cx="833407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6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UART DMA: </a:t>
            </a:r>
            <a:br>
              <a:rPr lang="en-US" dirty="0"/>
            </a:br>
            <a:r>
              <a:rPr lang="en-US" dirty="0"/>
              <a:t>Receiving &amp; Sending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8" y="1257300"/>
            <a:ext cx="8847823" cy="49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05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UART DMA: </a:t>
            </a:r>
            <a:br>
              <a:rPr lang="en-US" dirty="0"/>
            </a:br>
            <a:r>
              <a:rPr lang="en-US" dirty="0"/>
              <a:t>Receiving &amp; Sending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0"/>
            <a:ext cx="879732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38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Levels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11071"/>
              </p:ext>
            </p:extLst>
          </p:nvPr>
        </p:nvGraphicFramePr>
        <p:xfrm>
          <a:off x="289559" y="1295400"/>
          <a:ext cx="8382001" cy="32990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2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Standard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Voltage signal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Max distance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Max speed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Number of devices supported per port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6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RS-232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Single end (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logic 1: +5 to +15V,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logic 0: -5 to -15 V)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 feet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115Kbit/s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 master, 1 receiver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1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RS-422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Differential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(-6V to +6V)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4000 feet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10Mbit/s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 master, 10 receivers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1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RS-485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Differential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(-7V to +12V)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4000 feet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10Mbit/s</a:t>
                      </a:r>
                      <a:endParaRPr lang="en-US" sz="18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32 masters, 32 receivers</a:t>
                      </a:r>
                      <a:endParaRPr lang="en-US" sz="18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4746894"/>
            <a:ext cx="4251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far can signal transfer?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fast can it transfer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many devices supported per port?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many masters allowed?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4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Universal Asynchronous Receiver and Transmitter (UART)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Universal</a:t>
            </a:r>
          </a:p>
          <a:p>
            <a:pPr lvl="1"/>
            <a:r>
              <a:rPr lang="en-US" dirty="0"/>
              <a:t>UART is programmable.</a:t>
            </a:r>
          </a:p>
          <a:p>
            <a:r>
              <a:rPr lang="en-US" dirty="0"/>
              <a:t>Asynchronous</a:t>
            </a:r>
          </a:p>
          <a:p>
            <a:pPr lvl="1"/>
            <a:r>
              <a:rPr lang="en-US" dirty="0"/>
              <a:t>Sender provides no clock signal to receivers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581400"/>
            <a:ext cx="5544320" cy="18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41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9067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51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FT232R converts the UART port to a standard USB interface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6705600" cy="210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44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4267200"/>
            <a:ext cx="8229600" cy="1965960"/>
          </a:xfrm>
        </p:spPr>
        <p:txBody>
          <a:bodyPr>
            <a:noAutofit/>
          </a:bodyPr>
          <a:lstStyle/>
          <a:p>
            <a:r>
              <a:rPr lang="en-US" sz="1800" dirty="0" smtClean="0"/>
              <a:t>Data </a:t>
            </a:r>
            <a:r>
              <a:rPr lang="en-US" sz="1800" dirty="0"/>
              <a:t>frame</a:t>
            </a:r>
          </a:p>
          <a:p>
            <a:pPr lvl="1"/>
            <a:r>
              <a:rPr lang="en-US" sz="1600" dirty="0"/>
              <a:t>One </a:t>
            </a:r>
            <a:r>
              <a:rPr lang="en-US" sz="1600" dirty="0" smtClean="0"/>
              <a:t>logic-low start </a:t>
            </a:r>
            <a:r>
              <a:rPr lang="en-US" sz="1600" dirty="0"/>
              <a:t>bit</a:t>
            </a:r>
          </a:p>
          <a:p>
            <a:pPr lvl="1"/>
            <a:r>
              <a:rPr lang="en-US" sz="1600" dirty="0"/>
              <a:t>Data (LSB first or </a:t>
            </a:r>
            <a:r>
              <a:rPr lang="en-US" sz="1600" dirty="0" smtClean="0"/>
              <a:t>MSB first, </a:t>
            </a:r>
            <a:r>
              <a:rPr lang="en-US" sz="1600" dirty="0"/>
              <a:t>and size of 7, 8, 9 bits)</a:t>
            </a:r>
          </a:p>
          <a:p>
            <a:pPr lvl="1"/>
            <a:r>
              <a:rPr lang="en-US" sz="1600" dirty="0" smtClean="0"/>
              <a:t>One optional </a:t>
            </a:r>
            <a:r>
              <a:rPr lang="en-US" sz="1600" dirty="0"/>
              <a:t>parity bit </a:t>
            </a:r>
          </a:p>
          <a:p>
            <a:pPr lvl="1"/>
            <a:r>
              <a:rPr lang="en-US" sz="1600" dirty="0"/>
              <a:t>One or two </a:t>
            </a:r>
            <a:r>
              <a:rPr lang="en-US" sz="1600" dirty="0" smtClean="0"/>
              <a:t>logic-high stop bits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140527" y="350520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Tolerate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10% </a:t>
            </a:r>
            <a:r>
              <a:rPr lang="en-US" b="1" dirty="0"/>
              <a:t>clock shift during transmission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98" y="1319213"/>
            <a:ext cx="87534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20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4267200"/>
            <a:ext cx="8229600" cy="188976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Receiver must know the transmission rate</a:t>
            </a:r>
          </a:p>
          <a:p>
            <a:r>
              <a:rPr lang="en-US" sz="2000" dirty="0" smtClean="0"/>
              <a:t>Receiver uses a timer to time when it should sample</a:t>
            </a:r>
          </a:p>
          <a:p>
            <a:r>
              <a:rPr lang="en-US" sz="2000" dirty="0" smtClean="0"/>
              <a:t>To tolerate clock shift, receiver only samples </a:t>
            </a:r>
            <a:r>
              <a:rPr lang="en-US" sz="2000" dirty="0"/>
              <a:t>at the middle of each </a:t>
            </a:r>
            <a:r>
              <a:rPr lang="en-US" sz="2000" dirty="0" smtClean="0"/>
              <a:t>bit</a:t>
            </a:r>
            <a:endParaRPr lang="en-US" sz="2000" dirty="0" smtClean="0"/>
          </a:p>
          <a:p>
            <a:r>
              <a:rPr lang="en-US" sz="2000" dirty="0" smtClean="0"/>
              <a:t>The start bit </a:t>
            </a:r>
            <a:r>
              <a:rPr lang="en-US" sz="2000" dirty="0" smtClean="0"/>
              <a:t>inform receiver to reset its timer</a:t>
            </a:r>
          </a:p>
          <a:p>
            <a:r>
              <a:rPr lang="en-US" sz="2000" dirty="0" smtClean="0"/>
              <a:t>Receiver is only synchronized with the sender on every start bit. </a:t>
            </a:r>
          </a:p>
          <a:p>
            <a:pPr lvl="1"/>
            <a:r>
              <a:rPr lang="en-US" sz="1700" dirty="0" smtClean="0"/>
              <a:t>Only has to be accurate enough to read up to 9 bits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0527" y="350520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Tolerate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10% </a:t>
            </a:r>
            <a:r>
              <a:rPr lang="en-US" b="1" dirty="0"/>
              <a:t>clock shift during transmission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98" y="1319213"/>
            <a:ext cx="87534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0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4267200"/>
            <a:ext cx="8229600" cy="1889760"/>
          </a:xfrm>
        </p:spPr>
        <p:txBody>
          <a:bodyPr>
            <a:normAutofit/>
          </a:bodyPr>
          <a:lstStyle/>
          <a:p>
            <a:r>
              <a:rPr lang="en-US" sz="2000" dirty="0"/>
              <a:t>Receiver </a:t>
            </a:r>
            <a:r>
              <a:rPr lang="en-US" sz="2000" dirty="0" smtClean="0"/>
              <a:t>reports “frame error” if the stop bit is not detected</a:t>
            </a:r>
          </a:p>
          <a:p>
            <a:r>
              <a:rPr lang="en-US" sz="2000" dirty="0" smtClean="0"/>
              <a:t>Another start bit can </a:t>
            </a:r>
            <a:r>
              <a:rPr lang="en-US" sz="2000" dirty="0"/>
              <a:t>appear </a:t>
            </a:r>
            <a:r>
              <a:rPr lang="en-US" sz="2000" dirty="0" smtClean="0"/>
              <a:t>immediately after stop bit</a:t>
            </a:r>
          </a:p>
          <a:p>
            <a:pPr lvl="1"/>
            <a:r>
              <a:rPr lang="en-US" sz="1400" dirty="0" smtClean="0"/>
              <a:t>Receiver then resynchronizes with sender on the new start bit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0527" y="350520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Tolerate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10% </a:t>
            </a:r>
            <a:r>
              <a:rPr lang="en-US" b="1" dirty="0"/>
              <a:t>clock shift during transmission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98" y="1319213"/>
            <a:ext cx="87534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44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Baud Rate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Historically used in telecommunication to represent the number of pulses physically transferred per second</a:t>
            </a:r>
          </a:p>
          <a:p>
            <a:r>
              <a:rPr lang="en-US" dirty="0"/>
              <a:t>In digital communication, baud rate is the number of bits physically transferred per second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Baud rate is 9600 </a:t>
            </a:r>
          </a:p>
          <a:p>
            <a:pPr lvl="1"/>
            <a:r>
              <a:rPr lang="en-US" dirty="0"/>
              <a:t>each frame: a start bit, 8 data bits, a stop bit, and no parity bit. </a:t>
            </a:r>
          </a:p>
          <a:p>
            <a:pPr lvl="1"/>
            <a:r>
              <a:rPr lang="en-US" dirty="0"/>
              <a:t>Transmission rate of actual data </a:t>
            </a:r>
          </a:p>
          <a:p>
            <a:pPr marL="274320" lvl="1" indent="0">
              <a:buNone/>
            </a:pPr>
            <a:r>
              <a:rPr lang="en-US" dirty="0"/>
              <a:t>      9600/8 = 1200 bytes/second</a:t>
            </a:r>
          </a:p>
          <a:p>
            <a:pPr marL="274320" lvl="1" indent="0">
              <a:buNone/>
            </a:pPr>
            <a:r>
              <a:rPr lang="en-US" dirty="0"/>
              <a:t>      9600/(1 + 8 + 1) = 960 bytes/second</a:t>
            </a:r>
          </a:p>
          <a:p>
            <a:pPr lvl="1"/>
            <a:r>
              <a:rPr lang="en-US" dirty="0"/>
              <a:t>The start and stop bits are the protocol overhead</a:t>
            </a: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43000" y="4800600"/>
            <a:ext cx="3810000" cy="190500"/>
            <a:chOff x="1143000" y="4800600"/>
            <a:chExt cx="3810000" cy="1905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143000" y="4800600"/>
              <a:ext cx="3810000" cy="152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219200" y="4800600"/>
              <a:ext cx="3733800" cy="1905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189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Baud Rate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2819400"/>
                <a:ext cx="8229600" cy="3337560"/>
              </a:xfrm>
            </p:spPr>
            <p:txBody>
              <a:bodyPr/>
              <a:lstStyle/>
              <a:p>
                <a:r>
                  <a:rPr lang="en-US" dirty="0"/>
                  <a:t>If </a:t>
                </a:r>
                <a:r>
                  <a:rPr lang="en-US" i="1" dirty="0"/>
                  <a:t>OVER8 </a:t>
                </a:r>
                <a:r>
                  <a:rPr lang="en-US" dirty="0"/>
                  <a:t>is 0, then the signal is oversampled by 16, and 4 bits are used for the fractional part. </a:t>
                </a:r>
              </a:p>
              <a:p>
                <a:r>
                  <a:rPr lang="en-US" dirty="0"/>
                  <a:t>If </a:t>
                </a:r>
                <a:r>
                  <a:rPr lang="en-US" i="1" dirty="0"/>
                  <a:t>OVER8</a:t>
                </a:r>
                <a:r>
                  <a:rPr lang="en-US" dirty="0"/>
                  <a:t> is 1, then the signal is oversampled by 8, and 3 bits are used. </a:t>
                </a:r>
              </a:p>
              <a:p>
                <a:r>
                  <a:rPr lang="en-US" dirty="0"/>
                  <a:t>If BRR is </a:t>
                </a:r>
                <a:r>
                  <a:rPr lang="en-US" b="1" dirty="0">
                    <a:latin typeface="Consolas" panose="020B0609020204030204" pitchFamily="49" charset="0"/>
                  </a:rPr>
                  <a:t>0x1BC</a:t>
                </a:r>
                <a:r>
                  <a:rPr lang="en-US" dirty="0"/>
                  <a:t> and </a:t>
                </a:r>
                <a:r>
                  <a:rPr lang="en-US" i="1" dirty="0"/>
                  <a:t>OVER8</a:t>
                </a:r>
                <a:r>
                  <a:rPr lang="en-US" dirty="0"/>
                  <a:t> is 0, then </a:t>
                </a:r>
                <a:r>
                  <a:rPr lang="en-US" b="1" dirty="0">
                    <a:latin typeface="Consolas" panose="020B0609020204030204" pitchFamily="49" charset="0"/>
                  </a:rPr>
                  <a:t>0x1B</a:t>
                </a:r>
                <a:r>
                  <a:rPr lang="en-US" dirty="0"/>
                  <a:t> is the integer part and </a:t>
                </a:r>
                <a:r>
                  <a:rPr lang="en-US" b="1" dirty="0">
                    <a:latin typeface="Consolas" panose="020B0609020204030204" pitchFamily="49" charset="0"/>
                  </a:rPr>
                  <a:t>0xC</a:t>
                </a:r>
                <a:r>
                  <a:rPr lang="en-US" dirty="0"/>
                  <a:t> is the fractional part.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𝑈𝑆𝐴𝑅𝑇𝐷𝑉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𝑥𝐶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=27+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16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=27.75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2819400"/>
                <a:ext cx="8229600" cy="3337560"/>
              </a:xfrm>
              <a:blipFill rotWithShape="1">
                <a:blip r:embed="rId2"/>
                <a:stretch>
                  <a:fillRect l="-593" t="-164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19200" y="1447800"/>
                <a:ext cx="6172200" cy="880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𝐵𝑎𝑢𝑑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𝑅𝑎𝑡𝑒</m:t>
                      </m:r>
                      <m:r>
                        <a:rPr lang="en-US" sz="24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𝑃𝐶𝐿𝐾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8×(2−</m:t>
                          </m:r>
                          <m:r>
                            <a:rPr lang="en-US" sz="2400" i="1">
                              <a:latin typeface="Cambria Math"/>
                            </a:rPr>
                            <m:t>𝑂𝑉𝐸𝑅</m:t>
                          </m:r>
                          <m:r>
                            <a:rPr lang="en-US" sz="2400" i="1">
                              <a:latin typeface="Cambria Math"/>
                            </a:rPr>
                            <m:t>8)×</m:t>
                          </m:r>
                          <m:r>
                            <a:rPr lang="en-US" sz="2400" i="1">
                              <a:latin typeface="Cambria Math"/>
                            </a:rPr>
                            <m:t>𝑈𝑆𝐴𝑅𝑇𝐷𝐼𝑉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447800"/>
                <a:ext cx="6172200" cy="8809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38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Baud Rate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 processor clock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𝑃𝐶𝐿𝐾</m:t>
                        </m:r>
                      </m:sub>
                    </m:sSub>
                  </m:oMath>
                </a14:m>
                <a:r>
                  <a:rPr lang="en-US" dirty="0"/>
                  <a:t> is 16MHz, and the system is oversampled by 16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𝑂𝑉𝐸𝑅</m:t>
                    </m:r>
                    <m:r>
                      <a:rPr lang="en-US" i="1">
                        <a:latin typeface="Cambria Math"/>
                      </a:rPr>
                      <m:t>8=0</m:t>
                    </m:r>
                  </m:oMath>
                </a14:m>
                <a:r>
                  <a:rPr lang="en-US" dirty="0"/>
                  <a:t>),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𝑈𝑆𝐴𝑅𝑇𝐷𝐼𝑉</m:t>
                    </m:r>
                    <m:r>
                      <m:rPr>
                        <m:aln/>
                      </m:rP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𝑃𝐶𝐿𝐾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8×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2−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𝑂𝑉𝐸𝑅</m:t>
                            </m:r>
                            <m:r>
                              <a:rPr lang="en-US" i="1">
                                <a:latin typeface="Cambria Math"/>
                              </a:rPr>
                              <m:t>8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</a:rPr>
                          <m:t>𝐵𝑎𝑢𝑑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𝑅𝑎𝑡𝑒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600" dirty="0"/>
                  <a:t/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16×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8×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2−0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×9600</m:t>
                          </m:r>
                        </m:den>
                      </m:f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104.1667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Thus </a:t>
                </a:r>
                <a:r>
                  <a:rPr lang="en-US" i="1" dirty="0"/>
                  <a:t>USARTDIV</a:t>
                </a:r>
                <a:r>
                  <a:rPr lang="en-US" dirty="0"/>
                  <a:t> is 104.1875, which is encoded as 0x683.</a:t>
                </a:r>
              </a:p>
              <a:p>
                <a:r>
                  <a:rPr lang="en-US" dirty="0"/>
                  <a:t>desired baud rate 9600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24000" y="5257800"/>
                <a:ext cx="6400800" cy="934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𝐵𝑎𝑢𝑑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𝑅𝑎𝑡𝑒</m:t>
                      </m:r>
                      <m:r>
                        <a:rPr lang="en-US" sz="24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16×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8×(2−0)×</m:t>
                          </m:r>
                          <m:r>
                            <a:rPr lang="en-US" sz="2400">
                              <a:latin typeface="Cambria Math"/>
                            </a:rPr>
                            <m:t>104.1875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=9598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257800"/>
                <a:ext cx="6400800" cy="9341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28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1443</TotalTime>
  <Words>791</Words>
  <Application>Microsoft Office PowerPoint</Application>
  <PresentationFormat>On-screen Show (4:3)</PresentationFormat>
  <Paragraphs>159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Bookman Old Style (Headings)</vt:lpstr>
      <vt:lpstr>宋体</vt:lpstr>
      <vt:lpstr>Arial</vt:lpstr>
      <vt:lpstr>Bookman Old Style</vt:lpstr>
      <vt:lpstr>Calibri</vt:lpstr>
      <vt:lpstr>Cambria Math</vt:lpstr>
      <vt:lpstr>Consolas</vt:lpstr>
      <vt:lpstr>Gill Sans MT</vt:lpstr>
      <vt:lpstr>Times New Roman</vt:lpstr>
      <vt:lpstr>Wingdings</vt:lpstr>
      <vt:lpstr>Wingdings 3</vt:lpstr>
      <vt:lpstr>Origin</vt:lpstr>
      <vt:lpstr>Dr. Yifeng Zhu Electrical and Computer Engineering University of Maine</vt:lpstr>
      <vt:lpstr>Universal Asynchronous Receiver and Transmitter (UART)</vt:lpstr>
      <vt:lpstr>Connecting to PC</vt:lpstr>
      <vt:lpstr>Data Frame</vt:lpstr>
      <vt:lpstr>Data Frame</vt:lpstr>
      <vt:lpstr>Data Frame</vt:lpstr>
      <vt:lpstr>Baud Rate</vt:lpstr>
      <vt:lpstr>Baud Rate</vt:lpstr>
      <vt:lpstr>Baud Rate</vt:lpstr>
      <vt:lpstr>Error Detection</vt:lpstr>
      <vt:lpstr>Transmitting 0x32 and 0x3C</vt:lpstr>
      <vt:lpstr>UART Connection</vt:lpstr>
      <vt:lpstr>Sending Data</vt:lpstr>
      <vt:lpstr>Receiving Data</vt:lpstr>
      <vt:lpstr>UART Interrupt:  Receiving Data</vt:lpstr>
      <vt:lpstr>UART Interrupt:  Receiving Data</vt:lpstr>
      <vt:lpstr>UART DMA:  Receiving &amp; Sending </vt:lpstr>
      <vt:lpstr>UART DMA:  Receiving &amp; Sending </vt:lpstr>
      <vt:lpstr>Voltage Levels</vt:lpstr>
      <vt:lpstr>Bluetooth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zhu</cp:lastModifiedBy>
  <cp:revision>69</cp:revision>
  <dcterms:created xsi:type="dcterms:W3CDTF">2013-04-23T04:23:51Z</dcterms:created>
  <dcterms:modified xsi:type="dcterms:W3CDTF">2020-02-04T19:50:22Z</dcterms:modified>
</cp:coreProperties>
</file>