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72" r:id="rId7"/>
    <p:sldId id="261" r:id="rId8"/>
    <p:sldId id="257" r:id="rId9"/>
    <p:sldId id="267" r:id="rId10"/>
    <p:sldId id="262" r:id="rId11"/>
    <p:sldId id="266" r:id="rId12"/>
    <p:sldId id="265" r:id="rId13"/>
    <p:sldId id="264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CEE8-BAA8-4602-AE4E-9D0414A5E53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D34E-482C-401C-AF3F-3B34B6DF3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083366F4-BA51-4938-9FF1-D8409703612D}" type="datetime1">
              <a:rPr lang="en-US" smtClean="0"/>
              <a:pPr eaLnBrk="1" latinLnBrk="0" hangingPunct="1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0D00691-1BBD-48C5-9CFE-8A73E4DF46A6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2E17150-0A91-452D-88EE-4EAB4A055403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139190-C0F2-4D08-8AD2-E72BF4FCFC10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284A76A-4937-419E-AFF7-370F427D7E17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F68FA7C-0340-42AC-B3A9-93B6DD9C9D1F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E0C6488-5FF4-4E8B-A85B-7D79F7EA3A59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A1FB3A-2786-429F-A05E-5BF9080ECE8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25FC9C-B195-4C28-B612-D2FE86078257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64C9545-16B5-4782-BE28-D228F834BB2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597DFE-DE0C-474A-84E0-CD760612E05F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A09D4F3-4BB6-46E7-886B-8919FBD86D7F}" type="datetime1">
              <a:rPr lang="en-US" smtClean="0"/>
              <a:pPr eaLnBrk="1" latinLnBrk="0" hangingPunct="1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3509" y="1828800"/>
            <a:ext cx="3235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23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Concurrent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31432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15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</a:t>
            </a:r>
            <a:r>
              <a:rPr lang="en-US" dirty="0"/>
              <a:t> and </a:t>
            </a:r>
            <a:r>
              <a:rPr lang="en-US" dirty="0" err="1"/>
              <a:t>PSP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2763"/>
            <a:ext cx="8915400" cy="360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08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</a:t>
            </a:r>
            <a:r>
              <a:rPr lang="en-US" dirty="0"/>
              <a:t> and </a:t>
            </a:r>
            <a:r>
              <a:rPr lang="en-US" dirty="0" err="1"/>
              <a:t>PSP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" y="2057400"/>
            <a:ext cx="8990961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39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</a:t>
            </a:r>
            <a:r>
              <a:rPr lang="en-US" dirty="0"/>
              <a:t> and </a:t>
            </a:r>
            <a:r>
              <a:rPr lang="en-US" dirty="0" err="1"/>
              <a:t>PSP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075721" cy="4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7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1219200"/>
            <a:ext cx="70961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Modes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16611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Handler mode is always privileged.</a:t>
            </a:r>
          </a:p>
          <a:p>
            <a:r>
              <a:rPr lang="en-US" sz="2400" dirty="0"/>
              <a:t>The privileged state allows software to access all resources</a:t>
            </a:r>
          </a:p>
          <a:p>
            <a:r>
              <a:rPr lang="en-US" sz="2400" dirty="0"/>
              <a:t>The unprivileged state prevents software from configuring or controlling some protected resources directly.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8104"/>
            <a:ext cx="8130710" cy="23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281" y="4800600"/>
            <a:ext cx="790793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asm</a:t>
            </a:r>
            <a:r>
              <a:rPr lang="en-US" dirty="0">
                <a:latin typeface="Consolas" panose="020B0609020204030204" pitchFamily="49" charset="0"/>
              </a:rPr>
              <a:t> uint32_t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get_CONTROL</a:t>
            </a:r>
            <a:r>
              <a:rPr lang="en-US" dirty="0">
                <a:latin typeface="Consolas" panose="020B0609020204030204" pitchFamily="49" charset="0"/>
              </a:rPr>
              <a:t>(void) {</a:t>
            </a:r>
            <a:endParaRPr lang="en-US" sz="2400" dirty="0"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    MRS r0, CONTROL   </a:t>
            </a:r>
            <a:r>
              <a:rPr lang="en-US" sz="1600" dirty="0">
                <a:latin typeface="Consolas" panose="020B0609020204030204" pitchFamily="49" charset="0"/>
              </a:rPr>
              <a:t>; MRS: Move to register from status register</a:t>
            </a:r>
            <a:endParaRPr lang="en-US" sz="2400" dirty="0"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    BX  </a:t>
            </a:r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sz="2400" dirty="0">
              <a:latin typeface="Consolas" panose="020B0609020204030204" pitchFamily="49" charset="0"/>
            </a:endParaRPr>
          </a:p>
          <a:p>
            <a:pPr algn="just">
              <a:spcAft>
                <a:spcPts val="300"/>
              </a:spcAft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88352" cy="28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88352" cy="2842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001" y="4229426"/>
            <a:ext cx="879599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asm</a:t>
            </a:r>
            <a:r>
              <a:rPr lang="en-US" dirty="0">
                <a:latin typeface="Consolas" panose="020B0609020204030204" pitchFamily="49" charset="0"/>
              </a:rPr>
              <a:t> void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select_PSP</a:t>
            </a:r>
            <a:r>
              <a:rPr lang="en-US" dirty="0">
                <a:latin typeface="Consolas" panose="020B0609020204030204" pitchFamily="49" charset="0"/>
              </a:rPr>
              <a:t>(void) {</a:t>
            </a:r>
          </a:p>
          <a:p>
            <a:r>
              <a:rPr lang="en-US" i="1" dirty="0">
                <a:latin typeface="Consolas" panose="020B0609020204030204" pitchFamily="49" charset="0"/>
              </a:rPr>
              <a:t>   ; Assume PSP has already been initialized.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MRS  r0, CONTROL  </a:t>
            </a:r>
            <a:r>
              <a:rPr lang="en-US" i="1" dirty="0">
                <a:latin typeface="Consolas" panose="020B0609020204030204" pitchFamily="49" charset="0"/>
              </a:rPr>
              <a:t>; MRS: Move to register from status register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ORRS r0, r0, #2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i="1" dirty="0">
                <a:latin typeface="Consolas" panose="020B0609020204030204" pitchFamily="49" charset="0"/>
              </a:rPr>
              <a:t>; Set bit 1 to 1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MSR  CONTROL, r0  </a:t>
            </a:r>
            <a:r>
              <a:rPr lang="en-US" i="1" dirty="0">
                <a:latin typeface="Consolas" panose="020B0609020204030204" pitchFamily="49" charset="0"/>
              </a:rPr>
              <a:t>; MSR: Move to status register from register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ISB               </a:t>
            </a:r>
            <a:r>
              <a:rPr lang="en-US" i="1" dirty="0">
                <a:latin typeface="Consolas" panose="020B0609020204030204" pitchFamily="49" charset="0"/>
              </a:rPr>
              <a:t>; Ensure subsequent instructions use the new SP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BX  </a:t>
            </a:r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register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29" y="4186297"/>
            <a:ext cx="9102571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__</a:t>
            </a:r>
            <a:r>
              <a:rPr lang="en-US" sz="1600" dirty="0" err="1">
                <a:latin typeface="Consolas" panose="020B0609020204030204" pitchFamily="49" charset="0"/>
              </a:rPr>
              <a:t>asm</a:t>
            </a:r>
            <a:r>
              <a:rPr lang="en-US" sz="1600" dirty="0">
                <a:latin typeface="Consolas" panose="020B0609020204030204" pitchFamily="49" charset="0"/>
              </a:rPr>
              <a:t> void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select_Unprivileged</a:t>
            </a:r>
            <a:r>
              <a:rPr lang="en-US" sz="1600" dirty="0">
                <a:latin typeface="Consolas" panose="020B0609020204030204" pitchFamily="49" charset="0"/>
              </a:rPr>
              <a:t>(void) {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; Assume PSP has already been initialized.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MRS  r0, CONTROL  </a:t>
            </a:r>
            <a:r>
              <a:rPr lang="en-US" sz="1600" i="1" dirty="0">
                <a:latin typeface="Consolas" panose="020B0609020204030204" pitchFamily="49" charset="0"/>
              </a:rPr>
              <a:t>; MRS: Move to register from status register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ORRS r0, r0, #1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i="1" dirty="0">
                <a:latin typeface="Consolas" panose="020B0609020204030204" pitchFamily="49" charset="0"/>
              </a:rPr>
              <a:t>; Set bit 0 to 1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MSR  CONTROL, r0  </a:t>
            </a:r>
            <a:r>
              <a:rPr lang="en-US" sz="1600" i="1" dirty="0">
                <a:latin typeface="Consolas" panose="020B0609020204030204" pitchFamily="49" charset="0"/>
              </a:rPr>
              <a:t>; MSR: Move to status register from register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ISB               </a:t>
            </a:r>
            <a:r>
              <a:rPr lang="en-US" sz="1600" i="1" dirty="0">
                <a:latin typeface="Consolas" panose="020B0609020204030204" pitchFamily="49" charset="0"/>
              </a:rPr>
              <a:t>; Ensure subsequent instructions at the new privilege level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BX  </a:t>
            </a:r>
            <a:r>
              <a:rPr lang="en-US" sz="1600" dirty="0" err="1">
                <a:latin typeface="Consolas" panose="020B0609020204030204" pitchFamily="49" charset="0"/>
              </a:rPr>
              <a:t>lr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388352" cy="28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Return Value (EXC_RETURN)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133600"/>
          </a:xfrm>
        </p:spPr>
        <p:txBody>
          <a:bodyPr>
            <a:noAutofit/>
          </a:bodyPr>
          <a:lstStyle/>
          <a:p>
            <a:r>
              <a:rPr lang="en-US" sz="2000" dirty="0"/>
              <a:t>At the entry of a subroutine, 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r>
              <a:rPr lang="en-US" sz="2000" dirty="0"/>
              <a:t> stores the return address. </a:t>
            </a:r>
          </a:p>
          <a:p>
            <a:r>
              <a:rPr lang="en-US" sz="2000" dirty="0"/>
              <a:t>At the entry of an interrupt handler, </a:t>
            </a:r>
            <a:r>
              <a:rPr lang="en-US" sz="2000" b="1" dirty="0">
                <a:latin typeface="Consolas" panose="020B0609020204030204" pitchFamily="49" charset="0"/>
              </a:rPr>
              <a:t>LR</a:t>
            </a:r>
            <a:r>
              <a:rPr lang="en-US" sz="2000" dirty="0"/>
              <a:t> holds EXC_RETURN.</a:t>
            </a:r>
          </a:p>
          <a:p>
            <a:pPr lvl="1"/>
            <a:r>
              <a:rPr lang="en-US" sz="1600" dirty="0"/>
              <a:t>At the entry of an interrupt handler, the processor generates a special 32-bit value called exception return value and automatically stores this value in the link register (LR).</a:t>
            </a:r>
          </a:p>
          <a:p>
            <a:pPr lvl="1"/>
            <a:r>
              <a:rPr lang="en-US" sz="1600" dirty="0"/>
              <a:t>Without FPU, three valid values: </a:t>
            </a:r>
            <a:r>
              <a:rPr lang="en-US" sz="1600" b="1" dirty="0">
                <a:latin typeface="Consolas" panose="020B0609020204030204" pitchFamily="49" charset="0"/>
              </a:rPr>
              <a:t>0xFFFFFFF1</a:t>
            </a:r>
            <a:r>
              <a:rPr lang="en-US" sz="1600" dirty="0"/>
              <a:t>, </a:t>
            </a:r>
            <a:r>
              <a:rPr lang="en-US" sz="1600" b="1" dirty="0">
                <a:latin typeface="Consolas" panose="020B0609020204030204" pitchFamily="49" charset="0"/>
              </a:rPr>
              <a:t>0xFFFFFFF9</a:t>
            </a:r>
            <a:r>
              <a:rPr lang="en-US" sz="1600" dirty="0"/>
              <a:t>, and </a:t>
            </a:r>
            <a:r>
              <a:rPr lang="en-US" sz="1600" b="1" dirty="0">
                <a:latin typeface="Consolas" panose="020B0609020204030204" pitchFamily="49" charset="0"/>
              </a:rPr>
              <a:t>0xFFFFFFFD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With FPU, three additional valid values: </a:t>
            </a:r>
            <a:r>
              <a:rPr lang="en-US" sz="1600" b="1" dirty="0">
                <a:latin typeface="Consolas" panose="020B0609020204030204" pitchFamily="49" charset="0"/>
              </a:rPr>
              <a:t>0xFFFFFFE1</a:t>
            </a:r>
            <a:r>
              <a:rPr lang="en-US" sz="1600" dirty="0"/>
              <a:t>, </a:t>
            </a:r>
            <a:r>
              <a:rPr lang="en-US" sz="1600" b="1" dirty="0">
                <a:latin typeface="Consolas" panose="020B0609020204030204" pitchFamily="49" charset="0"/>
              </a:rPr>
              <a:t>0xFFFFFFE9</a:t>
            </a:r>
            <a:r>
              <a:rPr lang="en-US" sz="1600" dirty="0"/>
              <a:t>, and </a:t>
            </a:r>
            <a:r>
              <a:rPr lang="en-US" sz="1600" b="1" dirty="0">
                <a:latin typeface="Consolas" panose="020B0609020204030204" pitchFamily="49" charset="0"/>
              </a:rPr>
              <a:t>0xFFFFFFED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2" y="3424561"/>
            <a:ext cx="8999776" cy="2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1945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4575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Sharing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77574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14" y="3962400"/>
            <a:ext cx="18383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7306" y="586740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Robin Scheduling</a:t>
            </a:r>
          </a:p>
        </p:txBody>
      </p:sp>
    </p:spTree>
    <p:extLst>
      <p:ext uri="{BB962C8B-B14F-4D97-AF65-F5344CB8AC3E}">
        <p14:creationId xmlns:p14="http://schemas.microsoft.com/office/powerpoint/2010/main" val="365271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667367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05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1061</TotalTime>
  <Words>350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Bookman Old Style (Headings)</vt:lpstr>
      <vt:lpstr>宋体</vt:lpstr>
      <vt:lpstr>Bookman Old Style</vt:lpstr>
      <vt:lpstr>Calibri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Processor Modes</vt:lpstr>
      <vt:lpstr>CONTROL register</vt:lpstr>
      <vt:lpstr>CONTROL register</vt:lpstr>
      <vt:lpstr>CONTROL register</vt:lpstr>
      <vt:lpstr>Exception Return Value (EXC_RETURN)</vt:lpstr>
      <vt:lpstr>CPU Scheduling</vt:lpstr>
      <vt:lpstr>Time Sharing</vt:lpstr>
      <vt:lpstr>Context  Switch</vt:lpstr>
      <vt:lpstr>Frame</vt:lpstr>
      <vt:lpstr>MSP and PSP</vt:lpstr>
      <vt:lpstr>MSP and PSP</vt:lpstr>
      <vt:lpstr>MSP and PSP</vt:lpstr>
      <vt:lpstr>Context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26</cp:revision>
  <dcterms:created xsi:type="dcterms:W3CDTF">2014-05-03T13:36:50Z</dcterms:created>
  <dcterms:modified xsi:type="dcterms:W3CDTF">2020-01-23T15:11:58Z</dcterms:modified>
</cp:coreProperties>
</file>