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72" r:id="rId3"/>
    <p:sldId id="262" r:id="rId4"/>
    <p:sldId id="263" r:id="rId5"/>
    <p:sldId id="264" r:id="rId6"/>
    <p:sldId id="265" r:id="rId7"/>
    <p:sldId id="271" r:id="rId8"/>
    <p:sldId id="266" r:id="rId9"/>
    <p:sldId id="267" r:id="rId10"/>
    <p:sldId id="270" r:id="rId11"/>
    <p:sldId id="269"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698" autoAdjust="0"/>
  </p:normalViewPr>
  <p:slideViewPr>
    <p:cSldViewPr>
      <p:cViewPr>
        <p:scale>
          <a:sx n="112" d="100"/>
          <a:sy n="112" d="100"/>
        </p:scale>
        <p:origin x="1584"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DA89-DDB7-4B34-9CC4-0142EF220853}" type="datetimeFigureOut">
              <a:rPr lang="en-US" smtClean="0"/>
              <a:pPr/>
              <a:t>2/20/2020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BE812-4129-4690-BCA9-F960F9F01E17}" type="slidenum">
              <a:rPr lang="en-US" smtClean="0"/>
              <a:pPr/>
              <a:t>‹#›</a:t>
            </a:fld>
            <a:endParaRPr lang="en-US"/>
          </a:p>
        </p:txBody>
      </p:sp>
    </p:spTree>
    <p:extLst>
      <p:ext uri="{BB962C8B-B14F-4D97-AF65-F5344CB8AC3E}">
        <p14:creationId xmlns:p14="http://schemas.microsoft.com/office/powerpoint/2010/main" val="326773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interrupt vector table of STM32L4. {{Pause=0.5}}  The first word holds the top of the main stack. {{Pause=0.5}} The next 15 words hold the pointers of 15 system exception handlers. {{Pause=0.5}} The next are pointers to vender-specific interrupt handlers. The size of the interrupt vector table, varies among different processor chips.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3664249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Interrupts are widely used in microcontrollers for applications to efficiently response hardware requests.</a:t>
            </a:r>
          </a:p>
          <a:p>
            <a:r>
              <a:rPr lang="en-US" dirty="0"/>
              <a:t> </a:t>
            </a:r>
          </a:p>
          <a:p>
            <a:r>
              <a:rPr lang="en-US" dirty="0"/>
              <a:t>While the very first word in the memory stores the memory address used to initialize the main stack pointer (MSP), the following words starting at 0x00000004 represent a vector table, which store the memory address of the first instruction of all interrupt and exception handling routines. </a:t>
            </a:r>
          </a:p>
          <a:p>
            <a:r>
              <a:rPr lang="en-US" dirty="0"/>
              <a:t> </a:t>
            </a:r>
          </a:p>
          <a:p>
            <a:r>
              <a:rPr lang="en-US" dirty="0"/>
              <a:t>All interrupts are managed by the Nested Vectored Interrupt Controller (NVIC). NVIC allows applications to enable specific interrupts and program their priority levels dynamically if needed.  All interrupts are served based on their priority levels. The current running interrupt handler is stopped if a new interrupt with a higher priority occurs. The current lower-priority task is preempted by the new interrupt task, and resumes the computation when the handler of the new interrupt completes. A higher value of interrupt priority number actually represents a lower priority. The </a:t>
            </a:r>
            <a:r>
              <a:rPr lang="en-US" dirty="0" err="1"/>
              <a:t>reset_handler</a:t>
            </a:r>
            <a:r>
              <a:rPr lang="en-US" dirty="0"/>
              <a:t>() has the highest priority and its has a priority number of -3. </a:t>
            </a:r>
          </a:p>
          <a:p>
            <a:r>
              <a:rPr lang="en-US" dirty="0"/>
              <a:t> </a:t>
            </a:r>
          </a:p>
          <a:p>
            <a:endParaRPr lang="en-US" dirty="0"/>
          </a:p>
          <a:p>
            <a:endParaRPr lang="en-US" dirty="0"/>
          </a:p>
        </p:txBody>
      </p:sp>
      <p:sp>
        <p:nvSpPr>
          <p:cNvPr id="4" name="Slide Number Placeholder 3"/>
          <p:cNvSpPr>
            <a:spLocks noGrp="1"/>
          </p:cNvSpPr>
          <p:nvPr>
            <p:ph type="sldNum" sz="quarter" idx="10"/>
          </p:nvPr>
        </p:nvSpPr>
        <p:spPr/>
        <p:txBody>
          <a:bodyPr/>
          <a:lstStyle/>
          <a:p>
            <a:fld id="{A6BBE812-4129-4690-BCA9-F960F9F01E17}"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pPr eaLnBrk="1" latinLnBrk="0" hangingPunct="1"/>
              <a:t>2/20/2020</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pPr eaLnBrk="1" latinLnBrk="0" hangingPunct="1"/>
              <a:t>2/20/2020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pPr eaLnBrk="1" latinLnBrk="0" hangingPunct="1"/>
              <a:t>2/20/2020</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A4235AF-9AD5-4467-AB33-27BB0F9DCF69}" type="datetime1">
              <a:rPr lang="en-US" smtClean="0"/>
              <a:pPr eaLnBrk="1" latinLnBrk="0" hangingPunct="1"/>
              <a:t>2/20/2020</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pPr eaLnBrk="1" latinLnBrk="0" hangingPunct="1"/>
              <a:t>2/20/2020</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pPr eaLnBrk="1" latinLnBrk="0" hangingPunct="1"/>
              <a:t>2/20/2020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pPr eaLnBrk="1" latinLnBrk="0" hangingPunct="1"/>
              <a:t>2/20/2020</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pPr eaLnBrk="1" latinLnBrk="0" hangingPunct="1"/>
              <a:t>2/20/2020</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pPr eaLnBrk="1" latinLnBrk="0" hangingPunct="1"/>
              <a:t>2/20/2020</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pPr eaLnBrk="1" latinLnBrk="0" hangingPunct="1"/>
              <a:t>2/20/2020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pPr eaLnBrk="1" latinLnBrk="0" hangingPunct="1"/>
              <a:t>2/20/2020</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pPr eaLnBrk="1" latinLnBrk="0" hangingPunct="1"/>
              <a:t>2/20/2020</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smtClean="0"/>
              <a:t>Spring 2020</a:t>
            </a:r>
            <a:endParaRPr lang="en-US" dirty="0"/>
          </a:p>
        </p:txBody>
      </p:sp>
      <p:sp>
        <p:nvSpPr>
          <p:cNvPr id="5" name="TextBox 4"/>
          <p:cNvSpPr txBox="1"/>
          <p:nvPr/>
        </p:nvSpPr>
        <p:spPr>
          <a:xfrm>
            <a:off x="1828800" y="337547"/>
            <a:ext cx="6477000" cy="307777"/>
          </a:xfrm>
          <a:prstGeom prst="rect">
            <a:avLst/>
          </a:prstGeom>
          <a:noFill/>
        </p:spPr>
        <p:txBody>
          <a:bodyPr wrap="square" rtlCol="0">
            <a:spAutoFit/>
          </a:bodyPr>
          <a:lstStyle/>
          <a:p>
            <a:pPr algn="r"/>
            <a:r>
              <a:rPr lang="en-US" sz="1400" b="1" dirty="0">
                <a:latin typeface="Bookman Old Style (Headings)"/>
              </a:rPr>
              <a:t>ECE 271 - Microcomputer Architecture and Applications</a:t>
            </a:r>
          </a:p>
        </p:txBody>
      </p:sp>
      <p:sp>
        <p:nvSpPr>
          <p:cNvPr id="6" name="TextBox 5"/>
          <p:cNvSpPr txBox="1"/>
          <p:nvPr/>
        </p:nvSpPr>
        <p:spPr>
          <a:xfrm>
            <a:off x="6540780" y="1828800"/>
            <a:ext cx="1728615" cy="830997"/>
          </a:xfrm>
          <a:prstGeom prst="rect">
            <a:avLst/>
          </a:prstGeom>
          <a:noFill/>
        </p:spPr>
        <p:txBody>
          <a:bodyPr wrap="none" rtlCol="0">
            <a:spAutoFit/>
          </a:bodyPr>
          <a:lstStyle/>
          <a:p>
            <a:pPr algn="r"/>
            <a:r>
              <a:rPr lang="en-US" sz="2400" b="1" dirty="0">
                <a:solidFill>
                  <a:srgbClr val="C00000"/>
                </a:solidFill>
              </a:rPr>
              <a:t>Lecture 13</a:t>
            </a:r>
          </a:p>
          <a:p>
            <a:pPr algn="r"/>
            <a:r>
              <a:rPr lang="en-US" sz="2400" b="1" dirty="0">
                <a:solidFill>
                  <a:srgbClr val="C00000"/>
                </a:solidFill>
              </a:rPr>
              <a:t>Booting </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10</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5" y="1447800"/>
            <a:ext cx="8984805"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20574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228600"/>
            <a:ext cx="1327608" cy="369332"/>
          </a:xfrm>
          <a:prstGeom prst="rect">
            <a:avLst/>
          </a:prstGeom>
        </p:spPr>
        <p:txBody>
          <a:bodyPr wrap="none">
            <a:spAutoFit/>
          </a:bodyPr>
          <a:lstStyle/>
          <a:p>
            <a:r>
              <a:rPr lang="en-US" dirty="0">
                <a:solidFill>
                  <a:srgbClr val="FF0000"/>
                </a:solidFill>
              </a:rPr>
              <a:t>__</a:t>
            </a:r>
            <a:r>
              <a:rPr lang="en-US" dirty="0" err="1">
                <a:solidFill>
                  <a:srgbClr val="FF0000"/>
                </a:solidFill>
              </a:rPr>
              <a:t>initial_sp</a:t>
            </a:r>
            <a:r>
              <a:rPr lang="en-US" dirty="0">
                <a:solidFill>
                  <a:srgbClr val="FF0000"/>
                </a:solidFill>
              </a:rPr>
              <a:t> </a:t>
            </a:r>
          </a:p>
        </p:txBody>
      </p:sp>
      <p:cxnSp>
        <p:nvCxnSpPr>
          <p:cNvPr id="8" name="Straight Arrow Connector 7"/>
          <p:cNvCxnSpPr/>
          <p:nvPr/>
        </p:nvCxnSpPr>
        <p:spPr>
          <a:xfrm flipV="1">
            <a:off x="1524000" y="685800"/>
            <a:ext cx="228600" cy="1371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48992" y="2057400"/>
            <a:ext cx="762000" cy="228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903" y="676275"/>
            <a:ext cx="1588897" cy="369332"/>
          </a:xfrm>
          <a:prstGeom prst="rect">
            <a:avLst/>
          </a:prstGeom>
          <a:ln>
            <a:noFill/>
          </a:ln>
        </p:spPr>
        <p:txBody>
          <a:bodyPr wrap="none">
            <a:spAutoFit/>
          </a:bodyPr>
          <a:lstStyle/>
          <a:p>
            <a:r>
              <a:rPr lang="en-US" dirty="0" err="1">
                <a:solidFill>
                  <a:srgbClr val="0000FF"/>
                </a:solidFill>
              </a:rPr>
              <a:t>Reset_Handler</a:t>
            </a:r>
            <a:endParaRPr lang="en-US" dirty="0">
              <a:solidFill>
                <a:srgbClr val="0000FF"/>
              </a:solidFill>
            </a:endParaRPr>
          </a:p>
        </p:txBody>
      </p:sp>
      <p:cxnSp>
        <p:nvCxnSpPr>
          <p:cNvPr id="12" name="Straight Arrow Connector 11"/>
          <p:cNvCxnSpPr/>
          <p:nvPr/>
        </p:nvCxnSpPr>
        <p:spPr>
          <a:xfrm flipV="1">
            <a:off x="2329992" y="1066800"/>
            <a:ext cx="184608" cy="9906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29300" y="2257425"/>
            <a:ext cx="76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6210300" y="1266825"/>
            <a:ext cx="184608" cy="9906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78582" y="857250"/>
            <a:ext cx="1760418" cy="369332"/>
          </a:xfrm>
          <a:prstGeom prst="rect">
            <a:avLst/>
          </a:prstGeom>
        </p:spPr>
        <p:txBody>
          <a:bodyPr wrap="none">
            <a:spAutoFit/>
          </a:bodyPr>
          <a:lstStyle/>
          <a:p>
            <a:r>
              <a:rPr lang="en-US" dirty="0" err="1">
                <a:solidFill>
                  <a:srgbClr val="00B050"/>
                </a:solidFill>
              </a:rPr>
              <a:t>SysTick_Handler</a:t>
            </a:r>
            <a:endParaRPr lang="en-US"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106598"/>
            <a:ext cx="2266950" cy="6511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7239000" y="3448050"/>
            <a:ext cx="1828800" cy="228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2045" y="743634"/>
            <a:ext cx="1265090" cy="646331"/>
          </a:xfrm>
          <a:prstGeom prst="rect">
            <a:avLst/>
          </a:prstGeom>
          <a:noFill/>
        </p:spPr>
        <p:txBody>
          <a:bodyPr wrap="none" rtlCol="0">
            <a:spAutoFit/>
          </a:bodyPr>
          <a:lstStyle/>
          <a:p>
            <a:r>
              <a:rPr lang="en-US" dirty="0"/>
              <a:t>Instruction </a:t>
            </a:r>
          </a:p>
          <a:p>
            <a:r>
              <a:rPr lang="en-US" dirty="0"/>
              <a:t>Memory</a:t>
            </a:r>
          </a:p>
        </p:txBody>
      </p:sp>
      <p:cxnSp>
        <p:nvCxnSpPr>
          <p:cNvPr id="4" name="Straight Arrow Connector 3"/>
          <p:cNvCxnSpPr/>
          <p:nvPr/>
        </p:nvCxnSpPr>
        <p:spPr>
          <a:xfrm>
            <a:off x="2329992" y="2286000"/>
            <a:ext cx="4909008" cy="127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3124200" y="2981325"/>
            <a:ext cx="1902741" cy="923330"/>
          </a:xfrm>
          <a:prstGeom prst="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b="1" dirty="0">
                <a:solidFill>
                  <a:schemeClr val="bg1"/>
                </a:solidFill>
              </a:rPr>
              <a:t>The second word is used to initialize PC.</a:t>
            </a:r>
          </a:p>
        </p:txBody>
      </p:sp>
      <p:sp>
        <p:nvSpPr>
          <p:cNvPr id="3" name="TextBox 2"/>
          <p:cNvSpPr txBox="1"/>
          <p:nvPr/>
        </p:nvSpPr>
        <p:spPr>
          <a:xfrm>
            <a:off x="280644" y="5562600"/>
            <a:ext cx="5967756" cy="923330"/>
          </a:xfrm>
          <a:prstGeom prst="rect">
            <a:avLst/>
          </a:prstGeom>
          <a:noFill/>
        </p:spPr>
        <p:txBody>
          <a:bodyPr wrap="square" rtlCol="0">
            <a:spAutoFit/>
          </a:bodyPr>
          <a:lstStyle/>
          <a:p>
            <a:pPr>
              <a:buFont typeface="Arial"/>
              <a:buChar char="•"/>
            </a:pPr>
            <a:r>
              <a:rPr lang="en-US" dirty="0">
                <a:solidFill>
                  <a:srgbClr val="0000FF"/>
                </a:solidFill>
              </a:rPr>
              <a:t> Instruction if </a:t>
            </a:r>
            <a:r>
              <a:rPr lang="en-US" dirty="0" err="1">
                <a:solidFill>
                  <a:srgbClr val="0000FF"/>
                </a:solidFill>
              </a:rPr>
              <a:t>halfword</a:t>
            </a:r>
            <a:r>
              <a:rPr lang="en-US" dirty="0">
                <a:solidFill>
                  <a:srgbClr val="0000FF"/>
                </a:solidFill>
              </a:rPr>
              <a:t> aligned, thus bit </a:t>
            </a:r>
            <a:r>
              <a:rPr lang="en-US" dirty="0">
                <a:solidFill>
                  <a:srgbClr val="0000FF"/>
                </a:solidFill>
                <a:latin typeface="Consolas"/>
                <a:cs typeface="Consolas"/>
              </a:rPr>
              <a:t>0</a:t>
            </a:r>
            <a:r>
              <a:rPr lang="en-US" dirty="0">
                <a:solidFill>
                  <a:srgbClr val="0000FF"/>
                </a:solidFill>
              </a:rPr>
              <a:t> of PC is </a:t>
            </a:r>
            <a:r>
              <a:rPr lang="en-US" dirty="0">
                <a:solidFill>
                  <a:srgbClr val="0000FF"/>
                </a:solidFill>
                <a:latin typeface="Consolas"/>
                <a:cs typeface="Consolas"/>
              </a:rPr>
              <a:t>0</a:t>
            </a:r>
            <a:r>
              <a:rPr lang="en-US" dirty="0">
                <a:solidFill>
                  <a:srgbClr val="0000FF"/>
                </a:solidFill>
              </a:rPr>
              <a:t>.</a:t>
            </a:r>
          </a:p>
          <a:p>
            <a:pPr>
              <a:buFont typeface="Arial"/>
              <a:buChar char="•"/>
            </a:pPr>
            <a:r>
              <a:rPr lang="en-US" dirty="0">
                <a:solidFill>
                  <a:srgbClr val="0000FF"/>
                </a:solidFill>
              </a:rPr>
              <a:t> Bit </a:t>
            </a:r>
            <a:r>
              <a:rPr lang="en-US" dirty="0">
                <a:solidFill>
                  <a:srgbClr val="0000FF"/>
                </a:solidFill>
                <a:latin typeface="Consolas"/>
                <a:cs typeface="Consolas"/>
              </a:rPr>
              <a:t>0</a:t>
            </a:r>
            <a:r>
              <a:rPr lang="en-US" dirty="0">
                <a:solidFill>
                  <a:srgbClr val="0000FF"/>
                </a:solidFill>
              </a:rPr>
              <a:t> of </a:t>
            </a:r>
            <a:r>
              <a:rPr lang="en-US" dirty="0" err="1">
                <a:solidFill>
                  <a:srgbClr val="0000FF"/>
                </a:solidFill>
              </a:rPr>
              <a:t>Reset_Handler</a:t>
            </a:r>
            <a:r>
              <a:rPr lang="en-US" dirty="0">
                <a:solidFill>
                  <a:srgbClr val="0000FF"/>
                </a:solidFill>
              </a:rPr>
              <a:t> is </a:t>
            </a:r>
            <a:r>
              <a:rPr lang="en-US" dirty="0">
                <a:solidFill>
                  <a:srgbClr val="0000FF"/>
                </a:solidFill>
                <a:latin typeface="Consolas"/>
                <a:cs typeface="Consolas"/>
              </a:rPr>
              <a:t>1</a:t>
            </a:r>
            <a:r>
              <a:rPr lang="en-US" dirty="0">
                <a:solidFill>
                  <a:srgbClr val="0000FF"/>
                </a:solidFill>
              </a:rPr>
              <a:t>, indicating Thumb state.</a:t>
            </a:r>
          </a:p>
          <a:p>
            <a:endParaRPr lang="en-US" dirty="0">
              <a:solidFill>
                <a:srgbClr val="0000FF"/>
              </a:solidFill>
            </a:endParaRPr>
          </a:p>
        </p:txBody>
      </p:sp>
    </p:spTree>
    <p:extLst>
      <p:ext uri="{BB962C8B-B14F-4D97-AF65-F5344CB8AC3E}">
        <p14:creationId xmlns:p14="http://schemas.microsoft.com/office/powerpoint/2010/main" val="1774522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11</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5" y="1447800"/>
            <a:ext cx="8984805"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20574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228600"/>
            <a:ext cx="1327608" cy="369332"/>
          </a:xfrm>
          <a:prstGeom prst="rect">
            <a:avLst/>
          </a:prstGeom>
        </p:spPr>
        <p:txBody>
          <a:bodyPr wrap="none">
            <a:spAutoFit/>
          </a:bodyPr>
          <a:lstStyle/>
          <a:p>
            <a:r>
              <a:rPr lang="en-US" dirty="0">
                <a:solidFill>
                  <a:srgbClr val="FF0000"/>
                </a:solidFill>
              </a:rPr>
              <a:t>__</a:t>
            </a:r>
            <a:r>
              <a:rPr lang="en-US" dirty="0" err="1">
                <a:solidFill>
                  <a:srgbClr val="FF0000"/>
                </a:solidFill>
              </a:rPr>
              <a:t>initial_sp</a:t>
            </a:r>
            <a:r>
              <a:rPr lang="en-US" dirty="0">
                <a:solidFill>
                  <a:srgbClr val="FF0000"/>
                </a:solidFill>
              </a:rPr>
              <a:t> </a:t>
            </a:r>
          </a:p>
        </p:txBody>
      </p:sp>
      <p:cxnSp>
        <p:nvCxnSpPr>
          <p:cNvPr id="8" name="Straight Arrow Connector 7"/>
          <p:cNvCxnSpPr/>
          <p:nvPr/>
        </p:nvCxnSpPr>
        <p:spPr>
          <a:xfrm flipV="1">
            <a:off x="1524000" y="685800"/>
            <a:ext cx="228600" cy="1371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48992" y="2057400"/>
            <a:ext cx="762000" cy="228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903" y="676275"/>
            <a:ext cx="1588897" cy="369332"/>
          </a:xfrm>
          <a:prstGeom prst="rect">
            <a:avLst/>
          </a:prstGeom>
          <a:ln>
            <a:noFill/>
          </a:ln>
        </p:spPr>
        <p:txBody>
          <a:bodyPr wrap="none">
            <a:spAutoFit/>
          </a:bodyPr>
          <a:lstStyle/>
          <a:p>
            <a:r>
              <a:rPr lang="en-US" dirty="0" err="1">
                <a:solidFill>
                  <a:srgbClr val="0000FF"/>
                </a:solidFill>
              </a:rPr>
              <a:t>Reset_Handler</a:t>
            </a:r>
            <a:endParaRPr lang="en-US" dirty="0">
              <a:solidFill>
                <a:srgbClr val="0000FF"/>
              </a:solidFill>
            </a:endParaRPr>
          </a:p>
        </p:txBody>
      </p:sp>
      <p:cxnSp>
        <p:nvCxnSpPr>
          <p:cNvPr id="12" name="Straight Arrow Connector 11"/>
          <p:cNvCxnSpPr/>
          <p:nvPr/>
        </p:nvCxnSpPr>
        <p:spPr>
          <a:xfrm flipV="1">
            <a:off x="2329992" y="1066800"/>
            <a:ext cx="184608" cy="9906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29300" y="2257425"/>
            <a:ext cx="76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6210300" y="1266825"/>
            <a:ext cx="184608" cy="9906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78582" y="857250"/>
            <a:ext cx="1760418" cy="369332"/>
          </a:xfrm>
          <a:prstGeom prst="rect">
            <a:avLst/>
          </a:prstGeom>
        </p:spPr>
        <p:txBody>
          <a:bodyPr wrap="none">
            <a:spAutoFit/>
          </a:bodyPr>
          <a:lstStyle/>
          <a:p>
            <a:r>
              <a:rPr lang="en-US" dirty="0" err="1">
                <a:solidFill>
                  <a:srgbClr val="00B050"/>
                </a:solidFill>
              </a:rPr>
              <a:t>SysTick_Handler</a:t>
            </a:r>
            <a:endParaRPr lang="en-US"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106598"/>
            <a:ext cx="2266950" cy="6511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7" name="Rectangle 16"/>
          <p:cNvSpPr/>
          <p:nvPr/>
        </p:nvSpPr>
        <p:spPr>
          <a:xfrm>
            <a:off x="7239000" y="3448050"/>
            <a:ext cx="1828800" cy="228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2045" y="743634"/>
            <a:ext cx="1265090" cy="646331"/>
          </a:xfrm>
          <a:prstGeom prst="rect">
            <a:avLst/>
          </a:prstGeom>
          <a:noFill/>
        </p:spPr>
        <p:txBody>
          <a:bodyPr wrap="none" rtlCol="0">
            <a:spAutoFit/>
          </a:bodyPr>
          <a:lstStyle/>
          <a:p>
            <a:r>
              <a:rPr lang="en-US" dirty="0"/>
              <a:t>Instruction </a:t>
            </a:r>
          </a:p>
          <a:p>
            <a:r>
              <a:rPr lang="en-US" dirty="0"/>
              <a:t>Memory</a:t>
            </a:r>
          </a:p>
        </p:txBody>
      </p:sp>
      <p:cxnSp>
        <p:nvCxnSpPr>
          <p:cNvPr id="4" name="Straight Arrow Connector 3"/>
          <p:cNvCxnSpPr/>
          <p:nvPr/>
        </p:nvCxnSpPr>
        <p:spPr>
          <a:xfrm>
            <a:off x="2329992" y="2286000"/>
            <a:ext cx="4909008" cy="127635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470" y="2617008"/>
            <a:ext cx="5489130" cy="4364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3" name="Rectangle 22"/>
          <p:cNvSpPr/>
          <p:nvPr/>
        </p:nvSpPr>
        <p:spPr>
          <a:xfrm>
            <a:off x="533400" y="5333999"/>
            <a:ext cx="762000" cy="228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76200" y="3048000"/>
            <a:ext cx="3466884" cy="1524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57150" y="6572250"/>
            <a:ext cx="3466884" cy="1524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338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12</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5" y="1447800"/>
            <a:ext cx="8984805"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20574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228600"/>
            <a:ext cx="1327608" cy="369332"/>
          </a:xfrm>
          <a:prstGeom prst="rect">
            <a:avLst/>
          </a:prstGeom>
        </p:spPr>
        <p:txBody>
          <a:bodyPr wrap="none">
            <a:spAutoFit/>
          </a:bodyPr>
          <a:lstStyle/>
          <a:p>
            <a:r>
              <a:rPr lang="en-US" dirty="0">
                <a:solidFill>
                  <a:srgbClr val="FF0000"/>
                </a:solidFill>
              </a:rPr>
              <a:t>__</a:t>
            </a:r>
            <a:r>
              <a:rPr lang="en-US" dirty="0" err="1">
                <a:solidFill>
                  <a:srgbClr val="FF0000"/>
                </a:solidFill>
              </a:rPr>
              <a:t>initial_sp</a:t>
            </a:r>
            <a:r>
              <a:rPr lang="en-US" dirty="0">
                <a:solidFill>
                  <a:srgbClr val="FF0000"/>
                </a:solidFill>
              </a:rPr>
              <a:t> </a:t>
            </a:r>
          </a:p>
        </p:txBody>
      </p:sp>
      <p:cxnSp>
        <p:nvCxnSpPr>
          <p:cNvPr id="8" name="Straight Arrow Connector 7"/>
          <p:cNvCxnSpPr/>
          <p:nvPr/>
        </p:nvCxnSpPr>
        <p:spPr>
          <a:xfrm flipV="1">
            <a:off x="1524000" y="685800"/>
            <a:ext cx="228600" cy="1371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48992" y="2057400"/>
            <a:ext cx="762000" cy="228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903" y="676275"/>
            <a:ext cx="1588897" cy="369332"/>
          </a:xfrm>
          <a:prstGeom prst="rect">
            <a:avLst/>
          </a:prstGeom>
          <a:ln>
            <a:noFill/>
          </a:ln>
        </p:spPr>
        <p:txBody>
          <a:bodyPr wrap="none">
            <a:spAutoFit/>
          </a:bodyPr>
          <a:lstStyle/>
          <a:p>
            <a:r>
              <a:rPr lang="en-US" dirty="0" err="1">
                <a:solidFill>
                  <a:srgbClr val="0000FF"/>
                </a:solidFill>
              </a:rPr>
              <a:t>Reset_Handler</a:t>
            </a:r>
            <a:endParaRPr lang="en-US" dirty="0">
              <a:solidFill>
                <a:srgbClr val="0000FF"/>
              </a:solidFill>
            </a:endParaRPr>
          </a:p>
        </p:txBody>
      </p:sp>
      <p:cxnSp>
        <p:nvCxnSpPr>
          <p:cNvPr id="12" name="Straight Arrow Connector 11"/>
          <p:cNvCxnSpPr/>
          <p:nvPr/>
        </p:nvCxnSpPr>
        <p:spPr>
          <a:xfrm flipV="1">
            <a:off x="2329992" y="1066800"/>
            <a:ext cx="184608" cy="9906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29300" y="2257425"/>
            <a:ext cx="76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6210300" y="1266825"/>
            <a:ext cx="184608" cy="9906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78582" y="857250"/>
            <a:ext cx="1760418" cy="369332"/>
          </a:xfrm>
          <a:prstGeom prst="rect">
            <a:avLst/>
          </a:prstGeom>
        </p:spPr>
        <p:txBody>
          <a:bodyPr wrap="none">
            <a:spAutoFit/>
          </a:bodyPr>
          <a:lstStyle/>
          <a:p>
            <a:r>
              <a:rPr lang="en-US" dirty="0" err="1">
                <a:solidFill>
                  <a:srgbClr val="00B050"/>
                </a:solidFill>
              </a:rPr>
              <a:t>SysTick_Handler</a:t>
            </a:r>
            <a:endParaRPr lang="en-US" dirty="0">
              <a:solidFill>
                <a:srgbClr val="00B050"/>
              </a:solidFill>
            </a:endParaRPr>
          </a:p>
        </p:txBody>
      </p:sp>
      <p:sp>
        <p:nvSpPr>
          <p:cNvPr id="16" name="TextBox 15"/>
          <p:cNvSpPr txBox="1"/>
          <p:nvPr/>
        </p:nvSpPr>
        <p:spPr>
          <a:xfrm>
            <a:off x="102045" y="743634"/>
            <a:ext cx="1265090" cy="646331"/>
          </a:xfrm>
          <a:prstGeom prst="rect">
            <a:avLst/>
          </a:prstGeom>
          <a:noFill/>
        </p:spPr>
        <p:txBody>
          <a:bodyPr wrap="none" rtlCol="0">
            <a:spAutoFit/>
          </a:bodyPr>
          <a:lstStyle/>
          <a:p>
            <a:r>
              <a:rPr lang="en-US" dirty="0"/>
              <a:t>Instruction </a:t>
            </a:r>
          </a:p>
          <a:p>
            <a:r>
              <a:rPr lang="en-US" dirty="0"/>
              <a:t>Memory</a:t>
            </a:r>
          </a:p>
        </p:txBody>
      </p:sp>
    </p:spTree>
    <p:extLst>
      <p:ext uri="{BB962C8B-B14F-4D97-AF65-F5344CB8AC3E}">
        <p14:creationId xmlns:p14="http://schemas.microsoft.com/office/powerpoint/2010/main" val="1339743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Service Routine (ISR)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4" name="TextBox 43"/>
          <p:cNvSpPr txBox="1"/>
          <p:nvPr/>
        </p:nvSpPr>
        <p:spPr>
          <a:xfrm>
            <a:off x="30679" y="4337661"/>
            <a:ext cx="906875" cy="253916"/>
          </a:xfrm>
          <a:prstGeom prst="rect">
            <a:avLst/>
          </a:prstGeom>
          <a:noFill/>
        </p:spPr>
        <p:txBody>
          <a:bodyPr wrap="square" rtlCol="0">
            <a:spAutoFit/>
          </a:bodyPr>
          <a:lstStyle/>
          <a:p>
            <a:pPr algn="ctr"/>
            <a:r>
              <a:rPr lang="en-GB" sz="1050" dirty="0">
                <a:latin typeface="Consolas"/>
                <a:cs typeface="Consolas"/>
              </a:rPr>
              <a:t>...</a:t>
            </a:r>
          </a:p>
        </p:txBody>
      </p:sp>
      <p:sp>
        <p:nvSpPr>
          <p:cNvPr id="68" name="Flowchart: Process 67"/>
          <p:cNvSpPr/>
          <p:nvPr/>
        </p:nvSpPr>
        <p:spPr>
          <a:xfrm>
            <a:off x="2455760" y="3647009"/>
            <a:ext cx="1891196" cy="854045"/>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latin typeface="Consolas" panose="020B0609020204030204" pitchFamily="49" charset="0"/>
              </a:rPr>
              <a:t>void </a:t>
            </a:r>
            <a:r>
              <a:rPr lang="en-US" sz="1050" b="1" dirty="0" err="1">
                <a:solidFill>
                  <a:schemeClr val="bg1"/>
                </a:solidFill>
                <a:latin typeface="Consolas" panose="020B0609020204030204" pitchFamily="49" charset="0"/>
              </a:rPr>
              <a:t>Reset_Handler</a:t>
            </a:r>
            <a:r>
              <a:rPr lang="en-US" sz="1050" b="1" dirty="0">
                <a:solidFill>
                  <a:schemeClr val="bg1"/>
                </a:solidFill>
                <a:latin typeface="Consolas" panose="020B0609020204030204" pitchFamily="49" charset="0"/>
              </a:rPr>
              <a:t>() {</a:t>
            </a:r>
          </a:p>
          <a:p>
            <a:r>
              <a:rPr lang="en-US" sz="1050" b="1" dirty="0">
                <a:solidFill>
                  <a:schemeClr val="bg1"/>
                </a:solidFill>
                <a:latin typeface="Consolas" panose="020B0609020204030204" pitchFamily="49" charset="0"/>
              </a:rPr>
              <a:t>  ...</a:t>
            </a:r>
          </a:p>
          <a:p>
            <a:r>
              <a:rPr lang="en-US" sz="1050" b="1" dirty="0">
                <a:solidFill>
                  <a:schemeClr val="bg1"/>
                </a:solidFill>
                <a:latin typeface="Consolas" panose="020B0609020204030204" pitchFamily="49" charset="0"/>
              </a:rPr>
              <a:t>  main();</a:t>
            </a:r>
          </a:p>
          <a:p>
            <a:r>
              <a:rPr lang="en-US" sz="1050" b="1" dirty="0">
                <a:solidFill>
                  <a:schemeClr val="bg1"/>
                </a:solidFill>
                <a:latin typeface="Consolas" panose="020B0609020204030204" pitchFamily="49" charset="0"/>
              </a:rPr>
              <a:t>  ...</a:t>
            </a:r>
          </a:p>
          <a:p>
            <a:r>
              <a:rPr lang="en-US" sz="1050" b="1" dirty="0">
                <a:solidFill>
                  <a:schemeClr val="bg1"/>
                </a:solidFill>
                <a:latin typeface="Consolas" panose="020B0609020204030204" pitchFamily="49" charset="0"/>
              </a:rPr>
              <a:t>}</a:t>
            </a:r>
          </a:p>
        </p:txBody>
      </p:sp>
      <p:sp>
        <p:nvSpPr>
          <p:cNvPr id="69" name="Rectangle 68"/>
          <p:cNvSpPr/>
          <p:nvPr/>
        </p:nvSpPr>
        <p:spPr>
          <a:xfrm>
            <a:off x="15253" y="4006465"/>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0x08000268</a:t>
            </a:r>
          </a:p>
        </p:txBody>
      </p:sp>
      <p:grpSp>
        <p:nvGrpSpPr>
          <p:cNvPr id="117" name="Group 116"/>
          <p:cNvGrpSpPr/>
          <p:nvPr/>
        </p:nvGrpSpPr>
        <p:grpSpPr>
          <a:xfrm>
            <a:off x="894322" y="3469846"/>
            <a:ext cx="934478" cy="759254"/>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895707" y="4057651"/>
            <a:ext cx="933418" cy="759254"/>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891948" y="2694934"/>
            <a:ext cx="932566" cy="759254"/>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45013" y="1826567"/>
            <a:ext cx="922047" cy="253916"/>
          </a:xfrm>
          <a:prstGeom prst="rect">
            <a:avLst/>
          </a:prstGeom>
        </p:spPr>
        <p:txBody>
          <a:bodyPr wrap="none">
            <a:spAutoFit/>
          </a:bodyPr>
          <a:lstStyle/>
          <a:p>
            <a:r>
              <a:rPr lang="en-GB" sz="1050" dirty="0">
                <a:solidFill>
                  <a:srgbClr val="0000FF"/>
                </a:solidFill>
                <a:latin typeface="Consolas" panose="020B0609020204030204" pitchFamily="49" charset="0"/>
              </a:rPr>
              <a:t>0x20001BB0</a:t>
            </a:r>
            <a:endParaRPr lang="en-US" sz="1050" dirty="0">
              <a:solidFill>
                <a:srgbClr val="0000FF"/>
              </a:solidFill>
              <a:latin typeface="Consolas" panose="020B0609020204030204" pitchFamily="49" charset="0"/>
            </a:endParaRPr>
          </a:p>
        </p:txBody>
      </p:sp>
      <p:sp>
        <p:nvSpPr>
          <p:cNvPr id="51" name="TextBox 50"/>
          <p:cNvSpPr txBox="1"/>
          <p:nvPr/>
        </p:nvSpPr>
        <p:spPr>
          <a:xfrm>
            <a:off x="-82587" y="4686300"/>
            <a:ext cx="989464" cy="253916"/>
          </a:xfrm>
          <a:prstGeom prst="rect">
            <a:avLst/>
          </a:prstGeom>
          <a:noFill/>
        </p:spPr>
        <p:txBody>
          <a:bodyPr wrap="square" rtlCol="0">
            <a:spAutoFit/>
          </a:bodyPr>
          <a:lstStyle/>
          <a:p>
            <a:pPr algn="ctr"/>
            <a:r>
              <a:rPr lang="en-GB" sz="1050" dirty="0">
                <a:latin typeface="Consolas"/>
                <a:cs typeface="Consolas"/>
              </a:rPr>
              <a:t>0x00000008</a:t>
            </a:r>
          </a:p>
        </p:txBody>
      </p:sp>
      <p:sp>
        <p:nvSpPr>
          <p:cNvPr id="52" name="TextBox 51"/>
          <p:cNvSpPr txBox="1"/>
          <p:nvPr/>
        </p:nvSpPr>
        <p:spPr>
          <a:xfrm>
            <a:off x="-122424" y="4848158"/>
            <a:ext cx="1059276" cy="253916"/>
          </a:xfrm>
          <a:prstGeom prst="rect">
            <a:avLst/>
          </a:prstGeom>
          <a:noFill/>
        </p:spPr>
        <p:txBody>
          <a:bodyPr wrap="square" rtlCol="0">
            <a:spAutoFit/>
          </a:bodyPr>
          <a:lstStyle/>
          <a:p>
            <a:pPr algn="ctr"/>
            <a:r>
              <a:rPr lang="en-GB" sz="1050" dirty="0">
                <a:solidFill>
                  <a:srgbClr val="C00000"/>
                </a:solidFill>
                <a:latin typeface="Consolas"/>
                <a:cs typeface="Consolas"/>
              </a:rPr>
              <a:t>0x00000004</a:t>
            </a:r>
          </a:p>
        </p:txBody>
      </p:sp>
      <p:sp>
        <p:nvSpPr>
          <p:cNvPr id="56" name="TextBox 55"/>
          <p:cNvSpPr txBox="1"/>
          <p:nvPr/>
        </p:nvSpPr>
        <p:spPr>
          <a:xfrm>
            <a:off x="-82587" y="5005859"/>
            <a:ext cx="989463" cy="253916"/>
          </a:xfrm>
          <a:prstGeom prst="rect">
            <a:avLst/>
          </a:prstGeom>
          <a:noFill/>
        </p:spPr>
        <p:txBody>
          <a:bodyPr wrap="square" rtlCol="0">
            <a:spAutoFit/>
          </a:bodyPr>
          <a:lstStyle/>
          <a:p>
            <a:pPr algn="ctr"/>
            <a:r>
              <a:rPr lang="en-GB" sz="1050" dirty="0">
                <a:solidFill>
                  <a:srgbClr val="0000FF"/>
                </a:solidFill>
                <a:latin typeface="Consolas"/>
                <a:cs typeface="Consolas"/>
              </a:rPr>
              <a:t>0x00000000</a:t>
            </a:r>
          </a:p>
        </p:txBody>
      </p:sp>
      <p:sp>
        <p:nvSpPr>
          <p:cNvPr id="53" name="Rectangle 52"/>
          <p:cNvSpPr/>
          <p:nvPr/>
        </p:nvSpPr>
        <p:spPr>
          <a:xfrm>
            <a:off x="897015" y="5037193"/>
            <a:ext cx="931660" cy="16338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bg1"/>
                </a:solidFill>
                <a:latin typeface="Consolas" panose="020B0609020204030204" pitchFamily="49" charset="0"/>
              </a:rPr>
              <a:t>0x20001BB0</a:t>
            </a:r>
          </a:p>
        </p:txBody>
      </p:sp>
      <p:sp>
        <p:nvSpPr>
          <p:cNvPr id="138" name="Rectangle 137"/>
          <p:cNvSpPr/>
          <p:nvPr/>
        </p:nvSpPr>
        <p:spPr>
          <a:xfrm>
            <a:off x="897015" y="4875335"/>
            <a:ext cx="931785" cy="16338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50" b="1" dirty="0">
                <a:solidFill>
                  <a:schemeClr val="bg1"/>
                </a:solidFill>
                <a:latin typeface="Consolas" panose="020B0609020204030204" pitchFamily="49" charset="0"/>
              </a:rPr>
              <a:t>0x08000269</a:t>
            </a:r>
          </a:p>
        </p:txBody>
      </p:sp>
      <p:sp>
        <p:nvSpPr>
          <p:cNvPr id="139" name="Rectangle 138"/>
          <p:cNvSpPr/>
          <p:nvPr/>
        </p:nvSpPr>
        <p:spPr>
          <a:xfrm>
            <a:off x="897015" y="4709611"/>
            <a:ext cx="93166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0000FF"/>
              </a:solidFill>
              <a:latin typeface="Consolas" panose="020B0609020204030204" pitchFamily="49" charset="0"/>
            </a:endParaRPr>
          </a:p>
        </p:txBody>
      </p:sp>
      <p:sp>
        <p:nvSpPr>
          <p:cNvPr id="148" name="Rectangle 147"/>
          <p:cNvSpPr/>
          <p:nvPr/>
        </p:nvSpPr>
        <p:spPr>
          <a:xfrm>
            <a:off x="897585" y="4057650"/>
            <a:ext cx="92910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rgbClr val="C00000"/>
              </a:solidFill>
              <a:latin typeface="Consolas" panose="020B0609020204030204" pitchFamily="49" charset="0"/>
            </a:endParaRPr>
          </a:p>
        </p:txBody>
      </p:sp>
      <p:sp>
        <p:nvSpPr>
          <p:cNvPr id="157" name="Rectangle 156"/>
          <p:cNvSpPr/>
          <p:nvPr/>
        </p:nvSpPr>
        <p:spPr>
          <a:xfrm>
            <a:off x="895707" y="3423883"/>
            <a:ext cx="928806" cy="16611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8" name="Rectangle 157"/>
          <p:cNvSpPr/>
          <p:nvPr/>
        </p:nvSpPr>
        <p:spPr>
          <a:xfrm>
            <a:off x="896437" y="3263974"/>
            <a:ext cx="929127" cy="15757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59" name="Right Brace 158"/>
          <p:cNvSpPr/>
          <p:nvPr/>
        </p:nvSpPr>
        <p:spPr>
          <a:xfrm>
            <a:off x="1869704" y="4059311"/>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1" name="Rectangle 160"/>
          <p:cNvSpPr/>
          <p:nvPr/>
        </p:nvSpPr>
        <p:spPr>
          <a:xfrm>
            <a:off x="891822" y="2680819"/>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2" name="Rectangle 161"/>
          <p:cNvSpPr/>
          <p:nvPr/>
        </p:nvSpPr>
        <p:spPr>
          <a:xfrm>
            <a:off x="891823" y="2518961"/>
            <a:ext cx="933743"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3" name="Rectangle 162"/>
          <p:cNvSpPr/>
          <p:nvPr/>
        </p:nvSpPr>
        <p:spPr>
          <a:xfrm>
            <a:off x="891822" y="2353237"/>
            <a:ext cx="933745"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5" name="Rectangle 164"/>
          <p:cNvSpPr/>
          <p:nvPr/>
        </p:nvSpPr>
        <p:spPr>
          <a:xfrm>
            <a:off x="891947" y="2189569"/>
            <a:ext cx="933620"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6" name="Rectangle 165"/>
          <p:cNvSpPr/>
          <p:nvPr/>
        </p:nvSpPr>
        <p:spPr>
          <a:xfrm>
            <a:off x="891946" y="2027711"/>
            <a:ext cx="933622"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7" name="Rectangle 166"/>
          <p:cNvSpPr/>
          <p:nvPr/>
        </p:nvSpPr>
        <p:spPr>
          <a:xfrm>
            <a:off x="891946" y="1861987"/>
            <a:ext cx="933619" cy="16338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solidFill>
                <a:schemeClr val="tx1"/>
              </a:solidFill>
              <a:latin typeface="Consolas" panose="020B0609020204030204" pitchFamily="49" charset="0"/>
            </a:endParaRPr>
          </a:p>
        </p:txBody>
      </p:sp>
      <p:sp>
        <p:nvSpPr>
          <p:cNvPr id="168" name="Right Brace 167"/>
          <p:cNvSpPr/>
          <p:nvPr/>
        </p:nvSpPr>
        <p:spPr>
          <a:xfrm>
            <a:off x="1857796" y="1885950"/>
            <a:ext cx="124355" cy="958258"/>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169" name="TextBox 168"/>
          <p:cNvSpPr txBox="1"/>
          <p:nvPr/>
        </p:nvSpPr>
        <p:spPr>
          <a:xfrm>
            <a:off x="1975671" y="2199963"/>
            <a:ext cx="553357" cy="300082"/>
          </a:xfrm>
          <a:prstGeom prst="rect">
            <a:avLst/>
          </a:prstGeom>
          <a:noFill/>
        </p:spPr>
        <p:txBody>
          <a:bodyPr wrap="none" rtlCol="0">
            <a:spAutoFit/>
          </a:bodyPr>
          <a:lstStyle/>
          <a:p>
            <a:r>
              <a:rPr lang="en-US" sz="1350" dirty="0">
                <a:solidFill>
                  <a:srgbClr val="0000FF"/>
                </a:solidFill>
              </a:rPr>
              <a:t>Stack</a:t>
            </a:r>
          </a:p>
        </p:txBody>
      </p:sp>
      <p:sp>
        <p:nvSpPr>
          <p:cNvPr id="195" name="TextBox 194"/>
          <p:cNvSpPr txBox="1"/>
          <p:nvPr/>
        </p:nvSpPr>
        <p:spPr>
          <a:xfrm>
            <a:off x="162553" y="5208285"/>
            <a:ext cx="643126" cy="415498"/>
          </a:xfrm>
          <a:prstGeom prst="rect">
            <a:avLst/>
          </a:prstGeom>
          <a:noFill/>
        </p:spPr>
        <p:txBody>
          <a:bodyPr wrap="none" rtlCol="0">
            <a:spAutoFit/>
          </a:bodyPr>
          <a:lstStyle/>
          <a:p>
            <a:pPr algn="ctr"/>
            <a:r>
              <a:rPr lang="en-US" sz="1050" i="1" dirty="0">
                <a:solidFill>
                  <a:srgbClr val="0070C0"/>
                </a:solidFill>
              </a:rPr>
              <a:t>Memory </a:t>
            </a:r>
          </a:p>
          <a:p>
            <a:pPr algn="ctr"/>
            <a:r>
              <a:rPr lang="en-US" sz="1050" i="1" dirty="0">
                <a:solidFill>
                  <a:srgbClr val="0070C0"/>
                </a:solidFill>
              </a:rPr>
              <a:t>address</a:t>
            </a:r>
          </a:p>
        </p:txBody>
      </p:sp>
      <p:sp>
        <p:nvSpPr>
          <p:cNvPr id="196" name="TextBox 195"/>
          <p:cNvSpPr txBox="1"/>
          <p:nvPr/>
        </p:nvSpPr>
        <p:spPr>
          <a:xfrm>
            <a:off x="891821" y="5208285"/>
            <a:ext cx="933743" cy="415498"/>
          </a:xfrm>
          <a:prstGeom prst="rect">
            <a:avLst/>
          </a:prstGeom>
          <a:noFill/>
        </p:spPr>
        <p:txBody>
          <a:bodyPr wrap="square" rtlCol="0">
            <a:spAutoFit/>
          </a:bodyPr>
          <a:lstStyle/>
          <a:p>
            <a:pPr algn="ctr"/>
            <a:r>
              <a:rPr lang="en-US" sz="1050" i="1" dirty="0">
                <a:solidFill>
                  <a:srgbClr val="0070C0"/>
                </a:solidFill>
              </a:rPr>
              <a:t>Memory </a:t>
            </a:r>
          </a:p>
          <a:p>
            <a:pPr algn="ctr"/>
            <a:r>
              <a:rPr lang="en-US" sz="1050" i="1" dirty="0">
                <a:solidFill>
                  <a:srgbClr val="0070C0"/>
                </a:solidFill>
              </a:rPr>
              <a:t>content</a:t>
            </a:r>
          </a:p>
        </p:txBody>
      </p:sp>
      <p:cxnSp>
        <p:nvCxnSpPr>
          <p:cNvPr id="200" name="Straight Arrow Connector 199"/>
          <p:cNvCxnSpPr>
            <a:stCxn id="53" idx="3"/>
          </p:cNvCxnSpPr>
          <p:nvPr/>
        </p:nvCxnSpPr>
        <p:spPr>
          <a:xfrm flipV="1">
            <a:off x="1828675" y="5118592"/>
            <a:ext cx="285875" cy="296"/>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086916" y="5002691"/>
            <a:ext cx="1051891" cy="253916"/>
          </a:xfrm>
          <a:prstGeom prst="rect">
            <a:avLst/>
          </a:prstGeom>
          <a:noFill/>
        </p:spPr>
        <p:txBody>
          <a:bodyPr wrap="none" rtlCol="0">
            <a:spAutoFit/>
          </a:bodyPr>
          <a:lstStyle/>
          <a:p>
            <a:r>
              <a:rPr lang="en-US" sz="1050" b="1" dirty="0">
                <a:solidFill>
                  <a:srgbClr val="0000FF"/>
                </a:solidFill>
              </a:rPr>
              <a:t>Initialize MSP</a:t>
            </a:r>
          </a:p>
        </p:txBody>
      </p:sp>
      <p:sp>
        <p:nvSpPr>
          <p:cNvPr id="203" name="Rectangle 202"/>
          <p:cNvSpPr/>
          <p:nvPr/>
        </p:nvSpPr>
        <p:spPr>
          <a:xfrm>
            <a:off x="2396806" y="4634462"/>
            <a:ext cx="1946594" cy="4154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050" dirty="0">
                <a:solidFill>
                  <a:schemeClr val="tx1"/>
                </a:solidFill>
              </a:rPr>
              <a:t>Bit </a:t>
            </a:r>
            <a:r>
              <a:rPr lang="en-US" sz="1050" dirty="0">
                <a:solidFill>
                  <a:schemeClr val="tx1"/>
                </a:solidFill>
                <a:latin typeface="Consolas"/>
                <a:cs typeface="Consolas"/>
              </a:rPr>
              <a:t>0</a:t>
            </a:r>
            <a:r>
              <a:rPr lang="en-US" sz="1050" dirty="0">
                <a:solidFill>
                  <a:schemeClr val="tx1"/>
                </a:solidFill>
              </a:rPr>
              <a:t> is </a:t>
            </a:r>
            <a:r>
              <a:rPr lang="en-US" sz="1050" dirty="0">
                <a:solidFill>
                  <a:schemeClr val="tx1"/>
                </a:solidFill>
                <a:latin typeface="Consolas"/>
                <a:cs typeface="Consolas"/>
              </a:rPr>
              <a:t>1</a:t>
            </a:r>
            <a:r>
              <a:rPr lang="en-US" sz="1050" dirty="0">
                <a:solidFill>
                  <a:schemeClr val="tx1"/>
                </a:solidFill>
              </a:rPr>
              <a:t>, indicating Thumb state.</a:t>
            </a:r>
          </a:p>
        </p:txBody>
      </p:sp>
      <p:cxnSp>
        <p:nvCxnSpPr>
          <p:cNvPr id="204" name="Straight Arrow Connector 203"/>
          <p:cNvCxnSpPr/>
          <p:nvPr/>
        </p:nvCxnSpPr>
        <p:spPr>
          <a:xfrm flipV="1">
            <a:off x="1828801" y="4973650"/>
            <a:ext cx="285875" cy="29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087041" y="4857750"/>
            <a:ext cx="955711" cy="253916"/>
          </a:xfrm>
          <a:prstGeom prst="rect">
            <a:avLst/>
          </a:prstGeom>
          <a:noFill/>
        </p:spPr>
        <p:txBody>
          <a:bodyPr wrap="none" rtlCol="0">
            <a:spAutoFit/>
          </a:bodyPr>
          <a:lstStyle/>
          <a:p>
            <a:r>
              <a:rPr lang="en-US" sz="1050" b="1" dirty="0">
                <a:solidFill>
                  <a:srgbClr val="C00000"/>
                </a:solidFill>
              </a:rPr>
              <a:t>Initialize PC</a:t>
            </a:r>
          </a:p>
        </p:txBody>
      </p:sp>
      <p:cxnSp>
        <p:nvCxnSpPr>
          <p:cNvPr id="208" name="Straight Arrow Connector 207"/>
          <p:cNvCxnSpPr>
            <a:stCxn id="138" idx="3"/>
            <a:endCxn id="203" idx="1"/>
          </p:cNvCxnSpPr>
          <p:nvPr/>
        </p:nvCxnSpPr>
        <p:spPr>
          <a:xfrm flipV="1">
            <a:off x="1828800" y="4842211"/>
            <a:ext cx="568006" cy="11481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5049611" y="1085850"/>
            <a:ext cx="4014126" cy="4828667"/>
          </a:xfrm>
          <a:prstGeom prst="rect">
            <a:avLst/>
          </a:prstGeom>
        </p:spPr>
      </p:pic>
      <p:cxnSp>
        <p:nvCxnSpPr>
          <p:cNvPr id="65" name="Straight Arrow Connector 64"/>
          <p:cNvCxnSpPr>
            <a:stCxn id="159" idx="1"/>
            <a:endCxn id="68" idx="1"/>
          </p:cNvCxnSpPr>
          <p:nvPr/>
        </p:nvCxnSpPr>
        <p:spPr>
          <a:xfrm flipV="1">
            <a:off x="2001030" y="4074031"/>
            <a:ext cx="454730" cy="24366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33298" y="3210704"/>
            <a:ext cx="922047" cy="253916"/>
          </a:xfrm>
          <a:prstGeom prst="rect">
            <a:avLst/>
          </a:prstGeom>
        </p:spPr>
        <p:txBody>
          <a:bodyPr wrap="none">
            <a:spAutoFit/>
          </a:bodyPr>
          <a:lstStyle/>
          <a:p>
            <a:r>
              <a:rPr lang="en-US" sz="1050" dirty="0">
                <a:solidFill>
                  <a:srgbClr val="C00000"/>
                </a:solidFill>
                <a:latin typeface="Consolas" panose="020B0609020204030204" pitchFamily="49" charset="0"/>
              </a:rPr>
              <a:t>0x08001384</a:t>
            </a:r>
          </a:p>
        </p:txBody>
      </p:sp>
      <p:sp>
        <p:nvSpPr>
          <p:cNvPr id="71" name="Right Brace 70"/>
          <p:cNvSpPr/>
          <p:nvPr/>
        </p:nvSpPr>
        <p:spPr>
          <a:xfrm>
            <a:off x="1877388" y="3263974"/>
            <a:ext cx="131326" cy="516765"/>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350"/>
          </a:p>
        </p:txBody>
      </p:sp>
      <p:sp>
        <p:nvSpPr>
          <p:cNvPr id="72" name="Flowchart: Process 71"/>
          <p:cNvSpPr/>
          <p:nvPr/>
        </p:nvSpPr>
        <p:spPr>
          <a:xfrm>
            <a:off x="2451584" y="2920233"/>
            <a:ext cx="1248044" cy="549613"/>
          </a:xfrm>
          <a:prstGeom prst="flowChartProcess">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bg1"/>
                </a:solidFill>
                <a:latin typeface="Consolas" panose="020B0609020204030204" pitchFamily="49" charset="0"/>
              </a:rPr>
              <a:t>void main() {</a:t>
            </a:r>
          </a:p>
          <a:p>
            <a:r>
              <a:rPr lang="en-US" sz="1050" b="1" dirty="0">
                <a:solidFill>
                  <a:schemeClr val="bg1"/>
                </a:solidFill>
                <a:latin typeface="Consolas" panose="020B0609020204030204" pitchFamily="49" charset="0"/>
              </a:rPr>
              <a:t>  ...</a:t>
            </a:r>
          </a:p>
          <a:p>
            <a:r>
              <a:rPr lang="en-US" sz="1050" b="1" dirty="0">
                <a:solidFill>
                  <a:schemeClr val="bg1"/>
                </a:solidFill>
                <a:latin typeface="Consolas" panose="020B0609020204030204" pitchFamily="49" charset="0"/>
              </a:rPr>
              <a:t>}</a:t>
            </a:r>
          </a:p>
        </p:txBody>
      </p:sp>
      <p:cxnSp>
        <p:nvCxnSpPr>
          <p:cNvPr id="73" name="Straight Arrow Connector 72"/>
          <p:cNvCxnSpPr>
            <a:stCxn id="71" idx="1"/>
            <a:endCxn id="72" idx="1"/>
          </p:cNvCxnSpPr>
          <p:nvPr/>
        </p:nvCxnSpPr>
        <p:spPr>
          <a:xfrm flipV="1">
            <a:off x="2008714" y="3195040"/>
            <a:ext cx="442871" cy="327317"/>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945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on or Reset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4" name="Content Placeholder 3"/>
          <p:cNvSpPr>
            <a:spLocks noGrp="1"/>
          </p:cNvSpPr>
          <p:nvPr>
            <p:ph sz="quarter" idx="1"/>
          </p:nvPr>
        </p:nvSpPr>
        <p:spPr/>
        <p:txBody>
          <a:bodyPr>
            <a:normAutofit fontScale="92500"/>
          </a:bodyPr>
          <a:lstStyle/>
          <a:p>
            <a:r>
              <a:rPr lang="en-US" dirty="0"/>
              <a:t>When power on or reset, the processor fetches the first two words from the memory, </a:t>
            </a:r>
          </a:p>
          <a:p>
            <a:pPr lvl="1"/>
            <a:r>
              <a:rPr lang="en-US" dirty="0" smtClean="0"/>
              <a:t>MSP = word stored at </a:t>
            </a:r>
            <a:r>
              <a:rPr lang="en-US" dirty="0"/>
              <a:t>the address </a:t>
            </a:r>
            <a:r>
              <a:rPr lang="en-US" dirty="0">
                <a:latin typeface="Consolas" panose="020B0609020204030204" pitchFamily="49" charset="0"/>
              </a:rPr>
              <a:t>0x00000000</a:t>
            </a:r>
            <a:r>
              <a:rPr lang="en-US" dirty="0"/>
              <a:t> </a:t>
            </a:r>
            <a:endParaRPr lang="en-US" dirty="0" smtClean="0"/>
          </a:p>
          <a:p>
            <a:pPr lvl="1"/>
            <a:r>
              <a:rPr lang="en-US" dirty="0" smtClean="0"/>
              <a:t>PC = word stored at </a:t>
            </a:r>
            <a:r>
              <a:rPr lang="en-US" dirty="0" smtClean="0"/>
              <a:t>the </a:t>
            </a:r>
            <a:r>
              <a:rPr lang="en-US" dirty="0"/>
              <a:t>address </a:t>
            </a:r>
            <a:r>
              <a:rPr lang="en-US" dirty="0" smtClean="0">
                <a:latin typeface="Consolas" panose="020B0609020204030204" pitchFamily="49" charset="0"/>
              </a:rPr>
              <a:t>0x00000004</a:t>
            </a:r>
            <a:endParaRPr lang="en-US" dirty="0">
              <a:latin typeface="Consolas" panose="020B0609020204030204" pitchFamily="49" charset="0"/>
            </a:endParaRPr>
          </a:p>
          <a:p>
            <a:r>
              <a:rPr lang="en-US" dirty="0"/>
              <a:t>The word stored at </a:t>
            </a:r>
            <a:r>
              <a:rPr lang="en-US" dirty="0">
                <a:latin typeface="Consolas" panose="020B0609020204030204" pitchFamily="49" charset="0"/>
              </a:rPr>
              <a:t>0x00000004</a:t>
            </a:r>
            <a:r>
              <a:rPr lang="en-US" dirty="0"/>
              <a:t> is the memory address of the first instruction of the </a:t>
            </a:r>
            <a:r>
              <a:rPr lang="en-US" dirty="0" err="1">
                <a:solidFill>
                  <a:srgbClr val="FF0000"/>
                </a:solidFill>
                <a:latin typeface="Consolas" panose="020B0609020204030204" pitchFamily="49" charset="0"/>
              </a:rPr>
              <a:t>reset_handler</a:t>
            </a:r>
            <a:r>
              <a:rPr lang="en-US" dirty="0"/>
              <a:t>() procedure, which is determined by the compiler and link script.</a:t>
            </a:r>
          </a:p>
          <a:p>
            <a:r>
              <a:rPr lang="en-US" dirty="0"/>
              <a:t>Typically the </a:t>
            </a:r>
            <a:r>
              <a:rPr lang="en-US" dirty="0" err="1">
                <a:solidFill>
                  <a:srgbClr val="FF0000"/>
                </a:solidFill>
                <a:latin typeface="Consolas" panose="020B0609020204030204" pitchFamily="49" charset="0"/>
              </a:rPr>
              <a:t>reset_handler</a:t>
            </a:r>
            <a:r>
              <a:rPr lang="en-US" dirty="0"/>
              <a:t>() procedure calls the main() procedure, which is the user’s application code.  After PC is initialized, the program starts the execution. </a:t>
            </a:r>
          </a:p>
          <a:p>
            <a:r>
              <a:rPr lang="en-US" dirty="0"/>
              <a:t>The </a:t>
            </a:r>
            <a:r>
              <a:rPr lang="en-US" dirty="0" err="1">
                <a:solidFill>
                  <a:srgbClr val="FF0000"/>
                </a:solidFill>
                <a:latin typeface="Consolas" panose="020B0609020204030204" pitchFamily="49" charset="0"/>
              </a:rPr>
              <a:t>reset_handler</a:t>
            </a:r>
            <a:r>
              <a:rPr lang="en-US" dirty="0"/>
              <a:t>() has the highest priority and its has a priority number of -3.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exceptions, External interrupts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Among all interrupts defined in the interrupt vector table, the first </a:t>
            </a:r>
            <a:r>
              <a:rPr lang="en-US" b="1" dirty="0">
                <a:solidFill>
                  <a:srgbClr val="0000FF"/>
                </a:solidFill>
                <a:latin typeface="Consolas" panose="020B0609020204030204" pitchFamily="49" charset="0"/>
              </a:rPr>
              <a:t>15</a:t>
            </a:r>
            <a:r>
              <a:rPr lang="en-US" dirty="0"/>
              <a:t> interrupts are to support systems, called </a:t>
            </a:r>
            <a:r>
              <a:rPr lang="en-US" b="1" dirty="0">
                <a:solidFill>
                  <a:srgbClr val="FF0000"/>
                </a:solidFill>
              </a:rPr>
              <a:t>system exceptions</a:t>
            </a:r>
            <a:r>
              <a:rPr lang="en-US" dirty="0"/>
              <a:t>, while the others, </a:t>
            </a:r>
            <a:r>
              <a:rPr lang="en-US" b="1" dirty="0">
                <a:solidFill>
                  <a:srgbClr val="0000FF"/>
                </a:solidFill>
                <a:latin typeface="Consolas" panose="020B0609020204030204" pitchFamily="49" charset="0"/>
              </a:rPr>
              <a:t>16</a:t>
            </a:r>
            <a:r>
              <a:rPr lang="en-US" dirty="0"/>
              <a:t> and above, are to support peripherals, called </a:t>
            </a:r>
            <a:r>
              <a:rPr lang="en-US" b="1" dirty="0">
                <a:solidFill>
                  <a:srgbClr val="FF0000"/>
                </a:solidFill>
              </a:rPr>
              <a:t>external interrupts</a:t>
            </a:r>
            <a:r>
              <a:rPr lang="en-US" dirty="0"/>
              <a:t>. </a:t>
            </a:r>
          </a:p>
          <a:p>
            <a:r>
              <a:rPr lang="en-US" dirty="0"/>
              <a:t>Examples for system exceptions include fault-handling interrupts (bus faults for </a:t>
            </a:r>
            <a:r>
              <a:rPr lang="en-US" dirty="0" err="1"/>
              <a:t>prefetch</a:t>
            </a:r>
            <a:r>
              <a:rPr lang="en-US" dirty="0"/>
              <a:t> and memory management, memory management faults, instruction usage faults, hard faults), supervisor call interrupts, and system tick timer interrupt. </a:t>
            </a:r>
          </a:p>
          <a:p>
            <a:r>
              <a:rPr lang="en-US" dirty="0"/>
              <a:t>The others, such as ADC interrupts, USB interrupts, and serial communication interrupts (SPI, I2C, USART), are to inform the microcontroller external events efficiently. Without these interrupts, the microcontroller then would rely inefficient polling to repeatedly check peripherals, wasting precious computation cycles.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Define MSP Stack Size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5" name="Rectangle 4"/>
          <p:cNvSpPr/>
          <p:nvPr/>
        </p:nvSpPr>
        <p:spPr>
          <a:xfrm>
            <a:off x="838200" y="2057400"/>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itchFamily="49" charset="0"/>
                <a:cs typeface="Consolas" pitchFamily="49" charset="0"/>
              </a:rPr>
              <a:t>Stack_Size</a:t>
            </a:r>
            <a:r>
              <a:rPr lang="en-US" dirty="0">
                <a:latin typeface="Consolas" pitchFamily="49" charset="0"/>
                <a:cs typeface="Consolas" pitchFamily="49" charset="0"/>
              </a:rPr>
              <a:t>      EQU     0x00000400             </a:t>
            </a:r>
          </a:p>
          <a:p>
            <a:r>
              <a:rPr lang="en-US" dirty="0">
                <a:latin typeface="Consolas" pitchFamily="49" charset="0"/>
                <a:cs typeface="Consolas" pitchFamily="49" charset="0"/>
              </a:rPr>
              <a:t>                AREA    STACK, NOINIT, READWRITE, ALIGN=3</a:t>
            </a:r>
          </a:p>
          <a:p>
            <a:r>
              <a:rPr lang="en-US" dirty="0" err="1">
                <a:latin typeface="Consolas" pitchFamily="49" charset="0"/>
                <a:cs typeface="Consolas" pitchFamily="49" charset="0"/>
              </a:rPr>
              <a:t>Stack_Mem</a:t>
            </a:r>
            <a:r>
              <a:rPr lang="en-US" dirty="0">
                <a:latin typeface="Consolas" pitchFamily="49" charset="0"/>
                <a:cs typeface="Consolas" pitchFamily="49" charset="0"/>
              </a:rPr>
              <a:t>       SPACE   </a:t>
            </a:r>
            <a:r>
              <a:rPr lang="en-US" dirty="0" err="1">
                <a:latin typeface="Consolas" pitchFamily="49" charset="0"/>
                <a:cs typeface="Consolas" pitchFamily="49" charset="0"/>
              </a:rPr>
              <a:t>Stack_Size</a:t>
            </a:r>
            <a:endParaRPr lang="en-US" dirty="0">
              <a:latin typeface="Consolas" pitchFamily="49" charset="0"/>
              <a:cs typeface="Consolas" pitchFamily="49" charset="0"/>
            </a:endParaRPr>
          </a:p>
          <a:p>
            <a:r>
              <a:rPr lang="en-US" dirty="0">
                <a:latin typeface="Consolas" pitchFamily="49" charset="0"/>
                <a:cs typeface="Consolas" pitchFamily="49" charset="0"/>
              </a:rPr>
              <a:t>__</a:t>
            </a:r>
            <a:r>
              <a:rPr lang="en-US" dirty="0" err="1">
                <a:latin typeface="Consolas" pitchFamily="49" charset="0"/>
                <a:cs typeface="Consolas" pitchFamily="49" charset="0"/>
              </a:rPr>
              <a:t>initial_sp</a:t>
            </a:r>
            <a:endParaRPr lang="en-US" dirty="0">
              <a:latin typeface="Consolas" pitchFamily="49" charset="0"/>
              <a:cs typeface="Consolas" pitchFamily="49" charset="0"/>
            </a:endParaRPr>
          </a:p>
        </p:txBody>
      </p:sp>
      <p:sp>
        <p:nvSpPr>
          <p:cNvPr id="6" name="TextBox 5"/>
          <p:cNvSpPr txBox="1"/>
          <p:nvPr/>
        </p:nvSpPr>
        <p:spPr>
          <a:xfrm>
            <a:off x="3264276" y="3581400"/>
            <a:ext cx="2844048" cy="369332"/>
          </a:xfrm>
          <a:prstGeom prst="rect">
            <a:avLst/>
          </a:prstGeom>
          <a:noFill/>
        </p:spPr>
        <p:txBody>
          <a:bodyPr wrap="none" rtlCol="0">
            <a:spAutoFit/>
          </a:bodyPr>
          <a:lstStyle/>
          <a:p>
            <a:r>
              <a:rPr lang="en-US" dirty="0">
                <a:latin typeface="Consolas" pitchFamily="49" charset="0"/>
                <a:cs typeface="Consolas" pitchFamily="49" charset="0"/>
              </a:rPr>
              <a:t>startup_stm32lxx_md.s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6</a:t>
            </a:fld>
            <a:endParaRPr kumimoji="0" lang="en-US" dirty="0"/>
          </a:p>
        </p:txBody>
      </p:sp>
      <p:sp>
        <p:nvSpPr>
          <p:cNvPr id="5" name="Rectangle 4"/>
          <p:cNvSpPr/>
          <p:nvPr/>
        </p:nvSpPr>
        <p:spPr>
          <a:xfrm>
            <a:off x="228600" y="381000"/>
            <a:ext cx="8534400" cy="569386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400" dirty="0">
                <a:latin typeface="Consolas" pitchFamily="49" charset="0"/>
                <a:cs typeface="Consolas" pitchFamily="49" charset="0"/>
              </a:rPr>
              <a:t>; Vector Table Mapped to Address 0 at Reset</a:t>
            </a:r>
          </a:p>
          <a:p>
            <a:r>
              <a:rPr lang="en-US" sz="1400" dirty="0">
                <a:latin typeface="Consolas" pitchFamily="49" charset="0"/>
                <a:cs typeface="Consolas" pitchFamily="49" charset="0"/>
              </a:rPr>
              <a:t>                AREA    RESET, DATA, READONLY</a:t>
            </a:r>
          </a:p>
          <a:p>
            <a:r>
              <a:rPr lang="en-US" sz="1400" dirty="0">
                <a:latin typeface="Consolas" pitchFamily="49" charset="0"/>
                <a:cs typeface="Consolas" pitchFamily="49" charset="0"/>
              </a:rPr>
              <a:t>                EXPORT  __Vectors</a:t>
            </a:r>
          </a:p>
          <a:p>
            <a:r>
              <a:rPr lang="en-US" sz="1400" dirty="0">
                <a:latin typeface="Consolas" pitchFamily="49" charset="0"/>
                <a:cs typeface="Consolas" pitchFamily="49" charset="0"/>
              </a:rPr>
              <a:t>                EXPORT  __</a:t>
            </a:r>
            <a:r>
              <a:rPr lang="en-US" sz="1400" dirty="0" err="1">
                <a:latin typeface="Consolas" pitchFamily="49" charset="0"/>
                <a:cs typeface="Consolas" pitchFamily="49" charset="0"/>
              </a:rPr>
              <a:t>Vectors_End</a:t>
            </a:r>
            <a:endParaRPr lang="en-US" sz="1400" dirty="0">
              <a:latin typeface="Consolas" pitchFamily="49" charset="0"/>
              <a:cs typeface="Consolas" pitchFamily="49" charset="0"/>
            </a:endParaRPr>
          </a:p>
          <a:p>
            <a:r>
              <a:rPr lang="en-US" sz="1400" dirty="0">
                <a:latin typeface="Consolas" pitchFamily="49" charset="0"/>
                <a:cs typeface="Consolas" pitchFamily="49" charset="0"/>
              </a:rPr>
              <a:t>                EXPORT  __</a:t>
            </a:r>
            <a:r>
              <a:rPr lang="en-US" sz="1400" dirty="0" err="1">
                <a:latin typeface="Consolas" pitchFamily="49" charset="0"/>
                <a:cs typeface="Consolas" pitchFamily="49" charset="0"/>
              </a:rPr>
              <a:t>Vectors_Size</a:t>
            </a:r>
            <a:endParaRPr lang="en-US" sz="1400" dirty="0">
              <a:latin typeface="Consolas" pitchFamily="49" charset="0"/>
              <a:cs typeface="Consolas" pitchFamily="49" charset="0"/>
            </a:endParaRPr>
          </a:p>
          <a:p>
            <a:endParaRPr lang="en-US" sz="1400" dirty="0">
              <a:latin typeface="Consolas" pitchFamily="49" charset="0"/>
              <a:cs typeface="Consolas" pitchFamily="49" charset="0"/>
            </a:endParaRPr>
          </a:p>
          <a:p>
            <a:r>
              <a:rPr lang="en-US" sz="1400" dirty="0">
                <a:latin typeface="Consolas" pitchFamily="49" charset="0"/>
                <a:cs typeface="Consolas" pitchFamily="49" charset="0"/>
              </a:rPr>
              <a:t>__Vectors       </a:t>
            </a:r>
            <a:r>
              <a:rPr lang="en-US" sz="1400" b="1" dirty="0">
                <a:solidFill>
                  <a:srgbClr val="FF0000"/>
                </a:solidFill>
                <a:latin typeface="Consolas" pitchFamily="49" charset="0"/>
                <a:cs typeface="Consolas" pitchFamily="49" charset="0"/>
              </a:rPr>
              <a:t>DCD     __</a:t>
            </a:r>
            <a:r>
              <a:rPr lang="en-US" sz="1400" b="1" dirty="0" err="1">
                <a:solidFill>
                  <a:srgbClr val="FF0000"/>
                </a:solidFill>
                <a:latin typeface="Consolas" pitchFamily="49" charset="0"/>
                <a:cs typeface="Consolas" pitchFamily="49" charset="0"/>
              </a:rPr>
              <a:t>initial_sp</a:t>
            </a:r>
            <a:r>
              <a:rPr lang="en-US" sz="1400" b="1" dirty="0">
                <a:solidFill>
                  <a:srgbClr val="FF0000"/>
                </a:solidFill>
                <a:latin typeface="Consolas" pitchFamily="49" charset="0"/>
                <a:cs typeface="Consolas" pitchFamily="49" charset="0"/>
              </a:rPr>
              <a:t>              ; Top of Stack</a:t>
            </a:r>
          </a:p>
          <a:p>
            <a:r>
              <a:rPr lang="en-US" sz="1400" dirty="0">
                <a:solidFill>
                  <a:srgbClr val="0000FF"/>
                </a:solidFill>
                <a:latin typeface="Consolas" pitchFamily="49" charset="0"/>
                <a:cs typeface="Consolas" pitchFamily="49" charset="0"/>
              </a:rPr>
              <a:t>                </a:t>
            </a:r>
            <a:r>
              <a:rPr lang="en-US" sz="1400" b="1" dirty="0">
                <a:solidFill>
                  <a:srgbClr val="0000FF"/>
                </a:solidFill>
                <a:latin typeface="Consolas" pitchFamily="49" charset="0"/>
                <a:cs typeface="Consolas" pitchFamily="49" charset="0"/>
              </a:rPr>
              <a:t>DCD     </a:t>
            </a:r>
            <a:r>
              <a:rPr lang="en-US" sz="1400" b="1" dirty="0" err="1">
                <a:solidFill>
                  <a:srgbClr val="0000FF"/>
                </a:solidFill>
                <a:latin typeface="Consolas" pitchFamily="49" charset="0"/>
                <a:cs typeface="Consolas" pitchFamily="49" charset="0"/>
              </a:rPr>
              <a:t>Reset_Handler</a:t>
            </a:r>
            <a:r>
              <a:rPr lang="en-US" sz="1400" b="1" dirty="0">
                <a:solidFill>
                  <a:srgbClr val="0000FF"/>
                </a:solidFill>
                <a:latin typeface="Consolas" pitchFamily="49" charset="0"/>
                <a:cs typeface="Consolas" pitchFamily="49" charset="0"/>
              </a:rPr>
              <a:t>             ; Reset Handler</a:t>
            </a:r>
          </a:p>
          <a:p>
            <a:r>
              <a:rPr lang="en-US" sz="1400" dirty="0">
                <a:latin typeface="Consolas" pitchFamily="49" charset="0"/>
                <a:cs typeface="Consolas" pitchFamily="49" charset="0"/>
              </a:rPr>
              <a:t>                DCD     </a:t>
            </a:r>
            <a:r>
              <a:rPr lang="en-US" sz="1400" dirty="0" err="1">
                <a:latin typeface="Consolas" pitchFamily="49" charset="0"/>
                <a:cs typeface="Consolas" pitchFamily="49" charset="0"/>
              </a:rPr>
              <a:t>NMI_Handler</a:t>
            </a:r>
            <a:r>
              <a:rPr lang="en-US" sz="1400" dirty="0">
                <a:latin typeface="Consolas" pitchFamily="49" charset="0"/>
                <a:cs typeface="Consolas" pitchFamily="49" charset="0"/>
              </a:rPr>
              <a:t>               ; NMI Handler</a:t>
            </a:r>
          </a:p>
          <a:p>
            <a:r>
              <a:rPr lang="en-US" sz="1400" dirty="0">
                <a:latin typeface="Consolas" pitchFamily="49" charset="0"/>
                <a:cs typeface="Consolas" pitchFamily="49" charset="0"/>
              </a:rPr>
              <a:t>                DCD     </a:t>
            </a:r>
            <a:r>
              <a:rPr lang="en-US" sz="1400" dirty="0" err="1">
                <a:latin typeface="Consolas" pitchFamily="49" charset="0"/>
                <a:cs typeface="Consolas" pitchFamily="49" charset="0"/>
              </a:rPr>
              <a:t>HardFault_Handler</a:t>
            </a:r>
            <a:r>
              <a:rPr lang="en-US" sz="1400" dirty="0">
                <a:latin typeface="Consolas" pitchFamily="49" charset="0"/>
                <a:cs typeface="Consolas" pitchFamily="49" charset="0"/>
              </a:rPr>
              <a:t>         ; Hard Fault Handler</a:t>
            </a:r>
          </a:p>
          <a:p>
            <a:r>
              <a:rPr lang="en-US" sz="1400" dirty="0">
                <a:latin typeface="Consolas" pitchFamily="49" charset="0"/>
                <a:cs typeface="Consolas" pitchFamily="49" charset="0"/>
              </a:rPr>
              <a:t>                DCD     </a:t>
            </a:r>
            <a:r>
              <a:rPr lang="en-US" sz="1400" dirty="0" err="1">
                <a:latin typeface="Consolas" pitchFamily="49" charset="0"/>
                <a:cs typeface="Consolas" pitchFamily="49" charset="0"/>
              </a:rPr>
              <a:t>MemManage_Handler</a:t>
            </a:r>
            <a:r>
              <a:rPr lang="en-US" sz="1400" dirty="0">
                <a:latin typeface="Consolas" pitchFamily="49" charset="0"/>
                <a:cs typeface="Consolas" pitchFamily="49" charset="0"/>
              </a:rPr>
              <a:t>         ; MPU Fault Handler</a:t>
            </a:r>
          </a:p>
          <a:p>
            <a:r>
              <a:rPr lang="en-US" sz="1400" dirty="0">
                <a:latin typeface="Consolas" pitchFamily="49" charset="0"/>
                <a:cs typeface="Consolas" pitchFamily="49" charset="0"/>
              </a:rPr>
              <a:t>                DCD     </a:t>
            </a:r>
            <a:r>
              <a:rPr lang="en-US" sz="1400" dirty="0" err="1">
                <a:latin typeface="Consolas" pitchFamily="49" charset="0"/>
                <a:cs typeface="Consolas" pitchFamily="49" charset="0"/>
              </a:rPr>
              <a:t>BusFault_Handler</a:t>
            </a:r>
            <a:r>
              <a:rPr lang="en-US" sz="1400" dirty="0">
                <a:latin typeface="Consolas" pitchFamily="49" charset="0"/>
                <a:cs typeface="Consolas" pitchFamily="49" charset="0"/>
              </a:rPr>
              <a:t>          ; Bus Fault Handler</a:t>
            </a:r>
          </a:p>
          <a:p>
            <a:r>
              <a:rPr lang="en-US" sz="1400" dirty="0">
                <a:latin typeface="Consolas" pitchFamily="49" charset="0"/>
                <a:cs typeface="Consolas" pitchFamily="49" charset="0"/>
              </a:rPr>
              <a:t>                DCD     </a:t>
            </a:r>
            <a:r>
              <a:rPr lang="en-US" sz="1400" dirty="0" err="1">
                <a:latin typeface="Consolas" pitchFamily="49" charset="0"/>
                <a:cs typeface="Consolas" pitchFamily="49" charset="0"/>
              </a:rPr>
              <a:t>UsageFault_Handler</a:t>
            </a:r>
            <a:r>
              <a:rPr lang="en-US" sz="1400" dirty="0">
                <a:latin typeface="Consolas" pitchFamily="49" charset="0"/>
                <a:cs typeface="Consolas" pitchFamily="49" charset="0"/>
              </a:rPr>
              <a:t>        ; Usage Fault Handler</a:t>
            </a:r>
          </a:p>
          <a:p>
            <a:r>
              <a:rPr lang="en-US" sz="1400" dirty="0">
                <a:latin typeface="Consolas" pitchFamily="49" charset="0"/>
                <a:cs typeface="Consolas" pitchFamily="49" charset="0"/>
              </a:rPr>
              <a:t>                DCD     0                         ; Reserved</a:t>
            </a:r>
          </a:p>
          <a:p>
            <a:r>
              <a:rPr lang="en-US" sz="1400" dirty="0">
                <a:latin typeface="Consolas" pitchFamily="49" charset="0"/>
                <a:cs typeface="Consolas" pitchFamily="49" charset="0"/>
              </a:rPr>
              <a:t>                DCD     0                         ; Reserved</a:t>
            </a:r>
          </a:p>
          <a:p>
            <a:r>
              <a:rPr lang="en-US" sz="1400" dirty="0">
                <a:latin typeface="Consolas" pitchFamily="49" charset="0"/>
                <a:cs typeface="Consolas" pitchFamily="49" charset="0"/>
              </a:rPr>
              <a:t>                DCD     0                         ; Reserved</a:t>
            </a:r>
          </a:p>
          <a:p>
            <a:r>
              <a:rPr lang="en-US" sz="1400" dirty="0">
                <a:latin typeface="Consolas" pitchFamily="49" charset="0"/>
                <a:cs typeface="Consolas" pitchFamily="49" charset="0"/>
              </a:rPr>
              <a:t>                DCD     0                         ; Reserved</a:t>
            </a:r>
          </a:p>
          <a:p>
            <a:r>
              <a:rPr lang="en-US" sz="1400" dirty="0">
                <a:latin typeface="Consolas" pitchFamily="49" charset="0"/>
                <a:cs typeface="Consolas" pitchFamily="49" charset="0"/>
              </a:rPr>
              <a:t>                DCD     </a:t>
            </a:r>
            <a:r>
              <a:rPr lang="en-US" sz="1400" dirty="0" err="1">
                <a:latin typeface="Consolas" pitchFamily="49" charset="0"/>
                <a:cs typeface="Consolas" pitchFamily="49" charset="0"/>
              </a:rPr>
              <a:t>SVC_Handler</a:t>
            </a:r>
            <a:r>
              <a:rPr lang="en-US" sz="1400" dirty="0">
                <a:latin typeface="Consolas" pitchFamily="49" charset="0"/>
                <a:cs typeface="Consolas" pitchFamily="49" charset="0"/>
              </a:rPr>
              <a:t>               ; </a:t>
            </a:r>
            <a:r>
              <a:rPr lang="en-US" sz="1400" dirty="0" err="1">
                <a:latin typeface="Consolas" pitchFamily="49" charset="0"/>
                <a:cs typeface="Consolas" pitchFamily="49" charset="0"/>
              </a:rPr>
              <a:t>SVCall</a:t>
            </a:r>
            <a:r>
              <a:rPr lang="en-US" sz="1400" dirty="0">
                <a:latin typeface="Consolas" pitchFamily="49" charset="0"/>
                <a:cs typeface="Consolas" pitchFamily="49" charset="0"/>
              </a:rPr>
              <a:t> Handler</a:t>
            </a:r>
          </a:p>
          <a:p>
            <a:r>
              <a:rPr lang="en-US" sz="1400" dirty="0">
                <a:latin typeface="Consolas" pitchFamily="49" charset="0"/>
                <a:cs typeface="Consolas" pitchFamily="49" charset="0"/>
              </a:rPr>
              <a:t>                DCD     </a:t>
            </a:r>
            <a:r>
              <a:rPr lang="en-US" sz="1400" dirty="0" err="1">
                <a:latin typeface="Consolas" pitchFamily="49" charset="0"/>
                <a:cs typeface="Consolas" pitchFamily="49" charset="0"/>
              </a:rPr>
              <a:t>DebugMon_Handler</a:t>
            </a:r>
            <a:r>
              <a:rPr lang="en-US" sz="1400" dirty="0">
                <a:latin typeface="Consolas" pitchFamily="49" charset="0"/>
                <a:cs typeface="Consolas" pitchFamily="49" charset="0"/>
              </a:rPr>
              <a:t>          ; Debug Monitor Handler</a:t>
            </a:r>
          </a:p>
          <a:p>
            <a:r>
              <a:rPr lang="en-US" sz="1400" dirty="0">
                <a:latin typeface="Consolas" pitchFamily="49" charset="0"/>
                <a:cs typeface="Consolas" pitchFamily="49" charset="0"/>
              </a:rPr>
              <a:t>                DCD     0                         ; Reserved</a:t>
            </a:r>
          </a:p>
          <a:p>
            <a:r>
              <a:rPr lang="en-US" sz="1400" dirty="0">
                <a:latin typeface="Consolas" pitchFamily="49" charset="0"/>
                <a:cs typeface="Consolas" pitchFamily="49" charset="0"/>
              </a:rPr>
              <a:t>                DCD     </a:t>
            </a:r>
            <a:r>
              <a:rPr lang="en-US" sz="1400" dirty="0" err="1">
                <a:latin typeface="Consolas" pitchFamily="49" charset="0"/>
                <a:cs typeface="Consolas" pitchFamily="49" charset="0"/>
              </a:rPr>
              <a:t>PendSV_Handler</a:t>
            </a:r>
            <a:r>
              <a:rPr lang="en-US" sz="1400" dirty="0">
                <a:latin typeface="Consolas" pitchFamily="49" charset="0"/>
                <a:cs typeface="Consolas" pitchFamily="49" charset="0"/>
              </a:rPr>
              <a:t>            ; </a:t>
            </a:r>
            <a:r>
              <a:rPr lang="en-US" sz="1400" dirty="0" err="1">
                <a:latin typeface="Consolas" pitchFamily="49" charset="0"/>
                <a:cs typeface="Consolas" pitchFamily="49" charset="0"/>
              </a:rPr>
              <a:t>PendSV</a:t>
            </a:r>
            <a:r>
              <a:rPr lang="en-US" sz="1400" dirty="0">
                <a:latin typeface="Consolas" pitchFamily="49" charset="0"/>
                <a:cs typeface="Consolas" pitchFamily="49" charset="0"/>
              </a:rPr>
              <a:t> Handler</a:t>
            </a:r>
          </a:p>
          <a:p>
            <a:r>
              <a:rPr lang="en-US" sz="1400" dirty="0">
                <a:solidFill>
                  <a:srgbClr val="00B050"/>
                </a:solidFill>
                <a:latin typeface="Consolas" pitchFamily="49" charset="0"/>
                <a:cs typeface="Consolas" pitchFamily="49" charset="0"/>
              </a:rPr>
              <a:t>                </a:t>
            </a:r>
            <a:r>
              <a:rPr lang="en-US" sz="1400" b="1" dirty="0">
                <a:solidFill>
                  <a:srgbClr val="00B050"/>
                </a:solidFill>
                <a:latin typeface="Consolas" pitchFamily="49" charset="0"/>
                <a:cs typeface="Consolas" pitchFamily="49" charset="0"/>
              </a:rPr>
              <a:t>DCD     </a:t>
            </a:r>
            <a:r>
              <a:rPr lang="en-US" sz="1400" b="1" dirty="0" err="1">
                <a:solidFill>
                  <a:srgbClr val="00B050"/>
                </a:solidFill>
                <a:latin typeface="Consolas" pitchFamily="49" charset="0"/>
                <a:cs typeface="Consolas" pitchFamily="49" charset="0"/>
              </a:rPr>
              <a:t>SysTick_Handler</a:t>
            </a:r>
            <a:r>
              <a:rPr lang="en-US" sz="1400" b="1" dirty="0">
                <a:solidFill>
                  <a:srgbClr val="00B050"/>
                </a:solidFill>
                <a:latin typeface="Consolas" pitchFamily="49" charset="0"/>
                <a:cs typeface="Consolas" pitchFamily="49" charset="0"/>
              </a:rPr>
              <a:t>           ; </a:t>
            </a:r>
            <a:r>
              <a:rPr lang="en-US" sz="1400" b="1" dirty="0" err="1">
                <a:solidFill>
                  <a:srgbClr val="00B050"/>
                </a:solidFill>
                <a:latin typeface="Consolas" pitchFamily="49" charset="0"/>
                <a:cs typeface="Consolas" pitchFamily="49" charset="0"/>
              </a:rPr>
              <a:t>SysTick</a:t>
            </a:r>
            <a:r>
              <a:rPr lang="en-US" sz="1400" b="1" dirty="0">
                <a:solidFill>
                  <a:srgbClr val="00B050"/>
                </a:solidFill>
                <a:latin typeface="Consolas" pitchFamily="49" charset="0"/>
                <a:cs typeface="Consolas" pitchFamily="49" charset="0"/>
              </a:rPr>
              <a:t> Handler</a:t>
            </a:r>
          </a:p>
          <a:p>
            <a:r>
              <a:rPr lang="en-US" sz="1400" dirty="0">
                <a:latin typeface="Consolas" pitchFamily="49" charset="0"/>
                <a:cs typeface="Consolas" pitchFamily="49" charset="0"/>
              </a:rPr>
              <a:t>                ...</a:t>
            </a:r>
          </a:p>
          <a:p>
            <a:r>
              <a:rPr lang="en-US" sz="1400" dirty="0">
                <a:latin typeface="Consolas" pitchFamily="49" charset="0"/>
                <a:cs typeface="Consolas" pitchFamily="49" charset="0"/>
              </a:rPr>
              <a:t>__</a:t>
            </a:r>
            <a:r>
              <a:rPr lang="en-US" sz="1400" dirty="0" err="1">
                <a:latin typeface="Consolas" pitchFamily="49" charset="0"/>
                <a:cs typeface="Consolas" pitchFamily="49" charset="0"/>
              </a:rPr>
              <a:t>Vectors_End</a:t>
            </a:r>
            <a:endParaRPr lang="en-US" sz="1400" dirty="0">
              <a:latin typeface="Consolas" pitchFamily="49" charset="0"/>
              <a:cs typeface="Consolas" pitchFamily="49" charset="0"/>
            </a:endParaRPr>
          </a:p>
          <a:p>
            <a:endParaRPr lang="en-US" sz="1400" dirty="0">
              <a:latin typeface="Consolas" pitchFamily="49" charset="0"/>
              <a:cs typeface="Consolas" pitchFamily="49" charset="0"/>
            </a:endParaRPr>
          </a:p>
          <a:p>
            <a:r>
              <a:rPr lang="en-US" sz="1400" dirty="0">
                <a:latin typeface="Consolas" pitchFamily="49" charset="0"/>
                <a:cs typeface="Consolas" pitchFamily="49" charset="0"/>
              </a:rPr>
              <a:t>__</a:t>
            </a:r>
            <a:r>
              <a:rPr lang="en-US" sz="1400" dirty="0" err="1">
                <a:latin typeface="Consolas" pitchFamily="49" charset="0"/>
                <a:cs typeface="Consolas" pitchFamily="49" charset="0"/>
              </a:rPr>
              <a:t>Vectors_Size</a:t>
            </a:r>
            <a:r>
              <a:rPr lang="en-US" sz="1400" dirty="0">
                <a:latin typeface="Consolas" pitchFamily="49" charset="0"/>
                <a:cs typeface="Consolas" pitchFamily="49" charset="0"/>
              </a:rPr>
              <a:t>  EQU  __</a:t>
            </a:r>
            <a:r>
              <a:rPr lang="en-US" sz="1400" dirty="0" err="1">
                <a:latin typeface="Consolas" pitchFamily="49" charset="0"/>
                <a:cs typeface="Consolas" pitchFamily="49" charset="0"/>
              </a:rPr>
              <a:t>Vectors_End</a:t>
            </a:r>
            <a:r>
              <a:rPr lang="en-US" sz="1400" dirty="0">
                <a:latin typeface="Consolas" pitchFamily="49" charset="0"/>
                <a:cs typeface="Consolas" pitchFamily="49" charset="0"/>
              </a:rPr>
              <a:t> - __Vectors</a:t>
            </a:r>
          </a:p>
        </p:txBody>
      </p:sp>
      <p:sp>
        <p:nvSpPr>
          <p:cNvPr id="6" name="TextBox 5"/>
          <p:cNvSpPr txBox="1"/>
          <p:nvPr/>
        </p:nvSpPr>
        <p:spPr>
          <a:xfrm>
            <a:off x="2133600" y="6172200"/>
            <a:ext cx="2849834" cy="369332"/>
          </a:xfrm>
          <a:prstGeom prst="rect">
            <a:avLst/>
          </a:prstGeom>
          <a:noFill/>
        </p:spPr>
        <p:txBody>
          <a:bodyPr wrap="none" rtlCol="0">
            <a:spAutoFit/>
          </a:bodyPr>
          <a:lstStyle/>
          <a:p>
            <a:r>
              <a:rPr lang="en-US" dirty="0">
                <a:latin typeface="Consolas" pitchFamily="49" charset="0"/>
                <a:cs typeface="Consolas" pitchFamily="49" charset="0"/>
              </a:rPr>
              <a:t>startup_stm32lxx_md.s</a:t>
            </a:r>
          </a:p>
        </p:txBody>
      </p:sp>
      <p:sp>
        <p:nvSpPr>
          <p:cNvPr id="2" name="Title 1"/>
          <p:cNvSpPr>
            <a:spLocks noGrp="1"/>
          </p:cNvSpPr>
          <p:nvPr>
            <p:ph type="title" idx="4294967295"/>
          </p:nvPr>
        </p:nvSpPr>
        <p:spPr>
          <a:xfrm>
            <a:off x="5206248" y="152400"/>
            <a:ext cx="3556752" cy="762000"/>
          </a:xfrm>
        </p:spPr>
        <p:txBody>
          <a:bodyPr>
            <a:normAutofit/>
          </a:bodyPr>
          <a:lstStyle/>
          <a:p>
            <a:r>
              <a:rPr lang="en-US" sz="2400" b="1" dirty="0"/>
              <a:t>Define Vector Table</a:t>
            </a:r>
          </a:p>
        </p:txBody>
      </p:sp>
    </p:spTree>
    <p:extLst>
      <p:ext uri="{BB962C8B-B14F-4D97-AF65-F5344CB8AC3E}">
        <p14:creationId xmlns:p14="http://schemas.microsoft.com/office/powerpoint/2010/main" val="32916989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 Reset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sp>
        <p:nvSpPr>
          <p:cNvPr id="4" name="Content Placeholder 3"/>
          <p:cNvSpPr>
            <a:spLocks noGrp="1"/>
          </p:cNvSpPr>
          <p:nvPr>
            <p:ph sz="quarter" idx="1"/>
          </p:nvPr>
        </p:nvSpPr>
        <p:spPr/>
        <p:txBody>
          <a:bodyPr/>
          <a:lstStyle/>
          <a:p>
            <a:r>
              <a:rPr lang="en-US" dirty="0">
                <a:latin typeface="Consolas"/>
                <a:cs typeface="Consolas"/>
              </a:rPr>
              <a:t>PC = mem[0x00000004]</a:t>
            </a:r>
          </a:p>
          <a:p>
            <a:r>
              <a:rPr lang="en-US" dirty="0">
                <a:latin typeface="Consolas"/>
                <a:cs typeface="Consolas"/>
              </a:rPr>
              <a:t>LR = 0xFFFFFFFF</a:t>
            </a:r>
          </a:p>
          <a:p>
            <a:r>
              <a:rPr lang="en-US" dirty="0">
                <a:latin typeface="Consolas"/>
                <a:cs typeface="Consolas"/>
              </a:rPr>
              <a:t>MSP = Mem[0x00000000]</a:t>
            </a:r>
          </a:p>
          <a:p>
            <a:r>
              <a:rPr lang="en-US" dirty="0">
                <a:latin typeface="Consolas"/>
                <a:cs typeface="Consolas"/>
              </a:rPr>
              <a:t>PSR = 0x01000000</a:t>
            </a:r>
          </a:p>
          <a:p>
            <a:r>
              <a:rPr lang="en-US" dirty="0">
                <a:latin typeface="Consolas"/>
                <a:cs typeface="Consolas"/>
              </a:rPr>
              <a:t>R0-R12: Unknown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8</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5" y="1447800"/>
            <a:ext cx="8984805"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20574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228600"/>
            <a:ext cx="1327608" cy="369332"/>
          </a:xfrm>
          <a:prstGeom prst="rect">
            <a:avLst/>
          </a:prstGeom>
        </p:spPr>
        <p:txBody>
          <a:bodyPr wrap="none">
            <a:spAutoFit/>
          </a:bodyPr>
          <a:lstStyle/>
          <a:p>
            <a:r>
              <a:rPr lang="en-US" dirty="0">
                <a:solidFill>
                  <a:srgbClr val="FF0000"/>
                </a:solidFill>
              </a:rPr>
              <a:t>__</a:t>
            </a:r>
            <a:r>
              <a:rPr lang="en-US" dirty="0" err="1">
                <a:solidFill>
                  <a:srgbClr val="FF0000"/>
                </a:solidFill>
              </a:rPr>
              <a:t>initial_sp</a:t>
            </a:r>
            <a:r>
              <a:rPr lang="en-US" dirty="0">
                <a:solidFill>
                  <a:srgbClr val="FF0000"/>
                </a:solidFill>
              </a:rPr>
              <a:t> </a:t>
            </a:r>
          </a:p>
        </p:txBody>
      </p:sp>
      <p:cxnSp>
        <p:nvCxnSpPr>
          <p:cNvPr id="8" name="Straight Arrow Connector 7"/>
          <p:cNvCxnSpPr/>
          <p:nvPr/>
        </p:nvCxnSpPr>
        <p:spPr>
          <a:xfrm flipV="1">
            <a:off x="1524000" y="685800"/>
            <a:ext cx="228600" cy="1371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48992" y="2057400"/>
            <a:ext cx="762000" cy="228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903" y="676275"/>
            <a:ext cx="1588897" cy="369332"/>
          </a:xfrm>
          <a:prstGeom prst="rect">
            <a:avLst/>
          </a:prstGeom>
          <a:ln>
            <a:noFill/>
          </a:ln>
        </p:spPr>
        <p:txBody>
          <a:bodyPr wrap="none">
            <a:spAutoFit/>
          </a:bodyPr>
          <a:lstStyle/>
          <a:p>
            <a:r>
              <a:rPr lang="en-US" dirty="0" err="1">
                <a:solidFill>
                  <a:srgbClr val="0000FF"/>
                </a:solidFill>
              </a:rPr>
              <a:t>Reset_Handler</a:t>
            </a:r>
            <a:endParaRPr lang="en-US" dirty="0">
              <a:solidFill>
                <a:srgbClr val="0000FF"/>
              </a:solidFill>
            </a:endParaRPr>
          </a:p>
        </p:txBody>
      </p:sp>
      <p:cxnSp>
        <p:nvCxnSpPr>
          <p:cNvPr id="12" name="Straight Arrow Connector 11"/>
          <p:cNvCxnSpPr/>
          <p:nvPr/>
        </p:nvCxnSpPr>
        <p:spPr>
          <a:xfrm flipV="1">
            <a:off x="2329992" y="1066800"/>
            <a:ext cx="184608" cy="9906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29300" y="2257425"/>
            <a:ext cx="76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6210300" y="1266825"/>
            <a:ext cx="184608" cy="9906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78582" y="857250"/>
            <a:ext cx="1760418" cy="369332"/>
          </a:xfrm>
          <a:prstGeom prst="rect">
            <a:avLst/>
          </a:prstGeom>
        </p:spPr>
        <p:txBody>
          <a:bodyPr wrap="none">
            <a:spAutoFit/>
          </a:bodyPr>
          <a:lstStyle/>
          <a:p>
            <a:r>
              <a:rPr lang="en-US" dirty="0" err="1">
                <a:solidFill>
                  <a:srgbClr val="00B050"/>
                </a:solidFill>
              </a:rPr>
              <a:t>SysTick_Handler</a:t>
            </a:r>
            <a:endParaRPr lang="en-US" dirty="0">
              <a:solidFill>
                <a:srgbClr val="00B050"/>
              </a:solidFill>
            </a:endParaRPr>
          </a:p>
        </p:txBody>
      </p:sp>
      <p:sp>
        <p:nvSpPr>
          <p:cNvPr id="16" name="TextBox 15"/>
          <p:cNvSpPr txBox="1"/>
          <p:nvPr/>
        </p:nvSpPr>
        <p:spPr>
          <a:xfrm>
            <a:off x="102045" y="743634"/>
            <a:ext cx="1265090" cy="646331"/>
          </a:xfrm>
          <a:prstGeom prst="rect">
            <a:avLst/>
          </a:prstGeom>
          <a:noFill/>
        </p:spPr>
        <p:txBody>
          <a:bodyPr wrap="none" rtlCol="0">
            <a:spAutoFit/>
          </a:bodyPr>
          <a:lstStyle/>
          <a:p>
            <a:r>
              <a:rPr lang="en-US" dirty="0"/>
              <a:t>Instruction </a:t>
            </a:r>
          </a:p>
          <a:p>
            <a:r>
              <a:rPr lang="en-US" dirty="0"/>
              <a:t>Memory</a:t>
            </a:r>
          </a:p>
        </p:txBody>
      </p:sp>
    </p:spTree>
    <p:extLst>
      <p:ext uri="{BB962C8B-B14F-4D97-AF65-F5344CB8AC3E}">
        <p14:creationId xmlns:p14="http://schemas.microsoft.com/office/powerpoint/2010/main" val="3517800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EA7C8D44-3667-46F6-9772-CC52308E2A7F}" type="slidenum">
              <a:rPr kumimoji="0" lang="en-US" smtClean="0"/>
              <a:pPr/>
              <a:t>9</a:t>
            </a:fld>
            <a:endParaRPr kumimoji="0"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995" y="1447800"/>
            <a:ext cx="8984805" cy="38861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143000" y="2057400"/>
            <a:ext cx="7620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143000" y="228600"/>
            <a:ext cx="1327608" cy="369332"/>
          </a:xfrm>
          <a:prstGeom prst="rect">
            <a:avLst/>
          </a:prstGeom>
        </p:spPr>
        <p:txBody>
          <a:bodyPr wrap="none">
            <a:spAutoFit/>
          </a:bodyPr>
          <a:lstStyle/>
          <a:p>
            <a:r>
              <a:rPr lang="en-US" dirty="0">
                <a:solidFill>
                  <a:srgbClr val="FF0000"/>
                </a:solidFill>
              </a:rPr>
              <a:t>__</a:t>
            </a:r>
            <a:r>
              <a:rPr lang="en-US" dirty="0" err="1">
                <a:solidFill>
                  <a:srgbClr val="FF0000"/>
                </a:solidFill>
              </a:rPr>
              <a:t>initial_sp</a:t>
            </a:r>
            <a:r>
              <a:rPr lang="en-US" dirty="0">
                <a:solidFill>
                  <a:srgbClr val="FF0000"/>
                </a:solidFill>
              </a:rPr>
              <a:t> </a:t>
            </a:r>
          </a:p>
        </p:txBody>
      </p:sp>
      <p:cxnSp>
        <p:nvCxnSpPr>
          <p:cNvPr id="8" name="Straight Arrow Connector 7"/>
          <p:cNvCxnSpPr/>
          <p:nvPr/>
        </p:nvCxnSpPr>
        <p:spPr>
          <a:xfrm flipV="1">
            <a:off x="1524000" y="685800"/>
            <a:ext cx="228600" cy="13716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948992" y="2057400"/>
            <a:ext cx="762000" cy="2286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763903" y="676275"/>
            <a:ext cx="1588897" cy="369332"/>
          </a:xfrm>
          <a:prstGeom prst="rect">
            <a:avLst/>
          </a:prstGeom>
          <a:ln>
            <a:noFill/>
          </a:ln>
        </p:spPr>
        <p:txBody>
          <a:bodyPr wrap="none">
            <a:spAutoFit/>
          </a:bodyPr>
          <a:lstStyle/>
          <a:p>
            <a:r>
              <a:rPr lang="en-US" dirty="0" err="1">
                <a:solidFill>
                  <a:srgbClr val="0000FF"/>
                </a:solidFill>
              </a:rPr>
              <a:t>Reset_Handler</a:t>
            </a:r>
            <a:endParaRPr lang="en-US" dirty="0">
              <a:solidFill>
                <a:srgbClr val="0000FF"/>
              </a:solidFill>
            </a:endParaRPr>
          </a:p>
        </p:txBody>
      </p:sp>
      <p:cxnSp>
        <p:nvCxnSpPr>
          <p:cNvPr id="12" name="Straight Arrow Connector 11"/>
          <p:cNvCxnSpPr/>
          <p:nvPr/>
        </p:nvCxnSpPr>
        <p:spPr>
          <a:xfrm flipV="1">
            <a:off x="2329992" y="1066800"/>
            <a:ext cx="184608" cy="990600"/>
          </a:xfrm>
          <a:prstGeom prst="straightConnector1">
            <a:avLst/>
          </a:prstGeom>
          <a:ln w="19050">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829300" y="2257425"/>
            <a:ext cx="7620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6210300" y="1266825"/>
            <a:ext cx="184608" cy="990600"/>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478582" y="857250"/>
            <a:ext cx="1760418" cy="369332"/>
          </a:xfrm>
          <a:prstGeom prst="rect">
            <a:avLst/>
          </a:prstGeom>
        </p:spPr>
        <p:txBody>
          <a:bodyPr wrap="none">
            <a:spAutoFit/>
          </a:bodyPr>
          <a:lstStyle/>
          <a:p>
            <a:r>
              <a:rPr lang="en-US" dirty="0" err="1">
                <a:solidFill>
                  <a:srgbClr val="00B050"/>
                </a:solidFill>
              </a:rPr>
              <a:t>SysTick_Handler</a:t>
            </a:r>
            <a:endParaRPr lang="en-US"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8950" y="106598"/>
            <a:ext cx="2266950" cy="65114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Rectangle 15"/>
          <p:cNvSpPr/>
          <p:nvPr/>
        </p:nvSpPr>
        <p:spPr>
          <a:xfrm>
            <a:off x="7239000" y="4038600"/>
            <a:ext cx="1828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7239000" y="3048000"/>
            <a:ext cx="1828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02045" y="743634"/>
            <a:ext cx="1265090" cy="646331"/>
          </a:xfrm>
          <a:prstGeom prst="rect">
            <a:avLst/>
          </a:prstGeom>
          <a:noFill/>
        </p:spPr>
        <p:txBody>
          <a:bodyPr wrap="none" rtlCol="0">
            <a:spAutoFit/>
          </a:bodyPr>
          <a:lstStyle/>
          <a:p>
            <a:r>
              <a:rPr lang="en-US" dirty="0"/>
              <a:t>Instruction </a:t>
            </a:r>
          </a:p>
          <a:p>
            <a:r>
              <a:rPr lang="en-US" dirty="0"/>
              <a:t>Memory</a:t>
            </a:r>
          </a:p>
        </p:txBody>
      </p:sp>
      <p:cxnSp>
        <p:nvCxnSpPr>
          <p:cNvPr id="4" name="Straight Arrow Connector 3"/>
          <p:cNvCxnSpPr>
            <a:stCxn id="5" idx="2"/>
          </p:cNvCxnSpPr>
          <p:nvPr/>
        </p:nvCxnSpPr>
        <p:spPr>
          <a:xfrm>
            <a:off x="1524000" y="2286000"/>
            <a:ext cx="5715000" cy="8763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1524000" y="2286000"/>
            <a:ext cx="5715000" cy="18669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895600" y="3390898"/>
            <a:ext cx="1852620" cy="923330"/>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b="1" dirty="0">
                <a:solidFill>
                  <a:schemeClr val="bg1"/>
                </a:solidFill>
              </a:rPr>
              <a:t>The first word is used to initialize SP.</a:t>
            </a:r>
          </a:p>
        </p:txBody>
      </p:sp>
    </p:spTree>
    <p:extLst>
      <p:ext uri="{BB962C8B-B14F-4D97-AF65-F5344CB8AC3E}">
        <p14:creationId xmlns:p14="http://schemas.microsoft.com/office/powerpoint/2010/main" val="2446031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1093</TotalTime>
  <Words>669</Words>
  <Application>Microsoft Office PowerPoint</Application>
  <PresentationFormat>On-screen Show (4:3)</PresentationFormat>
  <Paragraphs>133</Paragraphs>
  <Slides>12</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Bookman Old Style (Headings)</vt:lpstr>
      <vt:lpstr>Arial</vt:lpstr>
      <vt:lpstr>Bookman Old Style</vt:lpstr>
      <vt:lpstr>Calibri</vt:lpstr>
      <vt:lpstr>Consolas</vt:lpstr>
      <vt:lpstr>Gill Sans MT</vt:lpstr>
      <vt:lpstr>Wingdings</vt:lpstr>
      <vt:lpstr>Wingdings 3</vt:lpstr>
      <vt:lpstr>Origin</vt:lpstr>
      <vt:lpstr>Dr. Yifeng Zhu Electrical and Computer Engineering University of Maine</vt:lpstr>
      <vt:lpstr>Interrupt Service Routine (ISR)</vt:lpstr>
      <vt:lpstr>Power on or Reset</vt:lpstr>
      <vt:lpstr>System exceptions, External interrupts</vt:lpstr>
      <vt:lpstr>Define MSP Stack Size</vt:lpstr>
      <vt:lpstr>Define Vector Table</vt:lpstr>
      <vt:lpstr>On Reset</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zhu</cp:lastModifiedBy>
  <cp:revision>131</cp:revision>
  <dcterms:created xsi:type="dcterms:W3CDTF">2014-04-21T14:59:07Z</dcterms:created>
  <dcterms:modified xsi:type="dcterms:W3CDTF">2020-02-20T20:37:16Z</dcterms:modified>
</cp:coreProperties>
</file>