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4" r:id="rId3"/>
    <p:sldId id="265" r:id="rId4"/>
    <p:sldId id="262" r:id="rId5"/>
    <p:sldId id="263" r:id="rId6"/>
    <p:sldId id="266" r:id="rId7"/>
    <p:sldId id="267" r:id="rId8"/>
    <p:sldId id="269" r:id="rId9"/>
    <p:sldId id="270" r:id="rId10"/>
    <p:sldId id="26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82"/>
    <p:restoredTop sz="79673" autoAdjust="0"/>
  </p:normalViewPr>
  <p:slideViewPr>
    <p:cSldViewPr>
      <p:cViewPr varScale="1">
        <p:scale>
          <a:sx n="105" d="100"/>
          <a:sy n="105" d="100"/>
        </p:scale>
        <p:origin x="2058" y="9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6ADA89-DDB7-4B34-9CC4-0142EF220853}" type="datetimeFigureOut">
              <a:rPr lang="en-US" smtClean="0"/>
              <a:pPr/>
              <a:t>1/23/2020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BBE812-4129-4690-BCA9-F960F9F01E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3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BE812-4129-4690-BCA9-F960F9F01E1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0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BE812-4129-4690-BCA9-F960F9F01E17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277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6BBE812-4129-4690-BCA9-F960F9F01E1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85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2BF71DBB-33DD-4C55-A85E-87E0D90DE603}" type="datetime1">
              <a:rPr lang="en-US" smtClean="0"/>
              <a:pPr eaLnBrk="1" latinLnBrk="0" hangingPunct="1"/>
              <a:t>1/23/2020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DDAFA6C-203A-4307-BA16-4E1B4E565795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0BF5EEAA-C496-4117-9CC7-C724C9F64C9C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A4235AF-9AD5-4467-AB33-27BB0F9DCF69}" type="datetime1">
              <a:rPr lang="en-US" smtClean="0"/>
              <a:pPr eaLnBrk="1" latinLnBrk="0" hangingPunct="1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FBD2A12A-FA4E-4A87-B674-B7354B624590}" type="datetime1">
              <a:rPr lang="en-US" smtClean="0"/>
              <a:pPr eaLnBrk="1" latinLnBrk="0" hangingPunct="1"/>
              <a:t>1/23/2020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EFA6C2F-33DB-4C9B-B9CC-765C1C7EE1B2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9A06C8B-21DC-40DE-81F3-9AB2E3121991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08C1F3E-B7C3-4DE0-95C6-A404A8621E05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F74BE8E-A67D-4270-9557-0245EC2F42E1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09461C7-0CEA-4C15-B132-D516D01EE50F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C6204391-F3C0-407B-B75D-3A2185BAB8C4}" type="datetime1">
              <a:rPr lang="en-US" smtClean="0"/>
              <a:pPr eaLnBrk="1" latinLnBrk="0" hangingPunct="1"/>
              <a:t>1/23/2020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FF0DD578-DB7B-4EF9-BDB4-5014808AC43B}" type="datetime1">
              <a:rPr lang="en-US" smtClean="0"/>
              <a:pPr eaLnBrk="1" latinLnBrk="0" hangingPunct="1"/>
              <a:t>1/23/2020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Spring 2020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latin typeface="Bookman Old Style (Headings)"/>
              </a:rPr>
              <a:t>ECE 271 - Microcomputer Architecture and Applications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72840" y="1828800"/>
            <a:ext cx="169655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 dirty="0">
                <a:solidFill>
                  <a:srgbClr val="C00000"/>
                </a:solidFill>
              </a:rPr>
              <a:t>Last</a:t>
            </a: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Lecture </a:t>
            </a:r>
            <a:r>
              <a:rPr lang="en-US" sz="2400" b="1" dirty="0">
                <a:solidFill>
                  <a:srgbClr val="C00000"/>
                </a:solidFill>
                <a:sym typeface="Wingdings"/>
              </a:rPr>
              <a:t>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 to Future Courses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105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ECE 473 Computer Architecture and Organization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ECE 331 Operating System Engineering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ECE 471 Embedded Systems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ECE 477 Hardware Application of C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ECE 486 Digital Signal Processing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10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484703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Engineering Code of Ethics and Professional Practice (IEEE &amp; ACM)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Approve software only if they have a well-founded belief it is safe and meets specifications</a:t>
            </a:r>
          </a:p>
          <a:p>
            <a:r>
              <a:rPr lang="en-US" dirty="0"/>
              <a:t>Accept full responsibility for their own work</a:t>
            </a:r>
          </a:p>
          <a:p>
            <a:r>
              <a:rPr lang="en-US" dirty="0"/>
              <a:t>Not knowingly use software that is obtained or retained either illegally or unethically</a:t>
            </a:r>
          </a:p>
          <a:p>
            <a:r>
              <a:rPr lang="en-US" dirty="0"/>
              <a:t>Identify, define, and address ethical, economic, cultural, legal and environmental issues related to work projects</a:t>
            </a:r>
          </a:p>
          <a:p>
            <a:r>
              <a:rPr lang="en-US" dirty="0"/>
              <a:t>Ensure that specifications for software on which they work satisfy the users’ requirements and they have the appropriate approvals</a:t>
            </a:r>
          </a:p>
          <a:p>
            <a:r>
              <a:rPr lang="en-US" dirty="0"/>
              <a:t>Ensure adequate testing, debugging and review of software</a:t>
            </a:r>
          </a:p>
          <a:p>
            <a:r>
              <a:rPr lang="en-US" dirty="0"/>
              <a:t>Not engage in deceptive financial practices such as bribery, double billing, or other improper financial practices</a:t>
            </a:r>
          </a:p>
          <a:p>
            <a:r>
              <a:rPr lang="en-US" dirty="0"/>
              <a:t>Improve their ability to create safe, reliable, and useful quality software</a:t>
            </a:r>
          </a:p>
        </p:txBody>
      </p:sp>
    </p:spTree>
    <p:extLst>
      <p:ext uri="{BB962C8B-B14F-4D97-AF65-F5344CB8AC3E}">
        <p14:creationId xmlns:p14="http://schemas.microsoft.com/office/powerpoint/2010/main" val="17726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Software Engineering Code of Ethics and Professional Practice (IEEE &amp; ACM)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Approve software only if they have a well-founded belief it is safe and meets specifications</a:t>
            </a:r>
          </a:p>
          <a:p>
            <a:r>
              <a:rPr lang="en-US" dirty="0"/>
              <a:t>Accept full responsibility for their own work</a:t>
            </a:r>
          </a:p>
          <a:p>
            <a:r>
              <a:rPr lang="en-US" dirty="0"/>
              <a:t>Not knowingly use software that is obtained or retained either illegally or unethically</a:t>
            </a:r>
          </a:p>
          <a:p>
            <a:r>
              <a:rPr lang="en-US" dirty="0"/>
              <a:t>Identify, define, and address ethical, economic, cultural, legal and environmental issues related to work projects</a:t>
            </a:r>
          </a:p>
          <a:p>
            <a:r>
              <a:rPr lang="en-US" dirty="0"/>
              <a:t>Ensure that specifications for software on which they work satisfy the users’ requirements and they have the appropriate approvals</a:t>
            </a:r>
          </a:p>
          <a:p>
            <a:r>
              <a:rPr lang="en-US" b="1" dirty="0">
                <a:solidFill>
                  <a:srgbClr val="C00000"/>
                </a:solidFill>
              </a:rPr>
              <a:t>Ensure adequate testing, debugging and review of software</a:t>
            </a:r>
          </a:p>
          <a:p>
            <a:r>
              <a:rPr lang="en-US" dirty="0"/>
              <a:t>Not engage in deceptive financial practices such as bribery, double billing, or other improper financial practices</a:t>
            </a:r>
          </a:p>
          <a:p>
            <a:r>
              <a:rPr lang="en-US" dirty="0"/>
              <a:t>Improve their ability to create safe, reliable, and useful quality software</a:t>
            </a:r>
          </a:p>
        </p:txBody>
      </p:sp>
    </p:spTree>
    <p:extLst>
      <p:ext uri="{BB962C8B-B14F-4D97-AF65-F5344CB8AC3E}">
        <p14:creationId xmlns:p14="http://schemas.microsoft.com/office/powerpoint/2010/main" val="3479918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Human Error Blamed for Loss of Japan's </a:t>
            </a:r>
            <a:r>
              <a:rPr lang="en-US" dirty="0" err="1"/>
              <a:t>Hitomi</a:t>
            </a:r>
            <a:r>
              <a:rPr lang="en-US" dirty="0"/>
              <a:t> Satellite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4796155"/>
            <a:ext cx="8229600" cy="1360805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Hitomi</a:t>
            </a:r>
            <a:r>
              <a:rPr lang="en-US" dirty="0"/>
              <a:t> launched on 17 February 2016</a:t>
            </a:r>
          </a:p>
          <a:p>
            <a:r>
              <a:rPr lang="en-US" dirty="0"/>
              <a:t>Failed to operate on 26 March 2016</a:t>
            </a:r>
          </a:p>
          <a:p>
            <a:r>
              <a:rPr lang="en-US" dirty="0"/>
              <a:t>JAXA ceased efforts to restore it on 28 April 2016</a:t>
            </a:r>
          </a:p>
          <a:p>
            <a:r>
              <a:rPr lang="en-US" dirty="0"/>
              <a:t>Loss: $364 million</a:t>
            </a:r>
          </a:p>
        </p:txBody>
      </p:sp>
      <p:pic>
        <p:nvPicPr>
          <p:cNvPr id="1028" name="Picture 4" descr="ost in spa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1316990"/>
            <a:ext cx="5715000" cy="3305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Human Error Blamed for Loss of Japan's </a:t>
            </a:r>
            <a:r>
              <a:rPr lang="en-US" dirty="0" err="1"/>
              <a:t>Hitomi</a:t>
            </a:r>
            <a:r>
              <a:rPr lang="en-US" dirty="0"/>
              <a:t> Satellite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457200" y="1219201"/>
            <a:ext cx="8229600" cy="4937760"/>
          </a:xfrm>
        </p:spPr>
        <p:txBody>
          <a:bodyPr>
            <a:normAutofit/>
          </a:bodyPr>
          <a:lstStyle/>
          <a:p>
            <a:r>
              <a:rPr lang="en-US" sz="2400" dirty="0"/>
              <a:t>Software errors caused by incorrect programming that commanded the satellite to spin faster than intended. </a:t>
            </a:r>
          </a:p>
          <a:p>
            <a:pPr lvl="1"/>
            <a:r>
              <a:rPr lang="en-US" sz="2100" dirty="0"/>
              <a:t>AXA believes </a:t>
            </a:r>
            <a:r>
              <a:rPr lang="en-US" sz="2100" dirty="0" err="1"/>
              <a:t>Hitomi</a:t>
            </a:r>
            <a:r>
              <a:rPr lang="en-US" sz="2100" dirty="0"/>
              <a:t> apparently had problems orienting itself correctly in space. </a:t>
            </a:r>
            <a:r>
              <a:rPr lang="en-US" sz="2100" dirty="0" err="1"/>
              <a:t>Hitomi's</a:t>
            </a:r>
            <a:r>
              <a:rPr lang="en-US" sz="2100" dirty="0"/>
              <a:t> control system commanded a thruster jet to fire to correct this disorientation. </a:t>
            </a:r>
            <a:r>
              <a:rPr lang="en-US" sz="2100" dirty="0">
                <a:solidFill>
                  <a:srgbClr val="FF0000"/>
                </a:solidFill>
              </a:rPr>
              <a:t>The thruster did fire -- but in the wrong direction</a:t>
            </a:r>
            <a:r>
              <a:rPr lang="en-US" sz="2100" dirty="0"/>
              <a:t>, causing </a:t>
            </a:r>
            <a:r>
              <a:rPr lang="en-US" sz="2100" dirty="0" err="1"/>
              <a:t>Hitomi</a:t>
            </a:r>
            <a:r>
              <a:rPr lang="en-US" sz="2100" dirty="0"/>
              <a:t> to accelerate the spin. </a:t>
            </a:r>
          </a:p>
          <a:p>
            <a:r>
              <a:rPr lang="en-US" sz="2400" dirty="0"/>
              <a:t>This violent spin apparently broke off both of the satellite's solar panels, depriving it of power. </a:t>
            </a:r>
          </a:p>
          <a:p>
            <a:r>
              <a:rPr lang="en-US" sz="2400" dirty="0"/>
              <a:t>As a result, JAXA has ceased efforts to regain control over the satellite and gave it up for lost on April 28.</a:t>
            </a:r>
          </a:p>
        </p:txBody>
      </p:sp>
    </p:spTree>
    <p:extLst>
      <p:ext uri="{BB962C8B-B14F-4D97-AF65-F5344CB8AC3E}">
        <p14:creationId xmlns:p14="http://schemas.microsoft.com/office/powerpoint/2010/main" val="1732020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E14D4A-FE32-40AF-B06D-E9622816B101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Content Placeholder 4" descr="singer_ikea.gif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2438400" y="1295400"/>
            <a:ext cx="3965455" cy="5002175"/>
          </a:xfrm>
        </p:spPr>
      </p:pic>
      <p:sp>
        <p:nvSpPr>
          <p:cNvPr id="6" name="Oval 5"/>
          <p:cNvSpPr/>
          <p:nvPr/>
        </p:nvSpPr>
        <p:spPr>
          <a:xfrm>
            <a:off x="2133600" y="2743200"/>
            <a:ext cx="3200400" cy="914400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pPr eaLnBrk="1" hangingPunct="1"/>
            <a:r>
              <a:rPr lang="en-US" dirty="0"/>
              <a:t>Assembly Programming</a:t>
            </a:r>
          </a:p>
        </p:txBody>
      </p:sp>
    </p:spTree>
    <p:extLst>
      <p:ext uri="{BB962C8B-B14F-4D97-AF65-F5344CB8AC3E}">
        <p14:creationId xmlns:p14="http://schemas.microsoft.com/office/powerpoint/2010/main" val="233568170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learn Assembly?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219200"/>
            <a:ext cx="8991600" cy="5105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800" dirty="0"/>
              <a:t>Assembly isn’t “just another language”.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Help you understand how does the processor work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Assembly program runs faster than high-level language. Performance critical codes must be written in assembly.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Use the profiling tools to find the performance bottle and rewrite that code section in assembly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Latency-sensitive applications, such as aircraft controller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Standard C compilers do not use some operations available on ARM processors, such ROR (Rotate Right) and RRX (Rotate Right Extended).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Hardware/processor specific code, 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Processor booting code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Device drivers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A test-and-set atomic assembly instruction can be used to implement locks and semaphores. 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Cost-sensitive applications</a:t>
            </a:r>
          </a:p>
          <a:p>
            <a:pPr lvl="1">
              <a:lnSpc>
                <a:spcPct val="90000"/>
              </a:lnSpc>
            </a:pPr>
            <a:r>
              <a:rPr lang="en-US" sz="1600" dirty="0"/>
              <a:t>Embedded devices, where the size of code is limited, wash machine controller, automobile controllers</a:t>
            </a:r>
          </a:p>
          <a:p>
            <a:pPr>
              <a:lnSpc>
                <a:spcPct val="90000"/>
              </a:lnSpc>
            </a:pPr>
            <a:r>
              <a:rPr lang="en-US" sz="1800" dirty="0"/>
              <a:t>The best applications are written by those who've mastered assembly language or fully understand the low-level implementation of the high-level language statements they're choosing.</a:t>
            </a:r>
          </a:p>
          <a:p>
            <a:pPr>
              <a:lnSpc>
                <a:spcPct val="90000"/>
              </a:lnSpc>
            </a:pP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7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400476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1: Need to Know Assembly to Optimizing Program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Observation: 90% of time spend on 10% of 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2296706" y="2133600"/>
            <a:ext cx="4572000" cy="86177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rotateRight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(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x, </a:t>
            </a:r>
            <a:r>
              <a:rPr lang="en-US" sz="1600" dirty="0" err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1600" dirty="0">
                <a:latin typeface="Consolas" pitchFamily="49" charset="0"/>
                <a:cs typeface="Consolas" pitchFamily="49" charset="0"/>
              </a:rPr>
              <a:t> n) {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  return (x &gt;&gt; n) | (x &lt;&lt; (32 - n));</a:t>
            </a:r>
          </a:p>
          <a:p>
            <a:r>
              <a:rPr lang="en-US" sz="1600" dirty="0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cxnSp>
        <p:nvCxnSpPr>
          <p:cNvPr id="7" name="Straight Arrow Connector 6"/>
          <p:cNvCxnSpPr>
            <a:stCxn id="5" idx="2"/>
            <a:endCxn id="8" idx="0"/>
          </p:cNvCxnSpPr>
          <p:nvPr/>
        </p:nvCxnSpPr>
        <p:spPr>
          <a:xfrm flipH="1">
            <a:off x="2296706" y="2995374"/>
            <a:ext cx="2286000" cy="111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1268006" y="4106962"/>
            <a:ext cx="205740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ASR   r2,r0,r1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RSB   r1,r1,#32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LSLS  r0,r0,r1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ORRS  r0,r0,r2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BX    lr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14400" y="3124200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Compiler with Optimization level 3</a:t>
            </a:r>
          </a:p>
        </p:txBody>
      </p:sp>
      <p:cxnSp>
        <p:nvCxnSpPr>
          <p:cNvPr id="11" name="Straight Arrow Connector 10"/>
          <p:cNvCxnSpPr>
            <a:stCxn id="5" idx="2"/>
            <a:endCxn id="14" idx="0"/>
          </p:cNvCxnSpPr>
          <p:nvPr/>
        </p:nvCxnSpPr>
        <p:spPr>
          <a:xfrm>
            <a:off x="4582706" y="2995374"/>
            <a:ext cx="1490243" cy="1111588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5164912" y="4106962"/>
            <a:ext cx="1816073" cy="5847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ROR  r0,r0,r1</a:t>
            </a:r>
          </a:p>
          <a:p>
            <a:r>
              <a:rPr lang="pt-BR" sz="1600" dirty="0">
                <a:latin typeface="Consolas" panose="020B0609020204030204" pitchFamily="49" charset="0"/>
                <a:cs typeface="Consolas" panose="020B0609020204030204" pitchFamily="49" charset="0"/>
              </a:rPr>
              <a:t> BX   lr</a:t>
            </a:r>
            <a:endParaRPr lang="en-US" sz="1600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410200" y="3260259"/>
            <a:ext cx="205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Manual Optimization</a:t>
            </a:r>
          </a:p>
        </p:txBody>
      </p:sp>
    </p:spTree>
    <p:extLst>
      <p:ext uri="{BB962C8B-B14F-4D97-AF65-F5344CB8AC3E}">
        <p14:creationId xmlns:p14="http://schemas.microsoft.com/office/powerpoint/2010/main" val="345070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2: Need to Know Assembly to Write Kernel Functions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eaLnBrk="1" latinLnBrk="0" hangingPunct="1"/>
            <a:fld id="{EA7C8D44-3667-46F6-9772-CC52308E2A7F}" type="slidenum">
              <a:rPr kumimoji="0" lang="en-US" smtClean="0"/>
              <a:pPr eaLnBrk="1" latinLnBrk="0" hangingPunct="1"/>
              <a:t>9</a:t>
            </a:fld>
            <a:endParaRPr kumimoji="0" lang="en-US" dirty="0"/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93985327"/>
              </p:ext>
            </p:extLst>
          </p:nvPr>
        </p:nvGraphicFramePr>
        <p:xfrm>
          <a:off x="3505200" y="1377401"/>
          <a:ext cx="2133600" cy="2090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Visio" r:id="rId3" imgW="1904707" imgH="1863387" progId="Visio.Drawing.11">
                  <p:embed/>
                </p:oleObj>
              </mc:Choice>
              <mc:Fallback>
                <p:oleObj name="Visio" r:id="rId3" imgW="1904707" imgH="1863387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1377401"/>
                        <a:ext cx="2133600" cy="2090928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16" name="Object 1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0665450"/>
              </p:ext>
            </p:extLst>
          </p:nvPr>
        </p:nvGraphicFramePr>
        <p:xfrm>
          <a:off x="76200" y="3505200"/>
          <a:ext cx="8816068" cy="251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8" name="Visio" r:id="rId5" imgW="6157680" imgH="1757194" progId="Visio.Drawing.11">
                  <p:embed/>
                </p:oleObj>
              </mc:Choice>
              <mc:Fallback>
                <p:oleObj name="Visio" r:id="rId5" imgW="6157680" imgH="175719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" y="3505200"/>
                        <a:ext cx="8816068" cy="2514600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119340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1033</TotalTime>
  <Words>707</Words>
  <Application>Microsoft Office PowerPoint</Application>
  <PresentationFormat>On-screen Show (4:3)</PresentationFormat>
  <Paragraphs>82</Paragraphs>
  <Slides>10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Bookman Old Style (Headings)</vt:lpstr>
      <vt:lpstr>Bookman Old Style</vt:lpstr>
      <vt:lpstr>Calibri</vt:lpstr>
      <vt:lpstr>Consolas</vt:lpstr>
      <vt:lpstr>Gill Sans MT</vt:lpstr>
      <vt:lpstr>Wingdings</vt:lpstr>
      <vt:lpstr>Wingdings 3</vt:lpstr>
      <vt:lpstr>Origin</vt:lpstr>
      <vt:lpstr>Visio</vt:lpstr>
      <vt:lpstr>Dr. Yifeng Zhu Electrical and Computer Engineering University of Maine</vt:lpstr>
      <vt:lpstr>Software Engineering Code of Ethics and Professional Practice (IEEE &amp; ACM)</vt:lpstr>
      <vt:lpstr>Software Engineering Code of Ethics and Professional Practice (IEEE &amp; ACM)</vt:lpstr>
      <vt:lpstr>Human Error Blamed for Loss of Japan's Hitomi Satellite</vt:lpstr>
      <vt:lpstr>Human Error Blamed for Loss of Japan's Hitomi Satellite</vt:lpstr>
      <vt:lpstr>Assembly Programming</vt:lpstr>
      <vt:lpstr>Why do we learn Assembly?</vt:lpstr>
      <vt:lpstr>Example 1: Need to Know Assembly to Optimizing Program</vt:lpstr>
      <vt:lpstr>Example 2: Need to Know Assembly to Write Kernel Functions</vt:lpstr>
      <vt:lpstr>Fundamental to Future Courses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zhu</cp:lastModifiedBy>
  <cp:revision>138</cp:revision>
  <dcterms:created xsi:type="dcterms:W3CDTF">2014-04-21T14:59:07Z</dcterms:created>
  <dcterms:modified xsi:type="dcterms:W3CDTF">2020-01-23T15:08:08Z</dcterms:modified>
</cp:coreProperties>
</file>