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7" r:id="rId3"/>
    <p:sldId id="308" r:id="rId4"/>
    <p:sldId id="284" r:id="rId5"/>
    <p:sldId id="258" r:id="rId6"/>
    <p:sldId id="259" r:id="rId7"/>
    <p:sldId id="260" r:id="rId8"/>
    <p:sldId id="310" r:id="rId9"/>
    <p:sldId id="261" r:id="rId10"/>
    <p:sldId id="292" r:id="rId11"/>
    <p:sldId id="293" r:id="rId12"/>
    <p:sldId id="294" r:id="rId13"/>
    <p:sldId id="263" r:id="rId14"/>
    <p:sldId id="295" r:id="rId15"/>
    <p:sldId id="296" r:id="rId16"/>
    <p:sldId id="303" r:id="rId17"/>
    <p:sldId id="304" r:id="rId18"/>
    <p:sldId id="297" r:id="rId19"/>
    <p:sldId id="305" r:id="rId20"/>
    <p:sldId id="306" r:id="rId21"/>
    <p:sldId id="309" r:id="rId22"/>
    <p:sldId id="266" r:id="rId23"/>
    <p:sldId id="298" r:id="rId24"/>
    <p:sldId id="278" r:id="rId25"/>
    <p:sldId id="279" r:id="rId26"/>
    <p:sldId id="300" r:id="rId27"/>
    <p:sldId id="283" r:id="rId28"/>
    <p:sldId id="299" r:id="rId29"/>
    <p:sldId id="301" r:id="rId30"/>
    <p:sldId id="281" r:id="rId31"/>
    <p:sldId id="302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5E3F-0972-45A4-AC9E-F4F032C2257A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F4C3A-4FFF-4769-A3DC-CFCC34F8D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5385DBA2-727B-43EE-B61A-7232050E756A}" type="datetime1">
              <a:rPr lang="en-US" smtClean="0"/>
              <a:pPr eaLnBrk="1" latinLnBrk="0" hangingPunct="1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58F74D6-AB91-42D2-8101-D1947966E076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C2DAB9-8EA6-4157-980F-5E7CBF565945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3CB0AB-D709-47D9-B108-C72463926FD4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15A26EE-9A10-4DC6-9165-C6231F65734D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8F1204-C368-4730-89D0-2AA4D8D0FAB9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9A52CCE-3D4A-4822-AB92-D51BD1732F26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B10BC51-9A51-4195-AB26-809709A20093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3E6368-F58E-49F3-B7B5-FC7AF9F17FE0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2A515F-6EF2-4223-93EA-CB9BA509637A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F777A1D-A95B-4F83-8E3E-DFE663370841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DB75FB9-5078-4BA9-9F83-227F6C9A4C15}" type="datetime1">
              <a:rPr lang="en-US" smtClean="0"/>
              <a:pPr eaLnBrk="1" latinLnBrk="0" hangingPunct="1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ECE 271 - Microcomputer Architecture and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8788" y="1828800"/>
            <a:ext cx="1980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ECE271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Final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&amp; </a:t>
            </a:r>
            <a:r>
              <a:rPr lang="en-US" dirty="0" err="1"/>
              <a:t>Unstacking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4844533"/>
            <a:ext cx="7010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4234933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3091933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4225408"/>
            <a:ext cx="2209800" cy="9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48000" y="3091934"/>
            <a:ext cx="381000" cy="1133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410200" y="3091934"/>
            <a:ext cx="381000" cy="1133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57550" y="2939533"/>
            <a:ext cx="0" cy="2286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0700" y="2939533"/>
            <a:ext cx="0" cy="2286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1605" y="2570201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 Handler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2554" y="4896444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Handler Mode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4896444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Mode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3374" y="4910255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Mode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909409"/>
            <a:ext cx="12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Interrupt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Signal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2453010" y="3555740"/>
            <a:ext cx="594990" cy="6696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8481" y="386560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0518" y="385607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Program</a:t>
            </a:r>
          </a:p>
        </p:txBody>
      </p:sp>
      <p:cxnSp>
        <p:nvCxnSpPr>
          <p:cNvPr id="36" name="Straight Arrow Connector 35"/>
          <p:cNvCxnSpPr>
            <a:stCxn id="40" idx="0"/>
          </p:cNvCxnSpPr>
          <p:nvPr/>
        </p:nvCxnSpPr>
        <p:spPr>
          <a:xfrm flipH="1" flipV="1">
            <a:off x="3167671" y="3925759"/>
            <a:ext cx="718538" cy="29878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4615" y="422454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Stacking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15000" y="3429000"/>
            <a:ext cx="304800" cy="3028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5146" y="305966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Unstacking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410200" y="2570201"/>
            <a:ext cx="414946" cy="48946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1923870"/>
            <a:ext cx="12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Interrupt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Exit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4659867"/>
            <a:ext cx="7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8106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&amp; </a:t>
            </a:r>
            <a:r>
              <a:rPr lang="en-US" dirty="0" err="1"/>
              <a:t>Unstacking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Two </a:t>
            </a:r>
            <a:r>
              <a:rPr lang="en-US" sz="1800" dirty="0" err="1"/>
              <a:t>SPs</a:t>
            </a:r>
            <a:r>
              <a:rPr lang="en-US" sz="1800" dirty="0"/>
              <a:t>: Main </a:t>
            </a:r>
            <a:r>
              <a:rPr lang="en-US" sz="1800" dirty="0" err="1"/>
              <a:t>SP</a:t>
            </a:r>
            <a:r>
              <a:rPr lang="en-US" sz="1800" dirty="0"/>
              <a:t> (</a:t>
            </a:r>
            <a:r>
              <a:rPr lang="en-US" sz="1800" dirty="0" err="1"/>
              <a:t>MSP</a:t>
            </a:r>
            <a:r>
              <a:rPr lang="en-US" sz="1800" dirty="0"/>
              <a:t>) and Process </a:t>
            </a:r>
            <a:r>
              <a:rPr lang="en-US" sz="1800" dirty="0" err="1"/>
              <a:t>SP</a:t>
            </a:r>
            <a:r>
              <a:rPr lang="en-US" sz="1800" dirty="0"/>
              <a:t> (</a:t>
            </a:r>
            <a:r>
              <a:rPr lang="en-US" sz="1800" dirty="0" err="1"/>
              <a:t>PSP</a:t>
            </a:r>
            <a:r>
              <a:rPr lang="en-US" sz="1800" dirty="0"/>
              <a:t>)</a:t>
            </a:r>
          </a:p>
          <a:p>
            <a:r>
              <a:rPr lang="en-US" sz="1800" dirty="0"/>
              <a:t>Determined by operating mode, and CONTROL[0]</a:t>
            </a:r>
          </a:p>
          <a:p>
            <a:pPr lvl="1"/>
            <a:r>
              <a:rPr lang="en-US" sz="1700" dirty="0"/>
              <a:t>Thread mode </a:t>
            </a:r>
            <a:r>
              <a:rPr lang="en-US" sz="1700" dirty="0">
                <a:latin typeface="Cambria Math"/>
                <a:ea typeface="Cambria Math"/>
              </a:rPr>
              <a:t>⟶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PSP</a:t>
            </a:r>
            <a:endParaRPr lang="en-US" sz="1700" dirty="0">
              <a:ea typeface="Cambria Math"/>
            </a:endParaRPr>
          </a:p>
          <a:p>
            <a:pPr lvl="1"/>
            <a:r>
              <a:rPr lang="en-US" sz="1700" dirty="0">
                <a:ea typeface="Cambria Math"/>
              </a:rPr>
              <a:t>Handler mode</a:t>
            </a:r>
            <a:r>
              <a:rPr lang="en-US" sz="1700" dirty="0">
                <a:latin typeface="Cambria Math"/>
                <a:ea typeface="Cambria Math"/>
              </a:rPr>
              <a:t> ⟶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MSP</a:t>
            </a:r>
            <a:r>
              <a:rPr lang="en-US" sz="1700" dirty="0">
                <a:ea typeface="Cambria Math"/>
              </a:rPr>
              <a:t>  if CONTROL[0] = 0; Otherwise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PSP</a:t>
            </a:r>
            <a:endParaRPr lang="en-US" sz="1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081842" y="1524000"/>
          <a:ext cx="2819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xxxxxxxx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0x1C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xPSP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0x18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(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0x0C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0x08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2139077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processor automatically pushes these eight registers into the main stack before an interrupt handler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processor automatically pops these eight register out of the main stack when an interrupt hander exits.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977442" y="1905000"/>
            <a:ext cx="381000" cy="2971800"/>
          </a:xfrm>
          <a:prstGeom prst="rightBrace">
            <a:avLst>
              <a:gd name="adj1" fmla="val 9210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648" y="15792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1752600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648" y="44969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4670363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93026" y="2139077"/>
            <a:ext cx="0" cy="21281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023" y="2764163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Stack descends.</a:t>
            </a:r>
          </a:p>
        </p:txBody>
      </p:sp>
    </p:spTree>
    <p:extLst>
      <p:ext uri="{BB962C8B-B14F-4D97-AF65-F5344CB8AC3E}">
        <p14:creationId xmlns:p14="http://schemas.microsoft.com/office/powerpoint/2010/main" val="42433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and Unstacking upon Interrupt with FPU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812284" cy="4832545"/>
          </a:xfrm>
        </p:spPr>
      </p:pic>
    </p:spTree>
    <p:extLst>
      <p:ext uri="{BB962C8B-B14F-4D97-AF65-F5344CB8AC3E}">
        <p14:creationId xmlns:p14="http://schemas.microsoft.com/office/powerpoint/2010/main" val="162013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C and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Accessing C variables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&amp; Data alignment</a:t>
            </a:r>
          </a:p>
          <a:p>
            <a:pPr lvl="1"/>
            <a:r>
              <a:rPr lang="en-US" dirty="0"/>
              <a:t>Static variables</a:t>
            </a:r>
          </a:p>
          <a:p>
            <a:r>
              <a:rPr lang="en-US" dirty="0"/>
              <a:t>Inline Assembly</a:t>
            </a:r>
          </a:p>
          <a:p>
            <a:r>
              <a:rPr lang="en-US" dirty="0"/>
              <a:t>C calling assembly functions</a:t>
            </a:r>
          </a:p>
          <a:p>
            <a:pPr lvl="1"/>
            <a:r>
              <a:rPr lang="en-US" dirty="0"/>
              <a:t>C: extern assembly functions and variables</a:t>
            </a:r>
          </a:p>
          <a:p>
            <a:pPr lvl="1"/>
            <a:r>
              <a:rPr lang="en-US" dirty="0"/>
              <a:t>Assembly: Export</a:t>
            </a:r>
          </a:p>
          <a:p>
            <a:r>
              <a:rPr lang="en-US" dirty="0"/>
              <a:t>Assembly calling C functions</a:t>
            </a:r>
          </a:p>
          <a:p>
            <a:pPr lvl="1"/>
            <a:r>
              <a:rPr lang="en-US" dirty="0"/>
              <a:t>Assembly: Import C function and variables</a:t>
            </a:r>
          </a:p>
          <a:p>
            <a:pPr lvl="1"/>
            <a:r>
              <a:rPr lang="en-US" dirty="0"/>
              <a:t>Export variables to C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039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Unsigned Fixed-point Representation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UQm.n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𝒇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65525"/>
            <a:ext cx="3495675" cy="15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10101.10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2 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=21+5</m:t>
                      </m:r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=21.625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76" y="1295400"/>
            <a:ext cx="4235944" cy="20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Signed Fixed-point Representation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733"/>
            <a:ext cx="7206458" cy="1295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2600" y="3168413"/>
                <a:ext cx="5772606" cy="85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168413"/>
                <a:ext cx="5772606" cy="857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40408" y="5305999"/>
                <a:ext cx="30950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08" y="5305999"/>
                <a:ext cx="30950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1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0888" y="4274588"/>
                <a:ext cx="1185901" cy="782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88" y="4274588"/>
                <a:ext cx="1185901" cy="7824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Multiplication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8229600" cy="2727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r2, r3, r0, r1    ; Unsigned long multiply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; r2 = low word,  r3 = high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LSLS  r3, r3, #16       ; Shift left high word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LSRS  r2, r2, #16       ; Shift right low word  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ORR   r4, r2, r3        ; Pack two halfwords into a word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" y="1222247"/>
            <a:ext cx="5568696" cy="184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1600" y="1256487"/>
            <a:ext cx="40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r0 = fixed-point number A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r1 = fixed-point number B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r4 = fixed-point product = A × B</a:t>
            </a:r>
          </a:p>
        </p:txBody>
      </p:sp>
    </p:spTree>
    <p:extLst>
      <p:ext uri="{BB962C8B-B14F-4D97-AF65-F5344CB8AC3E}">
        <p14:creationId xmlns:p14="http://schemas.microsoft.com/office/powerpoint/2010/main" val="360106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Division</a:t>
            </a:r>
            <a:br>
              <a:rPr lang="en-US" dirty="0"/>
            </a:br>
            <a:r>
              <a:rPr lang="en-US" dirty="0"/>
              <a:t>in UQ16.16 or 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3276600"/>
            <a:ext cx="8915401" cy="219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ASRS  r1, r0, #31          ; r1[31:0] = sign bits of A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LSLS  r1, r1, #16          ; put sign bits in upper half word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ORR   r1, r1, r0, LSR #16   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LSLS  r0, r0, #16          ; [r1:r0] stores sign extended A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ASRS  r3, r2, #31          ; [r4:r3] stores sign extended B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BL    </a:t>
            </a:r>
            <a:r>
              <a:rPr lang="en-US" sz="1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division_64_bits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; Take four input register (r0:r1, r3:r4)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   r4, r0               ; division_64_bits places result in r0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408864"/>
            <a:ext cx="5511225" cy="133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16002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r4 = fixed-point quotient </a:t>
            </a:r>
          </a:p>
          <a:p>
            <a:r>
              <a:rPr 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= A ÷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90" y="152400"/>
            <a:ext cx="8487310" cy="9906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754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IEEE 754 value: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×(1+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𝐹𝑟𝑎𝑐𝑡𝑖𝑜𝑛</m:t>
                      </m:r>
                      <m:r>
                        <a:rPr lang="en-US" sz="2400" i="1">
                          <a:latin typeface="Cambria Math"/>
                        </a:rPr>
                        <m:t>)×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𝐵𝑖𝑎𝑠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127</a:t>
                </a:r>
                <a:r>
                  <a:rPr lang="en-US" dirty="0"/>
                  <a:t> for single precision </a:t>
                </a:r>
              </a:p>
              <a:p>
                <a:r>
                  <a:rPr lang="en-US" dirty="0"/>
                  <a:t>         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1023</a:t>
                </a:r>
                <a:r>
                  <a:rPr lang="en-US" dirty="0"/>
                  <a:t> for double precision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  <a:blipFill rotWithShape="0">
                <a:blip r:embed="rId2"/>
                <a:stretch>
                  <a:fillRect l="-655" t="-1639" b="-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600200"/>
            <a:ext cx="87714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59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𝐹𝑟𝑎𝑐𝑡𝑖𝑜𝑛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1+0.9921875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131−127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−1×1.9921875×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−31.875</m:t>
                      </m:r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4448"/>
            <a:ext cx="6705600" cy="19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24400" y="2590800"/>
            <a:ext cx="152400" cy="659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325026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0.9921875</a:t>
            </a:r>
          </a:p>
        </p:txBody>
      </p:sp>
    </p:spTree>
    <p:extLst>
      <p:ext uri="{BB962C8B-B14F-4D97-AF65-F5344CB8AC3E}">
        <p14:creationId xmlns:p14="http://schemas.microsoft.com/office/powerpoint/2010/main" val="258273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 descr="singer_ikea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295400"/>
            <a:ext cx="3965455" cy="5002175"/>
          </a:xfrm>
        </p:spPr>
      </p:pic>
      <p:sp>
        <p:nvSpPr>
          <p:cNvPr id="6" name="Oval 5"/>
          <p:cNvSpPr/>
          <p:nvPr/>
        </p:nvSpPr>
        <p:spPr>
          <a:xfrm>
            <a:off x="2514600" y="3012558"/>
            <a:ext cx="2764465" cy="7974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Assembly Programs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4600" y="5943600"/>
            <a:ext cx="1643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http://www.andysinger.com/</a:t>
            </a:r>
          </a:p>
        </p:txBody>
      </p:sp>
    </p:spTree>
    <p:extLst>
      <p:ext uri="{BB962C8B-B14F-4D97-AF65-F5344CB8AC3E}">
        <p14:creationId xmlns:p14="http://schemas.microsoft.com/office/powerpoint/2010/main" val="4208183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Encoding </a:t>
            </a:r>
            <a:r>
              <a:rPr lang="en-US" b="1" dirty="0">
                <a:solidFill>
                  <a:srgbClr val="C00000"/>
                </a:solidFill>
              </a:rPr>
              <a:t>14.5</a:t>
            </a:r>
            <a:r>
              <a:rPr lang="en-US" b="1" dirty="0"/>
              <a:t> into IEEE </a:t>
            </a:r>
            <a:r>
              <a:rPr lang="en-US" b="1" dirty="0" err="1"/>
              <a:t>Std</a:t>
            </a:r>
            <a:r>
              <a:rPr lang="en-US" b="1" dirty="0"/>
              <a:t> 754 Single-Precision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𝑆𝑖𝑔𝑛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𝐸𝑥𝑝𝑜𝑛𝑒𝑛𝑡</m:t>
                    </m:r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3+127=130=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1000010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𝐹𝑟𝑎𝑐𝑡𝑖𝑜𝑛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0.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1101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0.8125×2=1.625=1+0.625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0.625×2=1.25=1+0.25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0.25×2=0.5=0+0.5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0.5×2=1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14.5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10000010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11010000000000000000000</a:t>
                </a:r>
                <a:r>
                  <a:rPr lang="en-US" dirty="0"/>
                  <a:t> in binary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0x41680000</a:t>
                </a:r>
                <a:r>
                  <a:rPr lang="en-US" dirty="0"/>
                  <a:t> in hex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  <a:blipFill rotWithShape="1">
                <a:blip r:embed="rId2"/>
                <a:stretch>
                  <a:fillRect l="-296" b="-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14.5=1.8125×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r>
                  <a:rPr lang="en-US" sz="2800" i="1" dirty="0">
                    <a:latin typeface="Cambria Math"/>
                  </a:rPr>
                  <a:t/>
                </a:r>
                <a:br>
                  <a:rPr lang="en-US" sz="2800" i="1" dirty="0">
                    <a:latin typeface="Cambria Math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1211761"/>
            <a:ext cx="209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Normalization: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(1+0.8125)×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26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762000" y="1524000"/>
          <a:ext cx="7848600" cy="1226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VCMP.F32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&lt;Sm | #0.0&gt;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73025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 two floating-point registers, or one floating-point register and zero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VCMPE.F32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&lt;Sm | #0.0&gt;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73025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 two floating-point registers, or one floating-point register and zero, and raise exception for a signaling NaN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90600" y="3124200"/>
          <a:ext cx="7459980" cy="313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max(float a, float b){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if (a &gt; b)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a;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else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b;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max_of_two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VCMPE.F32 s0, s1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Copy NZCV flags to APSR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VMRS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APSR_nzcv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FPSCR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BGT       exit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VMOV.F32  s0, s1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  BX LR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7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GPIO Input, Output, Alternative Function</a:t>
            </a:r>
          </a:p>
          <a:p>
            <a:pPr lvl="1"/>
            <a:r>
              <a:rPr lang="en-US" dirty="0"/>
              <a:t>Push pull, open drain, pull up, pull down</a:t>
            </a:r>
          </a:p>
          <a:p>
            <a:r>
              <a:rPr lang="en-US" dirty="0"/>
              <a:t>Timer Configuration (PSC, ARR, CCR)</a:t>
            </a:r>
          </a:p>
          <a:p>
            <a:pPr lvl="1"/>
            <a:r>
              <a:rPr lang="en-US" dirty="0"/>
              <a:t>Compare output</a:t>
            </a:r>
          </a:p>
          <a:p>
            <a:pPr lvl="1"/>
            <a:r>
              <a:rPr lang="en-US" dirty="0"/>
              <a:t>Input capture</a:t>
            </a:r>
          </a:p>
          <a:p>
            <a:pPr lvl="1"/>
            <a:r>
              <a:rPr lang="en-US" dirty="0"/>
              <a:t>PWM output: Duty Ratio</a:t>
            </a:r>
          </a:p>
          <a:p>
            <a:pPr lvl="1"/>
            <a:r>
              <a:rPr lang="en-US" dirty="0"/>
              <a:t>Trigger</a:t>
            </a:r>
          </a:p>
          <a:p>
            <a:r>
              <a:rPr lang="en-US" dirty="0"/>
              <a:t>System Timer</a:t>
            </a:r>
          </a:p>
          <a:p>
            <a:pPr lvl="1"/>
            <a:r>
              <a:rPr lang="en-US" dirty="0"/>
              <a:t>Processor clock</a:t>
            </a:r>
          </a:p>
          <a:p>
            <a:pPr lvl="1"/>
            <a:r>
              <a:rPr lang="en-US" dirty="0"/>
              <a:t>External clock: Processor clock/8</a:t>
            </a:r>
          </a:p>
          <a:p>
            <a:r>
              <a:rPr lang="en-US" dirty="0"/>
              <a:t>ADC &amp; DAC</a:t>
            </a:r>
          </a:p>
          <a:p>
            <a:pPr lvl="1"/>
            <a:r>
              <a:rPr lang="en-US" dirty="0"/>
              <a:t>Successive-approximation (SAR) ADC</a:t>
            </a:r>
          </a:p>
          <a:p>
            <a:pPr lvl="1"/>
            <a:r>
              <a:rPr lang="en-US" dirty="0"/>
              <a:t>Resolution, Speed</a:t>
            </a:r>
          </a:p>
          <a:p>
            <a:r>
              <a:rPr lang="en-US" dirty="0"/>
              <a:t>Step motors</a:t>
            </a:r>
          </a:p>
          <a:p>
            <a:pPr lvl="1"/>
            <a:r>
              <a:rPr lang="en-US" dirty="0"/>
              <a:t>Full stepping, half stepping</a:t>
            </a:r>
          </a:p>
          <a:p>
            <a:r>
              <a:rPr lang="en-US" dirty="0"/>
              <a:t>LCD</a:t>
            </a:r>
          </a:p>
          <a:p>
            <a:pPr lvl="1"/>
            <a:r>
              <a:rPr lang="en-US" dirty="0"/>
              <a:t>How to reduce the number I/O pins used for LCD?</a:t>
            </a:r>
          </a:p>
          <a:p>
            <a:pPr lvl="2"/>
            <a:r>
              <a:rPr lang="en-US" dirty="0"/>
              <a:t>Bias and duty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108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GPIO</a:t>
            </a:r>
            <a:r>
              <a:rPr lang="en-US" dirty="0"/>
              <a:t> Input: </a:t>
            </a:r>
            <a:br>
              <a:rPr lang="en-US" dirty="0"/>
            </a:br>
            <a:r>
              <a:rPr lang="en-US" dirty="0"/>
              <a:t>Pull Up and Pull Down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digital input can have three states: High, Low, and High-Impedance (also called floating, tri-stated, </a:t>
            </a:r>
            <a:r>
              <a:rPr lang="en-US" dirty="0" err="1"/>
              <a:t>HiZ</a:t>
            </a:r>
            <a:r>
              <a:rPr lang="en-US" dirty="0"/>
              <a:t>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2895600" cy="306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80" y="2334647"/>
            <a:ext cx="2895600" cy="295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0923" y="53001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5297904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658976"/>
            <a:ext cx="29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external input is </a:t>
            </a:r>
            <a:r>
              <a:rPr lang="en-US" dirty="0" err="1"/>
              <a:t>HiZ</a:t>
            </a:r>
            <a:r>
              <a:rPr lang="en-US" dirty="0"/>
              <a:t>,  the input is read as a valid HIGH.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500" y="5677727"/>
            <a:ext cx="283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external input is </a:t>
            </a:r>
            <a:r>
              <a:rPr lang="en-US" dirty="0" err="1"/>
              <a:t>HiZ</a:t>
            </a:r>
            <a:r>
              <a:rPr lang="en-US" dirty="0"/>
              <a:t>,  the input is read as a valid LOW.</a:t>
            </a:r>
          </a:p>
        </p:txBody>
      </p:sp>
    </p:spTree>
    <p:extLst>
      <p:ext uri="{BB962C8B-B14F-4D97-AF65-F5344CB8AC3E}">
        <p14:creationId xmlns:p14="http://schemas.microsoft.com/office/powerpoint/2010/main" val="324320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Output Modes: </a:t>
            </a:r>
            <a:br>
              <a:rPr lang="en-US" dirty="0"/>
            </a:br>
            <a:r>
              <a:rPr lang="en-US" dirty="0"/>
              <a:t>Push-Pull and Open-Drain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Push-Pull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24200" y="2514600"/>
            <a:ext cx="18288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3886200"/>
            <a:ext cx="198120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3299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0, connect to 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1" y="4495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1, connect to </a:t>
            </a:r>
            <a:r>
              <a:rPr lang="en-US" dirty="0" err="1"/>
              <a:t>Vcc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7" y="2688770"/>
            <a:ext cx="2923031" cy="23948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47" y="3766559"/>
            <a:ext cx="2523178" cy="23728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96" y="1301418"/>
            <a:ext cx="2592578" cy="23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Output Modes: </a:t>
            </a:r>
            <a:br>
              <a:rPr lang="en-US" dirty="0"/>
            </a:br>
            <a:r>
              <a:rPr lang="en-US" dirty="0"/>
              <a:t>Push-Pull and Open-Drain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1697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Open-Drain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24200" y="2514600"/>
            <a:ext cx="18288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3886200"/>
            <a:ext cx="198120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3299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0, connect to 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1" y="4495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1, connect to </a:t>
            </a:r>
            <a:r>
              <a:rPr lang="en-US" dirty="0" err="1"/>
              <a:t>Vcc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2670992" cy="1852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29" y="1516395"/>
            <a:ext cx="3224213" cy="20684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09" y="3876502"/>
            <a:ext cx="3109969" cy="20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Timer’s Clock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66391" y="4062569"/>
            <a:ext cx="168897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Current Count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019627" y="1768652"/>
            <a:ext cx="162273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Reload Value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71449" y="3201247"/>
            <a:ext cx="257351" cy="1439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30032" y="2812413"/>
            <a:ext cx="2001926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TIMx_CNT</a:t>
            </a:r>
            <a:endParaRPr lang="en-US" sz="1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5400000">
            <a:off x="3793678" y="3071016"/>
            <a:ext cx="311150" cy="2384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63284" y="35744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863284" y="2135365"/>
            <a:ext cx="0" cy="677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5939" y="2729759"/>
            <a:ext cx="867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f</a:t>
            </a:r>
            <a:r>
              <a:rPr lang="en-US" sz="1800" b="1" i="1" baseline="-25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CL_PSC</a:t>
            </a:r>
            <a:endParaRPr lang="en-US" sz="1800" b="1" i="1" baseline="-25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946242" y="2998230"/>
            <a:ext cx="569387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ISR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AutoShape 20"/>
          <p:cNvCxnSpPr>
            <a:cxnSpLocks noChangeShapeType="1"/>
            <a:stCxn id="8" idx="3"/>
            <a:endCxn id="13" idx="1"/>
          </p:cNvCxnSpPr>
          <p:nvPr/>
        </p:nvCxnSpPr>
        <p:spPr bwMode="auto">
          <a:xfrm flipV="1">
            <a:off x="5831958" y="3182896"/>
            <a:ext cx="1114284" cy="10517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7515629" y="3182896"/>
            <a:ext cx="507898" cy="256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023527" y="3000796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Resume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831958" y="3201247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Interrupt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8589" y="3124634"/>
            <a:ext cx="1524000" cy="228600"/>
            <a:chOff x="144" y="1440"/>
            <a:chExt cx="960" cy="144"/>
          </a:xfrm>
        </p:grpSpPr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72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81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91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100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4872711" y="2240809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 dirty="0">
                <a:latin typeface="Arial" charset="0"/>
                <a:cs typeface="Arial" charset="0"/>
              </a:rPr>
              <a:t>Reload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828800" y="3005571"/>
            <a:ext cx="1313180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TIMx_PSC</a:t>
            </a:r>
            <a:endParaRPr lang="en-US" sz="1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31" name="AutoShape 21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3141980" y="3190237"/>
            <a:ext cx="688052" cy="317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6092933" y="1750827"/>
            <a:ext cx="1338828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TIMx_ARR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6745961" y="2120159"/>
            <a:ext cx="0" cy="106638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1"/>
          <p:cNvCxnSpPr>
            <a:cxnSpLocks noChangeShapeType="1"/>
            <a:stCxn id="32" idx="1"/>
            <a:endCxn id="6" idx="3"/>
          </p:cNvCxnSpPr>
          <p:nvPr/>
        </p:nvCxnSpPr>
        <p:spPr bwMode="auto">
          <a:xfrm flipH="1">
            <a:off x="5642363" y="1935493"/>
            <a:ext cx="450570" cy="165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672738" y="4876800"/>
                <a:ext cx="4187259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𝐶𝐾</m:t>
                          </m:r>
                          <m:r>
                            <a:rPr lang="en-US" sz="2400" i="1">
                              <a:latin typeface="Cambria Math"/>
                            </a:rPr>
                            <m:t>_</m:t>
                          </m:r>
                          <m:r>
                            <a:rPr lang="en-US" sz="2400" i="1">
                              <a:latin typeface="Cambria Math"/>
                            </a:rPr>
                            <m:t>𝐶𝑁𝑇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𝐶𝐿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𝑃𝑆𝐶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/>
                            </a:rPr>
                            <m:t>𝑃𝑟𝑒𝑠𝑐𝑎𝑙𝑒𝑟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38" y="4876800"/>
                <a:ext cx="4187259" cy="8463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216941" y="3554248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Prescaler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971800" y="2672522"/>
            <a:ext cx="867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f</a:t>
            </a:r>
            <a:r>
              <a:rPr lang="en-US" sz="1800" b="1" i="1" baseline="-25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CL_CNT</a:t>
            </a:r>
            <a:endParaRPr lang="en-US" sz="1800" b="1" i="1" baseline="-25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996" y="3429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57088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Duty Cycle = Ton/Time Period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43050"/>
            <a:ext cx="53816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5486400"/>
                <a:ext cx="6705600" cy="6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𝑑𝑢𝑡𝑦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𝑐𝑦𝑐𝑙𝑒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𝑝𝑢𝑙𝑠𝑒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𝑜𝑛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𝑡𝑖𝑚𝑒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𝑝𝑢𝑙𝑠𝑒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𝑠𝑤𝑖𝑡𝑐h𝑖𝑛𝑔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𝑝𝑒𝑟𝑖𝑜𝑑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×100%=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:mv="urn:schemas-microsoft-com:mac:vml"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86400"/>
                <a:ext cx="6705600" cy="6668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8079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STM32L1/STM32L4 Discovery Kit</a:t>
            </a:r>
            <a:br>
              <a:rPr lang="en-US" altLang="zh-CN" dirty="0"/>
            </a:br>
            <a:r>
              <a:rPr lang="en-US" altLang="zh-CN" dirty="0"/>
              <a:t>LCD Module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2050" name="Picture 2" descr="https://hsto.org/getpro/habr/post_images/04b/8d9/110/04b8d9110d84ac92b80c043806fbcc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" y="1219200"/>
            <a:ext cx="91155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6353950"/>
            <a:ext cx="2643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https://habrahabr.ru/post/173709/</a:t>
            </a:r>
          </a:p>
        </p:txBody>
      </p:sp>
      <p:pic>
        <p:nvPicPr>
          <p:cNvPr id="2052" name="Picture 4" descr="https://habrastorage.org/getpro/habr/post_images/fb6/bf4/693/fb6bf46935187984af7529a526bb60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86999"/>
            <a:ext cx="3810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getpro/habr/post_images/2c0/ccd/fe9/2c0ccdfe92b58ca51e538644501512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381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learn Assembly?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Assembly isn’t “just another language”.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Help you understand how does the processor work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Assembly program runs faster than high-level language. Performance critical codes must be written in assembly.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the profiling tools to find the performance bottle and rewrite that code section in assembly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Latency-sensitive applications, such as aircraft controller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Standard C compilers do not use some operations available on ARM processors, such ROR (Rotate Right) and RRX (Rotate Right Extended).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Hardware/processor specific code,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Processor booting code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Device drivers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 test-and-set atomic assembly instruction can be used to implement locks and semaphores.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Cost-sensitive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Embedded devices, where the size of code is limited, wash machine controller, automobile controllers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best applications are written by those who've mastered assembly language or fully understand the low-level implementation of the high-level language statements they're choosing.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53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7874"/>
            <a:ext cx="837103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9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3642"/>
            <a:ext cx="593448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1622348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charset="0"/>
              </a:rPr>
              <a:t>Binary search </a:t>
            </a:r>
            <a:r>
              <a:rPr lang="en-US" sz="2000" dirty="0">
                <a:cs typeface="Arial" charset="0"/>
              </a:rPr>
              <a:t>algorithm to gradually approaches the input voltage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Settle into </a:t>
            </a:r>
            <a:r>
              <a:rPr lang="en-US" sz="2000" dirty="0">
                <a:cs typeface="Arial" charset="0"/>
              </a:rPr>
              <a:t>±</a:t>
            </a:r>
            <a:r>
              <a:rPr lang="en-US" sz="2000" dirty="0"/>
              <a:t>½ </a:t>
            </a:r>
            <a:r>
              <a:rPr lang="en-US" sz="2000" dirty="0" err="1"/>
              <a:t>LSB</a:t>
            </a:r>
            <a:r>
              <a:rPr lang="en-US" sz="2000" dirty="0"/>
              <a:t> bound within the time allowed</a:t>
            </a:r>
            <a:endParaRPr lang="en-US" sz="20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  <m:r>
                        <a:rPr lang="en-US" sz="20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𝐴𝐷𝐶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𝐶𝑙𝑜𝑐𝑘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98920" y="4823170"/>
            <a:ext cx="23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software configurable</a:t>
            </a:r>
          </a:p>
        </p:txBody>
      </p:sp>
    </p:spTree>
    <p:extLst>
      <p:ext uri="{BB962C8B-B14F-4D97-AF65-F5344CB8AC3E}">
        <p14:creationId xmlns:p14="http://schemas.microsoft.com/office/powerpoint/2010/main" val="1849241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DAC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057726" cy="3527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96775" y="5334000"/>
                <a:ext cx="6477000" cy="62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×2+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775" y="5334000"/>
                <a:ext cx="6477000" cy="620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9882"/>
              </p:ext>
            </p:extLst>
          </p:nvPr>
        </p:nvGraphicFramePr>
        <p:xfrm>
          <a:off x="3810000" y="1875883"/>
          <a:ext cx="4419600" cy="354211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1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Address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Content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Letter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+ 12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0x00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\0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+ 11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0x79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+ 10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0x6C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+ 9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0x62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+ 8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0x6D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+ 7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0x65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+ 6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0x73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+ 5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0x73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+ 4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0x41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6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+ 3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0x20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space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+ 2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0x4D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0x52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0x41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877372"/>
            <a:ext cx="318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[13] = “ARM Assembly”;</a:t>
            </a:r>
            <a:endParaRPr lang="en-US" dirty="0">
              <a:solidFill>
                <a:srgbClr val="FF0000"/>
              </a:solidFill>
              <a:latin typeface="Cambria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43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Binary in different bases: binary, octal, hex, decimal</a:t>
            </a:r>
          </a:p>
          <a:p>
            <a:pPr lvl="1"/>
            <a:r>
              <a:rPr lang="en-US" dirty="0"/>
              <a:t>Signed Integers</a:t>
            </a:r>
          </a:p>
          <a:p>
            <a:pPr lvl="2"/>
            <a:r>
              <a:rPr lang="en-US" dirty="0"/>
              <a:t>Signed magnitude</a:t>
            </a:r>
          </a:p>
          <a:p>
            <a:pPr lvl="2"/>
            <a:r>
              <a:rPr lang="en-US" dirty="0"/>
              <a:t>One’s complement</a:t>
            </a:r>
          </a:p>
          <a:p>
            <a:pPr lvl="2"/>
            <a:r>
              <a:rPr lang="en-US" dirty="0"/>
              <a:t>Two’s complement</a:t>
            </a:r>
          </a:p>
          <a:p>
            <a:pPr lvl="1"/>
            <a:r>
              <a:rPr lang="en-US" dirty="0"/>
              <a:t>Arithmetic Operations</a:t>
            </a:r>
          </a:p>
          <a:p>
            <a:pPr lvl="2"/>
            <a:r>
              <a:rPr lang="en-US" dirty="0"/>
              <a:t>N, V, C, Z flags</a:t>
            </a:r>
          </a:p>
          <a:p>
            <a:pPr lvl="1"/>
            <a:r>
              <a:rPr lang="en-US" dirty="0"/>
              <a:t>Big Endian </a:t>
            </a:r>
            <a:r>
              <a:rPr lang="en-US" dirty="0" err="1"/>
              <a:t>vs</a:t>
            </a:r>
            <a:r>
              <a:rPr lang="en-US" dirty="0"/>
              <a:t> Little Endian</a:t>
            </a:r>
          </a:p>
          <a:p>
            <a:r>
              <a:rPr lang="en-US" dirty="0"/>
              <a:t>ASCII values</a:t>
            </a:r>
          </a:p>
          <a:p>
            <a:pPr lvl="1"/>
            <a:r>
              <a:rPr lang="en-US" dirty="0"/>
              <a:t>Null-terminated string</a:t>
            </a:r>
          </a:p>
          <a:p>
            <a:pPr lvl="1"/>
            <a:r>
              <a:rPr lang="en-US" dirty="0"/>
              <a:t>Converting between numbers and ASCII</a:t>
            </a:r>
          </a:p>
          <a:p>
            <a:pPr lvl="1"/>
            <a:r>
              <a:rPr lang="en-US" dirty="0"/>
              <a:t>Upper case, lower case</a:t>
            </a:r>
          </a:p>
          <a:p>
            <a:r>
              <a:rPr lang="en-US" dirty="0"/>
              <a:t>Fixed pointer numbers</a:t>
            </a:r>
          </a:p>
          <a:p>
            <a:pPr lvl="1"/>
            <a:r>
              <a:rPr lang="en-US" dirty="0" err="1"/>
              <a:t>Qm.n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Addition, subtract, multiplication,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37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Assembly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Load-modify-store sequence</a:t>
            </a:r>
          </a:p>
          <a:p>
            <a:r>
              <a:rPr lang="en-US" dirty="0"/>
              <a:t>Accessing </a:t>
            </a:r>
            <a:r>
              <a:rPr lang="en-US" dirty="0" err="1"/>
              <a:t>nemory</a:t>
            </a:r>
            <a:endParaRPr lang="en-US" dirty="0"/>
          </a:p>
          <a:p>
            <a:pPr lvl="1"/>
            <a:r>
              <a:rPr lang="en-US" dirty="0"/>
              <a:t>Memory addressing mode</a:t>
            </a:r>
          </a:p>
          <a:p>
            <a:pPr lvl="2"/>
            <a:r>
              <a:rPr lang="en-US" dirty="0"/>
              <a:t>Pre-index</a:t>
            </a:r>
          </a:p>
          <a:p>
            <a:pPr lvl="2"/>
            <a:r>
              <a:rPr lang="en-US" dirty="0"/>
              <a:t>Post-index</a:t>
            </a:r>
          </a:p>
          <a:p>
            <a:pPr lvl="2"/>
            <a:r>
              <a:rPr lang="en-US" dirty="0"/>
              <a:t>Pre-index with update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Arithmetic, Logic, Comparison, Data Movement</a:t>
            </a:r>
          </a:p>
          <a:p>
            <a:pPr lvl="1"/>
            <a:r>
              <a:rPr lang="en-US" dirty="0"/>
              <a:t>Barrel Shifter:  </a:t>
            </a:r>
          </a:p>
          <a:p>
            <a:pPr lvl="2"/>
            <a:r>
              <a:rPr lang="en-US" dirty="0"/>
              <a:t>ADD r1, r0, r0, LSL 2</a:t>
            </a:r>
          </a:p>
          <a:p>
            <a:pPr lvl="1"/>
            <a:r>
              <a:rPr lang="en-US" dirty="0"/>
              <a:t>Bit operations</a:t>
            </a:r>
          </a:p>
          <a:p>
            <a:pPr lvl="2"/>
            <a:r>
              <a:rPr lang="en-US" dirty="0"/>
              <a:t>Set a bit, Reset a bit, Toggle a bit, Check a bit</a:t>
            </a:r>
          </a:p>
          <a:p>
            <a:pPr lvl="1"/>
            <a:r>
              <a:rPr lang="en-US" dirty="0"/>
              <a:t>LSL, LSR, ASR, ROR, RRX</a:t>
            </a:r>
          </a:p>
          <a:p>
            <a:r>
              <a:rPr lang="en-US" dirty="0"/>
              <a:t>Flow control: if, if-then-else, for loop, while loop</a:t>
            </a:r>
          </a:p>
          <a:p>
            <a:pPr lvl="1"/>
            <a:r>
              <a:rPr lang="en-US" dirty="0"/>
              <a:t>Unconditional Branch: B</a:t>
            </a:r>
          </a:p>
          <a:p>
            <a:pPr lvl="1"/>
            <a:r>
              <a:rPr lang="en-US" dirty="0"/>
              <a:t>Conditional Branch: CMP, TEQ,TST, BEQ, BNE, BMI, BLS, BHI, etc.</a:t>
            </a:r>
          </a:p>
          <a:p>
            <a:pPr lvl="1"/>
            <a:r>
              <a:rPr lang="en-US" dirty="0"/>
              <a:t>Conditional Execution: MOVEQ, MOVNE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Without Floating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Calling Subroutine &amp; Exiting Subroutine</a:t>
            </a:r>
          </a:p>
          <a:p>
            <a:pPr lvl="1"/>
            <a:r>
              <a:rPr lang="en-US" dirty="0"/>
              <a:t>BL and BX</a:t>
            </a:r>
          </a:p>
          <a:p>
            <a:pPr lvl="1"/>
            <a:r>
              <a:rPr lang="en-US" dirty="0"/>
              <a:t>How PC, LR, and SP registers are updated?</a:t>
            </a:r>
          </a:p>
          <a:p>
            <a:r>
              <a:rPr lang="en-US" dirty="0"/>
              <a:t>Embedded application binary interface (EABI) Protocol</a:t>
            </a:r>
          </a:p>
          <a:p>
            <a:pPr lvl="1"/>
            <a:r>
              <a:rPr lang="en-US" dirty="0"/>
              <a:t>Save and restore R4-R11,LR if your subroutine wishes to modify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Parameters passing in registers R0,R1,R2,R3</a:t>
            </a:r>
          </a:p>
          <a:p>
            <a:pPr lvl="1"/>
            <a:r>
              <a:rPr lang="en-US" dirty="0"/>
              <a:t>Extra parameters passing in stack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Return parameter in R0</a:t>
            </a:r>
          </a:p>
          <a:p>
            <a:r>
              <a:rPr lang="en-US" dirty="0"/>
              <a:t>Recursive functions</a:t>
            </a:r>
          </a:p>
          <a:p>
            <a:pPr lvl="1"/>
            <a:r>
              <a:rPr lang="en-US" dirty="0"/>
              <a:t>How does the stack work?</a:t>
            </a:r>
          </a:p>
          <a:p>
            <a:pPr lvl="1"/>
            <a:r>
              <a:rPr lang="en-US" dirty="0"/>
              <a:t>Pay special attention to LR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44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Subroutine with Float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/>
              <a:t>Each number is assigned in turn to the next free register of the corresponding type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fun(double a1, float a2, double a3, float a4, float a5, double a6, float a7, double a8)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2648" y="2967335"/>
            <a:ext cx="8074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20469"/>
            <a:ext cx="8927901" cy="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40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</a:t>
            </a:r>
            <a:r>
              <a:rPr lang="en-US" dirty="0" err="1"/>
              <a:t>vs</a:t>
            </a:r>
            <a:r>
              <a:rPr lang="en-US" dirty="0"/>
              <a:t> Polling</a:t>
            </a:r>
          </a:p>
          <a:p>
            <a:r>
              <a:rPr lang="en-US" dirty="0"/>
              <a:t>Interrupt Service Routine</a:t>
            </a:r>
          </a:p>
          <a:p>
            <a:r>
              <a:rPr lang="en-US" dirty="0"/>
              <a:t>Interrupt Enable and Disable</a:t>
            </a:r>
          </a:p>
          <a:p>
            <a:r>
              <a:rPr lang="en-US" dirty="0"/>
              <a:t>Interrupt Stacking and </a:t>
            </a:r>
            <a:r>
              <a:rPr lang="en-US" dirty="0" err="1"/>
              <a:t>Unstacking</a:t>
            </a:r>
            <a:endParaRPr lang="en-US" dirty="0"/>
          </a:p>
          <a:p>
            <a:pPr lvl="1"/>
            <a:r>
              <a:rPr lang="en-US" dirty="0"/>
              <a:t>Eight registers (R0-R3, R12, LR, PC, PSR) are automatically pushed into the stack before the hander starts</a:t>
            </a:r>
          </a:p>
          <a:p>
            <a:pPr lvl="1"/>
            <a:r>
              <a:rPr lang="en-US" dirty="0"/>
              <a:t>These registers are automatically popped when exiting the handler</a:t>
            </a:r>
          </a:p>
          <a:p>
            <a:r>
              <a:rPr lang="en-US" dirty="0"/>
              <a:t>What does the LR register mean when exiting a hander?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LR =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0xFFFFFFF9</a:t>
            </a:r>
            <a:r>
              <a:rPr lang="en-US" dirty="0"/>
              <a:t>, then </a:t>
            </a:r>
            <a:r>
              <a:rPr lang="en-US" dirty="0">
                <a:solidFill>
                  <a:srgbClr val="FF0000"/>
                </a:solidFill>
              </a:rPr>
              <a:t>SP = MSP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LR =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0xFFFFFFFD</a:t>
            </a:r>
            <a:r>
              <a:rPr lang="en-US" dirty="0"/>
              <a:t>, then </a:t>
            </a:r>
            <a:r>
              <a:rPr lang="en-US" dirty="0">
                <a:solidFill>
                  <a:srgbClr val="0000FF"/>
                </a:solidFill>
              </a:rPr>
              <a:t>SP = PSP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pic>
        <p:nvPicPr>
          <p:cNvPr id="6" name="Picture 2" descr="Image result for waiting for phone c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1371600"/>
            <a:ext cx="1698012" cy="17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istockphoto.com/vectors/business-dog-vector-id484096828?k=6&amp;m=484096828&amp;s=170667a&amp;w=0&amp;h=eokHbCWPFhuswJxVoryy3kQjg_d4TyV0Ofw3RTnmJ48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7600"/>
            <a:ext cx="1779899" cy="11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81800" y="4866031"/>
            <a:ext cx="1910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http://www.istockphoto.com/</a:t>
            </a:r>
          </a:p>
        </p:txBody>
      </p:sp>
    </p:spTree>
    <p:extLst>
      <p:ext uri="{BB962C8B-B14F-4D97-AF65-F5344CB8AC3E}">
        <p14:creationId xmlns:p14="http://schemas.microsoft.com/office/powerpoint/2010/main" val="10049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3784</TotalTime>
  <Words>1490</Words>
  <Application>Microsoft Office PowerPoint</Application>
  <PresentationFormat>On-screen Show (4:3)</PresentationFormat>
  <Paragraphs>355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Bookman Old Style (Headings)</vt:lpstr>
      <vt:lpstr>宋体</vt:lpstr>
      <vt:lpstr>Arial</vt:lpstr>
      <vt:lpstr>Bookman Old Style</vt:lpstr>
      <vt:lpstr>Calibri</vt:lpstr>
      <vt:lpstr>Cambria</vt:lpstr>
      <vt:lpstr>Cambria Math</vt:lpstr>
      <vt:lpstr>Consolas</vt:lpstr>
      <vt:lpstr>Gill Sans MT</vt:lpstr>
      <vt:lpstr>Palatino Linotype</vt:lpstr>
      <vt:lpstr>Symbol</vt:lpstr>
      <vt:lpstr>Times New Roman</vt:lpstr>
      <vt:lpstr>Wingdings</vt:lpstr>
      <vt:lpstr>Wingdings 3</vt:lpstr>
      <vt:lpstr>Origin</vt:lpstr>
      <vt:lpstr>Dr. Yifeng Zhu Electrical and Computer Engineering University of Maine</vt:lpstr>
      <vt:lpstr>Assembly Programs</vt:lpstr>
      <vt:lpstr>Why do we learn Assembly?</vt:lpstr>
      <vt:lpstr>Character String</vt:lpstr>
      <vt:lpstr>Data Representation</vt:lpstr>
      <vt:lpstr>Basic Assembly Programming</vt:lpstr>
      <vt:lpstr>Subroutine Without Floating Numbers</vt:lpstr>
      <vt:lpstr>Subroutine with Float Arguments</vt:lpstr>
      <vt:lpstr>Interrupt</vt:lpstr>
      <vt:lpstr>Stacking &amp; Unstacking</vt:lpstr>
      <vt:lpstr>Stacking &amp; Unstacking</vt:lpstr>
      <vt:lpstr>Stacking and Unstacking upon Interrupt with FPU</vt:lpstr>
      <vt:lpstr>Mixing C and Assembly</vt:lpstr>
      <vt:lpstr>Unsigned Fixed-point Representation UQm.n</vt:lpstr>
      <vt:lpstr>Signed Fixed-point Representation Qm.n</vt:lpstr>
      <vt:lpstr>Fixed-point Multiplication in Q15.16</vt:lpstr>
      <vt:lpstr>Fixed-point Division in UQ16.16 or Q15.16</vt:lpstr>
      <vt:lpstr>IEEE Std 754</vt:lpstr>
      <vt:lpstr>Decoding 0xC1FF0000  into a floating-point number</vt:lpstr>
      <vt:lpstr>Encoding 14.5 into IEEE Std 754 Single-Precision</vt:lpstr>
      <vt:lpstr>Single-precision comparisons</vt:lpstr>
      <vt:lpstr>Lab Components</vt:lpstr>
      <vt:lpstr>GPIO Input:  Pull Up and Pull Down</vt:lpstr>
      <vt:lpstr>GPIO Output Modes:  Push-Pull and Open-Drain</vt:lpstr>
      <vt:lpstr>GPIO Output Modes:  Push-Pull and Open-Drain</vt:lpstr>
      <vt:lpstr>Timer’s Clock</vt:lpstr>
      <vt:lpstr>PWM Duty Cycle = Ton/Time Period</vt:lpstr>
      <vt:lpstr>Input Capture</vt:lpstr>
      <vt:lpstr>STM32L1/STM32L4 Discovery Kit LCD Module</vt:lpstr>
      <vt:lpstr>Successive-approximation (SAR) ADC</vt:lpstr>
      <vt:lpstr>Successive-approximation (SAR) ADC</vt:lpstr>
      <vt:lpstr>Basic DAC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54</cp:revision>
  <dcterms:created xsi:type="dcterms:W3CDTF">2014-05-02T14:59:14Z</dcterms:created>
  <dcterms:modified xsi:type="dcterms:W3CDTF">2020-01-23T15:07:50Z</dcterms:modified>
</cp:coreProperties>
</file>