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06" r:id="rId13"/>
    <p:sldId id="413" r:id="rId14"/>
    <p:sldId id="4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1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D38F-A386-C92D-9355-3F06AC94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5C607-B20D-C71A-B60B-839CA1B99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8C07B-4BA2-064E-468E-60AB05E2A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13BE-363A-C59D-C88F-6A1A64AEE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 dirty="0"/>
              <a:t> 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ANS: 0 1 2 3 4 5 6 7 8 9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GB" b="0" i="0" dirty="0">
                <a:effectLst/>
                <a:latin typeface="__fkGroteskNeue_598ab8"/>
              </a:rPr>
              <a:t>In-order traversal of a binary search tree visits the nodes in ascending order of their values. You do not need to construct the tree.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0E477-53E1-F843-CD70-01B336686187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8B4-C497-81CA-362F-3B038C6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054-F1EA-DF63-95D1-BA275195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487"/>
            <a:ext cx="8229600" cy="3354287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For a binary tree, its pre-order traversal of nodes is 1, 2, 4, 5, 3, 6; its in-order traversal of nodes is 4, 2, 5, 1, 3, 6. Construct the tree. What is the post-order traversal of nodes?</a:t>
            </a:r>
          </a:p>
          <a:p>
            <a:r>
              <a:rPr lang="en-GB" sz="1800" dirty="0"/>
              <a:t>ANS: we know 1 is the tree root from pre-order traversal. In-order traversal is 4, 2, 5, </a:t>
            </a:r>
            <a:r>
              <a:rPr lang="en-GB" sz="1800" dirty="0">
                <a:solidFill>
                  <a:srgbClr val="FF0000"/>
                </a:solidFill>
              </a:rPr>
              <a:t>1</a:t>
            </a:r>
            <a:r>
              <a:rPr lang="en-GB" sz="1800" dirty="0"/>
              <a:t>, 3, 6, so we know left subtree has nodes 4,2,5, and right subtree has nodes 3,6.</a:t>
            </a:r>
          </a:p>
          <a:p>
            <a:r>
              <a:rPr lang="en-GB" sz="1800" dirty="0"/>
              <a:t>For the left subtree, pre-order traversal is 2, 4, 5, so we know 2 is the subtree root; In-order traversal is 4, </a:t>
            </a:r>
            <a:r>
              <a:rPr lang="en-GB" sz="1800" dirty="0">
                <a:solidFill>
                  <a:srgbClr val="FF0000"/>
                </a:solidFill>
              </a:rPr>
              <a:t>2</a:t>
            </a:r>
            <a:r>
              <a:rPr lang="en-GB" sz="1800" dirty="0"/>
              <a:t>, 5, so we know left subtree has node 4, and right subtree has node 5.</a:t>
            </a:r>
          </a:p>
          <a:p>
            <a:r>
              <a:rPr lang="en-GB" sz="1800" dirty="0"/>
              <a:t>For the right subtree, pre-order traversal is 3, 6, so we know 3 is the subtree root; In-order traversal is </a:t>
            </a:r>
            <a:r>
              <a:rPr lang="en-GB" sz="1800" dirty="0">
                <a:solidFill>
                  <a:srgbClr val="FF0000"/>
                </a:solidFill>
              </a:rPr>
              <a:t>3</a:t>
            </a:r>
            <a:r>
              <a:rPr lang="en-GB" sz="1800" dirty="0"/>
              <a:t>, 6, so we know left subtree has no node, and right subtree has node 6.</a:t>
            </a:r>
          </a:p>
          <a:p>
            <a:r>
              <a:rPr lang="en-GB" sz="1800" dirty="0"/>
              <a:t>We can draw the tree now and derive the post order traversal 4, 5, 2, 6, 3, 1</a:t>
            </a:r>
          </a:p>
          <a:p>
            <a:endParaRPr lang="en-SE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4E69A-9C13-85D8-AEBD-B5616E62CF26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  <p:sp>
        <p:nvSpPr>
          <p:cNvPr id="8" name="Google Shape;1373;p69">
            <a:extLst>
              <a:ext uri="{FF2B5EF4-FFF2-40B4-BE49-F238E27FC236}">
                <a16:creationId xmlns:a16="http://schemas.microsoft.com/office/drawing/2014/main" id="{C0FB4B76-A618-2230-A7DD-336245C63FEC}"/>
              </a:ext>
            </a:extLst>
          </p:cNvPr>
          <p:cNvSpPr/>
          <p:nvPr/>
        </p:nvSpPr>
        <p:spPr>
          <a:xfrm>
            <a:off x="2270456" y="428678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" name="Google Shape;1377;p69">
            <a:extLst>
              <a:ext uri="{FF2B5EF4-FFF2-40B4-BE49-F238E27FC236}">
                <a16:creationId xmlns:a16="http://schemas.microsoft.com/office/drawing/2014/main" id="{84BFB1E8-240E-7D8D-5A24-0208672DBC95}"/>
              </a:ext>
            </a:extLst>
          </p:cNvPr>
          <p:cNvSpPr/>
          <p:nvPr/>
        </p:nvSpPr>
        <p:spPr>
          <a:xfrm>
            <a:off x="3197163" y="498938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2;p69">
            <a:extLst>
              <a:ext uri="{FF2B5EF4-FFF2-40B4-BE49-F238E27FC236}">
                <a16:creationId xmlns:a16="http://schemas.microsoft.com/office/drawing/2014/main" id="{3EC1C0F9-1A98-B4F6-E478-D5313E412B5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785917" y="4802246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8;p69">
            <a:extLst>
              <a:ext uri="{FF2B5EF4-FFF2-40B4-BE49-F238E27FC236}">
                <a16:creationId xmlns:a16="http://schemas.microsoft.com/office/drawing/2014/main" id="{CABD4BC9-53F3-B0F8-335A-9D566FE6A485}"/>
              </a:ext>
            </a:extLst>
          </p:cNvPr>
          <p:cNvSpPr/>
          <p:nvPr/>
        </p:nvSpPr>
        <p:spPr>
          <a:xfrm>
            <a:off x="3968100" y="558191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6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2" name="Google Shape;1387;p69">
            <a:extLst>
              <a:ext uri="{FF2B5EF4-FFF2-40B4-BE49-F238E27FC236}">
                <a16:creationId xmlns:a16="http://schemas.microsoft.com/office/drawing/2014/main" id="{16EC9161-F0A6-5972-FDB3-E862090C6F6C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712624" y="5504850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5C587809-D4D9-9C61-BBD4-12DAE822C9B0}"/>
              </a:ext>
            </a:extLst>
          </p:cNvPr>
          <p:cNvSpPr/>
          <p:nvPr/>
        </p:nvSpPr>
        <p:spPr>
          <a:xfrm>
            <a:off x="1418604" y="489211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C42C14E0-086C-2CF8-0D75-69A8D610D43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934065" y="4795547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8C8242A9-14EC-42F2-E3C9-16BD7B1E64DB}"/>
              </a:ext>
            </a:extLst>
          </p:cNvPr>
          <p:cNvSpPr/>
          <p:nvPr/>
        </p:nvSpPr>
        <p:spPr>
          <a:xfrm>
            <a:off x="638790" y="551750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AC59FC9E-BE03-54CD-DCC1-6C6D65E093A7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154251" y="542093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90EC5FC9-6F58-B895-BA27-6CA5D8CDACD7}"/>
              </a:ext>
            </a:extLst>
          </p:cNvPr>
          <p:cNvSpPr/>
          <p:nvPr/>
        </p:nvSpPr>
        <p:spPr>
          <a:xfrm>
            <a:off x="2347365" y="558882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E2B22A35-C13F-3183-39C4-D486BC8CD4B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004592" y="5390368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2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0A6A-3F61-8963-FAEF-A4805CEA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29DE-E044-DEB1-4B3F-57848C29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1B42-5C13-4FCA-8C93-2C629CE1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1" y="968752"/>
            <a:ext cx="5212585" cy="5889248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</a:p>
          <a:p>
            <a:r>
              <a:rPr lang="en-GB" dirty="0"/>
              <a:t>1. Root Identification: The first element in pre-order (A) is the root.</a:t>
            </a:r>
          </a:p>
          <a:p>
            <a:r>
              <a:rPr lang="en-GB" dirty="0"/>
              <a:t>2. Subtree Division:</a:t>
            </a:r>
          </a:p>
          <a:p>
            <a:r>
              <a:rPr lang="en-GB" dirty="0"/>
              <a:t>   - In in-order traversal, elements before A (CDB) form the left subtree, and elements after (EGF) form the right subtree.</a:t>
            </a:r>
          </a:p>
          <a:p>
            <a:r>
              <a:rPr lang="en-GB" dirty="0"/>
              <a:t>3. Left Subtree Construction:</a:t>
            </a:r>
          </a:p>
          <a:p>
            <a:r>
              <a:rPr lang="en-GB" dirty="0"/>
              <a:t>   - Pre-order segment for left: BCD</a:t>
            </a:r>
          </a:p>
          <a:p>
            <a:r>
              <a:rPr lang="en-GB" dirty="0"/>
              <a:t>   - Root is B (first in pre-order). In in-order (CDB), left of B is CD and right is empty.</a:t>
            </a:r>
          </a:p>
          <a:p>
            <a:r>
              <a:rPr lang="en-GB" dirty="0"/>
              <a:t>   - B’s left child: C (next in pre-order). In in-order (CD), C has a right child D.</a:t>
            </a:r>
          </a:p>
          <a:p>
            <a:r>
              <a:rPr lang="en-GB" dirty="0"/>
              <a:t>4. Right Subtree Construction:</a:t>
            </a:r>
          </a:p>
          <a:p>
            <a:r>
              <a:rPr lang="en-GB" dirty="0"/>
              <a:t>   - Pre-order segment for right: EFG</a:t>
            </a:r>
          </a:p>
          <a:p>
            <a:r>
              <a:rPr lang="en-GB" dirty="0"/>
              <a:t>   - Root is E (first in pre-order). In in-order (EGF), E has a right segment GF.</a:t>
            </a:r>
          </a:p>
          <a:p>
            <a:r>
              <a:rPr lang="en-GB" dirty="0"/>
              <a:t>   - E’s right child: F (next in pre-order). In in-order (GF), F has a left child G.</a:t>
            </a:r>
          </a:p>
          <a:p>
            <a:r>
              <a:rPr lang="en-GB" dirty="0"/>
              <a:t>We can draw the tree now and derive the post order traversal DCBGFEA.</a:t>
            </a:r>
          </a:p>
        </p:txBody>
      </p:sp>
      <p:sp>
        <p:nvSpPr>
          <p:cNvPr id="13" name="Google Shape;1373;p69">
            <a:extLst>
              <a:ext uri="{FF2B5EF4-FFF2-40B4-BE49-F238E27FC236}">
                <a16:creationId xmlns:a16="http://schemas.microsoft.com/office/drawing/2014/main" id="{D7115FB7-A15F-7664-3B9F-1105B564ECD6}"/>
              </a:ext>
            </a:extLst>
          </p:cNvPr>
          <p:cNvSpPr/>
          <p:nvPr/>
        </p:nvSpPr>
        <p:spPr>
          <a:xfrm>
            <a:off x="6778525" y="21714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4" name="Google Shape;1377;p69">
            <a:extLst>
              <a:ext uri="{FF2B5EF4-FFF2-40B4-BE49-F238E27FC236}">
                <a16:creationId xmlns:a16="http://schemas.microsoft.com/office/drawing/2014/main" id="{26D9B52D-E84B-A982-60C0-93F942DEEF5B}"/>
              </a:ext>
            </a:extLst>
          </p:cNvPr>
          <p:cNvSpPr/>
          <p:nvPr/>
        </p:nvSpPr>
        <p:spPr>
          <a:xfrm>
            <a:off x="7705232" y="287409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5" name="Google Shape;1382;p69">
            <a:extLst>
              <a:ext uri="{FF2B5EF4-FFF2-40B4-BE49-F238E27FC236}">
                <a16:creationId xmlns:a16="http://schemas.microsoft.com/office/drawing/2014/main" id="{80245BBD-0D3A-9D86-CF7E-4B2CF550561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293986" y="2686948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78;p69">
            <a:extLst>
              <a:ext uri="{FF2B5EF4-FFF2-40B4-BE49-F238E27FC236}">
                <a16:creationId xmlns:a16="http://schemas.microsoft.com/office/drawing/2014/main" id="{B6E85B1E-8C57-B9E3-E7AF-D34D4D6B1A1B}"/>
              </a:ext>
            </a:extLst>
          </p:cNvPr>
          <p:cNvSpPr/>
          <p:nvPr/>
        </p:nvSpPr>
        <p:spPr>
          <a:xfrm>
            <a:off x="8476169" y="34666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7" name="Google Shape;1387;p69">
            <a:extLst>
              <a:ext uri="{FF2B5EF4-FFF2-40B4-BE49-F238E27FC236}">
                <a16:creationId xmlns:a16="http://schemas.microsoft.com/office/drawing/2014/main" id="{4EF0D968-5D2C-E4D6-5558-8E1D8711B48F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8220693" y="3389552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376;p69">
            <a:extLst>
              <a:ext uri="{FF2B5EF4-FFF2-40B4-BE49-F238E27FC236}">
                <a16:creationId xmlns:a16="http://schemas.microsoft.com/office/drawing/2014/main" id="{FA881FC3-56A2-4114-5880-15ACA69E6278}"/>
              </a:ext>
            </a:extLst>
          </p:cNvPr>
          <p:cNvSpPr/>
          <p:nvPr/>
        </p:nvSpPr>
        <p:spPr>
          <a:xfrm>
            <a:off x="5926673" y="27768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F6572902-B880-4A6B-29E1-7C76250FA13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442134" y="268024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376;p69">
            <a:extLst>
              <a:ext uri="{FF2B5EF4-FFF2-40B4-BE49-F238E27FC236}">
                <a16:creationId xmlns:a16="http://schemas.microsoft.com/office/drawing/2014/main" id="{49DC84CF-A58F-F2F9-5E7D-F7313165CBDE}"/>
              </a:ext>
            </a:extLst>
          </p:cNvPr>
          <p:cNvSpPr/>
          <p:nvPr/>
        </p:nvSpPr>
        <p:spPr>
          <a:xfrm>
            <a:off x="5146859" y="340220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A9908EB1-8508-12C7-167E-A5ACA8501AAD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5662320" y="3305641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8;p69">
            <a:extLst>
              <a:ext uri="{FF2B5EF4-FFF2-40B4-BE49-F238E27FC236}">
                <a16:creationId xmlns:a16="http://schemas.microsoft.com/office/drawing/2014/main" id="{874E2D9E-759C-9AE3-6F6F-7DDD4614FC80}"/>
              </a:ext>
            </a:extLst>
          </p:cNvPr>
          <p:cNvSpPr/>
          <p:nvPr/>
        </p:nvSpPr>
        <p:spPr>
          <a:xfrm>
            <a:off x="6005093" y="411611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3" name="Google Shape;1387;p69">
            <a:extLst>
              <a:ext uri="{FF2B5EF4-FFF2-40B4-BE49-F238E27FC236}">
                <a16:creationId xmlns:a16="http://schemas.microsoft.com/office/drawing/2014/main" id="{A10141C0-92C6-4F9E-3973-9E652E4751A8}"/>
              </a:ext>
            </a:extLst>
          </p:cNvPr>
          <p:cNvCxnSpPr>
            <a:cxnSpLocks/>
            <a:stCxn id="22" idx="1"/>
            <a:endCxn id="20" idx="5"/>
          </p:cNvCxnSpPr>
          <p:nvPr/>
        </p:nvCxnSpPr>
        <p:spPr>
          <a:xfrm flipH="1" flipV="1">
            <a:off x="5662320" y="3917666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376;p69">
            <a:extLst>
              <a:ext uri="{FF2B5EF4-FFF2-40B4-BE49-F238E27FC236}">
                <a16:creationId xmlns:a16="http://schemas.microsoft.com/office/drawing/2014/main" id="{086C0059-0507-5593-326B-CA75739011EB}"/>
              </a:ext>
            </a:extLst>
          </p:cNvPr>
          <p:cNvSpPr/>
          <p:nvPr/>
        </p:nvSpPr>
        <p:spPr>
          <a:xfrm>
            <a:off x="7745540" y="412018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5" name="Google Shape;1382;p69">
            <a:extLst>
              <a:ext uri="{FF2B5EF4-FFF2-40B4-BE49-F238E27FC236}">
                <a16:creationId xmlns:a16="http://schemas.microsoft.com/office/drawing/2014/main" id="{1446F922-2EDF-F8F4-03B8-EE09DB03E36A}"/>
              </a:ext>
            </a:extLst>
          </p:cNvPr>
          <p:cNvCxnSpPr>
            <a:cxnSpLocks/>
            <a:stCxn id="16" idx="3"/>
            <a:endCxn id="24" idx="7"/>
          </p:cNvCxnSpPr>
          <p:nvPr/>
        </p:nvCxnSpPr>
        <p:spPr>
          <a:xfrm flipH="1">
            <a:off x="8261001" y="3982079"/>
            <a:ext cx="303607" cy="2265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r>
              <a:rPr lang="en-GB" sz="2400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When it is a full binary tree, it has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leaves: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h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nodes: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(h + 1)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- 1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a linked list: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leaves: 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nodes: h + 1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9366E3D-5380-B0ED-36D4-0E16933A2D75}"/>
              </a:ext>
            </a:extLst>
          </p:cNvPr>
          <p:cNvSpPr/>
          <p:nvPr/>
        </p:nvSpPr>
        <p:spPr>
          <a:xfrm flipH="1">
            <a:off x="7127198" y="542544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2D7828F9-56BF-A785-5534-62CFD63AC3C1}"/>
              </a:ext>
            </a:extLst>
          </p:cNvPr>
          <p:cNvSpPr/>
          <p:nvPr/>
        </p:nvSpPr>
        <p:spPr>
          <a:xfrm flipH="1">
            <a:off x="6736888" y="468265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4C4E5EE5-F3D1-AF87-6C35-B04558406BE0}"/>
              </a:ext>
            </a:extLst>
          </p:cNvPr>
          <p:cNvSpPr/>
          <p:nvPr/>
        </p:nvSpPr>
        <p:spPr>
          <a:xfrm>
            <a:off x="6346709" y="415243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8459B29-9AED-EBE6-7BE6-E1CB1DC6E634}"/>
              </a:ext>
            </a:extLst>
          </p:cNvPr>
          <p:cNvSpPr txBox="1"/>
          <p:nvPr/>
        </p:nvSpPr>
        <p:spPr>
          <a:xfrm>
            <a:off x="6484143" y="42835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7E23D7C-5946-923B-DBA8-1DE4EC61B56D}"/>
              </a:ext>
            </a:extLst>
          </p:cNvPr>
          <p:cNvSpPr/>
          <p:nvPr/>
        </p:nvSpPr>
        <p:spPr>
          <a:xfrm>
            <a:off x="6668236" y="49273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EC6A339-F7C2-0C16-6E67-FE21EBC8D412}"/>
              </a:ext>
            </a:extLst>
          </p:cNvPr>
          <p:cNvSpPr txBox="1"/>
          <p:nvPr/>
        </p:nvSpPr>
        <p:spPr>
          <a:xfrm>
            <a:off x="6805670" y="50565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9F71E9B-DC3E-8277-F5A0-16588708CEEF}"/>
              </a:ext>
            </a:extLst>
          </p:cNvPr>
          <p:cNvSpPr/>
          <p:nvPr/>
        </p:nvSpPr>
        <p:spPr>
          <a:xfrm>
            <a:off x="7122615" y="56821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CD1AFADB-D5D4-908D-2DD2-AE36DBCCC74F}"/>
              </a:ext>
            </a:extLst>
          </p:cNvPr>
          <p:cNvSpPr txBox="1"/>
          <p:nvPr/>
        </p:nvSpPr>
        <p:spPr>
          <a:xfrm>
            <a:off x="7260049" y="58113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0FD40-571C-C5FF-3C70-2C2041ED9963}"/>
              </a:ext>
            </a:extLst>
          </p:cNvPr>
          <p:cNvSpPr txBox="1"/>
          <p:nvPr/>
        </p:nvSpPr>
        <p:spPr>
          <a:xfrm>
            <a:off x="2860293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DB523-F5F2-1C37-00AB-81BBD4EEB10E}"/>
              </a:ext>
            </a:extLst>
          </p:cNvPr>
          <p:cNvSpPr txBox="1"/>
          <p:nvPr/>
        </p:nvSpPr>
        <p:spPr>
          <a:xfrm>
            <a:off x="7113330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D558E5-0A99-C30C-A3B3-95926ABB9E9F}"/>
              </a:ext>
            </a:extLst>
          </p:cNvPr>
          <p:cNvSpPr/>
          <p:nvPr/>
        </p:nvSpPr>
        <p:spPr>
          <a:xfrm>
            <a:off x="3437472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C0FDE87-0E39-D05B-9D9B-1262759055F0}"/>
              </a:ext>
            </a:extLst>
          </p:cNvPr>
          <p:cNvSpPr/>
          <p:nvPr/>
        </p:nvSpPr>
        <p:spPr>
          <a:xfrm flipH="1">
            <a:off x="3975601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D78CA0C-A664-93D1-6AEB-69EFDE9B1888}"/>
              </a:ext>
            </a:extLst>
          </p:cNvPr>
          <p:cNvSpPr/>
          <p:nvPr/>
        </p:nvSpPr>
        <p:spPr>
          <a:xfrm flipH="1">
            <a:off x="3260478" y="4502963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F147725-4EC4-95D3-5AE1-67DD558FF838}"/>
              </a:ext>
            </a:extLst>
          </p:cNvPr>
          <p:cNvSpPr/>
          <p:nvPr/>
        </p:nvSpPr>
        <p:spPr>
          <a:xfrm>
            <a:off x="2824130" y="40756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BE1BBEC8-064E-CBC4-D491-8A9DD3C7D176}"/>
              </a:ext>
            </a:extLst>
          </p:cNvPr>
          <p:cNvSpPr txBox="1"/>
          <p:nvPr/>
        </p:nvSpPr>
        <p:spPr>
          <a:xfrm>
            <a:off x="2961564" y="4206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14268F53-623A-9658-94D4-8B7A47656B67}"/>
              </a:ext>
            </a:extLst>
          </p:cNvPr>
          <p:cNvSpPr/>
          <p:nvPr/>
        </p:nvSpPr>
        <p:spPr>
          <a:xfrm>
            <a:off x="3516639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14DAC14D-580F-9AE8-2061-B301EA9D756C}"/>
              </a:ext>
            </a:extLst>
          </p:cNvPr>
          <p:cNvSpPr txBox="1"/>
          <p:nvPr/>
        </p:nvSpPr>
        <p:spPr>
          <a:xfrm>
            <a:off x="3654073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B6BE90E-BD79-A9FD-A8B8-5E6D24DB91D7}"/>
              </a:ext>
            </a:extLst>
          </p:cNvPr>
          <p:cNvSpPr/>
          <p:nvPr/>
        </p:nvSpPr>
        <p:spPr>
          <a:xfrm>
            <a:off x="3180721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A2A0C7E-9152-BA90-B43B-E5AB074E20BF}"/>
              </a:ext>
            </a:extLst>
          </p:cNvPr>
          <p:cNvSpPr txBox="1"/>
          <p:nvPr/>
        </p:nvSpPr>
        <p:spPr>
          <a:xfrm>
            <a:off x="3318155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AD64BB9-B950-0B20-8332-98CF3AE14E75}"/>
              </a:ext>
            </a:extLst>
          </p:cNvPr>
          <p:cNvSpPr/>
          <p:nvPr/>
        </p:nvSpPr>
        <p:spPr>
          <a:xfrm>
            <a:off x="3971018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CF8A3814-609E-CA38-D278-1678CE1A4E2E}"/>
              </a:ext>
            </a:extLst>
          </p:cNvPr>
          <p:cNvSpPr txBox="1"/>
          <p:nvPr/>
        </p:nvSpPr>
        <p:spPr>
          <a:xfrm>
            <a:off x="4108452" y="578764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EE46814D-72B9-68AD-E02C-3E3BA4A0FC38}"/>
              </a:ext>
            </a:extLst>
          </p:cNvPr>
          <p:cNvSpPr/>
          <p:nvPr/>
        </p:nvSpPr>
        <p:spPr>
          <a:xfrm>
            <a:off x="2027744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0AB755F5-E048-1752-078D-56EF959D3E6D}"/>
              </a:ext>
            </a:extLst>
          </p:cNvPr>
          <p:cNvSpPr/>
          <p:nvPr/>
        </p:nvSpPr>
        <p:spPr>
          <a:xfrm flipH="1">
            <a:off x="2565873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1D4A47AB-A36F-22FA-6304-0DBA3F3EFF15}"/>
              </a:ext>
            </a:extLst>
          </p:cNvPr>
          <p:cNvSpPr/>
          <p:nvPr/>
        </p:nvSpPr>
        <p:spPr>
          <a:xfrm>
            <a:off x="2106911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DCEBFB4-5B7B-711B-6FB1-B1C9CCB6A720}"/>
              </a:ext>
            </a:extLst>
          </p:cNvPr>
          <p:cNvSpPr txBox="1"/>
          <p:nvPr/>
        </p:nvSpPr>
        <p:spPr>
          <a:xfrm>
            <a:off x="2244345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085EB61D-59AC-E0AB-8A40-5F594E545ABA}"/>
              </a:ext>
            </a:extLst>
          </p:cNvPr>
          <p:cNvSpPr/>
          <p:nvPr/>
        </p:nvSpPr>
        <p:spPr>
          <a:xfrm>
            <a:off x="1770993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8330118E-EAF0-2967-FB7C-5256A1AF7845}"/>
              </a:ext>
            </a:extLst>
          </p:cNvPr>
          <p:cNvSpPr txBox="1"/>
          <p:nvPr/>
        </p:nvSpPr>
        <p:spPr>
          <a:xfrm>
            <a:off x="1908427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F0114A24-FC0E-DF68-FA87-58ECD51F1752}"/>
              </a:ext>
            </a:extLst>
          </p:cNvPr>
          <p:cNvSpPr/>
          <p:nvPr/>
        </p:nvSpPr>
        <p:spPr>
          <a:xfrm>
            <a:off x="2561290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A77097D0-5B3B-6D2B-FD5D-53223EF5CE24}"/>
              </a:ext>
            </a:extLst>
          </p:cNvPr>
          <p:cNvSpPr txBox="1"/>
          <p:nvPr/>
        </p:nvSpPr>
        <p:spPr>
          <a:xfrm>
            <a:off x="2682868" y="5809565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0A463C9-D790-261C-1A22-FC163AAF96D6}"/>
              </a:ext>
            </a:extLst>
          </p:cNvPr>
          <p:cNvSpPr/>
          <p:nvPr/>
        </p:nvSpPr>
        <p:spPr>
          <a:xfrm>
            <a:off x="2534350" y="4573180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45" grpId="0" animBg="1"/>
      <p:bldP spid="46" grpId="0" animBg="1"/>
      <p:bldP spid="5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Balanced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Balanced BST?</a:t>
            </a:r>
          </a:p>
          <a:p>
            <a:r>
              <a:rPr lang="en-GB" dirty="0"/>
              <a:t>ANS: c. Only it satisfies the property:</a:t>
            </a:r>
          </a:p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 12453</a:t>
            </a:r>
          </a:p>
          <a:p>
            <a:r>
              <a:rPr lang="en-GB" dirty="0"/>
              <a:t>In-Order: 42513</a:t>
            </a:r>
          </a:p>
          <a:p>
            <a:r>
              <a:rPr lang="en-GB" dirty="0"/>
              <a:t>Post-Order: 45231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1234</a:t>
            </a:r>
          </a:p>
          <a:p>
            <a:r>
              <a:rPr lang="en-GB" dirty="0"/>
              <a:t>In-Order: 2143</a:t>
            </a:r>
          </a:p>
          <a:p>
            <a:r>
              <a:rPr lang="en-GB" dirty="0"/>
              <a:t>Post-Order: 2431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2, 7, 2, 6, 5, 11, 5, 9, 4</a:t>
            </a:r>
          </a:p>
          <a:p>
            <a:r>
              <a:rPr lang="en-GB" dirty="0"/>
              <a:t>In-Order: 6, 2, 5, 7, 11, 2, 5, 9, 4</a:t>
            </a:r>
          </a:p>
          <a:p>
            <a:r>
              <a:rPr lang="en-GB" dirty="0"/>
              <a:t>Post-Order: 6, 5, 2, 11, 7, 4, 9, 5, 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C8753B-69AF-24BA-F750-4E6CB4BE8FC6}"/>
              </a:ext>
            </a:extLst>
          </p:cNvPr>
          <p:cNvSpPr txBox="1">
            <a:spLocks/>
          </p:cNvSpPr>
          <p:nvPr/>
        </p:nvSpPr>
        <p:spPr>
          <a:xfrm>
            <a:off x="4109224" y="1860564"/>
            <a:ext cx="4806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Preorder </a:t>
            </a:r>
            <a:r>
              <a:rPr lang="en-SE" dirty="0"/>
              <a:t>[5, 3, 4, 9, 7, 6, 8, 12, 20]</a:t>
            </a:r>
            <a:endParaRPr lang="en-GB" dirty="0"/>
          </a:p>
          <a:p>
            <a:r>
              <a:rPr lang="en-GB" dirty="0"/>
              <a:t>In-order: [3, 4, 5, 6, 7, 8, 9, 12, 20]</a:t>
            </a:r>
          </a:p>
          <a:p>
            <a:r>
              <a:rPr lang="en-GB" dirty="0"/>
              <a:t>Post-order: [4, 3, 6, 8, 7, 20, 12, 9, 5]</a:t>
            </a:r>
          </a:p>
        </p:txBody>
      </p:sp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ANS: 3 </a:t>
            </a:r>
            <a:endParaRPr lang="en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B4C39-73D3-50AE-B0DB-B9624619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46" y="3429000"/>
            <a:ext cx="253400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r>
              <a:rPr lang="en-GB" dirty="0">
                <a:latin typeface="var(--font-fk-grotesk-neue)"/>
              </a:rPr>
              <a:t>ANS: 18</a:t>
            </a:r>
          </a:p>
          <a:p>
            <a:r>
              <a:rPr lang="en-GB" dirty="0">
                <a:effectLst/>
                <a:latin typeface="var(--font-fk-grotesk-neue)"/>
              </a:rPr>
              <a:t>A full binary tree with height </a:t>
            </a:r>
            <a:r>
              <a:rPr lang="en-GB" dirty="0">
                <a:effectLst/>
                <a:latin typeface="KaTeX_Main"/>
              </a:rPr>
              <a:t>h</a:t>
            </a:r>
            <a:r>
              <a:rPr lang="en-GB" dirty="0">
                <a:effectLst/>
                <a:latin typeface="var(--font-fk-grotesk-neue)"/>
              </a:rPr>
              <a:t> has a total number of nodes given by the formula: n = </a:t>
            </a:r>
            <a:r>
              <a:rPr lang="en-GB" dirty="0">
                <a:effectLst/>
                <a:latin typeface="KaTeX_Main"/>
              </a:rPr>
              <a:t>2</a:t>
            </a:r>
            <a:r>
              <a:rPr lang="en-GB" baseline="30000" dirty="0">
                <a:effectLst/>
                <a:latin typeface="KaTeX_Main"/>
              </a:rPr>
              <a:t>h+1</a:t>
            </a:r>
            <a:r>
              <a:rPr lang="en-GB" dirty="0">
                <a:effectLst/>
                <a:latin typeface="KaTeX_Main"/>
              </a:rPr>
              <a:t>−1 = 2</a:t>
            </a:r>
            <a:r>
              <a:rPr lang="en-GB" baseline="30000" dirty="0">
                <a:effectLst/>
                <a:latin typeface="KaTeX_Main"/>
              </a:rPr>
              <a:t>4+1</a:t>
            </a:r>
            <a:r>
              <a:rPr lang="en-GB" dirty="0">
                <a:effectLst/>
                <a:latin typeface="KaTeX_Main"/>
              </a:rPr>
              <a:t>−1=31, since </a:t>
            </a:r>
            <a:r>
              <a:rPr lang="en-GB" dirty="0"/>
              <a:t>the height is 4.</a:t>
            </a:r>
          </a:p>
          <a:p>
            <a:r>
              <a:rPr lang="en-GB" dirty="0">
                <a:latin typeface="var(--font-fk-grotesk-neue)"/>
              </a:rPr>
              <a:t>Currently there are 13 nodes, so you can add 31-13=18 nodes without increasing its height.</a:t>
            </a:r>
          </a:p>
          <a:p>
            <a:r>
              <a:rPr lang="en-GB" dirty="0">
                <a:latin typeface="var(--font-fk-grotesk-neue)"/>
              </a:rPr>
              <a:t>You can also count the inserted nodes until the tree is full.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53350</TotalTime>
  <Words>1755</Words>
  <Application>Microsoft Office PowerPoint</Application>
  <PresentationFormat>On-screen Show (4:3)</PresentationFormat>
  <Paragraphs>187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__fkGroteskNeue_598ab8</vt:lpstr>
      <vt:lpstr>-apple-system</vt:lpstr>
      <vt:lpstr>inherit</vt:lpstr>
      <vt:lpstr>KaTeX_Main</vt:lpstr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 ANS</vt:lpstr>
      <vt:lpstr>Binary Tree</vt:lpstr>
      <vt:lpstr>Balanced BST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ANS</vt:lpstr>
      <vt:lpstr>Quiz: Tree Derivation II</vt:lpstr>
      <vt:lpstr>Quiz: Tree Derivation II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1374</cp:revision>
  <dcterms:created xsi:type="dcterms:W3CDTF">2018-08-13T22:58:39Z</dcterms:created>
  <dcterms:modified xsi:type="dcterms:W3CDTF">2025-03-05T14:40:18Z</dcterms:modified>
</cp:coreProperties>
</file>