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415" r:id="rId3"/>
    <p:sldId id="416" r:id="rId4"/>
    <p:sldId id="334" r:id="rId5"/>
    <p:sldId id="410" r:id="rId6"/>
    <p:sldId id="394" r:id="rId7"/>
    <p:sldId id="419" r:id="rId8"/>
    <p:sldId id="328" r:id="rId9"/>
    <p:sldId id="417" r:id="rId10"/>
    <p:sldId id="418" r:id="rId11"/>
    <p:sldId id="411" r:id="rId12"/>
    <p:sldId id="41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4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right of a given node are larger.</a:t>
            </a:r>
            <a:endParaRPr lang="en-US" sz="1200" dirty="0">
              <a:latin typeface="Arial"/>
              <a:cs typeface="Arial"/>
            </a:endParaRP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r>
              <a:rPr lang="en-GB" dirty="0"/>
              <a:t>We can draw the tree now and derive the post order traversal DCBGFEA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 and </a:t>
            </a:r>
            <a:r>
              <a:rPr lang="en-US" dirty="0" err="1"/>
              <a:t>Trie</a:t>
            </a:r>
            <a:r>
              <a:rPr lang="en-US" dirty="0"/>
              <a:t> Exercises 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A04B-5AA3-3193-7E7B-E6BE2F992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2A328-4AC6-C352-5029-EA682525D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Suppose the numbers 7, 5, 1, 8, 3, 6, 0, 9, 4, 2 are inserted in that order into an initially empty binary search tree. What is the in-order traversal sequence of the resultant tree?</a:t>
            </a:r>
          </a:p>
        </p:txBody>
      </p:sp>
    </p:spTree>
    <p:extLst>
      <p:ext uri="{BB962C8B-B14F-4D97-AF65-F5344CB8AC3E}">
        <p14:creationId xmlns:p14="http://schemas.microsoft.com/office/powerpoint/2010/main" val="422831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6292-648F-3141-3447-2171BE0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38-80C6-8739-45E1-5905F4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F5D-44F6-43AF-8F0A-C9F5EBA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652"/>
            <a:ext cx="8229600" cy="3105678"/>
          </a:xfrm>
        </p:spPr>
        <p:txBody>
          <a:bodyPr>
            <a:normAutofit/>
          </a:bodyPr>
          <a:lstStyle/>
          <a:p>
            <a:r>
              <a:rPr lang="en-GB" dirty="0"/>
              <a:t>Given: Pre-order traversal of nodes is 1, 2, 4, 5, 3, 6; In-order traversal of nodes is 4, 2, 5, 1, 3, 6. What is the post-order traversal of nodes?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17305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95-21B2-4CEC-7BDF-E756F70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038-8688-A790-F07C-9DCE9AD7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103223"/>
            <a:ext cx="8568466" cy="5641822"/>
          </a:xfrm>
        </p:spPr>
        <p:txBody>
          <a:bodyPr>
            <a:normAutofit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9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A54-CFBF-6482-CE0B-F015093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953C-E976-040C-47D2-19D7986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1012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tree of height h, what is its minimum and maximum number of leaves and total nodes?</a:t>
            </a: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8A-C12E-3A26-4A60-3F300B4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Balanced 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40FE-3A8C-5CC3-1750-F35E3DF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 Balanced </a:t>
            </a:r>
            <a:r>
              <a:rPr lang="en-GB"/>
              <a:t>BST?</a:t>
            </a:r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3412771" y="477596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2938939" y="486824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5518116" y="329949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5027213" y="36765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4503047" y="403773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3978084" y="44068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5568743" y="302266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5044284" y="339177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4553381" y="376089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4062478" y="413000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3504252" y="449912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CDE84-DBAB-13BA-CCD2-9A397481E466}"/>
              </a:ext>
            </a:extLst>
          </p:cNvPr>
          <p:cNvCxnSpPr>
            <a:cxnSpLocks/>
          </p:cNvCxnSpPr>
          <p:nvPr/>
        </p:nvCxnSpPr>
        <p:spPr>
          <a:xfrm flipH="1" flipV="1">
            <a:off x="7604896" y="3904652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DE591D-C4FD-24E4-4772-200C08FF6640}"/>
              </a:ext>
            </a:extLst>
          </p:cNvPr>
          <p:cNvSpPr/>
          <p:nvPr/>
        </p:nvSpPr>
        <p:spPr>
          <a:xfrm>
            <a:off x="5919515" y="446850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EF9D4-650F-C751-2E8D-1C09146218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125237" y="4236035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A1783-298B-6D0C-5ACF-DDB97A533BFA}"/>
              </a:ext>
            </a:extLst>
          </p:cNvPr>
          <p:cNvCxnSpPr/>
          <p:nvPr/>
        </p:nvCxnSpPr>
        <p:spPr>
          <a:xfrm flipV="1">
            <a:off x="7706875" y="434554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CB51-529C-20E1-3B82-8FC8D874DA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88631" y="4263648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06A2-CF83-EAA7-CD49-D181522BBADF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68644" y="3915952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4F266E-B68E-627D-F315-1651B0AB5BC1}"/>
              </a:ext>
            </a:extLst>
          </p:cNvPr>
          <p:cNvSpPr/>
          <p:nvPr/>
        </p:nvSpPr>
        <p:spPr>
          <a:xfrm>
            <a:off x="8355494" y="442990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79A6C-1F28-8571-3084-4613B6DF3632}"/>
              </a:ext>
            </a:extLst>
          </p:cNvPr>
          <p:cNvSpPr/>
          <p:nvPr/>
        </p:nvSpPr>
        <p:spPr>
          <a:xfrm>
            <a:off x="7723946" y="406079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2F75D-F4C6-6595-3738-10F51E9B5414}"/>
              </a:ext>
            </a:extLst>
          </p:cNvPr>
          <p:cNvSpPr/>
          <p:nvPr/>
        </p:nvSpPr>
        <p:spPr>
          <a:xfrm>
            <a:off x="7206855" y="448396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18B93-2DD8-166C-02E9-9028E9B208E2}"/>
              </a:ext>
            </a:extLst>
          </p:cNvPr>
          <p:cNvSpPr/>
          <p:nvPr/>
        </p:nvSpPr>
        <p:spPr>
          <a:xfrm>
            <a:off x="7082342" y="360089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C08FA-EBBF-155D-AD09-3757231EB771}"/>
              </a:ext>
            </a:extLst>
          </p:cNvPr>
          <p:cNvSpPr/>
          <p:nvPr/>
        </p:nvSpPr>
        <p:spPr>
          <a:xfrm>
            <a:off x="6338524" y="400767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431E-7920-208E-5623-CBC356057029}"/>
              </a:ext>
            </a:extLst>
          </p:cNvPr>
          <p:cNvSpPr txBox="1"/>
          <p:nvPr/>
        </p:nvSpPr>
        <p:spPr>
          <a:xfrm>
            <a:off x="1134034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(a)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38A3-AEFC-514E-2150-FE1271B3D1B0}"/>
              </a:ext>
            </a:extLst>
          </p:cNvPr>
          <p:cNvSpPr txBox="1"/>
          <p:nvPr/>
        </p:nvSpPr>
        <p:spPr>
          <a:xfrm>
            <a:off x="4435731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(b)</a:t>
            </a:r>
            <a:endParaRPr lang="en-S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0DA7A-D4BE-BDD8-2778-B812CEEC2B3D}"/>
              </a:ext>
            </a:extLst>
          </p:cNvPr>
          <p:cNvSpPr txBox="1"/>
          <p:nvPr/>
        </p:nvSpPr>
        <p:spPr>
          <a:xfrm>
            <a:off x="7668267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(c)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593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7" y="-93894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US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12209" y="388809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33648" y="468065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60061" y="3562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388215" y="48011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597495" y="369408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25648" y="49217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898213" y="41724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35647" y="43016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67702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82789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23514" y="4966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25438" y="420473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791891" y="424532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51993" y="373728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22030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089427" y="38683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59463" y="47222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25438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62872" y="47308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36146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51233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28587" y="369849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59774" y="378277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19876" y="327473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489913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57310" y="34058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27346" y="42596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6009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599753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27559" y="317844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41788" y="3176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02953" y="382841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52916" y="448080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83055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20488" y="49577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596095" y="452644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75619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13053" y="496635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8247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1991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43820" y="376765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69805" y="33171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07239" y="34482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61900" y="40905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199334" y="421977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691314" y="317844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05543" y="3176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84406" y="383728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06300" y="442433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36439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73872" y="49012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49479" y="446996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29003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66437" y="4909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35861" y="40826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73295" y="42118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090212" y="32382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45748" y="365714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26212" y="452644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05150" y="35306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68026" y="391893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59335" y="319508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79436" y="324892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50016" y="469748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7D9DC1FD-BA40-ED13-A5C3-A8FB3AC0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is a BST?</a:t>
            </a:r>
          </a:p>
          <a:p>
            <a:r>
              <a:rPr lang="en-GB" dirty="0"/>
              <a:t>ANS: A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95B48-693B-EC02-6827-D9836FDAB9FA}"/>
              </a:ext>
            </a:extLst>
          </p:cNvPr>
          <p:cNvSpPr/>
          <p:nvPr/>
        </p:nvSpPr>
        <p:spPr>
          <a:xfrm>
            <a:off x="2653364" y="561258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32 &lt;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912D6-787A-1724-1F03-2EBFC7D3D5BB}"/>
              </a:ext>
            </a:extLst>
          </p:cNvPr>
          <p:cNvSpPr/>
          <p:nvPr/>
        </p:nvSpPr>
        <p:spPr>
          <a:xfrm>
            <a:off x="4598223" y="5623533"/>
            <a:ext cx="188664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Not a binary tree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7A25F-AECD-1965-C372-B2114E4EC892}"/>
              </a:ext>
            </a:extLst>
          </p:cNvPr>
          <p:cNvSpPr/>
          <p:nvPr/>
        </p:nvSpPr>
        <p:spPr>
          <a:xfrm>
            <a:off x="7066489" y="5623317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45 &gt;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7B43-2304-0FD5-A314-93372E9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350-4936-A7CC-86A1-80E3B00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C7D-8418-DC92-7BF7-E9D8765F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056" y="1600201"/>
            <a:ext cx="4562744" cy="1828800"/>
          </a:xfrm>
        </p:spPr>
        <p:txBody>
          <a:bodyPr/>
          <a:lstStyle/>
          <a:p>
            <a:r>
              <a:rPr lang="en-GB" dirty="0"/>
              <a:t>Pre-Order: 12453</a:t>
            </a:r>
          </a:p>
          <a:p>
            <a:r>
              <a:rPr lang="en-GB" dirty="0"/>
              <a:t>In-Order: 42513</a:t>
            </a:r>
          </a:p>
          <a:p>
            <a:r>
              <a:rPr lang="en-GB" dirty="0"/>
              <a:t>Post-Order: 45231</a:t>
            </a:r>
            <a:endParaRPr lang="en-SE" dirty="0"/>
          </a:p>
        </p:txBody>
      </p:sp>
      <p:sp>
        <p:nvSpPr>
          <p:cNvPr id="39" name="Google Shape;1373;p69">
            <a:extLst>
              <a:ext uri="{FF2B5EF4-FFF2-40B4-BE49-F238E27FC236}">
                <a16:creationId xmlns:a16="http://schemas.microsoft.com/office/drawing/2014/main" id="{24491FC6-A58B-130E-CC75-A7B1F12610B6}"/>
              </a:ext>
            </a:extLst>
          </p:cNvPr>
          <p:cNvSpPr/>
          <p:nvPr/>
        </p:nvSpPr>
        <p:spPr>
          <a:xfrm>
            <a:off x="2029355" y="12063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41" name="Google Shape;1377;p69">
            <a:extLst>
              <a:ext uri="{FF2B5EF4-FFF2-40B4-BE49-F238E27FC236}">
                <a16:creationId xmlns:a16="http://schemas.microsoft.com/office/drawing/2014/main" id="{DD9965FA-447E-F2B1-9A6B-6745298BFF30}"/>
              </a:ext>
            </a:extLst>
          </p:cNvPr>
          <p:cNvSpPr/>
          <p:nvPr/>
        </p:nvSpPr>
        <p:spPr>
          <a:xfrm>
            <a:off x="2956062" y="190892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43" name="Google Shape;1382;p69">
            <a:extLst>
              <a:ext uri="{FF2B5EF4-FFF2-40B4-BE49-F238E27FC236}">
                <a16:creationId xmlns:a16="http://schemas.microsoft.com/office/drawing/2014/main" id="{59E53242-23B3-9FC2-7A15-B1765F4E4227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2544816" y="1721779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CE06DD2-7813-2BA4-392B-2A119B187C6B}"/>
              </a:ext>
            </a:extLst>
          </p:cNvPr>
          <p:cNvSpPr txBox="1">
            <a:spLocks/>
          </p:cNvSpPr>
          <p:nvPr/>
        </p:nvSpPr>
        <p:spPr>
          <a:xfrm>
            <a:off x="4124056" y="4427360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1234</a:t>
            </a:r>
          </a:p>
          <a:p>
            <a:r>
              <a:rPr lang="en-GB" dirty="0"/>
              <a:t>In-Order: 2143</a:t>
            </a:r>
          </a:p>
          <a:p>
            <a:r>
              <a:rPr lang="en-GB" dirty="0"/>
              <a:t>Post-Order: 2431</a:t>
            </a:r>
            <a:endParaRPr lang="en-SE" dirty="0"/>
          </a:p>
        </p:txBody>
      </p:sp>
      <p:sp>
        <p:nvSpPr>
          <p:cNvPr id="7" name="Google Shape;1378;p69">
            <a:extLst>
              <a:ext uri="{FF2B5EF4-FFF2-40B4-BE49-F238E27FC236}">
                <a16:creationId xmlns:a16="http://schemas.microsoft.com/office/drawing/2014/main" id="{01A21DCC-24B1-2E35-5EBC-C4F2374214C5}"/>
              </a:ext>
            </a:extLst>
          </p:cNvPr>
          <p:cNvSpPr/>
          <p:nvPr/>
        </p:nvSpPr>
        <p:spPr>
          <a:xfrm>
            <a:off x="2100983" y="25201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7;p69">
            <a:extLst>
              <a:ext uri="{FF2B5EF4-FFF2-40B4-BE49-F238E27FC236}">
                <a16:creationId xmlns:a16="http://schemas.microsoft.com/office/drawing/2014/main" id="{DDF31E47-C6DA-B3CC-1B70-1853FB01DBD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94317" y="2340472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3;p69">
            <a:extLst>
              <a:ext uri="{FF2B5EF4-FFF2-40B4-BE49-F238E27FC236}">
                <a16:creationId xmlns:a16="http://schemas.microsoft.com/office/drawing/2014/main" id="{502C2E8E-2B4D-D16E-A500-C99AA1C6ECA9}"/>
              </a:ext>
            </a:extLst>
          </p:cNvPr>
          <p:cNvSpPr/>
          <p:nvPr/>
        </p:nvSpPr>
        <p:spPr>
          <a:xfrm>
            <a:off x="1314926" y="398958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7;p69">
            <a:extLst>
              <a:ext uri="{FF2B5EF4-FFF2-40B4-BE49-F238E27FC236}">
                <a16:creationId xmlns:a16="http://schemas.microsoft.com/office/drawing/2014/main" id="{4571461D-B242-3090-3CF5-AF258B89700F}"/>
              </a:ext>
            </a:extLst>
          </p:cNvPr>
          <p:cNvSpPr/>
          <p:nvPr/>
        </p:nvSpPr>
        <p:spPr>
          <a:xfrm>
            <a:off x="2241633" y="46921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92F69592-864E-F452-2304-E9000242600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830387" y="4505044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B1B9E3A4-9533-4697-C4E5-A2ACFA0AD3E8}"/>
              </a:ext>
            </a:extLst>
          </p:cNvPr>
          <p:cNvSpPr/>
          <p:nvPr/>
        </p:nvSpPr>
        <p:spPr>
          <a:xfrm>
            <a:off x="462264" y="459154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1AD62068-5D6B-CE01-0DF6-87DF8B829C1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77725" y="4494978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D42F312F-6000-2CB5-ACC8-65467E7D7600}"/>
              </a:ext>
            </a:extLst>
          </p:cNvPr>
          <p:cNvSpPr/>
          <p:nvPr/>
        </p:nvSpPr>
        <p:spPr>
          <a:xfrm>
            <a:off x="1616876" y="5680720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76A0DF96-9684-DE57-D577-E15C66DC63F4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2132337" y="5296087"/>
            <a:ext cx="411246" cy="4730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376;p69">
            <a:extLst>
              <a:ext uri="{FF2B5EF4-FFF2-40B4-BE49-F238E27FC236}">
                <a16:creationId xmlns:a16="http://schemas.microsoft.com/office/drawing/2014/main" id="{44D2AD07-EAA5-328D-5D0C-53F1E88835DE}"/>
              </a:ext>
            </a:extLst>
          </p:cNvPr>
          <p:cNvSpPr/>
          <p:nvPr/>
        </p:nvSpPr>
        <p:spPr>
          <a:xfrm>
            <a:off x="1177503" y="1811644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7" name="Google Shape;1382;p69">
            <a:extLst>
              <a:ext uri="{FF2B5EF4-FFF2-40B4-BE49-F238E27FC236}">
                <a16:creationId xmlns:a16="http://schemas.microsoft.com/office/drawing/2014/main" id="{45DEDE26-C9EB-AFB0-343D-66E4434320A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1692964" y="1715080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76;p69">
            <a:extLst>
              <a:ext uri="{FF2B5EF4-FFF2-40B4-BE49-F238E27FC236}">
                <a16:creationId xmlns:a16="http://schemas.microsoft.com/office/drawing/2014/main" id="{BFC720C3-A92A-6487-3FC6-90BD79DF975F}"/>
              </a:ext>
            </a:extLst>
          </p:cNvPr>
          <p:cNvSpPr/>
          <p:nvPr/>
        </p:nvSpPr>
        <p:spPr>
          <a:xfrm>
            <a:off x="322424" y="243703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9" name="Google Shape;1382;p69">
            <a:extLst>
              <a:ext uri="{FF2B5EF4-FFF2-40B4-BE49-F238E27FC236}">
                <a16:creationId xmlns:a16="http://schemas.microsoft.com/office/drawing/2014/main" id="{40644C6C-8131-25FA-96B2-C37F5767A11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837885" y="2340472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C81-9027-A370-49F0-D11B2F3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831-41A3-9254-CAC2-B8C0EC3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The pre-order traversal is 2, 7, 2, 6, 5, 11, 5, 9, 4 follows NLR">
            <a:extLst>
              <a:ext uri="{FF2B5EF4-FFF2-40B4-BE49-F238E27FC236}">
                <a16:creationId xmlns:a16="http://schemas.microsoft.com/office/drawing/2014/main" id="{94B3477C-655D-3A6E-1777-306AC4E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656"/>
            <a:ext cx="3829722" cy="2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2147-5596-AB17-933A-8F83E2C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D2DDF-5CE6-8C05-1829-53D4151A5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3048-E277-E2CD-8A25-B4E574A9B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52496"/>
            <a:ext cx="3880624" cy="315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12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BEAF-919B-7C1E-B52F-4BA0887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3148-DE53-F965-3DFF-074CE37A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following numbers are inserted into an empty binary search tree in the given order: 10, 1, 3, 5, 15, 12, 16. What is the height of the binary search tree (the height is the maximum distance of a leaf node from the root, i.e. a tree with a single root node has height 0.)?</a:t>
            </a:r>
          </a:p>
        </p:txBody>
      </p:sp>
    </p:spTree>
    <p:extLst>
      <p:ext uri="{BB962C8B-B14F-4D97-AF65-F5344CB8AC3E}">
        <p14:creationId xmlns:p14="http://schemas.microsoft.com/office/powerpoint/2010/main" val="54234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3B21-799E-3809-DDB1-1AF586EFE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4F0E-59C8-6DE5-FB3C-3A73B8F6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0596"/>
            <a:ext cx="4873083" cy="5402766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latin typeface="var(--font-fk-grotesk-neue)"/>
              </a:rPr>
              <a:t>Assume this tree is a binary search tree. What is the maximum number of nodes that could be added to the tree without increasing its height?</a:t>
            </a:r>
          </a:p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1538D-DA40-18A8-5E77-AF86931E7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797" y="2848141"/>
            <a:ext cx="3568390" cy="34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47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53360</TotalTime>
  <Words>678</Words>
  <Application>Microsoft Office PowerPoint</Application>
  <PresentationFormat>On-screen Show (4:3)</PresentationFormat>
  <Paragraphs>101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Lato Extended</vt:lpstr>
      <vt:lpstr>var(--font-fk-grotesk-neue)</vt:lpstr>
      <vt:lpstr>Arial</vt:lpstr>
      <vt:lpstr>Bauhaus 93</vt:lpstr>
      <vt:lpstr>Calibri</vt:lpstr>
      <vt:lpstr>Helvetica</vt:lpstr>
      <vt:lpstr>Times New Roman</vt:lpstr>
      <vt:lpstr>Wingdings</vt:lpstr>
      <vt:lpstr>Office Theme</vt:lpstr>
      <vt:lpstr>Lecture 8 Binary Search Tree and Trie Exercises ANS</vt:lpstr>
      <vt:lpstr>Binary Tree</vt:lpstr>
      <vt:lpstr>Balanced BST</vt:lpstr>
      <vt:lpstr>Binary Search Tree (BST)</vt:lpstr>
      <vt:lpstr>Pre, In and Post Order Traversal</vt:lpstr>
      <vt:lpstr>Pre, In and Post Order Traversal</vt:lpstr>
      <vt:lpstr>Pre, In and Post Order Traversal</vt:lpstr>
      <vt:lpstr>BST</vt:lpstr>
      <vt:lpstr>BST</vt:lpstr>
      <vt:lpstr>BST</vt:lpstr>
      <vt:lpstr>Quiz: Tree Derivation</vt:lpstr>
      <vt:lpstr>Quiz: Tree Derivation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1376</cp:revision>
  <dcterms:created xsi:type="dcterms:W3CDTF">2018-08-13T22:58:39Z</dcterms:created>
  <dcterms:modified xsi:type="dcterms:W3CDTF">2025-03-05T14:39:56Z</dcterms:modified>
</cp:coreProperties>
</file>