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57"/>
  </p:notesMasterIdLst>
  <p:handoutMasterIdLst>
    <p:handoutMasterId r:id="rId58"/>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1396" r:id="rId44"/>
    <p:sldId id="396" r:id="rId45"/>
    <p:sldId id="1397" r:id="rId46"/>
    <p:sldId id="1381" r:id="rId47"/>
    <p:sldId id="1388" r:id="rId48"/>
    <p:sldId id="1392" r:id="rId49"/>
    <p:sldId id="1390" r:id="rId50"/>
    <p:sldId id="1391" r:id="rId51"/>
    <p:sldId id="1385" r:id="rId52"/>
    <p:sldId id="1395" r:id="rId53"/>
    <p:sldId id="1386" r:id="rId54"/>
    <p:sldId id="1394" r:id="rId55"/>
    <p:sldId id="1356" r:id="rId5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231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r>
              <a:rPr lang="en-GB" sz="1200" b="0" kern="0" dirty="0"/>
              <a:t>When child thread calls </a:t>
            </a:r>
            <a:r>
              <a:rPr lang="en-GB" sz="1200" b="0" kern="0" dirty="0" err="1"/>
              <a:t>sem_post</a:t>
            </a:r>
            <a:r>
              <a:rPr lang="en-GB" sz="1200" b="0" kern="0" dirty="0"/>
              <a:t>(&amp;</a:t>
            </a:r>
            <a:r>
              <a:rPr lang="en-GB" sz="1200" b="0" kern="0" dirty="0" err="1"/>
              <a:t>sem</a:t>
            </a:r>
            <a:r>
              <a:rPr lang="en-GB" sz="1200" b="0" kern="0" dirty="0"/>
              <a:t>) with no Parent thread waiting on it, </a:t>
            </a:r>
            <a:r>
              <a:rPr lang="en-GB" sz="1200" b="0" kern="0" dirty="0" err="1"/>
              <a:t>sem</a:t>
            </a:r>
            <a:r>
              <a:rPr lang="en-GB" sz="1200" b="0" kern="0" dirty="0"/>
              <a:t> is incremente1d from 0 to 1. Later Parent thread calls </a:t>
            </a:r>
            <a:r>
              <a:rPr lang="en-GB" sz="1200" b="0" kern="0" dirty="0" err="1"/>
              <a:t>sem_wait</a:t>
            </a:r>
            <a:r>
              <a:rPr lang="en-GB" sz="1200" b="0" kern="0" dirty="0"/>
              <a:t>(&amp;</a:t>
            </a:r>
            <a:r>
              <a:rPr lang="en-GB" sz="1200" b="0" kern="0" dirty="0" err="1"/>
              <a:t>sem</a:t>
            </a:r>
            <a:r>
              <a:rPr lang="en-GB" sz="1200" b="0" kern="0" dirty="0"/>
              <a:t>) and decrements </a:t>
            </a:r>
            <a:r>
              <a:rPr lang="en-GB" sz="1200" b="0" kern="0" dirty="0" err="1"/>
              <a:t>sem</a:t>
            </a:r>
            <a:r>
              <a:rPr lang="en-GB" sz="1200" b="0" kern="0" dirty="0"/>
              <a:t> from 1 to 0, so Parent thread will not be blocked.</a:t>
            </a:r>
          </a:p>
          <a:p>
            <a:endParaRPr lang="en-GB" sz="1200" b="0" kern="0" dirty="0"/>
          </a:p>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with an initial value of 1, shared among threads (indicated by the middle 0)</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152399" y="749474"/>
            <a:ext cx="5486401"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one of the waiting threads will be woken up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lvl="1">
              <a:lnSpc>
                <a:spcPct val="80000"/>
              </a:lnSpc>
            </a:pPr>
            <a:r>
              <a:rPr lang="en-US" altLang="ko-KR" dirty="0">
                <a:ea typeface="굴림" charset="0"/>
                <a:cs typeface="Gill Sans Light"/>
              </a:rPr>
              <a:t>Binary Semaphore is a special case of Counting Semaphore, and can be used for either mutual exclusion </a:t>
            </a:r>
            <a:r>
              <a:rPr lang="en-US" altLang="ko-KR">
                <a:ea typeface="굴림" charset="0"/>
                <a:cs typeface="Gill Sans Light"/>
              </a:rPr>
              <a:t>or scheduling.</a:t>
            </a:r>
            <a:endParaRPr lang="en-US" altLang="ko-KR" dirty="0">
              <a:ea typeface="굴림" charset="0"/>
              <a:cs typeface="Gill Sans Light"/>
            </a:endParaRPr>
          </a:p>
          <a:p>
            <a:pPr>
              <a:lnSpc>
                <a:spcPct val="80000"/>
              </a:lnSpc>
            </a:pPr>
            <a:r>
              <a:rPr lang="en-GB" altLang="ko-KR" dirty="0">
                <a:ea typeface="굴림" charset="0"/>
                <a:cs typeface="Gill Sans Light"/>
              </a:rPr>
              <a:t>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 Any thread can signal or release the semaphore, regardless of which thread acquired it. </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//NOT if(buffer empty)</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2249459" y="2849561"/>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2529985" y="5135561"/>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GB" altLang="zh-CN" dirty="0"/>
              <a:t>thread creates a child thread and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thread to finish by calling </a:t>
            </a:r>
            <a:r>
              <a:rPr lang="en-US" altLang="zh-CN" dirty="0" err="1"/>
              <a:t>thr_join</a:t>
            </a:r>
            <a:r>
              <a:rPr lang="en-US" altLang="zh-CN" dirty="0"/>
              <a:t>(); </a:t>
            </a:r>
            <a:r>
              <a:rPr lang="en-US" dirty="0"/>
              <a:t>the child thread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3581400" y="1986069"/>
            <a:ext cx="5638800" cy="459729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0" y="728867"/>
            <a:ext cx="6248400" cy="6153141"/>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Semaphore </a:t>
            </a:r>
            <a:r>
              <a:rPr lang="en-GB" b="0" kern="0" dirty="0" err="1"/>
              <a:t>sem</a:t>
            </a:r>
            <a:r>
              <a:rPr lang="en-GB" b="0" kern="0" dirty="0"/>
              <a:t> acts as the synchronization flag. </a:t>
            </a:r>
            <a:r>
              <a:rPr lang="en-GB" b="0" kern="0" dirty="0" err="1"/>
              <a:t>sem</a:t>
            </a:r>
            <a:r>
              <a:rPr lang="en-GB" b="0" kern="0" dirty="0"/>
              <a:t> is initialized to 0. </a:t>
            </a:r>
          </a:p>
          <a:p>
            <a:r>
              <a:rPr lang="en-GB" b="0" kern="0" dirty="0"/>
              <a:t>Works correctly regardless of whether parent or child executes first:</a:t>
            </a:r>
          </a:p>
          <a:p>
            <a:pPr lvl="1"/>
            <a:r>
              <a:rPr lang="en-GB" sz="2000" b="0" kern="0" dirty="0"/>
              <a:t>If child finishes first: child calls </a:t>
            </a:r>
            <a:r>
              <a:rPr lang="en-GB" sz="2000" b="0" kern="0" dirty="0" err="1"/>
              <a:t>thr_exit</a:t>
            </a:r>
            <a:r>
              <a:rPr lang="en-GB" sz="2000" b="0" kern="0" dirty="0"/>
              <a:t>(), </a:t>
            </a:r>
            <a:r>
              <a:rPr lang="en-GB" sz="2000" b="0" kern="0" dirty="0" err="1"/>
              <a:t>sem_post</a:t>
            </a:r>
            <a:r>
              <a:rPr lang="en-GB" sz="2000" b="0" kern="0" dirty="0"/>
              <a:t>(&amp;</a:t>
            </a:r>
            <a:r>
              <a:rPr lang="en-GB" sz="2000" b="0" kern="0" dirty="0" err="1"/>
              <a:t>sem</a:t>
            </a:r>
            <a:r>
              <a:rPr lang="en-GB" sz="2000" b="0" kern="0" dirty="0"/>
              <a:t>) increments </a:t>
            </a:r>
            <a:r>
              <a:rPr lang="en-GB" sz="2000" b="0" kern="0" dirty="0" err="1"/>
              <a:t>sem</a:t>
            </a:r>
            <a:r>
              <a:rPr lang="en-GB" sz="2000" b="0" kern="0" dirty="0"/>
              <a:t> from 0 to 1; subsequently, parent calls </a:t>
            </a:r>
            <a:r>
              <a:rPr lang="en-GB" sz="2000" b="0" kern="0" dirty="0" err="1"/>
              <a:t>thr_join</a:t>
            </a:r>
            <a:r>
              <a:rPr lang="en-GB" sz="2000" b="0" kern="0" dirty="0"/>
              <a:t>(), </a:t>
            </a:r>
            <a:r>
              <a:rPr lang="en-GB" sz="2000" b="0" kern="0" dirty="0" err="1"/>
              <a:t>sem_wait</a:t>
            </a:r>
            <a:r>
              <a:rPr lang="en-GB" sz="2000" b="0" kern="0" dirty="0"/>
              <a:t>(&amp;</a:t>
            </a:r>
            <a:r>
              <a:rPr lang="en-GB" sz="2000" b="0" kern="0" dirty="0" err="1"/>
              <a:t>sem</a:t>
            </a:r>
            <a:r>
              <a:rPr lang="en-GB" sz="2000" b="0" kern="0" dirty="0"/>
              <a:t>) decrements </a:t>
            </a:r>
            <a:r>
              <a:rPr lang="en-GB" sz="2000" b="0" kern="0" dirty="0" err="1"/>
              <a:t>sem</a:t>
            </a:r>
            <a:r>
              <a:rPr lang="en-GB" sz="2000" b="0" kern="0" dirty="0"/>
              <a:t> from 1 to 0, and parent continues immediately without blocking.</a:t>
            </a:r>
          </a:p>
          <a:p>
            <a:pPr lvl="1"/>
            <a:r>
              <a:rPr lang="en-GB" sz="2000" b="0" kern="0" dirty="0"/>
              <a:t>If parent waits first: parent calls </a:t>
            </a:r>
            <a:r>
              <a:rPr lang="en-GB" sz="2000" b="0" kern="0" dirty="0" err="1"/>
              <a:t>thr_join</a:t>
            </a:r>
            <a:r>
              <a:rPr lang="en-GB" sz="2000" b="0" kern="0" dirty="0"/>
              <a:t>(), </a:t>
            </a:r>
            <a:r>
              <a:rPr lang="en-GB" sz="2000" b="0" kern="0" dirty="0" err="1"/>
              <a:t>sem_wait</a:t>
            </a:r>
            <a:r>
              <a:rPr lang="en-GB" sz="2000" b="0" kern="0" dirty="0"/>
              <a:t>(&amp;</a:t>
            </a:r>
            <a:r>
              <a:rPr lang="en-GB" sz="2000" b="0" kern="0" dirty="0" err="1"/>
              <a:t>sem</a:t>
            </a:r>
            <a:r>
              <a:rPr lang="en-GB" sz="2000" b="0" kern="0" dirty="0"/>
              <a:t>) blocks since </a:t>
            </a:r>
            <a:r>
              <a:rPr lang="en-GB" sz="2000" b="0" kern="0" dirty="0" err="1"/>
              <a:t>sem</a:t>
            </a:r>
            <a:r>
              <a:rPr lang="en-GB" sz="2000" b="0" kern="0" dirty="0"/>
              <a:t>==0, until child calls </a:t>
            </a:r>
            <a:r>
              <a:rPr lang="en-GB" sz="2000" b="0" kern="0" dirty="0" err="1"/>
              <a:t>thr_exit</a:t>
            </a:r>
            <a:r>
              <a:rPr lang="en-GB" sz="2000" b="0" kern="0" dirty="0"/>
              <a:t>(),  </a:t>
            </a:r>
            <a:r>
              <a:rPr lang="en-GB" sz="2000" b="0" kern="0" dirty="0" err="1"/>
              <a:t>sem_post</a:t>
            </a:r>
            <a:r>
              <a:rPr lang="en-GB" sz="2000" b="0" kern="0" dirty="0"/>
              <a:t>(&amp;</a:t>
            </a:r>
            <a:r>
              <a:rPr lang="en-GB" sz="2000" b="0" kern="0" dirty="0" err="1"/>
              <a:t>sem</a:t>
            </a:r>
            <a:r>
              <a:rPr lang="en-GB" sz="2000" b="0" kern="0" dirty="0"/>
              <a:t>) to wake it up.</a:t>
            </a:r>
          </a:p>
          <a:p>
            <a:r>
              <a:rPr lang="en-GB" b="0" kern="0" dirty="0"/>
              <a:t>No Race Condition:</a:t>
            </a:r>
          </a:p>
          <a:p>
            <a:pPr lvl="1"/>
            <a:r>
              <a:rPr lang="en-GB" sz="2000" b="0" kern="0" dirty="0"/>
              <a:t>Unlike condition variables, semaphores maintain state; No need for additional flags or mutex protection.</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247416" y="742193"/>
            <a:ext cx="5543784"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Boolean flag done is a state variable to track whether the child thread has completed. It ensures that even if </a:t>
            </a:r>
            <a:r>
              <a:rPr lang="en-GB" b="0" kern="0" dirty="0" err="1"/>
              <a:t>pthread_cond_signal</a:t>
            </a:r>
            <a:r>
              <a:rPr lang="en-GB" b="0" kern="0" dirty="0"/>
              <a:t> occurs before </a:t>
            </a:r>
            <a:r>
              <a:rPr lang="en-GB" b="0" kern="0" dirty="0" err="1"/>
              <a:t>pthread_cond_wait</a:t>
            </a:r>
            <a:r>
              <a:rPr lang="en-GB" b="0" kern="0" dirty="0"/>
              <a:t>, the parent will not block indefinitely because it will detect that done is already set. While loop around </a:t>
            </a:r>
            <a:r>
              <a:rPr lang="en-GB" b="0" kern="0" dirty="0" err="1"/>
              <a:t>pthread_cond_wait</a:t>
            </a:r>
            <a:r>
              <a:rPr lang="en-GB" b="0" kern="0" dirty="0"/>
              <a:t> ensures correctness in case of spurious wakeups.</a:t>
            </a:r>
          </a:p>
          <a:p>
            <a:r>
              <a:rPr lang="en-GB" b="0" kern="0" dirty="0"/>
              <a:t>Condition variables don't preserve state like semaphores do, so we need explicit mutex protection, and a shared </a:t>
            </a:r>
            <a:r>
              <a:rPr lang="en-GB" b="0" kern="0" dirty="0" err="1"/>
              <a:t>boolean</a:t>
            </a:r>
            <a:r>
              <a:rPr lang="en-GB" b="0" kern="0" dirty="0"/>
              <a:t> flag to track completion status of child. (similar to Boolean flags “buffer full” and “buffer empty” in P/C problem.)</a:t>
            </a:r>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0"/>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2635392825"/>
              </p:ext>
            </p:extLst>
          </p:nvPr>
        </p:nvGraphicFramePr>
        <p:xfrm>
          <a:off x="1238083" y="455456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314167889"/>
              </p:ext>
            </p:extLst>
          </p:nvPr>
        </p:nvGraphicFramePr>
        <p:xfrm>
          <a:off x="1248531" y="6048471"/>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644353" y="3751897"/>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656957" y="5257553"/>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
        <p:nvSpPr>
          <p:cNvPr id="3" name="Content Placeholder 6">
            <a:extLst>
              <a:ext uri="{FF2B5EF4-FFF2-40B4-BE49-F238E27FC236}">
                <a16:creationId xmlns:a16="http://schemas.microsoft.com/office/drawing/2014/main" id="{8F9D8102-76C3-178D-B437-0788C922D438}"/>
              </a:ext>
            </a:extLst>
          </p:cNvPr>
          <p:cNvSpPr txBox="1">
            <a:spLocks/>
          </p:cNvSpPr>
          <p:nvPr/>
        </p:nvSpPr>
        <p:spPr bwMode="auto">
          <a:xfrm>
            <a:off x="0" y="460802"/>
            <a:ext cx="5969668" cy="3447456"/>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a:t>
            </a:r>
          </a:p>
          <a:p>
            <a:r>
              <a:rPr lang="en-GB" sz="2400" b="0" kern="0" dirty="0"/>
              <a:t>Condition variables do not queue signals if no thread is waiting at that </a:t>
            </a:r>
            <a:r>
              <a:rPr lang="en-GB" sz="2400" b="0" kern="0"/>
              <a:t>moment. </a:t>
            </a:r>
            <a:r>
              <a:rPr lang="en-GB" b="0" kern="0"/>
              <a:t>If </a:t>
            </a:r>
            <a:r>
              <a:rPr lang="en-GB" b="0" kern="0" dirty="0"/>
              <a:t>child calls </a:t>
            </a:r>
            <a:r>
              <a:rPr lang="en-GB" b="0" kern="0" dirty="0" err="1"/>
              <a:t>thr_exit</a:t>
            </a:r>
            <a:r>
              <a:rPr lang="en-GB" b="0" kern="0" dirty="0"/>
              <a:t>() before parent calls </a:t>
            </a:r>
            <a:r>
              <a:rPr lang="en-GB" b="0" kern="0" dirty="0" err="1"/>
              <a:t>thr_join</a:t>
            </a:r>
            <a:r>
              <a:rPr lang="en-GB" b="0" kern="0" dirty="0"/>
              <a:t>(), the signal on condition variable c will be lost because condition variables don't maintain state, and parent will wait forever on condition variable c.</a:t>
            </a:r>
          </a:p>
        </p:txBody>
      </p:sp>
    </p:spTree>
    <p:extLst>
      <p:ext uri="{BB962C8B-B14F-4D97-AF65-F5344CB8AC3E}">
        <p14:creationId xmlns:p14="http://schemas.microsoft.com/office/powerpoint/2010/main" val="159220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forks within 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4495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0" y="838200"/>
            <a:ext cx="5486401" cy="6134100"/>
          </a:xfrm>
        </p:spPr>
        <p:txBody>
          <a:bodyPr>
            <a:normAutofit/>
          </a:bodyPr>
          <a:lstStyle/>
          <a:p>
            <a:r>
              <a:rPr lang="en-GB" dirty="0"/>
              <a:t>One solution is to 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waiting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95834</TotalTime>
  <Pages>60</Pages>
  <Words>13611</Words>
  <Application>Microsoft Office PowerPoint</Application>
  <PresentationFormat>Widescreen</PresentationFormat>
  <Paragraphs>1444</Paragraphs>
  <Slides>54</Slides>
  <Notes>44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54</vt:i4>
      </vt:variant>
    </vt:vector>
  </HeadingPairs>
  <TitlesOfParts>
    <vt:vector size="73" baseType="lpstr">
      <vt:lpstr>Gill Sans</vt:lpstr>
      <vt:lpstr>Gill Sans Light</vt:lpstr>
      <vt:lpstr>Google Sans</vt:lpstr>
      <vt:lpstr>Gulim</vt:lpstr>
      <vt:lpstr>Gulim</vt:lpstr>
      <vt:lpstr>inherit</vt:lpstr>
      <vt:lpstr>Menlo</vt:lpstr>
      <vt:lpstr>MS PGothic</vt:lpstr>
      <vt:lpstr>SimSun</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1339</cp:revision>
  <cp:lastPrinted>2022-03-10T08:20:00Z</cp:lastPrinted>
  <dcterms:created xsi:type="dcterms:W3CDTF">1995-08-12T11:37:26Z</dcterms:created>
  <dcterms:modified xsi:type="dcterms:W3CDTF">2025-02-20T01:32:09Z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