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27"/>
  </p:notesMasterIdLst>
  <p:handoutMasterIdLst>
    <p:handoutMasterId r:id="rId28"/>
  </p:handoutMasterIdLst>
  <p:sldIdLst>
    <p:sldId id="799" r:id="rId2"/>
    <p:sldId id="294" r:id="rId3"/>
    <p:sldId id="295" r:id="rId4"/>
    <p:sldId id="274" r:id="rId5"/>
    <p:sldId id="260" r:id="rId6"/>
    <p:sldId id="276" r:id="rId7"/>
    <p:sldId id="273" r:id="rId8"/>
    <p:sldId id="275" r:id="rId9"/>
    <p:sldId id="277" r:id="rId10"/>
    <p:sldId id="278" r:id="rId11"/>
    <p:sldId id="279" r:id="rId12"/>
    <p:sldId id="280" r:id="rId13"/>
    <p:sldId id="282" r:id="rId14"/>
    <p:sldId id="281" r:id="rId15"/>
    <p:sldId id="297" r:id="rId16"/>
    <p:sldId id="283" r:id="rId17"/>
    <p:sldId id="284" r:id="rId18"/>
    <p:sldId id="286" r:id="rId19"/>
    <p:sldId id="287" r:id="rId20"/>
    <p:sldId id="298" r:id="rId21"/>
    <p:sldId id="300" r:id="rId22"/>
    <p:sldId id="290" r:id="rId23"/>
    <p:sldId id="291" r:id="rId24"/>
    <p:sldId id="292" r:id="rId25"/>
    <p:sldId id="293" r:id="rId2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799"/>
            <p14:sldId id="294"/>
            <p14:sldId id="295"/>
            <p14:sldId id="274"/>
            <p14:sldId id="260"/>
            <p14:sldId id="276"/>
            <p14:sldId id="273"/>
            <p14:sldId id="275"/>
            <p14:sldId id="277"/>
            <p14:sldId id="278"/>
            <p14:sldId id="279"/>
            <p14:sldId id="280"/>
            <p14:sldId id="282"/>
            <p14:sldId id="281"/>
            <p14:sldId id="297"/>
            <p14:sldId id="283"/>
            <p14:sldId id="284"/>
            <p14:sldId id="286"/>
            <p14:sldId id="287"/>
            <p14:sldId id="298"/>
            <p14:sldId id="300"/>
            <p14:sldId id="290"/>
            <p14:sldId id="291"/>
            <p14:sldId id="292"/>
            <p14:sldId id="29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5621" autoAdjust="0"/>
  </p:normalViewPr>
  <p:slideViewPr>
    <p:cSldViewPr snapToGrid="0">
      <p:cViewPr>
        <p:scale>
          <a:sx n="75" d="100"/>
          <a:sy n="75" d="100"/>
        </p:scale>
        <p:origin x="946" y="-101"/>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217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13</a:t>
            </a:fld>
            <a:endParaRPr kumimoji="1" lang="zh-CN" altLang="en-US"/>
          </a:p>
        </p:txBody>
      </p:sp>
    </p:spTree>
    <p:extLst>
      <p:ext uri="{BB962C8B-B14F-4D97-AF65-F5344CB8AC3E}">
        <p14:creationId xmlns:p14="http://schemas.microsoft.com/office/powerpoint/2010/main" val="21062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14</a:t>
            </a:fld>
            <a:endParaRPr kumimoji="1" lang="zh-CN" altLang="en-US"/>
          </a:p>
        </p:txBody>
      </p:sp>
    </p:spTree>
    <p:extLst>
      <p:ext uri="{BB962C8B-B14F-4D97-AF65-F5344CB8AC3E}">
        <p14:creationId xmlns:p14="http://schemas.microsoft.com/office/powerpoint/2010/main" val="8511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may</a:t>
            </a:r>
            <a:r>
              <a:rPr lang="zh-CN" altLang="en-US" dirty="0"/>
              <a:t> </a:t>
            </a:r>
            <a:r>
              <a:rPr lang="en-US" altLang="zh-CN" dirty="0"/>
              <a:t>not</a:t>
            </a:r>
            <a:r>
              <a:rPr lang="zh-CN" altLang="en-US" dirty="0"/>
              <a:t> </a:t>
            </a:r>
            <a:r>
              <a:rPr lang="en-US" altLang="zh-CN" dirty="0"/>
              <a:t>have</a:t>
            </a:r>
            <a:r>
              <a:rPr lang="zh-CN" altLang="en-US" dirty="0"/>
              <a:t> </a:t>
            </a:r>
            <a:r>
              <a:rPr lang="en-US" altLang="zh-CN" dirty="0"/>
              <a:t>the</a:t>
            </a:r>
            <a:r>
              <a:rPr lang="zh-CN" altLang="en-US" dirty="0"/>
              <a:t> </a:t>
            </a:r>
            <a:r>
              <a:rPr lang="en-US" altLang="zh-CN" dirty="0"/>
              <a:t>exec</a:t>
            </a:r>
            <a:r>
              <a:rPr lang="zh-CN" altLang="en-US" dirty="0"/>
              <a:t> </a:t>
            </a:r>
            <a:r>
              <a:rPr lang="en-US" altLang="zh-CN" dirty="0"/>
              <a:t>command</a:t>
            </a:r>
            <a:r>
              <a:rPr lang="zh-CN" altLang="en-US" dirty="0"/>
              <a:t> </a:t>
            </a:r>
            <a:r>
              <a:rPr lang="en-US" altLang="zh-CN" dirty="0"/>
              <a:t>instead</a:t>
            </a:r>
            <a:r>
              <a:rPr lang="zh-CN" altLang="en-US" dirty="0"/>
              <a:t> </a:t>
            </a:r>
            <a:r>
              <a:rPr lang="en-US" altLang="zh-CN" dirty="0"/>
              <a:t>you</a:t>
            </a:r>
            <a:r>
              <a:rPr lang="zh-CN" altLang="en-US" dirty="0"/>
              <a:t> </a:t>
            </a:r>
            <a:r>
              <a:rPr lang="en-US" altLang="zh-CN" dirty="0"/>
              <a:t>have</a:t>
            </a:r>
            <a:r>
              <a:rPr lang="zh-CN" altLang="en-US" dirty="0"/>
              <a:t> </a:t>
            </a:r>
            <a:r>
              <a:rPr lang="en-US" altLang="zh-CN" dirty="0"/>
              <a:t>several</a:t>
            </a:r>
            <a:r>
              <a:rPr lang="zh-CN" altLang="en-US" dirty="0"/>
              <a:t> </a:t>
            </a:r>
            <a:r>
              <a:rPr lang="en-US" altLang="zh-CN" dirty="0"/>
              <a:t>alternatives</a:t>
            </a:r>
            <a:r>
              <a:rPr lang="zh-CN" altLang="en-US" dirty="0"/>
              <a:t> </a:t>
            </a:r>
            <a:r>
              <a:rPr lang="en-US" altLang="zh-CN" dirty="0"/>
              <a:t>you</a:t>
            </a:r>
            <a:r>
              <a:rPr lang="zh-CN" altLang="en-US" dirty="0"/>
              <a:t> </a:t>
            </a:r>
            <a:r>
              <a:rPr lang="en-US" altLang="zh-CN" dirty="0"/>
              <a:t>can</a:t>
            </a:r>
            <a:r>
              <a:rPr lang="zh-CN" altLang="en-US" dirty="0"/>
              <a:t> </a:t>
            </a:r>
            <a:r>
              <a:rPr lang="en-US" altLang="zh-CN" dirty="0"/>
              <a:t>use</a:t>
            </a:r>
            <a:r>
              <a:rPr lang="zh-CN" altLang="en-US" dirty="0"/>
              <a:t> </a:t>
            </a:r>
            <a:r>
              <a:rPr lang="en-US" altLang="zh-CN" dirty="0"/>
              <a:t>in</a:t>
            </a:r>
            <a:r>
              <a:rPr lang="zh-CN" altLang="en-US" dirty="0"/>
              <a:t> </a:t>
            </a:r>
            <a:r>
              <a:rPr lang="en-US" altLang="zh-CN" dirty="0"/>
              <a:t>different</a:t>
            </a:r>
            <a:r>
              <a:rPr lang="zh-CN" altLang="en-US" dirty="0"/>
              <a:t> </a:t>
            </a:r>
            <a:r>
              <a:rPr lang="en-US" altLang="zh-CN" dirty="0"/>
              <a:t>situations</a:t>
            </a:r>
          </a:p>
          <a:p>
            <a:r>
              <a:rPr lang="en-US" altLang="zh-CN" b="1" dirty="0">
                <a:solidFill>
                  <a:srgbClr val="FF0000"/>
                </a:solidFill>
              </a:rPr>
              <a:t>Returns</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errors occur</a:t>
            </a:r>
          </a:p>
          <a:p>
            <a:r>
              <a:rPr lang="en-US" altLang="zh-CN" dirty="0"/>
              <a:t>Replace</a:t>
            </a:r>
            <a:r>
              <a:rPr lang="zh-CN" altLang="en-US" dirty="0"/>
              <a:t> </a:t>
            </a:r>
            <a:r>
              <a:rPr lang="en-US" altLang="zh-CN" dirty="0"/>
              <a:t>current</a:t>
            </a:r>
            <a:r>
              <a:rPr lang="zh-CN" altLang="en-US" dirty="0"/>
              <a:t> </a:t>
            </a:r>
            <a:r>
              <a:rPr lang="en-US" altLang="zh-CN" dirty="0"/>
              <a:t>data</a:t>
            </a:r>
            <a:r>
              <a:rPr lang="zh-CN" altLang="en-US" dirty="0"/>
              <a:t> </a:t>
            </a:r>
            <a:r>
              <a:rPr lang="en-US" altLang="zh-CN" dirty="0"/>
              <a:t>and</a:t>
            </a:r>
            <a:r>
              <a:rPr lang="zh-CN" altLang="en-US" dirty="0"/>
              <a:t> </a:t>
            </a:r>
            <a:r>
              <a:rPr lang="en-US" altLang="zh-CN" dirty="0"/>
              <a:t>code</a:t>
            </a:r>
            <a:r>
              <a:rPr lang="zh-CN" altLang="en-US" dirty="0"/>
              <a:t> </a:t>
            </a:r>
            <a:r>
              <a:rPr lang="en-US" altLang="zh-CN" dirty="0"/>
              <a:t>with</a:t>
            </a:r>
            <a:r>
              <a:rPr lang="zh-CN" altLang="en-US" dirty="0"/>
              <a:t> </a:t>
            </a:r>
            <a:r>
              <a:rPr lang="en-US" altLang="zh-CN" dirty="0"/>
              <a:t>new</a:t>
            </a:r>
            <a:r>
              <a:rPr lang="zh-CN" altLang="en-US" dirty="0"/>
              <a:t> </a:t>
            </a:r>
            <a:r>
              <a:rPr lang="en-US" altLang="zh-CN" dirty="0"/>
              <a:t>in</a:t>
            </a:r>
            <a:r>
              <a:rPr lang="zh-CN" altLang="en-US" dirty="0"/>
              <a:t> </a:t>
            </a:r>
            <a:r>
              <a:rPr lang="en-US" altLang="zh-CN" dirty="0"/>
              <a:t>specified</a:t>
            </a:r>
            <a:r>
              <a:rPr lang="zh-CN" altLang="en-US" dirty="0"/>
              <a:t> </a:t>
            </a:r>
            <a:r>
              <a:rPr lang="en-US" altLang="zh-CN" dirty="0"/>
              <a:t>file,</a:t>
            </a:r>
            <a:r>
              <a:rPr lang="zh-CN" altLang="en-US" dirty="0"/>
              <a:t> </a:t>
            </a:r>
            <a:r>
              <a:rPr lang="en-US" altLang="zh-CN" dirty="0"/>
              <a:t>i.e.,</a:t>
            </a:r>
            <a:r>
              <a:rPr lang="zh-CN" altLang="en-US" dirty="0"/>
              <a:t> </a:t>
            </a:r>
            <a:r>
              <a:rPr lang="en-US" altLang="zh-CN" dirty="0"/>
              <a:t>it</a:t>
            </a:r>
            <a:r>
              <a:rPr lang="zh-CN" altLang="en-US" dirty="0"/>
              <a:t> </a:t>
            </a:r>
            <a:r>
              <a:rPr lang="en-US" altLang="zh-CN" dirty="0"/>
              <a:t>loads</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r>
              <a:rPr lang="zh-CN" altLang="en-US" dirty="0"/>
              <a:t> </a:t>
            </a:r>
            <a:r>
              <a:rPr lang="en-US" altLang="zh-CN" dirty="0"/>
              <a:t>into</a:t>
            </a:r>
            <a:r>
              <a:rPr lang="zh-CN" altLang="en-US" dirty="0"/>
              <a:t> </a:t>
            </a:r>
            <a:r>
              <a:rPr lang="en-US" altLang="zh-CN" dirty="0"/>
              <a:t>the</a:t>
            </a:r>
            <a:r>
              <a:rPr lang="zh-CN" altLang="en-US" dirty="0"/>
              <a:t> </a:t>
            </a:r>
            <a:r>
              <a:rPr lang="en-US" altLang="zh-CN" dirty="0"/>
              <a:t>current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16</a:t>
            </a:fld>
            <a:endParaRPr kumimoji="1" lang="zh-CN" altLang="en-US"/>
          </a:p>
        </p:txBody>
      </p:sp>
    </p:spTree>
    <p:extLst>
      <p:ext uri="{BB962C8B-B14F-4D97-AF65-F5344CB8AC3E}">
        <p14:creationId xmlns:p14="http://schemas.microsoft.com/office/powerpoint/2010/main" val="1093902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latin typeface="Gill Sans Light"/>
              </a:rPr>
              <a:t>Output</a:t>
            </a:r>
            <a:endParaRPr lang="en-SE" sz="1200" dirty="0">
              <a:latin typeface="Gill Sans Light"/>
            </a:endParaRP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17</a:t>
            </a:fld>
            <a:endParaRPr kumimoji="1" lang="zh-CN" altLang="en-US"/>
          </a:p>
        </p:txBody>
      </p:sp>
    </p:spTree>
    <p:extLst>
      <p:ext uri="{BB962C8B-B14F-4D97-AF65-F5344CB8AC3E}">
        <p14:creationId xmlns:p14="http://schemas.microsoft.com/office/powerpoint/2010/main" val="68689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a:t>
            </a:r>
            <a:r>
              <a:rPr lang="zh-CN" altLang="en-US" dirty="0"/>
              <a:t> </a:t>
            </a:r>
            <a:r>
              <a:rPr lang="en-US" altLang="zh-CN" dirty="0"/>
              <a:t>has</a:t>
            </a:r>
            <a:r>
              <a:rPr lang="zh-CN" altLang="en-US" dirty="0"/>
              <a:t> </a:t>
            </a:r>
            <a:r>
              <a:rPr lang="en-US" altLang="zh-CN" dirty="0"/>
              <a:t>similar</a:t>
            </a:r>
            <a:r>
              <a:rPr lang="zh-CN" altLang="en-US" dirty="0"/>
              <a:t> </a:t>
            </a:r>
            <a:r>
              <a:rPr lang="en-US" altLang="zh-CN" dirty="0"/>
              <a:t>one,</a:t>
            </a:r>
            <a:r>
              <a:rPr lang="zh-CN" altLang="en-US" dirty="0"/>
              <a:t> </a:t>
            </a:r>
            <a:r>
              <a:rPr lang="en-US" altLang="zh-CN" dirty="0"/>
              <a:t>but</a:t>
            </a:r>
            <a:r>
              <a:rPr lang="zh-CN" altLang="en-US" dirty="0"/>
              <a:t> </a:t>
            </a:r>
            <a:r>
              <a:rPr lang="en-US" altLang="zh-CN" dirty="0"/>
              <a:t>different</a:t>
            </a:r>
            <a:r>
              <a:rPr lang="zh-CN" altLang="en-US" dirty="0"/>
              <a:t> </a:t>
            </a:r>
            <a:r>
              <a:rPr lang="en-US" altLang="zh-CN" dirty="0"/>
              <a:t>implementation</a:t>
            </a:r>
            <a:r>
              <a:rPr lang="zh-CN" altLang="en-US" dirty="0"/>
              <a:t> </a:t>
            </a:r>
            <a:r>
              <a:rPr lang="en-US" altLang="zh-CN" dirty="0"/>
              <a:t>philosophy,</a:t>
            </a:r>
            <a:r>
              <a:rPr lang="zh-CN" altLang="en-US" dirty="0"/>
              <a:t> </a:t>
            </a:r>
            <a:r>
              <a:rPr lang="en-US" altLang="zh-CN" dirty="0" err="1"/>
              <a:t>createprocess</a:t>
            </a:r>
            <a:endParaRPr lang="en-US" altLang="zh-CN" dirty="0"/>
          </a:p>
          <a:p>
            <a:endParaRPr lang="en-US" dirty="0"/>
          </a:p>
          <a:p>
            <a:r>
              <a:rPr lang="en-US" altLang="zh-CN" dirty="0"/>
              <a:t>standard</a:t>
            </a:r>
            <a:r>
              <a:rPr lang="zh-CN" altLang="en-US" dirty="0"/>
              <a:t> </a:t>
            </a:r>
            <a:r>
              <a:rPr lang="en-US" altLang="zh-CN" dirty="0"/>
              <a:t>output</a:t>
            </a:r>
          </a:p>
          <a:p>
            <a:endParaRPr lang="en-US" dirty="0"/>
          </a:p>
          <a:p>
            <a:r>
              <a:rPr lang="en-US" dirty="0"/>
              <a:t>Really easy to implement </a:t>
            </a:r>
          </a:p>
          <a:p>
            <a:endParaRPr lang="en-US" dirty="0"/>
          </a:p>
          <a:p>
            <a:r>
              <a:rPr lang="en-US" dirty="0"/>
              <a:t>On early PDP-7 computer, it only needs 27 lines of assembly code</a:t>
            </a:r>
          </a:p>
          <a:p>
            <a:endParaRPr lang="en-US" dirty="0"/>
          </a:p>
          <a:p>
            <a:r>
              <a:rPr lang="en-US" altLang="zh-CN" dirty="0"/>
              <a:t>1965</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18</a:t>
            </a:fld>
            <a:endParaRPr kumimoji="1" lang="zh-CN" altLang="en-US"/>
          </a:p>
        </p:txBody>
      </p:sp>
    </p:spTree>
    <p:extLst>
      <p:ext uri="{BB962C8B-B14F-4D97-AF65-F5344CB8AC3E}">
        <p14:creationId xmlns:p14="http://schemas.microsoft.com/office/powerpoint/2010/main" val="374473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19</a:t>
            </a:fld>
            <a:endParaRPr kumimoji="1" lang="zh-CN" altLang="en-US"/>
          </a:p>
        </p:txBody>
      </p:sp>
    </p:spTree>
    <p:extLst>
      <p:ext uri="{BB962C8B-B14F-4D97-AF65-F5344CB8AC3E}">
        <p14:creationId xmlns:p14="http://schemas.microsoft.com/office/powerpoint/2010/main" val="89397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percent</a:t>
            </a:r>
            <a:r>
              <a:rPr lang="zh-CN" altLang="en-US" dirty="0"/>
              <a:t> </a:t>
            </a:r>
            <a:r>
              <a:rPr lang="en-US" altLang="zh-CN" dirty="0"/>
              <a:t>sign</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21</a:t>
            </a:fld>
            <a:endParaRPr kumimoji="1" lang="zh-CN" altLang="en-US"/>
          </a:p>
        </p:txBody>
      </p:sp>
    </p:spTree>
    <p:extLst>
      <p:ext uri="{BB962C8B-B14F-4D97-AF65-F5344CB8AC3E}">
        <p14:creationId xmlns:p14="http://schemas.microsoft.com/office/powerpoint/2010/main" val="2957519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22</a:t>
            </a:fld>
            <a:endParaRPr kumimoji="1" lang="zh-CN" altLang="en-US"/>
          </a:p>
        </p:txBody>
      </p:sp>
    </p:spTree>
    <p:extLst>
      <p:ext uri="{BB962C8B-B14F-4D97-AF65-F5344CB8AC3E}">
        <p14:creationId xmlns:p14="http://schemas.microsoft.com/office/powerpoint/2010/main" val="4252503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23</a:t>
            </a:fld>
            <a:endParaRPr kumimoji="1" lang="zh-CN" altLang="en-US"/>
          </a:p>
        </p:txBody>
      </p:sp>
    </p:spTree>
    <p:extLst>
      <p:ext uri="{BB962C8B-B14F-4D97-AF65-F5344CB8AC3E}">
        <p14:creationId xmlns:p14="http://schemas.microsoft.com/office/powerpoint/2010/main" val="4002236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a:t>
            </a:r>
            <a:r>
              <a:rPr lang="zh-CN" altLang="en-US" dirty="0"/>
              <a:t> </a:t>
            </a:r>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running</a:t>
            </a:r>
            <a:r>
              <a:rPr lang="zh-CN" altLang="en-US" dirty="0"/>
              <a:t> </a:t>
            </a:r>
            <a:r>
              <a:rPr lang="en-US" altLang="zh-CN" dirty="0"/>
              <a:t>on</a:t>
            </a:r>
            <a:r>
              <a:rPr lang="zh-CN" altLang="en-US" dirty="0"/>
              <a:t> </a:t>
            </a:r>
            <a:r>
              <a:rPr lang="en-US" altLang="zh-CN" dirty="0" err="1"/>
              <a:t>cpu</a:t>
            </a:r>
            <a:r>
              <a:rPr lang="en-US" altLang="zh-CN" dirty="0"/>
              <a:t>,</a:t>
            </a:r>
            <a:r>
              <a:rPr lang="zh-CN" altLang="en-US" dirty="0"/>
              <a:t> </a:t>
            </a:r>
            <a:r>
              <a:rPr lang="en-US" altLang="zh-CN" dirty="0"/>
              <a:t>this</a:t>
            </a:r>
            <a:r>
              <a:rPr lang="zh-CN" altLang="en-US" dirty="0"/>
              <a:t> </a:t>
            </a:r>
            <a:r>
              <a:rPr lang="en-US" altLang="zh-CN" dirty="0"/>
              <a:t>means</a:t>
            </a:r>
            <a:r>
              <a:rPr lang="zh-CN" altLang="en-US" dirty="0"/>
              <a:t> </a:t>
            </a:r>
            <a:r>
              <a:rPr lang="en-US" altLang="zh-CN" dirty="0"/>
              <a:t>the</a:t>
            </a:r>
            <a:r>
              <a:rPr lang="zh-CN" altLang="en-US" dirty="0"/>
              <a:t> </a:t>
            </a:r>
            <a:r>
              <a:rPr lang="en-US" altLang="zh-CN" dirty="0"/>
              <a:t>process</a:t>
            </a:r>
            <a:r>
              <a:rPr lang="zh-CN" altLang="en-US" dirty="0"/>
              <a:t> </a:t>
            </a:r>
            <a:r>
              <a:rPr lang="en-US" altLang="zh-CN" dirty="0"/>
              <a:t>is</a:t>
            </a:r>
            <a:r>
              <a:rPr lang="zh-CN" altLang="en-US" dirty="0"/>
              <a:t> </a:t>
            </a:r>
            <a:r>
              <a:rPr lang="en-US" altLang="zh-CN" dirty="0"/>
              <a:t>not</a:t>
            </a:r>
            <a:r>
              <a:rPr lang="zh-CN" altLang="en-US" dirty="0"/>
              <a:t> </a:t>
            </a:r>
            <a:r>
              <a:rPr lang="en-US" altLang="zh-CN" dirty="0"/>
              <a:t>running</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24</a:t>
            </a:fld>
            <a:endParaRPr kumimoji="1" lang="zh-CN" altLang="en-US"/>
          </a:p>
        </p:txBody>
      </p:sp>
    </p:spTree>
    <p:extLst>
      <p:ext uri="{BB962C8B-B14F-4D97-AF65-F5344CB8AC3E}">
        <p14:creationId xmlns:p14="http://schemas.microsoft.com/office/powerpoint/2010/main" val="1695379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t>
            </a:r>
            <a:r>
              <a:rPr lang="en-US" altLang="zh-CN" dirty="0"/>
              <a:t>address</a:t>
            </a:r>
            <a:r>
              <a:rPr lang="zh-CN" altLang="en-US" dirty="0"/>
              <a:t> </a:t>
            </a:r>
            <a:r>
              <a:rPr lang="en-US" altLang="zh-CN" dirty="0"/>
              <a:t>space</a:t>
            </a:r>
            <a:r>
              <a:rPr lang="zh-CN" altLang="en-US" dirty="0"/>
              <a:t> </a:t>
            </a:r>
            <a:r>
              <a:rPr lang="en-US" altLang="zh-CN" dirty="0"/>
              <a:t>is</a:t>
            </a:r>
            <a:r>
              <a:rPr lang="zh-CN" altLang="en-US" dirty="0"/>
              <a:t> </a:t>
            </a:r>
            <a:r>
              <a:rPr lang="en-US" altLang="zh-CN" dirty="0"/>
              <a:t>the</a:t>
            </a:r>
            <a:r>
              <a:rPr lang="zh-CN" altLang="en-US" dirty="0"/>
              <a:t> </a:t>
            </a:r>
            <a:r>
              <a:rPr lang="en-US" altLang="zh-CN" dirty="0"/>
              <a:t>range</a:t>
            </a:r>
            <a:r>
              <a:rPr lang="zh-CN" altLang="en-US" dirty="0"/>
              <a:t> </a:t>
            </a:r>
            <a:r>
              <a:rPr lang="en-US" altLang="zh-CN" dirty="0"/>
              <a:t>of</a:t>
            </a:r>
            <a:r>
              <a:rPr lang="zh-CN" altLang="en-US" dirty="0"/>
              <a:t> </a:t>
            </a:r>
            <a:r>
              <a:rPr lang="en-US" altLang="zh-CN" dirty="0"/>
              <a:t>memory</a:t>
            </a:r>
            <a:r>
              <a:rPr lang="zh-CN" altLang="en-US" dirty="0"/>
              <a:t> </a:t>
            </a:r>
            <a:r>
              <a:rPr lang="en-US" altLang="zh-CN" dirty="0"/>
              <a:t>assigned</a:t>
            </a:r>
            <a:r>
              <a:rPr lang="zh-CN" altLang="en-US" dirty="0"/>
              <a:t> </a:t>
            </a:r>
            <a:r>
              <a:rPr lang="en-US" altLang="zh-CN" dirty="0"/>
              <a:t>to</a:t>
            </a:r>
            <a:r>
              <a:rPr lang="zh-CN" altLang="en-US" dirty="0"/>
              <a:t> </a:t>
            </a:r>
            <a:r>
              <a:rPr lang="en-US" altLang="zh-CN" dirty="0"/>
              <a:t>a</a:t>
            </a:r>
            <a:r>
              <a:rPr lang="zh-CN" altLang="en-US" dirty="0"/>
              <a:t> </a:t>
            </a:r>
            <a:r>
              <a:rPr lang="en-US" altLang="zh-CN" dirty="0"/>
              <a:t>process</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4</a:t>
            </a:fld>
            <a:endParaRPr kumimoji="1" lang="zh-CN" altLang="en-US"/>
          </a:p>
        </p:txBody>
      </p:sp>
    </p:spTree>
    <p:extLst>
      <p:ext uri="{BB962C8B-B14F-4D97-AF65-F5344CB8AC3E}">
        <p14:creationId xmlns:p14="http://schemas.microsoft.com/office/powerpoint/2010/main" val="2417492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Malloc</a:t>
            </a:r>
            <a:r>
              <a:rPr lang="zh-CN" altLang="en-US" dirty="0"/>
              <a:t> </a:t>
            </a:r>
            <a:r>
              <a:rPr lang="en-US" altLang="zh-CN" dirty="0"/>
              <a:t>to</a:t>
            </a:r>
            <a:r>
              <a:rPr lang="zh-CN" altLang="en-US" dirty="0"/>
              <a:t> </a:t>
            </a:r>
            <a:r>
              <a:rPr lang="en-US" altLang="zh-CN" dirty="0"/>
              <a:t>define,</a:t>
            </a:r>
            <a:r>
              <a:rPr lang="zh-CN" altLang="en-US" dirty="0"/>
              <a:t> </a:t>
            </a:r>
            <a:r>
              <a:rPr lang="en-US" altLang="zh-CN" dirty="0"/>
              <a:t>but</a:t>
            </a:r>
            <a:r>
              <a:rPr lang="zh-CN" altLang="en-US" dirty="0"/>
              <a:t> </a:t>
            </a:r>
            <a:r>
              <a:rPr lang="en-US" altLang="zh-CN" dirty="0"/>
              <a:t>you</a:t>
            </a:r>
            <a:r>
              <a:rPr lang="zh-CN" altLang="en-US" dirty="0"/>
              <a:t> </a:t>
            </a:r>
            <a:r>
              <a:rPr lang="en-US" altLang="zh-CN" dirty="0"/>
              <a:t>also</a:t>
            </a:r>
            <a:r>
              <a:rPr lang="zh-CN" altLang="en-US" dirty="0"/>
              <a:t> </a:t>
            </a:r>
            <a:r>
              <a:rPr lang="en-US" altLang="zh-CN" dirty="0"/>
              <a:t>need</a:t>
            </a:r>
            <a:r>
              <a:rPr lang="zh-CN" altLang="en-US" dirty="0"/>
              <a:t> </a:t>
            </a:r>
            <a:r>
              <a:rPr lang="en-US" altLang="zh-CN" dirty="0"/>
              <a:t>to</a:t>
            </a:r>
            <a:r>
              <a:rPr lang="zh-CN" altLang="en-US" dirty="0"/>
              <a:t> </a:t>
            </a:r>
            <a:r>
              <a:rPr lang="en-US" altLang="zh-CN" dirty="0"/>
              <a:t>free</a:t>
            </a:r>
            <a:r>
              <a:rPr lang="zh-CN" altLang="en-US" dirty="0"/>
              <a:t> </a:t>
            </a:r>
            <a:r>
              <a:rPr lang="en-US" altLang="zh-CN" dirty="0"/>
              <a:t>it.</a:t>
            </a:r>
            <a:r>
              <a:rPr lang="zh-CN" altLang="en-US" dirty="0"/>
              <a:t> </a:t>
            </a:r>
            <a:endParaRPr lang="en-US" altLang="zh-CN" dirty="0"/>
          </a:p>
          <a:p>
            <a:r>
              <a:rPr lang="en-US" altLang="zh-CN" dirty="0"/>
              <a:t>Trampoline</a:t>
            </a:r>
            <a:r>
              <a:rPr lang="zh-CN" altLang="en-US" dirty="0"/>
              <a:t> </a:t>
            </a:r>
            <a:r>
              <a:rPr lang="en-US" altLang="zh-CN" dirty="0"/>
              <a:t>includes</a:t>
            </a:r>
            <a:r>
              <a:rPr lang="zh-CN" altLang="en-US" dirty="0"/>
              <a:t> </a:t>
            </a:r>
            <a:r>
              <a:rPr lang="en-US" altLang="zh-CN" dirty="0"/>
              <a:t>the</a:t>
            </a:r>
            <a:r>
              <a:rPr lang="zh-CN" altLang="en-US" dirty="0"/>
              <a:t> </a:t>
            </a:r>
            <a:r>
              <a:rPr lang="en-US" altLang="zh-CN" dirty="0"/>
              <a:t>code</a:t>
            </a:r>
            <a:r>
              <a:rPr lang="zh-CN" altLang="en-US" dirty="0"/>
              <a:t> </a:t>
            </a:r>
            <a:r>
              <a:rPr lang="en-US" altLang="zh-CN" dirty="0"/>
              <a:t>to</a:t>
            </a:r>
            <a:r>
              <a:rPr lang="zh-CN" altLang="en-US" dirty="0"/>
              <a:t> </a:t>
            </a:r>
            <a:r>
              <a:rPr lang="en-US" altLang="zh-CN" dirty="0"/>
              <a:t>transition</a:t>
            </a:r>
            <a:r>
              <a:rPr lang="zh-CN" altLang="en-US" dirty="0"/>
              <a:t> </a:t>
            </a:r>
            <a:r>
              <a:rPr lang="en-US" altLang="zh-CN" dirty="0"/>
              <a:t>in</a:t>
            </a:r>
            <a:r>
              <a:rPr lang="zh-CN" altLang="en-US" dirty="0"/>
              <a:t> </a:t>
            </a:r>
            <a:r>
              <a:rPr lang="en-US" altLang="zh-CN" dirty="0"/>
              <a:t>and</a:t>
            </a:r>
            <a:r>
              <a:rPr lang="zh-CN" altLang="en-US" dirty="0"/>
              <a:t> </a:t>
            </a:r>
            <a:r>
              <a:rPr lang="en-US" altLang="zh-CN" dirty="0"/>
              <a:t>out</a:t>
            </a:r>
            <a:r>
              <a:rPr lang="zh-CN" altLang="en-US" dirty="0"/>
              <a:t> </a:t>
            </a:r>
            <a:r>
              <a:rPr lang="en-US" altLang="zh-CN" dirty="0"/>
              <a:t>of</a:t>
            </a:r>
            <a:r>
              <a:rPr lang="zh-CN" altLang="en-US" dirty="0"/>
              <a:t> </a:t>
            </a:r>
            <a:r>
              <a:rPr lang="en-US" altLang="zh-CN" dirty="0"/>
              <a:t>the</a:t>
            </a:r>
            <a:r>
              <a:rPr lang="zh-CN" altLang="en-US" dirty="0"/>
              <a:t> </a:t>
            </a:r>
            <a:r>
              <a:rPr lang="en-US" altLang="zh-CN" dirty="0"/>
              <a:t>kernel</a:t>
            </a:r>
          </a:p>
          <a:p>
            <a:r>
              <a:rPr lang="en-US" altLang="zh-CN" dirty="0" err="1"/>
              <a:t>Trapframe</a:t>
            </a:r>
            <a:r>
              <a:rPr lang="zh-CN" altLang="en-US" dirty="0"/>
              <a:t> </a:t>
            </a:r>
            <a:r>
              <a:rPr lang="en-US" altLang="zh-CN" dirty="0"/>
              <a:t>saves</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process</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5</a:t>
            </a:fld>
            <a:endParaRPr kumimoji="1" lang="zh-CN" altLang="en-US"/>
          </a:p>
        </p:txBody>
      </p:sp>
    </p:spTree>
    <p:extLst>
      <p:ext uri="{BB962C8B-B14F-4D97-AF65-F5344CB8AC3E}">
        <p14:creationId xmlns:p14="http://schemas.microsoft.com/office/powerpoint/2010/main" val="3175824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can</a:t>
            </a:r>
            <a:r>
              <a:rPr lang="zh-CN" altLang="en-US" dirty="0"/>
              <a:t> </a:t>
            </a:r>
            <a:r>
              <a:rPr lang="en-US" altLang="zh-CN" dirty="0"/>
              <a:t>find</a:t>
            </a:r>
            <a:r>
              <a:rPr lang="zh-CN" altLang="en-US" dirty="0"/>
              <a:t> </a:t>
            </a:r>
            <a:r>
              <a:rPr lang="en-US" altLang="zh-CN" dirty="0"/>
              <a:t>PCB</a:t>
            </a:r>
            <a:r>
              <a:rPr lang="zh-CN" altLang="en-US" dirty="0"/>
              <a:t> </a:t>
            </a:r>
            <a:r>
              <a:rPr lang="en-US" altLang="zh-CN" dirty="0"/>
              <a:t>in</a:t>
            </a:r>
            <a:r>
              <a:rPr lang="zh-CN" altLang="en-US" dirty="0"/>
              <a:t> </a:t>
            </a:r>
            <a:r>
              <a:rPr lang="en-US" altLang="zh-CN" dirty="0"/>
              <a:t>most</a:t>
            </a:r>
            <a:r>
              <a:rPr lang="zh-CN" altLang="en-US" dirty="0"/>
              <a:t> </a:t>
            </a:r>
            <a:r>
              <a:rPr lang="en-US" altLang="zh-CN" dirty="0"/>
              <a:t>of</a:t>
            </a:r>
            <a:r>
              <a:rPr lang="zh-CN" altLang="en-US" dirty="0"/>
              <a:t> </a:t>
            </a:r>
            <a:r>
              <a:rPr lang="en-US" altLang="zh-CN" dirty="0"/>
              <a:t>modern</a:t>
            </a:r>
            <a:r>
              <a:rPr lang="zh-CN" altLang="en-US" dirty="0"/>
              <a:t> </a:t>
            </a:r>
            <a:r>
              <a:rPr lang="en-US" altLang="zh-CN" dirty="0"/>
              <a:t>OSs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the PCB simply serves as the repository for any information that may vary from process to process. </a:t>
            </a:r>
            <a:endParaRPr lang="en-US" altLang="zh-CN" dirty="0"/>
          </a:p>
          <a:p>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7357764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latin typeface="Helvetica" pitchFamily="2" charset="0"/>
              </a:rPr>
              <a:t>This final state can be useful as it allows other processes</a:t>
            </a:r>
            <a:endParaRPr lang="en-US" altLang="zh-CN" dirty="0">
              <a:effectLst/>
              <a:latin typeface="Helvetica" pitchFamily="2" charset="0"/>
            </a:endParaRPr>
          </a:p>
          <a:p>
            <a:r>
              <a:rPr lang="en-US" altLang="zh-CN" i="1" dirty="0">
                <a:effectLst/>
                <a:latin typeface="Helvetica" pitchFamily="2" charset="0"/>
              </a:rPr>
              <a:t>(usually the parent that created the process) to examine the return code</a:t>
            </a:r>
            <a:endParaRPr lang="en-US" altLang="zh-CN" dirty="0">
              <a:effectLst/>
              <a:latin typeface="Helvetica" pitchFamily="2" charset="0"/>
            </a:endParaRPr>
          </a:p>
          <a:p>
            <a:r>
              <a:rPr lang="en-US" altLang="zh-CN" i="1" dirty="0">
                <a:effectLst/>
                <a:latin typeface="Helvetica" pitchFamily="2" charset="0"/>
              </a:rPr>
              <a:t>of the process and see if the just-finished process executed successfully</a:t>
            </a:r>
            <a:endParaRPr lang="en-US" altLang="zh-CN" dirty="0">
              <a:effectLst/>
              <a:latin typeface="Helvetica" pitchFamily="2" charset="0"/>
            </a:endParaRPr>
          </a:p>
          <a:p>
            <a:r>
              <a:rPr lang="en-US" altLang="zh-CN" i="1" dirty="0">
                <a:effectLst/>
                <a:latin typeface="Helvetica" pitchFamily="2" charset="0"/>
              </a:rPr>
              <a:t>(usually, programs return zero in UNIX-based systems when they have</a:t>
            </a:r>
            <a:endParaRPr lang="en-US" altLang="zh-CN" dirty="0">
              <a:effectLst/>
              <a:latin typeface="Helvetica" pitchFamily="2" charset="0"/>
            </a:endParaRPr>
          </a:p>
          <a:p>
            <a:r>
              <a:rPr lang="en-US" altLang="zh-CN" i="1" dirty="0">
                <a:effectLst/>
                <a:latin typeface="Helvetica" pitchFamily="2" charset="0"/>
              </a:rPr>
              <a:t>accomplished a task successfully, and non-zero otherwise).</a:t>
            </a:r>
            <a:endParaRPr lang="en-US" altLang="zh-CN" dirty="0">
              <a:effectLst/>
              <a:latin typeface="Helvetica" pitchFamily="2" charset="0"/>
            </a:endParaRPr>
          </a:p>
          <a:p>
            <a:pPr lvl="1"/>
            <a:r>
              <a:rPr lang="en-US" altLang="zh-CN" b="1" dirty="0">
                <a:solidFill>
                  <a:srgbClr val="0070C0"/>
                </a:solidFill>
              </a:rPr>
              <a:t>ZOMBIE</a:t>
            </a:r>
          </a:p>
          <a:p>
            <a:pPr lvl="2"/>
            <a:r>
              <a:rPr lang="en-US" altLang="zh-CN" dirty="0"/>
              <a:t>Completed</a:t>
            </a:r>
            <a:r>
              <a:rPr lang="zh-CN" altLang="en-US" dirty="0"/>
              <a:t> </a:t>
            </a:r>
            <a:r>
              <a:rPr lang="en-US" altLang="zh-CN" dirty="0"/>
              <a:t>execution</a:t>
            </a:r>
            <a:r>
              <a:rPr lang="zh-CN" altLang="en-US" dirty="0"/>
              <a:t> </a:t>
            </a:r>
            <a:r>
              <a:rPr lang="en-US" altLang="zh-CN" dirty="0"/>
              <a:t>but</a:t>
            </a:r>
            <a:r>
              <a:rPr lang="zh-CN" altLang="en-US" dirty="0"/>
              <a:t> </a:t>
            </a:r>
            <a:r>
              <a:rPr lang="en-US" altLang="zh-CN" dirty="0"/>
              <a:t>still</a:t>
            </a:r>
            <a:r>
              <a:rPr lang="zh-CN" altLang="en-US" dirty="0"/>
              <a:t> </a:t>
            </a:r>
            <a:r>
              <a:rPr lang="en-US" altLang="zh-CN" dirty="0"/>
              <a:t>has</a:t>
            </a:r>
            <a:r>
              <a:rPr lang="zh-CN" altLang="en-US" dirty="0"/>
              <a:t> </a:t>
            </a:r>
            <a:r>
              <a:rPr lang="en-US" altLang="zh-CN" dirty="0"/>
              <a:t>an</a:t>
            </a:r>
            <a:r>
              <a:rPr lang="zh-CN" altLang="en-US" dirty="0"/>
              <a:t> </a:t>
            </a:r>
            <a:r>
              <a:rPr lang="en-US" altLang="zh-CN" dirty="0"/>
              <a:t>entry</a:t>
            </a:r>
            <a:r>
              <a:rPr lang="zh-CN" altLang="en-US" dirty="0"/>
              <a:t> </a:t>
            </a:r>
            <a:r>
              <a:rPr lang="en-US" altLang="zh-CN" dirty="0"/>
              <a:t>in</a:t>
            </a:r>
            <a:r>
              <a:rPr lang="zh-CN" altLang="en-US" dirty="0"/>
              <a:t> </a:t>
            </a:r>
            <a:r>
              <a:rPr lang="en-US" altLang="zh-CN" dirty="0"/>
              <a:t>the</a:t>
            </a:r>
            <a:r>
              <a:rPr lang="zh-CN" altLang="en-US" dirty="0"/>
              <a:t> </a:t>
            </a:r>
            <a:r>
              <a:rPr lang="en-US" altLang="zh-CN" dirty="0"/>
              <a:t>system.</a:t>
            </a:r>
            <a:r>
              <a:rPr lang="zh-CN" altLang="en-US" dirty="0"/>
              <a:t> </a:t>
            </a:r>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7</a:t>
            </a:fld>
            <a:endParaRPr kumimoji="1" lang="zh-CN" altLang="en-US"/>
          </a:p>
        </p:txBody>
      </p:sp>
    </p:spTree>
    <p:extLst>
      <p:ext uri="{BB962C8B-B14F-4D97-AF65-F5344CB8AC3E}">
        <p14:creationId xmlns:p14="http://schemas.microsoft.com/office/powerpoint/2010/main" val="122212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9</a:t>
            </a:fld>
            <a:endParaRPr kumimoji="1" lang="zh-CN" altLang="en-US"/>
          </a:p>
        </p:txBody>
      </p:sp>
    </p:spTree>
    <p:extLst>
      <p:ext uri="{BB962C8B-B14F-4D97-AF65-F5344CB8AC3E}">
        <p14:creationId xmlns:p14="http://schemas.microsoft.com/office/powerpoint/2010/main" val="220837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10</a:t>
            </a:fld>
            <a:endParaRPr kumimoji="1" lang="zh-CN" altLang="en-US"/>
          </a:p>
        </p:txBody>
      </p:sp>
    </p:spTree>
    <p:extLst>
      <p:ext uri="{BB962C8B-B14F-4D97-AF65-F5344CB8AC3E}">
        <p14:creationId xmlns:p14="http://schemas.microsoft.com/office/powerpoint/2010/main" val="166159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11</a:t>
            </a:fld>
            <a:endParaRPr kumimoji="1" lang="zh-CN" altLang="en-US"/>
          </a:p>
        </p:txBody>
      </p:sp>
    </p:spTree>
    <p:extLst>
      <p:ext uri="{BB962C8B-B14F-4D97-AF65-F5344CB8AC3E}">
        <p14:creationId xmlns:p14="http://schemas.microsoft.com/office/powerpoint/2010/main" val="200392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Point the next instruction after fork()</a:t>
            </a:r>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12</a:t>
            </a:fld>
            <a:endParaRPr kumimoji="1" lang="zh-CN" altLang="en-US"/>
          </a:p>
        </p:txBody>
      </p:sp>
    </p:spTree>
    <p:extLst>
      <p:ext uri="{BB962C8B-B14F-4D97-AF65-F5344CB8AC3E}">
        <p14:creationId xmlns:p14="http://schemas.microsoft.com/office/powerpoint/2010/main" val="349620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07859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t>CSC 112: Computer Operating Systems</a:t>
            </a:r>
            <a:br>
              <a:rPr lang="en-US" sz="3000" dirty="0"/>
            </a:br>
            <a:r>
              <a:rPr lang="en-US" sz="3000" dirty="0"/>
              <a:t>Lecture 2</a:t>
            </a:r>
            <a:br>
              <a:rPr lang="en-US" sz="3000" dirty="0"/>
            </a:br>
            <a:br>
              <a:rPr lang="en-US" sz="3000" dirty="0"/>
            </a:br>
            <a:r>
              <a:rPr lang="en-US" sz="3000" dirty="0">
                <a:latin typeface="+mj-lt"/>
              </a:rPr>
              <a:t>Processes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701CA8F-9C3D-8B41-859B-27F8AA90F1F5}"/>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Creation</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created</a:t>
            </a:r>
            <a:r>
              <a:rPr lang="zh-CN" altLang="en-US" dirty="0"/>
              <a:t> </a:t>
            </a:r>
            <a:r>
              <a:rPr lang="en-US" altLang="zh-CN" dirty="0"/>
              <a:t>by</a:t>
            </a:r>
            <a:r>
              <a:rPr lang="zh-CN" altLang="en-US" dirty="0"/>
              <a:t> </a:t>
            </a:r>
            <a:r>
              <a:rPr lang="en-US" altLang="zh-CN" dirty="0"/>
              <a:t>another</a:t>
            </a:r>
            <a:r>
              <a:rPr lang="zh-CN" altLang="en-US" dirty="0"/>
              <a:t> </a:t>
            </a:r>
            <a:r>
              <a:rPr lang="en-US" altLang="zh-CN" dirty="0"/>
              <a:t>process,</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or</a:t>
            </a:r>
            <a:r>
              <a:rPr lang="zh-CN" altLang="en-US" dirty="0"/>
              <a:t> </a:t>
            </a:r>
            <a:r>
              <a:rPr lang="en-US" altLang="zh-CN" b="1" dirty="0">
                <a:solidFill>
                  <a:srgbClr val="0070C0"/>
                </a:solidFill>
              </a:rPr>
              <a:t>calling</a:t>
            </a:r>
            <a:r>
              <a:rPr lang="zh-CN" altLang="en-US" b="1" dirty="0">
                <a:solidFill>
                  <a:srgbClr val="0070C0"/>
                </a:solidFill>
              </a:rPr>
              <a:t> </a:t>
            </a:r>
            <a:r>
              <a:rPr lang="en-US" altLang="zh-CN" b="1" dirty="0">
                <a:solidFill>
                  <a:srgbClr val="0070C0"/>
                </a:solidFill>
              </a:rPr>
              <a:t>process</a:t>
            </a:r>
          </a:p>
          <a:p>
            <a:endParaRPr lang="en-US" altLang="zh-CN" dirty="0"/>
          </a:p>
          <a:p>
            <a:r>
              <a:rPr lang="en-US" altLang="zh-CN" dirty="0"/>
              <a:t>Process</a:t>
            </a:r>
            <a:r>
              <a:rPr lang="zh-CN" altLang="en-US" dirty="0"/>
              <a:t> </a:t>
            </a:r>
            <a:r>
              <a:rPr lang="en-US" altLang="zh-CN" dirty="0"/>
              <a:t>creation</a:t>
            </a:r>
            <a:r>
              <a:rPr lang="zh-CN" altLang="en-US" dirty="0"/>
              <a:t> </a:t>
            </a:r>
            <a:r>
              <a:rPr lang="en-US" altLang="zh-CN" dirty="0"/>
              <a:t>relies</a:t>
            </a:r>
            <a:r>
              <a:rPr lang="zh-CN" altLang="en-US" dirty="0"/>
              <a:t> </a:t>
            </a:r>
            <a:r>
              <a:rPr lang="en-US" altLang="zh-CN" dirty="0"/>
              <a:t>on</a:t>
            </a:r>
            <a:r>
              <a:rPr lang="zh-CN" altLang="en-US" dirty="0"/>
              <a:t> </a:t>
            </a:r>
            <a:r>
              <a:rPr lang="en-US" altLang="zh-CN" dirty="0"/>
              <a:t>two</a:t>
            </a:r>
            <a:r>
              <a:rPr lang="zh-CN" altLang="en-US" dirty="0"/>
              <a:t> </a:t>
            </a:r>
            <a:r>
              <a:rPr lang="en-US" altLang="zh-CN" dirty="0"/>
              <a:t>system</a:t>
            </a:r>
            <a:r>
              <a:rPr lang="zh-CN" altLang="en-US" dirty="0"/>
              <a:t> </a:t>
            </a:r>
            <a:r>
              <a:rPr lang="en-US" altLang="zh-CN" dirty="0"/>
              <a:t>calls</a:t>
            </a:r>
          </a:p>
          <a:p>
            <a:pPr lvl="1"/>
            <a:r>
              <a:rPr lang="en-US" altLang="zh-CN" b="1" dirty="0">
                <a:solidFill>
                  <a:srgbClr val="0070C0"/>
                </a:solidFill>
              </a:rPr>
              <a:t>fork()</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and</a:t>
            </a:r>
            <a:r>
              <a:rPr lang="zh-CN" altLang="en-US" dirty="0"/>
              <a:t> </a:t>
            </a:r>
            <a:r>
              <a:rPr lang="en-US" altLang="zh-CN" dirty="0">
                <a:solidFill>
                  <a:srgbClr val="FF0000"/>
                </a:solidFill>
              </a:rPr>
              <a:t>clone</a:t>
            </a:r>
            <a:r>
              <a:rPr lang="zh-CN" altLang="en-US" dirty="0"/>
              <a:t> </a:t>
            </a:r>
            <a:r>
              <a:rPr lang="en-US" altLang="zh-CN" dirty="0"/>
              <a:t>its</a:t>
            </a:r>
            <a:r>
              <a:rPr lang="zh-CN" altLang="en-US" dirty="0"/>
              <a:t> </a:t>
            </a:r>
            <a:r>
              <a:rPr lang="en-US" altLang="zh-CN" dirty="0"/>
              <a:t>parent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p>
          <a:p>
            <a:pPr lvl="2"/>
            <a:r>
              <a:rPr lang="en-US" altLang="zh-CN" dirty="0"/>
              <a:t>Overwrite</a:t>
            </a:r>
            <a:r>
              <a:rPr lang="zh-CN" altLang="en-US" dirty="0"/>
              <a:t> </a:t>
            </a:r>
            <a:r>
              <a:rPr lang="en-US" altLang="zh-CN" dirty="0"/>
              <a:t>the</a:t>
            </a:r>
            <a:r>
              <a:rPr lang="zh-CN" altLang="en-US" dirty="0"/>
              <a:t> </a:t>
            </a:r>
            <a:r>
              <a:rPr lang="en-US" altLang="zh-CN" dirty="0"/>
              <a:t>created</a:t>
            </a:r>
            <a:r>
              <a:rPr lang="zh-CN" altLang="en-US" dirty="0"/>
              <a:t> </a:t>
            </a:r>
            <a:r>
              <a:rPr lang="en-US" altLang="zh-CN" dirty="0"/>
              <a:t>process</a:t>
            </a:r>
            <a:r>
              <a:rPr lang="zh-CN" altLang="en-US" dirty="0"/>
              <a:t> </a:t>
            </a:r>
            <a:r>
              <a:rPr lang="en-US" altLang="zh-CN" dirty="0"/>
              <a:t>with</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p>
        </p:txBody>
      </p:sp>
      <p:sp>
        <p:nvSpPr>
          <p:cNvPr id="4" name="页脚占位符 3">
            <a:extLst>
              <a:ext uri="{FF2B5EF4-FFF2-40B4-BE49-F238E27FC236}">
                <a16:creationId xmlns:a16="http://schemas.microsoft.com/office/drawing/2014/main" id="{CA92268A-2DCE-0BDC-31AD-54BC4E61A1D2}"/>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338059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19449" y="274639"/>
            <a:ext cx="9117430" cy="532956"/>
          </a:xfrm>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5277" y="807595"/>
            <a:ext cx="6536936" cy="5548756"/>
          </a:xfrm>
        </p:spPr>
        <p:txBody>
          <a:bodyPr>
            <a:normAutofit fontScale="92500" lnSpcReduction="10000"/>
          </a:bodyPr>
          <a:lstStyle/>
          <a:p>
            <a:r>
              <a:rPr lang="en-US" altLang="zh-CN" dirty="0"/>
              <a:t>A</a:t>
            </a:r>
            <a:r>
              <a:rPr lang="zh-CN" altLang="en-US" dirty="0"/>
              <a:t> </a:t>
            </a:r>
            <a:r>
              <a:rPr lang="en-US" altLang="zh-CN" dirty="0"/>
              <a:t>function</a:t>
            </a:r>
            <a:r>
              <a:rPr lang="zh-CN" altLang="en-US" dirty="0"/>
              <a:t> </a:t>
            </a:r>
            <a:r>
              <a:rPr lang="en-US" altLang="zh-CN" dirty="0"/>
              <a:t>without</a:t>
            </a:r>
            <a:r>
              <a:rPr lang="zh-CN" altLang="en-US" dirty="0"/>
              <a:t> </a:t>
            </a:r>
            <a:r>
              <a:rPr lang="en-US" altLang="zh-CN" dirty="0"/>
              <a:t>any</a:t>
            </a:r>
            <a:r>
              <a:rPr lang="zh-CN" altLang="en-US" dirty="0"/>
              <a:t> </a:t>
            </a:r>
            <a:r>
              <a:rPr lang="en-US" altLang="zh-CN" dirty="0"/>
              <a:t>arguments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fork()</a:t>
            </a:r>
          </a:p>
          <a:p>
            <a:r>
              <a:rPr lang="en-US" altLang="zh-CN" dirty="0"/>
              <a:t>Both</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t> </a:t>
            </a:r>
            <a:r>
              <a:rPr lang="en-US" altLang="zh-CN" dirty="0"/>
              <a:t>and</a:t>
            </a:r>
            <a:r>
              <a:rPr lang="zh-CN" altLang="en-US" dirty="0"/>
              <a:t> </a:t>
            </a:r>
            <a:r>
              <a:rPr lang="en-US" altLang="zh-CN" b="1" dirty="0">
                <a:solidFill>
                  <a:srgbClr val="0070C0"/>
                </a:solidFill>
              </a:rPr>
              <a:t>child</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continue</a:t>
            </a:r>
            <a:r>
              <a:rPr lang="zh-CN" altLang="en-US" dirty="0"/>
              <a:t> </a:t>
            </a:r>
            <a:r>
              <a:rPr lang="en-US" altLang="zh-CN" dirty="0"/>
              <a:t>to</a:t>
            </a:r>
            <a:r>
              <a:rPr lang="zh-CN" altLang="en-US" dirty="0"/>
              <a:t> </a:t>
            </a:r>
            <a:r>
              <a:rPr lang="en-US" altLang="zh-CN" dirty="0"/>
              <a:t>execute</a:t>
            </a:r>
            <a:r>
              <a:rPr lang="zh-CN" altLang="en-US" dirty="0"/>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instruction</a:t>
            </a:r>
            <a:r>
              <a:rPr lang="zh-CN" altLang="en-US" b="1" dirty="0">
                <a:solidFill>
                  <a:srgbClr val="FF0000"/>
                </a:solidFill>
              </a:rPr>
              <a:t> </a:t>
            </a:r>
            <a:r>
              <a:rPr lang="en-US" altLang="zh-CN" b="1" dirty="0">
                <a:solidFill>
                  <a:srgbClr val="FF0000"/>
                </a:solidFill>
              </a:rPr>
              <a:t>following</a:t>
            </a:r>
            <a:r>
              <a:rPr lang="zh-CN" altLang="en-US" b="1" dirty="0">
                <a:solidFill>
                  <a:srgbClr val="FF0000"/>
                </a:solidFill>
              </a:rPr>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fork()</a:t>
            </a:r>
          </a:p>
          <a:p>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indicates</a:t>
            </a:r>
            <a:r>
              <a:rPr lang="zh-CN" altLang="en-US" dirty="0"/>
              <a:t> </a:t>
            </a:r>
            <a:r>
              <a:rPr lang="en-US" altLang="zh-CN" dirty="0"/>
              <a:t>which</a:t>
            </a:r>
            <a:r>
              <a:rPr lang="zh-CN" altLang="en-US" dirty="0"/>
              <a:t> </a:t>
            </a:r>
            <a:r>
              <a:rPr lang="en-US" altLang="zh-CN" dirty="0"/>
              <a:t>process</a:t>
            </a:r>
            <a:r>
              <a:rPr lang="zh-CN" altLang="en-US" dirty="0"/>
              <a:t> </a:t>
            </a:r>
            <a:r>
              <a:rPr lang="en-US" altLang="zh-CN" dirty="0"/>
              <a:t>it is</a:t>
            </a:r>
            <a:r>
              <a:rPr lang="zh-CN" altLang="en-US" dirty="0"/>
              <a:t> </a:t>
            </a:r>
            <a:r>
              <a:rPr lang="en-US" altLang="zh-CN" dirty="0"/>
              <a:t>(</a:t>
            </a:r>
            <a:r>
              <a:rPr lang="en-US" altLang="zh-CN" b="1" dirty="0">
                <a:solidFill>
                  <a:srgbClr val="0070C0"/>
                </a:solidFill>
              </a:rPr>
              <a:t>parent</a:t>
            </a:r>
            <a:r>
              <a:rPr lang="zh-CN" altLang="en-US" dirty="0"/>
              <a:t> </a:t>
            </a:r>
            <a:r>
              <a:rPr lang="en-US" altLang="zh-CN" dirty="0"/>
              <a:t>or</a:t>
            </a:r>
            <a:r>
              <a:rPr lang="zh-CN" altLang="en-US" dirty="0"/>
              <a:t> </a:t>
            </a:r>
            <a:r>
              <a:rPr lang="en-US" altLang="zh-CN" b="1" dirty="0">
                <a:solidFill>
                  <a:srgbClr val="FF0000"/>
                </a:solidFill>
              </a:rPr>
              <a:t>child</a:t>
            </a:r>
            <a:r>
              <a:rPr lang="en-US" altLang="zh-CN" dirty="0"/>
              <a:t>)</a:t>
            </a:r>
          </a:p>
          <a:p>
            <a:pPr lvl="1"/>
            <a:r>
              <a:rPr lang="en-US" altLang="zh-CN" b="1" dirty="0">
                <a:solidFill>
                  <a:srgbClr val="0070C0"/>
                </a:solidFill>
              </a:rPr>
              <a:t>Non-0</a:t>
            </a:r>
            <a:r>
              <a:rPr lang="zh-CN" altLang="en-US" dirty="0"/>
              <a:t> </a:t>
            </a:r>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en-US" altLang="zh-CN" dirty="0"/>
              <a:t>pid</a:t>
            </a:r>
            <a:r>
              <a:rPr lang="zh-CN" altLang="en-US" dirty="0"/>
              <a:t> </a:t>
            </a:r>
            <a:r>
              <a:rPr lang="en-US" altLang="zh-CN" dirty="0"/>
              <a:t>of</a:t>
            </a:r>
            <a:r>
              <a:rPr lang="zh-CN" altLang="en-US" dirty="0"/>
              <a:t> </a:t>
            </a:r>
            <a:r>
              <a:rPr lang="en-US" altLang="zh-CN" dirty="0"/>
              <a:t>child</a:t>
            </a:r>
            <a:r>
              <a:rPr lang="zh-CN" altLang="en-US" dirty="0"/>
              <a:t> </a:t>
            </a:r>
            <a:r>
              <a:rPr lang="en-US" altLang="zh-CN" dirty="0"/>
              <a:t>process</a:t>
            </a:r>
            <a:r>
              <a:rPr lang="en-US" altLang="zh-CN" b="1" dirty="0">
                <a:solidFill>
                  <a:srgbClr val="0070C0"/>
                </a:solidFill>
              </a:rPr>
              <a:t>)</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solidFill>
                  <a:srgbClr val="0070C0"/>
                </a:solidFill>
              </a:rPr>
              <a:t>parent</a:t>
            </a:r>
            <a:r>
              <a:rPr lang="zh-CN" altLang="en-US" dirty="0"/>
              <a:t> </a:t>
            </a:r>
            <a:r>
              <a:rPr lang="en-US" altLang="zh-CN" dirty="0"/>
              <a:t>process,</a:t>
            </a:r>
            <a:r>
              <a:rPr lang="zh-CN" altLang="en-US" dirty="0"/>
              <a:t> </a:t>
            </a:r>
            <a:endParaRPr lang="en-US" altLang="zh-CN" dirty="0"/>
          </a:p>
          <a:p>
            <a:pPr lvl="1"/>
            <a:r>
              <a:rPr lang="en-US" altLang="zh-CN" b="1" dirty="0">
                <a:solidFill>
                  <a:srgbClr val="FF0000"/>
                </a:solidFill>
              </a:rPr>
              <a:t>0</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t>new</a:t>
            </a:r>
            <a:r>
              <a:rPr lang="zh-CN" altLang="en-US" dirty="0"/>
              <a:t> </a:t>
            </a:r>
            <a:r>
              <a:rPr lang="en-US" altLang="zh-CN" dirty="0">
                <a:solidFill>
                  <a:srgbClr val="FF0000"/>
                </a:solidFill>
              </a:rPr>
              <a:t>child</a:t>
            </a:r>
            <a:r>
              <a:rPr lang="zh-CN" altLang="en-US" dirty="0"/>
              <a:t> </a:t>
            </a:r>
            <a:r>
              <a:rPr lang="en-US" altLang="zh-CN" dirty="0"/>
              <a:t>process</a:t>
            </a:r>
          </a:p>
          <a:p>
            <a:pPr lvl="1"/>
            <a:r>
              <a:rPr lang="en-US" altLang="zh-CN" b="1" dirty="0"/>
              <a:t>-1</a:t>
            </a:r>
            <a:r>
              <a:rPr lang="zh-CN" altLang="en-US" dirty="0"/>
              <a:t> </a:t>
            </a:r>
            <a:r>
              <a:rPr lang="en-US" altLang="zh-CN" dirty="0"/>
              <a:t>:</a:t>
            </a:r>
            <a:r>
              <a:rPr lang="zh-CN" altLang="en-US" dirty="0"/>
              <a:t> </a:t>
            </a:r>
            <a:r>
              <a:rPr lang="en-US" altLang="zh-CN" dirty="0"/>
              <a:t>an</a:t>
            </a:r>
            <a:r>
              <a:rPr lang="zh-CN" altLang="en-US" dirty="0"/>
              <a:t> </a:t>
            </a:r>
            <a:r>
              <a:rPr lang="en-US" altLang="zh-CN" dirty="0"/>
              <a:t>error</a:t>
            </a:r>
            <a:r>
              <a:rPr lang="zh-CN" altLang="en-US" dirty="0"/>
              <a:t> </a:t>
            </a:r>
            <a:r>
              <a:rPr lang="en-US" altLang="zh-CN" dirty="0"/>
              <a:t>or</a:t>
            </a:r>
            <a:r>
              <a:rPr lang="zh-CN" altLang="en-US" dirty="0"/>
              <a:t> </a:t>
            </a:r>
            <a:r>
              <a:rPr lang="en-US" altLang="zh-CN" dirty="0"/>
              <a:t>failure</a:t>
            </a:r>
            <a:r>
              <a:rPr lang="zh-CN" altLang="en-US" dirty="0"/>
              <a:t> </a:t>
            </a:r>
            <a:r>
              <a:rPr lang="en-US" altLang="zh-CN" dirty="0"/>
              <a:t>occurs</a:t>
            </a:r>
            <a:r>
              <a:rPr lang="zh-CN" altLang="en-US" dirty="0"/>
              <a:t> </a:t>
            </a:r>
            <a:r>
              <a:rPr lang="en-US" altLang="zh-CN" dirty="0"/>
              <a:t>when</a:t>
            </a:r>
            <a:r>
              <a:rPr lang="zh-CN" altLang="en-US" dirty="0"/>
              <a:t> </a:t>
            </a:r>
            <a:r>
              <a:rPr lang="en-US" altLang="zh-CN" dirty="0"/>
              <a:t>creating</a:t>
            </a:r>
            <a:r>
              <a:rPr lang="zh-CN" altLang="en-US" dirty="0"/>
              <a:t> </a:t>
            </a:r>
            <a:r>
              <a:rPr lang="en-US" altLang="zh-CN" dirty="0"/>
              <a:t>new</a:t>
            </a:r>
            <a:r>
              <a:rPr lang="zh-CN" altLang="en-US" dirty="0"/>
              <a:t> </a:t>
            </a:r>
            <a:r>
              <a:rPr lang="en-US" altLang="zh-CN" dirty="0"/>
              <a:t>process</a:t>
            </a:r>
          </a:p>
          <a:p>
            <a:r>
              <a:rPr lang="en-US" altLang="zh-CN" dirty="0"/>
              <a:t>Child</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solidFill>
                  <a:srgbClr val="FF0000"/>
                </a:solidFill>
              </a:rPr>
              <a:t>duplicate</a:t>
            </a:r>
            <a:r>
              <a:rPr lang="zh-CN" altLang="en-US" dirty="0"/>
              <a:t> </a:t>
            </a:r>
            <a:r>
              <a:rPr lang="en-US" altLang="zh-CN" dirty="0"/>
              <a:t>of</a:t>
            </a:r>
            <a:r>
              <a:rPr lang="zh-CN" altLang="en-US" dirty="0"/>
              <a:t> </a:t>
            </a:r>
            <a:r>
              <a:rPr lang="en-US" altLang="zh-CN" dirty="0"/>
              <a:t>its parent</a:t>
            </a:r>
            <a:r>
              <a:rPr lang="zh-CN" altLang="en-US" dirty="0"/>
              <a:t> </a:t>
            </a:r>
            <a:r>
              <a:rPr lang="en-US" altLang="zh-CN" dirty="0"/>
              <a:t>process</a:t>
            </a:r>
            <a:r>
              <a:rPr lang="zh-CN" altLang="en-US" dirty="0"/>
              <a:t> </a:t>
            </a:r>
            <a:r>
              <a:rPr lang="en-US" altLang="zh-CN" dirty="0"/>
              <a:t>and</a:t>
            </a:r>
            <a:r>
              <a:rPr lang="zh-CN" altLang="en-US" dirty="0"/>
              <a:t> </a:t>
            </a:r>
            <a:r>
              <a:rPr lang="en-US" altLang="zh-CN" dirty="0"/>
              <a:t>has</a:t>
            </a:r>
            <a:r>
              <a:rPr lang="zh-CN" altLang="en-US" dirty="0"/>
              <a:t> </a:t>
            </a:r>
            <a:r>
              <a:rPr lang="en-US" altLang="zh-CN" dirty="0"/>
              <a:t>same</a:t>
            </a:r>
          </a:p>
          <a:p>
            <a:pPr lvl="1"/>
            <a:r>
              <a:rPr lang="en-US" altLang="zh-CN" b="1" dirty="0">
                <a:solidFill>
                  <a:srgbClr val="0070C0"/>
                </a:solidFill>
              </a:rPr>
              <a:t>instructions, data, stack</a:t>
            </a:r>
            <a:endParaRPr lang="en-US" altLang="zh-CN" dirty="0"/>
          </a:p>
          <a:p>
            <a:r>
              <a:rPr lang="en-US" altLang="zh-CN" dirty="0"/>
              <a:t>Child</a:t>
            </a:r>
            <a:r>
              <a:rPr lang="zh-CN" altLang="en-US" dirty="0"/>
              <a:t> </a:t>
            </a:r>
            <a:r>
              <a:rPr lang="en-US" altLang="zh-CN" dirty="0"/>
              <a:t>and</a:t>
            </a:r>
            <a:r>
              <a:rPr lang="zh-CN" altLang="en-US" dirty="0"/>
              <a:t> </a:t>
            </a:r>
            <a:r>
              <a:rPr lang="en-US" altLang="zh-CN" dirty="0"/>
              <a:t>parents</a:t>
            </a:r>
            <a:r>
              <a:rPr lang="zh-CN" altLang="en-US" dirty="0"/>
              <a:t> </a:t>
            </a:r>
            <a:r>
              <a:rPr lang="en-US" altLang="zh-CN" dirty="0"/>
              <a:t>have</a:t>
            </a:r>
            <a:r>
              <a:rPr lang="zh-CN" altLang="en-US" dirty="0"/>
              <a:t> </a:t>
            </a:r>
            <a:r>
              <a:rPr lang="en-US" altLang="zh-CN" dirty="0">
                <a:solidFill>
                  <a:srgbClr val="FF0000"/>
                </a:solidFill>
              </a:rPr>
              <a:t>different</a:t>
            </a:r>
            <a:r>
              <a:rPr lang="zh-CN" altLang="en-US" dirty="0"/>
              <a:t> </a:t>
            </a:r>
            <a:endParaRPr lang="en-US" altLang="zh-CN" dirty="0"/>
          </a:p>
          <a:p>
            <a:pPr lvl="1"/>
            <a:r>
              <a:rPr lang="en-US" altLang="zh-CN" b="1" dirty="0">
                <a:solidFill>
                  <a:srgbClr val="0070C0"/>
                </a:solidFill>
              </a:rPr>
              <a:t>PIDs,</a:t>
            </a:r>
            <a:r>
              <a:rPr lang="zh-CN" altLang="en-US" b="1" dirty="0">
                <a:solidFill>
                  <a:srgbClr val="0070C0"/>
                </a:solidFill>
              </a:rPr>
              <a:t> </a:t>
            </a:r>
            <a:r>
              <a:rPr lang="en-US" altLang="zh-CN" b="1" dirty="0">
                <a:solidFill>
                  <a:srgbClr val="0070C0"/>
                </a:solidFill>
              </a:rPr>
              <a:t>memory</a:t>
            </a:r>
            <a:r>
              <a:rPr lang="zh-CN" altLang="en-US" b="1" dirty="0">
                <a:solidFill>
                  <a:srgbClr val="0070C0"/>
                </a:solidFill>
              </a:rPr>
              <a:t> </a:t>
            </a:r>
            <a:r>
              <a:rPr lang="en-US" altLang="zh-CN" b="1" dirty="0">
                <a:solidFill>
                  <a:srgbClr val="0070C0"/>
                </a:solidFill>
              </a:rPr>
              <a:t>spaces</a:t>
            </a:r>
            <a:endParaRPr lang="en-US" altLang="zh-CN" dirty="0"/>
          </a:p>
          <a:p>
            <a:endParaRPr lang="en-US" altLang="zh-CN" dirty="0"/>
          </a:p>
          <a:p>
            <a:pPr marL="0" indent="0">
              <a:buNone/>
            </a:pPr>
            <a:endParaRPr lang="en-US" altLang="zh-CN" dirty="0"/>
          </a:p>
        </p:txBody>
      </p:sp>
      <p:sp>
        <p:nvSpPr>
          <p:cNvPr id="8" name="页脚占位符 7">
            <a:extLst>
              <a:ext uri="{FF2B5EF4-FFF2-40B4-BE49-F238E27FC236}">
                <a16:creationId xmlns:a16="http://schemas.microsoft.com/office/drawing/2014/main" id="{E7229A74-70C4-430B-2D8F-179C8E80189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4" name="Picture 2" descr="untitled image">
            <a:extLst>
              <a:ext uri="{FF2B5EF4-FFF2-40B4-BE49-F238E27FC236}">
                <a16:creationId xmlns:a16="http://schemas.microsoft.com/office/drawing/2014/main" id="{6409F563-47E5-2DEF-48DF-986D2EEC5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266" y="0"/>
            <a:ext cx="5354197" cy="647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15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lnSpcReduction="10000"/>
          </a:bodyPr>
          <a:lstStyle/>
          <a:p>
            <a:pPr marL="0" indent="0">
              <a:buNone/>
            </a:pPr>
            <a:r>
              <a:rPr lang="en-US" altLang="zh-CN" sz="1800" dirty="0">
                <a:solidFill>
                  <a:srgbClr val="B00040"/>
                </a:solidFill>
              </a:rPr>
              <a:t>int</a:t>
            </a:r>
            <a:r>
              <a:rPr lang="en-US" altLang="zh-CN" sz="1800" dirty="0"/>
              <a:t> </a:t>
            </a:r>
            <a:r>
              <a:rPr lang="en-US" altLang="zh-CN" sz="1800" dirty="0">
                <a:solidFill>
                  <a:srgbClr val="0000FF"/>
                </a:solidFill>
              </a:rPr>
              <a:t>main</a:t>
            </a:r>
            <a:r>
              <a:rPr lang="en-US" altLang="zh-CN" sz="1800" dirty="0"/>
              <a:t>(</a:t>
            </a:r>
            <a:r>
              <a:rPr lang="en-US" altLang="zh-CN" sz="1800" dirty="0">
                <a:solidFill>
                  <a:srgbClr val="B00040"/>
                </a:solidFill>
              </a:rPr>
              <a:t>int</a:t>
            </a:r>
            <a:r>
              <a:rPr lang="en-US" altLang="zh-CN" sz="1800" dirty="0">
                <a:solidFill>
                  <a:srgbClr val="BBBBBB"/>
                </a:solidFill>
              </a:rPr>
              <a:t> </a:t>
            </a:r>
            <a:r>
              <a:rPr lang="en-US" altLang="zh-CN" sz="1800" dirty="0" err="1"/>
              <a:t>argc</a:t>
            </a:r>
            <a:r>
              <a:rPr lang="en-US" altLang="zh-CN" sz="1800" dirty="0"/>
              <a:t>,</a:t>
            </a:r>
            <a:r>
              <a:rPr lang="en-US" altLang="zh-CN" sz="1800" dirty="0">
                <a:solidFill>
                  <a:srgbClr val="BBBBBB"/>
                </a:solidFill>
              </a:rPr>
              <a:t> </a:t>
            </a:r>
            <a:r>
              <a:rPr lang="en-US" altLang="zh-CN" sz="1800" dirty="0">
                <a:solidFill>
                  <a:srgbClr val="B00040"/>
                </a:solidFill>
              </a:rPr>
              <a:t>char</a:t>
            </a:r>
            <a:r>
              <a:rPr lang="en-US" altLang="zh-CN" sz="1800" dirty="0">
                <a:solidFill>
                  <a:srgbClr val="BBBBBB"/>
                </a:solidFill>
              </a:rPr>
              <a:t> </a:t>
            </a:r>
            <a:r>
              <a:rPr lang="en-US" altLang="zh-CN" sz="1800" dirty="0">
                <a:solidFill>
                  <a:srgbClr val="666666"/>
                </a:solidFill>
              </a:rPr>
              <a:t>*</a:t>
            </a:r>
            <a:r>
              <a:rPr lang="en-US" altLang="zh-CN" sz="1800" dirty="0" err="1"/>
              <a:t>argv</a:t>
            </a:r>
            <a:r>
              <a:rPr lang="en-US" altLang="zh-CN" sz="1800" dirty="0"/>
              <a:t>[]) </a:t>
            </a:r>
          </a:p>
          <a:p>
            <a:pPr marL="0" indent="0">
              <a:buNone/>
            </a:pPr>
            <a:r>
              <a:rPr lang="en-US" altLang="zh-CN" sz="1800" dirty="0"/>
              <a:t>{ </a:t>
            </a:r>
          </a:p>
          <a:p>
            <a:pPr marL="0" indent="0">
              <a:buNone/>
            </a:pPr>
            <a:r>
              <a:rPr lang="zh-CN" altLang="en-US" sz="1800" dirty="0"/>
              <a:t>       </a:t>
            </a:r>
            <a:r>
              <a:rPr lang="en-US" altLang="zh-CN" sz="1800" dirty="0" err="1"/>
              <a:t>printf</a:t>
            </a:r>
            <a:r>
              <a:rPr lang="en-US" altLang="zh-CN" sz="1800" dirty="0"/>
              <a:t>(</a:t>
            </a:r>
            <a:r>
              <a:rPr lang="en-US" altLang="zh-CN" sz="1800" dirty="0">
                <a:solidFill>
                  <a:srgbClr val="BA2121"/>
                </a:solidFill>
              </a:rPr>
              <a:t>"hello world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solidFill>
                  <a:srgbClr val="B00040"/>
                </a:solidFill>
              </a:rPr>
              <a:t>int</a:t>
            </a:r>
            <a:r>
              <a:rPr lang="en-US" altLang="zh-CN" sz="1800" dirty="0">
                <a:solidFill>
                  <a:srgbClr val="BBBBBB"/>
                </a:solidFill>
              </a:rPr>
              <a:t> </a:t>
            </a:r>
            <a:r>
              <a:rPr lang="en-US" altLang="zh-CN" sz="1800" dirty="0" err="1"/>
              <a:t>rc</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FF0000"/>
                </a:solidFill>
              </a:rPr>
              <a:t>fork(); </a:t>
            </a:r>
          </a:p>
          <a:p>
            <a:pPr marL="400050" lvl="1" indent="0">
              <a:buNone/>
            </a:pP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rc</a:t>
            </a:r>
            <a:r>
              <a:rPr lang="en-US" altLang="zh-CN" sz="1800" dirty="0">
                <a:solidFill>
                  <a:srgbClr val="BBBBBB"/>
                </a:solidFill>
              </a:rPr>
              <a:t> </a:t>
            </a:r>
            <a:r>
              <a:rPr lang="en-US" altLang="zh-CN" sz="1800" dirty="0">
                <a:solidFill>
                  <a:srgbClr val="666666"/>
                </a:solidFill>
              </a:rPr>
              <a:t>&lt;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fork failed; exit</a:t>
            </a:r>
            <a:r>
              <a:rPr lang="en-US" altLang="zh-CN" sz="1800" dirty="0"/>
              <a:t> </a:t>
            </a:r>
          </a:p>
          <a:p>
            <a:pPr marL="400050" lvl="1" indent="0">
              <a:buNone/>
            </a:pPr>
            <a:r>
              <a:rPr lang="en-US" altLang="zh-CN" sz="1800" dirty="0"/>
              <a:t>		</a:t>
            </a:r>
            <a:r>
              <a:rPr lang="en-US" altLang="zh-CN" sz="1800" dirty="0" err="1"/>
              <a:t>fprintf</a:t>
            </a:r>
            <a:r>
              <a:rPr lang="en-US" altLang="zh-CN" sz="1800" dirty="0"/>
              <a:t>(stderr,</a:t>
            </a:r>
            <a:r>
              <a:rPr lang="en-US" altLang="zh-CN" sz="1800" dirty="0">
                <a:solidFill>
                  <a:srgbClr val="BBBBBB"/>
                </a:solidFill>
              </a:rPr>
              <a:t> </a:t>
            </a:r>
            <a:r>
              <a:rPr lang="en-US" altLang="zh-CN" sz="1800" dirty="0">
                <a:solidFill>
                  <a:srgbClr val="BA2121"/>
                </a:solidFill>
              </a:rPr>
              <a:t>"fork failed</a:t>
            </a:r>
            <a:r>
              <a:rPr lang="en-US" altLang="zh-CN" sz="1800" b="1" dirty="0">
                <a:solidFill>
                  <a:srgbClr val="AA5D1F"/>
                </a:solidFill>
              </a:rPr>
              <a:t>\n</a:t>
            </a:r>
            <a:r>
              <a:rPr lang="en-US" altLang="zh-CN" sz="1800" dirty="0">
                <a:solidFill>
                  <a:srgbClr val="BA2121"/>
                </a:solidFill>
              </a:rPr>
              <a:t>"</a:t>
            </a:r>
            <a:r>
              <a:rPr lang="en-US" altLang="zh-CN" sz="1800" dirty="0"/>
              <a:t>); exit(</a:t>
            </a:r>
            <a:r>
              <a:rPr lang="en-US" altLang="zh-CN" sz="1800" dirty="0">
                <a:solidFill>
                  <a:srgbClr val="666666"/>
                </a:solidFill>
              </a:rPr>
              <a:t>1</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rc</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child (new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child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parent goes down this path (original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parent of %d (pid:%d)</a:t>
            </a:r>
            <a:r>
              <a:rPr lang="en-US" altLang="zh-CN" sz="1800" b="1" dirty="0">
                <a:solidFill>
                  <a:srgbClr val="AA5D1F"/>
                </a:solidFill>
              </a:rPr>
              <a:t>\n</a:t>
            </a:r>
            <a:r>
              <a:rPr lang="en-US" altLang="zh-CN" sz="1800" dirty="0">
                <a:solidFill>
                  <a:srgbClr val="BA2121"/>
                </a:solidFill>
              </a:rPr>
              <a:t>"</a:t>
            </a:r>
            <a:r>
              <a:rPr lang="en-US" altLang="zh-CN" sz="1800" dirty="0"/>
              <a:t>, </a:t>
            </a:r>
            <a:r>
              <a:rPr lang="en-US" altLang="zh-CN" sz="1800" dirty="0" err="1"/>
              <a:t>rc</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 </a:t>
            </a:r>
          </a:p>
          <a:p>
            <a:pPr marL="400050" lvl="1" indent="0">
              <a:buNone/>
            </a:pPr>
            <a:r>
              <a:rPr lang="en-US" altLang="zh-CN" sz="1800" b="1" dirty="0">
                <a:solidFill>
                  <a:srgbClr val="008000"/>
                </a:solidFill>
              </a:rPr>
              <a:t>return</a:t>
            </a:r>
            <a:r>
              <a:rPr lang="en-US" altLang="zh-CN" sz="1800" dirty="0">
                <a:solidFill>
                  <a:srgbClr val="BBBBBB"/>
                </a:solidFill>
              </a:rPr>
              <a:t> </a:t>
            </a:r>
            <a:r>
              <a:rPr lang="en-US" altLang="zh-CN" sz="1800" dirty="0">
                <a:solidFill>
                  <a:srgbClr val="666666"/>
                </a:solidFill>
              </a:rPr>
              <a:t>0</a:t>
            </a:r>
            <a:r>
              <a:rPr lang="en-US" altLang="zh-CN" sz="1800" dirty="0"/>
              <a:t>; </a:t>
            </a:r>
          </a:p>
          <a:p>
            <a:pPr marL="0" indent="0">
              <a:buNone/>
            </a:pPr>
            <a:r>
              <a:rPr lang="en-US" altLang="zh-CN" sz="1800" dirty="0"/>
              <a:t>}</a:t>
            </a:r>
          </a:p>
        </p:txBody>
      </p:sp>
      <p:sp>
        <p:nvSpPr>
          <p:cNvPr id="8" name="右箭头 7">
            <a:extLst>
              <a:ext uri="{FF2B5EF4-FFF2-40B4-BE49-F238E27FC236}">
                <a16:creationId xmlns:a16="http://schemas.microsoft.com/office/drawing/2014/main" id="{A4D20BC6-6A5F-F102-E9E0-F7189996D84F}"/>
              </a:ext>
            </a:extLst>
          </p:cNvPr>
          <p:cNvSpPr/>
          <p:nvPr/>
        </p:nvSpPr>
        <p:spPr>
          <a:xfrm rot="10800000">
            <a:off x="4024830" y="2027105"/>
            <a:ext cx="1057619" cy="286439"/>
          </a:xfrm>
          <a:prstGeom prst="rightArrow">
            <a:avLst/>
          </a:prstGeom>
          <a:solidFill>
            <a:srgbClr val="FF0000"/>
          </a:solidFill>
          <a:ln>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9">
            <a:extLst>
              <a:ext uri="{FF2B5EF4-FFF2-40B4-BE49-F238E27FC236}">
                <a16:creationId xmlns:a16="http://schemas.microsoft.com/office/drawing/2014/main" id="{A82F5B3C-A1E5-FD1E-1322-505EDAE0B11B}"/>
              </a:ext>
            </a:extLst>
          </p:cNvPr>
          <p:cNvSpPr/>
          <p:nvPr/>
        </p:nvSpPr>
        <p:spPr>
          <a:xfrm>
            <a:off x="2265197" y="4441575"/>
            <a:ext cx="6356732"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11">
            <a:extLst>
              <a:ext uri="{FF2B5EF4-FFF2-40B4-BE49-F238E27FC236}">
                <a16:creationId xmlns:a16="http://schemas.microsoft.com/office/drawing/2014/main" id="{49C909F2-2C74-C649-9D78-09E475A3606A}"/>
              </a:ext>
            </a:extLst>
          </p:cNvPr>
          <p:cNvSpPr/>
          <p:nvPr/>
        </p:nvSpPr>
        <p:spPr>
          <a:xfrm>
            <a:off x="2282329" y="3459844"/>
            <a:ext cx="6356732" cy="717007"/>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矩形 13">
            <a:extLst>
              <a:ext uri="{FF2B5EF4-FFF2-40B4-BE49-F238E27FC236}">
                <a16:creationId xmlns:a16="http://schemas.microsoft.com/office/drawing/2014/main" id="{DDA4DE69-C91F-64E2-546D-11EE80E617A4}"/>
              </a:ext>
            </a:extLst>
          </p:cNvPr>
          <p:cNvSpPr/>
          <p:nvPr/>
        </p:nvSpPr>
        <p:spPr>
          <a:xfrm>
            <a:off x="6380608" y="2936625"/>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44BB113D-22B6-54E6-3C86-AB828463FB7C}"/>
              </a:ext>
            </a:extLst>
          </p:cNvPr>
          <p:cNvSpPr/>
          <p:nvPr/>
        </p:nvSpPr>
        <p:spPr>
          <a:xfrm>
            <a:off x="6380608" y="5030697"/>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4" name="页脚占位符 3">
            <a:extLst>
              <a:ext uri="{FF2B5EF4-FFF2-40B4-BE49-F238E27FC236}">
                <a16:creationId xmlns:a16="http://schemas.microsoft.com/office/drawing/2014/main" id="{2EDB25C5-07BB-BB7A-8D0F-E98A4AEB389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grpSp>
        <p:nvGrpSpPr>
          <p:cNvPr id="7" name="Group 6">
            <a:extLst>
              <a:ext uri="{FF2B5EF4-FFF2-40B4-BE49-F238E27FC236}">
                <a16:creationId xmlns:a16="http://schemas.microsoft.com/office/drawing/2014/main" id="{F494638F-CAB5-3A45-1875-46C990DB5408}"/>
              </a:ext>
            </a:extLst>
          </p:cNvPr>
          <p:cNvGrpSpPr/>
          <p:nvPr/>
        </p:nvGrpSpPr>
        <p:grpSpPr>
          <a:xfrm>
            <a:off x="6574420" y="713583"/>
            <a:ext cx="5451584" cy="1222539"/>
            <a:chOff x="6574420" y="713583"/>
            <a:chExt cx="5451584" cy="1222539"/>
          </a:xfrm>
        </p:grpSpPr>
        <p:pic>
          <p:nvPicPr>
            <p:cNvPr id="5" name="图片 4">
              <a:extLst>
                <a:ext uri="{FF2B5EF4-FFF2-40B4-BE49-F238E27FC236}">
                  <a16:creationId xmlns:a16="http://schemas.microsoft.com/office/drawing/2014/main" id="{E8FE3B5D-786B-EF5E-C500-469A0FDC8C6D}"/>
                </a:ext>
              </a:extLst>
            </p:cNvPr>
            <p:cNvPicPr>
              <a:picLocks noChangeAspect="1"/>
            </p:cNvPicPr>
            <p:nvPr/>
          </p:nvPicPr>
          <p:blipFill rotWithShape="1">
            <a:blip r:embed="rId3"/>
            <a:srcRect r="15794"/>
            <a:stretch/>
          </p:blipFill>
          <p:spPr>
            <a:xfrm>
              <a:off x="6667018" y="1073427"/>
              <a:ext cx="5358986" cy="862695"/>
            </a:xfrm>
            <a:prstGeom prst="rect">
              <a:avLst/>
            </a:prstGeom>
          </p:spPr>
          <p:style>
            <a:lnRef idx="2">
              <a:schemeClr val="accent1"/>
            </a:lnRef>
            <a:fillRef idx="1">
              <a:schemeClr val="lt1"/>
            </a:fillRef>
            <a:effectRef idx="0">
              <a:schemeClr val="accent1"/>
            </a:effectRef>
            <a:fontRef idx="minor">
              <a:schemeClr val="dk1"/>
            </a:fontRef>
          </p:style>
        </p:pic>
        <p:sp>
          <p:nvSpPr>
            <p:cNvPr id="6" name="TextBox 5">
              <a:extLst>
                <a:ext uri="{FF2B5EF4-FFF2-40B4-BE49-F238E27FC236}">
                  <a16:creationId xmlns:a16="http://schemas.microsoft.com/office/drawing/2014/main" id="{A08FD350-0701-2806-4221-BD6A1725AB7C}"/>
                </a:ext>
              </a:extLst>
            </p:cNvPr>
            <p:cNvSpPr txBox="1"/>
            <p:nvPr/>
          </p:nvSpPr>
          <p:spPr>
            <a:xfrm>
              <a:off x="6574420" y="713583"/>
              <a:ext cx="926857" cy="400110"/>
            </a:xfrm>
            <a:prstGeom prst="rect">
              <a:avLst/>
            </a:prstGeom>
            <a:noFill/>
          </p:spPr>
          <p:txBody>
            <a:bodyPr wrap="none" rtlCol="0">
              <a:spAutoFit/>
            </a:bodyPr>
            <a:lstStyle/>
            <a:p>
              <a:r>
                <a:rPr lang="en-US" altLang="zh-CN" sz="2000" dirty="0">
                  <a:latin typeface="Gill Sans Light"/>
                </a:rPr>
                <a:t>Output</a:t>
              </a:r>
              <a:endParaRPr lang="en-SE" sz="2000" dirty="0">
                <a:latin typeface="Gill Sans Light"/>
              </a:endParaRPr>
            </a:p>
          </p:txBody>
        </p:sp>
      </p:grpSp>
    </p:spTree>
    <p:extLst>
      <p:ext uri="{BB962C8B-B14F-4D97-AF65-F5344CB8AC3E}">
        <p14:creationId xmlns:p14="http://schemas.microsoft.com/office/powerpoint/2010/main" val="171212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427804" y="807595"/>
            <a:ext cx="11336392" cy="5138531"/>
          </a:xfrm>
        </p:spPr>
        <p:txBody>
          <a:bodyPr>
            <a:normAutofit/>
          </a:bodyPr>
          <a:lstStyle/>
          <a:p>
            <a:r>
              <a:rPr lang="en-US" altLang="zh-CN" dirty="0"/>
              <a:t>Let</a:t>
            </a:r>
            <a:r>
              <a:rPr lang="zh-CN" altLang="en-US" dirty="0"/>
              <a:t> </a:t>
            </a:r>
            <a:r>
              <a:rPr lang="en-US" altLang="zh-CN" dirty="0"/>
              <a:t>the</a:t>
            </a:r>
            <a:r>
              <a:rPr lang="zh-CN" altLang="en-US" dirty="0"/>
              <a:t> </a:t>
            </a:r>
            <a:r>
              <a:rPr lang="en-US" altLang="zh-CN" dirty="0"/>
              <a:t>parent</a:t>
            </a:r>
            <a:r>
              <a:rPr lang="zh-CN" altLang="en-US" dirty="0"/>
              <a:t> </a:t>
            </a:r>
            <a:r>
              <a:rPr lang="en-US" altLang="zh-CN" dirty="0"/>
              <a:t>process</a:t>
            </a:r>
            <a:r>
              <a:rPr lang="zh-CN" altLang="en-US" dirty="0"/>
              <a:t> </a:t>
            </a:r>
            <a:r>
              <a:rPr lang="en-US" altLang="zh-CN" dirty="0"/>
              <a:t>wait</a:t>
            </a:r>
            <a:r>
              <a:rPr lang="zh-CN" altLang="en-US" dirty="0"/>
              <a:t> </a:t>
            </a:r>
            <a:r>
              <a:rPr lang="en-US" altLang="zh-CN" dirty="0"/>
              <a:t>for</a:t>
            </a:r>
            <a:r>
              <a:rPr lang="zh-CN" altLang="en-US" dirty="0"/>
              <a:t> </a:t>
            </a:r>
            <a:r>
              <a:rPr lang="en-US" altLang="zh-CN" dirty="0"/>
              <a:t>the</a:t>
            </a:r>
            <a:r>
              <a:rPr lang="zh-CN" altLang="en-US" dirty="0"/>
              <a:t> </a:t>
            </a:r>
            <a:r>
              <a:rPr lang="en-US" altLang="zh-CN" dirty="0"/>
              <a:t>completion</a:t>
            </a:r>
            <a:r>
              <a:rPr lang="zh-CN" altLang="en-US" dirty="0"/>
              <a:t> </a:t>
            </a:r>
            <a:r>
              <a:rPr lang="en-US" altLang="zh-CN" dirty="0"/>
              <a:t>of</a:t>
            </a:r>
            <a:r>
              <a:rPr lang="zh-CN" altLang="en-US" dirty="0"/>
              <a:t> </a:t>
            </a:r>
            <a:r>
              <a:rPr lang="en-US" altLang="zh-CN" dirty="0"/>
              <a:t>the</a:t>
            </a:r>
            <a:r>
              <a:rPr lang="zh-CN" altLang="en-US" dirty="0"/>
              <a:t> </a:t>
            </a:r>
            <a:r>
              <a:rPr lang="en-US" altLang="zh-CN" dirty="0"/>
              <a:t>child</a:t>
            </a:r>
            <a:r>
              <a:rPr lang="zh-CN" altLang="en-US" dirty="0"/>
              <a:t> </a:t>
            </a:r>
            <a:r>
              <a:rPr lang="en-US" altLang="zh-CN" dirty="0"/>
              <a:t>process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wait()</a:t>
            </a:r>
          </a:p>
          <a:p>
            <a:r>
              <a:rPr lang="en-US" altLang="zh-CN" b="1" dirty="0">
                <a:solidFill>
                  <a:srgbClr val="0070C0"/>
                </a:solidFill>
              </a:rPr>
              <a:t>wait() </a:t>
            </a:r>
            <a:r>
              <a:rPr lang="en-GB" dirty="0"/>
              <a:t>suspends the execution of the calling process until one of its child processes terminates. It does not allow the parent to specify which child process to wait for. It will reap any terminated child arbitrarily.</a:t>
            </a:r>
          </a:p>
          <a:p>
            <a:r>
              <a:rPr lang="en-US" altLang="zh-CN" b="1" dirty="0" err="1">
                <a:solidFill>
                  <a:srgbClr val="0070C0"/>
                </a:solidFill>
              </a:rPr>
              <a:t>waitpid</a:t>
            </a:r>
            <a:r>
              <a:rPr lang="en-US" altLang="zh-CN" b="1" dirty="0">
                <a:solidFill>
                  <a:srgbClr val="0070C0"/>
                </a:solidFill>
              </a:rPr>
              <a:t>(</a:t>
            </a:r>
            <a:r>
              <a:rPr lang="en-US" altLang="zh-CN" b="1" dirty="0" err="1">
                <a:solidFill>
                  <a:srgbClr val="0070C0"/>
                </a:solidFill>
              </a:rPr>
              <a:t>pid</a:t>
            </a:r>
            <a:r>
              <a:rPr lang="en-US" altLang="zh-CN" b="1" dirty="0">
                <a:solidFill>
                  <a:srgbClr val="0070C0"/>
                </a:solidFill>
              </a:rPr>
              <a:t>) </a:t>
            </a:r>
            <a:r>
              <a:rPr lang="en-GB" dirty="0"/>
              <a:t>is an advanced version of wait. It allows the parent process to specify which child process (or group of processes) it wants to wait for.</a:t>
            </a:r>
            <a:endParaRPr lang="en-SE" dirty="0"/>
          </a:p>
        </p:txBody>
      </p:sp>
      <p:grpSp>
        <p:nvGrpSpPr>
          <p:cNvPr id="27" name="组合 11">
            <a:extLst>
              <a:ext uri="{FF2B5EF4-FFF2-40B4-BE49-F238E27FC236}">
                <a16:creationId xmlns:a16="http://schemas.microsoft.com/office/drawing/2014/main" id="{EFFFC8AF-5200-0D3B-2733-AEC35532CCF1}"/>
              </a:ext>
            </a:extLst>
          </p:cNvPr>
          <p:cNvGrpSpPr/>
          <p:nvPr/>
        </p:nvGrpSpPr>
        <p:grpSpPr>
          <a:xfrm>
            <a:off x="3400965" y="3577833"/>
            <a:ext cx="4823555" cy="2901249"/>
            <a:chOff x="1915098" y="2776248"/>
            <a:chExt cx="4823555" cy="2901249"/>
          </a:xfrm>
        </p:grpSpPr>
        <p:sp>
          <p:nvSpPr>
            <p:cNvPr id="28" name="圆角矩形 3">
              <a:extLst>
                <a:ext uri="{FF2B5EF4-FFF2-40B4-BE49-F238E27FC236}">
                  <a16:creationId xmlns:a16="http://schemas.microsoft.com/office/drawing/2014/main" id="{D9A7E296-9094-BFCC-9A29-6CD5104C3549}"/>
                </a:ext>
              </a:extLst>
            </p:cNvPr>
            <p:cNvSpPr/>
            <p:nvPr/>
          </p:nvSpPr>
          <p:spPr>
            <a:xfrm>
              <a:off x="3833869" y="2776248"/>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9" name="圆角矩形 4">
              <a:extLst>
                <a:ext uri="{FF2B5EF4-FFF2-40B4-BE49-F238E27FC236}">
                  <a16:creationId xmlns:a16="http://schemas.microsoft.com/office/drawing/2014/main" id="{964AB1D7-6A4D-283C-2FD5-D903DC3B6361}"/>
                </a:ext>
              </a:extLst>
            </p:cNvPr>
            <p:cNvSpPr/>
            <p:nvPr/>
          </p:nvSpPr>
          <p:spPr>
            <a:xfrm>
              <a:off x="3833869" y="3600677"/>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fork()</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0" name="圆角矩形 5">
              <a:extLst>
                <a:ext uri="{FF2B5EF4-FFF2-40B4-BE49-F238E27FC236}">
                  <a16:creationId xmlns:a16="http://schemas.microsoft.com/office/drawing/2014/main" id="{729E7C93-ECE0-004E-C2F2-BA45C512B226}"/>
                </a:ext>
              </a:extLst>
            </p:cNvPr>
            <p:cNvSpPr/>
            <p:nvPr/>
          </p:nvSpPr>
          <p:spPr>
            <a:xfrm>
              <a:off x="1915098" y="5192754"/>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1" name="圆角矩形 6">
              <a:extLst>
                <a:ext uri="{FF2B5EF4-FFF2-40B4-BE49-F238E27FC236}">
                  <a16:creationId xmlns:a16="http://schemas.microsoft.com/office/drawing/2014/main" id="{4931CE79-59A8-200A-8FD1-0076EA56B8F7}"/>
                </a:ext>
              </a:extLst>
            </p:cNvPr>
            <p:cNvSpPr/>
            <p:nvPr/>
          </p:nvSpPr>
          <p:spPr>
            <a:xfrm>
              <a:off x="5758152" y="4355472"/>
              <a:ext cx="980501" cy="484743"/>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Child</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cxnSp>
          <p:nvCxnSpPr>
            <p:cNvPr id="32" name="直线箭头连接符 8">
              <a:extLst>
                <a:ext uri="{FF2B5EF4-FFF2-40B4-BE49-F238E27FC236}">
                  <a16:creationId xmlns:a16="http://schemas.microsoft.com/office/drawing/2014/main" id="{956871A9-EDCB-03F1-1EA5-B351A20CBA5C}"/>
                </a:ext>
              </a:extLst>
            </p:cNvPr>
            <p:cNvCxnSpPr>
              <a:stCxn id="28" idx="2"/>
              <a:endCxn id="29" idx="0"/>
            </p:cNvCxnSpPr>
            <p:nvPr/>
          </p:nvCxnSpPr>
          <p:spPr>
            <a:xfrm>
              <a:off x="4324120" y="3260991"/>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3" name="曲线连接符 10">
              <a:extLst>
                <a:ext uri="{FF2B5EF4-FFF2-40B4-BE49-F238E27FC236}">
                  <a16:creationId xmlns:a16="http://schemas.microsoft.com/office/drawing/2014/main" id="{4C3310E4-7FE3-69BA-760E-55CBEB94D967}"/>
                </a:ext>
              </a:extLst>
            </p:cNvPr>
            <p:cNvCxnSpPr>
              <a:cxnSpLocks/>
              <a:stCxn id="29" idx="1"/>
              <a:endCxn id="35" idx="0"/>
            </p:cNvCxnSpPr>
            <p:nvPr/>
          </p:nvCxnSpPr>
          <p:spPr>
            <a:xfrm rot="10800000" flipV="1">
              <a:off x="2405349" y="3843048"/>
              <a:ext cx="1428520"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4" name="曲线连接符 12">
              <a:extLst>
                <a:ext uri="{FF2B5EF4-FFF2-40B4-BE49-F238E27FC236}">
                  <a16:creationId xmlns:a16="http://schemas.microsoft.com/office/drawing/2014/main" id="{4822B5D9-2A1C-B5F9-4E54-E106536D3212}"/>
                </a:ext>
              </a:extLst>
            </p:cNvPr>
            <p:cNvCxnSpPr>
              <a:stCxn id="29" idx="3"/>
              <a:endCxn id="31" idx="0"/>
            </p:cNvCxnSpPr>
            <p:nvPr/>
          </p:nvCxnSpPr>
          <p:spPr>
            <a:xfrm>
              <a:off x="4814370" y="3843049"/>
              <a:ext cx="1434033"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sp>
          <p:nvSpPr>
            <p:cNvPr id="35" name="圆角矩形 9">
              <a:extLst>
                <a:ext uri="{FF2B5EF4-FFF2-40B4-BE49-F238E27FC236}">
                  <a16:creationId xmlns:a16="http://schemas.microsoft.com/office/drawing/2014/main" id="{B039C8C6-7DC1-6E0F-E01A-267BBDF8CDBB}"/>
                </a:ext>
              </a:extLst>
            </p:cNvPr>
            <p:cNvSpPr/>
            <p:nvPr/>
          </p:nvSpPr>
          <p:spPr>
            <a:xfrm>
              <a:off x="1915098" y="4355472"/>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wait()</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直线箭头连接符 17">
              <a:extLst>
                <a:ext uri="{FF2B5EF4-FFF2-40B4-BE49-F238E27FC236}">
                  <a16:creationId xmlns:a16="http://schemas.microsoft.com/office/drawing/2014/main" id="{F6349095-3D57-9488-5BD3-B5664143170E}"/>
                </a:ext>
              </a:extLst>
            </p:cNvPr>
            <p:cNvCxnSpPr/>
            <p:nvPr/>
          </p:nvCxnSpPr>
          <p:spPr>
            <a:xfrm>
              <a:off x="2405348" y="4853068"/>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7" name="直线箭头连接符 18">
              <a:extLst>
                <a:ext uri="{FF2B5EF4-FFF2-40B4-BE49-F238E27FC236}">
                  <a16:creationId xmlns:a16="http://schemas.microsoft.com/office/drawing/2014/main" id="{FB842763-B99C-338F-B254-35C9273087FE}"/>
                </a:ext>
              </a:extLst>
            </p:cNvPr>
            <p:cNvCxnSpPr>
              <a:cxnSpLocks/>
              <a:endCxn id="35" idx="3"/>
            </p:cNvCxnSpPr>
            <p:nvPr/>
          </p:nvCxnSpPr>
          <p:spPr>
            <a:xfrm flipH="1">
              <a:off x="2895599" y="4597843"/>
              <a:ext cx="2862553" cy="1"/>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2754748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fontScale="92500" lnSpcReduction="10000"/>
          </a:bodyPr>
          <a:lstStyle/>
          <a:p>
            <a:pPr marL="0" indent="0">
              <a:buNone/>
            </a:pPr>
            <a:r>
              <a:rPr lang="en-US" altLang="zh-CN" sz="1600" dirty="0">
                <a:solidFill>
                  <a:srgbClr val="B00040"/>
                </a:solidFill>
              </a:rPr>
              <a:t>int</a:t>
            </a:r>
            <a:r>
              <a:rPr lang="en-US" altLang="zh-CN" sz="1600" dirty="0"/>
              <a:t> </a:t>
            </a:r>
            <a:r>
              <a:rPr lang="en-US" altLang="zh-CN" sz="1600" dirty="0">
                <a:solidFill>
                  <a:srgbClr val="0000FF"/>
                </a:solidFill>
              </a:rPr>
              <a:t>main</a:t>
            </a:r>
            <a:r>
              <a:rPr lang="en-US" altLang="zh-CN" sz="1600" dirty="0"/>
              <a:t>(</a:t>
            </a:r>
            <a:r>
              <a:rPr lang="en-US" altLang="zh-CN" sz="1600" dirty="0">
                <a:solidFill>
                  <a:srgbClr val="B00040"/>
                </a:solidFill>
              </a:rPr>
              <a:t>int</a:t>
            </a:r>
            <a:r>
              <a:rPr lang="en-US" altLang="zh-CN" sz="1600" dirty="0">
                <a:solidFill>
                  <a:srgbClr val="BBBBBB"/>
                </a:solidFill>
              </a:rPr>
              <a:t> </a:t>
            </a:r>
            <a:r>
              <a:rPr lang="en-US" altLang="zh-CN" sz="1600" dirty="0" err="1"/>
              <a:t>argc</a:t>
            </a:r>
            <a:r>
              <a:rPr lang="en-US" altLang="zh-CN" sz="1600" dirty="0"/>
              <a:t>,</a:t>
            </a:r>
            <a:r>
              <a:rPr lang="en-US" altLang="zh-CN" sz="1600" dirty="0">
                <a:solidFill>
                  <a:srgbClr val="BBBBBB"/>
                </a:solidFill>
              </a:rPr>
              <a:t> </a:t>
            </a:r>
            <a:r>
              <a:rPr lang="en-US" altLang="zh-CN" sz="1600" dirty="0">
                <a:solidFill>
                  <a:srgbClr val="B00040"/>
                </a:solidFill>
              </a:rPr>
              <a:t>char</a:t>
            </a:r>
            <a:r>
              <a:rPr lang="en-US" altLang="zh-CN" sz="1600" dirty="0">
                <a:solidFill>
                  <a:srgbClr val="BBBBBB"/>
                </a:solidFill>
              </a:rPr>
              <a:t> </a:t>
            </a:r>
            <a:r>
              <a:rPr lang="en-US" altLang="zh-CN" sz="1600" dirty="0">
                <a:solidFill>
                  <a:srgbClr val="666666"/>
                </a:solidFill>
              </a:rPr>
              <a:t>*</a:t>
            </a:r>
            <a:r>
              <a:rPr lang="en-US" altLang="zh-CN" sz="1600" dirty="0" err="1"/>
              <a:t>argv</a:t>
            </a:r>
            <a:r>
              <a:rPr lang="en-US" altLang="zh-CN" sz="1600" dirty="0"/>
              <a:t>[]) </a:t>
            </a:r>
          </a:p>
          <a:p>
            <a:pPr marL="0" indent="0">
              <a:buNone/>
            </a:pP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world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rc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t>fork(); </a:t>
            </a:r>
          </a:p>
          <a:p>
            <a:pPr marL="0" indent="0">
              <a:buNone/>
            </a:pPr>
            <a:r>
              <a:rPr lang="en-US" altLang="zh-CN" sz="1600" b="1" dirty="0">
                <a:solidFill>
                  <a:srgbClr val="008000"/>
                </a:solidFill>
              </a:rPr>
              <a:t>	if</a:t>
            </a:r>
            <a:r>
              <a:rPr lang="en-US" altLang="zh-CN" sz="1600" dirty="0">
                <a:solidFill>
                  <a:srgbClr val="BBBBBB"/>
                </a:solidFill>
              </a:rPr>
              <a:t> </a:t>
            </a:r>
            <a:r>
              <a:rPr lang="en-US" altLang="zh-CN" sz="1600" dirty="0"/>
              <a:t>(</a:t>
            </a:r>
            <a:r>
              <a:rPr lang="en-US" altLang="zh-CN" sz="1600" dirty="0" err="1"/>
              <a:t>rc</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fork failed; exit</a:t>
            </a:r>
            <a:r>
              <a:rPr lang="en-US" altLang="zh-CN" sz="1600" dirty="0"/>
              <a:t> </a:t>
            </a:r>
          </a:p>
          <a:p>
            <a:pPr marL="0" indent="0">
              <a:buNone/>
            </a:pPr>
            <a:r>
              <a:rPr lang="en-US" altLang="zh-CN" sz="1600" dirty="0"/>
              <a:t>		</a:t>
            </a:r>
            <a:r>
              <a:rPr lang="en-US" altLang="zh-CN" sz="1600" dirty="0" err="1"/>
              <a:t>fprintf</a:t>
            </a:r>
            <a:r>
              <a:rPr lang="en-US" altLang="zh-CN" sz="1600" dirty="0"/>
              <a:t>(stderr,</a:t>
            </a:r>
            <a:r>
              <a:rPr lang="en-US" altLang="zh-CN" sz="1600" dirty="0">
                <a:solidFill>
                  <a:srgbClr val="BBBBBB"/>
                </a:solidFill>
              </a:rPr>
              <a:t> </a:t>
            </a:r>
            <a:r>
              <a:rPr lang="en-US" altLang="zh-CN" sz="1600" dirty="0">
                <a:solidFill>
                  <a:srgbClr val="BA2121"/>
                </a:solidFill>
              </a:rPr>
              <a:t>"fork failed</a:t>
            </a:r>
            <a:r>
              <a:rPr lang="en-US" altLang="zh-CN" sz="1600" b="1" dirty="0">
                <a:solidFill>
                  <a:srgbClr val="AA5D1F"/>
                </a:solidFill>
              </a:rPr>
              <a:t>\n</a:t>
            </a:r>
            <a:r>
              <a:rPr lang="en-US" altLang="zh-CN" sz="1600" dirty="0">
                <a:solidFill>
                  <a:srgbClr val="BA2121"/>
                </a:solidFill>
              </a:rPr>
              <a:t>"</a:t>
            </a:r>
            <a:r>
              <a:rPr lang="en-US" altLang="zh-CN" sz="1600" dirty="0"/>
              <a:t>); </a:t>
            </a:r>
          </a:p>
          <a:p>
            <a:pPr marL="0" indent="0">
              <a:buNone/>
            </a:pPr>
            <a:r>
              <a:rPr lang="en-US" altLang="zh-CN" sz="1600" dirty="0"/>
              <a:t>		exit(</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b="1" dirty="0">
                <a:solidFill>
                  <a:srgbClr val="008000"/>
                </a:solidFill>
              </a:rPr>
              <a:t>if</a:t>
            </a:r>
            <a:r>
              <a:rPr lang="en-US" altLang="zh-CN" sz="1600" dirty="0">
                <a:solidFill>
                  <a:srgbClr val="BBBBBB"/>
                </a:solidFill>
              </a:rPr>
              <a:t> </a:t>
            </a:r>
            <a:r>
              <a:rPr lang="en-US" altLang="zh-CN" sz="1600" dirty="0"/>
              <a:t>(</a:t>
            </a:r>
            <a:r>
              <a:rPr lang="en-US" altLang="zh-CN" sz="1600" dirty="0" err="1"/>
              <a:t>rc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child (new process)</a:t>
            </a: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child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t>		sleep(</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parent goes down this path (original process). </a:t>
            </a:r>
            <a:r>
              <a:rPr lang="en-US" altLang="zh-CN" sz="1600" i="1" dirty="0" err="1">
                <a:solidFill>
                  <a:srgbClr val="3D7B7B"/>
                </a:solidFill>
              </a:rPr>
              <a:t>wc</a:t>
            </a:r>
            <a:r>
              <a:rPr lang="en-US" altLang="zh-CN" sz="1600" i="1" dirty="0">
                <a:solidFill>
                  <a:srgbClr val="3D7B7B"/>
                </a:solidFill>
              </a:rPr>
              <a:t> stores </a:t>
            </a:r>
            <a:r>
              <a:rPr lang="en-US" altLang="zh-CN" sz="1600" i="1" dirty="0" err="1">
                <a:solidFill>
                  <a:srgbClr val="3D7B7B"/>
                </a:solidFill>
              </a:rPr>
              <a:t>pid</a:t>
            </a:r>
            <a:r>
              <a:rPr lang="en-US" altLang="zh-CN" sz="1600" i="1" dirty="0">
                <a:solidFill>
                  <a:srgbClr val="3D7B7B"/>
                </a:solidFill>
              </a:rPr>
              <a:t> of the child process that is waited for</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wc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FF0000"/>
                </a:solidFill>
              </a:rPr>
              <a:t>wait</a:t>
            </a:r>
            <a:r>
              <a:rPr lang="en-US" altLang="zh-CN" sz="1600" dirty="0"/>
              <a:t>(</a:t>
            </a:r>
            <a:r>
              <a:rPr lang="en-US" altLang="zh-CN" sz="1600" dirty="0">
                <a:solidFill>
                  <a:srgbClr val="008000"/>
                </a:solidFill>
              </a:rPr>
              <a:t>NULL</a:t>
            </a: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parent of %d (</a:t>
            </a:r>
            <a:r>
              <a:rPr lang="en-US" altLang="zh-CN" sz="1600" dirty="0" err="1">
                <a:solidFill>
                  <a:srgbClr val="BA2121"/>
                </a:solidFill>
              </a:rPr>
              <a:t>wc</a:t>
            </a:r>
            <a:r>
              <a:rPr lang="en-US" altLang="zh-CN" sz="1600" dirty="0">
                <a:solidFill>
                  <a:srgbClr val="BA2121"/>
                </a:solidFill>
              </a:rPr>
              <a:t>:%d) (pid:%d)</a:t>
            </a:r>
            <a:r>
              <a:rPr lang="en-US" altLang="zh-CN" sz="1600" b="1" dirty="0">
                <a:solidFill>
                  <a:srgbClr val="AA5D1F"/>
                </a:solidFill>
              </a:rPr>
              <a:t>\n</a:t>
            </a:r>
            <a:r>
              <a:rPr lang="en-US" altLang="zh-CN" sz="1600" dirty="0">
                <a:solidFill>
                  <a:srgbClr val="BA2121"/>
                </a:solidFill>
              </a:rPr>
              <a:t>"</a:t>
            </a:r>
            <a:r>
              <a:rPr lang="en-US" altLang="zh-CN" sz="1600" dirty="0"/>
              <a:t>, </a:t>
            </a:r>
            <a:r>
              <a:rPr lang="en-US" altLang="zh-CN" sz="1600" dirty="0" err="1"/>
              <a:t>rc</a:t>
            </a:r>
            <a:r>
              <a:rPr lang="en-US" altLang="zh-CN" sz="1600" dirty="0"/>
              <a:t>,</a:t>
            </a:r>
            <a:r>
              <a:rPr lang="en-US" altLang="zh-CN" sz="1600" dirty="0">
                <a:solidFill>
                  <a:srgbClr val="BBBBBB"/>
                </a:solidFill>
              </a:rPr>
              <a:t> </a:t>
            </a:r>
            <a:r>
              <a:rPr lang="en-US" altLang="zh-CN" sz="1600" dirty="0" err="1"/>
              <a:t>wc</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a:t>
            </a:r>
          </a:p>
          <a:p>
            <a:pPr marL="0" indent="0">
              <a:buNone/>
            </a:pPr>
            <a:r>
              <a:rPr lang="en-US" altLang="zh-CN" sz="1600" dirty="0"/>
              <a:t>	} </a:t>
            </a:r>
          </a:p>
          <a:p>
            <a:pPr marL="0" indent="0">
              <a:buNone/>
            </a:pPr>
            <a:r>
              <a:rPr lang="en-US" altLang="zh-CN" sz="1600" b="1" dirty="0">
                <a:solidFill>
                  <a:srgbClr val="008000"/>
                </a:solidFill>
              </a:rPr>
              <a:t>	return</a:t>
            </a:r>
            <a:r>
              <a:rPr lang="en-US" altLang="zh-CN" sz="1600" dirty="0">
                <a:solidFill>
                  <a:srgbClr val="BBBBBB"/>
                </a:solidFill>
              </a:rPr>
              <a:t> </a:t>
            </a:r>
            <a:r>
              <a:rPr lang="en-US" altLang="zh-CN" sz="1600" dirty="0">
                <a:solidFill>
                  <a:srgbClr val="666666"/>
                </a:solidFill>
              </a:rPr>
              <a:t>0</a:t>
            </a:r>
            <a:r>
              <a:rPr lang="en-US" altLang="zh-CN" sz="1600" dirty="0"/>
              <a:t>; </a:t>
            </a:r>
          </a:p>
          <a:p>
            <a:pPr marL="0" indent="0">
              <a:buNone/>
            </a:pPr>
            <a:r>
              <a:rPr lang="en-US" altLang="zh-CN" sz="1600" dirty="0"/>
              <a:t>}</a:t>
            </a:r>
            <a:endParaRPr lang="en-US" altLang="zh-CN" sz="2000" dirty="0"/>
          </a:p>
        </p:txBody>
      </p:sp>
      <p:sp>
        <p:nvSpPr>
          <p:cNvPr id="4" name="矩形 3">
            <a:extLst>
              <a:ext uri="{FF2B5EF4-FFF2-40B4-BE49-F238E27FC236}">
                <a16:creationId xmlns:a16="http://schemas.microsoft.com/office/drawing/2014/main" id="{FA39398C-31B9-A9C5-62A7-DCBAF79B252C}"/>
              </a:ext>
            </a:extLst>
          </p:cNvPr>
          <p:cNvSpPr/>
          <p:nvPr/>
        </p:nvSpPr>
        <p:spPr>
          <a:xfrm>
            <a:off x="2307031" y="4572000"/>
            <a:ext cx="6356732"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右箭头 5">
            <a:extLst>
              <a:ext uri="{FF2B5EF4-FFF2-40B4-BE49-F238E27FC236}">
                <a16:creationId xmlns:a16="http://schemas.microsoft.com/office/drawing/2014/main" id="{14AD034D-848F-950B-A6B5-DBDE2B6BD49F}"/>
              </a:ext>
            </a:extLst>
          </p:cNvPr>
          <p:cNvSpPr/>
          <p:nvPr/>
        </p:nvSpPr>
        <p:spPr>
          <a:xfrm rot="10800000">
            <a:off x="4747256" y="4583016"/>
            <a:ext cx="1057619" cy="286439"/>
          </a:xfrm>
          <a:prstGeom prst="rightArrow">
            <a:avLst/>
          </a:prstGeom>
          <a:solidFill>
            <a:srgbClr val="FF0000"/>
          </a:solidFill>
          <a:ln>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矩形 6">
            <a:extLst>
              <a:ext uri="{FF2B5EF4-FFF2-40B4-BE49-F238E27FC236}">
                <a16:creationId xmlns:a16="http://schemas.microsoft.com/office/drawing/2014/main" id="{2BC1B220-9EA0-F305-EDC7-7B33FC8C7AF2}"/>
              </a:ext>
            </a:extLst>
          </p:cNvPr>
          <p:cNvSpPr/>
          <p:nvPr/>
        </p:nvSpPr>
        <p:spPr>
          <a:xfrm>
            <a:off x="2282329" y="3347466"/>
            <a:ext cx="6356732" cy="772842"/>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矩形 7">
            <a:extLst>
              <a:ext uri="{FF2B5EF4-FFF2-40B4-BE49-F238E27FC236}">
                <a16:creationId xmlns:a16="http://schemas.microsoft.com/office/drawing/2014/main" id="{96875E9C-1D98-815B-21AF-6CA0CCF09B84}"/>
              </a:ext>
            </a:extLst>
          </p:cNvPr>
          <p:cNvSpPr/>
          <p:nvPr/>
        </p:nvSpPr>
        <p:spPr>
          <a:xfrm>
            <a:off x="6203780" y="2876626"/>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8F1B6667-80A6-E068-6ADB-1FBA3CD75C05}"/>
              </a:ext>
            </a:extLst>
          </p:cNvPr>
          <p:cNvSpPr/>
          <p:nvPr/>
        </p:nvSpPr>
        <p:spPr>
          <a:xfrm>
            <a:off x="6096000" y="5146284"/>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5" name="页脚占位符 4">
            <a:extLst>
              <a:ext uri="{FF2B5EF4-FFF2-40B4-BE49-F238E27FC236}">
                <a16:creationId xmlns:a16="http://schemas.microsoft.com/office/drawing/2014/main" id="{27B5FD14-8E36-C521-CB54-A044189C733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11" name="TextBox 10">
            <a:extLst>
              <a:ext uri="{FF2B5EF4-FFF2-40B4-BE49-F238E27FC236}">
                <a16:creationId xmlns:a16="http://schemas.microsoft.com/office/drawing/2014/main" id="{6C113A79-6851-2CB4-83EA-0763B7DCA351}"/>
              </a:ext>
            </a:extLst>
          </p:cNvPr>
          <p:cNvSpPr txBox="1"/>
          <p:nvPr/>
        </p:nvSpPr>
        <p:spPr>
          <a:xfrm>
            <a:off x="7176304" y="1140264"/>
            <a:ext cx="395854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latin typeface="Gill Sans Light"/>
              </a:rPr>
              <a:t>Child process sleeps for 1 second</a:t>
            </a:r>
          </a:p>
          <a:p>
            <a:r>
              <a:rPr lang="en-US" altLang="zh-CN" dirty="0">
                <a:latin typeface="Gill Sans Light"/>
              </a:rPr>
              <a:t>Parent process waits for the child process to finish sleeping </a:t>
            </a:r>
            <a:endParaRPr lang="en-SE" dirty="0">
              <a:latin typeface="Gill Sans Light"/>
            </a:endParaRPr>
          </a:p>
        </p:txBody>
      </p:sp>
    </p:spTree>
    <p:extLst>
      <p:ext uri="{BB962C8B-B14F-4D97-AF65-F5344CB8AC3E}">
        <p14:creationId xmlns:p14="http://schemas.microsoft.com/office/powerpoint/2010/main" val="328245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P spid="8" grpId="0"/>
      <p:bldP spid="9" grpId="0"/>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A32D2-42C6-D6AE-3E73-10C10C9B2AEB}"/>
              </a:ext>
            </a:extLst>
          </p:cNvPr>
          <p:cNvSpPr>
            <a:spLocks noGrp="1"/>
          </p:cNvSpPr>
          <p:nvPr>
            <p:ph type="title"/>
          </p:nvPr>
        </p:nvSpPr>
        <p:spPr/>
        <p:txBody>
          <a:bodyPr/>
          <a:lstStyle/>
          <a:p>
            <a:r>
              <a:rPr lang="en-US" dirty="0"/>
              <a:t>wait</a:t>
            </a:r>
            <a:r>
              <a:rPr lang="en-US" altLang="zh-CN" dirty="0"/>
              <a:t>()</a:t>
            </a:r>
            <a:endParaRPr lang="en-US" dirty="0"/>
          </a:p>
        </p:txBody>
      </p:sp>
      <p:sp>
        <p:nvSpPr>
          <p:cNvPr id="3" name="内容占位符 2">
            <a:extLst>
              <a:ext uri="{FF2B5EF4-FFF2-40B4-BE49-F238E27FC236}">
                <a16:creationId xmlns:a16="http://schemas.microsoft.com/office/drawing/2014/main" id="{BF8BE476-B5BD-509C-5E7A-38DE0A3ECC13}"/>
              </a:ext>
            </a:extLst>
          </p:cNvPr>
          <p:cNvSpPr>
            <a:spLocks noGrp="1"/>
          </p:cNvSpPr>
          <p:nvPr>
            <p:ph idx="1"/>
          </p:nvPr>
        </p:nvSpPr>
        <p:spPr/>
        <p:txBody>
          <a:bodyPr/>
          <a:lstStyle/>
          <a:p>
            <a:r>
              <a:rPr lang="en-US" altLang="zh-CN" b="1" dirty="0">
                <a:solidFill>
                  <a:srgbClr val="0070C0"/>
                </a:solidFill>
              </a:rPr>
              <a:t>Without</a:t>
            </a:r>
            <a:r>
              <a:rPr lang="zh-CN" altLang="en-US" b="1" dirty="0">
                <a:solidFill>
                  <a:srgbClr val="0070C0"/>
                </a:solidFill>
              </a:rPr>
              <a:t> </a:t>
            </a:r>
            <a:r>
              <a:rPr lang="en-US" altLang="zh-CN" b="1" dirty="0">
                <a:solidFill>
                  <a:srgbClr val="0070C0"/>
                </a:solidFill>
              </a:rPr>
              <a:t>wait()</a:t>
            </a:r>
            <a:r>
              <a:rPr lang="en-GB" altLang="zh-CN" b="1" dirty="0">
                <a:solidFill>
                  <a:srgbClr val="0070C0"/>
                </a:solidFill>
              </a:rPr>
              <a:t>: </a:t>
            </a:r>
            <a:r>
              <a:rPr lang="en-GB" altLang="zh-CN" dirty="0"/>
              <a:t>it is nondeterministic which process (parent or child) runs first</a:t>
            </a:r>
            <a:endParaRPr lang="en-US" altLang="zh-CN" dirty="0"/>
          </a:p>
          <a:p>
            <a:endParaRPr lang="en-US" dirty="0"/>
          </a:p>
          <a:p>
            <a:endParaRPr lang="en-US" dirty="0"/>
          </a:p>
          <a:p>
            <a:endParaRPr lang="en-US" dirty="0"/>
          </a:p>
          <a:p>
            <a:endParaRPr lang="en-US" dirty="0"/>
          </a:p>
          <a:p>
            <a:r>
              <a:rPr lang="en-US" altLang="zh-CN" b="1" dirty="0">
                <a:solidFill>
                  <a:srgbClr val="0070C0"/>
                </a:solidFill>
              </a:rPr>
              <a:t>With</a:t>
            </a:r>
            <a:r>
              <a:rPr lang="zh-CN" altLang="en-US" b="1" dirty="0">
                <a:solidFill>
                  <a:srgbClr val="0070C0"/>
                </a:solidFill>
              </a:rPr>
              <a:t> </a:t>
            </a:r>
            <a:r>
              <a:rPr lang="en-US" altLang="zh-CN" b="1" dirty="0">
                <a:solidFill>
                  <a:srgbClr val="0070C0"/>
                </a:solidFill>
              </a:rPr>
              <a:t>wait(): </a:t>
            </a:r>
            <a:r>
              <a:rPr lang="en-US" altLang="zh-CN" dirty="0"/>
              <a:t>child runs first, and parents waits for child to finish</a:t>
            </a:r>
            <a:endParaRPr lang="en-US" dirty="0"/>
          </a:p>
        </p:txBody>
      </p:sp>
      <p:sp>
        <p:nvSpPr>
          <p:cNvPr id="4" name="页脚占位符 3">
            <a:extLst>
              <a:ext uri="{FF2B5EF4-FFF2-40B4-BE49-F238E27FC236}">
                <a16:creationId xmlns:a16="http://schemas.microsoft.com/office/drawing/2014/main" id="{39965567-C697-ABBA-BE62-DC236B9417F3}"/>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5" name="图片 4">
            <a:extLst>
              <a:ext uri="{FF2B5EF4-FFF2-40B4-BE49-F238E27FC236}">
                <a16:creationId xmlns:a16="http://schemas.microsoft.com/office/drawing/2014/main" id="{A372A7D5-3C2C-88F0-E2F7-F81584342AD9}"/>
              </a:ext>
            </a:extLst>
          </p:cNvPr>
          <p:cNvPicPr>
            <a:picLocks noChangeAspect="1"/>
          </p:cNvPicPr>
          <p:nvPr/>
        </p:nvPicPr>
        <p:blipFill>
          <a:blip r:embed="rId2"/>
          <a:stretch>
            <a:fillRect/>
          </a:stretch>
        </p:blipFill>
        <p:spPr>
          <a:xfrm>
            <a:off x="1838588" y="4098274"/>
            <a:ext cx="9731822" cy="1298996"/>
          </a:xfrm>
          <a:prstGeom prst="rect">
            <a:avLst/>
          </a:prstGeom>
        </p:spPr>
      </p:pic>
      <p:pic>
        <p:nvPicPr>
          <p:cNvPr id="6" name="图片 5">
            <a:extLst>
              <a:ext uri="{FF2B5EF4-FFF2-40B4-BE49-F238E27FC236}">
                <a16:creationId xmlns:a16="http://schemas.microsoft.com/office/drawing/2014/main" id="{21B0D889-EE6F-0F28-4264-FF59E7F9FF71}"/>
              </a:ext>
            </a:extLst>
          </p:cNvPr>
          <p:cNvPicPr>
            <a:picLocks noChangeAspect="1"/>
          </p:cNvPicPr>
          <p:nvPr/>
        </p:nvPicPr>
        <p:blipFill rotWithShape="1">
          <a:blip r:embed="rId3"/>
          <a:srcRect r="15794"/>
          <a:stretch/>
        </p:blipFill>
        <p:spPr>
          <a:xfrm>
            <a:off x="1838588" y="1719625"/>
            <a:ext cx="8069249" cy="1298996"/>
          </a:xfrm>
          <a:prstGeom prst="rect">
            <a:avLst/>
          </a:prstGeom>
        </p:spPr>
      </p:pic>
    </p:spTree>
    <p:extLst>
      <p:ext uri="{BB962C8B-B14F-4D97-AF65-F5344CB8AC3E}">
        <p14:creationId xmlns:p14="http://schemas.microsoft.com/office/powerpoint/2010/main" val="1730194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exec()</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436159" y="727987"/>
            <a:ext cx="11336392" cy="5138531"/>
          </a:xfrm>
        </p:spPr>
        <p:txBody>
          <a:bodyPr>
            <a:normAutofit/>
          </a:bodyPr>
          <a:lstStyle/>
          <a:p>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r>
              <a:rPr lang="en-GB" altLang="zh-CN" dirty="0"/>
              <a:t> replaces the current process image with a new process image specified by the path to an executable file.</a:t>
            </a:r>
          </a:p>
          <a:p>
            <a:pPr lvl="1"/>
            <a:r>
              <a:rPr lang="en-US" altLang="zh-CN" dirty="0"/>
              <a:t>It does</a:t>
            </a:r>
            <a:r>
              <a:rPr lang="zh-CN" altLang="en-US" dirty="0"/>
              <a:t> </a:t>
            </a:r>
            <a:r>
              <a:rPr lang="en-US" altLang="zh-CN" dirty="0"/>
              <a:t>not</a:t>
            </a:r>
            <a:r>
              <a:rPr lang="zh-CN" altLang="en-US" dirty="0"/>
              <a:t> </a:t>
            </a:r>
            <a:r>
              <a:rPr lang="en-US" altLang="zh-CN" dirty="0"/>
              <a:t>return.</a:t>
            </a:r>
            <a:r>
              <a:rPr lang="zh-CN" altLang="en-US" dirty="0"/>
              <a:t> </a:t>
            </a:r>
            <a:r>
              <a:rPr lang="en-US" altLang="zh-CN" dirty="0"/>
              <a:t>It</a:t>
            </a:r>
            <a:r>
              <a:rPr lang="zh-CN" altLang="en-US" dirty="0"/>
              <a:t> </a:t>
            </a:r>
            <a:r>
              <a:rPr lang="en-US" altLang="zh-CN" dirty="0"/>
              <a:t>starts</a:t>
            </a:r>
            <a:r>
              <a:rPr lang="zh-CN" altLang="en-US" dirty="0"/>
              <a:t> </a:t>
            </a:r>
            <a:r>
              <a:rPr lang="en-US" altLang="zh-CN" dirty="0"/>
              <a:t>to</a:t>
            </a:r>
            <a:r>
              <a:rPr lang="zh-CN" altLang="en-US" dirty="0"/>
              <a:t> </a:t>
            </a:r>
            <a:r>
              <a:rPr lang="en-US" altLang="zh-CN" dirty="0"/>
              <a:t>execute</a:t>
            </a:r>
            <a:r>
              <a:rPr lang="zh-CN" altLang="en-US" dirty="0"/>
              <a:t> </a:t>
            </a:r>
            <a:r>
              <a:rPr lang="en-US" altLang="zh-CN" dirty="0"/>
              <a:t>the</a:t>
            </a:r>
            <a:r>
              <a:rPr lang="zh-CN" altLang="en-US" dirty="0"/>
              <a:t> </a:t>
            </a:r>
            <a:r>
              <a:rPr lang="en-US" altLang="zh-CN" dirty="0"/>
              <a:t>new</a:t>
            </a:r>
            <a:r>
              <a:rPr lang="zh-CN" altLang="en-US" dirty="0"/>
              <a:t> </a:t>
            </a:r>
            <a:r>
              <a:rPr lang="en-US" altLang="zh-CN" dirty="0"/>
              <a:t>program.</a:t>
            </a:r>
            <a:endParaRPr lang="en-US" altLang="zh-CN" b="1" dirty="0">
              <a:solidFill>
                <a:srgbClr val="FF0000"/>
              </a:solidFill>
            </a:endParaRPr>
          </a:p>
          <a:p>
            <a:r>
              <a:rPr lang="en-US" altLang="zh-CN" dirty="0"/>
              <a:t>There</a:t>
            </a:r>
            <a:r>
              <a:rPr lang="zh-CN" altLang="en-US" dirty="0"/>
              <a:t> </a:t>
            </a:r>
            <a:r>
              <a:rPr lang="en-US" altLang="zh-CN" dirty="0"/>
              <a:t>is</a:t>
            </a:r>
            <a:r>
              <a:rPr lang="zh-CN" altLang="en-US" dirty="0"/>
              <a:t> </a:t>
            </a:r>
            <a:r>
              <a:rPr lang="en-US" altLang="zh-CN" dirty="0"/>
              <a:t>a</a:t>
            </a:r>
            <a:r>
              <a:rPr lang="zh-CN" altLang="en-US" dirty="0"/>
              <a:t> </a:t>
            </a:r>
            <a:r>
              <a:rPr lang="en-US" altLang="zh-CN" dirty="0"/>
              <a:t>family</a:t>
            </a:r>
            <a:r>
              <a:rPr lang="zh-CN" altLang="en-US" dirty="0"/>
              <a:t> </a:t>
            </a:r>
            <a:r>
              <a:rPr lang="en-US" altLang="zh-CN" dirty="0"/>
              <a:t>of</a:t>
            </a:r>
            <a:r>
              <a:rPr lang="zh-CN" altLang="en-US" dirty="0"/>
              <a:t> </a:t>
            </a:r>
            <a:r>
              <a:rPr lang="en-US" altLang="zh-CN" b="1" dirty="0">
                <a:solidFill>
                  <a:srgbClr val="0070C0"/>
                </a:solidFill>
              </a:rPr>
              <a:t>exec(),</a:t>
            </a:r>
            <a:r>
              <a:rPr lang="zh-CN" altLang="en-US" b="1" dirty="0">
                <a:solidFill>
                  <a:srgbClr val="0070C0"/>
                </a:solidFill>
              </a:rPr>
              <a:t> </a:t>
            </a:r>
            <a:r>
              <a:rPr lang="en-US" altLang="zh-CN" dirty="0"/>
              <a:t>e.g.,</a:t>
            </a:r>
            <a:r>
              <a:rPr lang="zh-CN" altLang="en-US" b="1" dirty="0">
                <a:solidFill>
                  <a:srgbClr val="0070C0"/>
                </a:solidFill>
              </a:rPr>
              <a:t> </a:t>
            </a:r>
            <a:r>
              <a:rPr lang="zh-CN" altLang="en-US" dirty="0"/>
              <a:t> </a:t>
            </a:r>
            <a:r>
              <a:rPr lang="en-US" altLang="zh-CN" b="1" dirty="0" err="1">
                <a:solidFill>
                  <a:srgbClr val="0070C0"/>
                </a:solidFill>
              </a:rPr>
              <a:t>execl</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execvp</a:t>
            </a:r>
            <a:r>
              <a:rPr lang="en-US" altLang="zh-CN" b="1" dirty="0">
                <a:solidFill>
                  <a:srgbClr val="0070C0"/>
                </a:solidFill>
              </a:rPr>
              <a:t>()</a:t>
            </a:r>
          </a:p>
          <a:p>
            <a:pPr lvl="1"/>
            <a:r>
              <a:rPr lang="en-GB" altLang="zh-CN" b="1" dirty="0" err="1">
                <a:solidFill>
                  <a:srgbClr val="0070C0"/>
                </a:solidFill>
              </a:rPr>
              <a:t>execl</a:t>
            </a:r>
            <a:r>
              <a:rPr lang="en-GB" altLang="zh-CN" b="1" dirty="0">
                <a:solidFill>
                  <a:srgbClr val="0070C0"/>
                </a:solidFill>
              </a:rPr>
              <a:t>()</a:t>
            </a:r>
            <a:r>
              <a:rPr lang="en-GB" altLang="zh-CN" dirty="0"/>
              <a:t> takes a variable number of arguments that represent the program name and its arguments.</a:t>
            </a:r>
          </a:p>
          <a:p>
            <a:pPr lvl="2"/>
            <a:r>
              <a:rPr lang="en-GB" altLang="zh-CN" dirty="0"/>
              <a:t>int </a:t>
            </a:r>
            <a:r>
              <a:rPr lang="en-GB" altLang="zh-CN" dirty="0" err="1"/>
              <a:t>execl</a:t>
            </a:r>
            <a:r>
              <a:rPr lang="en-GB" altLang="zh-CN" dirty="0"/>
              <a:t>(</a:t>
            </a:r>
            <a:r>
              <a:rPr lang="en-GB" altLang="zh-CN" dirty="0" err="1"/>
              <a:t>const</a:t>
            </a:r>
            <a:r>
              <a:rPr lang="en-GB" altLang="zh-CN" dirty="0"/>
              <a:t> char *path, </a:t>
            </a:r>
            <a:r>
              <a:rPr lang="en-GB" altLang="zh-CN" dirty="0" err="1"/>
              <a:t>const</a:t>
            </a:r>
            <a:r>
              <a:rPr lang="en-GB" altLang="zh-CN" dirty="0"/>
              <a:t> char *</a:t>
            </a:r>
            <a:r>
              <a:rPr lang="en-GB" altLang="zh-CN" dirty="0" err="1"/>
              <a:t>arg</a:t>
            </a:r>
            <a:r>
              <a:rPr lang="en-GB" altLang="zh-CN" dirty="0"/>
              <a:t>, ..., NULL);</a:t>
            </a:r>
            <a:endParaRPr lang="en-US" altLang="zh-CN" dirty="0"/>
          </a:p>
          <a:p>
            <a:pPr lvl="1"/>
            <a:r>
              <a:rPr lang="en-GB" altLang="zh-CN" b="1" dirty="0" err="1">
                <a:solidFill>
                  <a:srgbClr val="0070C0"/>
                </a:solidFill>
              </a:rPr>
              <a:t>execvp</a:t>
            </a:r>
            <a:r>
              <a:rPr lang="en-GB" altLang="zh-CN" b="1" dirty="0">
                <a:solidFill>
                  <a:srgbClr val="0070C0"/>
                </a:solidFill>
              </a:rPr>
              <a:t>() </a:t>
            </a:r>
            <a:r>
              <a:rPr lang="en-GB" altLang="zh-CN" dirty="0"/>
              <a:t>takes an array of arguments instead of a variable-length argument list</a:t>
            </a:r>
          </a:p>
          <a:p>
            <a:pPr lvl="2"/>
            <a:r>
              <a:rPr lang="en-GB" sz="2200" dirty="0"/>
              <a:t>int </a:t>
            </a:r>
            <a:r>
              <a:rPr lang="en-GB" sz="2200" dirty="0" err="1"/>
              <a:t>execvp</a:t>
            </a:r>
            <a:r>
              <a:rPr lang="en-GB" sz="2200" dirty="0"/>
              <a:t>(</a:t>
            </a:r>
            <a:r>
              <a:rPr lang="en-GB" sz="2200" dirty="0" err="1"/>
              <a:t>const</a:t>
            </a:r>
            <a:r>
              <a:rPr lang="en-GB" sz="2200" dirty="0"/>
              <a:t> char *file, char *</a:t>
            </a:r>
            <a:r>
              <a:rPr lang="en-GB" sz="2200" dirty="0" err="1"/>
              <a:t>const</a:t>
            </a:r>
            <a:r>
              <a:rPr lang="en-GB" sz="2200" dirty="0"/>
              <a:t> </a:t>
            </a:r>
            <a:r>
              <a:rPr lang="en-GB" sz="2200" dirty="0" err="1"/>
              <a:t>argv</a:t>
            </a:r>
            <a:r>
              <a:rPr lang="en-GB" sz="2200" dirty="0"/>
              <a:t>[]);</a:t>
            </a:r>
            <a:endParaRPr lang="en-US" altLang="zh-CN" sz="2200" dirty="0"/>
          </a:p>
          <a:p>
            <a:pPr marL="0" indent="0">
              <a:buNone/>
            </a:pPr>
            <a:endParaRPr lang="en-US" altLang="zh-CN" dirty="0"/>
          </a:p>
        </p:txBody>
      </p:sp>
      <p:pic>
        <p:nvPicPr>
          <p:cNvPr id="3074" name="Picture 2" descr="The exec family of system calls :: Operating systems 2018">
            <a:extLst>
              <a:ext uri="{FF2B5EF4-FFF2-40B4-BE49-F238E27FC236}">
                <a16:creationId xmlns:a16="http://schemas.microsoft.com/office/drawing/2014/main" id="{B8F04797-E2C0-72D8-B7F9-8F0915B7C1A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832632" y="4097432"/>
            <a:ext cx="6526735" cy="2384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56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exec() Example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39129" y="962528"/>
            <a:ext cx="8502294" cy="5917243"/>
          </a:xfrm>
        </p:spPr>
        <p:txBody>
          <a:bodyPr>
            <a:normAutofit/>
          </a:bodyPr>
          <a:lstStyle/>
          <a:p>
            <a:pPr marL="0" indent="0">
              <a:buNone/>
            </a:pPr>
            <a:r>
              <a:rPr lang="en-US" altLang="zh-CN" sz="1400" dirty="0">
                <a:solidFill>
                  <a:srgbClr val="B00040"/>
                </a:solidFill>
              </a:rPr>
              <a:t>int</a:t>
            </a:r>
            <a:r>
              <a:rPr lang="en-US" altLang="zh-CN" sz="1400" dirty="0"/>
              <a:t> </a:t>
            </a:r>
            <a:r>
              <a:rPr lang="en-US" altLang="zh-CN" sz="1400" dirty="0">
                <a:solidFill>
                  <a:srgbClr val="0000FF"/>
                </a:solidFill>
              </a:rPr>
              <a:t>main</a:t>
            </a:r>
            <a:r>
              <a:rPr lang="en-US" altLang="zh-CN" sz="1400" dirty="0"/>
              <a:t>(</a:t>
            </a:r>
            <a:r>
              <a:rPr lang="en-US" altLang="zh-CN" sz="1400" dirty="0">
                <a:solidFill>
                  <a:srgbClr val="B00040"/>
                </a:solidFill>
              </a:rPr>
              <a:t>int</a:t>
            </a:r>
            <a:r>
              <a:rPr lang="en-US" altLang="zh-CN" sz="1400" dirty="0">
                <a:solidFill>
                  <a:srgbClr val="BBBBBB"/>
                </a:solidFill>
              </a:rPr>
              <a:t> </a:t>
            </a:r>
            <a:r>
              <a:rPr lang="en-US" altLang="zh-CN" sz="1400" dirty="0" err="1"/>
              <a:t>argc</a:t>
            </a:r>
            <a:r>
              <a:rPr lang="en-US" altLang="zh-CN" sz="1400" dirty="0"/>
              <a:t>,</a:t>
            </a:r>
            <a:r>
              <a:rPr lang="en-US" altLang="zh-CN" sz="1400" dirty="0">
                <a:solidFill>
                  <a:srgbClr val="BBBBBB"/>
                </a:solidFill>
              </a:rPr>
              <a:t> </a:t>
            </a:r>
            <a:r>
              <a:rPr lang="en-US" altLang="zh-CN" sz="1400" dirty="0">
                <a:solidFill>
                  <a:srgbClr val="B00040"/>
                </a:solidFill>
              </a:rPr>
              <a:t>char</a:t>
            </a:r>
            <a:r>
              <a:rPr lang="en-US" altLang="zh-CN" sz="1400" dirty="0">
                <a:solidFill>
                  <a:srgbClr val="BBBBBB"/>
                </a:solidFill>
              </a:rPr>
              <a:t> </a:t>
            </a:r>
            <a:r>
              <a:rPr lang="en-US" altLang="zh-CN" sz="1400" dirty="0">
                <a:solidFill>
                  <a:srgbClr val="666666"/>
                </a:solidFill>
              </a:rPr>
              <a:t>*</a:t>
            </a:r>
            <a:r>
              <a:rPr lang="en-US" altLang="zh-CN" sz="1400" dirty="0" err="1"/>
              <a:t>argv</a:t>
            </a:r>
            <a:r>
              <a:rPr lang="en-US" altLang="zh-CN" sz="1400" dirty="0"/>
              <a:t>[]) </a:t>
            </a:r>
          </a:p>
          <a:p>
            <a:pPr marL="0" indent="0">
              <a:buNone/>
            </a:pPr>
            <a:r>
              <a:rPr lang="en-US" altLang="zh-CN" sz="1400" dirty="0"/>
              <a:t>{ </a:t>
            </a:r>
          </a:p>
          <a:p>
            <a:pPr marL="400050" lvl="1" indent="0">
              <a:buNone/>
            </a:pPr>
            <a:r>
              <a:rPr lang="en-US" altLang="zh-CN" sz="1400" dirty="0" err="1"/>
              <a:t>printf</a:t>
            </a:r>
            <a:r>
              <a:rPr lang="en-US" altLang="zh-CN" sz="1400" dirty="0"/>
              <a:t>(</a:t>
            </a:r>
            <a:r>
              <a:rPr lang="en-US" altLang="zh-CN" sz="1400" dirty="0">
                <a:solidFill>
                  <a:srgbClr val="BA2121"/>
                </a:solidFill>
              </a:rPr>
              <a:t>"hello world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int</a:t>
            </a:r>
            <a:r>
              <a:rPr lang="en-US" altLang="zh-CN" sz="1400" dirty="0">
                <a:solidFill>
                  <a:srgbClr val="BBBBBB"/>
                </a:solidFill>
              </a:rPr>
              <a:t> </a:t>
            </a:r>
            <a:r>
              <a:rPr lang="en-US" altLang="zh-CN" sz="1400" dirty="0" err="1"/>
              <a:t>rc</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t>fork(); </a:t>
            </a:r>
          </a:p>
          <a:p>
            <a:pPr marL="400050" lvl="1" indent="0">
              <a:buNone/>
            </a:pP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rc</a:t>
            </a:r>
            <a:r>
              <a:rPr lang="en-US" altLang="zh-CN" sz="1400" dirty="0">
                <a:solidFill>
                  <a:srgbClr val="BBBBBB"/>
                </a:solidFill>
              </a:rPr>
              <a:t> </a:t>
            </a:r>
            <a:r>
              <a:rPr lang="en-US" altLang="zh-CN" sz="1400" dirty="0">
                <a:solidFill>
                  <a:srgbClr val="666666"/>
                </a:solidFill>
              </a:rPr>
              <a:t>&lt;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a:t>
            </a:r>
          </a:p>
          <a:p>
            <a:pPr marL="400050" lvl="1" indent="0">
              <a:buNone/>
            </a:pPr>
            <a:r>
              <a:rPr lang="en-US" altLang="zh-CN" sz="1400" dirty="0"/>
              <a:t>		 </a:t>
            </a:r>
            <a:r>
              <a:rPr lang="en-US" altLang="zh-CN" sz="1400" i="1" dirty="0">
                <a:solidFill>
                  <a:srgbClr val="3D7B7B"/>
                </a:solidFill>
              </a:rPr>
              <a:t>// fork failed; exit</a:t>
            </a:r>
            <a:r>
              <a:rPr lang="en-US" altLang="zh-CN" sz="1400" dirty="0"/>
              <a:t> </a:t>
            </a:r>
          </a:p>
          <a:p>
            <a:pPr marL="400050" lvl="1" indent="0">
              <a:buNone/>
            </a:pPr>
            <a:r>
              <a:rPr lang="en-US" altLang="zh-CN" sz="1400" dirty="0"/>
              <a:t>		</a:t>
            </a:r>
            <a:r>
              <a:rPr lang="en-US" altLang="zh-CN" sz="1400" dirty="0" err="1"/>
              <a:t>fprintf</a:t>
            </a:r>
            <a:r>
              <a:rPr lang="en-US" altLang="zh-CN" sz="1400" dirty="0"/>
              <a:t>(stderr,</a:t>
            </a:r>
            <a:r>
              <a:rPr lang="en-US" altLang="zh-CN" sz="1400" dirty="0">
                <a:solidFill>
                  <a:srgbClr val="BBBBBB"/>
                </a:solidFill>
              </a:rPr>
              <a:t> </a:t>
            </a:r>
            <a:r>
              <a:rPr lang="en-US" altLang="zh-CN" sz="1400" dirty="0">
                <a:solidFill>
                  <a:srgbClr val="BA2121"/>
                </a:solidFill>
              </a:rPr>
              <a:t>"fork failed</a:t>
            </a:r>
            <a:r>
              <a:rPr lang="en-US" altLang="zh-CN" sz="1400" b="1" dirty="0">
                <a:solidFill>
                  <a:srgbClr val="AA5D1F"/>
                </a:solidFill>
              </a:rPr>
              <a:t>\n</a:t>
            </a:r>
            <a:r>
              <a:rPr lang="en-US" altLang="zh-CN" sz="1400" dirty="0">
                <a:solidFill>
                  <a:srgbClr val="BA2121"/>
                </a:solidFill>
              </a:rPr>
              <a:t>"</a:t>
            </a:r>
            <a:r>
              <a:rPr lang="en-US" altLang="zh-CN" sz="1400" dirty="0"/>
              <a:t>); exit(</a:t>
            </a:r>
            <a:r>
              <a:rPr lang="en-US" altLang="zh-CN" sz="1400" dirty="0">
                <a:solidFill>
                  <a:srgbClr val="666666"/>
                </a:solidFill>
              </a:rPr>
              <a:t>1</a:t>
            </a:r>
            <a:r>
              <a:rPr lang="en-US" altLang="zh-CN" sz="1400" dirty="0"/>
              <a:t>); </a:t>
            </a:r>
          </a:p>
          <a:p>
            <a:pPr marL="400050" lvl="1" indent="0">
              <a:buNone/>
            </a:pPr>
            <a:r>
              <a:rPr lang="en-US" altLang="zh-CN" sz="1400" dirty="0"/>
              <a:t>}</a:t>
            </a:r>
            <a:r>
              <a:rPr lang="en-US" altLang="zh-CN" sz="1400" dirty="0">
                <a:solidFill>
                  <a:srgbClr val="BBBBBB"/>
                </a:solidFill>
              </a:rPr>
              <a:t> </a:t>
            </a:r>
            <a:r>
              <a:rPr lang="en-US" altLang="zh-CN" sz="1400" b="1" dirty="0">
                <a:solidFill>
                  <a:srgbClr val="008000"/>
                </a:solidFill>
              </a:rPr>
              <a:t>else</a:t>
            </a:r>
            <a:r>
              <a:rPr lang="en-US" altLang="zh-CN" sz="1400" dirty="0">
                <a:solidFill>
                  <a:srgbClr val="BBBBBB"/>
                </a:solidFill>
              </a:rPr>
              <a:t> </a:t>
            </a: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rc</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 </a:t>
            </a:r>
            <a:r>
              <a:rPr lang="zh-CN" altLang="en-US" sz="1400" dirty="0"/>
              <a:t> </a:t>
            </a:r>
            <a:r>
              <a:rPr lang="en-US" altLang="zh-CN" sz="1400" i="1" dirty="0">
                <a:solidFill>
                  <a:srgbClr val="3D7B7B"/>
                </a:solidFill>
              </a:rPr>
              <a:t>// child (new process)</a:t>
            </a:r>
            <a:r>
              <a:rPr lang="en-US" altLang="zh-CN" sz="1400" dirty="0"/>
              <a:t> </a:t>
            </a:r>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"hello, I am child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		char</a:t>
            </a:r>
            <a:r>
              <a:rPr lang="en-US" altLang="zh-CN" sz="1400" dirty="0">
                <a:solidFill>
                  <a:srgbClr val="BBBBBB"/>
                </a:solidFill>
              </a:rPr>
              <a:t> </a:t>
            </a:r>
            <a:r>
              <a:rPr lang="en-US" altLang="zh-CN" sz="1400" dirty="0">
                <a:solidFill>
                  <a:srgbClr val="666666"/>
                </a:solidFill>
              </a:rPr>
              <a:t>*</a:t>
            </a:r>
            <a:r>
              <a:rPr lang="en-US" altLang="zh-CN" sz="1400" dirty="0" err="1"/>
              <a:t>myargs</a:t>
            </a:r>
            <a:r>
              <a:rPr lang="en-US" altLang="zh-CN" sz="1400" dirty="0"/>
              <a:t>[</a:t>
            </a:r>
            <a:r>
              <a:rPr lang="en-US" altLang="zh-CN" sz="1400" dirty="0">
                <a:solidFill>
                  <a:srgbClr val="666666"/>
                </a:solidFill>
              </a:rPr>
              <a:t>3</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a:t>
            </a:r>
            <a:r>
              <a:rPr lang="en-US" altLang="zh-CN" sz="1400" dirty="0" err="1">
                <a:solidFill>
                  <a:srgbClr val="BA2121"/>
                </a:solidFill>
              </a:rPr>
              <a:t>wc</a:t>
            </a:r>
            <a:r>
              <a:rPr lang="en-US" altLang="zh-CN" sz="1400" dirty="0">
                <a:solidFill>
                  <a:srgbClr val="BA2121"/>
                </a:solidFill>
              </a:rPr>
              <a:t>”</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program: ”</a:t>
            </a:r>
            <a:r>
              <a:rPr lang="en-US" altLang="zh-CN" sz="1400" i="1" dirty="0" err="1">
                <a:solidFill>
                  <a:srgbClr val="3D7B7B"/>
                </a:solidFill>
              </a:rPr>
              <a:t>wc</a:t>
            </a:r>
            <a:r>
              <a:rPr lang="en-US" altLang="zh-CN" sz="1400" i="1" dirty="0">
                <a:solidFill>
                  <a:srgbClr val="3D7B7B"/>
                </a:solidFill>
              </a:rPr>
              <a:t>“ (word</a:t>
            </a:r>
            <a:r>
              <a:rPr lang="zh-CN" altLang="en-US" sz="1400" i="1" dirty="0">
                <a:solidFill>
                  <a:srgbClr val="3D7B7B"/>
                </a:solidFill>
              </a:rPr>
              <a:t> </a:t>
            </a:r>
            <a:r>
              <a:rPr lang="en-US" altLang="zh-CN" sz="1400" i="1" dirty="0">
                <a:solidFill>
                  <a:srgbClr val="3D7B7B"/>
                </a:solidFill>
              </a:rPr>
              <a:t>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1</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“p3.c”</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argument: file to 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2</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008000"/>
                </a:solidFill>
              </a:rPr>
              <a:t>NULL</a:t>
            </a:r>
            <a:r>
              <a:rPr lang="en-US" altLang="zh-CN" sz="1400" dirty="0"/>
              <a:t>;</a:t>
            </a:r>
            <a:r>
              <a:rPr lang="en-US" altLang="zh-CN" sz="1400" dirty="0">
                <a:solidFill>
                  <a:srgbClr val="BBBBBB"/>
                </a:solidFill>
              </a:rPr>
              <a:t> </a:t>
            </a:r>
            <a:r>
              <a:rPr lang="en-US" altLang="zh-CN" sz="1400" i="1" dirty="0">
                <a:solidFill>
                  <a:srgbClr val="3D7B7B"/>
                </a:solidFill>
              </a:rPr>
              <a:t>// marks end of array</a:t>
            </a:r>
            <a:r>
              <a:rPr lang="en-US" altLang="zh-CN" sz="1400" dirty="0"/>
              <a:t> </a:t>
            </a:r>
          </a:p>
          <a:p>
            <a:pPr marL="400050" lvl="1" indent="0">
              <a:buNone/>
            </a:pPr>
            <a:r>
              <a:rPr lang="en-US" altLang="zh-CN" sz="1400" dirty="0"/>
              <a:t>		</a:t>
            </a:r>
            <a:r>
              <a:rPr lang="en-US" altLang="zh-CN" sz="1400" dirty="0" err="1"/>
              <a:t>execvp</a:t>
            </a:r>
            <a:r>
              <a:rPr lang="en-US" altLang="zh-CN" sz="1400" dirty="0"/>
              <a:t>(</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err="1"/>
              <a:t>myargs</a:t>
            </a:r>
            <a:r>
              <a:rPr lang="en-US" altLang="zh-CN" sz="1400" dirty="0"/>
              <a:t>);</a:t>
            </a:r>
            <a:r>
              <a:rPr lang="en-US" altLang="zh-CN" sz="1400" dirty="0">
                <a:solidFill>
                  <a:srgbClr val="BBBBBB"/>
                </a:solidFill>
              </a:rPr>
              <a:t> </a:t>
            </a:r>
            <a:r>
              <a:rPr lang="en-US" altLang="zh-CN" sz="1400" i="1" dirty="0">
                <a:solidFill>
                  <a:srgbClr val="3D7B7B"/>
                </a:solidFill>
              </a:rPr>
              <a:t>// run</a:t>
            </a:r>
            <a:r>
              <a:rPr lang="zh-CN" altLang="en-US" sz="1400" i="1" dirty="0">
                <a:solidFill>
                  <a:srgbClr val="3D7B7B"/>
                </a:solidFill>
              </a:rPr>
              <a:t> </a:t>
            </a:r>
            <a:r>
              <a:rPr lang="en-US" altLang="zh-CN" sz="1400" i="1" dirty="0">
                <a:solidFill>
                  <a:srgbClr val="3D7B7B"/>
                </a:solidFill>
              </a:rPr>
              <a:t>word count</a:t>
            </a:r>
            <a:endParaRPr lang="en-US" altLang="zh-CN" sz="1400" dirty="0"/>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“this will be replaced,</a:t>
            </a:r>
            <a:r>
              <a:rPr lang="zh-CN" altLang="en-US" sz="1400" dirty="0">
                <a:solidFill>
                  <a:srgbClr val="BA2121"/>
                </a:solidFill>
              </a:rPr>
              <a:t> </a:t>
            </a:r>
            <a:r>
              <a:rPr lang="en-US" altLang="zh-CN" sz="1400" dirty="0">
                <a:solidFill>
                  <a:srgbClr val="BA2121"/>
                </a:solidFill>
              </a:rPr>
              <a:t>so</a:t>
            </a:r>
            <a:r>
              <a:rPr lang="zh-CN" altLang="en-US" sz="1400" dirty="0">
                <a:solidFill>
                  <a:srgbClr val="BA2121"/>
                </a:solidFill>
              </a:rPr>
              <a:t> </a:t>
            </a:r>
            <a:r>
              <a:rPr lang="en-US" altLang="zh-CN" sz="1400" dirty="0">
                <a:solidFill>
                  <a:srgbClr val="BA2121"/>
                </a:solidFill>
              </a:rPr>
              <a:t>not</a:t>
            </a:r>
            <a:r>
              <a:rPr lang="zh-CN" altLang="en-US" sz="1400" dirty="0">
                <a:solidFill>
                  <a:srgbClr val="BA2121"/>
                </a:solidFill>
              </a:rPr>
              <a:t> </a:t>
            </a:r>
            <a:r>
              <a:rPr lang="en-US" altLang="zh-CN" sz="1400" dirty="0">
                <a:solidFill>
                  <a:srgbClr val="BA2121"/>
                </a:solidFill>
              </a:rPr>
              <a:t>printed</a:t>
            </a:r>
            <a:r>
              <a:rPr lang="zh-CN" altLang="en-US" sz="1400" dirty="0">
                <a:solidFill>
                  <a:srgbClr val="BA2121"/>
                </a:solidFill>
              </a:rPr>
              <a:t> </a:t>
            </a:r>
            <a:r>
              <a:rPr lang="en-US" altLang="zh-CN" sz="1400" dirty="0">
                <a:solidFill>
                  <a:srgbClr val="BA2121"/>
                </a:solidFill>
              </a:rPr>
              <a:t>out"</a:t>
            </a:r>
            <a:r>
              <a:rPr lang="en-US" altLang="zh-CN" sz="1400" dirty="0"/>
              <a:t>); </a:t>
            </a:r>
          </a:p>
          <a:p>
            <a:pPr marL="400050" lvl="1" indent="0">
              <a:buNone/>
            </a:pPr>
            <a:r>
              <a:rPr lang="en-US" altLang="zh-CN" sz="1400" dirty="0"/>
              <a:t>}</a:t>
            </a:r>
            <a:r>
              <a:rPr lang="zh-CN" altLang="en-US" sz="1400" dirty="0"/>
              <a:t> </a:t>
            </a:r>
            <a:r>
              <a:rPr lang="en-US" altLang="zh-CN" sz="1400" b="1" dirty="0">
                <a:solidFill>
                  <a:srgbClr val="008000"/>
                </a:solidFill>
              </a:rPr>
              <a:t>else</a:t>
            </a:r>
            <a:r>
              <a:rPr lang="zh-CN" altLang="en-US" sz="1400" b="1" dirty="0">
                <a:solidFill>
                  <a:srgbClr val="008000"/>
                </a:solidFill>
              </a:rPr>
              <a:t> </a:t>
            </a:r>
            <a:r>
              <a:rPr lang="en-US" altLang="zh-CN" sz="1400" dirty="0"/>
              <a:t>{ </a:t>
            </a:r>
            <a:r>
              <a:rPr lang="zh-CN" altLang="en-US" sz="1400" dirty="0"/>
              <a:t> </a:t>
            </a:r>
            <a:r>
              <a:rPr lang="en-US" altLang="zh-CN" sz="1400" i="1" dirty="0">
                <a:solidFill>
                  <a:srgbClr val="3D7B7B"/>
                </a:solidFill>
              </a:rPr>
              <a:t>//</a:t>
            </a:r>
            <a:r>
              <a:rPr lang="zh-CN" altLang="en-US" sz="1400" i="1" dirty="0">
                <a:solidFill>
                  <a:srgbClr val="3D7B7B"/>
                </a:solidFill>
              </a:rPr>
              <a:t> </a:t>
            </a:r>
            <a:r>
              <a:rPr lang="en-US" altLang="zh-CN" sz="1400" i="1" dirty="0">
                <a:solidFill>
                  <a:srgbClr val="3D7B7B"/>
                </a:solidFill>
              </a:rPr>
              <a:t>parent</a:t>
            </a:r>
          </a:p>
          <a:p>
            <a:pPr marL="400050" lvl="1" indent="0">
              <a:buNone/>
            </a:pPr>
            <a:r>
              <a:rPr lang="en-US" altLang="zh-CN" sz="1400" dirty="0"/>
              <a:t>		</a:t>
            </a:r>
            <a:r>
              <a:rPr lang="en-US" altLang="zh-CN" sz="1400" dirty="0">
                <a:solidFill>
                  <a:srgbClr val="B00040"/>
                </a:solidFill>
              </a:rPr>
              <a:t>int</a:t>
            </a:r>
            <a:r>
              <a:rPr lang="zh-CN" altLang="en-US" sz="1400" dirty="0"/>
              <a:t> </a:t>
            </a:r>
            <a:r>
              <a:rPr lang="en-US" altLang="zh-CN" sz="1400" dirty="0" err="1"/>
              <a:t>rc_wait</a:t>
            </a:r>
            <a:r>
              <a:rPr lang="zh-CN" altLang="en-US" sz="1400" dirty="0"/>
              <a:t> </a:t>
            </a:r>
            <a:r>
              <a:rPr lang="en-US" altLang="zh-CN" sz="1400" dirty="0"/>
              <a:t>=</a:t>
            </a:r>
            <a:r>
              <a:rPr lang="zh-CN" altLang="en-US" sz="1400" dirty="0"/>
              <a:t> </a:t>
            </a:r>
            <a:r>
              <a:rPr lang="en-US" altLang="zh-CN" sz="1400" dirty="0"/>
              <a:t>wait(NULL);</a:t>
            </a:r>
          </a:p>
          <a:p>
            <a:pPr marL="400050" lvl="1" indent="0">
              <a:buNone/>
            </a:pPr>
            <a:r>
              <a:rPr lang="en-US" altLang="zh-CN" sz="1400" dirty="0">
                <a:solidFill>
                  <a:srgbClr val="BBBBBB"/>
                </a:solidFill>
              </a:rPr>
              <a:t> 		</a:t>
            </a:r>
            <a:r>
              <a:rPr lang="en-US" altLang="zh-CN" sz="1400" dirty="0" err="1"/>
              <a:t>printf</a:t>
            </a:r>
            <a:r>
              <a:rPr lang="en-US" altLang="zh-CN" sz="1400" dirty="0"/>
              <a:t>(</a:t>
            </a:r>
            <a:r>
              <a:rPr lang="en-US" altLang="zh-CN" sz="1400" dirty="0">
                <a:solidFill>
                  <a:srgbClr val="BA2121"/>
                </a:solidFill>
              </a:rPr>
              <a:t>“hello, I am parent of %d (</a:t>
            </a:r>
            <a:r>
              <a:rPr lang="en-US" altLang="zh-CN" sz="1400" dirty="0" err="1">
                <a:solidFill>
                  <a:srgbClr val="BA2121"/>
                </a:solidFill>
              </a:rPr>
              <a:t>rc_wait</a:t>
            </a:r>
            <a:r>
              <a:rPr lang="en-US" altLang="zh-CN" sz="1400" dirty="0">
                <a:solidFill>
                  <a:srgbClr val="BA2121"/>
                </a:solidFill>
              </a:rPr>
              <a:t>:%d) (pid:%d)\n”</a:t>
            </a:r>
            <a:r>
              <a:rPr lang="en-US" altLang="zh-CN" sz="1400" dirty="0"/>
              <a:t>,</a:t>
            </a:r>
            <a:r>
              <a:rPr lang="zh-CN" altLang="en-US" sz="1400" dirty="0">
                <a:solidFill>
                  <a:srgbClr val="BA2121"/>
                </a:solidFill>
              </a:rPr>
              <a:t> </a:t>
            </a:r>
            <a:r>
              <a:rPr lang="en-US" altLang="zh-CN" sz="1400" dirty="0" err="1"/>
              <a:t>rc</a:t>
            </a:r>
            <a:r>
              <a:rPr lang="en-US" altLang="zh-CN" sz="1400" dirty="0"/>
              <a:t>, </a:t>
            </a:r>
            <a:r>
              <a:rPr lang="en-US" altLang="zh-CN" sz="1400" dirty="0" err="1"/>
              <a:t>rc_wait</a:t>
            </a:r>
            <a:r>
              <a:rPr lang="en-US" altLang="zh-CN" sz="1400" dirty="0"/>
              <a:t>, (int) </a:t>
            </a:r>
            <a:r>
              <a:rPr lang="en-US" altLang="zh-CN" sz="1400" dirty="0" err="1"/>
              <a:t>getpid</a:t>
            </a:r>
            <a:r>
              <a:rPr lang="en-US" altLang="zh-CN" sz="1400" dirty="0"/>
              <a:t>());}</a:t>
            </a:r>
          </a:p>
          <a:p>
            <a:pPr marL="400050" lvl="1" indent="0">
              <a:buNone/>
            </a:pPr>
            <a:r>
              <a:rPr lang="en-US" altLang="zh-CN" sz="1400" b="1" dirty="0">
                <a:solidFill>
                  <a:srgbClr val="008000"/>
                </a:solidFill>
              </a:rPr>
              <a:t>return</a:t>
            </a:r>
            <a:r>
              <a:rPr lang="en-US" altLang="zh-CN" sz="1400" dirty="0">
                <a:solidFill>
                  <a:srgbClr val="BBBBBB"/>
                </a:solidFill>
              </a:rPr>
              <a:t> </a:t>
            </a:r>
            <a:r>
              <a:rPr lang="en-US" altLang="zh-CN" sz="1400" dirty="0">
                <a:solidFill>
                  <a:srgbClr val="666666"/>
                </a:solidFill>
              </a:rPr>
              <a:t>0</a:t>
            </a:r>
            <a:r>
              <a:rPr lang="en-US" altLang="zh-CN" sz="1400" dirty="0"/>
              <a:t>; </a:t>
            </a:r>
          </a:p>
          <a:p>
            <a:pPr marL="0" indent="0">
              <a:buNone/>
            </a:pPr>
            <a:r>
              <a:rPr lang="en-US" altLang="zh-CN" sz="1400" dirty="0"/>
              <a:t>}</a:t>
            </a:r>
            <a:endParaRPr lang="en-US" altLang="zh-CN" dirty="0"/>
          </a:p>
        </p:txBody>
      </p:sp>
      <p:sp>
        <p:nvSpPr>
          <p:cNvPr id="4" name="矩形 3">
            <a:extLst>
              <a:ext uri="{FF2B5EF4-FFF2-40B4-BE49-F238E27FC236}">
                <a16:creationId xmlns:a16="http://schemas.microsoft.com/office/drawing/2014/main" id="{FA39398C-31B9-A9C5-62A7-DCBAF79B252C}"/>
              </a:ext>
            </a:extLst>
          </p:cNvPr>
          <p:cNvSpPr/>
          <p:nvPr/>
        </p:nvSpPr>
        <p:spPr>
          <a:xfrm>
            <a:off x="1680466" y="4329365"/>
            <a:ext cx="6356732" cy="264406"/>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图片 4">
            <a:extLst>
              <a:ext uri="{FF2B5EF4-FFF2-40B4-BE49-F238E27FC236}">
                <a16:creationId xmlns:a16="http://schemas.microsoft.com/office/drawing/2014/main" id="{0A0DFFF0-C33D-5A5E-06E5-A99E6F13A3EA}"/>
              </a:ext>
            </a:extLst>
          </p:cNvPr>
          <p:cNvPicPr>
            <a:picLocks noChangeAspect="1"/>
          </p:cNvPicPr>
          <p:nvPr/>
        </p:nvPicPr>
        <p:blipFill>
          <a:blip r:embed="rId3"/>
          <a:stretch>
            <a:fillRect/>
          </a:stretch>
        </p:blipFill>
        <p:spPr>
          <a:xfrm>
            <a:off x="5789393" y="1466749"/>
            <a:ext cx="5966448" cy="1003093"/>
          </a:xfrm>
          <a:prstGeom prst="rect">
            <a:avLst/>
          </a:prstGeom>
        </p:spPr>
        <p:style>
          <a:lnRef idx="2">
            <a:schemeClr val="accent1"/>
          </a:lnRef>
          <a:fillRef idx="1">
            <a:schemeClr val="lt1"/>
          </a:fillRef>
          <a:effectRef idx="0">
            <a:schemeClr val="accent1"/>
          </a:effectRef>
          <a:fontRef idx="minor">
            <a:schemeClr val="dk1"/>
          </a:fontRef>
        </p:style>
      </p:pic>
      <p:pic>
        <p:nvPicPr>
          <p:cNvPr id="7" name="Picture 2" descr="Process management :: Operating systems 2018">
            <a:extLst>
              <a:ext uri="{FF2B5EF4-FFF2-40B4-BE49-F238E27FC236}">
                <a16:creationId xmlns:a16="http://schemas.microsoft.com/office/drawing/2014/main" id="{C6D9E28B-3858-47C3-1888-3FD2A595EBB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978535" y="2399481"/>
            <a:ext cx="3084930" cy="416335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68D069E-9E8A-D235-BCA8-4E589BB3154C}"/>
              </a:ext>
            </a:extLst>
          </p:cNvPr>
          <p:cNvSpPr txBox="1"/>
          <p:nvPr/>
        </p:nvSpPr>
        <p:spPr>
          <a:xfrm>
            <a:off x="5750377" y="763271"/>
            <a:ext cx="469392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err="1">
                <a:latin typeface="Gill Sans Light"/>
              </a:rPr>
              <a:t>wc</a:t>
            </a:r>
            <a:r>
              <a:rPr lang="en-GB" dirty="0">
                <a:latin typeface="Gill Sans Light"/>
              </a:rPr>
              <a:t>: counts Lines, Words, and Bytes in a File:</a:t>
            </a:r>
          </a:p>
          <a:p>
            <a:r>
              <a:rPr lang="en-GB" dirty="0">
                <a:latin typeface="Gill Sans Light"/>
              </a:rPr>
              <a:t>Output format: [lines] [words] [bytes] [filename]</a:t>
            </a:r>
          </a:p>
        </p:txBody>
      </p:sp>
    </p:spTree>
    <p:extLst>
      <p:ext uri="{BB962C8B-B14F-4D97-AF65-F5344CB8AC3E}">
        <p14:creationId xmlns:p14="http://schemas.microsoft.com/office/powerpoint/2010/main" val="2969170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4F7B9-3F69-6476-900D-9E081AE9B339}"/>
              </a:ext>
            </a:extLst>
          </p:cNvPr>
          <p:cNvSpPr>
            <a:spLocks noGrp="1"/>
          </p:cNvSpPr>
          <p:nvPr>
            <p:ph type="title"/>
          </p:nvPr>
        </p:nvSpPr>
        <p:spPr/>
        <p:txBody>
          <a:bodyPr/>
          <a:lstStyle/>
          <a:p>
            <a:r>
              <a:rPr lang="en-US" dirty="0"/>
              <a:t>IO redirection and pipe </a:t>
            </a:r>
          </a:p>
        </p:txBody>
      </p:sp>
      <p:sp>
        <p:nvSpPr>
          <p:cNvPr id="3" name="内容占位符 2">
            <a:extLst>
              <a:ext uri="{FF2B5EF4-FFF2-40B4-BE49-F238E27FC236}">
                <a16:creationId xmlns:a16="http://schemas.microsoft.com/office/drawing/2014/main" id="{90B30B96-A0DE-7677-784F-83A66CB56E24}"/>
              </a:ext>
            </a:extLst>
          </p:cNvPr>
          <p:cNvSpPr>
            <a:spLocks noGrp="1"/>
          </p:cNvSpPr>
          <p:nvPr>
            <p:ph idx="1"/>
          </p:nvPr>
        </p:nvSpPr>
        <p:spPr>
          <a:xfrm>
            <a:off x="419449" y="951989"/>
            <a:ext cx="11336392" cy="5259969"/>
          </a:xfrm>
        </p:spPr>
        <p:txBody>
          <a:bodyPr/>
          <a:lstStyle/>
          <a:p>
            <a:r>
              <a:rPr lang="en-US" altLang="ko-KR" sz="2000" dirty="0"/>
              <a:t>By separating </a:t>
            </a:r>
            <a:r>
              <a:rPr lang="en-US" altLang="ko-KR" sz="2000" b="1" dirty="0">
                <a:solidFill>
                  <a:srgbClr val="0070C0"/>
                </a:solidFill>
                <a:latin typeface="Courier" charset="0"/>
                <a:ea typeface="Courier" charset="0"/>
                <a:cs typeface="Courier" charset="0"/>
              </a:rPr>
              <a:t>fork()</a:t>
            </a:r>
            <a:r>
              <a:rPr lang="en-US" altLang="ko-KR" sz="2000" dirty="0"/>
              <a:t> and </a:t>
            </a:r>
            <a:r>
              <a:rPr lang="en-US" altLang="ko-KR" sz="2000" b="1" dirty="0">
                <a:solidFill>
                  <a:srgbClr val="0070C0"/>
                </a:solidFill>
                <a:latin typeface="Courier" charset="0"/>
                <a:ea typeface="Courier" charset="0"/>
                <a:cs typeface="Courier" charset="0"/>
              </a:rPr>
              <a:t>exec()</a:t>
            </a:r>
            <a:r>
              <a:rPr lang="en-US" altLang="ko-KR" sz="2000" dirty="0"/>
              <a:t>, we can manipulate various settings just before executing a new program and </a:t>
            </a:r>
            <a:r>
              <a:rPr lang="en-US" altLang="ko-KR" sz="2000" b="1" u="sng" dirty="0"/>
              <a:t>make the IO </a:t>
            </a:r>
            <a:r>
              <a:rPr lang="en-US" altLang="zh-CN" sz="2000" b="1" u="sng" dirty="0"/>
              <a:t>redirection</a:t>
            </a:r>
            <a:r>
              <a:rPr lang="en-US" altLang="ko-KR" sz="2000" b="1" u="sng" dirty="0"/>
              <a:t> and pipe possible</a:t>
            </a:r>
            <a:r>
              <a:rPr lang="en-US" altLang="ko-KR" sz="2000" dirty="0"/>
              <a:t>.</a:t>
            </a:r>
          </a:p>
          <a:p>
            <a:pPr lvl="1"/>
            <a:r>
              <a:rPr lang="en-US" altLang="ko-KR" sz="1800" dirty="0"/>
              <a:t>IO redirection</a:t>
            </a:r>
          </a:p>
          <a:p>
            <a:pPr lvl="1"/>
            <a:endParaRPr lang="en-US" altLang="ko-KR" sz="1800" dirty="0"/>
          </a:p>
          <a:p>
            <a:pPr lvl="1"/>
            <a:endParaRPr lang="en-US" altLang="ko-KR" sz="1800" dirty="0"/>
          </a:p>
          <a:p>
            <a:pPr lvl="1"/>
            <a:r>
              <a:rPr lang="en-US" altLang="ko-KR" sz="1800" dirty="0"/>
              <a:t>pipe</a:t>
            </a:r>
          </a:p>
          <a:p>
            <a:endParaRPr lang="en-US" dirty="0"/>
          </a:p>
        </p:txBody>
      </p:sp>
      <p:sp>
        <p:nvSpPr>
          <p:cNvPr id="6" name="직사각형 5">
            <a:extLst>
              <a:ext uri="{FF2B5EF4-FFF2-40B4-BE49-F238E27FC236}">
                <a16:creationId xmlns:a16="http://schemas.microsoft.com/office/drawing/2014/main" id="{B829F98F-4E42-EE7F-402F-61C4CD687492}"/>
              </a:ext>
            </a:extLst>
          </p:cNvPr>
          <p:cNvSpPr/>
          <p:nvPr/>
        </p:nvSpPr>
        <p:spPr>
          <a:xfrm>
            <a:off x="2910864" y="1536263"/>
            <a:ext cx="4582737" cy="47397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sz="1600" dirty="0">
                <a:solidFill>
                  <a:prstClr val="black"/>
                </a:solidFill>
                <a:latin typeface="Courier" charset="0"/>
                <a:ea typeface="Courier" charset="0"/>
                <a:cs typeface="Courier" charset="0"/>
              </a:rPr>
              <a:t>% cat w3.c &gt; </a:t>
            </a:r>
            <a:r>
              <a:rPr lang="en-US" altLang="ko-KR" sz="1600" dirty="0" err="1">
                <a:solidFill>
                  <a:prstClr val="black"/>
                </a:solidFill>
                <a:latin typeface="Courier" charset="0"/>
                <a:ea typeface="Courier" charset="0"/>
                <a:cs typeface="Courier" charset="0"/>
              </a:rPr>
              <a:t>newfile.txt</a:t>
            </a:r>
            <a:endParaRPr lang="ko-KR" altLang="en-US" sz="1600" dirty="0">
              <a:solidFill>
                <a:prstClr val="black"/>
              </a:solidFill>
              <a:latin typeface="Courier" charset="0"/>
              <a:ea typeface="Courier" charset="0"/>
              <a:cs typeface="Courier" charset="0"/>
            </a:endParaRPr>
          </a:p>
        </p:txBody>
      </p:sp>
      <p:sp>
        <p:nvSpPr>
          <p:cNvPr id="7" name="직사각형 5">
            <a:extLst>
              <a:ext uri="{FF2B5EF4-FFF2-40B4-BE49-F238E27FC236}">
                <a16:creationId xmlns:a16="http://schemas.microsoft.com/office/drawing/2014/main" id="{C27E7199-CCB1-882B-3FF0-C3E429082E53}"/>
              </a:ext>
            </a:extLst>
          </p:cNvPr>
          <p:cNvSpPr/>
          <p:nvPr/>
        </p:nvSpPr>
        <p:spPr>
          <a:xfrm>
            <a:off x="2910863" y="2705479"/>
            <a:ext cx="4582737" cy="47397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sz="1600" dirty="0">
                <a:solidFill>
                  <a:prstClr val="black"/>
                </a:solidFill>
                <a:latin typeface="Courier" charset="0"/>
                <a:ea typeface="Courier" charset="0"/>
                <a:cs typeface="Courier" charset="0"/>
              </a:rPr>
              <a:t>% echo hello world | </a:t>
            </a:r>
            <a:r>
              <a:rPr lang="en-US" altLang="ko-KR" sz="1600" dirty="0" err="1">
                <a:solidFill>
                  <a:prstClr val="black"/>
                </a:solidFill>
                <a:latin typeface="Courier" charset="0"/>
                <a:ea typeface="Courier" charset="0"/>
                <a:cs typeface="Courier" charset="0"/>
              </a:rPr>
              <a:t>wc</a:t>
            </a:r>
            <a:endParaRPr lang="ko-KR" altLang="en-US" sz="1600" dirty="0">
              <a:solidFill>
                <a:prstClr val="black"/>
              </a:solidFill>
              <a:latin typeface="Courier" charset="0"/>
              <a:ea typeface="Courier" charset="0"/>
              <a:cs typeface="Courier" charset="0"/>
            </a:endParaRPr>
          </a:p>
        </p:txBody>
      </p:sp>
      <p:sp>
        <p:nvSpPr>
          <p:cNvPr id="4" name="页脚占位符 3">
            <a:extLst>
              <a:ext uri="{FF2B5EF4-FFF2-40B4-BE49-F238E27FC236}">
                <a16:creationId xmlns:a16="http://schemas.microsoft.com/office/drawing/2014/main" id="{3758AFB3-277B-2A04-CEB6-73BEDD8904D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9699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C9CB-C13F-372E-5565-F72E34241F3B}"/>
              </a:ext>
            </a:extLst>
          </p:cNvPr>
          <p:cNvSpPr>
            <a:spLocks noGrp="1"/>
          </p:cNvSpPr>
          <p:nvPr>
            <p:ph type="title"/>
          </p:nvPr>
        </p:nvSpPr>
        <p:spPr/>
        <p:txBody>
          <a:bodyPr/>
          <a:lstStyle/>
          <a:p>
            <a:r>
              <a:rPr lang="en-US" altLang="zh-CN" dirty="0"/>
              <a:t>pipe</a:t>
            </a:r>
            <a:endParaRPr lang="en-US" dirty="0"/>
          </a:p>
        </p:txBody>
      </p:sp>
      <p:sp>
        <p:nvSpPr>
          <p:cNvPr id="3" name="内容占位符 2">
            <a:extLst>
              <a:ext uri="{FF2B5EF4-FFF2-40B4-BE49-F238E27FC236}">
                <a16:creationId xmlns:a16="http://schemas.microsoft.com/office/drawing/2014/main" id="{9B673A15-2FF6-ACA0-67B3-68865DECA348}"/>
              </a:ext>
            </a:extLst>
          </p:cNvPr>
          <p:cNvSpPr>
            <a:spLocks noGrp="1"/>
          </p:cNvSpPr>
          <p:nvPr>
            <p:ph idx="1"/>
          </p:nvPr>
        </p:nvSpPr>
        <p:spPr/>
        <p:txBody>
          <a:bodyPr/>
          <a:lstStyle/>
          <a:p>
            <a:r>
              <a:rPr lang="en-US" altLang="zh-CN" dirty="0"/>
              <a:t>A</a:t>
            </a:r>
            <a:r>
              <a:rPr lang="zh-CN" altLang="en-US" dirty="0"/>
              <a:t> </a:t>
            </a:r>
            <a:r>
              <a:rPr lang="en-US" altLang="zh-CN" dirty="0"/>
              <a:t>communication</a:t>
            </a:r>
            <a:r>
              <a:rPr lang="zh-CN" altLang="en-US" dirty="0"/>
              <a:t> </a:t>
            </a:r>
            <a:r>
              <a:rPr lang="en-US" altLang="zh-CN" dirty="0"/>
              <a:t>method</a:t>
            </a:r>
            <a:r>
              <a:rPr lang="zh-CN" altLang="en-US" dirty="0"/>
              <a:t> </a:t>
            </a:r>
            <a:r>
              <a:rPr lang="en-US" altLang="zh-CN" dirty="0"/>
              <a:t>between</a:t>
            </a:r>
            <a:r>
              <a:rPr lang="zh-CN" altLang="en-US" dirty="0"/>
              <a:t> </a:t>
            </a:r>
            <a:r>
              <a:rPr lang="en-US" altLang="zh-CN" dirty="0"/>
              <a:t>two</a:t>
            </a:r>
            <a:r>
              <a:rPr lang="zh-CN" altLang="en-US" dirty="0"/>
              <a:t> </a:t>
            </a:r>
            <a:r>
              <a:rPr lang="en-US" altLang="zh-CN" dirty="0"/>
              <a:t>processes</a:t>
            </a:r>
          </a:p>
          <a:p>
            <a:endParaRPr lang="en-US" dirty="0"/>
          </a:p>
        </p:txBody>
      </p:sp>
      <p:pic>
        <p:nvPicPr>
          <p:cNvPr id="4" name="图片 3">
            <a:extLst>
              <a:ext uri="{FF2B5EF4-FFF2-40B4-BE49-F238E27FC236}">
                <a16:creationId xmlns:a16="http://schemas.microsoft.com/office/drawing/2014/main" id="{1CA0EDE4-FAD5-8275-326E-D8FA260AECC8}"/>
              </a:ext>
            </a:extLst>
          </p:cNvPr>
          <p:cNvPicPr>
            <a:picLocks noChangeAspect="1"/>
          </p:cNvPicPr>
          <p:nvPr/>
        </p:nvPicPr>
        <p:blipFill>
          <a:blip r:embed="rId3"/>
          <a:stretch>
            <a:fillRect/>
          </a:stretch>
        </p:blipFill>
        <p:spPr>
          <a:xfrm>
            <a:off x="2096877" y="1701111"/>
            <a:ext cx="7348251" cy="1054100"/>
          </a:xfrm>
          <a:prstGeom prst="rect">
            <a:avLst/>
          </a:prstGeom>
        </p:spPr>
      </p:pic>
      <p:pic>
        <p:nvPicPr>
          <p:cNvPr id="6" name="图片 5">
            <a:extLst>
              <a:ext uri="{FF2B5EF4-FFF2-40B4-BE49-F238E27FC236}">
                <a16:creationId xmlns:a16="http://schemas.microsoft.com/office/drawing/2014/main" id="{09800157-5103-BCAE-9536-6619CAC22209}"/>
              </a:ext>
            </a:extLst>
          </p:cNvPr>
          <p:cNvPicPr>
            <a:picLocks noChangeAspect="1"/>
          </p:cNvPicPr>
          <p:nvPr/>
        </p:nvPicPr>
        <p:blipFill>
          <a:blip r:embed="rId4"/>
          <a:stretch>
            <a:fillRect/>
          </a:stretch>
        </p:blipFill>
        <p:spPr>
          <a:xfrm>
            <a:off x="4076297" y="1675711"/>
            <a:ext cx="2886421" cy="1104900"/>
          </a:xfrm>
          <a:prstGeom prst="rect">
            <a:avLst/>
          </a:prstGeom>
        </p:spPr>
      </p:pic>
      <p:sp>
        <p:nvSpPr>
          <p:cNvPr id="7" name="圆角矩形 6">
            <a:extLst>
              <a:ext uri="{FF2B5EF4-FFF2-40B4-BE49-F238E27FC236}">
                <a16:creationId xmlns:a16="http://schemas.microsoft.com/office/drawing/2014/main" id="{472BFF95-8B05-17B4-3AA7-675FD9733C39}"/>
              </a:ext>
            </a:extLst>
          </p:cNvPr>
          <p:cNvSpPr/>
          <p:nvPr/>
        </p:nvSpPr>
        <p:spPr>
          <a:xfrm>
            <a:off x="2471451" y="1886638"/>
            <a:ext cx="1487277"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Parent</a:t>
            </a:r>
            <a:r>
              <a:rPr lang="zh-CN" altLang="en-US" dirty="0"/>
              <a:t> </a:t>
            </a:r>
            <a:r>
              <a:rPr lang="en-US" altLang="zh-CN" dirty="0"/>
              <a:t>Process</a:t>
            </a:r>
            <a:endParaRPr lang="en-US" dirty="0"/>
          </a:p>
        </p:txBody>
      </p:sp>
      <p:sp>
        <p:nvSpPr>
          <p:cNvPr id="8" name="圆角矩形 7">
            <a:extLst>
              <a:ext uri="{FF2B5EF4-FFF2-40B4-BE49-F238E27FC236}">
                <a16:creationId xmlns:a16="http://schemas.microsoft.com/office/drawing/2014/main" id="{5CDAEE9C-992C-64E0-1204-5319B281765F}"/>
              </a:ext>
            </a:extLst>
          </p:cNvPr>
          <p:cNvSpPr/>
          <p:nvPr/>
        </p:nvSpPr>
        <p:spPr>
          <a:xfrm>
            <a:off x="7173818" y="1886638"/>
            <a:ext cx="1487277"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a:t>
            </a:r>
            <a:endParaRPr lang="en-US" dirty="0"/>
          </a:p>
        </p:txBody>
      </p:sp>
      <p:sp>
        <p:nvSpPr>
          <p:cNvPr id="9" name="文本框 8">
            <a:extLst>
              <a:ext uri="{FF2B5EF4-FFF2-40B4-BE49-F238E27FC236}">
                <a16:creationId xmlns:a16="http://schemas.microsoft.com/office/drawing/2014/main" id="{8A0630BD-08DE-73B9-6F60-474EA1642395}"/>
              </a:ext>
            </a:extLst>
          </p:cNvPr>
          <p:cNvSpPr txBox="1"/>
          <p:nvPr/>
        </p:nvSpPr>
        <p:spPr>
          <a:xfrm>
            <a:off x="4076297" y="1701111"/>
            <a:ext cx="907000" cy="369332"/>
          </a:xfrm>
          <a:prstGeom prst="rect">
            <a:avLst/>
          </a:prstGeom>
          <a:noFill/>
        </p:spPr>
        <p:txBody>
          <a:bodyPr wrap="square" rtlCol="0">
            <a:spAutoFit/>
          </a:bodyPr>
          <a:lstStyle/>
          <a:p>
            <a:r>
              <a:rPr lang="en-US" altLang="zh-CN" dirty="0"/>
              <a:t>Write</a:t>
            </a:r>
            <a:endParaRPr lang="en-US" dirty="0"/>
          </a:p>
        </p:txBody>
      </p:sp>
      <p:sp>
        <p:nvSpPr>
          <p:cNvPr id="10" name="文本框 9">
            <a:extLst>
              <a:ext uri="{FF2B5EF4-FFF2-40B4-BE49-F238E27FC236}">
                <a16:creationId xmlns:a16="http://schemas.microsoft.com/office/drawing/2014/main" id="{478A07E6-C84F-7D93-042D-224ED079EE3E}"/>
              </a:ext>
            </a:extLst>
          </p:cNvPr>
          <p:cNvSpPr txBox="1"/>
          <p:nvPr/>
        </p:nvSpPr>
        <p:spPr>
          <a:xfrm>
            <a:off x="6255715" y="1675711"/>
            <a:ext cx="907000" cy="369332"/>
          </a:xfrm>
          <a:prstGeom prst="rect">
            <a:avLst/>
          </a:prstGeom>
          <a:noFill/>
        </p:spPr>
        <p:txBody>
          <a:bodyPr wrap="square" rtlCol="0">
            <a:spAutoFit/>
          </a:bodyPr>
          <a:lstStyle/>
          <a:p>
            <a:r>
              <a:rPr lang="en-US" altLang="zh-CN" dirty="0"/>
              <a:t>Read</a:t>
            </a:r>
            <a:endParaRPr lang="en-US" dirty="0"/>
          </a:p>
        </p:txBody>
      </p:sp>
      <p:sp>
        <p:nvSpPr>
          <p:cNvPr id="5" name="页脚占位符 4">
            <a:extLst>
              <a:ext uri="{FF2B5EF4-FFF2-40B4-BE49-F238E27FC236}">
                <a16:creationId xmlns:a16="http://schemas.microsoft.com/office/drawing/2014/main" id="{7B097D69-ECC4-8B81-5084-1092040D43F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11" name="图片 10">
            <a:extLst>
              <a:ext uri="{FF2B5EF4-FFF2-40B4-BE49-F238E27FC236}">
                <a16:creationId xmlns:a16="http://schemas.microsoft.com/office/drawing/2014/main" id="{9D0BAF61-00AC-BE3D-20D7-843A745D0747}"/>
              </a:ext>
            </a:extLst>
          </p:cNvPr>
          <p:cNvPicPr>
            <a:picLocks noChangeAspect="1"/>
          </p:cNvPicPr>
          <p:nvPr/>
        </p:nvPicPr>
        <p:blipFill>
          <a:blip r:embed="rId5"/>
          <a:stretch>
            <a:fillRect/>
          </a:stretch>
        </p:blipFill>
        <p:spPr>
          <a:xfrm>
            <a:off x="2286918" y="2913532"/>
            <a:ext cx="7772400" cy="3342732"/>
          </a:xfrm>
          <a:prstGeom prst="rect">
            <a:avLst/>
          </a:prstGeom>
        </p:spPr>
      </p:pic>
    </p:spTree>
    <p:extLst>
      <p:ext uri="{BB962C8B-B14F-4D97-AF65-F5344CB8AC3E}">
        <p14:creationId xmlns:p14="http://schemas.microsoft.com/office/powerpoint/2010/main" val="2851166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82D35-5CB5-C9F4-08D8-E0A83D3FCD2C}"/>
              </a:ext>
            </a:extLst>
          </p:cNvPr>
          <p:cNvSpPr>
            <a:spLocks noGrp="1"/>
          </p:cNvSpPr>
          <p:nvPr>
            <p:ph type="title"/>
          </p:nvPr>
        </p:nvSpPr>
        <p:spPr/>
        <p:txBody>
          <a:bodyPr/>
          <a:lstStyle/>
          <a:p>
            <a:r>
              <a:rPr lang="en-US" dirty="0"/>
              <a:t>Over</a:t>
            </a:r>
            <a:r>
              <a:rPr lang="en-US" altLang="zh-CN" dirty="0"/>
              <a:t>view</a:t>
            </a:r>
            <a:endParaRPr lang="en-US" dirty="0"/>
          </a:p>
        </p:txBody>
      </p:sp>
      <p:sp>
        <p:nvSpPr>
          <p:cNvPr id="3" name="内容占位符 2">
            <a:extLst>
              <a:ext uri="{FF2B5EF4-FFF2-40B4-BE49-F238E27FC236}">
                <a16:creationId xmlns:a16="http://schemas.microsoft.com/office/drawing/2014/main" id="{045DBAC3-AA03-F762-C6C3-32A5C3785BF5}"/>
              </a:ext>
            </a:extLst>
          </p:cNvPr>
          <p:cNvSpPr>
            <a:spLocks noGrp="1"/>
          </p:cNvSpPr>
          <p:nvPr>
            <p:ph idx="1"/>
          </p:nvPr>
        </p:nvSpPr>
        <p:spPr/>
        <p:txBody>
          <a:bodyPr/>
          <a:lstStyle/>
          <a:p>
            <a:r>
              <a:rPr lang="en-US" altLang="zh-CN" dirty="0"/>
              <a:t>Process</a:t>
            </a:r>
            <a:r>
              <a:rPr lang="zh-CN" altLang="en-US" dirty="0"/>
              <a:t> </a:t>
            </a:r>
            <a:r>
              <a:rPr lang="en-US" altLang="zh-CN" dirty="0"/>
              <a:t>concept</a:t>
            </a:r>
          </a:p>
          <a:p>
            <a:r>
              <a:rPr lang="en-US" altLang="zh-CN" dirty="0"/>
              <a:t>Process</a:t>
            </a:r>
            <a:r>
              <a:rPr lang="zh-CN" altLang="en-US" dirty="0"/>
              <a:t> </a:t>
            </a:r>
            <a:r>
              <a:rPr lang="en-US" altLang="zh-CN" dirty="0"/>
              <a:t>state</a:t>
            </a:r>
          </a:p>
          <a:p>
            <a:r>
              <a:rPr lang="en-US" altLang="zh-CN" dirty="0"/>
              <a:t>Process</a:t>
            </a:r>
            <a:r>
              <a:rPr lang="zh-CN" altLang="en-US" dirty="0"/>
              <a:t> </a:t>
            </a:r>
            <a:r>
              <a:rPr lang="en-US" altLang="zh-CN" dirty="0"/>
              <a:t>API</a:t>
            </a:r>
            <a:r>
              <a:rPr lang="zh-CN" altLang="en-US" dirty="0"/>
              <a:t> </a:t>
            </a:r>
            <a:r>
              <a:rPr lang="en-US" altLang="zh-CN" dirty="0"/>
              <a:t>(creation,</a:t>
            </a:r>
            <a:r>
              <a:rPr lang="zh-CN" altLang="en-US" dirty="0"/>
              <a:t> </a:t>
            </a:r>
            <a:r>
              <a:rPr lang="en-US" altLang="zh-CN" dirty="0"/>
              <a:t>wait)</a:t>
            </a:r>
          </a:p>
          <a:p>
            <a:r>
              <a:rPr lang="en-US" altLang="zh-CN" dirty="0"/>
              <a:t>Process</a:t>
            </a:r>
            <a:r>
              <a:rPr lang="zh-CN" altLang="en-US" dirty="0"/>
              <a:t> </a:t>
            </a:r>
            <a:r>
              <a:rPr lang="en-US" altLang="zh-CN"/>
              <a:t>tree</a:t>
            </a:r>
            <a:endParaRPr lang="en-US" altLang="zh-CN" dirty="0"/>
          </a:p>
        </p:txBody>
      </p:sp>
      <p:sp>
        <p:nvSpPr>
          <p:cNvPr id="4" name="页脚占位符 3">
            <a:extLst>
              <a:ext uri="{FF2B5EF4-FFF2-40B4-BE49-F238E27FC236}">
                <a16:creationId xmlns:a16="http://schemas.microsoft.com/office/drawing/2014/main" id="{D5C16087-2347-0198-FC1A-3DF0B63726D3}"/>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74817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AF80B-F633-FB1C-B078-1ADDBAE2EF3C}"/>
              </a:ext>
            </a:extLst>
          </p:cNvPr>
          <p:cNvSpPr>
            <a:spLocks noGrp="1"/>
          </p:cNvSpPr>
          <p:nvPr>
            <p:ph type="title"/>
          </p:nvPr>
        </p:nvSpPr>
        <p:spPr/>
        <p:txBody>
          <a:bodyPr/>
          <a:lstStyle/>
          <a:p>
            <a:r>
              <a:rPr lang="en-US" altLang="zh-CN" dirty="0"/>
              <a:t>Process</a:t>
            </a:r>
            <a:r>
              <a:rPr lang="zh-CN" altLang="en-US" dirty="0"/>
              <a:t> </a:t>
            </a:r>
            <a:r>
              <a:rPr lang="en-US" altLang="zh-CN" dirty="0"/>
              <a:t>Tree</a:t>
            </a:r>
            <a:endParaRPr lang="en-US" dirty="0"/>
          </a:p>
        </p:txBody>
      </p:sp>
      <p:sp>
        <p:nvSpPr>
          <p:cNvPr id="3" name="内容占位符 2">
            <a:extLst>
              <a:ext uri="{FF2B5EF4-FFF2-40B4-BE49-F238E27FC236}">
                <a16:creationId xmlns:a16="http://schemas.microsoft.com/office/drawing/2014/main" id="{08EA202D-2329-46FC-D16F-7F672EA47134}"/>
              </a:ext>
            </a:extLst>
          </p:cNvPr>
          <p:cNvSpPr>
            <a:spLocks noGrp="1"/>
          </p:cNvSpPr>
          <p:nvPr>
            <p:ph idx="1"/>
          </p:nvPr>
        </p:nvSpPr>
        <p:spPr/>
        <p:txBody>
          <a:bodyPr/>
          <a:lstStyle/>
          <a:p>
            <a:endParaRPr lang="en-US"/>
          </a:p>
        </p:txBody>
      </p:sp>
      <p:sp>
        <p:nvSpPr>
          <p:cNvPr id="4" name="页脚占位符 3">
            <a:extLst>
              <a:ext uri="{FF2B5EF4-FFF2-40B4-BE49-F238E27FC236}">
                <a16:creationId xmlns:a16="http://schemas.microsoft.com/office/drawing/2014/main" id="{28DD35F1-0DFA-E584-9F82-156351DB9F5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Picture 1" descr="3_08.pdf">
            <a:extLst>
              <a:ext uri="{FF2B5EF4-FFF2-40B4-BE49-F238E27FC236}">
                <a16:creationId xmlns:a16="http://schemas.microsoft.com/office/drawing/2014/main" id="{35DFF573-A46E-A7D6-67CA-AEAC70167C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3980" y="1165263"/>
            <a:ext cx="7780381" cy="412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926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6B6D1-9F60-A6E5-3820-01B21B739A89}"/>
              </a:ext>
            </a:extLst>
          </p:cNvPr>
          <p:cNvSpPr>
            <a:spLocks noGrp="1"/>
          </p:cNvSpPr>
          <p:nvPr>
            <p:ph type="title"/>
          </p:nvPr>
        </p:nvSpPr>
        <p:spPr/>
        <p:txBody>
          <a:bodyPr/>
          <a:lstStyle/>
          <a:p>
            <a:r>
              <a:rPr lang="en-US" altLang="zh-CN" dirty="0"/>
              <a:t>Process</a:t>
            </a:r>
            <a:r>
              <a:rPr lang="zh-CN" altLang="en-US" dirty="0"/>
              <a:t> </a:t>
            </a:r>
            <a:r>
              <a:rPr lang="en-US" altLang="zh-CN" dirty="0"/>
              <a:t>Tree</a:t>
            </a:r>
            <a:r>
              <a:rPr lang="zh-CN" altLang="en-US" dirty="0"/>
              <a:t> </a:t>
            </a:r>
            <a:endParaRPr lang="en-US" dirty="0"/>
          </a:p>
        </p:txBody>
      </p:sp>
      <p:sp>
        <p:nvSpPr>
          <p:cNvPr id="3" name="内容占位符 2">
            <a:extLst>
              <a:ext uri="{FF2B5EF4-FFF2-40B4-BE49-F238E27FC236}">
                <a16:creationId xmlns:a16="http://schemas.microsoft.com/office/drawing/2014/main" id="{883494B4-6669-1A64-3FEA-ACA3EA2C93A1}"/>
              </a:ext>
            </a:extLst>
          </p:cNvPr>
          <p:cNvSpPr>
            <a:spLocks noGrp="1"/>
          </p:cNvSpPr>
          <p:nvPr>
            <p:ph idx="1"/>
          </p:nvPr>
        </p:nvSpPr>
        <p:spPr/>
        <p:txBody>
          <a:bodyPr/>
          <a:lstStyle/>
          <a:p>
            <a:r>
              <a:rPr lang="en-US" altLang="zh-CN" dirty="0"/>
              <a:t>%</a:t>
            </a:r>
            <a:r>
              <a:rPr lang="zh-CN" altLang="en-US" dirty="0"/>
              <a:t> </a:t>
            </a:r>
            <a:r>
              <a:rPr lang="en-US" altLang="zh-CN" dirty="0" err="1"/>
              <a:t>pstree</a:t>
            </a:r>
            <a:r>
              <a:rPr lang="zh-CN" altLang="en-US" dirty="0"/>
              <a:t> </a:t>
            </a:r>
            <a:r>
              <a:rPr lang="en-US" altLang="zh-CN" dirty="0"/>
              <a:t>(to</a:t>
            </a:r>
            <a:r>
              <a:rPr lang="zh-CN" altLang="en-US" dirty="0"/>
              <a:t> </a:t>
            </a:r>
            <a:r>
              <a:rPr lang="en-US" altLang="zh-CN" dirty="0"/>
              <a:t>show</a:t>
            </a:r>
            <a:r>
              <a:rPr lang="zh-CN" altLang="en-US" dirty="0"/>
              <a:t> </a:t>
            </a:r>
            <a:r>
              <a:rPr lang="en-US" altLang="zh-CN" dirty="0"/>
              <a:t>the</a:t>
            </a:r>
            <a:r>
              <a:rPr lang="zh-CN" altLang="en-US" dirty="0"/>
              <a:t> </a:t>
            </a:r>
            <a:r>
              <a:rPr lang="en-US" altLang="zh-CN" dirty="0"/>
              <a:t>process</a:t>
            </a:r>
            <a:r>
              <a:rPr lang="zh-CN" altLang="en-US" dirty="0"/>
              <a:t> </a:t>
            </a:r>
            <a:r>
              <a:rPr lang="en-US" altLang="zh-CN" dirty="0"/>
              <a:t>tree)</a:t>
            </a:r>
          </a:p>
          <a:p>
            <a:endParaRPr lang="en-US" dirty="0"/>
          </a:p>
          <a:p>
            <a:endParaRPr lang="en-US" dirty="0"/>
          </a:p>
          <a:p>
            <a:endParaRPr lang="en-US" dirty="0"/>
          </a:p>
          <a:p>
            <a:endParaRPr lang="en-US" dirty="0"/>
          </a:p>
          <a:p>
            <a:endParaRPr lang="en-US" dirty="0"/>
          </a:p>
          <a:p>
            <a:r>
              <a:rPr lang="en-US" altLang="zh-CN" dirty="0"/>
              <a:t>%</a:t>
            </a:r>
            <a:r>
              <a:rPr lang="zh-CN" altLang="en-US" dirty="0"/>
              <a:t> </a:t>
            </a:r>
            <a:r>
              <a:rPr lang="en-US" altLang="zh-CN" dirty="0" err="1"/>
              <a:t>ps</a:t>
            </a:r>
            <a:r>
              <a:rPr lang="zh-CN" altLang="en-US" dirty="0"/>
              <a:t> </a:t>
            </a:r>
            <a:r>
              <a:rPr lang="en-US" altLang="zh-CN" dirty="0"/>
              <a:t>(to</a:t>
            </a:r>
            <a:r>
              <a:rPr lang="zh-CN" altLang="en-US" dirty="0"/>
              <a:t> </a:t>
            </a:r>
            <a:r>
              <a:rPr lang="en-US" altLang="zh-CN" dirty="0"/>
              <a:t>show</a:t>
            </a:r>
            <a:r>
              <a:rPr lang="zh-CN" altLang="en-US" dirty="0"/>
              <a:t> </a:t>
            </a:r>
            <a:r>
              <a:rPr lang="en-US" altLang="zh-CN" dirty="0"/>
              <a:t>all</a:t>
            </a:r>
            <a:r>
              <a:rPr lang="zh-CN" altLang="en-US" dirty="0"/>
              <a:t> </a:t>
            </a:r>
            <a:r>
              <a:rPr lang="en-US" altLang="zh-CN" dirty="0"/>
              <a:t>processes)</a:t>
            </a:r>
            <a:endParaRPr lang="en-US" dirty="0"/>
          </a:p>
        </p:txBody>
      </p:sp>
      <p:sp>
        <p:nvSpPr>
          <p:cNvPr id="4" name="页脚占位符 3">
            <a:extLst>
              <a:ext uri="{FF2B5EF4-FFF2-40B4-BE49-F238E27FC236}">
                <a16:creationId xmlns:a16="http://schemas.microsoft.com/office/drawing/2014/main" id="{3F92FC57-F65E-53DD-575E-BBFA6A4C93F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图片 5">
            <a:extLst>
              <a:ext uri="{FF2B5EF4-FFF2-40B4-BE49-F238E27FC236}">
                <a16:creationId xmlns:a16="http://schemas.microsoft.com/office/drawing/2014/main" id="{2E20B83F-38AB-8759-35F7-F8B45B60932C}"/>
              </a:ext>
            </a:extLst>
          </p:cNvPr>
          <p:cNvPicPr>
            <a:picLocks noChangeAspect="1"/>
          </p:cNvPicPr>
          <p:nvPr/>
        </p:nvPicPr>
        <p:blipFill rotWithShape="1">
          <a:blip r:embed="rId3"/>
          <a:srcRect t="7065"/>
          <a:stretch/>
        </p:blipFill>
        <p:spPr>
          <a:xfrm>
            <a:off x="2082473" y="1835446"/>
            <a:ext cx="7772400" cy="1439318"/>
          </a:xfrm>
          <a:prstGeom prst="rect">
            <a:avLst/>
          </a:prstGeom>
        </p:spPr>
      </p:pic>
      <p:pic>
        <p:nvPicPr>
          <p:cNvPr id="7" name="图片 6">
            <a:extLst>
              <a:ext uri="{FF2B5EF4-FFF2-40B4-BE49-F238E27FC236}">
                <a16:creationId xmlns:a16="http://schemas.microsoft.com/office/drawing/2014/main" id="{1DF8BD7B-77B6-DCBB-87FD-8920DC7D65EC}"/>
              </a:ext>
            </a:extLst>
          </p:cNvPr>
          <p:cNvPicPr>
            <a:picLocks noChangeAspect="1"/>
          </p:cNvPicPr>
          <p:nvPr/>
        </p:nvPicPr>
        <p:blipFill>
          <a:blip r:embed="rId4"/>
          <a:stretch>
            <a:fillRect/>
          </a:stretch>
        </p:blipFill>
        <p:spPr>
          <a:xfrm>
            <a:off x="1612135" y="4442467"/>
            <a:ext cx="8967730" cy="1470592"/>
          </a:xfrm>
          <a:prstGeom prst="rect">
            <a:avLst/>
          </a:prstGeom>
        </p:spPr>
      </p:pic>
    </p:spTree>
    <p:extLst>
      <p:ext uri="{BB962C8B-B14F-4D97-AF65-F5344CB8AC3E}">
        <p14:creationId xmlns:p14="http://schemas.microsoft.com/office/powerpoint/2010/main" val="4240962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795BB-B47F-0C17-A382-2C31408FF364}"/>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91D43543-5660-4601-4FBD-5018CB606F49}"/>
              </a:ext>
            </a:extLst>
          </p:cNvPr>
          <p:cNvSpPr>
            <a:spLocks noGrp="1"/>
          </p:cNvSpPr>
          <p:nvPr>
            <p:ph idx="1"/>
          </p:nvPr>
        </p:nvSpPr>
        <p:spPr/>
        <p:txBody>
          <a:bodyPr>
            <a:normAutofit/>
          </a:bodyPr>
          <a:lstStyle/>
          <a:p>
            <a:r>
              <a:rPr lang="en-US" altLang="zh-CN" b="1" dirty="0">
                <a:solidFill>
                  <a:srgbClr val="0070C0"/>
                </a:solidFill>
              </a:rPr>
              <a:t>User</a:t>
            </a:r>
            <a:r>
              <a:rPr lang="zh-CN" altLang="en-US" b="1" dirty="0">
                <a:solidFill>
                  <a:srgbClr val="0070C0"/>
                </a:solidFill>
              </a:rPr>
              <a:t> </a:t>
            </a:r>
            <a:r>
              <a:rPr lang="en-US" altLang="zh-CN" b="1" dirty="0">
                <a:solidFill>
                  <a:srgbClr val="0070C0"/>
                </a:solidFill>
              </a:rPr>
              <a:t>mode</a:t>
            </a:r>
            <a:r>
              <a:rPr lang="en-US" altLang="zh-CN" dirty="0"/>
              <a:t>:</a:t>
            </a:r>
            <a:r>
              <a:rPr lang="zh-CN" altLang="en-US" dirty="0"/>
              <a:t> </a:t>
            </a:r>
            <a:r>
              <a:rPr lang="en-US" altLang="zh-CN" dirty="0"/>
              <a:t>restricted,</a:t>
            </a:r>
            <a:r>
              <a:rPr lang="zh-CN" altLang="en-US" dirty="0"/>
              <a:t> </a:t>
            </a:r>
            <a:r>
              <a:rPr lang="en-US" altLang="zh-CN" dirty="0"/>
              <a:t>limited</a:t>
            </a:r>
            <a:r>
              <a:rPr lang="zh-CN" altLang="en-US" dirty="0"/>
              <a:t> </a:t>
            </a:r>
            <a:r>
              <a:rPr lang="en-US" altLang="zh-CN" dirty="0"/>
              <a:t>operations</a:t>
            </a:r>
          </a:p>
          <a:p>
            <a:pPr lvl="1"/>
            <a:r>
              <a:rPr lang="en-US" altLang="zh-CN" dirty="0"/>
              <a:t>Processes</a:t>
            </a:r>
            <a:r>
              <a:rPr lang="zh-CN" altLang="en-US" dirty="0"/>
              <a:t> </a:t>
            </a:r>
            <a:r>
              <a:rPr lang="en-US" altLang="zh-CN" dirty="0"/>
              <a:t>start</a:t>
            </a:r>
            <a:r>
              <a:rPr lang="zh-CN" altLang="en-US" dirty="0"/>
              <a:t> </a:t>
            </a:r>
            <a:r>
              <a:rPr lang="en-US" altLang="zh-CN" dirty="0"/>
              <a:t>in</a:t>
            </a:r>
            <a:r>
              <a:rPr lang="zh-CN" altLang="en-US" dirty="0"/>
              <a:t> </a:t>
            </a:r>
            <a:r>
              <a:rPr lang="en-US" altLang="zh-CN" dirty="0"/>
              <a:t>user</a:t>
            </a:r>
            <a:r>
              <a:rPr lang="zh-CN" altLang="en-US" dirty="0"/>
              <a:t> </a:t>
            </a:r>
            <a:r>
              <a:rPr lang="en-US" altLang="zh-CN" dirty="0"/>
              <a:t>mode</a:t>
            </a:r>
          </a:p>
          <a:p>
            <a:r>
              <a:rPr lang="en-US" altLang="zh-CN" b="1" dirty="0">
                <a:solidFill>
                  <a:srgbClr val="FF0000"/>
                </a:solidFill>
              </a:rPr>
              <a:t>Kernel</a:t>
            </a:r>
            <a:r>
              <a:rPr lang="zh-CN" altLang="en-US" b="1" dirty="0">
                <a:solidFill>
                  <a:srgbClr val="FF0000"/>
                </a:solidFill>
              </a:rPr>
              <a:t> </a:t>
            </a:r>
            <a:r>
              <a:rPr lang="en-US" altLang="zh-CN" b="1" dirty="0">
                <a:solidFill>
                  <a:srgbClr val="FF0000"/>
                </a:solidFill>
              </a:rPr>
              <a:t>mode</a:t>
            </a:r>
            <a:r>
              <a:rPr lang="en-US" altLang="zh-CN" dirty="0"/>
              <a:t>:</a:t>
            </a:r>
            <a:r>
              <a:rPr lang="zh-CN" altLang="en-US" dirty="0"/>
              <a:t> </a:t>
            </a:r>
            <a:r>
              <a:rPr lang="en-US" altLang="zh-CN" dirty="0"/>
              <a:t>privileged,</a:t>
            </a:r>
            <a:r>
              <a:rPr lang="zh-CN" altLang="en-US" dirty="0"/>
              <a:t> </a:t>
            </a:r>
            <a:r>
              <a:rPr lang="en-US" altLang="zh-CN" dirty="0"/>
              <a:t>not</a:t>
            </a:r>
            <a:r>
              <a:rPr lang="zh-CN" altLang="en-US" dirty="0"/>
              <a:t> </a:t>
            </a:r>
            <a:r>
              <a:rPr lang="en-US" altLang="zh-CN" dirty="0"/>
              <a:t>restricted</a:t>
            </a:r>
          </a:p>
          <a:p>
            <a:pPr lvl="1"/>
            <a:r>
              <a:rPr lang="en-US" altLang="zh-CN" dirty="0"/>
              <a:t>OS</a:t>
            </a:r>
            <a:r>
              <a:rPr lang="zh-CN" altLang="en-US" dirty="0"/>
              <a:t> </a:t>
            </a:r>
            <a:r>
              <a:rPr lang="en-US" altLang="zh-CN" dirty="0"/>
              <a:t>starts</a:t>
            </a:r>
            <a:r>
              <a:rPr lang="zh-CN" altLang="en-US" dirty="0"/>
              <a:t> </a:t>
            </a:r>
            <a:r>
              <a:rPr lang="en-US" altLang="zh-CN" dirty="0"/>
              <a:t>in</a:t>
            </a:r>
            <a:r>
              <a:rPr lang="zh-CN" altLang="en-US" dirty="0"/>
              <a:t> </a:t>
            </a:r>
            <a:r>
              <a:rPr lang="en-US" altLang="zh-CN" dirty="0"/>
              <a:t>kernel</a:t>
            </a:r>
            <a:r>
              <a:rPr lang="zh-CN" altLang="en-US" dirty="0"/>
              <a:t> </a:t>
            </a:r>
            <a:r>
              <a:rPr lang="en-US" altLang="zh-CN" dirty="0"/>
              <a:t>mode</a:t>
            </a:r>
          </a:p>
          <a:p>
            <a:endParaRPr lang="en-US" dirty="0"/>
          </a:p>
          <a:p>
            <a:r>
              <a:rPr lang="en-US" altLang="zh-CN" dirty="0"/>
              <a:t>What</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wants</a:t>
            </a:r>
            <a:r>
              <a:rPr lang="zh-CN" altLang="en-US" dirty="0"/>
              <a:t> </a:t>
            </a:r>
            <a:r>
              <a:rPr lang="en-US" altLang="zh-CN" dirty="0"/>
              <a:t>to</a:t>
            </a:r>
            <a:r>
              <a:rPr lang="zh-CN" altLang="en-US" dirty="0"/>
              <a:t> </a:t>
            </a:r>
            <a:r>
              <a:rPr lang="en-US" altLang="zh-CN" dirty="0"/>
              <a:t>perform</a:t>
            </a:r>
            <a:r>
              <a:rPr lang="zh-CN" altLang="en-US" dirty="0"/>
              <a:t> </a:t>
            </a:r>
            <a:r>
              <a:rPr lang="en-US" altLang="zh-CN" dirty="0"/>
              <a:t>some</a:t>
            </a:r>
            <a:r>
              <a:rPr lang="zh-CN" altLang="en-US" dirty="0"/>
              <a:t> </a:t>
            </a:r>
            <a:r>
              <a:rPr lang="en-US" altLang="zh-CN" dirty="0"/>
              <a:t>restricted</a:t>
            </a:r>
            <a:r>
              <a:rPr lang="zh-CN" altLang="en-US" dirty="0"/>
              <a:t> </a:t>
            </a:r>
            <a:r>
              <a:rPr lang="en-US" altLang="zh-CN" dirty="0"/>
              <a:t>operations?</a:t>
            </a:r>
          </a:p>
          <a:p>
            <a:pPr lvl="1"/>
            <a:r>
              <a:rPr lang="en-US" altLang="zh-CN" b="1" dirty="0">
                <a:solidFill>
                  <a:srgbClr val="0070C0"/>
                </a:solidFill>
              </a:rPr>
              <a:t>System</a:t>
            </a:r>
            <a:r>
              <a:rPr lang="zh-CN" altLang="en-US" b="1" dirty="0">
                <a:solidFill>
                  <a:srgbClr val="0070C0"/>
                </a:solidFill>
              </a:rPr>
              <a:t> </a:t>
            </a:r>
            <a:r>
              <a:rPr lang="en-US" altLang="zh-CN" b="1" dirty="0">
                <a:solidFill>
                  <a:srgbClr val="0070C0"/>
                </a:solidFill>
              </a:rPr>
              <a:t>calls:</a:t>
            </a:r>
            <a:r>
              <a:rPr lang="zh-CN" altLang="en-US" b="1" dirty="0">
                <a:solidFill>
                  <a:srgbClr val="0070C0"/>
                </a:solidFill>
              </a:rPr>
              <a:t> </a:t>
            </a:r>
            <a:r>
              <a:rPr lang="en-US" altLang="zh-CN" dirty="0"/>
              <a:t>Allow</a:t>
            </a:r>
            <a:r>
              <a:rPr lang="zh-CN" altLang="en-US" dirty="0"/>
              <a:t> </a:t>
            </a:r>
            <a:r>
              <a:rPr lang="en-US" altLang="zh-CN" dirty="0"/>
              <a:t>the</a:t>
            </a:r>
            <a:r>
              <a:rPr lang="zh-CN" altLang="en-US" dirty="0"/>
              <a:t> </a:t>
            </a:r>
            <a:r>
              <a:rPr lang="en-US" altLang="zh-CN" dirty="0"/>
              <a:t>kernel</a:t>
            </a:r>
            <a:r>
              <a:rPr lang="zh-CN" altLang="en-US" dirty="0"/>
              <a:t> </a:t>
            </a:r>
            <a:r>
              <a:rPr lang="en-US" altLang="zh-CN" dirty="0"/>
              <a:t>services</a:t>
            </a:r>
            <a:r>
              <a:rPr lang="zh-CN" altLang="en-US" dirty="0"/>
              <a:t> </a:t>
            </a:r>
            <a:r>
              <a:rPr lang="en-US" altLang="zh-CN" dirty="0"/>
              <a:t>to</a:t>
            </a:r>
            <a:r>
              <a:rPr lang="zh-CN" altLang="en-US" dirty="0"/>
              <a:t> </a:t>
            </a:r>
            <a:r>
              <a:rPr lang="en-US" altLang="zh-CN" dirty="0"/>
              <a:t>provide</a:t>
            </a:r>
            <a:r>
              <a:rPr lang="zh-CN" altLang="en-US" dirty="0"/>
              <a:t> </a:t>
            </a:r>
            <a:r>
              <a:rPr lang="en-US" altLang="zh-CN" dirty="0"/>
              <a:t>some</a:t>
            </a:r>
            <a:r>
              <a:rPr lang="zh-CN" altLang="en-US" dirty="0"/>
              <a:t> </a:t>
            </a:r>
            <a:r>
              <a:rPr lang="en-US" altLang="zh-CN" dirty="0"/>
              <a:t>functionalities</a:t>
            </a:r>
            <a:r>
              <a:rPr lang="zh-CN" altLang="en-US" dirty="0"/>
              <a:t> </a:t>
            </a:r>
            <a:r>
              <a:rPr lang="en-US" altLang="zh-CN" dirty="0"/>
              <a:t>to</a:t>
            </a:r>
            <a:r>
              <a:rPr lang="zh-CN" altLang="en-US" dirty="0"/>
              <a:t> </a:t>
            </a:r>
            <a:r>
              <a:rPr lang="en-US" altLang="zh-CN" dirty="0"/>
              <a:t>user</a:t>
            </a:r>
            <a:r>
              <a:rPr lang="zh-CN" altLang="en-US" dirty="0"/>
              <a:t> </a:t>
            </a:r>
            <a:r>
              <a:rPr lang="en-US" altLang="zh-CN" dirty="0"/>
              <a:t>programs</a:t>
            </a:r>
            <a:endParaRPr lang="en-US" dirty="0"/>
          </a:p>
        </p:txBody>
      </p:sp>
      <p:sp>
        <p:nvSpPr>
          <p:cNvPr id="4" name="页脚占位符 3">
            <a:extLst>
              <a:ext uri="{FF2B5EF4-FFF2-40B4-BE49-F238E27FC236}">
                <a16:creationId xmlns:a16="http://schemas.microsoft.com/office/drawing/2014/main" id="{69DFB8A3-E1BE-C334-A263-0CE5196DCBE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705927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0D7E4-02AD-BEC4-FB12-9D447A63F432}"/>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EEADE77D-C9B0-BC37-6639-E5FD1A7A5D3A}"/>
              </a:ext>
            </a:extLst>
          </p:cNvPr>
          <p:cNvSpPr>
            <a:spLocks noGrp="1"/>
          </p:cNvSpPr>
          <p:nvPr>
            <p:ph idx="1"/>
          </p:nvPr>
        </p:nvSpPr>
        <p:spPr/>
        <p:txBody>
          <a:bodyPr/>
          <a:lstStyle/>
          <a:p>
            <a:r>
              <a:rPr lang="en-US" altLang="zh-CN" sz="2000" dirty="0"/>
              <a:t>A</a:t>
            </a:r>
            <a:r>
              <a:rPr lang="zh-CN" altLang="en-US" sz="2000" dirty="0"/>
              <a:t> </a:t>
            </a:r>
            <a:r>
              <a:rPr lang="en-US" altLang="zh-CN" sz="2000" dirty="0"/>
              <a:t>process</a:t>
            </a:r>
            <a:r>
              <a:rPr lang="zh-CN" altLang="en-US" sz="2000" dirty="0"/>
              <a:t> </a:t>
            </a:r>
            <a:r>
              <a:rPr lang="en-US" altLang="zh-CN" sz="2000" dirty="0"/>
              <a:t>starts</a:t>
            </a:r>
            <a:r>
              <a:rPr lang="zh-CN" altLang="en-US" sz="2000" dirty="0"/>
              <a:t> </a:t>
            </a:r>
            <a:r>
              <a:rPr lang="en-US" altLang="zh-CN" sz="2000" dirty="0"/>
              <a:t>in</a:t>
            </a:r>
            <a:r>
              <a:rPr lang="zh-CN" altLang="en-US" sz="2000" dirty="0"/>
              <a:t> </a:t>
            </a:r>
            <a:r>
              <a:rPr lang="en-US" altLang="zh-CN" sz="2000" b="1" dirty="0">
                <a:solidFill>
                  <a:srgbClr val="0070C0"/>
                </a:solidFill>
              </a:rPr>
              <a:t>user</a:t>
            </a:r>
            <a:r>
              <a:rPr lang="zh-CN" altLang="en-US" sz="2000" b="1" dirty="0">
                <a:solidFill>
                  <a:srgbClr val="0070C0"/>
                </a:solidFill>
              </a:rPr>
              <a:t> </a:t>
            </a:r>
            <a:r>
              <a:rPr lang="en-US" altLang="zh-CN" sz="2000" b="1" dirty="0">
                <a:solidFill>
                  <a:srgbClr val="0070C0"/>
                </a:solidFill>
              </a:rPr>
              <a:t>mode</a:t>
            </a:r>
          </a:p>
          <a:p>
            <a:r>
              <a:rPr lang="en-US" altLang="zh-CN" sz="2000" dirty="0"/>
              <a:t>If</a:t>
            </a:r>
            <a:r>
              <a:rPr lang="zh-CN" altLang="en-US" sz="2000" dirty="0"/>
              <a:t> </a:t>
            </a:r>
            <a:r>
              <a:rPr lang="en-US" altLang="zh-CN" sz="2000" dirty="0"/>
              <a:t>it</a:t>
            </a:r>
            <a:r>
              <a:rPr lang="zh-CN" altLang="en-US" sz="2000" dirty="0"/>
              <a:t> </a:t>
            </a:r>
            <a:r>
              <a:rPr lang="en-US" altLang="zh-CN" sz="2000" dirty="0"/>
              <a:t>needs</a:t>
            </a:r>
            <a:r>
              <a:rPr lang="zh-CN" altLang="en-US" sz="2000" dirty="0"/>
              <a:t> </a:t>
            </a:r>
            <a:r>
              <a:rPr lang="en-US" altLang="zh-CN" sz="2000" dirty="0"/>
              <a:t>to</a:t>
            </a:r>
            <a:r>
              <a:rPr lang="zh-CN" altLang="en-US" sz="2000" dirty="0"/>
              <a:t> </a:t>
            </a:r>
            <a:r>
              <a:rPr lang="en-US" altLang="zh-CN" sz="2000" dirty="0"/>
              <a:t>perform</a:t>
            </a:r>
            <a:r>
              <a:rPr lang="zh-CN" altLang="en-US" sz="2000" dirty="0"/>
              <a:t> </a:t>
            </a:r>
            <a:r>
              <a:rPr lang="en-US" altLang="zh-CN" sz="2000" dirty="0"/>
              <a:t>a</a:t>
            </a:r>
            <a:r>
              <a:rPr lang="zh-CN" altLang="en-US" sz="2000" dirty="0"/>
              <a:t> </a:t>
            </a:r>
            <a:r>
              <a:rPr lang="en-US" altLang="zh-CN" sz="2000" dirty="0"/>
              <a:t>restricted</a:t>
            </a:r>
            <a:r>
              <a:rPr lang="zh-CN" altLang="en-US" sz="2000" dirty="0"/>
              <a:t> </a:t>
            </a:r>
            <a:r>
              <a:rPr lang="en-US" altLang="zh-CN" sz="2000" dirty="0"/>
              <a:t>operation,</a:t>
            </a:r>
            <a:r>
              <a:rPr lang="zh-CN" altLang="en-US" sz="2000" dirty="0"/>
              <a:t> </a:t>
            </a:r>
            <a:r>
              <a:rPr lang="en-US" altLang="zh-CN" sz="2000" dirty="0"/>
              <a:t>it</a:t>
            </a:r>
            <a:r>
              <a:rPr lang="zh-CN" altLang="en-US" sz="2000" dirty="0"/>
              <a:t> </a:t>
            </a:r>
            <a:r>
              <a:rPr lang="en-US" altLang="zh-CN" sz="2000" dirty="0"/>
              <a:t>calls</a:t>
            </a:r>
            <a:r>
              <a:rPr lang="zh-CN" altLang="en-US" sz="2000" dirty="0"/>
              <a:t> </a:t>
            </a:r>
            <a:r>
              <a:rPr lang="en-US" altLang="zh-CN" sz="2000" dirty="0"/>
              <a:t>a</a:t>
            </a:r>
            <a:r>
              <a:rPr lang="zh-CN" altLang="en-US" sz="2000" dirty="0"/>
              <a:t> </a:t>
            </a:r>
            <a:r>
              <a:rPr lang="en-US" altLang="zh-CN" sz="2000" dirty="0"/>
              <a:t>system</a:t>
            </a:r>
            <a:r>
              <a:rPr lang="zh-CN" altLang="en-US" sz="2000" dirty="0"/>
              <a:t> </a:t>
            </a:r>
            <a:r>
              <a:rPr lang="en-US" altLang="zh-CN" sz="2000" dirty="0"/>
              <a:t>call</a:t>
            </a:r>
            <a:r>
              <a:rPr lang="zh-CN" altLang="en-US" sz="2000" dirty="0"/>
              <a:t> </a:t>
            </a:r>
            <a:r>
              <a:rPr lang="en-US" altLang="zh-CN" sz="2000" dirty="0"/>
              <a:t>by</a:t>
            </a:r>
            <a:r>
              <a:rPr lang="zh-CN" altLang="en-US" sz="2000" dirty="0"/>
              <a:t> </a:t>
            </a:r>
            <a:r>
              <a:rPr lang="en-US" altLang="zh-CN" sz="2000" dirty="0"/>
              <a:t>executing</a:t>
            </a:r>
            <a:r>
              <a:rPr lang="zh-CN" altLang="en-US" sz="2000" dirty="0"/>
              <a:t> </a:t>
            </a:r>
            <a:r>
              <a:rPr lang="en-US" altLang="zh-CN" sz="2000" dirty="0"/>
              <a:t>a</a:t>
            </a:r>
            <a:r>
              <a:rPr lang="zh-CN" altLang="en-US" sz="2000" dirty="0"/>
              <a:t> </a:t>
            </a:r>
            <a:r>
              <a:rPr lang="en-US" altLang="zh-CN" sz="2000" b="1" dirty="0">
                <a:solidFill>
                  <a:srgbClr val="0070C0"/>
                </a:solidFill>
              </a:rPr>
              <a:t>trap</a:t>
            </a:r>
            <a:r>
              <a:rPr lang="zh-CN" altLang="en-US" sz="2000" b="1" dirty="0">
                <a:solidFill>
                  <a:srgbClr val="0070C0"/>
                </a:solidFill>
              </a:rPr>
              <a:t> </a:t>
            </a:r>
            <a:r>
              <a:rPr lang="en-US" altLang="zh-CN" sz="2000" b="1" dirty="0">
                <a:solidFill>
                  <a:srgbClr val="0070C0"/>
                </a:solidFill>
              </a:rPr>
              <a:t>instruction</a:t>
            </a:r>
            <a:r>
              <a:rPr lang="en-US" altLang="zh-CN" sz="2000" dirty="0"/>
              <a:t>.</a:t>
            </a:r>
            <a:r>
              <a:rPr lang="zh-CN" altLang="en-US" sz="2000" dirty="0"/>
              <a:t> </a:t>
            </a:r>
            <a:endParaRPr lang="en-US" altLang="zh-CN" sz="2000" dirty="0"/>
          </a:p>
          <a:p>
            <a:r>
              <a:rPr lang="en-US" altLang="zh-CN" sz="2000" dirty="0"/>
              <a:t>The</a:t>
            </a:r>
            <a:r>
              <a:rPr lang="zh-CN" altLang="en-US" sz="2000" dirty="0"/>
              <a:t> </a:t>
            </a:r>
            <a:r>
              <a:rPr lang="en-US" altLang="zh-CN" sz="2000" dirty="0"/>
              <a:t>state</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calling</a:t>
            </a:r>
            <a:r>
              <a:rPr lang="zh-CN" altLang="en-US" sz="2000" dirty="0"/>
              <a:t> </a:t>
            </a:r>
            <a:r>
              <a:rPr lang="en-US" altLang="zh-CN" sz="2000" dirty="0"/>
              <a:t>process</a:t>
            </a:r>
            <a:r>
              <a:rPr lang="zh-CN" altLang="en-US" sz="2000" dirty="0"/>
              <a:t> </a:t>
            </a:r>
            <a:r>
              <a:rPr lang="en-US" altLang="zh-CN" sz="2000" dirty="0"/>
              <a:t>are</a:t>
            </a:r>
            <a:r>
              <a:rPr lang="zh-CN" altLang="en-US" sz="2000" dirty="0"/>
              <a:t> </a:t>
            </a:r>
            <a:r>
              <a:rPr lang="en-US" altLang="zh-CN" sz="2000" dirty="0"/>
              <a:t>stored,</a:t>
            </a:r>
            <a:r>
              <a:rPr lang="zh-CN" altLang="en-US" sz="2000" dirty="0"/>
              <a:t> </a:t>
            </a:r>
            <a:r>
              <a:rPr lang="en-US" altLang="zh-CN" sz="2000" dirty="0"/>
              <a:t>the</a:t>
            </a:r>
            <a:r>
              <a:rPr lang="zh-CN" altLang="en-US" sz="2000" dirty="0"/>
              <a:t> </a:t>
            </a:r>
            <a:r>
              <a:rPr lang="en-US" altLang="zh-CN" sz="2000" dirty="0"/>
              <a:t>system</a:t>
            </a:r>
            <a:r>
              <a:rPr lang="zh-CN" altLang="en-US" sz="2000" dirty="0"/>
              <a:t> </a:t>
            </a:r>
            <a:r>
              <a:rPr lang="en-US" altLang="zh-CN" sz="2000" dirty="0"/>
              <a:t>enters</a:t>
            </a:r>
            <a:r>
              <a:rPr lang="zh-CN" altLang="en-US" sz="2000" dirty="0"/>
              <a:t> </a:t>
            </a:r>
            <a:r>
              <a:rPr lang="en-US" altLang="zh-CN" sz="2000" b="1" dirty="0">
                <a:solidFill>
                  <a:srgbClr val="FF0000"/>
                </a:solidFill>
              </a:rPr>
              <a:t>kernel</a:t>
            </a:r>
            <a:r>
              <a:rPr lang="zh-CN" altLang="en-US" sz="2000" b="1" dirty="0">
                <a:solidFill>
                  <a:srgbClr val="FF0000"/>
                </a:solidFill>
              </a:rPr>
              <a:t> </a:t>
            </a:r>
            <a:r>
              <a:rPr lang="en-US" altLang="zh-CN" sz="2000" b="1" dirty="0">
                <a:solidFill>
                  <a:srgbClr val="FF0000"/>
                </a:solidFill>
              </a:rPr>
              <a:t>mode</a:t>
            </a:r>
            <a:r>
              <a:rPr lang="en-US" altLang="zh-CN" sz="2000" dirty="0"/>
              <a:t>,</a:t>
            </a:r>
            <a:r>
              <a:rPr lang="zh-CN" altLang="en-US" sz="2000" dirty="0"/>
              <a:t> </a:t>
            </a:r>
            <a:r>
              <a:rPr lang="en-US" altLang="zh-CN" sz="2000" dirty="0"/>
              <a:t>OS</a:t>
            </a:r>
            <a:r>
              <a:rPr lang="zh-CN" altLang="en-US" sz="2000" dirty="0"/>
              <a:t> </a:t>
            </a:r>
            <a:r>
              <a:rPr lang="en-US" altLang="zh-CN" sz="2000" dirty="0"/>
              <a:t>completes</a:t>
            </a:r>
            <a:r>
              <a:rPr lang="zh-CN" altLang="en-US" sz="2000" dirty="0"/>
              <a:t> </a:t>
            </a:r>
            <a:r>
              <a:rPr lang="en-US" altLang="zh-CN" sz="2000" dirty="0"/>
              <a:t>the</a:t>
            </a:r>
            <a:r>
              <a:rPr lang="zh-CN" altLang="en-US" sz="2000" dirty="0"/>
              <a:t> </a:t>
            </a:r>
            <a:r>
              <a:rPr lang="en-US" altLang="zh-CN" sz="2000" dirty="0" err="1"/>
              <a:t>syscall</a:t>
            </a:r>
            <a:r>
              <a:rPr lang="zh-CN" altLang="en-US" sz="2000" dirty="0"/>
              <a:t> </a:t>
            </a:r>
            <a:r>
              <a:rPr lang="en-US" altLang="zh-CN" sz="2000" dirty="0"/>
              <a:t>work.</a:t>
            </a:r>
          </a:p>
          <a:p>
            <a:r>
              <a:rPr lang="en-US" altLang="zh-CN" sz="2000" b="1" dirty="0">
                <a:solidFill>
                  <a:srgbClr val="0070C0"/>
                </a:solidFill>
              </a:rPr>
              <a:t>Return</a:t>
            </a:r>
            <a:r>
              <a:rPr lang="zh-CN" altLang="en-US" sz="2000" b="1" dirty="0">
                <a:solidFill>
                  <a:srgbClr val="0070C0"/>
                </a:solidFill>
              </a:rPr>
              <a:t> </a:t>
            </a:r>
            <a:r>
              <a:rPr lang="en-US" altLang="zh-CN" sz="2000" b="1" dirty="0">
                <a:solidFill>
                  <a:srgbClr val="0070C0"/>
                </a:solidFill>
              </a:rPr>
              <a:t>from</a:t>
            </a:r>
            <a:r>
              <a:rPr lang="zh-CN" altLang="en-US" sz="2000" b="1" dirty="0">
                <a:solidFill>
                  <a:srgbClr val="0070C0"/>
                </a:solidFill>
              </a:rPr>
              <a:t> </a:t>
            </a:r>
            <a:r>
              <a:rPr lang="en-US" altLang="zh-CN" sz="2000" b="1" dirty="0" err="1">
                <a:solidFill>
                  <a:srgbClr val="0070C0"/>
                </a:solidFill>
              </a:rPr>
              <a:t>syscall</a:t>
            </a:r>
            <a:r>
              <a:rPr lang="en-US" altLang="zh-CN" sz="2000" dirty="0">
                <a:solidFill>
                  <a:srgbClr val="0070C0"/>
                </a:solidFill>
              </a:rPr>
              <a:t>,</a:t>
            </a:r>
            <a:r>
              <a:rPr lang="zh-CN" altLang="en-US" sz="2000" dirty="0">
                <a:solidFill>
                  <a:srgbClr val="0070C0"/>
                </a:solidFill>
              </a:rPr>
              <a:t> </a:t>
            </a:r>
            <a:r>
              <a:rPr lang="en-US" altLang="zh-CN" sz="2000" dirty="0"/>
              <a:t>restore</a:t>
            </a:r>
            <a:r>
              <a:rPr lang="zh-CN" altLang="en-US" sz="2000" dirty="0"/>
              <a:t> </a:t>
            </a:r>
            <a:r>
              <a:rPr lang="en-US" altLang="zh-CN" sz="2000" dirty="0"/>
              <a:t>the</a:t>
            </a:r>
            <a:r>
              <a:rPr lang="zh-CN" altLang="en-US" sz="2000" dirty="0"/>
              <a:t> </a:t>
            </a:r>
            <a:r>
              <a:rPr lang="en-US" altLang="zh-CN" sz="2000" dirty="0"/>
              <a:t>states</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r>
              <a:rPr lang="zh-CN" altLang="en-US" sz="2000" dirty="0"/>
              <a:t> </a:t>
            </a:r>
            <a:r>
              <a:rPr lang="en-US" altLang="zh-CN" sz="2000" dirty="0"/>
              <a:t>and</a:t>
            </a:r>
            <a:r>
              <a:rPr lang="zh-CN" altLang="en-US" sz="2000" dirty="0"/>
              <a:t> </a:t>
            </a:r>
            <a:r>
              <a:rPr lang="en-US" altLang="zh-CN" sz="2000" dirty="0"/>
              <a:t>resume</a:t>
            </a:r>
            <a:r>
              <a:rPr lang="zh-CN" altLang="en-US" sz="2000" dirty="0"/>
              <a:t> </a:t>
            </a:r>
            <a:r>
              <a:rPr lang="en-US" altLang="zh-CN" sz="2000" dirty="0"/>
              <a:t>the</a:t>
            </a:r>
            <a:r>
              <a:rPr lang="zh-CN" altLang="en-US" sz="2000" dirty="0"/>
              <a:t> </a:t>
            </a:r>
            <a:r>
              <a:rPr lang="en-US" altLang="zh-CN" sz="2000" dirty="0"/>
              <a:t>execution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p>
          <a:p>
            <a:endParaRPr lang="en-US" dirty="0"/>
          </a:p>
        </p:txBody>
      </p:sp>
      <p:pic>
        <p:nvPicPr>
          <p:cNvPr id="4" name="Picture 5">
            <a:extLst>
              <a:ext uri="{FF2B5EF4-FFF2-40B4-BE49-F238E27FC236}">
                <a16:creationId xmlns:a16="http://schemas.microsoft.com/office/drawing/2014/main" id="{9DF49788-DD57-E9AA-4100-6DE3498926C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87616" y="3642692"/>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4">
            <a:extLst>
              <a:ext uri="{FF2B5EF4-FFF2-40B4-BE49-F238E27FC236}">
                <a16:creationId xmlns:a16="http://schemas.microsoft.com/office/drawing/2014/main" id="{661CF0C1-7A6D-A792-9708-069317353B40}"/>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343251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6F08-87F9-8B59-1A35-AC93BE05DAB4}"/>
              </a:ext>
            </a:extLst>
          </p:cNvPr>
          <p:cNvSpPr>
            <a:spLocks noGrp="1"/>
          </p:cNvSpPr>
          <p:nvPr>
            <p:ph type="title"/>
          </p:nvPr>
        </p:nvSpPr>
        <p:spPr/>
        <p:txBody>
          <a:bodyPr/>
          <a:lstStyle/>
          <a:p>
            <a:r>
              <a:rPr lang="en-GB" dirty="0"/>
              <a:t>Process Scheduling</a:t>
            </a:r>
            <a:endParaRPr lang="en-US" dirty="0"/>
          </a:p>
        </p:txBody>
      </p:sp>
      <p:sp>
        <p:nvSpPr>
          <p:cNvPr id="3" name="内容占位符 2">
            <a:extLst>
              <a:ext uri="{FF2B5EF4-FFF2-40B4-BE49-F238E27FC236}">
                <a16:creationId xmlns:a16="http://schemas.microsoft.com/office/drawing/2014/main" id="{64D7FE28-D51D-DD0B-E4BB-E2EAD4BE495F}"/>
              </a:ext>
            </a:extLst>
          </p:cNvPr>
          <p:cNvSpPr>
            <a:spLocks noGrp="1"/>
          </p:cNvSpPr>
          <p:nvPr>
            <p:ph idx="1"/>
          </p:nvPr>
        </p:nvSpPr>
        <p:spPr/>
        <p:txBody>
          <a:bodyPr/>
          <a:lstStyle/>
          <a:p>
            <a:r>
              <a:rPr lang="en-US" altLang="zh-CN" b="1" dirty="0">
                <a:solidFill>
                  <a:srgbClr val="FF0000"/>
                </a:solidFill>
              </a:rPr>
              <a:t>Switching</a:t>
            </a:r>
            <a:r>
              <a:rPr lang="zh-CN" altLang="en-US" b="1" dirty="0">
                <a:solidFill>
                  <a:srgbClr val="FF0000"/>
                </a:solidFill>
              </a:rPr>
              <a:t> </a:t>
            </a:r>
            <a:r>
              <a:rPr lang="en-US" altLang="zh-CN" b="1" dirty="0">
                <a:solidFill>
                  <a:srgbClr val="FF0000"/>
                </a:solidFill>
              </a:rPr>
              <a:t>Between</a:t>
            </a:r>
            <a:r>
              <a:rPr lang="zh-CN" altLang="en-US" b="1" dirty="0">
                <a:solidFill>
                  <a:srgbClr val="FF0000"/>
                </a:solidFill>
              </a:rPr>
              <a:t> </a:t>
            </a:r>
            <a:r>
              <a:rPr lang="en-US" altLang="zh-CN" b="1" dirty="0">
                <a:solidFill>
                  <a:srgbClr val="FF0000"/>
                </a:solidFill>
              </a:rPr>
              <a:t>Processes</a:t>
            </a:r>
          </a:p>
          <a:p>
            <a:pPr lvl="1"/>
            <a:r>
              <a:rPr lang="en-US" altLang="zh-CN" b="1" dirty="0">
                <a:solidFill>
                  <a:srgbClr val="0070C0"/>
                </a:solidFill>
              </a:rPr>
              <a:t>Cooperative</a:t>
            </a:r>
            <a:r>
              <a:rPr lang="zh-CN" altLang="en-US" b="1" dirty="0">
                <a:solidFill>
                  <a:srgbClr val="0070C0"/>
                </a:solidFill>
              </a:rPr>
              <a:t> </a:t>
            </a:r>
            <a:r>
              <a:rPr lang="en-US" altLang="zh-CN" b="1" dirty="0">
                <a:solidFill>
                  <a:srgbClr val="0070C0"/>
                </a:solidFill>
              </a:rPr>
              <a:t>approach</a:t>
            </a:r>
          </a:p>
          <a:p>
            <a:pPr lvl="1"/>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endParaRPr lang="en-US" b="1" dirty="0">
              <a:solidFill>
                <a:srgbClr val="FF0000"/>
              </a:solidFill>
            </a:endParaRPr>
          </a:p>
          <a:p>
            <a:r>
              <a:rPr lang="en-US" b="1" dirty="0">
                <a:solidFill>
                  <a:srgbClr val="0070C0"/>
                </a:solidFill>
              </a:rPr>
              <a:t>Coo</a:t>
            </a:r>
            <a:r>
              <a:rPr lang="en-US" altLang="zh-CN" b="1" dirty="0">
                <a:solidFill>
                  <a:srgbClr val="0070C0"/>
                </a:solidFill>
              </a:rPr>
              <a:t>perative</a:t>
            </a:r>
            <a:r>
              <a:rPr lang="zh-CN" altLang="en-US" b="1" dirty="0">
                <a:solidFill>
                  <a:srgbClr val="0070C0"/>
                </a:solidFill>
              </a:rPr>
              <a:t> </a:t>
            </a:r>
            <a:r>
              <a:rPr lang="en-US" altLang="zh-CN" b="1" dirty="0">
                <a:solidFill>
                  <a:srgbClr val="0070C0"/>
                </a:solidFill>
              </a:rPr>
              <a:t>approach</a:t>
            </a:r>
          </a:p>
          <a:p>
            <a:pPr lvl="1"/>
            <a:r>
              <a:rPr lang="en-US" altLang="zh-CN" b="1" dirty="0"/>
              <a:t>Trust</a:t>
            </a:r>
            <a:r>
              <a:rPr lang="zh-CN" altLang="en-US" b="1" dirty="0"/>
              <a:t> </a:t>
            </a:r>
            <a:r>
              <a:rPr lang="en-US" altLang="zh-CN" b="1" dirty="0"/>
              <a:t>process</a:t>
            </a:r>
            <a:r>
              <a:rPr lang="zh-CN" altLang="en-US" b="1" dirty="0"/>
              <a:t> </a:t>
            </a:r>
            <a:r>
              <a:rPr lang="en-US" altLang="zh-CN" b="1" dirty="0"/>
              <a:t>to</a:t>
            </a:r>
            <a:r>
              <a:rPr lang="zh-CN" altLang="en-US" b="1" dirty="0"/>
              <a:t> </a:t>
            </a:r>
            <a:r>
              <a:rPr lang="en-US" altLang="zh-CN" b="1" dirty="0"/>
              <a:t>relinquish</a:t>
            </a:r>
            <a:r>
              <a:rPr lang="zh-CN" altLang="en-US" b="1" dirty="0"/>
              <a:t> </a:t>
            </a:r>
            <a:r>
              <a:rPr lang="en-US" altLang="zh-CN" b="1" dirty="0"/>
              <a:t>CPU</a:t>
            </a:r>
            <a:r>
              <a:rPr lang="zh-CN" altLang="en-US" b="1" dirty="0"/>
              <a:t> </a:t>
            </a:r>
            <a:r>
              <a:rPr lang="en-US" altLang="zh-CN" b="1" dirty="0"/>
              <a:t>to</a:t>
            </a:r>
            <a:r>
              <a:rPr lang="zh-CN" altLang="en-US" b="1" dirty="0"/>
              <a:t> </a:t>
            </a:r>
            <a:r>
              <a:rPr lang="en-US" altLang="zh-CN" b="1" dirty="0"/>
              <a:t>OS</a:t>
            </a:r>
            <a:r>
              <a:rPr lang="zh-CN" altLang="en-US" b="1" dirty="0"/>
              <a:t> </a:t>
            </a:r>
            <a:r>
              <a:rPr lang="en-US" altLang="zh-CN" b="1" dirty="0"/>
              <a:t>through</a:t>
            </a:r>
            <a:r>
              <a:rPr lang="zh-CN" altLang="en-US" b="1" dirty="0"/>
              <a:t> </a:t>
            </a:r>
            <a:r>
              <a:rPr lang="en-US" altLang="zh-CN" b="1" dirty="0"/>
              <a:t>traps</a:t>
            </a:r>
          </a:p>
          <a:p>
            <a:pPr lvl="2"/>
            <a:r>
              <a:rPr lang="en-US" altLang="zh-CN" b="1" dirty="0"/>
              <a:t>System</a:t>
            </a:r>
            <a:r>
              <a:rPr lang="zh-CN" altLang="en-US" b="1" dirty="0"/>
              <a:t> </a:t>
            </a:r>
            <a:r>
              <a:rPr lang="en-US" altLang="zh-CN" b="1" dirty="0"/>
              <a:t>calls</a:t>
            </a:r>
          </a:p>
          <a:p>
            <a:pPr lvl="2"/>
            <a:r>
              <a:rPr lang="en-US" altLang="zh-CN" b="1" dirty="0"/>
              <a:t>Illegal</a:t>
            </a:r>
            <a:r>
              <a:rPr lang="zh-CN" altLang="en-US" b="1" dirty="0"/>
              <a:t> </a:t>
            </a:r>
            <a:r>
              <a:rPr lang="en-US" altLang="zh-CN" b="1" dirty="0"/>
              <a:t>operations,</a:t>
            </a:r>
            <a:r>
              <a:rPr lang="zh-CN" altLang="en-US" b="1" dirty="0"/>
              <a:t> </a:t>
            </a:r>
            <a:r>
              <a:rPr lang="en-US" altLang="zh-CN" b="1" dirty="0"/>
              <a:t>e.g.,</a:t>
            </a:r>
            <a:r>
              <a:rPr lang="zh-CN" altLang="en-US" b="1" dirty="0"/>
              <a:t> </a:t>
            </a:r>
            <a:r>
              <a:rPr lang="en-US" altLang="zh-CN" b="1" dirty="0"/>
              <a:t>divided</a:t>
            </a:r>
            <a:r>
              <a:rPr lang="zh-CN" altLang="en-US" b="1" dirty="0"/>
              <a:t> </a:t>
            </a:r>
            <a:r>
              <a:rPr lang="en-US" altLang="zh-CN" b="1" dirty="0"/>
              <a:t>by</a:t>
            </a:r>
            <a:r>
              <a:rPr lang="zh-CN" altLang="en-US" b="1" dirty="0"/>
              <a:t> </a:t>
            </a:r>
            <a:r>
              <a:rPr lang="en-US" altLang="zh-CN" b="1" dirty="0"/>
              <a:t>zero</a:t>
            </a:r>
          </a:p>
          <a:p>
            <a:pPr lvl="1"/>
            <a:r>
              <a:rPr lang="en-US" altLang="zh-CN" b="1" dirty="0">
                <a:solidFill>
                  <a:srgbClr val="FF0000"/>
                </a:solidFill>
              </a:rPr>
              <a:t>Issue:</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no</a:t>
            </a:r>
            <a:r>
              <a:rPr lang="zh-CN" altLang="en-US" b="1" dirty="0">
                <a:solidFill>
                  <a:srgbClr val="FF0000"/>
                </a:solidFill>
              </a:rPr>
              <a:t> </a:t>
            </a:r>
            <a:r>
              <a:rPr lang="en-US" altLang="zh-CN" b="1" dirty="0">
                <a:solidFill>
                  <a:srgbClr val="FF0000"/>
                </a:solidFill>
              </a:rPr>
              <a:t>system</a:t>
            </a:r>
            <a:r>
              <a:rPr lang="zh-CN" altLang="en-US" b="1" dirty="0">
                <a:solidFill>
                  <a:srgbClr val="FF0000"/>
                </a:solidFill>
              </a:rPr>
              <a:t> </a:t>
            </a:r>
            <a:r>
              <a:rPr lang="en-US" altLang="zh-CN" b="1" dirty="0">
                <a:solidFill>
                  <a:srgbClr val="FF0000"/>
                </a:solidFill>
              </a:rPr>
              <a:t>call</a:t>
            </a:r>
          </a:p>
          <a:p>
            <a:pPr lvl="1"/>
            <a:endParaRPr lang="en-US" b="1" dirty="0">
              <a:solidFill>
                <a:srgbClr val="FF0000"/>
              </a:solidFill>
            </a:endParaRPr>
          </a:p>
          <a:p>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r>
              <a:rPr lang="en-US" altLang="zh-CN" b="1" dirty="0"/>
              <a:t>The</a:t>
            </a:r>
            <a:r>
              <a:rPr lang="zh-CN" altLang="en-US" b="1" dirty="0"/>
              <a:t> </a:t>
            </a:r>
            <a:r>
              <a:rPr lang="en-US" altLang="zh-CN" b="1" dirty="0"/>
              <a:t>OS</a:t>
            </a:r>
            <a:r>
              <a:rPr lang="zh-CN" altLang="en-US" b="1" dirty="0"/>
              <a:t> </a:t>
            </a:r>
            <a:r>
              <a:rPr lang="en-US" altLang="zh-CN" b="1" dirty="0"/>
              <a:t>takes</a:t>
            </a:r>
            <a:r>
              <a:rPr lang="zh-CN" altLang="en-US" b="1" dirty="0"/>
              <a:t> </a:t>
            </a:r>
            <a:r>
              <a:rPr lang="en-US" altLang="zh-CN" b="1" dirty="0"/>
              <a:t>control</a:t>
            </a:r>
          </a:p>
          <a:p>
            <a:pPr lvl="1"/>
            <a:r>
              <a:rPr lang="en-US" altLang="zh-CN" b="1" dirty="0"/>
              <a:t>OS</a:t>
            </a:r>
            <a:r>
              <a:rPr lang="zh-CN" altLang="en-US" b="1" dirty="0"/>
              <a:t> </a:t>
            </a:r>
            <a:r>
              <a:rPr lang="en-US" altLang="zh-CN" b="1" dirty="0"/>
              <a:t>obtains</a:t>
            </a:r>
            <a:r>
              <a:rPr lang="zh-CN" altLang="en-US" b="1" dirty="0"/>
              <a:t> </a:t>
            </a:r>
            <a:r>
              <a:rPr lang="en-US" altLang="zh-CN" b="1" dirty="0"/>
              <a:t>control</a:t>
            </a:r>
            <a:r>
              <a:rPr lang="zh-CN" altLang="en-US" b="1" dirty="0"/>
              <a:t> </a:t>
            </a:r>
            <a:r>
              <a:rPr lang="en-US" altLang="zh-CN" b="1" dirty="0"/>
              <a:t>periodically,</a:t>
            </a:r>
            <a:r>
              <a:rPr lang="zh-CN" altLang="en-US" b="1" dirty="0"/>
              <a:t> </a:t>
            </a:r>
            <a:r>
              <a:rPr lang="en-US" altLang="zh-CN" b="1" dirty="0"/>
              <a:t>e.g.,</a:t>
            </a:r>
            <a:r>
              <a:rPr lang="zh-CN" altLang="en-US" b="1" dirty="0"/>
              <a:t> </a:t>
            </a:r>
            <a:r>
              <a:rPr lang="en-US" altLang="zh-CN" b="1" dirty="0"/>
              <a:t>timer</a:t>
            </a:r>
            <a:r>
              <a:rPr lang="zh-CN" altLang="en-US" b="1" dirty="0"/>
              <a:t> </a:t>
            </a:r>
            <a:r>
              <a:rPr lang="en-US" altLang="zh-CN" b="1" dirty="0"/>
              <a:t>interrupter</a:t>
            </a:r>
            <a:r>
              <a:rPr lang="zh-CN" altLang="en-US" b="1" dirty="0"/>
              <a:t> </a:t>
            </a:r>
            <a:endParaRPr lang="en-US" altLang="zh-CN" b="1" dirty="0"/>
          </a:p>
          <a:p>
            <a:pPr lvl="1"/>
            <a:endParaRPr lang="en-US" b="1" dirty="0"/>
          </a:p>
        </p:txBody>
      </p:sp>
      <p:sp>
        <p:nvSpPr>
          <p:cNvPr id="4" name="页脚占位符 3">
            <a:extLst>
              <a:ext uri="{FF2B5EF4-FFF2-40B4-BE49-F238E27FC236}">
                <a16:creationId xmlns:a16="http://schemas.microsoft.com/office/drawing/2014/main" id="{E6E37ACA-281C-049F-BE91-61F2D934424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72040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dirty="0"/>
              <a:t>Summary</a:t>
            </a:r>
            <a:endParaRPr lang="en-US" dirty="0"/>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zh-CN" dirty="0"/>
              <a:t>Process scheduling</a:t>
            </a:r>
          </a:p>
        </p:txBody>
      </p:sp>
      <p:sp>
        <p:nvSpPr>
          <p:cNvPr id="4" name="页脚占位符 3">
            <a:extLst>
              <a:ext uri="{FF2B5EF4-FFF2-40B4-BE49-F238E27FC236}">
                <a16:creationId xmlns:a16="http://schemas.microsoft.com/office/drawing/2014/main" id="{22F2170D-6F52-01FA-E332-D923168C1ED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89959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4EE4F-7897-DF99-A99C-FFA9A958DFF6}"/>
              </a:ext>
            </a:extLst>
          </p:cNvPr>
          <p:cNvSpPr>
            <a:spLocks noGrp="1"/>
          </p:cNvSpPr>
          <p:nvPr>
            <p:ph type="title"/>
          </p:nvPr>
        </p:nvSpPr>
        <p:spPr/>
        <p:txBody>
          <a:bodyPr/>
          <a:lstStyle/>
          <a:p>
            <a:r>
              <a:rPr lang="en-US" altLang="zh-CN" dirty="0"/>
              <a:t>Process</a:t>
            </a:r>
            <a:endParaRPr lang="en-US" dirty="0"/>
          </a:p>
        </p:txBody>
      </p:sp>
      <p:sp>
        <p:nvSpPr>
          <p:cNvPr id="3" name="内容占位符 2">
            <a:extLst>
              <a:ext uri="{FF2B5EF4-FFF2-40B4-BE49-F238E27FC236}">
                <a16:creationId xmlns:a16="http://schemas.microsoft.com/office/drawing/2014/main" id="{E4A1B987-911C-9C1A-3A3A-93E98F8C3255}"/>
              </a:ext>
            </a:extLst>
          </p:cNvPr>
          <p:cNvSpPr>
            <a:spLocks noGrp="1"/>
          </p:cNvSpPr>
          <p:nvPr>
            <p:ph idx="1"/>
          </p:nvPr>
        </p:nvSpPr>
        <p:spPr/>
        <p:txBody>
          <a:bodyPr/>
          <a:lstStyle/>
          <a:p>
            <a:r>
              <a:rPr lang="en-US" altLang="en-US" dirty="0"/>
              <a:t>Program is </a:t>
            </a:r>
            <a:r>
              <a:rPr lang="en-US" altLang="zh-CN" dirty="0"/>
              <a:t>a</a:t>
            </a:r>
            <a:r>
              <a:rPr lang="zh-CN" altLang="en-US" dirty="0"/>
              <a:t> </a:t>
            </a:r>
            <a:r>
              <a:rPr lang="en-US" altLang="zh-CN" b="1" i="1" dirty="0">
                <a:solidFill>
                  <a:srgbClr val="0070C0"/>
                </a:solidFill>
              </a:rPr>
              <a:t>static</a:t>
            </a:r>
            <a:r>
              <a:rPr lang="en-US" altLang="en-US" dirty="0"/>
              <a:t> entity stored on disk (</a:t>
            </a:r>
            <a:r>
              <a:rPr lang="en-US" altLang="en-US" b="1" dirty="0">
                <a:solidFill>
                  <a:srgbClr val="3366FF"/>
                </a:solidFill>
              </a:rPr>
              <a:t>executable file</a:t>
            </a:r>
            <a:r>
              <a:rPr lang="en-US" altLang="en-US" dirty="0"/>
              <a:t>), process is </a:t>
            </a:r>
            <a:r>
              <a:rPr lang="en-US" altLang="en-US" b="1" i="1" dirty="0">
                <a:solidFill>
                  <a:srgbClr val="0070C0"/>
                </a:solidFill>
              </a:rPr>
              <a:t>active</a:t>
            </a:r>
            <a:r>
              <a:rPr lang="en-US" altLang="en-US" b="1" i="1" dirty="0"/>
              <a:t> </a:t>
            </a:r>
          </a:p>
          <a:p>
            <a:pPr lvl="1"/>
            <a:r>
              <a:rPr lang="en-US" altLang="en-US" dirty="0"/>
              <a:t>Program becomes process when executable file loaded into memory</a:t>
            </a:r>
          </a:p>
          <a:p>
            <a:pPr lvl="1"/>
            <a:r>
              <a:rPr lang="en-GB" altLang="en-US" dirty="0"/>
              <a:t>Process is an abstraction of CPU</a:t>
            </a:r>
            <a:endParaRPr lang="en-US" altLang="en-US" dirty="0"/>
          </a:p>
          <a:p>
            <a:r>
              <a:rPr lang="en-US" altLang="en-US" dirty="0"/>
              <a:t>Execution of program started via Gra</a:t>
            </a:r>
            <a:r>
              <a:rPr lang="en-US" altLang="zh-CN" dirty="0"/>
              <a:t>phic</a:t>
            </a:r>
            <a:r>
              <a:rPr lang="zh-CN" altLang="en-US" dirty="0"/>
              <a:t> </a:t>
            </a:r>
            <a:r>
              <a:rPr lang="en-US" altLang="zh-CN" dirty="0"/>
              <a:t>User</a:t>
            </a:r>
            <a:r>
              <a:rPr lang="zh-CN" altLang="en-US" dirty="0"/>
              <a:t> </a:t>
            </a:r>
            <a:r>
              <a:rPr lang="en-US" altLang="zh-CN" dirty="0"/>
              <a:t>Interface</a:t>
            </a:r>
            <a:r>
              <a:rPr lang="zh-CN" altLang="en-US" dirty="0"/>
              <a:t> </a:t>
            </a:r>
            <a:r>
              <a:rPr lang="en-US" altLang="zh-CN" dirty="0"/>
              <a:t>(</a:t>
            </a:r>
            <a:r>
              <a:rPr lang="en-US" altLang="en-US" dirty="0"/>
              <a:t>GUI</a:t>
            </a:r>
            <a:r>
              <a:rPr lang="en-US" altLang="zh-CN" dirty="0"/>
              <a:t>)</a:t>
            </a:r>
            <a:r>
              <a:rPr lang="en-US" altLang="en-US" dirty="0"/>
              <a:t> mouse clicks, command line entry of its name, </a:t>
            </a:r>
            <a:r>
              <a:rPr lang="en-US" altLang="en-US" dirty="0" err="1"/>
              <a:t>etc</a:t>
            </a:r>
            <a:endParaRPr lang="en-US" altLang="en-US" dirty="0"/>
          </a:p>
          <a:p>
            <a:r>
              <a:rPr lang="en-GB" dirty="0"/>
              <a:t>A physical CPU is shared by many processes</a:t>
            </a:r>
          </a:p>
          <a:p>
            <a:pPr lvl="1"/>
            <a:r>
              <a:rPr lang="en-GB" dirty="0"/>
              <a:t>Time sharing: run one process for a little while, then run another one, and so forth.</a:t>
            </a:r>
          </a:p>
          <a:p>
            <a:pPr lvl="1"/>
            <a:r>
              <a:rPr lang="en-GB" dirty="0"/>
              <a:t>Processes believe they are using CPU alone</a:t>
            </a:r>
          </a:p>
          <a:p>
            <a:endParaRPr lang="en-US" dirty="0"/>
          </a:p>
        </p:txBody>
      </p:sp>
      <p:sp>
        <p:nvSpPr>
          <p:cNvPr id="4" name="页脚占位符 3">
            <a:extLst>
              <a:ext uri="{FF2B5EF4-FFF2-40B4-BE49-F238E27FC236}">
                <a16:creationId xmlns:a16="http://schemas.microsoft.com/office/drawing/2014/main" id="{36265D60-85DA-9C2C-A26F-1FB2B84C777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46925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075814" y="1073427"/>
            <a:ext cx="3265067" cy="5138531"/>
          </a:xfrm>
        </p:spPr>
        <p:txBody>
          <a:bodyPr/>
          <a:lstStyle/>
          <a:p>
            <a:r>
              <a:rPr lang="en-US" altLang="zh-CN" dirty="0"/>
              <a:t>A</a:t>
            </a:r>
            <a:r>
              <a:rPr lang="zh-CN" altLang="en-US" dirty="0"/>
              <a:t> </a:t>
            </a:r>
            <a:r>
              <a:rPr lang="en-US" altLang="zh-CN" dirty="0"/>
              <a:t>program</a:t>
            </a:r>
            <a:r>
              <a:rPr lang="zh-CN" altLang="en-US" dirty="0"/>
              <a:t> </a:t>
            </a:r>
            <a:r>
              <a:rPr lang="en-US" altLang="zh-CN" dirty="0"/>
              <a:t>becomes</a:t>
            </a:r>
            <a:r>
              <a:rPr lang="zh-CN" altLang="en-US" dirty="0"/>
              <a:t> </a:t>
            </a:r>
            <a:r>
              <a:rPr lang="en-US" altLang="zh-CN" dirty="0"/>
              <a:t>a</a:t>
            </a:r>
            <a:r>
              <a:rPr lang="zh-CN" altLang="en-US" dirty="0"/>
              <a:t> </a:t>
            </a:r>
            <a:r>
              <a:rPr lang="en-US" altLang="zh-CN" dirty="0"/>
              <a:t>process</a:t>
            </a:r>
            <a:r>
              <a:rPr lang="zh-CN" altLang="en-US" dirty="0"/>
              <a:t> </a:t>
            </a:r>
            <a:r>
              <a:rPr lang="en-US" altLang="zh-CN" dirty="0"/>
              <a:t>when</a:t>
            </a:r>
            <a:r>
              <a:rPr lang="zh-CN" altLang="en-US" dirty="0"/>
              <a:t> </a:t>
            </a:r>
            <a:r>
              <a:rPr lang="en-US" altLang="zh-CN" dirty="0"/>
              <a:t>it</a:t>
            </a:r>
            <a:r>
              <a:rPr lang="zh-CN" altLang="en-US" dirty="0"/>
              <a:t> </a:t>
            </a:r>
            <a:r>
              <a:rPr lang="en-US" altLang="zh-CN" dirty="0"/>
              <a:t>is</a:t>
            </a:r>
            <a:r>
              <a:rPr lang="zh-CN" altLang="en-US" dirty="0"/>
              <a:t> </a:t>
            </a:r>
            <a:r>
              <a:rPr lang="en-US" altLang="zh-CN" dirty="0"/>
              <a:t>selected</a:t>
            </a:r>
            <a:r>
              <a:rPr lang="zh-CN" altLang="en-US" dirty="0"/>
              <a:t> </a:t>
            </a:r>
            <a:r>
              <a:rPr lang="en-US" altLang="zh-CN" dirty="0"/>
              <a:t>to</a:t>
            </a:r>
            <a:r>
              <a:rPr lang="zh-CN" altLang="en-US" dirty="0"/>
              <a:t> </a:t>
            </a:r>
            <a:r>
              <a:rPr lang="en-US" altLang="zh-CN" dirty="0"/>
              <a:t>execute</a:t>
            </a:r>
            <a:r>
              <a:rPr lang="zh-CN" altLang="en-US" dirty="0"/>
              <a:t> </a:t>
            </a:r>
            <a:r>
              <a:rPr lang="en-US" altLang="zh-CN" dirty="0"/>
              <a:t>and</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p>
          <a:p>
            <a:r>
              <a:rPr lang="en-US" dirty="0"/>
              <a:t>A</a:t>
            </a:r>
            <a:r>
              <a:rPr lang="zh-CN" altLang="en-US" dirty="0"/>
              <a:t> </a:t>
            </a:r>
            <a:r>
              <a:rPr lang="en-US" altLang="zh-CN" dirty="0"/>
              <a:t>process</a:t>
            </a:r>
            <a:r>
              <a:rPr lang="zh-CN" altLang="en-US" dirty="0"/>
              <a:t> </a:t>
            </a:r>
            <a:r>
              <a:rPr lang="en-US" altLang="zh-CN" dirty="0"/>
              <a:t>has</a:t>
            </a:r>
            <a:r>
              <a:rPr lang="zh-CN" altLang="en-US" dirty="0"/>
              <a:t> </a:t>
            </a:r>
            <a:r>
              <a:rPr lang="en-US" altLang="zh-CN" dirty="0"/>
              <a:t>an</a:t>
            </a:r>
            <a:r>
              <a:rPr lang="zh-CN" altLang="en-US" dirty="0"/>
              <a:t> </a:t>
            </a:r>
            <a:r>
              <a:rPr lang="en-US" altLang="zh-CN" b="1" dirty="0">
                <a:solidFill>
                  <a:srgbClr val="0070C0"/>
                </a:solidFill>
              </a:rPr>
              <a:t>address</a:t>
            </a:r>
            <a:r>
              <a:rPr lang="zh-CN" altLang="en-US" b="1" dirty="0">
                <a:solidFill>
                  <a:srgbClr val="0070C0"/>
                </a:solidFill>
              </a:rPr>
              <a:t> </a:t>
            </a:r>
            <a:r>
              <a:rPr lang="en-US" altLang="zh-CN" b="1" dirty="0">
                <a:solidFill>
                  <a:srgbClr val="0070C0"/>
                </a:solidFill>
              </a:rPr>
              <a:t>space</a:t>
            </a:r>
            <a:endParaRPr lang="nb-NO" b="1" dirty="0">
              <a:solidFill>
                <a:srgbClr val="0070C0"/>
              </a:solidFill>
            </a:endParaRPr>
          </a:p>
        </p:txBody>
      </p:sp>
      <p:sp>
        <p:nvSpPr>
          <p:cNvPr id="4" name="직사각형 5">
            <a:extLst>
              <a:ext uri="{FF2B5EF4-FFF2-40B4-BE49-F238E27FC236}">
                <a16:creationId xmlns:a16="http://schemas.microsoft.com/office/drawing/2014/main" id="{C152BA54-B1F1-FDAE-E0A1-3F5F2D317691}"/>
              </a:ext>
            </a:extLst>
          </p:cNvPr>
          <p:cNvSpPr/>
          <p:nvPr/>
        </p:nvSpPr>
        <p:spPr>
          <a:xfrm>
            <a:off x="4411518" y="1229236"/>
            <a:ext cx="2520280" cy="2426786"/>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5" name="직사각형 6">
            <a:extLst>
              <a:ext uri="{FF2B5EF4-FFF2-40B4-BE49-F238E27FC236}">
                <a16:creationId xmlns:a16="http://schemas.microsoft.com/office/drawing/2014/main" id="{87E30807-8F43-21A9-2404-CB1E19D61A01}"/>
              </a:ext>
            </a:extLst>
          </p:cNvPr>
          <p:cNvSpPr/>
          <p:nvPr/>
        </p:nvSpPr>
        <p:spPr>
          <a:xfrm>
            <a:off x="4635926" y="1381636"/>
            <a:ext cx="1440160" cy="1935832"/>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6" name="TextBox 2">
            <a:extLst>
              <a:ext uri="{FF2B5EF4-FFF2-40B4-BE49-F238E27FC236}">
                <a16:creationId xmlns:a16="http://schemas.microsoft.com/office/drawing/2014/main" id="{839DC2EC-C981-F929-9D7D-2CBCFF2C9F32}"/>
              </a:ext>
            </a:extLst>
          </p:cNvPr>
          <p:cNvSpPr txBox="1"/>
          <p:nvPr/>
        </p:nvSpPr>
        <p:spPr>
          <a:xfrm>
            <a:off x="4635926" y="1381636"/>
            <a:ext cx="1440160" cy="86177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code</a:t>
            </a:r>
          </a:p>
          <a:p>
            <a:pPr algn="ctr"/>
            <a:r>
              <a:rPr lang="en-US" altLang="ko-KR" sz="1600" dirty="0">
                <a:solidFill>
                  <a:prstClr val="black"/>
                </a:solidFill>
                <a:latin typeface="맑은 고딕" pitchFamily="50" charset="-127"/>
                <a:ea typeface="맑은 고딕" pitchFamily="50" charset="-127"/>
              </a:rPr>
              <a:t>static data</a:t>
            </a:r>
          </a:p>
          <a:p>
            <a:pPr algn="ctr"/>
            <a:r>
              <a:rPr lang="en-US" altLang="ko-KR" sz="1600" dirty="0">
                <a:solidFill>
                  <a:prstClr val="black"/>
                </a:solidFill>
                <a:latin typeface="맑은 고딕" pitchFamily="50" charset="-127"/>
                <a:ea typeface="맑은 고딕" pitchFamily="50" charset="-127"/>
              </a:rPr>
              <a:t>heap</a:t>
            </a:r>
            <a:endParaRPr lang="ko-KR" altLang="en-US" sz="1600" dirty="0">
              <a:solidFill>
                <a:prstClr val="black"/>
              </a:solidFill>
              <a:latin typeface="맑은 고딕" pitchFamily="50" charset="-127"/>
              <a:ea typeface="맑은 고딕" pitchFamily="50" charset="-127"/>
            </a:endParaRPr>
          </a:p>
        </p:txBody>
      </p:sp>
      <p:sp>
        <p:nvSpPr>
          <p:cNvPr id="7" name="TextBox 7">
            <a:extLst>
              <a:ext uri="{FF2B5EF4-FFF2-40B4-BE49-F238E27FC236}">
                <a16:creationId xmlns:a16="http://schemas.microsoft.com/office/drawing/2014/main" id="{5323C302-F1A0-0F19-A9C9-25C15ED403BB}"/>
              </a:ext>
            </a:extLst>
          </p:cNvPr>
          <p:cNvSpPr txBox="1"/>
          <p:nvPr/>
        </p:nvSpPr>
        <p:spPr>
          <a:xfrm>
            <a:off x="4635926" y="2978914"/>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stack</a:t>
            </a:r>
            <a:endParaRPr lang="ko-KR" altLang="en-US" sz="1600" dirty="0">
              <a:solidFill>
                <a:prstClr val="black"/>
              </a:solidFill>
              <a:latin typeface="맑은 고딕" pitchFamily="50" charset="-127"/>
              <a:ea typeface="맑은 고딕" pitchFamily="50" charset="-127"/>
            </a:endParaRPr>
          </a:p>
        </p:txBody>
      </p:sp>
      <p:sp>
        <p:nvSpPr>
          <p:cNvPr id="8" name="TextBox 8">
            <a:extLst>
              <a:ext uri="{FF2B5EF4-FFF2-40B4-BE49-F238E27FC236}">
                <a16:creationId xmlns:a16="http://schemas.microsoft.com/office/drawing/2014/main" id="{30985657-B17C-F96F-7852-883F9BB4E2CD}"/>
              </a:ext>
            </a:extLst>
          </p:cNvPr>
          <p:cNvSpPr txBox="1"/>
          <p:nvPr/>
        </p:nvSpPr>
        <p:spPr>
          <a:xfrm>
            <a:off x="4635926" y="3317468"/>
            <a:ext cx="1440160" cy="338554"/>
          </a:xfrm>
          <a:prstGeom prst="rect">
            <a:avLst/>
          </a:prstGeom>
          <a:noFill/>
        </p:spPr>
        <p:txBody>
          <a:bodyPr wrap="square" rtlCol="0">
            <a:spAutoFit/>
          </a:bodyPr>
          <a:lstStyle/>
          <a:p>
            <a:pPr algn="ctr"/>
            <a:r>
              <a:rPr lang="en-US" altLang="ko-KR" sz="1600" i="1" dirty="0">
                <a:solidFill>
                  <a:prstClr val="black"/>
                </a:solidFill>
                <a:latin typeface="맑은 고딕" pitchFamily="50" charset="-127"/>
                <a:ea typeface="맑은 고딕" pitchFamily="50" charset="-127"/>
              </a:rPr>
              <a:t>Process</a:t>
            </a:r>
            <a:endParaRPr lang="ko-KR" altLang="en-US" sz="1600" i="1" dirty="0">
              <a:solidFill>
                <a:prstClr val="black"/>
              </a:solidFill>
              <a:latin typeface="맑은 고딕" pitchFamily="50" charset="-127"/>
              <a:ea typeface="맑은 고딕" pitchFamily="50" charset="-127"/>
            </a:endParaRPr>
          </a:p>
        </p:txBody>
      </p:sp>
      <p:sp>
        <p:nvSpPr>
          <p:cNvPr id="9" name="TextBox 9">
            <a:extLst>
              <a:ext uri="{FF2B5EF4-FFF2-40B4-BE49-F238E27FC236}">
                <a16:creationId xmlns:a16="http://schemas.microsoft.com/office/drawing/2014/main" id="{A7EF9662-EB7E-6F3C-3DFF-21B2E3FFF3D2}"/>
              </a:ext>
            </a:extLst>
          </p:cNvPr>
          <p:cNvSpPr txBox="1"/>
          <p:nvPr/>
        </p:nvSpPr>
        <p:spPr>
          <a:xfrm>
            <a:off x="4951578"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Memory</a:t>
            </a:r>
            <a:endParaRPr lang="ko-KR" altLang="en-US" sz="1600" dirty="0">
              <a:solidFill>
                <a:prstClr val="black"/>
              </a:solidFill>
              <a:latin typeface="맑은 고딕" pitchFamily="50" charset="-127"/>
              <a:ea typeface="맑은 고딕" pitchFamily="50" charset="-127"/>
            </a:endParaRPr>
          </a:p>
        </p:txBody>
      </p:sp>
      <p:cxnSp>
        <p:nvCxnSpPr>
          <p:cNvPr id="10" name="직선 연결선 11">
            <a:extLst>
              <a:ext uri="{FF2B5EF4-FFF2-40B4-BE49-F238E27FC236}">
                <a16:creationId xmlns:a16="http://schemas.microsoft.com/office/drawing/2014/main" id="{196A8D14-3458-509D-FF20-C7BC33AF9FEA}"/>
              </a:ext>
            </a:extLst>
          </p:cNvPr>
          <p:cNvCxnSpPr>
            <a:stCxn id="4" idx="2"/>
          </p:cNvCxnSpPr>
          <p:nvPr/>
        </p:nvCxnSpPr>
        <p:spPr>
          <a:xfrm>
            <a:off x="5671658" y="3656022"/>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직선 연결선 12">
            <a:extLst>
              <a:ext uri="{FF2B5EF4-FFF2-40B4-BE49-F238E27FC236}">
                <a16:creationId xmlns:a16="http://schemas.microsoft.com/office/drawing/2014/main" id="{57A856FD-1D2B-79DA-CB5E-0FEF4D6D722D}"/>
              </a:ext>
            </a:extLst>
          </p:cNvPr>
          <p:cNvCxnSpPr>
            <a:cxnSpLocks/>
          </p:cNvCxnSpPr>
          <p:nvPr/>
        </p:nvCxnSpPr>
        <p:spPr>
          <a:xfrm>
            <a:off x="1838588" y="3857528"/>
            <a:ext cx="5093211"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직선 연결선 14">
            <a:extLst>
              <a:ext uri="{FF2B5EF4-FFF2-40B4-BE49-F238E27FC236}">
                <a16:creationId xmlns:a16="http://schemas.microsoft.com/office/drawing/2014/main" id="{AD039B82-C566-5E34-3C01-AB348034194B}"/>
              </a:ext>
            </a:extLst>
          </p:cNvPr>
          <p:cNvCxnSpPr>
            <a:cxnSpLocks/>
          </p:cNvCxnSpPr>
          <p:nvPr/>
        </p:nvCxnSpPr>
        <p:spPr>
          <a:xfrm>
            <a:off x="4411518" y="3857528"/>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순서도: 자기 디스크 15">
            <a:extLst>
              <a:ext uri="{FF2B5EF4-FFF2-40B4-BE49-F238E27FC236}">
                <a16:creationId xmlns:a16="http://schemas.microsoft.com/office/drawing/2014/main" id="{78AC4621-8404-A82A-C10F-2FCF7ADE66D1}"/>
              </a:ext>
            </a:extLst>
          </p:cNvPr>
          <p:cNvSpPr/>
          <p:nvPr/>
        </p:nvSpPr>
        <p:spPr>
          <a:xfrm>
            <a:off x="3331398" y="4059034"/>
            <a:ext cx="2168624" cy="1872208"/>
          </a:xfrm>
          <a:prstGeom prst="flowChartMagneticDisk">
            <a:avLst/>
          </a:prstGeom>
          <a:solidFill>
            <a:schemeClr val="bg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4" name="직사각형 16">
            <a:extLst>
              <a:ext uri="{FF2B5EF4-FFF2-40B4-BE49-F238E27FC236}">
                <a16:creationId xmlns:a16="http://schemas.microsoft.com/office/drawing/2014/main" id="{55B2F29B-7B60-9DC8-0547-15F8BC437D87}"/>
              </a:ext>
            </a:extLst>
          </p:cNvPr>
          <p:cNvSpPr/>
          <p:nvPr/>
        </p:nvSpPr>
        <p:spPr>
          <a:xfrm>
            <a:off x="3649096" y="4763435"/>
            <a:ext cx="1440160" cy="738664"/>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5" name="TextBox 17">
            <a:extLst>
              <a:ext uri="{FF2B5EF4-FFF2-40B4-BE49-F238E27FC236}">
                <a16:creationId xmlns:a16="http://schemas.microsoft.com/office/drawing/2014/main" id="{D1E9F2A8-707F-A65C-863B-6217756A2B88}"/>
              </a:ext>
            </a:extLst>
          </p:cNvPr>
          <p:cNvSpPr txBox="1"/>
          <p:nvPr/>
        </p:nvSpPr>
        <p:spPr>
          <a:xfrm>
            <a:off x="3649096" y="4763435"/>
            <a:ext cx="1440160" cy="523220"/>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code</a:t>
            </a:r>
          </a:p>
          <a:p>
            <a:pPr algn="ctr"/>
            <a:r>
              <a:rPr lang="en-US" altLang="ko-KR" sz="1400" dirty="0">
                <a:solidFill>
                  <a:prstClr val="black"/>
                </a:solidFill>
                <a:latin typeface="맑은 고딕" pitchFamily="50" charset="-127"/>
                <a:ea typeface="맑은 고딕" pitchFamily="50" charset="-127"/>
              </a:rPr>
              <a:t>static data</a:t>
            </a:r>
          </a:p>
        </p:txBody>
      </p:sp>
      <p:sp>
        <p:nvSpPr>
          <p:cNvPr id="16" name="TextBox 18">
            <a:extLst>
              <a:ext uri="{FF2B5EF4-FFF2-40B4-BE49-F238E27FC236}">
                <a16:creationId xmlns:a16="http://schemas.microsoft.com/office/drawing/2014/main" id="{5745FA72-03F5-AFA1-0F95-C6B29CD5AB66}"/>
              </a:ext>
            </a:extLst>
          </p:cNvPr>
          <p:cNvSpPr txBox="1"/>
          <p:nvPr/>
        </p:nvSpPr>
        <p:spPr>
          <a:xfrm>
            <a:off x="3649096" y="5499195"/>
            <a:ext cx="1440160" cy="307777"/>
          </a:xfrm>
          <a:prstGeom prst="rect">
            <a:avLst/>
          </a:prstGeom>
          <a:noFill/>
        </p:spPr>
        <p:txBody>
          <a:bodyPr wrap="square" rtlCol="0">
            <a:spAutoFit/>
          </a:bodyPr>
          <a:lstStyle/>
          <a:p>
            <a:pPr algn="ctr"/>
            <a:r>
              <a:rPr lang="en-US" altLang="ko-KR" sz="1400" i="1" dirty="0">
                <a:solidFill>
                  <a:prstClr val="black"/>
                </a:solidFill>
                <a:latin typeface="맑은 고딕" pitchFamily="50" charset="-127"/>
                <a:ea typeface="맑은 고딕" pitchFamily="50" charset="-127"/>
              </a:rPr>
              <a:t>Program</a:t>
            </a:r>
            <a:endParaRPr lang="ko-KR" altLang="en-US" sz="1400" i="1" dirty="0">
              <a:solidFill>
                <a:prstClr val="black"/>
              </a:solidFill>
              <a:latin typeface="맑은 고딕" pitchFamily="50" charset="-127"/>
              <a:ea typeface="맑은 고딕" pitchFamily="50" charset="-127"/>
            </a:endParaRPr>
          </a:p>
        </p:txBody>
      </p:sp>
      <p:sp>
        <p:nvSpPr>
          <p:cNvPr id="17" name="TextBox 21">
            <a:extLst>
              <a:ext uri="{FF2B5EF4-FFF2-40B4-BE49-F238E27FC236}">
                <a16:creationId xmlns:a16="http://schemas.microsoft.com/office/drawing/2014/main" id="{F94613E0-1768-7021-6DD3-99119588C193}"/>
              </a:ext>
            </a:extLst>
          </p:cNvPr>
          <p:cNvSpPr txBox="1"/>
          <p:nvPr/>
        </p:nvSpPr>
        <p:spPr>
          <a:xfrm>
            <a:off x="3695630" y="593124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Disk</a:t>
            </a:r>
            <a:endParaRPr lang="ko-KR" altLang="en-US" sz="1600" dirty="0">
              <a:solidFill>
                <a:prstClr val="black"/>
              </a:solidFill>
              <a:latin typeface="맑은 고딕" pitchFamily="50" charset="-127"/>
              <a:ea typeface="맑은 고딕" pitchFamily="50" charset="-127"/>
            </a:endParaRPr>
          </a:p>
        </p:txBody>
      </p:sp>
      <p:cxnSp>
        <p:nvCxnSpPr>
          <p:cNvPr id="18" name="꺾인 연결선 23">
            <a:extLst>
              <a:ext uri="{FF2B5EF4-FFF2-40B4-BE49-F238E27FC236}">
                <a16:creationId xmlns:a16="http://schemas.microsoft.com/office/drawing/2014/main" id="{DCC7733F-CBD9-D24E-F467-C2C1B8227B9F}"/>
              </a:ext>
            </a:extLst>
          </p:cNvPr>
          <p:cNvCxnSpPr>
            <a:stCxn id="15" idx="3"/>
            <a:endCxn id="5" idx="3"/>
          </p:cNvCxnSpPr>
          <p:nvPr/>
        </p:nvCxnSpPr>
        <p:spPr>
          <a:xfrm flipV="1">
            <a:off x="5089256" y="2349553"/>
            <a:ext cx="986830" cy="2675493"/>
          </a:xfrm>
          <a:prstGeom prst="bentConnector3">
            <a:avLst>
              <a:gd name="adj1" fmla="val 123165"/>
            </a:avLst>
          </a:prstGeom>
          <a:ln w="1270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9" name="직사각형 25">
            <a:extLst>
              <a:ext uri="{FF2B5EF4-FFF2-40B4-BE49-F238E27FC236}">
                <a16:creationId xmlns:a16="http://schemas.microsoft.com/office/drawing/2014/main" id="{D8DEB416-C9FD-70EE-B08E-55F0FBB7006B}"/>
              </a:ext>
            </a:extLst>
          </p:cNvPr>
          <p:cNvSpPr/>
          <p:nvPr/>
        </p:nvSpPr>
        <p:spPr>
          <a:xfrm>
            <a:off x="1838588" y="1229236"/>
            <a:ext cx="1761487" cy="2397750"/>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90000" rtlCol="0" anchor="ctr"/>
          <a:lstStyle/>
          <a:p>
            <a:pPr algn="ctr"/>
            <a:endParaRPr lang="ko-KR" altLang="en-US" sz="1600" dirty="0">
              <a:solidFill>
                <a:prstClr val="black"/>
              </a:solidFill>
              <a:latin typeface="맑은 고딕" pitchFamily="50" charset="-127"/>
              <a:ea typeface="맑은 고딕" pitchFamily="50" charset="-127"/>
              <a:cs typeface="Courier New" pitchFamily="49" charset="0"/>
            </a:endParaRPr>
          </a:p>
        </p:txBody>
      </p:sp>
      <p:cxnSp>
        <p:nvCxnSpPr>
          <p:cNvPr id="20" name="직선 연결선 32">
            <a:extLst>
              <a:ext uri="{FF2B5EF4-FFF2-40B4-BE49-F238E27FC236}">
                <a16:creationId xmlns:a16="http://schemas.microsoft.com/office/drawing/2014/main" id="{62097FA3-FDA2-CE64-2548-D04C79B1D954}"/>
              </a:ext>
            </a:extLst>
          </p:cNvPr>
          <p:cNvCxnSpPr>
            <a:cxnSpLocks/>
          </p:cNvCxnSpPr>
          <p:nvPr/>
        </p:nvCxnSpPr>
        <p:spPr>
          <a:xfrm>
            <a:off x="2719330" y="3640406"/>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35">
            <a:extLst>
              <a:ext uri="{FF2B5EF4-FFF2-40B4-BE49-F238E27FC236}">
                <a16:creationId xmlns:a16="http://schemas.microsoft.com/office/drawing/2014/main" id="{070769ED-86ED-3BE1-2DCA-5D460FF8EE2E}"/>
              </a:ext>
            </a:extLst>
          </p:cNvPr>
          <p:cNvSpPr txBox="1"/>
          <p:nvPr/>
        </p:nvSpPr>
        <p:spPr>
          <a:xfrm>
            <a:off x="6499750" y="4463787"/>
            <a:ext cx="2376264" cy="1569660"/>
          </a:xfrm>
          <a:prstGeom prst="rect">
            <a:avLst/>
          </a:prstGeom>
          <a:noFill/>
        </p:spPr>
        <p:txBody>
          <a:bodyPr wrap="square" rtlCol="0">
            <a:spAutoFit/>
          </a:bodyPr>
          <a:lstStyle/>
          <a:p>
            <a:pPr algn="ctr"/>
            <a:r>
              <a:rPr lang="en-US" altLang="ko-KR" sz="1600" dirty="0">
                <a:solidFill>
                  <a:srgbClr val="FF0000"/>
                </a:solidFill>
                <a:latin typeface="맑은 고딕" pitchFamily="50" charset="-127"/>
                <a:ea typeface="맑은 고딕" pitchFamily="50" charset="-127"/>
              </a:rPr>
              <a:t>Loading:</a:t>
            </a:r>
          </a:p>
          <a:p>
            <a:pPr algn="ctr"/>
            <a:r>
              <a:rPr lang="en-US" altLang="ko-KR" sz="1600" dirty="0">
                <a:solidFill>
                  <a:srgbClr val="FF0000"/>
                </a:solidFill>
                <a:latin typeface="맑은 고딕" pitchFamily="50" charset="-127"/>
                <a:ea typeface="맑은 고딕" pitchFamily="50" charset="-127"/>
              </a:rPr>
              <a:t>Takes on-disk program</a:t>
            </a:r>
          </a:p>
          <a:p>
            <a:pPr algn="ctr"/>
            <a:r>
              <a:rPr lang="en-US" altLang="ko-KR" sz="1600" dirty="0">
                <a:solidFill>
                  <a:srgbClr val="FF0000"/>
                </a:solidFill>
                <a:latin typeface="맑은 고딕" pitchFamily="50" charset="-127"/>
                <a:ea typeface="맑은 고딕" pitchFamily="50" charset="-127"/>
              </a:rPr>
              <a:t>and </a:t>
            </a:r>
            <a:r>
              <a:rPr lang="en-US" altLang="zh-CN" sz="1600" dirty="0">
                <a:solidFill>
                  <a:srgbClr val="FF0000"/>
                </a:solidFill>
                <a:latin typeface="맑은 고딕" pitchFamily="50" charset="-127"/>
                <a:ea typeface="맑은 고딕" pitchFamily="50" charset="-127"/>
              </a:rPr>
              <a:t>reads</a:t>
            </a:r>
            <a:r>
              <a:rPr lang="en-US" altLang="ko-KR" sz="1600" dirty="0">
                <a:solidFill>
                  <a:srgbClr val="FF0000"/>
                </a:solidFill>
                <a:latin typeface="맑은 고딕" pitchFamily="50" charset="-127"/>
                <a:ea typeface="맑은 고딕" pitchFamily="50" charset="-127"/>
              </a:rPr>
              <a:t> it into the address space of process</a:t>
            </a:r>
            <a:endParaRPr lang="ko-KR" altLang="en-US" sz="1600" dirty="0">
              <a:solidFill>
                <a:srgbClr val="FF0000"/>
              </a:solidFill>
              <a:latin typeface="맑은 고딕" pitchFamily="50" charset="-127"/>
              <a:ea typeface="맑은 고딕" pitchFamily="50" charset="-127"/>
            </a:endParaRPr>
          </a:p>
        </p:txBody>
      </p:sp>
      <p:sp>
        <p:nvSpPr>
          <p:cNvPr id="22" name="TextBox 22">
            <a:extLst>
              <a:ext uri="{FF2B5EF4-FFF2-40B4-BE49-F238E27FC236}">
                <a16:creationId xmlns:a16="http://schemas.microsoft.com/office/drawing/2014/main" id="{8196B550-B5F7-17B0-E549-4880E3158967}"/>
              </a:ext>
            </a:extLst>
          </p:cNvPr>
          <p:cNvSpPr txBox="1"/>
          <p:nvPr/>
        </p:nvSpPr>
        <p:spPr>
          <a:xfrm>
            <a:off x="2035254"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CPU</a:t>
            </a:r>
            <a:endParaRPr lang="ko-KR" altLang="en-US" sz="1600" dirty="0">
              <a:solidFill>
                <a:prstClr val="black"/>
              </a:solidFill>
              <a:latin typeface="맑은 고딕" pitchFamily="50" charset="-127"/>
              <a:ea typeface="맑은 고딕" pitchFamily="50" charset="-127"/>
            </a:endParaRPr>
          </a:p>
        </p:txBody>
      </p:sp>
      <p:sp>
        <p:nvSpPr>
          <p:cNvPr id="23" name="页脚占位符 22">
            <a:extLst>
              <a:ext uri="{FF2B5EF4-FFF2-40B4-BE49-F238E27FC236}">
                <a16:creationId xmlns:a16="http://schemas.microsoft.com/office/drawing/2014/main" id="{74D63CF1-2DEE-49D9-D415-7D6FDFD2EC3D}"/>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24" name="文本框 23">
            <a:extLst>
              <a:ext uri="{FF2B5EF4-FFF2-40B4-BE49-F238E27FC236}">
                <a16:creationId xmlns:a16="http://schemas.microsoft.com/office/drawing/2014/main" id="{7ECB2B48-B0F8-2935-D995-E9498AB58ACB}"/>
              </a:ext>
            </a:extLst>
          </p:cNvPr>
          <p:cNvSpPr txBox="1"/>
          <p:nvPr/>
        </p:nvSpPr>
        <p:spPr>
          <a:xfrm>
            <a:off x="2038263" y="1363065"/>
            <a:ext cx="1571566" cy="646331"/>
          </a:xfrm>
          <a:prstGeom prst="rect">
            <a:avLst/>
          </a:prstGeom>
          <a:noFill/>
        </p:spPr>
        <p:txBody>
          <a:bodyPr wrap="square" rtlCol="0">
            <a:spAutoFit/>
          </a:bodyPr>
          <a:lstStyle/>
          <a:p>
            <a:r>
              <a:rPr lang="en-US" altLang="zh-CN" dirty="0"/>
              <a:t>Program Counter (PC)</a:t>
            </a:r>
            <a:endParaRPr lang="en-US" dirty="0"/>
          </a:p>
        </p:txBody>
      </p:sp>
      <p:cxnSp>
        <p:nvCxnSpPr>
          <p:cNvPr id="26" name="直线箭头连接符 25">
            <a:extLst>
              <a:ext uri="{FF2B5EF4-FFF2-40B4-BE49-F238E27FC236}">
                <a16:creationId xmlns:a16="http://schemas.microsoft.com/office/drawing/2014/main" id="{D1BEA4C2-88D8-3887-5254-D709D5010A25}"/>
              </a:ext>
            </a:extLst>
          </p:cNvPr>
          <p:cNvCxnSpPr/>
          <p:nvPr/>
        </p:nvCxnSpPr>
        <p:spPr>
          <a:xfrm>
            <a:off x="3595398" y="1628328"/>
            <a:ext cx="104052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9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590310" y="1007325"/>
            <a:ext cx="5581876" cy="5138531"/>
          </a:xfrm>
        </p:spPr>
        <p:txBody>
          <a:bodyPr/>
          <a:lstStyle/>
          <a:p>
            <a:endParaRPr lang="en-US" b="1" dirty="0"/>
          </a:p>
          <a:p>
            <a:endParaRPr lang="en-US" b="1" dirty="0"/>
          </a:p>
          <a:p>
            <a:pPr marL="0" indent="0">
              <a:buNone/>
            </a:pPr>
            <a:endParaRPr lang="en-US" b="1" dirty="0"/>
          </a:p>
          <a:p>
            <a:r>
              <a:rPr lang="en-US" b="1" dirty="0"/>
              <a:t>Con</a:t>
            </a:r>
            <a:r>
              <a:rPr lang="en-US" altLang="zh-CN" b="1" dirty="0"/>
              <a:t>sists</a:t>
            </a:r>
            <a:r>
              <a:rPr lang="zh-CN" altLang="en-US" b="1" dirty="0"/>
              <a:t> </a:t>
            </a:r>
            <a:r>
              <a:rPr lang="en-US" altLang="zh-CN" b="1" dirty="0"/>
              <a:t>of:</a:t>
            </a:r>
          </a:p>
          <a:p>
            <a:pPr lvl="1"/>
            <a:r>
              <a:rPr lang="en-US" altLang="zh-CN" dirty="0">
                <a:solidFill>
                  <a:srgbClr val="00B0F0"/>
                </a:solidFill>
              </a:rPr>
              <a:t>Code</a:t>
            </a:r>
            <a:r>
              <a:rPr lang="en-US" altLang="zh-CN" dirty="0"/>
              <a:t>:</a:t>
            </a:r>
            <a:r>
              <a:rPr lang="zh-CN" altLang="en-US" dirty="0"/>
              <a:t> </a:t>
            </a:r>
            <a:r>
              <a:rPr lang="en-US" altLang="zh-CN" dirty="0"/>
              <a:t>Instructions</a:t>
            </a:r>
          </a:p>
          <a:p>
            <a:pPr lvl="1"/>
            <a:r>
              <a:rPr lang="en-US" altLang="zh-CN" dirty="0">
                <a:solidFill>
                  <a:srgbClr val="00B0F0"/>
                </a:solidFill>
              </a:rPr>
              <a:t>Stack</a:t>
            </a:r>
            <a:r>
              <a:rPr lang="en-US" altLang="zh-CN" dirty="0"/>
              <a:t>:</a:t>
            </a:r>
            <a:r>
              <a:rPr lang="zh-CN" altLang="en-US" dirty="0"/>
              <a:t> </a:t>
            </a:r>
            <a:r>
              <a:rPr lang="en-US" altLang="zh-CN" dirty="0"/>
              <a:t>Temporary</a:t>
            </a:r>
            <a:r>
              <a:rPr lang="zh-CN" altLang="en-US" dirty="0"/>
              <a:t> </a:t>
            </a:r>
            <a:r>
              <a:rPr lang="en-US" altLang="zh-CN" dirty="0"/>
              <a:t>data,</a:t>
            </a:r>
            <a:r>
              <a:rPr lang="zh-CN" altLang="en-US" dirty="0"/>
              <a:t> </a:t>
            </a:r>
            <a:r>
              <a:rPr lang="en-US" altLang="zh-CN" dirty="0"/>
              <a:t>e.g.,</a:t>
            </a:r>
            <a:r>
              <a:rPr lang="zh-CN" altLang="en-US" dirty="0"/>
              <a:t> </a:t>
            </a:r>
            <a:r>
              <a:rPr lang="en-US" altLang="zh-CN" dirty="0"/>
              <a:t>function</a:t>
            </a:r>
            <a:r>
              <a:rPr lang="zh-CN" altLang="en-US" dirty="0"/>
              <a:t> </a:t>
            </a:r>
            <a:r>
              <a:rPr lang="en-US" altLang="zh-CN" dirty="0"/>
              <a:t>parameters,</a:t>
            </a:r>
            <a:r>
              <a:rPr lang="zh-CN" altLang="en-US" dirty="0"/>
              <a:t> </a:t>
            </a:r>
            <a:r>
              <a:rPr lang="en-US" altLang="zh-CN" dirty="0"/>
              <a:t>returned</a:t>
            </a:r>
            <a:r>
              <a:rPr lang="zh-CN" altLang="en-US" dirty="0"/>
              <a:t> </a:t>
            </a:r>
            <a:r>
              <a:rPr lang="en-US" altLang="zh-CN" dirty="0"/>
              <a:t>addresses,</a:t>
            </a:r>
            <a:r>
              <a:rPr lang="zh-CN" altLang="en-US" dirty="0"/>
              <a:t> </a:t>
            </a:r>
            <a:r>
              <a:rPr lang="en-US" altLang="zh-CN" dirty="0"/>
              <a:t>local</a:t>
            </a:r>
            <a:r>
              <a:rPr lang="zh-CN" altLang="en-US" dirty="0"/>
              <a:t> </a:t>
            </a:r>
            <a:r>
              <a:rPr lang="en-US" altLang="zh-CN" dirty="0"/>
              <a:t>variables</a:t>
            </a:r>
          </a:p>
          <a:p>
            <a:pPr lvl="1"/>
            <a:r>
              <a:rPr lang="en-US" altLang="zh-CN" dirty="0">
                <a:solidFill>
                  <a:srgbClr val="00B0F0"/>
                </a:solidFill>
              </a:rPr>
              <a:t>Registers</a:t>
            </a:r>
            <a:r>
              <a:rPr lang="en-US" altLang="zh-CN" dirty="0"/>
              <a:t>:</a:t>
            </a:r>
            <a:r>
              <a:rPr lang="zh-CN" altLang="en-US" dirty="0"/>
              <a:t> </a:t>
            </a:r>
            <a:r>
              <a:rPr lang="en-US" altLang="zh-CN" dirty="0"/>
              <a:t>Program</a:t>
            </a:r>
            <a:r>
              <a:rPr lang="zh-CN" altLang="en-US" dirty="0"/>
              <a:t> </a:t>
            </a:r>
            <a:r>
              <a:rPr lang="en-US" altLang="zh-CN" dirty="0"/>
              <a:t>counter</a:t>
            </a:r>
            <a:r>
              <a:rPr lang="zh-CN" altLang="en-US" dirty="0"/>
              <a:t> </a:t>
            </a:r>
            <a:r>
              <a:rPr lang="en-US" altLang="zh-CN" dirty="0"/>
              <a:t>(PC),</a:t>
            </a:r>
            <a:r>
              <a:rPr lang="zh-CN" altLang="en-US" dirty="0"/>
              <a:t> </a:t>
            </a:r>
            <a:r>
              <a:rPr lang="en-US" altLang="zh-CN" dirty="0"/>
              <a:t>general</a:t>
            </a:r>
            <a:r>
              <a:rPr lang="zh-CN" altLang="en-US" dirty="0"/>
              <a:t> </a:t>
            </a:r>
            <a:r>
              <a:rPr lang="en-US" altLang="zh-CN" dirty="0"/>
              <a:t>purpose,</a:t>
            </a:r>
            <a:r>
              <a:rPr lang="zh-CN" altLang="en-US" dirty="0"/>
              <a:t> </a:t>
            </a:r>
            <a:r>
              <a:rPr lang="en-US" altLang="zh-CN" dirty="0"/>
              <a:t>stack</a:t>
            </a:r>
            <a:r>
              <a:rPr lang="zh-CN" altLang="en-US" dirty="0"/>
              <a:t> </a:t>
            </a:r>
            <a:r>
              <a:rPr lang="en-US" altLang="zh-CN" dirty="0"/>
              <a:t>pointer</a:t>
            </a:r>
          </a:p>
          <a:p>
            <a:pPr lvl="1"/>
            <a:r>
              <a:rPr lang="en-US" altLang="zh-CN" dirty="0">
                <a:solidFill>
                  <a:srgbClr val="00B0F0"/>
                </a:solidFill>
              </a:rPr>
              <a:t>Data</a:t>
            </a:r>
            <a:r>
              <a:rPr lang="en-US" altLang="zh-CN" dirty="0"/>
              <a:t>:</a:t>
            </a:r>
            <a:r>
              <a:rPr lang="zh-CN" altLang="en-US" dirty="0">
                <a:solidFill>
                  <a:srgbClr val="00B0F0"/>
                </a:solidFill>
              </a:rPr>
              <a:t> </a:t>
            </a:r>
            <a:r>
              <a:rPr lang="en-US" altLang="zh-CN" dirty="0"/>
              <a:t>Global</a:t>
            </a:r>
            <a:r>
              <a:rPr lang="zh-CN" altLang="en-US" dirty="0"/>
              <a:t> </a:t>
            </a:r>
            <a:r>
              <a:rPr lang="en-US" altLang="zh-CN" dirty="0"/>
              <a:t>variables</a:t>
            </a:r>
          </a:p>
          <a:p>
            <a:pPr lvl="1"/>
            <a:r>
              <a:rPr lang="en-US" altLang="zh-CN" dirty="0">
                <a:solidFill>
                  <a:srgbClr val="00B0F0"/>
                </a:solidFill>
              </a:rPr>
              <a:t>Heap</a:t>
            </a:r>
            <a:r>
              <a:rPr lang="en-US" altLang="zh-CN" dirty="0"/>
              <a:t>:</a:t>
            </a:r>
            <a:r>
              <a:rPr lang="zh-CN" altLang="en-US" dirty="0"/>
              <a:t> </a:t>
            </a:r>
            <a:r>
              <a:rPr lang="en-US" altLang="zh-CN" dirty="0"/>
              <a:t>Dynamically</a:t>
            </a:r>
            <a:r>
              <a:rPr lang="zh-CN" altLang="en-US" dirty="0"/>
              <a:t> </a:t>
            </a:r>
            <a:r>
              <a:rPr lang="en-US" altLang="zh-CN" dirty="0"/>
              <a:t>allocated</a:t>
            </a:r>
            <a:r>
              <a:rPr lang="zh-CN" altLang="en-US" dirty="0"/>
              <a:t> </a:t>
            </a:r>
            <a:endParaRPr lang="nb-NO" dirty="0"/>
          </a:p>
        </p:txBody>
      </p:sp>
      <p:sp>
        <p:nvSpPr>
          <p:cNvPr id="4" name="圆角矩形 3">
            <a:extLst>
              <a:ext uri="{FF2B5EF4-FFF2-40B4-BE49-F238E27FC236}">
                <a16:creationId xmlns:a16="http://schemas.microsoft.com/office/drawing/2014/main" id="{80245F49-50C8-F6D2-7F9D-D46CC398C7AD}"/>
              </a:ext>
            </a:extLst>
          </p:cNvPr>
          <p:cNvSpPr/>
          <p:nvPr/>
        </p:nvSpPr>
        <p:spPr>
          <a:xfrm>
            <a:off x="3522804" y="1299991"/>
            <a:ext cx="5133860" cy="848299"/>
          </a:xfrm>
          <a:prstGeom prst="round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t>Process:</a:t>
            </a:r>
            <a:r>
              <a:rPr lang="zh-CN" altLang="en-US" sz="2800" dirty="0"/>
              <a:t> </a:t>
            </a:r>
            <a:r>
              <a:rPr lang="en-US" altLang="zh-CN" sz="2800" dirty="0"/>
              <a:t>a</a:t>
            </a:r>
            <a:r>
              <a:rPr lang="zh-CN" altLang="en-US" sz="2800" dirty="0"/>
              <a:t> </a:t>
            </a:r>
            <a:r>
              <a:rPr lang="en-US" altLang="zh-CN" sz="2800" dirty="0"/>
              <a:t>running</a:t>
            </a:r>
            <a:r>
              <a:rPr lang="zh-CN" altLang="en-US" sz="2800" dirty="0"/>
              <a:t> </a:t>
            </a:r>
            <a:r>
              <a:rPr lang="en-US" altLang="zh-CN" sz="2800" dirty="0"/>
              <a:t>program</a:t>
            </a:r>
            <a:endParaRPr lang="nb-NO" altLang="zh-CN" sz="2800" dirty="0"/>
          </a:p>
        </p:txBody>
      </p:sp>
      <p:sp>
        <p:nvSpPr>
          <p:cNvPr id="6" name="矩形 5">
            <a:extLst>
              <a:ext uri="{FF2B5EF4-FFF2-40B4-BE49-F238E27FC236}">
                <a16:creationId xmlns:a16="http://schemas.microsoft.com/office/drawing/2014/main" id="{6B93FC47-6C64-FDE9-6E2B-B51319E396AF}"/>
              </a:ext>
            </a:extLst>
          </p:cNvPr>
          <p:cNvSpPr/>
          <p:nvPr/>
        </p:nvSpPr>
        <p:spPr>
          <a:xfrm>
            <a:off x="7329889" y="3757772"/>
            <a:ext cx="1619480" cy="71609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Heap</a:t>
            </a:r>
            <a:endParaRPr lang="en-US" dirty="0"/>
          </a:p>
        </p:txBody>
      </p:sp>
      <p:sp>
        <p:nvSpPr>
          <p:cNvPr id="8" name="矩形 7">
            <a:extLst>
              <a:ext uri="{FF2B5EF4-FFF2-40B4-BE49-F238E27FC236}">
                <a16:creationId xmlns:a16="http://schemas.microsoft.com/office/drawing/2014/main" id="{D59EE0E3-1FB0-14BC-9059-C6D7295F6A37}"/>
              </a:ext>
            </a:extLst>
          </p:cNvPr>
          <p:cNvSpPr/>
          <p:nvPr/>
        </p:nvSpPr>
        <p:spPr>
          <a:xfrm>
            <a:off x="7329889" y="4473902"/>
            <a:ext cx="1619480" cy="71609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Stack</a:t>
            </a:r>
            <a:endParaRPr lang="en-US" dirty="0"/>
          </a:p>
        </p:txBody>
      </p:sp>
      <p:sp>
        <p:nvSpPr>
          <p:cNvPr id="9" name="矩形 8">
            <a:extLst>
              <a:ext uri="{FF2B5EF4-FFF2-40B4-BE49-F238E27FC236}">
                <a16:creationId xmlns:a16="http://schemas.microsoft.com/office/drawing/2014/main" id="{DE5C9534-DA8E-5FFC-5E66-F83E03589450}"/>
              </a:ext>
            </a:extLst>
          </p:cNvPr>
          <p:cNvSpPr/>
          <p:nvPr/>
        </p:nvSpPr>
        <p:spPr>
          <a:xfrm>
            <a:off x="7329889" y="5189998"/>
            <a:ext cx="1619480" cy="71609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Code</a:t>
            </a:r>
          </a:p>
          <a:p>
            <a:pPr algn="ctr"/>
            <a:r>
              <a:rPr lang="en-US" altLang="zh-CN" dirty="0"/>
              <a:t>Data</a:t>
            </a:r>
            <a:endParaRPr lang="en-US" dirty="0"/>
          </a:p>
        </p:txBody>
      </p:sp>
      <p:sp>
        <p:nvSpPr>
          <p:cNvPr id="11" name="矩形 10">
            <a:extLst>
              <a:ext uri="{FF2B5EF4-FFF2-40B4-BE49-F238E27FC236}">
                <a16:creationId xmlns:a16="http://schemas.microsoft.com/office/drawing/2014/main" id="{CE6C1D6A-D46E-C9C5-0CA8-BFD9D4059533}"/>
              </a:ext>
            </a:extLst>
          </p:cNvPr>
          <p:cNvSpPr/>
          <p:nvPr/>
        </p:nvSpPr>
        <p:spPr>
          <a:xfrm>
            <a:off x="7329889" y="3047594"/>
            <a:ext cx="1619480" cy="71609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err="1"/>
              <a:t>Trapframe</a:t>
            </a:r>
            <a:endParaRPr lang="en-US" dirty="0"/>
          </a:p>
        </p:txBody>
      </p:sp>
      <p:sp>
        <p:nvSpPr>
          <p:cNvPr id="12" name="文本框 11">
            <a:extLst>
              <a:ext uri="{FF2B5EF4-FFF2-40B4-BE49-F238E27FC236}">
                <a16:creationId xmlns:a16="http://schemas.microsoft.com/office/drawing/2014/main" id="{0F6CC06B-5F3E-C6F6-1C30-3E057D27E2A5}"/>
              </a:ext>
            </a:extLst>
          </p:cNvPr>
          <p:cNvSpPr txBox="1"/>
          <p:nvPr/>
        </p:nvSpPr>
        <p:spPr>
          <a:xfrm>
            <a:off x="6445601" y="5770053"/>
            <a:ext cx="325730" cy="369332"/>
          </a:xfrm>
          <a:prstGeom prst="rect">
            <a:avLst/>
          </a:prstGeom>
          <a:noFill/>
        </p:spPr>
        <p:txBody>
          <a:bodyPr wrap="none" rtlCol="0">
            <a:spAutoFit/>
          </a:bodyPr>
          <a:lstStyle/>
          <a:p>
            <a:r>
              <a:rPr lang="en-US" altLang="zh-CN" dirty="0"/>
              <a:t>0</a:t>
            </a:r>
            <a:endParaRPr lang="en-US" dirty="0"/>
          </a:p>
        </p:txBody>
      </p:sp>
      <p:cxnSp>
        <p:nvCxnSpPr>
          <p:cNvPr id="14" name="直线箭头连接符 13">
            <a:extLst>
              <a:ext uri="{FF2B5EF4-FFF2-40B4-BE49-F238E27FC236}">
                <a16:creationId xmlns:a16="http://schemas.microsoft.com/office/drawing/2014/main" id="{877AB688-CB9B-DF90-8685-853879B4D72D}"/>
              </a:ext>
            </a:extLst>
          </p:cNvPr>
          <p:cNvCxnSpPr>
            <a:cxnSpLocks/>
          </p:cNvCxnSpPr>
          <p:nvPr/>
        </p:nvCxnSpPr>
        <p:spPr>
          <a:xfrm flipV="1">
            <a:off x="6719947" y="5900852"/>
            <a:ext cx="473726" cy="52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文本框 14">
            <a:extLst>
              <a:ext uri="{FF2B5EF4-FFF2-40B4-BE49-F238E27FC236}">
                <a16:creationId xmlns:a16="http://schemas.microsoft.com/office/drawing/2014/main" id="{8397A549-610B-C861-C0E9-AAADC55F7D16}"/>
              </a:ext>
            </a:extLst>
          </p:cNvPr>
          <p:cNvSpPr txBox="1"/>
          <p:nvPr/>
        </p:nvSpPr>
        <p:spPr>
          <a:xfrm>
            <a:off x="6035145" y="2300746"/>
            <a:ext cx="723275" cy="369332"/>
          </a:xfrm>
          <a:prstGeom prst="rect">
            <a:avLst/>
          </a:prstGeom>
          <a:noFill/>
        </p:spPr>
        <p:txBody>
          <a:bodyPr wrap="none" rtlCol="0">
            <a:spAutoFit/>
          </a:bodyPr>
          <a:lstStyle/>
          <a:p>
            <a:r>
              <a:rPr lang="en-US" altLang="zh-CN" dirty="0"/>
              <a:t>MAX</a:t>
            </a:r>
            <a:endParaRPr lang="en-US" dirty="0"/>
          </a:p>
        </p:txBody>
      </p:sp>
      <p:cxnSp>
        <p:nvCxnSpPr>
          <p:cNvPr id="16" name="直线箭头连接符 15">
            <a:extLst>
              <a:ext uri="{FF2B5EF4-FFF2-40B4-BE49-F238E27FC236}">
                <a16:creationId xmlns:a16="http://schemas.microsoft.com/office/drawing/2014/main" id="{7260E6B0-7A74-5660-590D-7659EE4265A2}"/>
              </a:ext>
            </a:extLst>
          </p:cNvPr>
          <p:cNvCxnSpPr>
            <a:cxnSpLocks/>
          </p:cNvCxnSpPr>
          <p:nvPr/>
        </p:nvCxnSpPr>
        <p:spPr>
          <a:xfrm flipV="1">
            <a:off x="6751501" y="2473443"/>
            <a:ext cx="473726" cy="52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矩形 16">
            <a:extLst>
              <a:ext uri="{FF2B5EF4-FFF2-40B4-BE49-F238E27FC236}">
                <a16:creationId xmlns:a16="http://schemas.microsoft.com/office/drawing/2014/main" id="{094B9BB0-92FE-471C-9DFC-66EA72A7B98C}"/>
              </a:ext>
            </a:extLst>
          </p:cNvPr>
          <p:cNvSpPr/>
          <p:nvPr/>
        </p:nvSpPr>
        <p:spPr>
          <a:xfrm>
            <a:off x="7329889" y="2339387"/>
            <a:ext cx="1619480" cy="71609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Trampoline</a:t>
            </a:r>
          </a:p>
        </p:txBody>
      </p:sp>
      <p:sp>
        <p:nvSpPr>
          <p:cNvPr id="5" name="页脚占位符 4">
            <a:extLst>
              <a:ext uri="{FF2B5EF4-FFF2-40B4-BE49-F238E27FC236}">
                <a16:creationId xmlns:a16="http://schemas.microsoft.com/office/drawing/2014/main" id="{012171D3-BA0C-7E91-7929-5CAAB3A3112C}"/>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10" name="文本框 9">
            <a:extLst>
              <a:ext uri="{FF2B5EF4-FFF2-40B4-BE49-F238E27FC236}">
                <a16:creationId xmlns:a16="http://schemas.microsoft.com/office/drawing/2014/main" id="{56C6D493-5CBF-8BD6-F9F3-36148FB3BCB0}"/>
              </a:ext>
            </a:extLst>
          </p:cNvPr>
          <p:cNvSpPr txBox="1"/>
          <p:nvPr/>
        </p:nvSpPr>
        <p:spPr>
          <a:xfrm>
            <a:off x="9312926" y="3580483"/>
            <a:ext cx="1653017" cy="646331"/>
          </a:xfrm>
          <a:prstGeom prst="rect">
            <a:avLst/>
          </a:prstGeom>
          <a:noFill/>
        </p:spPr>
        <p:txBody>
          <a:bodyPr wrap="none" rtlCol="0">
            <a:spAutoFit/>
          </a:bodyPr>
          <a:lstStyle/>
          <a:p>
            <a:r>
              <a:rPr lang="en-US" altLang="zh-CN" dirty="0"/>
              <a:t>XV6 Address</a:t>
            </a:r>
          </a:p>
          <a:p>
            <a:r>
              <a:rPr lang="en-US" altLang="zh-CN" dirty="0"/>
              <a:t>Space</a:t>
            </a:r>
            <a:endParaRPr lang="en-US" dirty="0"/>
          </a:p>
        </p:txBody>
      </p:sp>
    </p:spTree>
    <p:extLst>
      <p:ext uri="{BB962C8B-B14F-4D97-AF65-F5344CB8AC3E}">
        <p14:creationId xmlns:p14="http://schemas.microsoft.com/office/powerpoint/2010/main" val="296981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836060" y="1109525"/>
            <a:ext cx="3868913" cy="5138531"/>
          </a:xfrm>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represented</a:t>
            </a:r>
            <a:r>
              <a:rPr lang="zh-CN" altLang="en-US" dirty="0"/>
              <a:t> </a:t>
            </a:r>
            <a:r>
              <a:rPr lang="en-US" altLang="zh-CN" dirty="0"/>
              <a:t>by</a:t>
            </a:r>
            <a:r>
              <a:rPr lang="zh-CN" altLang="en-US" dirty="0"/>
              <a:t> </a:t>
            </a:r>
            <a:r>
              <a:rPr lang="en-US" altLang="zh-CN" dirty="0"/>
              <a:t>a</a:t>
            </a:r>
            <a:r>
              <a:rPr lang="zh-CN" altLang="en-US" dirty="0"/>
              <a:t> </a:t>
            </a:r>
            <a:r>
              <a:rPr lang="en-US" altLang="zh-CN" b="1" dirty="0">
                <a:solidFill>
                  <a:srgbClr val="0070C0"/>
                </a:solidFill>
              </a:rPr>
              <a:t>process</a:t>
            </a:r>
            <a:r>
              <a:rPr lang="zh-CN" altLang="en-US" b="1" dirty="0">
                <a:solidFill>
                  <a:srgbClr val="0070C0"/>
                </a:solidFill>
              </a:rPr>
              <a:t> </a:t>
            </a:r>
            <a:r>
              <a:rPr lang="en-US" altLang="zh-CN" b="1" dirty="0">
                <a:solidFill>
                  <a:srgbClr val="0070C0"/>
                </a:solidFill>
              </a:rPr>
              <a:t>control</a:t>
            </a:r>
            <a:r>
              <a:rPr lang="zh-CN" altLang="en-US" b="1" dirty="0">
                <a:solidFill>
                  <a:srgbClr val="0070C0"/>
                </a:solidFill>
              </a:rPr>
              <a:t> </a:t>
            </a:r>
            <a:r>
              <a:rPr lang="en-US" altLang="zh-CN" b="1" dirty="0">
                <a:solidFill>
                  <a:srgbClr val="0070C0"/>
                </a:solidFill>
              </a:rPr>
              <a:t>block</a:t>
            </a:r>
            <a:r>
              <a:rPr lang="zh-CN" altLang="en-US" b="1" dirty="0">
                <a:solidFill>
                  <a:srgbClr val="0070C0"/>
                </a:solidFill>
              </a:rPr>
              <a:t> </a:t>
            </a:r>
            <a:r>
              <a:rPr lang="en-US" altLang="zh-CN" b="1" dirty="0">
                <a:solidFill>
                  <a:srgbClr val="0070C0"/>
                </a:solidFill>
              </a:rPr>
              <a:t>(PCB)</a:t>
            </a:r>
          </a:p>
          <a:p>
            <a:pPr lvl="1"/>
            <a:r>
              <a:rPr lang="en-US" altLang="zh-CN" dirty="0"/>
              <a:t>Process</a:t>
            </a:r>
            <a:r>
              <a:rPr lang="zh-CN" altLang="en-US" dirty="0"/>
              <a:t> </a:t>
            </a:r>
            <a:r>
              <a:rPr lang="en-US" altLang="zh-CN" dirty="0"/>
              <a:t>ID</a:t>
            </a:r>
            <a:r>
              <a:rPr lang="zh-CN" altLang="en-US" dirty="0"/>
              <a:t> </a:t>
            </a:r>
            <a:r>
              <a:rPr lang="en-US" altLang="zh-CN" dirty="0"/>
              <a:t>(PID,</a:t>
            </a:r>
            <a:r>
              <a:rPr lang="zh-CN" altLang="en-US" dirty="0"/>
              <a:t> </a:t>
            </a:r>
            <a:r>
              <a:rPr lang="en-US" altLang="zh-CN" dirty="0"/>
              <a:t>unique)</a:t>
            </a:r>
          </a:p>
          <a:p>
            <a:pPr lvl="1"/>
            <a:r>
              <a:rPr lang="en-US" altLang="zh-CN" dirty="0"/>
              <a:t>State</a:t>
            </a:r>
          </a:p>
          <a:p>
            <a:pPr lvl="1"/>
            <a:r>
              <a:rPr lang="en-US" altLang="zh-CN" dirty="0"/>
              <a:t>Parent</a:t>
            </a:r>
            <a:r>
              <a:rPr lang="zh-CN" altLang="en-US" dirty="0"/>
              <a:t> </a:t>
            </a:r>
            <a:r>
              <a:rPr lang="en-US" altLang="zh-CN" dirty="0"/>
              <a:t>process</a:t>
            </a:r>
          </a:p>
          <a:p>
            <a:pPr lvl="1"/>
            <a:r>
              <a:rPr lang="en-US" altLang="zh-CN" dirty="0"/>
              <a:t>Opened</a:t>
            </a:r>
            <a:r>
              <a:rPr lang="zh-CN" altLang="en-US" dirty="0"/>
              <a:t> </a:t>
            </a:r>
            <a:r>
              <a:rPr lang="en-US" altLang="zh-CN" dirty="0"/>
              <a:t>files</a:t>
            </a:r>
          </a:p>
          <a:p>
            <a:pPr lvl="1"/>
            <a:r>
              <a:rPr lang="en-US" altLang="zh-CN" dirty="0"/>
              <a:t>etc.</a:t>
            </a:r>
          </a:p>
          <a:p>
            <a:endParaRPr lang="nb-NO" b="1" dirty="0">
              <a:solidFill>
                <a:srgbClr val="0070C0"/>
              </a:solidFill>
            </a:endParaRPr>
          </a:p>
        </p:txBody>
      </p:sp>
      <p:sp>
        <p:nvSpPr>
          <p:cNvPr id="4" name="文本框 3">
            <a:extLst>
              <a:ext uri="{FF2B5EF4-FFF2-40B4-BE49-F238E27FC236}">
                <a16:creationId xmlns:a16="http://schemas.microsoft.com/office/drawing/2014/main" id="{20597AB5-59A0-086A-D39A-0A690635B0B3}"/>
              </a:ext>
            </a:extLst>
          </p:cNvPr>
          <p:cNvSpPr txBox="1"/>
          <p:nvPr/>
        </p:nvSpPr>
        <p:spPr>
          <a:xfrm>
            <a:off x="419449" y="882348"/>
            <a:ext cx="7590232" cy="5016758"/>
          </a:xfrm>
          <a:prstGeom prst="rect">
            <a:avLst/>
          </a:prstGeom>
          <a:noFill/>
        </p:spPr>
        <p:txBody>
          <a:bodyPr wrap="square" rtlCol="0">
            <a:spAutoFit/>
          </a:bodyPr>
          <a:lstStyle/>
          <a:p>
            <a:r>
              <a:rPr lang="en-US" altLang="zh-CN" sz="1600" dirty="0">
                <a:solidFill>
                  <a:srgbClr val="008000"/>
                </a:solidFill>
              </a:rPr>
              <a:t>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spinlock</a:t>
            </a:r>
            <a:r>
              <a:rPr lang="en-US" altLang="zh-CN" sz="1600" dirty="0">
                <a:solidFill>
                  <a:srgbClr val="BBBBBB"/>
                </a:solidFill>
              </a:rPr>
              <a:t> </a:t>
            </a:r>
            <a:r>
              <a:rPr lang="en-US" altLang="zh-CN" sz="1600" dirty="0"/>
              <a:t>lock; </a:t>
            </a:r>
            <a:r>
              <a:rPr lang="en-US" altLang="zh-CN" sz="1600" i="1" dirty="0">
                <a:solidFill>
                  <a:srgbClr val="3D7B7B"/>
                </a:solidFill>
              </a:rPr>
              <a:t>// p-&gt;lock must be held when using these:</a:t>
            </a:r>
            <a:r>
              <a:rPr lang="en-US" altLang="zh-CN" sz="1600" dirty="0"/>
              <a:t> </a:t>
            </a:r>
          </a:p>
          <a:p>
            <a:r>
              <a:rPr lang="en-US" altLang="zh-CN" sz="1600" dirty="0">
                <a:solidFill>
                  <a:srgbClr val="008000"/>
                </a:solidFill>
              </a:rPr>
              <a:t>	</a:t>
            </a:r>
            <a:r>
              <a:rPr lang="en-US" altLang="zh-CN" sz="1600" dirty="0" err="1">
                <a:solidFill>
                  <a:srgbClr val="008000"/>
                </a:solidFill>
              </a:rPr>
              <a:t>enum</a:t>
            </a:r>
            <a:r>
              <a:rPr lang="en-US" altLang="zh-CN" sz="1600" dirty="0">
                <a:solidFill>
                  <a:srgbClr val="BBBBBB"/>
                </a:solidFill>
              </a:rPr>
              <a:t> </a:t>
            </a:r>
            <a:r>
              <a:rPr lang="en-US" altLang="zh-CN" sz="1600" dirty="0" err="1"/>
              <a:t>procstate</a:t>
            </a:r>
            <a:r>
              <a:rPr lang="en-US" altLang="zh-CN" sz="1600" dirty="0">
                <a:solidFill>
                  <a:srgbClr val="BBBBBB"/>
                </a:solidFill>
              </a:rPr>
              <a:t> </a:t>
            </a:r>
            <a:r>
              <a:rPr lang="en-US" altLang="zh-CN" sz="1600" dirty="0"/>
              <a:t>state;</a:t>
            </a:r>
            <a:r>
              <a:rPr lang="en-US" altLang="zh-CN" sz="1600" dirty="0">
                <a:solidFill>
                  <a:srgbClr val="BBBBBB"/>
                </a:solidFill>
              </a:rPr>
              <a:t> </a:t>
            </a:r>
            <a:r>
              <a:rPr lang="en-US" altLang="zh-CN" sz="1600" i="1" dirty="0">
                <a:solidFill>
                  <a:srgbClr val="3D7B7B"/>
                </a:solidFill>
              </a:rPr>
              <a:t>// Process state</a:t>
            </a:r>
            <a:r>
              <a:rPr lang="en-US" altLang="zh-CN" sz="1600" dirty="0"/>
              <a:t> </a:t>
            </a:r>
          </a:p>
          <a:p>
            <a:r>
              <a:rPr lang="en-US" altLang="zh-CN" sz="1600" dirty="0">
                <a:solidFill>
                  <a:srgbClr val="B00040"/>
                </a:solidFill>
              </a:rPr>
              <a:t>	void</a:t>
            </a:r>
            <a:r>
              <a:rPr lang="en-US" altLang="zh-CN" sz="1600" dirty="0">
                <a:solidFill>
                  <a:srgbClr val="BBBBBB"/>
                </a:solidFill>
              </a:rPr>
              <a:t> </a:t>
            </a:r>
            <a:r>
              <a:rPr lang="en-US" altLang="zh-CN" sz="1600" dirty="0">
                <a:solidFill>
                  <a:srgbClr val="666666"/>
                </a:solidFill>
              </a:rPr>
              <a:t>*</a:t>
            </a:r>
            <a:r>
              <a:rPr lang="en-US" altLang="zh-CN" sz="1600" dirty="0" err="1"/>
              <a:t>chan</a:t>
            </a:r>
            <a:r>
              <a:rPr lang="en-US" altLang="zh-CN" sz="1600" dirty="0"/>
              <a:t>;</a:t>
            </a:r>
            <a:r>
              <a:rPr lang="en-US" altLang="zh-CN" sz="1600" dirty="0">
                <a:solidFill>
                  <a:srgbClr val="BBBBBB"/>
                </a:solidFill>
              </a:rPr>
              <a:t> </a:t>
            </a:r>
            <a:r>
              <a:rPr lang="en-US" altLang="zh-CN" sz="1600" i="1" dirty="0">
                <a:solidFill>
                  <a:srgbClr val="3D7B7B"/>
                </a:solidFill>
              </a:rPr>
              <a:t>// If non-zero, sleeping on </a:t>
            </a:r>
            <a:r>
              <a:rPr lang="en-US" altLang="zh-CN" sz="1600" i="1" dirty="0" err="1">
                <a:solidFill>
                  <a:srgbClr val="3D7B7B"/>
                </a:solidFill>
              </a:rPr>
              <a:t>chan</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killed;</a:t>
            </a:r>
            <a:r>
              <a:rPr lang="en-US" altLang="zh-CN" sz="1600" dirty="0">
                <a:solidFill>
                  <a:srgbClr val="BBBBBB"/>
                </a:solidFill>
              </a:rPr>
              <a:t> </a:t>
            </a:r>
            <a:r>
              <a:rPr lang="en-US" altLang="zh-CN" sz="1600" i="1" dirty="0">
                <a:solidFill>
                  <a:srgbClr val="3D7B7B"/>
                </a:solidFill>
              </a:rPr>
              <a:t>// If non-zero, have been killed</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err="1"/>
              <a:t>xstate</a:t>
            </a:r>
            <a:r>
              <a:rPr lang="en-US" altLang="zh-CN" sz="1600" dirty="0"/>
              <a:t>;</a:t>
            </a:r>
            <a:r>
              <a:rPr lang="en-US" altLang="zh-CN" sz="1600" dirty="0">
                <a:solidFill>
                  <a:srgbClr val="BBBBBB"/>
                </a:solidFill>
              </a:rPr>
              <a:t> </a:t>
            </a:r>
            <a:r>
              <a:rPr lang="en-US" altLang="zh-CN" sz="1600" i="1" dirty="0">
                <a:solidFill>
                  <a:srgbClr val="3D7B7B"/>
                </a:solidFill>
              </a:rPr>
              <a:t>// Exit status to be returned to parent's wait</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pid;</a:t>
            </a:r>
            <a:r>
              <a:rPr lang="en-US" altLang="zh-CN" sz="1600" dirty="0">
                <a:solidFill>
                  <a:srgbClr val="BBBBBB"/>
                </a:solidFill>
              </a:rPr>
              <a:t> </a:t>
            </a:r>
            <a:r>
              <a:rPr lang="en-US" altLang="zh-CN" sz="1600" i="1" dirty="0">
                <a:solidFill>
                  <a:srgbClr val="3D7B7B"/>
                </a:solidFill>
              </a:rPr>
              <a:t>// Process ID</a:t>
            </a:r>
            <a:r>
              <a:rPr lang="en-US" altLang="zh-CN" sz="1600" dirty="0"/>
              <a:t> </a:t>
            </a:r>
          </a:p>
          <a:p>
            <a:r>
              <a:rPr lang="en-US" altLang="zh-CN" sz="1600" i="1" dirty="0">
                <a:solidFill>
                  <a:srgbClr val="3D7B7B"/>
                </a:solidFill>
              </a:rPr>
              <a:t>	// </a:t>
            </a:r>
            <a:r>
              <a:rPr lang="en-US" altLang="zh-CN" sz="1600" i="1" dirty="0" err="1">
                <a:solidFill>
                  <a:srgbClr val="3D7B7B"/>
                </a:solidFill>
              </a:rPr>
              <a:t>wait_lock</a:t>
            </a:r>
            <a:r>
              <a:rPr lang="en-US" altLang="zh-CN" sz="1600" i="1" dirty="0">
                <a:solidFill>
                  <a:srgbClr val="3D7B7B"/>
                </a:solidFill>
              </a:rPr>
              <a:t> must be held when using this: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solidFill>
                  <a:srgbClr val="666666"/>
                </a:solidFill>
              </a:rPr>
              <a:t>*</a:t>
            </a:r>
            <a:r>
              <a:rPr lang="en-US" altLang="zh-CN" sz="1600" dirty="0"/>
              <a:t>parent;</a:t>
            </a:r>
            <a:r>
              <a:rPr lang="en-US" altLang="zh-CN" sz="1600" dirty="0">
                <a:solidFill>
                  <a:srgbClr val="BBBBBB"/>
                </a:solidFill>
              </a:rPr>
              <a:t> </a:t>
            </a:r>
            <a:r>
              <a:rPr lang="en-US" altLang="zh-CN" sz="1600" i="1" dirty="0">
                <a:solidFill>
                  <a:srgbClr val="3D7B7B"/>
                </a:solidFill>
              </a:rPr>
              <a:t>// Parent process</a:t>
            </a:r>
            <a:r>
              <a:rPr lang="en-US" altLang="zh-CN" sz="1600" dirty="0"/>
              <a:t> </a:t>
            </a:r>
          </a:p>
          <a:p>
            <a:r>
              <a:rPr lang="en-US" altLang="zh-CN" sz="1600" i="1" dirty="0">
                <a:solidFill>
                  <a:srgbClr val="3D7B7B"/>
                </a:solidFill>
              </a:rPr>
              <a:t>	// these are private to the process, so p-&gt;lock need not be held.</a:t>
            </a:r>
            <a:r>
              <a:rPr lang="en-US" altLang="zh-CN" sz="1600" dirty="0"/>
              <a:t> </a:t>
            </a:r>
          </a:p>
          <a:p>
            <a:r>
              <a:rPr lang="en-US" altLang="zh-CN" sz="1600" dirty="0"/>
              <a:t>	uint64</a:t>
            </a:r>
            <a:r>
              <a:rPr lang="en-US" altLang="zh-CN" sz="1600" dirty="0">
                <a:solidFill>
                  <a:srgbClr val="BBBBBB"/>
                </a:solidFill>
              </a:rPr>
              <a:t> </a:t>
            </a:r>
            <a:r>
              <a:rPr lang="en-US" altLang="zh-CN" sz="1600" dirty="0" err="1"/>
              <a:t>kstack</a:t>
            </a:r>
            <a:r>
              <a:rPr lang="en-US" altLang="zh-CN" sz="1600" dirty="0"/>
              <a:t>;</a:t>
            </a:r>
            <a:r>
              <a:rPr lang="en-US" altLang="zh-CN" sz="1600" dirty="0">
                <a:solidFill>
                  <a:srgbClr val="BBBBBB"/>
                </a:solidFill>
              </a:rPr>
              <a:t> </a:t>
            </a:r>
            <a:r>
              <a:rPr lang="en-US" altLang="zh-CN" sz="1600" i="1" dirty="0">
                <a:solidFill>
                  <a:srgbClr val="3D7B7B"/>
                </a:solidFill>
              </a:rPr>
              <a:t>// Virtual address of kernel stack</a:t>
            </a:r>
            <a:r>
              <a:rPr lang="en-US" altLang="zh-CN" sz="1600" dirty="0"/>
              <a:t> </a:t>
            </a:r>
          </a:p>
          <a:p>
            <a:r>
              <a:rPr lang="en-US" altLang="zh-CN" sz="1600" dirty="0"/>
              <a:t>	uint64</a:t>
            </a:r>
            <a:r>
              <a:rPr lang="en-US" altLang="zh-CN" sz="1600" dirty="0">
                <a:solidFill>
                  <a:srgbClr val="BBBBBB"/>
                </a:solidFill>
              </a:rPr>
              <a:t> </a:t>
            </a:r>
            <a:r>
              <a:rPr lang="en-US" altLang="zh-CN" sz="1600" dirty="0" err="1"/>
              <a:t>sz</a:t>
            </a:r>
            <a:r>
              <a:rPr lang="en-US" altLang="zh-CN" sz="1600" dirty="0"/>
              <a:t>;</a:t>
            </a:r>
            <a:r>
              <a:rPr lang="en-US" altLang="zh-CN" sz="1600" dirty="0">
                <a:solidFill>
                  <a:srgbClr val="BBBBBB"/>
                </a:solidFill>
              </a:rPr>
              <a:t> </a:t>
            </a:r>
            <a:r>
              <a:rPr lang="en-US" altLang="zh-CN" sz="1600" i="1" dirty="0">
                <a:solidFill>
                  <a:srgbClr val="3D7B7B"/>
                </a:solidFill>
              </a:rPr>
              <a:t>// Size of process memory (bytes)</a:t>
            </a:r>
            <a:r>
              <a:rPr lang="en-US" altLang="zh-CN" sz="1600" dirty="0"/>
              <a:t> </a:t>
            </a:r>
          </a:p>
          <a:p>
            <a:r>
              <a:rPr lang="en-US" altLang="zh-CN" sz="1600" dirty="0"/>
              <a:t>	</a:t>
            </a:r>
            <a:r>
              <a:rPr lang="en-US" altLang="zh-CN" sz="1600" dirty="0" err="1"/>
              <a:t>pagetable_t</a:t>
            </a:r>
            <a:r>
              <a:rPr lang="en-US" altLang="zh-CN" sz="1600" dirty="0">
                <a:solidFill>
                  <a:srgbClr val="BBBBBB"/>
                </a:solidFill>
              </a:rPr>
              <a:t> </a:t>
            </a:r>
            <a:r>
              <a:rPr lang="en-US" altLang="zh-CN" sz="1600" dirty="0" err="1"/>
              <a:t>pagetable</a:t>
            </a:r>
            <a:r>
              <a:rPr lang="en-US" altLang="zh-CN" sz="1600" dirty="0"/>
              <a:t>;</a:t>
            </a:r>
            <a:r>
              <a:rPr lang="en-US" altLang="zh-CN" sz="1600" dirty="0">
                <a:solidFill>
                  <a:srgbClr val="BBBBBB"/>
                </a:solidFill>
              </a:rPr>
              <a:t> </a:t>
            </a:r>
            <a:r>
              <a:rPr lang="en-US" altLang="zh-CN" sz="1600" i="1" dirty="0">
                <a:solidFill>
                  <a:srgbClr val="3D7B7B"/>
                </a:solidFill>
              </a:rPr>
              <a:t>// User page table</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trapframe</a:t>
            </a:r>
            <a:r>
              <a:rPr lang="en-US" altLang="zh-CN" sz="1600" dirty="0">
                <a:solidFill>
                  <a:srgbClr val="BBBBBB"/>
                </a:solidFill>
              </a:rPr>
              <a:t> </a:t>
            </a:r>
            <a:r>
              <a:rPr lang="en-US" altLang="zh-CN" sz="1600" dirty="0">
                <a:solidFill>
                  <a:srgbClr val="666666"/>
                </a:solidFill>
              </a:rPr>
              <a:t>*</a:t>
            </a:r>
            <a:r>
              <a:rPr lang="en-US" altLang="zh-CN" sz="1600" dirty="0" err="1"/>
              <a:t>trapframe</a:t>
            </a:r>
            <a:r>
              <a:rPr lang="en-US" altLang="zh-CN" sz="1600" dirty="0"/>
              <a:t>;</a:t>
            </a:r>
            <a:r>
              <a:rPr lang="en-US" altLang="zh-CN" sz="1600" dirty="0">
                <a:solidFill>
                  <a:srgbClr val="BBBBBB"/>
                </a:solidFill>
              </a:rPr>
              <a:t> </a:t>
            </a:r>
            <a:r>
              <a:rPr lang="en-US" altLang="zh-CN" sz="1600" i="1" dirty="0">
                <a:solidFill>
                  <a:srgbClr val="3D7B7B"/>
                </a:solidFill>
              </a:rPr>
              <a:t>// data page for </a:t>
            </a:r>
            <a:r>
              <a:rPr lang="en-US" altLang="zh-CN" sz="1600" i="1" dirty="0" err="1">
                <a:solidFill>
                  <a:srgbClr val="3D7B7B"/>
                </a:solidFill>
              </a:rPr>
              <a:t>trampoline.S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context</a:t>
            </a:r>
            <a:r>
              <a:rPr lang="en-US" altLang="zh-CN" sz="1600" dirty="0">
                <a:solidFill>
                  <a:srgbClr val="BBBBBB"/>
                </a:solidFill>
              </a:rPr>
              <a:t> </a:t>
            </a:r>
            <a:r>
              <a:rPr lang="en-US" altLang="zh-CN" sz="1600" dirty="0"/>
              <a:t>context;</a:t>
            </a:r>
            <a:r>
              <a:rPr lang="en-US" altLang="zh-CN" sz="1600" dirty="0">
                <a:solidFill>
                  <a:srgbClr val="BBBBBB"/>
                </a:solidFill>
              </a:rPr>
              <a:t> </a:t>
            </a:r>
            <a:r>
              <a:rPr lang="en-US" altLang="zh-CN" sz="1600" i="1" dirty="0">
                <a:solidFill>
                  <a:srgbClr val="3D7B7B"/>
                </a:solidFill>
              </a:rPr>
              <a:t>// </a:t>
            </a:r>
            <a:r>
              <a:rPr lang="en-US" altLang="zh-CN" sz="1600" i="1" dirty="0" err="1">
                <a:solidFill>
                  <a:srgbClr val="3D7B7B"/>
                </a:solidFill>
              </a:rPr>
              <a:t>swtch</a:t>
            </a:r>
            <a:r>
              <a:rPr lang="en-US" altLang="zh-CN" sz="1600" i="1" dirty="0">
                <a:solidFill>
                  <a:srgbClr val="3D7B7B"/>
                </a:solidFill>
              </a:rPr>
              <a:t>() here to run process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file</a:t>
            </a:r>
            <a:r>
              <a:rPr lang="en-US" altLang="zh-CN" sz="1600" dirty="0">
                <a:solidFill>
                  <a:srgbClr val="BBBBBB"/>
                </a:solidFill>
              </a:rPr>
              <a:t> </a:t>
            </a:r>
            <a:r>
              <a:rPr lang="en-US" altLang="zh-CN" sz="1600" dirty="0">
                <a:solidFill>
                  <a:srgbClr val="666666"/>
                </a:solidFill>
              </a:rPr>
              <a:t>*</a:t>
            </a:r>
            <a:r>
              <a:rPr lang="en-US" altLang="zh-CN" sz="1600" dirty="0" err="1"/>
              <a:t>ofile</a:t>
            </a:r>
            <a:r>
              <a:rPr lang="en-US" altLang="zh-CN" sz="1600" dirty="0"/>
              <a:t>[NOFILE];</a:t>
            </a:r>
            <a:r>
              <a:rPr lang="en-US" altLang="zh-CN" sz="1600" dirty="0">
                <a:solidFill>
                  <a:srgbClr val="BBBBBB"/>
                </a:solidFill>
              </a:rPr>
              <a:t> </a:t>
            </a:r>
            <a:r>
              <a:rPr lang="en-US" altLang="zh-CN" sz="1600" i="1" dirty="0">
                <a:solidFill>
                  <a:srgbClr val="3D7B7B"/>
                </a:solidFill>
              </a:rPr>
              <a:t>// Open files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inode</a:t>
            </a:r>
            <a:r>
              <a:rPr lang="en-US" altLang="zh-CN" sz="1600" dirty="0">
                <a:solidFill>
                  <a:srgbClr val="BBBBBB"/>
                </a:solidFill>
              </a:rPr>
              <a:t> </a:t>
            </a:r>
            <a:r>
              <a:rPr lang="en-US" altLang="zh-CN" sz="1600" dirty="0">
                <a:solidFill>
                  <a:srgbClr val="666666"/>
                </a:solidFill>
              </a:rPr>
              <a:t>*</a:t>
            </a:r>
            <a:r>
              <a:rPr lang="en-US" altLang="zh-CN" sz="1600" dirty="0" err="1"/>
              <a:t>cwd</a:t>
            </a:r>
            <a:r>
              <a:rPr lang="en-US" altLang="zh-CN" sz="1600" dirty="0"/>
              <a:t>;</a:t>
            </a:r>
            <a:r>
              <a:rPr lang="en-US" altLang="zh-CN" sz="1600" dirty="0">
                <a:solidFill>
                  <a:srgbClr val="BBBBBB"/>
                </a:solidFill>
              </a:rPr>
              <a:t> </a:t>
            </a:r>
            <a:r>
              <a:rPr lang="en-US" altLang="zh-CN" sz="1600" i="1" dirty="0">
                <a:solidFill>
                  <a:srgbClr val="3D7B7B"/>
                </a:solidFill>
              </a:rPr>
              <a:t>// Current directory</a:t>
            </a:r>
            <a:r>
              <a:rPr lang="en-US" altLang="zh-CN" sz="1600" dirty="0"/>
              <a:t> </a:t>
            </a:r>
          </a:p>
          <a:p>
            <a:r>
              <a:rPr lang="en-US" altLang="zh-CN" sz="1600" dirty="0">
                <a:solidFill>
                  <a:srgbClr val="B00040"/>
                </a:solidFill>
              </a:rPr>
              <a:t>	char</a:t>
            </a:r>
            <a:r>
              <a:rPr lang="en-US" altLang="zh-CN" sz="1600" dirty="0">
                <a:solidFill>
                  <a:srgbClr val="BBBBBB"/>
                </a:solidFill>
              </a:rPr>
              <a:t> </a:t>
            </a:r>
            <a:r>
              <a:rPr lang="en-US" altLang="zh-CN" sz="1600" dirty="0"/>
              <a:t>name[</a:t>
            </a:r>
            <a:r>
              <a:rPr lang="en-US" altLang="zh-CN" sz="1600" dirty="0">
                <a:solidFill>
                  <a:srgbClr val="666666"/>
                </a:solidFill>
              </a:rPr>
              <a:t>16</a:t>
            </a:r>
            <a:r>
              <a:rPr lang="en-US" altLang="zh-CN" sz="1600" dirty="0"/>
              <a:t>];</a:t>
            </a:r>
            <a:r>
              <a:rPr lang="en-US" altLang="zh-CN" sz="1600" dirty="0">
                <a:solidFill>
                  <a:srgbClr val="BBBBBB"/>
                </a:solidFill>
              </a:rPr>
              <a:t> </a:t>
            </a:r>
            <a:r>
              <a:rPr lang="en-US" altLang="zh-CN" sz="1600" i="1" dirty="0">
                <a:solidFill>
                  <a:srgbClr val="3D7B7B"/>
                </a:solidFill>
              </a:rPr>
              <a:t>// Process name (debugging)</a:t>
            </a:r>
            <a:r>
              <a:rPr lang="en-US" altLang="zh-CN" sz="1600" dirty="0"/>
              <a:t> </a:t>
            </a:r>
          </a:p>
          <a:p>
            <a:r>
              <a:rPr lang="en-US" altLang="zh-CN" sz="1600" dirty="0"/>
              <a:t>};</a:t>
            </a:r>
            <a:endParaRPr lang="en-US" sz="1600" dirty="0"/>
          </a:p>
        </p:txBody>
      </p:sp>
      <p:sp>
        <p:nvSpPr>
          <p:cNvPr id="5" name="文本框 4">
            <a:extLst>
              <a:ext uri="{FF2B5EF4-FFF2-40B4-BE49-F238E27FC236}">
                <a16:creationId xmlns:a16="http://schemas.microsoft.com/office/drawing/2014/main" id="{B575DCA0-9299-DD15-0BC4-86778DF4ACE5}"/>
              </a:ext>
            </a:extLst>
          </p:cNvPr>
          <p:cNvSpPr txBox="1"/>
          <p:nvPr/>
        </p:nvSpPr>
        <p:spPr>
          <a:xfrm>
            <a:off x="2994874" y="5914823"/>
            <a:ext cx="1624163" cy="369332"/>
          </a:xfrm>
          <a:prstGeom prst="rect">
            <a:avLst/>
          </a:prstGeom>
          <a:noFill/>
        </p:spPr>
        <p:txBody>
          <a:bodyPr wrap="none" rtlCol="0">
            <a:spAutoFit/>
          </a:bodyPr>
          <a:lstStyle/>
          <a:p>
            <a:r>
              <a:rPr lang="en-US" altLang="zh-CN" dirty="0"/>
              <a:t>XV6</a:t>
            </a:r>
            <a:r>
              <a:rPr lang="zh-CN" altLang="en-US" dirty="0"/>
              <a:t> </a:t>
            </a:r>
            <a:r>
              <a:rPr lang="en-US" altLang="zh-CN" dirty="0"/>
              <a:t>(</a:t>
            </a:r>
            <a:r>
              <a:rPr lang="en-US" altLang="zh-CN" dirty="0" err="1"/>
              <a:t>proc.h</a:t>
            </a:r>
            <a:r>
              <a:rPr lang="en-US" altLang="zh-CN" dirty="0"/>
              <a:t>)</a:t>
            </a:r>
            <a:endParaRPr lang="en-US" dirty="0"/>
          </a:p>
        </p:txBody>
      </p:sp>
      <p:sp>
        <p:nvSpPr>
          <p:cNvPr id="6" name="页脚占位符 5">
            <a:extLst>
              <a:ext uri="{FF2B5EF4-FFF2-40B4-BE49-F238E27FC236}">
                <a16:creationId xmlns:a16="http://schemas.microsoft.com/office/drawing/2014/main" id="{BD13F078-3DD1-AB00-BEE1-DFA30BF505B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91469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State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Process</a:t>
            </a:r>
            <a:r>
              <a:rPr lang="zh-CN" altLang="en-US" dirty="0"/>
              <a:t> </a:t>
            </a:r>
            <a:r>
              <a:rPr lang="en-US" altLang="zh-CN" dirty="0"/>
              <a:t>has</a:t>
            </a:r>
            <a:r>
              <a:rPr lang="zh-CN" altLang="en-US" dirty="0"/>
              <a:t> </a:t>
            </a:r>
            <a:r>
              <a:rPr lang="en-US" altLang="zh-CN" dirty="0"/>
              <a:t>different</a:t>
            </a:r>
            <a:r>
              <a:rPr lang="zh-CN" altLang="en-US" dirty="0"/>
              <a:t> </a:t>
            </a:r>
            <a:r>
              <a:rPr lang="en-US" altLang="zh-CN" dirty="0"/>
              <a:t>states</a:t>
            </a:r>
          </a:p>
          <a:p>
            <a:pPr lvl="1"/>
            <a:r>
              <a:rPr lang="en-US" altLang="zh-CN" b="1" dirty="0">
                <a:solidFill>
                  <a:srgbClr val="0070C0"/>
                </a:solidFill>
              </a:rPr>
              <a:t>READY</a:t>
            </a:r>
          </a:p>
          <a:p>
            <a:pPr lvl="2"/>
            <a:r>
              <a:rPr lang="en-US" altLang="zh-CN" dirty="0"/>
              <a:t>Ready</a:t>
            </a:r>
            <a:r>
              <a:rPr lang="zh-CN" altLang="en-US" dirty="0"/>
              <a:t> </a:t>
            </a:r>
            <a:r>
              <a:rPr lang="en-US" altLang="zh-CN" dirty="0"/>
              <a:t>to</a:t>
            </a:r>
            <a:r>
              <a:rPr lang="zh-CN" altLang="en-US" dirty="0"/>
              <a:t> </a:t>
            </a:r>
            <a:r>
              <a:rPr lang="en-US" altLang="zh-CN" dirty="0"/>
              <a:t>run</a:t>
            </a:r>
            <a:r>
              <a:rPr lang="zh-CN" altLang="en-US" dirty="0"/>
              <a:t> </a:t>
            </a:r>
            <a:r>
              <a:rPr lang="en-US" altLang="zh-CN" dirty="0"/>
              <a:t>and</a:t>
            </a:r>
            <a:r>
              <a:rPr lang="zh-CN" altLang="en-US" dirty="0"/>
              <a:t> </a:t>
            </a:r>
            <a:r>
              <a:rPr lang="en-US" altLang="zh-CN" dirty="0"/>
              <a:t>pending</a:t>
            </a:r>
            <a:r>
              <a:rPr lang="zh-CN" altLang="en-US" dirty="0"/>
              <a:t> </a:t>
            </a:r>
            <a:r>
              <a:rPr lang="en-US" altLang="zh-CN" dirty="0"/>
              <a:t>for</a:t>
            </a:r>
            <a:r>
              <a:rPr lang="zh-CN" altLang="en-US" dirty="0"/>
              <a:t> </a:t>
            </a:r>
            <a:r>
              <a:rPr lang="en-US" altLang="zh-CN" dirty="0"/>
              <a:t>running</a:t>
            </a:r>
          </a:p>
          <a:p>
            <a:pPr lvl="1"/>
            <a:r>
              <a:rPr lang="en-US" altLang="zh-CN" b="1" dirty="0">
                <a:solidFill>
                  <a:srgbClr val="0070C0"/>
                </a:solidFill>
              </a:rPr>
              <a:t>RUNNING</a:t>
            </a:r>
          </a:p>
          <a:p>
            <a:pPr lvl="2"/>
            <a:r>
              <a:rPr lang="en-US" altLang="zh-CN" dirty="0"/>
              <a:t>Being</a:t>
            </a:r>
            <a:r>
              <a:rPr lang="zh-CN" altLang="en-US" dirty="0"/>
              <a:t> </a:t>
            </a:r>
            <a:r>
              <a:rPr lang="en-US" altLang="zh-CN" dirty="0"/>
              <a:t>executed</a:t>
            </a:r>
            <a:r>
              <a:rPr lang="zh-CN" altLang="en-US" dirty="0"/>
              <a:t> </a:t>
            </a:r>
            <a:r>
              <a:rPr lang="en-US" altLang="zh-CN" dirty="0"/>
              <a:t>by</a:t>
            </a:r>
            <a:r>
              <a:rPr lang="zh-CN" altLang="en-US" dirty="0"/>
              <a:t> </a:t>
            </a:r>
            <a:r>
              <a:rPr lang="en-US" altLang="zh-CN" dirty="0"/>
              <a:t>OS</a:t>
            </a:r>
          </a:p>
          <a:p>
            <a:pPr lvl="1"/>
            <a:r>
              <a:rPr lang="en-US" altLang="zh-CN" b="1" dirty="0">
                <a:solidFill>
                  <a:srgbClr val="0070C0"/>
                </a:solidFill>
              </a:rPr>
              <a:t>BLOCKED</a:t>
            </a:r>
          </a:p>
          <a:p>
            <a:pPr lvl="2"/>
            <a:r>
              <a:rPr lang="en-US" altLang="zh-CN" dirty="0"/>
              <a:t>Suspended</a:t>
            </a:r>
            <a:r>
              <a:rPr lang="zh-CN" altLang="en-US" dirty="0"/>
              <a:t> </a:t>
            </a:r>
            <a:r>
              <a:rPr lang="en-US" altLang="zh-CN" dirty="0"/>
              <a:t>due</a:t>
            </a:r>
            <a:r>
              <a:rPr lang="zh-CN" altLang="en-US" dirty="0"/>
              <a:t> </a:t>
            </a:r>
            <a:r>
              <a:rPr lang="en-US" altLang="zh-CN" dirty="0"/>
              <a:t>to</a:t>
            </a:r>
            <a:r>
              <a:rPr lang="zh-CN" altLang="en-US" dirty="0"/>
              <a:t> </a:t>
            </a:r>
            <a:r>
              <a:rPr lang="en-US" altLang="zh-CN" dirty="0"/>
              <a:t>some</a:t>
            </a:r>
            <a:r>
              <a:rPr lang="zh-CN" altLang="en-US" dirty="0"/>
              <a:t> </a:t>
            </a:r>
            <a:r>
              <a:rPr lang="en-US" altLang="zh-CN" dirty="0"/>
              <a:t>other</a:t>
            </a:r>
            <a:r>
              <a:rPr lang="zh-CN" altLang="en-US" dirty="0"/>
              <a:t> </a:t>
            </a:r>
            <a:r>
              <a:rPr lang="en-US" altLang="zh-CN" dirty="0"/>
              <a:t>events, e.g., I/O</a:t>
            </a:r>
            <a:r>
              <a:rPr lang="zh-CN" altLang="en-US" dirty="0"/>
              <a:t> </a:t>
            </a:r>
            <a:r>
              <a:rPr lang="en-US" altLang="zh-CN" dirty="0"/>
              <a:t>requests</a:t>
            </a:r>
          </a:p>
        </p:txBody>
      </p:sp>
      <p:grpSp>
        <p:nvGrpSpPr>
          <p:cNvPr id="12" name="组合 11">
            <a:extLst>
              <a:ext uri="{FF2B5EF4-FFF2-40B4-BE49-F238E27FC236}">
                <a16:creationId xmlns:a16="http://schemas.microsoft.com/office/drawing/2014/main" id="{9E8FB86E-6A68-FEAD-ED9D-A3059D36742E}"/>
              </a:ext>
            </a:extLst>
          </p:cNvPr>
          <p:cNvGrpSpPr/>
          <p:nvPr/>
        </p:nvGrpSpPr>
        <p:grpSpPr>
          <a:xfrm>
            <a:off x="7032892" y="1803401"/>
            <a:ext cx="3423513" cy="2039667"/>
            <a:chOff x="5508891" y="1803400"/>
            <a:chExt cx="3423513" cy="2039667"/>
          </a:xfrm>
        </p:grpSpPr>
        <p:pic>
          <p:nvPicPr>
            <p:cNvPr id="4" name="图片 3">
              <a:extLst>
                <a:ext uri="{FF2B5EF4-FFF2-40B4-BE49-F238E27FC236}">
                  <a16:creationId xmlns:a16="http://schemas.microsoft.com/office/drawing/2014/main" id="{596B6B6A-313E-5DB9-920E-18042B532BC1}"/>
                </a:ext>
              </a:extLst>
            </p:cNvPr>
            <p:cNvPicPr>
              <a:picLocks noChangeAspect="1"/>
            </p:cNvPicPr>
            <p:nvPr/>
          </p:nvPicPr>
          <p:blipFill>
            <a:blip r:embed="rId3"/>
            <a:stretch>
              <a:fillRect/>
            </a:stretch>
          </p:blipFill>
          <p:spPr>
            <a:xfrm>
              <a:off x="5781581" y="1803400"/>
              <a:ext cx="3035300" cy="1625600"/>
            </a:xfrm>
            <a:prstGeom prst="rect">
              <a:avLst/>
            </a:prstGeom>
          </p:spPr>
        </p:pic>
        <p:sp>
          <p:nvSpPr>
            <p:cNvPr id="5" name="文本框 4">
              <a:extLst>
                <a:ext uri="{FF2B5EF4-FFF2-40B4-BE49-F238E27FC236}">
                  <a16:creationId xmlns:a16="http://schemas.microsoft.com/office/drawing/2014/main" id="{79A40CBA-495A-56A0-5769-9F007AB36890}"/>
                </a:ext>
              </a:extLst>
            </p:cNvPr>
            <p:cNvSpPr txBox="1"/>
            <p:nvPr/>
          </p:nvSpPr>
          <p:spPr>
            <a:xfrm>
              <a:off x="7869292" y="1943115"/>
              <a:ext cx="1063112" cy="307777"/>
            </a:xfrm>
            <a:prstGeom prst="rect">
              <a:avLst/>
            </a:prstGeom>
            <a:noFill/>
          </p:spPr>
          <p:txBody>
            <a:bodyPr wrap="none" rtlCol="0">
              <a:spAutoFit/>
            </a:bodyPr>
            <a:lstStyle/>
            <a:p>
              <a:r>
                <a:rPr lang="en-US" altLang="zh-CN" sz="1400" dirty="0"/>
                <a:t>Scheduled</a:t>
              </a:r>
              <a:endParaRPr lang="en-US" sz="1400" dirty="0"/>
            </a:p>
          </p:txBody>
        </p:sp>
        <p:sp>
          <p:nvSpPr>
            <p:cNvPr id="6" name="文本框 5">
              <a:extLst>
                <a:ext uri="{FF2B5EF4-FFF2-40B4-BE49-F238E27FC236}">
                  <a16:creationId xmlns:a16="http://schemas.microsoft.com/office/drawing/2014/main" id="{A11C7190-04EA-AFCC-072E-B1ED4F19D0EF}"/>
                </a:ext>
              </a:extLst>
            </p:cNvPr>
            <p:cNvSpPr txBox="1"/>
            <p:nvPr/>
          </p:nvSpPr>
          <p:spPr>
            <a:xfrm>
              <a:off x="6661877" y="2501391"/>
              <a:ext cx="1260281" cy="307777"/>
            </a:xfrm>
            <a:prstGeom prst="rect">
              <a:avLst/>
            </a:prstGeom>
            <a:noFill/>
          </p:spPr>
          <p:txBody>
            <a:bodyPr wrap="none" rtlCol="0">
              <a:spAutoFit/>
            </a:bodyPr>
            <a:lstStyle/>
            <a:p>
              <a:r>
                <a:rPr lang="en-US" altLang="zh-CN" sz="1400" dirty="0" err="1"/>
                <a:t>Descheduled</a:t>
              </a:r>
              <a:endParaRPr lang="en-US" dirty="0"/>
            </a:p>
          </p:txBody>
        </p:sp>
        <p:sp>
          <p:nvSpPr>
            <p:cNvPr id="7" name="文本框 6">
              <a:extLst>
                <a:ext uri="{FF2B5EF4-FFF2-40B4-BE49-F238E27FC236}">
                  <a16:creationId xmlns:a16="http://schemas.microsoft.com/office/drawing/2014/main" id="{CBDB00BB-6B77-B0E8-F704-BFAEE6F3FF77}"/>
                </a:ext>
              </a:extLst>
            </p:cNvPr>
            <p:cNvSpPr txBox="1"/>
            <p:nvPr/>
          </p:nvSpPr>
          <p:spPr>
            <a:xfrm>
              <a:off x="5508891" y="2308423"/>
              <a:ext cx="1242648" cy="307777"/>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endParaRPr lang="en-US" dirty="0"/>
            </a:p>
          </p:txBody>
        </p:sp>
        <p:sp>
          <p:nvSpPr>
            <p:cNvPr id="8" name="文本框 7">
              <a:extLst>
                <a:ext uri="{FF2B5EF4-FFF2-40B4-BE49-F238E27FC236}">
                  <a16:creationId xmlns:a16="http://schemas.microsoft.com/office/drawing/2014/main" id="{86C0F69A-C316-665D-33EE-C2E83D8D9A72}"/>
                </a:ext>
              </a:extLst>
            </p:cNvPr>
            <p:cNvSpPr txBox="1"/>
            <p:nvPr/>
          </p:nvSpPr>
          <p:spPr>
            <a:xfrm>
              <a:off x="6852634" y="3319847"/>
              <a:ext cx="1242648" cy="523220"/>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p>
            <a:p>
              <a:r>
                <a:rPr lang="en-US" altLang="zh-CN" sz="1400" dirty="0"/>
                <a:t>completion</a:t>
              </a:r>
              <a:endParaRPr lang="en-US" dirty="0"/>
            </a:p>
          </p:txBody>
        </p:sp>
      </p:grpSp>
    </p:spTree>
    <p:extLst>
      <p:ext uri="{BB962C8B-B14F-4D97-AF65-F5344CB8AC3E}">
        <p14:creationId xmlns:p14="http://schemas.microsoft.com/office/powerpoint/2010/main" val="241670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State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endParaRPr lang="nb-NO" dirty="0"/>
          </a:p>
        </p:txBody>
      </p:sp>
      <p:sp>
        <p:nvSpPr>
          <p:cNvPr id="4" name="圆角矩形 3">
            <a:extLst>
              <a:ext uri="{FF2B5EF4-FFF2-40B4-BE49-F238E27FC236}">
                <a16:creationId xmlns:a16="http://schemas.microsoft.com/office/drawing/2014/main" id="{A5B4584F-D03C-C465-C905-5323DE5CA2B5}"/>
              </a:ext>
            </a:extLst>
          </p:cNvPr>
          <p:cNvSpPr/>
          <p:nvPr/>
        </p:nvSpPr>
        <p:spPr>
          <a:xfrm>
            <a:off x="2328231" y="1189822"/>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0</a:t>
            </a:r>
            <a:endParaRPr lang="en-US" dirty="0"/>
          </a:p>
        </p:txBody>
      </p:sp>
      <p:sp>
        <p:nvSpPr>
          <p:cNvPr id="5" name="圆角矩形 4">
            <a:extLst>
              <a:ext uri="{FF2B5EF4-FFF2-40B4-BE49-F238E27FC236}">
                <a16:creationId xmlns:a16="http://schemas.microsoft.com/office/drawing/2014/main" id="{AB4903E9-F987-BA19-DBD0-37C6A39841D0}"/>
              </a:ext>
            </a:extLst>
          </p:cNvPr>
          <p:cNvSpPr/>
          <p:nvPr/>
        </p:nvSpPr>
        <p:spPr>
          <a:xfrm>
            <a:off x="7614492" y="1189822"/>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1</a:t>
            </a:r>
            <a:endParaRPr lang="en-US" dirty="0"/>
          </a:p>
        </p:txBody>
      </p:sp>
      <p:sp>
        <p:nvSpPr>
          <p:cNvPr id="6" name="右箭头 5">
            <a:extLst>
              <a:ext uri="{FF2B5EF4-FFF2-40B4-BE49-F238E27FC236}">
                <a16:creationId xmlns:a16="http://schemas.microsoft.com/office/drawing/2014/main" id="{4A9AB324-F4D1-D321-DBE8-2F5379DEB9A9}"/>
              </a:ext>
            </a:extLst>
          </p:cNvPr>
          <p:cNvSpPr/>
          <p:nvPr/>
        </p:nvSpPr>
        <p:spPr>
          <a:xfrm rot="5400000">
            <a:off x="2906617" y="2302528"/>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右箭头 6">
            <a:extLst>
              <a:ext uri="{FF2B5EF4-FFF2-40B4-BE49-F238E27FC236}">
                <a16:creationId xmlns:a16="http://schemas.microsoft.com/office/drawing/2014/main" id="{CF89A51A-3FD5-7186-7FF6-E12A171BF2F4}"/>
              </a:ext>
            </a:extLst>
          </p:cNvPr>
          <p:cNvSpPr/>
          <p:nvPr/>
        </p:nvSpPr>
        <p:spPr>
          <a:xfrm rot="5400000">
            <a:off x="8192879" y="2291508"/>
            <a:ext cx="1200839" cy="231354"/>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文本框 7">
            <a:extLst>
              <a:ext uri="{FF2B5EF4-FFF2-40B4-BE49-F238E27FC236}">
                <a16:creationId xmlns:a16="http://schemas.microsoft.com/office/drawing/2014/main" id="{1879D7C9-5F84-BF15-D236-76C41000A30F}"/>
              </a:ext>
            </a:extLst>
          </p:cNvPr>
          <p:cNvSpPr txBox="1"/>
          <p:nvPr/>
        </p:nvSpPr>
        <p:spPr>
          <a:xfrm>
            <a:off x="2360525" y="2103956"/>
            <a:ext cx="998991" cy="369332"/>
          </a:xfrm>
          <a:prstGeom prst="rect">
            <a:avLst/>
          </a:prstGeom>
          <a:noFill/>
        </p:spPr>
        <p:txBody>
          <a:bodyPr wrap="none" rtlCol="0">
            <a:spAutoFit/>
          </a:bodyPr>
          <a:lstStyle/>
          <a:p>
            <a:r>
              <a:rPr lang="en-US" altLang="zh-CN" dirty="0"/>
              <a:t>Running</a:t>
            </a:r>
            <a:endParaRPr lang="en-US" dirty="0"/>
          </a:p>
        </p:txBody>
      </p:sp>
      <p:sp>
        <p:nvSpPr>
          <p:cNvPr id="9" name="文本框 8">
            <a:extLst>
              <a:ext uri="{FF2B5EF4-FFF2-40B4-BE49-F238E27FC236}">
                <a16:creationId xmlns:a16="http://schemas.microsoft.com/office/drawing/2014/main" id="{6E6C5326-DDB2-BEF6-8DE7-085747653586}"/>
              </a:ext>
            </a:extLst>
          </p:cNvPr>
          <p:cNvSpPr txBox="1"/>
          <p:nvPr/>
        </p:nvSpPr>
        <p:spPr>
          <a:xfrm>
            <a:off x="8908976" y="2153813"/>
            <a:ext cx="851515" cy="369332"/>
          </a:xfrm>
          <a:prstGeom prst="rect">
            <a:avLst/>
          </a:prstGeom>
          <a:noFill/>
        </p:spPr>
        <p:txBody>
          <a:bodyPr wrap="none" rtlCol="0">
            <a:spAutoFit/>
          </a:bodyPr>
          <a:lstStyle/>
          <a:p>
            <a:r>
              <a:rPr lang="en-US" altLang="zh-CN" dirty="0"/>
              <a:t>Ready</a:t>
            </a:r>
            <a:endParaRPr lang="en-US" dirty="0"/>
          </a:p>
        </p:txBody>
      </p:sp>
      <p:sp>
        <p:nvSpPr>
          <p:cNvPr id="10" name="圆角矩形 9">
            <a:extLst>
              <a:ext uri="{FF2B5EF4-FFF2-40B4-BE49-F238E27FC236}">
                <a16:creationId xmlns:a16="http://schemas.microsoft.com/office/drawing/2014/main" id="{DCE97591-D09B-D01E-2F6D-D752643C9273}"/>
              </a:ext>
            </a:extLst>
          </p:cNvPr>
          <p:cNvSpPr/>
          <p:nvPr/>
        </p:nvSpPr>
        <p:spPr>
          <a:xfrm>
            <a:off x="5358158" y="1200841"/>
            <a:ext cx="1323573" cy="61694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I/O</a:t>
            </a:r>
            <a:endParaRPr lang="en-US" dirty="0"/>
          </a:p>
        </p:txBody>
      </p:sp>
      <p:cxnSp>
        <p:nvCxnSpPr>
          <p:cNvPr id="12" name="直线箭头连接符 11">
            <a:extLst>
              <a:ext uri="{FF2B5EF4-FFF2-40B4-BE49-F238E27FC236}">
                <a16:creationId xmlns:a16="http://schemas.microsoft.com/office/drawing/2014/main" id="{593A9ADF-F3F6-A6B0-2A39-FCACD8C0EE4F}"/>
              </a:ext>
            </a:extLst>
          </p:cNvPr>
          <p:cNvCxnSpPr/>
          <p:nvPr/>
        </p:nvCxnSpPr>
        <p:spPr>
          <a:xfrm>
            <a:off x="3589237" y="3007605"/>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文本框 12">
            <a:extLst>
              <a:ext uri="{FF2B5EF4-FFF2-40B4-BE49-F238E27FC236}">
                <a16:creationId xmlns:a16="http://schemas.microsoft.com/office/drawing/2014/main" id="{51D08FD7-3658-6864-AF42-EC36C9E585A6}"/>
              </a:ext>
            </a:extLst>
          </p:cNvPr>
          <p:cNvSpPr txBox="1"/>
          <p:nvPr/>
        </p:nvSpPr>
        <p:spPr>
          <a:xfrm>
            <a:off x="4131608" y="2627254"/>
            <a:ext cx="1043876" cy="369332"/>
          </a:xfrm>
          <a:prstGeom prst="rect">
            <a:avLst/>
          </a:prstGeom>
          <a:noFill/>
        </p:spPr>
        <p:txBody>
          <a:bodyPr wrap="none" rtlCol="0">
            <a:spAutoFit/>
          </a:bodyPr>
          <a:lstStyle/>
          <a:p>
            <a:r>
              <a:rPr lang="en-US" altLang="zh-CN" dirty="0"/>
              <a:t>Request</a:t>
            </a:r>
            <a:endParaRPr lang="en-US" dirty="0"/>
          </a:p>
        </p:txBody>
      </p:sp>
      <p:sp>
        <p:nvSpPr>
          <p:cNvPr id="14" name="右箭头 13">
            <a:extLst>
              <a:ext uri="{FF2B5EF4-FFF2-40B4-BE49-F238E27FC236}">
                <a16:creationId xmlns:a16="http://schemas.microsoft.com/office/drawing/2014/main" id="{97F9EF0E-7589-454A-35CA-D018B1A968C1}"/>
              </a:ext>
            </a:extLst>
          </p:cNvPr>
          <p:cNvSpPr/>
          <p:nvPr/>
        </p:nvSpPr>
        <p:spPr>
          <a:xfrm rot="5400000">
            <a:off x="2906616" y="3580486"/>
            <a:ext cx="1200839" cy="23135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文本框 14">
            <a:extLst>
              <a:ext uri="{FF2B5EF4-FFF2-40B4-BE49-F238E27FC236}">
                <a16:creationId xmlns:a16="http://schemas.microsoft.com/office/drawing/2014/main" id="{3BE409C4-B3AC-BA50-5B2B-7032EE727F32}"/>
              </a:ext>
            </a:extLst>
          </p:cNvPr>
          <p:cNvSpPr txBox="1"/>
          <p:nvPr/>
        </p:nvSpPr>
        <p:spPr>
          <a:xfrm>
            <a:off x="2605742" y="3535851"/>
            <a:ext cx="758541" cy="369332"/>
          </a:xfrm>
          <a:prstGeom prst="rect">
            <a:avLst/>
          </a:prstGeom>
          <a:noFill/>
        </p:spPr>
        <p:txBody>
          <a:bodyPr wrap="none" rtlCol="0">
            <a:spAutoFit/>
          </a:bodyPr>
          <a:lstStyle/>
          <a:p>
            <a:r>
              <a:rPr lang="en-US" altLang="zh-CN" dirty="0"/>
              <a:t>Block</a:t>
            </a:r>
            <a:endParaRPr lang="en-US" dirty="0"/>
          </a:p>
        </p:txBody>
      </p:sp>
      <p:sp>
        <p:nvSpPr>
          <p:cNvPr id="16" name="右箭头 15">
            <a:extLst>
              <a:ext uri="{FF2B5EF4-FFF2-40B4-BE49-F238E27FC236}">
                <a16:creationId xmlns:a16="http://schemas.microsoft.com/office/drawing/2014/main" id="{CD67F104-F90E-187B-173A-58705290CB9F}"/>
              </a:ext>
            </a:extLst>
          </p:cNvPr>
          <p:cNvSpPr/>
          <p:nvPr/>
        </p:nvSpPr>
        <p:spPr>
          <a:xfrm rot="5400000">
            <a:off x="5434069" y="3580487"/>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文本框 16">
            <a:extLst>
              <a:ext uri="{FF2B5EF4-FFF2-40B4-BE49-F238E27FC236}">
                <a16:creationId xmlns:a16="http://schemas.microsoft.com/office/drawing/2014/main" id="{23EE9496-E688-A89D-0DB4-7CFB3731BFF1}"/>
              </a:ext>
            </a:extLst>
          </p:cNvPr>
          <p:cNvSpPr txBox="1"/>
          <p:nvPr/>
        </p:nvSpPr>
        <p:spPr>
          <a:xfrm>
            <a:off x="4653546" y="3371614"/>
            <a:ext cx="1476506" cy="646331"/>
          </a:xfrm>
          <a:prstGeom prst="rect">
            <a:avLst/>
          </a:prstGeom>
          <a:noFill/>
        </p:spPr>
        <p:txBody>
          <a:bodyPr wrap="square" rtlCol="0">
            <a:spAutoFit/>
          </a:bodyPr>
          <a:lstStyle/>
          <a:p>
            <a:r>
              <a:rPr lang="en-US" altLang="zh-CN" dirty="0"/>
              <a:t>I/O</a:t>
            </a:r>
            <a:r>
              <a:rPr lang="zh-CN" altLang="en-US" dirty="0"/>
              <a:t> </a:t>
            </a:r>
            <a:r>
              <a:rPr lang="en-US" altLang="zh-CN" dirty="0"/>
              <a:t>processing</a:t>
            </a:r>
            <a:endParaRPr lang="en-US" dirty="0"/>
          </a:p>
        </p:txBody>
      </p:sp>
      <p:sp>
        <p:nvSpPr>
          <p:cNvPr id="18" name="右箭头 17">
            <a:extLst>
              <a:ext uri="{FF2B5EF4-FFF2-40B4-BE49-F238E27FC236}">
                <a16:creationId xmlns:a16="http://schemas.microsoft.com/office/drawing/2014/main" id="{CC96380E-D40C-7578-5302-B5828E7D77AE}"/>
              </a:ext>
            </a:extLst>
          </p:cNvPr>
          <p:cNvSpPr/>
          <p:nvPr/>
        </p:nvSpPr>
        <p:spPr>
          <a:xfrm rot="5400000">
            <a:off x="7843116" y="3885259"/>
            <a:ext cx="1895823" cy="226813"/>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9" name="直线箭头连接符 18">
            <a:extLst>
              <a:ext uri="{FF2B5EF4-FFF2-40B4-BE49-F238E27FC236}">
                <a16:creationId xmlns:a16="http://schemas.microsoft.com/office/drawing/2014/main" id="{B7842607-A8A2-B5DD-8650-F543DF435B09}"/>
              </a:ext>
            </a:extLst>
          </p:cNvPr>
          <p:cNvCxnSpPr/>
          <p:nvPr/>
        </p:nvCxnSpPr>
        <p:spPr>
          <a:xfrm>
            <a:off x="6286533" y="3005769"/>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文本框 19">
            <a:extLst>
              <a:ext uri="{FF2B5EF4-FFF2-40B4-BE49-F238E27FC236}">
                <a16:creationId xmlns:a16="http://schemas.microsoft.com/office/drawing/2014/main" id="{89B95C17-1852-0CEC-C523-0EABA3462F2A}"/>
              </a:ext>
            </a:extLst>
          </p:cNvPr>
          <p:cNvSpPr txBox="1"/>
          <p:nvPr/>
        </p:nvSpPr>
        <p:spPr>
          <a:xfrm>
            <a:off x="6756890" y="2569566"/>
            <a:ext cx="1476506" cy="369332"/>
          </a:xfrm>
          <a:prstGeom prst="rect">
            <a:avLst/>
          </a:prstGeom>
          <a:noFill/>
        </p:spPr>
        <p:txBody>
          <a:bodyPr wrap="square" rtlCol="0">
            <a:spAutoFit/>
          </a:bodyPr>
          <a:lstStyle/>
          <a:p>
            <a:r>
              <a:rPr lang="en-US" altLang="zh-CN" dirty="0"/>
              <a:t>CPU</a:t>
            </a:r>
            <a:r>
              <a:rPr lang="zh-CN" altLang="en-US" dirty="0"/>
              <a:t> </a:t>
            </a:r>
            <a:r>
              <a:rPr lang="en-US" altLang="zh-CN" dirty="0"/>
              <a:t>switch</a:t>
            </a:r>
            <a:endParaRPr lang="en-US" dirty="0"/>
          </a:p>
        </p:txBody>
      </p:sp>
      <p:sp>
        <p:nvSpPr>
          <p:cNvPr id="21" name="文本框 20">
            <a:extLst>
              <a:ext uri="{FF2B5EF4-FFF2-40B4-BE49-F238E27FC236}">
                <a16:creationId xmlns:a16="http://schemas.microsoft.com/office/drawing/2014/main" id="{7B358179-437B-CB5F-0670-A853401146CF}"/>
              </a:ext>
            </a:extLst>
          </p:cNvPr>
          <p:cNvSpPr txBox="1"/>
          <p:nvPr/>
        </p:nvSpPr>
        <p:spPr>
          <a:xfrm>
            <a:off x="8904433" y="3481064"/>
            <a:ext cx="998991" cy="369332"/>
          </a:xfrm>
          <a:prstGeom prst="rect">
            <a:avLst/>
          </a:prstGeom>
          <a:noFill/>
        </p:spPr>
        <p:txBody>
          <a:bodyPr wrap="none" rtlCol="0">
            <a:spAutoFit/>
          </a:bodyPr>
          <a:lstStyle/>
          <a:p>
            <a:r>
              <a:rPr lang="en-US" altLang="zh-CN" dirty="0"/>
              <a:t>Running</a:t>
            </a:r>
            <a:endParaRPr lang="en-US" dirty="0"/>
          </a:p>
        </p:txBody>
      </p:sp>
      <p:cxnSp>
        <p:nvCxnSpPr>
          <p:cNvPr id="22" name="直线箭头连接符 21">
            <a:extLst>
              <a:ext uri="{FF2B5EF4-FFF2-40B4-BE49-F238E27FC236}">
                <a16:creationId xmlns:a16="http://schemas.microsoft.com/office/drawing/2014/main" id="{940EF37C-1E4D-6A02-595A-B69226205C1E}"/>
              </a:ext>
            </a:extLst>
          </p:cNvPr>
          <p:cNvCxnSpPr>
            <a:cxnSpLocks/>
          </p:cNvCxnSpPr>
          <p:nvPr/>
        </p:nvCxnSpPr>
        <p:spPr>
          <a:xfrm flipH="1">
            <a:off x="3658559" y="4296583"/>
            <a:ext cx="21512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文本框 23">
            <a:extLst>
              <a:ext uri="{FF2B5EF4-FFF2-40B4-BE49-F238E27FC236}">
                <a16:creationId xmlns:a16="http://schemas.microsoft.com/office/drawing/2014/main" id="{7815299F-A88F-D4A6-598A-39BAC07103E1}"/>
              </a:ext>
            </a:extLst>
          </p:cNvPr>
          <p:cNvSpPr txBox="1"/>
          <p:nvPr/>
        </p:nvSpPr>
        <p:spPr>
          <a:xfrm>
            <a:off x="4177583" y="4319906"/>
            <a:ext cx="1252266" cy="369332"/>
          </a:xfrm>
          <a:prstGeom prst="rect">
            <a:avLst/>
          </a:prstGeom>
          <a:noFill/>
        </p:spPr>
        <p:txBody>
          <a:bodyPr wrap="none" rtlCol="0">
            <a:spAutoFit/>
          </a:bodyPr>
          <a:lstStyle/>
          <a:p>
            <a:r>
              <a:rPr lang="en-US" altLang="zh-CN" dirty="0"/>
              <a:t>I/O</a:t>
            </a:r>
            <a:r>
              <a:rPr lang="zh-CN" altLang="en-US" dirty="0"/>
              <a:t> </a:t>
            </a:r>
            <a:r>
              <a:rPr lang="en-US" altLang="zh-CN" dirty="0"/>
              <a:t>Done</a:t>
            </a:r>
            <a:endParaRPr lang="en-US" dirty="0"/>
          </a:p>
        </p:txBody>
      </p:sp>
      <p:sp>
        <p:nvSpPr>
          <p:cNvPr id="25" name="右箭头 24">
            <a:extLst>
              <a:ext uri="{FF2B5EF4-FFF2-40B4-BE49-F238E27FC236}">
                <a16:creationId xmlns:a16="http://schemas.microsoft.com/office/drawing/2014/main" id="{2C3C64FD-3B2C-70D8-1EBD-8CFDD0073FE7}"/>
              </a:ext>
            </a:extLst>
          </p:cNvPr>
          <p:cNvSpPr/>
          <p:nvPr/>
        </p:nvSpPr>
        <p:spPr>
          <a:xfrm rot="5400000">
            <a:off x="3209706" y="4533323"/>
            <a:ext cx="590117" cy="226813"/>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文本框 25">
            <a:extLst>
              <a:ext uri="{FF2B5EF4-FFF2-40B4-BE49-F238E27FC236}">
                <a16:creationId xmlns:a16="http://schemas.microsoft.com/office/drawing/2014/main" id="{230F9848-C4D3-4FEF-2F72-DEC94A6A30F0}"/>
              </a:ext>
            </a:extLst>
          </p:cNvPr>
          <p:cNvSpPr txBox="1"/>
          <p:nvPr/>
        </p:nvSpPr>
        <p:spPr>
          <a:xfrm>
            <a:off x="2478326" y="4462062"/>
            <a:ext cx="851515" cy="369332"/>
          </a:xfrm>
          <a:prstGeom prst="rect">
            <a:avLst/>
          </a:prstGeom>
          <a:noFill/>
        </p:spPr>
        <p:txBody>
          <a:bodyPr wrap="none" rtlCol="0">
            <a:spAutoFit/>
          </a:bodyPr>
          <a:lstStyle/>
          <a:p>
            <a:r>
              <a:rPr lang="en-US" altLang="zh-CN" dirty="0"/>
              <a:t>Ready</a:t>
            </a:r>
            <a:endParaRPr lang="en-US" dirty="0"/>
          </a:p>
        </p:txBody>
      </p:sp>
      <p:cxnSp>
        <p:nvCxnSpPr>
          <p:cNvPr id="27" name="直线箭头连接符 26">
            <a:extLst>
              <a:ext uri="{FF2B5EF4-FFF2-40B4-BE49-F238E27FC236}">
                <a16:creationId xmlns:a16="http://schemas.microsoft.com/office/drawing/2014/main" id="{3ED0D203-8B41-813A-0894-C2CAD4F04DE9}"/>
              </a:ext>
            </a:extLst>
          </p:cNvPr>
          <p:cNvCxnSpPr>
            <a:cxnSpLocks/>
          </p:cNvCxnSpPr>
          <p:nvPr/>
        </p:nvCxnSpPr>
        <p:spPr>
          <a:xfrm flipH="1">
            <a:off x="3658559" y="4941787"/>
            <a:ext cx="51020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文本框 28">
            <a:extLst>
              <a:ext uri="{FF2B5EF4-FFF2-40B4-BE49-F238E27FC236}">
                <a16:creationId xmlns:a16="http://schemas.microsoft.com/office/drawing/2014/main" id="{B3D7B8F6-8675-0D53-19CA-7FC7A377C405}"/>
              </a:ext>
            </a:extLst>
          </p:cNvPr>
          <p:cNvSpPr txBox="1"/>
          <p:nvPr/>
        </p:nvSpPr>
        <p:spPr>
          <a:xfrm>
            <a:off x="8422977" y="5098697"/>
            <a:ext cx="736099" cy="369332"/>
          </a:xfrm>
          <a:prstGeom prst="rect">
            <a:avLst/>
          </a:prstGeom>
          <a:noFill/>
        </p:spPr>
        <p:txBody>
          <a:bodyPr wrap="none" rtlCol="0">
            <a:spAutoFit/>
          </a:bodyPr>
          <a:lstStyle/>
          <a:p>
            <a:r>
              <a:rPr lang="en-US" altLang="zh-CN" dirty="0"/>
              <a:t>Done</a:t>
            </a:r>
            <a:endParaRPr lang="en-US" dirty="0"/>
          </a:p>
        </p:txBody>
      </p:sp>
      <p:sp>
        <p:nvSpPr>
          <p:cNvPr id="30" name="右箭头 29">
            <a:extLst>
              <a:ext uri="{FF2B5EF4-FFF2-40B4-BE49-F238E27FC236}">
                <a16:creationId xmlns:a16="http://schemas.microsoft.com/office/drawing/2014/main" id="{9498CE11-9FE0-457E-180E-A534ADBC314C}"/>
              </a:ext>
            </a:extLst>
          </p:cNvPr>
          <p:cNvSpPr/>
          <p:nvPr/>
        </p:nvSpPr>
        <p:spPr>
          <a:xfrm rot="5400000">
            <a:off x="3267989" y="5113309"/>
            <a:ext cx="473550" cy="23589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文本框 30">
            <a:extLst>
              <a:ext uri="{FF2B5EF4-FFF2-40B4-BE49-F238E27FC236}">
                <a16:creationId xmlns:a16="http://schemas.microsoft.com/office/drawing/2014/main" id="{39572989-27CC-B1FE-5241-4E139BEFC979}"/>
              </a:ext>
            </a:extLst>
          </p:cNvPr>
          <p:cNvSpPr txBox="1"/>
          <p:nvPr/>
        </p:nvSpPr>
        <p:spPr>
          <a:xfrm>
            <a:off x="2373174" y="4987525"/>
            <a:ext cx="998991" cy="369332"/>
          </a:xfrm>
          <a:prstGeom prst="rect">
            <a:avLst/>
          </a:prstGeom>
          <a:noFill/>
        </p:spPr>
        <p:txBody>
          <a:bodyPr wrap="none" rtlCol="0">
            <a:spAutoFit/>
          </a:bodyPr>
          <a:lstStyle/>
          <a:p>
            <a:r>
              <a:rPr lang="en-US" altLang="zh-CN" dirty="0"/>
              <a:t>Running</a:t>
            </a:r>
            <a:endParaRPr lang="en-US" dirty="0"/>
          </a:p>
        </p:txBody>
      </p:sp>
      <p:sp>
        <p:nvSpPr>
          <p:cNvPr id="32" name="文本框 31">
            <a:extLst>
              <a:ext uri="{FF2B5EF4-FFF2-40B4-BE49-F238E27FC236}">
                <a16:creationId xmlns:a16="http://schemas.microsoft.com/office/drawing/2014/main" id="{1A5B8FA6-88E9-CDA4-075A-BE743C12B3DE}"/>
              </a:ext>
            </a:extLst>
          </p:cNvPr>
          <p:cNvSpPr txBox="1"/>
          <p:nvPr/>
        </p:nvSpPr>
        <p:spPr>
          <a:xfrm>
            <a:off x="3136714" y="5515047"/>
            <a:ext cx="736099" cy="369332"/>
          </a:xfrm>
          <a:prstGeom prst="rect">
            <a:avLst/>
          </a:prstGeom>
          <a:noFill/>
        </p:spPr>
        <p:txBody>
          <a:bodyPr wrap="none" rtlCol="0">
            <a:spAutoFit/>
          </a:bodyPr>
          <a:lstStyle/>
          <a:p>
            <a:r>
              <a:rPr lang="en-US" altLang="zh-CN" dirty="0"/>
              <a:t>Done</a:t>
            </a:r>
            <a:endParaRPr lang="en-US" dirty="0"/>
          </a:p>
        </p:txBody>
      </p:sp>
      <p:sp>
        <p:nvSpPr>
          <p:cNvPr id="11" name="页脚占位符 10">
            <a:extLst>
              <a:ext uri="{FF2B5EF4-FFF2-40B4-BE49-F238E27FC236}">
                <a16:creationId xmlns:a16="http://schemas.microsoft.com/office/drawing/2014/main" id="{5856B5B7-D0D0-1CF1-7798-26A58CAF7648}"/>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316469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P spid="14" grpId="0" animBg="1"/>
      <p:bldP spid="15" grpId="0"/>
      <p:bldP spid="16" grpId="0" animBg="1"/>
      <p:bldP spid="17" grpId="0"/>
      <p:bldP spid="18" grpId="0" animBg="1"/>
      <p:bldP spid="20" grpId="0"/>
      <p:bldP spid="21" grpId="0"/>
      <p:bldP spid="24" grpId="0"/>
      <p:bldP spid="25" grpId="0" animBg="1"/>
      <p:bldP spid="26" grpId="0"/>
      <p:bldP spid="29" grpId="0"/>
      <p:bldP spid="30" grpId="0" animBg="1"/>
      <p:bldP spid="31"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API</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manipulate</a:t>
            </a:r>
            <a:r>
              <a:rPr lang="zh-CN" altLang="en-US" dirty="0"/>
              <a:t> </a:t>
            </a:r>
            <a:r>
              <a:rPr lang="en-US" altLang="zh-CN" dirty="0"/>
              <a:t>processes</a:t>
            </a:r>
          </a:p>
          <a:p>
            <a:pPr lvl="1"/>
            <a:r>
              <a:rPr lang="en-US" altLang="zh-CN" b="1" dirty="0">
                <a:solidFill>
                  <a:srgbClr val="0070C0"/>
                </a:solidFill>
              </a:rPr>
              <a:t>CREATE</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e.g.,</a:t>
            </a:r>
            <a:r>
              <a:rPr lang="zh-CN" altLang="en-US" dirty="0"/>
              <a:t> </a:t>
            </a:r>
            <a:r>
              <a:rPr lang="en-US" altLang="zh-CN" dirty="0"/>
              <a:t>double</a:t>
            </a:r>
            <a:r>
              <a:rPr lang="zh-CN" altLang="en-US" dirty="0"/>
              <a:t> </a:t>
            </a:r>
            <a:r>
              <a:rPr lang="en-US" altLang="zh-CN" dirty="0"/>
              <a:t>click,</a:t>
            </a:r>
            <a:r>
              <a:rPr lang="zh-CN" altLang="en-US" dirty="0"/>
              <a:t> </a:t>
            </a:r>
            <a:r>
              <a:rPr lang="en-US" altLang="zh-CN" dirty="0"/>
              <a:t>a</a:t>
            </a:r>
            <a:r>
              <a:rPr lang="zh-CN" altLang="en-US" dirty="0"/>
              <a:t> </a:t>
            </a:r>
            <a:r>
              <a:rPr lang="en-US" altLang="zh-CN" dirty="0"/>
              <a:t>command</a:t>
            </a:r>
            <a:r>
              <a:rPr lang="zh-CN" altLang="en-US" dirty="0"/>
              <a:t> </a:t>
            </a:r>
            <a:r>
              <a:rPr lang="en-US" altLang="zh-CN" dirty="0"/>
              <a:t>in</a:t>
            </a:r>
            <a:r>
              <a:rPr lang="zh-CN" altLang="en-US" dirty="0"/>
              <a:t> </a:t>
            </a:r>
            <a:r>
              <a:rPr lang="en-US" altLang="zh-CN" dirty="0"/>
              <a:t>terminal</a:t>
            </a:r>
          </a:p>
          <a:p>
            <a:pPr lvl="1"/>
            <a:r>
              <a:rPr lang="en-US" altLang="zh-CN" b="1" dirty="0">
                <a:solidFill>
                  <a:srgbClr val="0070C0"/>
                </a:solidFill>
              </a:rPr>
              <a:t>WAIT</a:t>
            </a:r>
          </a:p>
          <a:p>
            <a:pPr lvl="2"/>
            <a:r>
              <a:rPr lang="en-US" altLang="zh-CN" dirty="0"/>
              <a:t>Wait</a:t>
            </a:r>
            <a:r>
              <a:rPr lang="zh-CN" altLang="en-US" dirty="0"/>
              <a:t> </a:t>
            </a:r>
            <a:r>
              <a:rPr lang="en-US" altLang="zh-CN" dirty="0"/>
              <a:t>for</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stop</a:t>
            </a:r>
          </a:p>
          <a:p>
            <a:pPr lvl="2"/>
            <a:r>
              <a:rPr lang="en-US" altLang="zh-CN" dirty="0"/>
              <a:t>Like</a:t>
            </a:r>
            <a:r>
              <a:rPr lang="zh-CN" altLang="en-US" dirty="0"/>
              <a:t> </a:t>
            </a:r>
            <a:r>
              <a:rPr lang="en-US" altLang="zh-CN" dirty="0"/>
              <a:t>I/O</a:t>
            </a:r>
            <a:r>
              <a:rPr lang="zh-CN" altLang="en-US" dirty="0"/>
              <a:t> </a:t>
            </a:r>
            <a:r>
              <a:rPr lang="en-US" altLang="zh-CN" dirty="0"/>
              <a:t>request</a:t>
            </a:r>
          </a:p>
          <a:p>
            <a:pPr lvl="1"/>
            <a:r>
              <a:rPr lang="en-US" altLang="zh-CN" b="1" dirty="0">
                <a:solidFill>
                  <a:srgbClr val="0070C0"/>
                </a:solidFill>
              </a:rPr>
              <a:t>DESTROY</a:t>
            </a:r>
          </a:p>
          <a:p>
            <a:pPr lvl="2"/>
            <a:r>
              <a:rPr lang="en-US" altLang="zh-CN" dirty="0"/>
              <a:t>Kill</a:t>
            </a:r>
            <a:r>
              <a:rPr lang="zh-CN" altLang="en-US" dirty="0"/>
              <a:t> </a:t>
            </a:r>
            <a:r>
              <a:rPr lang="en-US" altLang="zh-CN" dirty="0"/>
              <a:t>the</a:t>
            </a:r>
            <a:r>
              <a:rPr lang="zh-CN" altLang="en-US" dirty="0"/>
              <a:t> </a:t>
            </a:r>
            <a:r>
              <a:rPr lang="en-US" altLang="zh-CN" dirty="0"/>
              <a:t>processes</a:t>
            </a:r>
          </a:p>
          <a:p>
            <a:pPr lvl="1"/>
            <a:r>
              <a:rPr lang="en-US" altLang="zh-CN" b="1" dirty="0">
                <a:solidFill>
                  <a:srgbClr val="0070C0"/>
                </a:solidFill>
              </a:rPr>
              <a:t>STATUS</a:t>
            </a:r>
          </a:p>
          <a:p>
            <a:pPr lvl="2"/>
            <a:r>
              <a:rPr lang="en-US" altLang="zh-CN" dirty="0"/>
              <a:t>Obtain</a:t>
            </a:r>
            <a:r>
              <a:rPr lang="zh-CN" altLang="en-US" dirty="0"/>
              <a:t> </a:t>
            </a:r>
            <a:r>
              <a:rPr lang="en-US" altLang="zh-CN" dirty="0"/>
              <a:t>the</a:t>
            </a:r>
            <a:r>
              <a:rPr lang="zh-CN" altLang="en-US" dirty="0"/>
              <a:t> </a:t>
            </a:r>
            <a:r>
              <a:rPr lang="en-US" altLang="zh-CN" dirty="0"/>
              <a:t>information</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p>
          <a:p>
            <a:pPr lvl="1"/>
            <a:r>
              <a:rPr lang="en-US" altLang="zh-CN" b="1" dirty="0">
                <a:solidFill>
                  <a:srgbClr val="0070C0"/>
                </a:solidFill>
              </a:rPr>
              <a:t>OTHERS</a:t>
            </a:r>
          </a:p>
          <a:p>
            <a:pPr lvl="2"/>
            <a:r>
              <a:rPr lang="en-US" altLang="zh-CN" dirty="0"/>
              <a:t>Suspend</a:t>
            </a:r>
            <a:r>
              <a:rPr lang="zh-CN" altLang="en-US" dirty="0"/>
              <a:t> </a:t>
            </a:r>
            <a:r>
              <a:rPr lang="en-US" altLang="zh-CN" dirty="0"/>
              <a:t>or</a:t>
            </a:r>
            <a:r>
              <a:rPr lang="zh-CN" altLang="en-US" dirty="0"/>
              <a:t> </a:t>
            </a:r>
            <a:r>
              <a:rPr lang="en-US" altLang="zh-CN" dirty="0"/>
              <a:t>resume</a:t>
            </a:r>
            <a:r>
              <a:rPr lang="zh-CN" altLang="en-US" dirty="0"/>
              <a:t> </a:t>
            </a:r>
            <a:r>
              <a:rPr lang="en-US" altLang="zh-CN" dirty="0"/>
              <a:t>a</a:t>
            </a:r>
            <a:r>
              <a:rPr lang="zh-CN" altLang="en-US" dirty="0"/>
              <a:t> </a:t>
            </a:r>
            <a:r>
              <a:rPr lang="en-US" altLang="zh-CN" dirty="0"/>
              <a:t>process</a:t>
            </a:r>
          </a:p>
        </p:txBody>
      </p:sp>
      <p:sp>
        <p:nvSpPr>
          <p:cNvPr id="4" name="页脚占位符 3">
            <a:extLst>
              <a:ext uri="{FF2B5EF4-FFF2-40B4-BE49-F238E27FC236}">
                <a16:creationId xmlns:a16="http://schemas.microsoft.com/office/drawing/2014/main" id="{6701F35C-325E-C0BB-1DC0-F9C992C0031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522470081"/>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0</TotalTime>
  <Words>2212</Words>
  <Application>Microsoft Office PowerPoint</Application>
  <PresentationFormat>Widescreen</PresentationFormat>
  <Paragraphs>341</Paragraphs>
  <Slides>25</Slides>
  <Notes>19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Courier</vt:lpstr>
      <vt:lpstr>Gill Sans</vt:lpstr>
      <vt:lpstr>Gill Sans Light</vt:lpstr>
      <vt:lpstr>Malgun Gothic</vt:lpstr>
      <vt:lpstr>Palatino</vt:lpstr>
      <vt:lpstr>Arial</vt:lpstr>
      <vt:lpstr>Comic Sans MS</vt:lpstr>
      <vt:lpstr>Courier New</vt:lpstr>
      <vt:lpstr>Helvetica</vt:lpstr>
      <vt:lpstr>Office</vt:lpstr>
      <vt:lpstr>CSC 112: Computer Operating Systems Lecture 2  Processes</vt:lpstr>
      <vt:lpstr>Overview</vt:lpstr>
      <vt:lpstr>Process</vt:lpstr>
      <vt:lpstr>Process</vt:lpstr>
      <vt:lpstr>Process</vt:lpstr>
      <vt:lpstr>Process</vt:lpstr>
      <vt:lpstr>Process State</vt:lpstr>
      <vt:lpstr>Process State</vt:lpstr>
      <vt:lpstr>Process API</vt:lpstr>
      <vt:lpstr>Process Creation</vt:lpstr>
      <vt:lpstr>fork()</vt:lpstr>
      <vt:lpstr>fork()</vt:lpstr>
      <vt:lpstr>wait()</vt:lpstr>
      <vt:lpstr>wait()</vt:lpstr>
      <vt:lpstr>wait()</vt:lpstr>
      <vt:lpstr>exec()</vt:lpstr>
      <vt:lpstr>exec() Example</vt:lpstr>
      <vt:lpstr>IO redirection and pipe </vt:lpstr>
      <vt:lpstr>pipe</vt:lpstr>
      <vt:lpstr>Process Tree</vt:lpstr>
      <vt:lpstr>Process Tree </vt:lpstr>
      <vt:lpstr>User/Kernel Mode Separation</vt:lpstr>
      <vt:lpstr>User/Kernel Mode Separation</vt:lpstr>
      <vt:lpstr>Process Scheduling</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2025-01-23T14:58:16Z</dcterms:created>
  <dcterms:modified xsi:type="dcterms:W3CDTF">2025-01-29T22:56:28Z</dcterms:modified>
</cp:coreProperties>
</file>