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53" r:id="rId3"/>
  </p:sldMasterIdLst>
  <p:notesMasterIdLst>
    <p:notesMasterId r:id="rId21"/>
  </p:notesMasterIdLst>
  <p:handoutMasterIdLst>
    <p:handoutMasterId r:id="rId22"/>
  </p:handoutMasterIdLst>
  <p:sldIdLst>
    <p:sldId id="256" r:id="rId4"/>
    <p:sldId id="398" r:id="rId5"/>
    <p:sldId id="399" r:id="rId6"/>
    <p:sldId id="382" r:id="rId7"/>
    <p:sldId id="357" r:id="rId8"/>
    <p:sldId id="362" r:id="rId9"/>
    <p:sldId id="363" r:id="rId10"/>
    <p:sldId id="364" r:id="rId11"/>
    <p:sldId id="371" r:id="rId12"/>
    <p:sldId id="372" r:id="rId13"/>
    <p:sldId id="365" r:id="rId14"/>
    <p:sldId id="373" r:id="rId15"/>
    <p:sldId id="376" r:id="rId16"/>
    <p:sldId id="374" r:id="rId17"/>
    <p:sldId id="378" r:id="rId18"/>
    <p:sldId id="294" r:id="rId19"/>
    <p:sldId id="295" r:id="rId20"/>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DBDBD"/>
    <a:srgbClr val="BCFFBC"/>
    <a:srgbClr val="FFFFAA"/>
    <a:srgbClr val="FF0000"/>
    <a:srgbClr val="2A40E2"/>
    <a:srgbClr val="F430AB"/>
    <a:srgbClr val="A18623"/>
    <a:srgbClr val="9E7800"/>
    <a:srgbClr val="C49500"/>
    <a:srgbClr val="E6E7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autoAdjust="0"/>
    <p:restoredTop sz="95005" autoAdjust="0"/>
  </p:normalViewPr>
  <p:slideViewPr>
    <p:cSldViewPr>
      <p:cViewPr varScale="1">
        <p:scale>
          <a:sx n="79" d="100"/>
          <a:sy n="79" d="100"/>
        </p:scale>
        <p:origin x="96" y="1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8"/>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049">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8"/>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t>Page </a:t>
            </a:r>
            <a:fld id="{6D259941-7246-4245-A40C-55C6F952DF9E}" type="slidenum">
              <a:rPr lang="en-US" sz="1300" b="0"/>
              <a:pPr algn="ctr" defTabSz="917049">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4"/>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16" tIns="46972" rIns="95616" bIns="46972"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Another</a:t>
            </a:r>
            <a:r>
              <a:rPr lang="zh-CN" altLang="en-US"/>
              <a:t> </a:t>
            </a:r>
            <a:r>
              <a:rPr lang="en-US" altLang="zh-CN"/>
              <a:t>example</a:t>
            </a:r>
            <a:r>
              <a:rPr lang="zh-CN" altLang="en-US"/>
              <a:t> </a:t>
            </a:r>
            <a:r>
              <a:rPr lang="en-US" altLang="zh-CN"/>
              <a:t>to</a:t>
            </a:r>
            <a:r>
              <a:rPr lang="zh-CN" altLang="en-US"/>
              <a:t> </a:t>
            </a:r>
            <a:r>
              <a:rPr lang="en-US" altLang="zh-CN"/>
              <a:t>show</a:t>
            </a:r>
            <a:r>
              <a:rPr lang="zh-CN" altLang="en-US"/>
              <a:t> </a:t>
            </a:r>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27017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Tag: 4 Index: 1 Offset: 3. The low-order 3 bits of an address specifies the byte address, and the next 1 bit is the index. I'll write addresses as a triple of </a:t>
            </a:r>
            <a:r>
              <a:rPr lang="en-US" dirty="0" err="1"/>
              <a:t>tag:index:offset</a:t>
            </a:r>
            <a:r>
              <a:rPr lang="en-US" dirty="0"/>
              <a:t>. We have: </a:t>
            </a:r>
          </a:p>
          <a:p>
            <a:r>
              <a:rPr lang="en-US" dirty="0" err="1"/>
              <a:t>lw</a:t>
            </a:r>
            <a:r>
              <a:rPr lang="en-US" dirty="0"/>
              <a:t> 0   = 0000:0:000 </a:t>
            </a:r>
          </a:p>
          <a:p>
            <a:pPr lvl="1"/>
            <a:r>
              <a:rPr lang="en-US" dirty="0"/>
              <a:t>Bytes 0-7 loaded into cache index 0.</a:t>
            </a:r>
          </a:p>
          <a:p>
            <a:r>
              <a:rPr lang="en-US" dirty="0" err="1"/>
              <a:t>sw</a:t>
            </a:r>
            <a:r>
              <a:rPr lang="en-US" dirty="0"/>
              <a:t> 44= 0010:1:100 </a:t>
            </a:r>
          </a:p>
          <a:p>
            <a:pPr lvl="1"/>
            <a:r>
              <a:rPr lang="en-US" dirty="0"/>
              <a:t>Bytes 40-47 loaded into cache index 1; bytes 44-47 modified; block marked "dirty".</a:t>
            </a:r>
          </a:p>
          <a:p>
            <a:r>
              <a:rPr lang="en-US" dirty="0" err="1"/>
              <a:t>lw</a:t>
            </a:r>
            <a:r>
              <a:rPr lang="en-US" dirty="0"/>
              <a:t> 52 =  0011:0:100  </a:t>
            </a:r>
          </a:p>
          <a:p>
            <a:pPr lvl="1"/>
            <a:r>
              <a:rPr lang="en-US" dirty="0"/>
              <a:t>Bytes 48-55 loaded into cache index 0; Clean miss  (since replaced block was clean), previous block discarded</a:t>
            </a:r>
          </a:p>
          <a:p>
            <a:r>
              <a:rPr lang="en-US" dirty="0" err="1"/>
              <a:t>lw</a:t>
            </a:r>
            <a:r>
              <a:rPr lang="en-US" dirty="0"/>
              <a:t> 88 =  0101:1:000 </a:t>
            </a:r>
          </a:p>
          <a:p>
            <a:pPr lvl="1"/>
            <a:r>
              <a:rPr lang="en-US" dirty="0"/>
              <a:t>Bytes 88-95 loaded into cache index 1; Dirty miss (since replaced block was dirty); previous (dirty) contents written back to memory; block marked "clean“</a:t>
            </a:r>
          </a:p>
          <a:p>
            <a:r>
              <a:rPr lang="en-US" dirty="0" err="1"/>
              <a:t>lw</a:t>
            </a:r>
            <a:r>
              <a:rPr lang="en-US" dirty="0"/>
              <a:t> 0 = 0000:0:000 </a:t>
            </a:r>
          </a:p>
          <a:p>
            <a:pPr lvl="1"/>
            <a:r>
              <a:rPr lang="en-US" dirty="0"/>
              <a:t>Bytes 0-7 loaded into cache index 0. Clean miss; block marked “clean”</a:t>
            </a:r>
          </a:p>
          <a:p>
            <a:r>
              <a:rPr lang="en-US" dirty="0" err="1"/>
              <a:t>sw</a:t>
            </a:r>
            <a:r>
              <a:rPr lang="en-US" dirty="0"/>
              <a:t> 52 = 0011:0:100 </a:t>
            </a:r>
          </a:p>
          <a:p>
            <a:pPr lvl="1"/>
            <a:r>
              <a:rPr lang="en-US" dirty="0"/>
              <a:t>Bytes 48-55 loaded into cache index 0. Clean miss. bytes 52-55 modified; block marked "dirty". </a:t>
            </a:r>
          </a:p>
          <a:p>
            <a:r>
              <a:rPr lang="en-US" dirty="0" err="1"/>
              <a:t>lw</a:t>
            </a:r>
            <a:r>
              <a:rPr lang="en-US" dirty="0"/>
              <a:t> 68 = 0010:0:100 </a:t>
            </a:r>
          </a:p>
          <a:p>
            <a:pPr lvl="1"/>
            <a:r>
              <a:rPr lang="en-US" dirty="0"/>
              <a:t>Bytes 64-71 brought into cache index 0; Dirty miss; previous (dirty) contents written back to memory; block marked “clean”. </a:t>
            </a:r>
          </a:p>
          <a:p>
            <a:r>
              <a:rPr lang="en-US" dirty="0" err="1"/>
              <a:t>lw</a:t>
            </a:r>
            <a:r>
              <a:rPr lang="en-US" dirty="0"/>
              <a:t> 44 = 0010:1:100 </a:t>
            </a:r>
          </a:p>
          <a:p>
            <a:pPr lvl="1"/>
            <a:r>
              <a:rPr lang="en-US" dirty="0"/>
              <a:t>Bytes 40-47 loaded into cache index1; Clean miss; block marked "clean".</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266" name="Rectangle 2"/>
          <p:cNvSpPr>
            <a:spLocks noGrp="1" noRot="1" noChangeAspect="1" noChangeArrowheads="1" noTextEdit="1"/>
          </p:cNvSpPr>
          <p:nvPr>
            <p:ph type="sldImg"/>
          </p:nvPr>
        </p:nvSpPr>
        <p:spPr/>
      </p:sp>
      <p:sp>
        <p:nvSpPr>
          <p:cNvPr id="1675267" name="Rectangle 3"/>
          <p:cNvSpPr>
            <a:spLocks noGrp="1" noChangeArrowheads="1"/>
          </p:cNvSpPr>
          <p:nvPr>
            <p:ph type="body" idx="1"/>
          </p:nvPr>
        </p:nvSpPr>
        <p:spPr>
          <a:ln/>
        </p:spPr>
        <p:txBody>
          <a:bodyPr/>
          <a:lstStyle/>
          <a:p>
            <a:r>
              <a:rPr lang="en-US" dirty="0"/>
              <a:t>Reasonable write buffer depth (e.g., four or more words) and a memory capable of accepting writes at a rate that significantly exceeds the average write frequency means write buffer stalls are small</a:t>
            </a:r>
          </a:p>
        </p:txBody>
      </p:sp>
    </p:spTree>
    <p:extLst>
      <p:ext uri="{BB962C8B-B14F-4D97-AF65-F5344CB8AC3E}">
        <p14:creationId xmlns:p14="http://schemas.microsoft.com/office/powerpoint/2010/main" val="549479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314" name="Rectangle 2"/>
          <p:cNvSpPr>
            <a:spLocks noGrp="1" noRot="1" noChangeAspect="1" noChangeArrowheads="1" noTextEdit="1"/>
          </p:cNvSpPr>
          <p:nvPr>
            <p:ph type="sldImg"/>
          </p:nvPr>
        </p:nvSpPr>
        <p:spPr/>
      </p:sp>
      <p:sp>
        <p:nvSpPr>
          <p:cNvPr id="1677315" name="Rectangle 3"/>
          <p:cNvSpPr>
            <a:spLocks noGrp="1" noChangeArrowheads="1"/>
          </p:cNvSpPr>
          <p:nvPr>
            <p:ph type="body" idx="1"/>
          </p:nvPr>
        </p:nvSpPr>
        <p:spPr>
          <a:ln/>
        </p:spPr>
        <p:txBody>
          <a:bodyPr/>
          <a:lstStyle/>
          <a:p>
            <a:r>
              <a:rPr lang="en-US" dirty="0"/>
              <a:t>What if the </a:t>
            </a:r>
            <a:r>
              <a:rPr lang="en-US" dirty="0" err="1"/>
              <a:t>CPI</a:t>
            </a:r>
            <a:r>
              <a:rPr lang="en-US" baseline="-25000" dirty="0" err="1"/>
              <a:t>ideal</a:t>
            </a:r>
            <a:r>
              <a:rPr lang="en-US" dirty="0"/>
              <a:t> is reduced to 1?   </a:t>
            </a:r>
          </a:p>
          <a:p>
            <a:r>
              <a:rPr lang="en-US" dirty="0"/>
              <a:t>What if the D$ miss rate went up by 1%?  </a:t>
            </a:r>
          </a:p>
          <a:p>
            <a:endParaRPr lang="en-US" dirty="0"/>
          </a:p>
          <a:p>
            <a:r>
              <a:rPr lang="en-US" dirty="0"/>
              <a:t>For ideal CPI = 1, then </a:t>
            </a:r>
            <a:r>
              <a:rPr lang="en-US" dirty="0" err="1"/>
              <a:t>CPIstall</a:t>
            </a:r>
            <a:r>
              <a:rPr lang="en-US" dirty="0"/>
              <a:t> = 4.44 and the amount of execution time spent on memory stalls would have risen from 3.44/5.44 = 63% to 3.44/4.44 = 77%</a:t>
            </a:r>
          </a:p>
          <a:p>
            <a:r>
              <a:rPr lang="en-US" dirty="0"/>
              <a:t>For miss penalty of 200, memory stall cycles = 2%  200 + 36% x 4% x 200 = 6.88 so that </a:t>
            </a:r>
            <a:r>
              <a:rPr lang="en-US" dirty="0" err="1"/>
              <a:t>CPIstall</a:t>
            </a:r>
            <a:r>
              <a:rPr lang="en-US" dirty="0"/>
              <a:t> = 8.88</a:t>
            </a:r>
          </a:p>
          <a:p>
            <a:endParaRPr lang="en-US" dirty="0"/>
          </a:p>
          <a:p>
            <a:r>
              <a:rPr lang="en-US" dirty="0"/>
              <a:t>This assumes that hit time (so hit time is 1 cycle) is not a factor in determining cache performance.  A larger cache would have a longer access time (if a lower miss rate), meaning either a slower clock cycle or more stages in the pipeline for memory access.</a:t>
            </a:r>
          </a:p>
        </p:txBody>
      </p:sp>
    </p:spTree>
    <p:extLst>
      <p:ext uri="{BB962C8B-B14F-4D97-AF65-F5344CB8AC3E}">
        <p14:creationId xmlns:p14="http://schemas.microsoft.com/office/powerpoint/2010/main" val="2751273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a:xfrm>
            <a:off x="11606548" y="6501823"/>
            <a:ext cx="569288" cy="365125"/>
          </a:xfrm>
        </p:spPr>
        <p:txBody>
          <a:bodyPr/>
          <a:lstStyle>
            <a:lvl1pPr>
              <a:defRPr sz="1400" b="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1987874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nvGrpSpPr>
          <p:cNvPr id="2" name="Group 8"/>
          <p:cNvGrpSpPr>
            <a:grpSpLocks/>
          </p:cNvGrpSpPr>
          <p:nvPr/>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zh-CN" altLang="en-US"/>
              <a:t>单击此处编辑母版标题样式</a:t>
            </a:r>
            <a:endParaRPr lang="en-US"/>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zh-CN" altLang="en-US"/>
              <a:t>单击此处编辑母版副标题样式</a:t>
            </a:r>
            <a:endParaRPr lang="en-US"/>
          </a:p>
        </p:txBody>
      </p:sp>
      <p:sp>
        <p:nvSpPr>
          <p:cNvPr id="12" name="Rectangle 7"/>
          <p:cNvSpPr>
            <a:spLocks noGrp="1" noChangeArrowheads="1"/>
          </p:cNvSpPr>
          <p:nvPr>
            <p:ph type="sldNum" sz="quarter" idx="10"/>
          </p:nvPr>
        </p:nvSpPr>
        <p:spPr>
          <a:xfrm>
            <a:off x="8737600" y="6248400"/>
            <a:ext cx="2844800" cy="457200"/>
          </a:xfrm>
        </p:spPr>
        <p:txBody>
          <a:bodyPr/>
          <a:lstStyle>
            <a:lvl1pPr>
              <a:defRPr b="1"/>
            </a:lvl1pPr>
          </a:lstStyle>
          <a:p>
            <a:pPr>
              <a:defRPr/>
            </a:pPr>
            <a:fld id="{A7001400-CCB5-49C7-86C1-55EFA1C37CF1}" type="slidenum">
              <a:rPr lang="en-US" altLang="zh-CN">
                <a:solidFill>
                  <a:srgbClr val="000000"/>
                </a:solidFill>
              </a:rPr>
              <a:pPr>
                <a:defRPr/>
              </a:pPr>
              <a:t>‹#›</a:t>
            </a:fld>
            <a:endParaRPr lang="en-US" altLang="zh-CN">
              <a:solidFill>
                <a:srgbClr val="000000"/>
              </a:solidFill>
            </a:endParaRPr>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03648569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C8ACC4A-4AD7-4A58-AE8C-95CF4519BD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4879644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50B91B79-06CD-4EFB-894E-391AB38BFA3E}"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146859758"/>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56861139-868E-4FF8-8C73-E16CB89934DC}"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661914106"/>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84244019-08DA-4D43-96F8-962ADF3255D5}" type="slidenum">
              <a:rPr lang="en-US" altLang="zh-CN">
                <a:solidFill>
                  <a:srgbClr val="000000"/>
                </a:solidFill>
              </a:rPr>
              <a:pPr>
                <a:defRPr/>
              </a:pPr>
              <a:t>‹#›</a:t>
            </a:fld>
            <a:endParaRPr lang="en-US" altLang="zh-CN">
              <a:solidFill>
                <a:srgbClr val="000000"/>
              </a:solidFill>
            </a:endParaRPr>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79363340"/>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DCCDE053-EF8D-47BC-A790-C842668DEBF0}" type="slidenum">
              <a:rPr lang="en-US" altLang="zh-CN">
                <a:solidFill>
                  <a:srgbClr val="000000"/>
                </a:solidFill>
              </a:rPr>
              <a:pPr>
                <a:defRPr/>
              </a:pPr>
              <a:t>‹#›</a:t>
            </a:fld>
            <a:endParaRPr lang="en-US" altLang="zh-CN">
              <a:solidFill>
                <a:srgbClr val="000000"/>
              </a:solidFill>
            </a:endParaRPr>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928985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5A212BB9-E78B-495B-9788-B3975166DFF8}" type="slidenum">
              <a:rPr lang="en-US" altLang="zh-CN">
                <a:solidFill>
                  <a:srgbClr val="000000"/>
                </a:solidFill>
              </a:rPr>
              <a:pPr>
                <a:defRPr/>
              </a:pPr>
              <a:t>‹#›</a:t>
            </a:fld>
            <a:endParaRPr lang="en-US" altLang="zh-CN">
              <a:solidFill>
                <a:srgbClr val="000000"/>
              </a:solidFill>
            </a:endParaRPr>
          </a:p>
        </p:txBody>
      </p:sp>
      <p:sp>
        <p:nvSpPr>
          <p:cNvPr id="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52825649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31D9D9C2-5B03-446D-B19D-C61AA517AC0A}"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2430977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CFD901D7-DE0F-484A-9413-BF15B2CE630E}"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785559406"/>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03520C5D-A630-43AD-866B-E164FE64FBEF}"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15087597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zh-CN" altLang="en-US"/>
              <a:t>单击此处编辑母版标题样式</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083A330-BE6F-4A83-B16E-86F409734AB8}"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24918831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able Placeholder 2"/>
          <p:cNvSpPr>
            <a:spLocks noGrp="1"/>
          </p:cNvSpPr>
          <p:nvPr>
            <p:ph type="tbl" idx="1"/>
          </p:nvPr>
        </p:nvSpPr>
        <p:spPr>
          <a:xfrm>
            <a:off x="609600" y="1917700"/>
            <a:ext cx="11074400" cy="4302125"/>
          </a:xfrm>
        </p:spPr>
        <p:txBody>
          <a:bodyPr/>
          <a:lstStyle/>
          <a:p>
            <a:pPr lvl="0"/>
            <a:endParaRPr lang="en-CA" noProof="0"/>
          </a:p>
        </p:txBody>
      </p:sp>
      <p:sp>
        <p:nvSpPr>
          <p:cNvPr id="4" name="Rectangle 4"/>
          <p:cNvSpPr>
            <a:spLocks noGrp="1" noChangeArrowheads="1"/>
          </p:cNvSpPr>
          <p:nvPr>
            <p:ph type="dt" sz="half" idx="10"/>
          </p:nvPr>
        </p:nvSpPr>
        <p:spPr>
          <a:ln/>
        </p:spPr>
        <p:txBody>
          <a:bodyPr/>
          <a:lstStyle>
            <a:lvl1pPr>
              <a:defRPr/>
            </a:lvl1pPr>
          </a:lstStyle>
          <a:p>
            <a:r>
              <a:rPr lang="en-US" altLang="zh-CN">
                <a:solidFill>
                  <a:srgbClr val="000000"/>
                </a:solidFill>
              </a:rPr>
              <a:t> © Janice Regan, CMPT 300, May 2007</a:t>
            </a:r>
          </a:p>
          <a:p>
            <a:endParaRPr lang="en-US" altLang="zh-CN">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fld id="{F283C24A-E6CC-443B-90BE-D4BD22F0104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039671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Rectangle 6"/>
          <p:cNvSpPr>
            <a:spLocks noGrp="1" noChangeArrowheads="1"/>
          </p:cNvSpPr>
          <p:nvPr>
            <p:ph type="sldNum" sz="quarter" idx="11"/>
          </p:nvPr>
        </p:nvSpPr>
        <p:spPr>
          <a:ln/>
        </p:spPr>
        <p:txBody>
          <a:bodyPr/>
          <a:lstStyle>
            <a:lvl1pPr>
              <a:defRPr/>
            </a:lvl1pPr>
          </a:lstStyle>
          <a:p>
            <a:fld id="{F67088A8-2E96-439B-A7EF-2BB88A2F913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401320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ea typeface="宋体" charset="-122"/>
            </a:endParaRPr>
          </a:p>
        </p:txBody>
      </p:sp>
      <p:grpSp>
        <p:nvGrpSpPr>
          <p:cNvPr id="5" name="Group 8"/>
          <p:cNvGrpSpPr>
            <a:grpSpLocks/>
          </p:cNvGrpSpPr>
          <p:nvPr userDrawn="1"/>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en-US"/>
              <a:t>Click to edit Master title style</a:t>
            </a:r>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en-US"/>
              <a:t>Click to edit Master subtitle style</a:t>
            </a:r>
          </a:p>
        </p:txBody>
      </p:sp>
      <p:sp>
        <p:nvSpPr>
          <p:cNvPr id="12" name="Rectangle 7"/>
          <p:cNvSpPr>
            <a:spLocks noGrp="1" noChangeArrowheads="1"/>
          </p:cNvSpPr>
          <p:nvPr>
            <p:ph type="sldNum" sz="quarter" idx="10"/>
          </p:nvPr>
        </p:nvSpPr>
        <p:spPr>
          <a:xfrm>
            <a:off x="11201400" y="6248400"/>
            <a:ext cx="381000" cy="457200"/>
          </a:xfrm>
        </p:spPr>
        <p:txBody>
          <a:bodyPr/>
          <a:lstStyle>
            <a:lvl1pPr>
              <a:defRPr sz="1100" b="1"/>
            </a:lvl1pPr>
          </a:lstStyle>
          <a:p>
            <a:pPr>
              <a:defRPr/>
            </a:pPr>
            <a:fld id="{78997615-6873-405D-B80D-4D52F6DDA5E8}" type="slidenum">
              <a:rPr lang="en-US" altLang="zh-CN" smtClean="0"/>
              <a:pPr>
                <a:defRPr/>
              </a:pPr>
              <a:t>‹#›</a:t>
            </a:fld>
            <a:endParaRPr lang="en-US" altLang="zh-CN" dirty="0"/>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713699941"/>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8289726-E653-4F3B-BC2C-66257D9F470C}" type="slidenum">
              <a:rPr lang="en-US" altLang="zh-CN"/>
              <a:pPr>
                <a:defRPr/>
              </a:pPr>
              <a:t>‹#›</a:t>
            </a:fld>
            <a:endParaRPr lang="en-US" altLang="zh-CN"/>
          </a:p>
        </p:txBody>
      </p:sp>
    </p:spTree>
    <p:extLst>
      <p:ext uri="{BB962C8B-B14F-4D97-AF65-F5344CB8AC3E}">
        <p14:creationId xmlns:p14="http://schemas.microsoft.com/office/powerpoint/2010/main" val="1942418379"/>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a:t>Click to edit Master title style</a:t>
            </a:r>
            <a:endParaRPr lang="en-CA"/>
          </a:p>
        </p:txBody>
      </p:sp>
      <p:sp>
        <p:nvSpPr>
          <p:cNvPr id="3" name="Content Placeholder 2"/>
          <p:cNvSpPr>
            <a:spLocks noGrp="1"/>
          </p:cNvSpPr>
          <p:nvPr>
            <p:ph idx="1"/>
          </p:nvPr>
        </p:nvSpPr>
        <p:spPr>
          <a:xfrm>
            <a:off x="609600" y="1587500"/>
            <a:ext cx="11074400" cy="46974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cxnSp>
        <p:nvCxnSpPr>
          <p:cNvPr id="7" name="直接连接符 6"/>
          <p:cNvCxnSpPr/>
          <p:nvPr userDrawn="1"/>
        </p:nvCxnSpPr>
        <p:spPr bwMode="auto">
          <a:xfrm>
            <a:off x="575733" y="149860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8" name="Rectangle 7"/>
          <p:cNvSpPr>
            <a:spLocks noGrp="1" noChangeArrowheads="1"/>
          </p:cNvSpPr>
          <p:nvPr>
            <p:ph type="sldNum" sz="quarter" idx="10"/>
          </p:nvPr>
        </p:nvSpPr>
        <p:spPr>
          <a:xfrm>
            <a:off x="8737600" y="6299200"/>
            <a:ext cx="2844800" cy="457200"/>
          </a:xfrm>
        </p:spPr>
        <p:txBody>
          <a:bodyPr/>
          <a:lstStyle>
            <a:lvl1pPr>
              <a:defRPr b="1"/>
            </a:lvl1pPr>
          </a:lstStyle>
          <a:p>
            <a:pPr>
              <a:defRPr/>
            </a:pPr>
            <a:fld id="{78997615-6873-405D-B80D-4D52F6DDA5E8}" type="slidenum">
              <a:rPr lang="en-US" altLang="zh-CN"/>
              <a:pPr>
                <a:defRPr/>
              </a:pPr>
              <a:t>‹#›</a:t>
            </a:fld>
            <a:endParaRPr lang="en-US" altLang="zh-CN" dirty="0"/>
          </a:p>
        </p:txBody>
      </p:sp>
      <p:sp>
        <p:nvSpPr>
          <p:cNvPr id="9" name="Rectangle 4"/>
          <p:cNvSpPr>
            <a:spLocks noGrp="1" noChangeArrowheads="1"/>
          </p:cNvSpPr>
          <p:nvPr>
            <p:ph type="dt" sz="half" idx="11"/>
          </p:nvPr>
        </p:nvSpPr>
        <p:spPr>
          <a:xfrm>
            <a:off x="609600" y="6299200"/>
            <a:ext cx="5852584" cy="457200"/>
          </a:xfrm>
        </p:spPr>
        <p:txBody>
          <a:bodyPr/>
          <a:lstStyle>
            <a:lvl1pPr>
              <a:defRPr sz="1600"/>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25122772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p:txBody>
          <a:bodyPr/>
          <a:lstStyle>
            <a:lvl1pPr>
              <a:defRPr/>
            </a:lvl1pPr>
          </a:lstStyle>
          <a:p>
            <a:pPr>
              <a:defRPr/>
            </a:pPr>
            <a:fld id="{417AC4E3-4C03-4499-8B96-D3E43256E5EE}"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760094158"/>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3C9A7111-5BAF-449D-9811-2E524ACF2AB9}"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4065165283"/>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AD656E74-1479-46FD-AEBA-0E5B3645DA51}"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822175179"/>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C186AC0B-4C90-464F-AC72-5B7CA66665B8}" type="slidenum">
              <a:rPr lang="en-US" altLang="zh-CN"/>
              <a:pPr>
                <a:defRPr/>
              </a:pPr>
              <a:t>‹#›</a:t>
            </a:fld>
            <a:endParaRPr lang="en-US" altLang="zh-CN"/>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223408542"/>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FB5FC044-CBF8-4B6C-99B2-74CE7677DE64}" type="slidenum">
              <a:rPr lang="en-US" altLang="zh-CN"/>
              <a:pPr>
                <a:defRPr/>
              </a:pPr>
              <a:t>‹#›</a:t>
            </a:fld>
            <a:endParaRPr lang="en-US" altLang="zh-CN" dirty="0"/>
          </a:p>
        </p:txBody>
      </p:sp>
      <p:sp>
        <p:nvSpPr>
          <p:cNvPr id="3" name="Rectangle 4"/>
          <p:cNvSpPr>
            <a:spLocks noGrp="1" noChangeArrowheads="1"/>
          </p:cNvSpPr>
          <p:nvPr>
            <p:ph type="dt" sz="half" idx="11"/>
          </p:nvPr>
        </p:nvSpPr>
        <p:spPr>
          <a:xfrm>
            <a:off x="609600" y="6248400"/>
            <a:ext cx="5852584" cy="457200"/>
          </a:xfrm>
        </p:spPr>
        <p:txBody>
          <a:bodyPr/>
          <a:lstStyle>
            <a:lvl1pPr>
              <a:defRPr sz="1600"/>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436245130"/>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76F861F6-B255-41CB-8774-8E0CF4D6F3FC}"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545117068"/>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79ACD604-DE96-4BF4-B014-6BD05026CF1E}"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583569074"/>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538380D-0B07-47F5-B276-F91AB688863D}"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945801375"/>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DD76983F-7E3F-4CED-8DFC-EDA80B0807A8}"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31811267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25.</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66"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547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63329F81-0A36-4BB8-A827-176C3E994EF5}" type="slidenum">
              <a:rPr lang="en-US" altLang="zh-CN">
                <a:solidFill>
                  <a:srgbClr val="000000"/>
                </a:solidFill>
              </a:rPr>
              <a:pPr>
                <a:defRPr/>
              </a:pPr>
              <a:t>‹#›</a:t>
            </a:fld>
            <a:endParaRPr lang="en-US" altLang="zh-CN">
              <a:solidFill>
                <a:srgbClr val="000000"/>
              </a:solidFill>
            </a:endParaRPr>
          </a:p>
        </p:txBody>
      </p:sp>
      <p:grpSp>
        <p:nvGrpSpPr>
          <p:cNvPr id="2" name="Group 7"/>
          <p:cNvGrpSpPr>
            <a:grpSpLocks/>
          </p:cNvGrpSpPr>
          <p:nvPr/>
        </p:nvGrpSpPr>
        <p:grpSpPr bwMode="auto">
          <a:xfrm>
            <a:off x="372533" y="152400"/>
            <a:ext cx="11582400" cy="1600200"/>
            <a:chOff x="176" y="96"/>
            <a:chExt cx="5472" cy="1008"/>
          </a:xfrm>
        </p:grpSpPr>
        <p:sp>
          <p:nvSpPr>
            <p:cNvPr id="105480" name="Line 8"/>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05481"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2"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3"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4"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2" name="Rectangle 4"/>
          <p:cNvSpPr>
            <a:spLocks noGrp="1" noChangeArrowheads="1"/>
          </p:cNvSpPr>
          <p:nvPr>
            <p:ph type="dt" sz="half" idx="2"/>
          </p:nvPr>
        </p:nvSpPr>
        <p:spPr>
          <a:xfrm>
            <a:off x="609600" y="6364288"/>
            <a:ext cx="5852584"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99524075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3075"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5478" name="Rectangle 6"/>
          <p:cNvSpPr>
            <a:spLocks noGrp="1" noChangeArrowheads="1"/>
          </p:cNvSpPr>
          <p:nvPr>
            <p:ph type="sldNum" sz="quarter" idx="4"/>
          </p:nvPr>
        </p:nvSpPr>
        <p:spPr bwMode="auto">
          <a:xfrm>
            <a:off x="11125200" y="6364288"/>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2" name="Rectangle 4"/>
          <p:cNvSpPr>
            <a:spLocks noGrp="1" noChangeArrowheads="1"/>
          </p:cNvSpPr>
          <p:nvPr>
            <p:ph type="dt" sz="half" idx="2"/>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026093178"/>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hf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Rounded MT Bold" pitchFamily="34" charset="0"/>
        </a:defRPr>
      </a:lvl2pPr>
      <a:lvl3pPr algn="l" rtl="0" eaLnBrk="0" fontAlgn="base" hangingPunct="0">
        <a:spcBef>
          <a:spcPct val="0"/>
        </a:spcBef>
        <a:spcAft>
          <a:spcPct val="0"/>
        </a:spcAft>
        <a:defRPr sz="4400">
          <a:solidFill>
            <a:schemeClr val="tx2"/>
          </a:solidFill>
          <a:latin typeface="Arial Rounded MT Bold" pitchFamily="34" charset="0"/>
        </a:defRPr>
      </a:lvl3pPr>
      <a:lvl4pPr algn="l" rtl="0" eaLnBrk="0" fontAlgn="base" hangingPunct="0">
        <a:spcBef>
          <a:spcPct val="0"/>
        </a:spcBef>
        <a:spcAft>
          <a:spcPct val="0"/>
        </a:spcAft>
        <a:defRPr sz="4400">
          <a:solidFill>
            <a:schemeClr val="tx2"/>
          </a:solidFill>
          <a:latin typeface="Arial Rounded MT Bold" pitchFamily="34" charset="0"/>
        </a:defRPr>
      </a:lvl4pPr>
      <a:lvl5pPr algn="l" rtl="0" eaLnBrk="0" fontAlgn="base" hangingPunct="0">
        <a:spcBef>
          <a:spcPct val="0"/>
        </a:spcBef>
        <a:spcAft>
          <a:spcPct val="0"/>
        </a:spcAft>
        <a:defRPr sz="4400">
          <a:solidFill>
            <a:schemeClr val="tx2"/>
          </a:solidFill>
          <a:latin typeface="Arial Rounded MT Bold" pitchFamily="34" charset="0"/>
        </a:defRPr>
      </a:lvl5pPr>
      <a:lvl6pPr marL="457200" algn="l" rtl="0" fontAlgn="base">
        <a:spcBef>
          <a:spcPct val="0"/>
        </a:spcBef>
        <a:spcAft>
          <a:spcPct val="0"/>
        </a:spcAft>
        <a:defRPr sz="4400">
          <a:solidFill>
            <a:schemeClr val="tx2"/>
          </a:solidFill>
          <a:latin typeface="Arial Rounded MT Bold" pitchFamily="34" charset="0"/>
        </a:defRPr>
      </a:lvl6pPr>
      <a:lvl7pPr marL="914400" algn="l" rtl="0" fontAlgn="base">
        <a:spcBef>
          <a:spcPct val="0"/>
        </a:spcBef>
        <a:spcAft>
          <a:spcPct val="0"/>
        </a:spcAft>
        <a:defRPr sz="4400">
          <a:solidFill>
            <a:schemeClr val="tx2"/>
          </a:solidFill>
          <a:latin typeface="Arial Rounded MT Bold" pitchFamily="34" charset="0"/>
        </a:defRPr>
      </a:lvl7pPr>
      <a:lvl8pPr marL="1371600" algn="l" rtl="0" fontAlgn="base">
        <a:spcBef>
          <a:spcPct val="0"/>
        </a:spcBef>
        <a:spcAft>
          <a:spcPct val="0"/>
        </a:spcAft>
        <a:defRPr sz="4400">
          <a:solidFill>
            <a:schemeClr val="tx2"/>
          </a:solidFill>
          <a:latin typeface="Arial Rounded MT Bold" pitchFamily="34" charset="0"/>
        </a:defRPr>
      </a:lvl8pPr>
      <a:lvl9pPr marL="1828800" algn="l" rtl="0" fontAlgn="base">
        <a:spcBef>
          <a:spcPct val="0"/>
        </a:spcBef>
        <a:spcAft>
          <a:spcPct val="0"/>
        </a:spcAft>
        <a:defRPr sz="4400">
          <a:solidFill>
            <a:schemeClr val="tx2"/>
          </a:solidFill>
          <a:latin typeface="Arial Rounded MT Bold" pitchFamily="34" charset="0"/>
        </a:defRPr>
      </a:lvl9pPr>
    </p:titleStyle>
    <p:body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XX</a:t>
            </a:r>
            <a:br>
              <a:rPr lang="en-US" sz="3000" dirty="0"/>
            </a:br>
            <a:br>
              <a:rPr lang="en-US" sz="3000"/>
            </a:br>
            <a:r>
              <a:rPr lang="en-US" sz="3000"/>
              <a:t>Cache Deleted</a:t>
            </a:r>
            <a:br>
              <a:rPr lang="en-US" sz="3000" dirty="0"/>
            </a:b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Questions II</a:t>
            </a:r>
          </a:p>
        </p:txBody>
      </p:sp>
      <p:sp>
        <p:nvSpPr>
          <p:cNvPr id="3" name="Content Placeholder 2"/>
          <p:cNvSpPr>
            <a:spLocks noGrp="1"/>
          </p:cNvSpPr>
          <p:nvPr>
            <p:ph idx="1"/>
          </p:nvPr>
        </p:nvSpPr>
        <p:spPr/>
        <p:txBody>
          <a:bodyPr/>
          <a:lstStyle/>
          <a:p>
            <a:r>
              <a:rPr lang="en-US" dirty="0"/>
              <a:t>Q: Is it a generalization of the 2-armed Dining Philosophers problem?</a:t>
            </a:r>
          </a:p>
          <a:p>
            <a:r>
              <a:rPr lang="en-US" dirty="0"/>
              <a:t>A: Not exactly. Since the chopsticks are in a pile at center of the table, we should model them as a single resource with multiple instances, instead of multiple resources for the Dining Philosophers. Hence the </a:t>
            </a:r>
            <a:r>
              <a:rPr lang="en-US" i="1" dirty="0"/>
              <a:t>R</a:t>
            </a:r>
            <a:r>
              <a:rPr lang="en-US" dirty="0"/>
              <a:t> and </a:t>
            </a:r>
            <a:r>
              <a:rPr lang="en-US" i="1" dirty="0"/>
              <a:t>C</a:t>
            </a:r>
            <a:r>
              <a:rPr lang="en-US" dirty="0"/>
              <a:t> matrices have a single column.</a:t>
            </a:r>
          </a:p>
          <a:p>
            <a:endParaRPr lang="en-US" dirty="0"/>
          </a:p>
          <a:p>
            <a:endParaRPr lang="en-US" dirty="0"/>
          </a:p>
        </p:txBody>
      </p:sp>
      <p:sp>
        <p:nvSpPr>
          <p:cNvPr id="4" name="Date Placeholder 3"/>
          <p:cNvSpPr>
            <a:spLocks noGrp="1"/>
          </p:cNvSpPr>
          <p:nvPr>
            <p:ph type="dt" sz="half" idx="10"/>
          </p:nvPr>
        </p:nvSpPr>
        <p:spPr>
          <a:xfrm>
            <a:off x="609600" y="6248400"/>
            <a:ext cx="5852584" cy="457200"/>
          </a:xfrm>
          <a:prstGeom prst="rect">
            <a:avLst/>
          </a:prstGeom>
          <a:ln/>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r>
              <a:rPr lang="en-US">
                <a:solidFill>
                  <a:srgbClr val="000000"/>
                </a:solidFill>
              </a:rPr>
              <a:t> © Zonghua Gu, CMPT 300, Fall 2011 </a:t>
            </a:r>
            <a:endParaRPr lang="en-US" b="0" dirty="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10</a:t>
            </a:fld>
            <a:endParaRPr lang="en-US" altLang="zh-CN" b="0">
              <a:solidFill>
                <a:srgbClr val="000000"/>
              </a:solidFill>
              <a:cs typeface="+mn-c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Questions III</a:t>
            </a:r>
          </a:p>
        </p:txBody>
      </p:sp>
      <p:sp>
        <p:nvSpPr>
          <p:cNvPr id="3" name="Content Placeholder 2"/>
          <p:cNvSpPr>
            <a:spLocks noGrp="1"/>
          </p:cNvSpPr>
          <p:nvPr>
            <p:ph idx="1"/>
          </p:nvPr>
        </p:nvSpPr>
        <p:spPr>
          <a:xfrm>
            <a:off x="762000" y="1917700"/>
            <a:ext cx="10972800" cy="4737100"/>
          </a:xfrm>
        </p:spPr>
        <p:txBody>
          <a:bodyPr>
            <a:normAutofit/>
          </a:bodyPr>
          <a:lstStyle/>
          <a:p>
            <a:r>
              <a:rPr lang="en-US" dirty="0"/>
              <a:t>Q: In its general form, the Banker’s algorithm makes multiple passes through the set of resource takers, finishing one at a time until all resource takers have finished. Explain why this particular application allows the </a:t>
            </a:r>
            <a:r>
              <a:rPr lang="en-US" i="1" dirty="0" err="1"/>
              <a:t>BankerCheck</a:t>
            </a:r>
            <a:r>
              <a:rPr lang="en-US" dirty="0"/>
              <a:t> method to implement the Banker’s algorithm by taking a single pass (until any one lawyer can get </a:t>
            </a:r>
            <a:r>
              <a:rPr lang="en-US" dirty="0" err="1"/>
              <a:t>NumArms</a:t>
            </a:r>
            <a:r>
              <a:rPr lang="en-US" dirty="0"/>
              <a:t> chopsticks).</a:t>
            </a:r>
          </a:p>
          <a:p>
            <a:r>
              <a:rPr lang="en-US" dirty="0"/>
              <a:t>A: Since every Lawyer has the same maximum allocation, and all chopsticks are equivalent. As a result, if we can find a single Lawyer that can finish, given the remaining resources, we know that all Lawyers can finish. </a:t>
            </a:r>
          </a:p>
          <a:p>
            <a:r>
              <a:rPr lang="en-US" dirty="0"/>
              <a:t>Reason: once that Lawyer finishes and returns their resources we know that there will be at least </a:t>
            </a:r>
            <a:r>
              <a:rPr lang="en-US" i="1" dirty="0" err="1"/>
              <a:t>NumArms</a:t>
            </a:r>
            <a:r>
              <a:rPr lang="en-US" dirty="0"/>
              <a:t> chopsticks on the table – hence everyone else can potentially finish. Thus, we don’t have to go through the exercise of returning resources and reexamining the remaining Lawyers (as in the general specification of the Banker’s algorithm).</a:t>
            </a:r>
          </a:p>
          <a:p>
            <a:endParaRPr lang="en-US" dirty="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Variation I</a:t>
            </a:r>
          </a:p>
        </p:txBody>
      </p:sp>
      <p:sp>
        <p:nvSpPr>
          <p:cNvPr id="3" name="Content Placeholder 2"/>
          <p:cNvSpPr>
            <a:spLocks noGrp="1"/>
          </p:cNvSpPr>
          <p:nvPr>
            <p:ph idx="1"/>
          </p:nvPr>
        </p:nvSpPr>
        <p:spPr/>
        <p:txBody>
          <a:bodyPr>
            <a:normAutofit/>
          </a:bodyPr>
          <a:lstStyle/>
          <a:p>
            <a:r>
              <a:rPr lang="en-US" dirty="0"/>
              <a:t>Q: If each lawyer has 2 arms, and there is a pile of knives and forks at center of the table. Assume there are at least 1 knife and 1 fork, so at least one lawyer can eat. (There is no other constraint on the numbers of knives, forks, or lawyers.) Each lawyer follows the following steps:</a:t>
            </a:r>
          </a:p>
          <a:p>
            <a:pPr lvl="1"/>
            <a:r>
              <a:rPr lang="en-US" dirty="0"/>
              <a:t>(1) Pick up a knife </a:t>
            </a:r>
          </a:p>
          <a:p>
            <a:pPr lvl="1"/>
            <a:r>
              <a:rPr lang="en-US" dirty="0"/>
              <a:t>(2) Pick up a fork </a:t>
            </a:r>
          </a:p>
          <a:p>
            <a:pPr lvl="1"/>
            <a:r>
              <a:rPr lang="en-US" dirty="0"/>
              <a:t>(3) Eat</a:t>
            </a:r>
          </a:p>
          <a:p>
            <a:pPr lvl="1"/>
            <a:r>
              <a:rPr lang="en-US" dirty="0"/>
              <a:t>(4) Return the knife and fork to the pile </a:t>
            </a:r>
          </a:p>
          <a:p>
            <a:r>
              <a:rPr lang="en-US" dirty="0"/>
              <a:t>Can the system be deadlocked?</a:t>
            </a:r>
          </a:p>
          <a:p>
            <a:r>
              <a:rPr lang="en-US" dirty="0"/>
              <a:t>A: No, since </a:t>
            </a:r>
            <a:r>
              <a:rPr lang="en-US" altLang="zh-CN" dirty="0">
                <a:ea typeface="宋体" charset="-122"/>
              </a:rPr>
              <a:t>it’s not possible to have circular waiting.</a:t>
            </a:r>
            <a:endParaRPr lang="en-US" dirty="0"/>
          </a:p>
          <a:p>
            <a:endParaRPr lang="en-US" dirty="0"/>
          </a:p>
          <a:p>
            <a:endParaRPr lang="en-US" dirty="0"/>
          </a:p>
          <a:p>
            <a:endParaRPr lang="en-US" dirty="0"/>
          </a:p>
          <a:p>
            <a:pPr lvl="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Variation II</a:t>
            </a:r>
          </a:p>
        </p:txBody>
      </p:sp>
      <p:sp>
        <p:nvSpPr>
          <p:cNvPr id="3" name="Content Placeholder 2"/>
          <p:cNvSpPr>
            <a:spLocks noGrp="1"/>
          </p:cNvSpPr>
          <p:nvPr>
            <p:ph idx="1"/>
          </p:nvPr>
        </p:nvSpPr>
        <p:spPr/>
        <p:txBody>
          <a:bodyPr>
            <a:normAutofit/>
          </a:bodyPr>
          <a:lstStyle/>
          <a:p>
            <a:r>
              <a:rPr lang="en-US" dirty="0"/>
              <a:t>Q: If each lawyer has 4 arms, and there is a pile of knives and forks at center of the table. Assume there are at least 2 knives and 2 forks, so at least one lawyer can eat. Each lawyer follows the following steps:</a:t>
            </a:r>
          </a:p>
          <a:p>
            <a:pPr lvl="1"/>
            <a:r>
              <a:rPr lang="en-US" dirty="0"/>
              <a:t>(1) Pick up 2 knives atomically</a:t>
            </a:r>
          </a:p>
          <a:p>
            <a:pPr lvl="1"/>
            <a:r>
              <a:rPr lang="en-US" dirty="0"/>
              <a:t>(2) Pick up 2 forks atomically</a:t>
            </a:r>
          </a:p>
          <a:p>
            <a:pPr lvl="1"/>
            <a:r>
              <a:rPr lang="en-US" dirty="0"/>
              <a:t>(3) Eat</a:t>
            </a:r>
          </a:p>
          <a:p>
            <a:pPr lvl="1"/>
            <a:r>
              <a:rPr lang="en-US" dirty="0"/>
              <a:t>(4) Return the knives and forks to the pile </a:t>
            </a:r>
          </a:p>
          <a:p>
            <a:r>
              <a:rPr lang="en-US" dirty="0"/>
              <a:t>Can the system be deadlocked?</a:t>
            </a:r>
          </a:p>
          <a:p>
            <a:r>
              <a:rPr lang="en-US" dirty="0"/>
              <a:t>A: No, since </a:t>
            </a:r>
            <a:r>
              <a:rPr lang="en-US" altLang="zh-CN" dirty="0">
                <a:ea typeface="宋体" charset="-122"/>
              </a:rPr>
              <a:t>it’s not possible to have circular waiting.</a:t>
            </a:r>
            <a:endParaRPr lang="en-US" dirty="0"/>
          </a:p>
          <a:p>
            <a:endParaRPr lang="en-US" dirty="0"/>
          </a:p>
          <a:p>
            <a:endParaRPr lang="en-US" dirty="0"/>
          </a:p>
          <a:p>
            <a:endParaRPr lang="en-US" dirty="0"/>
          </a:p>
          <a:p>
            <a:pPr lvl="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Variation III</a:t>
            </a:r>
          </a:p>
        </p:txBody>
      </p:sp>
      <p:sp>
        <p:nvSpPr>
          <p:cNvPr id="3" name="Content Placeholder 2"/>
          <p:cNvSpPr>
            <a:spLocks noGrp="1"/>
          </p:cNvSpPr>
          <p:nvPr>
            <p:ph idx="1"/>
          </p:nvPr>
        </p:nvSpPr>
        <p:spPr>
          <a:xfrm>
            <a:off x="1981200" y="1841500"/>
            <a:ext cx="8534400" cy="4559300"/>
          </a:xfrm>
        </p:spPr>
        <p:txBody>
          <a:bodyPr>
            <a:normAutofit fontScale="70000" lnSpcReduction="20000"/>
          </a:bodyPr>
          <a:lstStyle/>
          <a:p>
            <a:r>
              <a:rPr lang="en-US" dirty="0"/>
              <a:t>Q: If each lawyer has 4 arms, and there is a pile of knives and forks at center of the table. Assume there are at least 2 knives and 2 forks, so at least one lawyer can eat. Each lawyer follows the following steps:</a:t>
            </a:r>
          </a:p>
          <a:p>
            <a:pPr lvl="1"/>
            <a:r>
              <a:rPr lang="en-US" dirty="0"/>
              <a:t>(1) Pick up a knife </a:t>
            </a:r>
          </a:p>
          <a:p>
            <a:pPr lvl="1"/>
            <a:r>
              <a:rPr lang="en-US" dirty="0"/>
              <a:t>(2) Pick up another knife</a:t>
            </a:r>
          </a:p>
          <a:p>
            <a:pPr lvl="1"/>
            <a:r>
              <a:rPr lang="en-US" dirty="0"/>
              <a:t>(3) Pick up a fork </a:t>
            </a:r>
          </a:p>
          <a:p>
            <a:pPr lvl="1"/>
            <a:r>
              <a:rPr lang="en-US" dirty="0"/>
              <a:t>(4) Pick up another fork</a:t>
            </a:r>
          </a:p>
          <a:p>
            <a:pPr lvl="1"/>
            <a:r>
              <a:rPr lang="en-US" dirty="0"/>
              <a:t>(5) Eat</a:t>
            </a:r>
          </a:p>
          <a:p>
            <a:pPr lvl="1"/>
            <a:r>
              <a:rPr lang="en-US" dirty="0"/>
              <a:t>(6) Return the knife and fork to the pile </a:t>
            </a:r>
          </a:p>
          <a:p>
            <a:r>
              <a:rPr lang="en-US" dirty="0"/>
              <a:t>Can the system be deadlocked?</a:t>
            </a:r>
          </a:p>
          <a:p>
            <a:r>
              <a:rPr lang="en-US" dirty="0"/>
              <a:t>A: Yes</a:t>
            </a:r>
            <a:r>
              <a:rPr lang="en-US" dirty="0">
                <a:ea typeface="宋体" charset="-122"/>
              </a:rPr>
              <a:t>, since requests for each resource type (knife or fork) are not granted atomically. Need Banker’s algorithm to detect (potential) deadlocks.</a:t>
            </a:r>
          </a:p>
          <a:p>
            <a:r>
              <a:rPr lang="en-US" dirty="0">
                <a:ea typeface="宋体" charset="-122"/>
              </a:rPr>
              <a:t>Consider 2 lawyers, and a total of 2 knives and 2 forks available. If each lawyer picks up a knife, the system is deadlocked.</a:t>
            </a:r>
          </a:p>
          <a:p>
            <a:pPr marL="469900" lvl="1" indent="-469900">
              <a:buClr>
                <a:schemeClr val="bg2"/>
              </a:buClr>
              <a:buSzPct val="90000"/>
              <a:buFont typeface="Wingdings" pitchFamily="2" charset="2"/>
              <a:buChar char="]"/>
            </a:pPr>
            <a:r>
              <a:rPr lang="en-US" sz="3300" dirty="0">
                <a:ea typeface="宋体" charset="-122"/>
                <a:cs typeface="+mn-cs"/>
              </a:rPr>
              <a:t>Recall Slide 14 “Define a total order of resource types; If a process holds  certain resources, it can subsequently request only resources that follow the types of held resources in the total order.” This means you cannot request a knife while holding a knife.</a:t>
            </a:r>
          </a:p>
          <a:p>
            <a:pPr marL="469900" lvl="1" indent="-469900">
              <a:buClr>
                <a:schemeClr val="bg2"/>
              </a:buClr>
              <a:buSzPct val="90000"/>
              <a:buFont typeface="Wingdings" pitchFamily="2" charset="2"/>
              <a:buChar char="]"/>
            </a:pPr>
            <a:endParaRPr lang="en-US" dirty="0"/>
          </a:p>
          <a:p>
            <a:endParaRPr lang="en-US" dirty="0"/>
          </a:p>
          <a:p>
            <a:endParaRPr lang="en-US" dirty="0"/>
          </a:p>
          <a:p>
            <a:endParaRPr lang="en-US" dirty="0"/>
          </a:p>
          <a:p>
            <a:pPr lvl="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Variation III</a:t>
            </a:r>
          </a:p>
        </p:txBody>
      </p:sp>
      <p:sp>
        <p:nvSpPr>
          <p:cNvPr id="3" name="Content Placeholder 2"/>
          <p:cNvSpPr>
            <a:spLocks noGrp="1"/>
          </p:cNvSpPr>
          <p:nvPr>
            <p:ph idx="1"/>
          </p:nvPr>
        </p:nvSpPr>
        <p:spPr>
          <a:xfrm>
            <a:off x="1981200" y="1917700"/>
            <a:ext cx="8432800" cy="4521200"/>
          </a:xfrm>
        </p:spPr>
        <p:txBody>
          <a:bodyPr>
            <a:normAutofit/>
          </a:bodyPr>
          <a:lstStyle/>
          <a:p>
            <a:r>
              <a:rPr lang="en-US" dirty="0"/>
              <a:t>Q: What if each lawyer sitting around the table may have a different number of arms, and may request a different ratio of knives vs. forks?</a:t>
            </a:r>
          </a:p>
          <a:p>
            <a:r>
              <a:rPr lang="en-US" dirty="0"/>
              <a:t>A: The solution is basically the same, except implementation of Banker’s algorithm needs to take into account this factor, e.g., have an array of variables</a:t>
            </a:r>
            <a:r>
              <a:rPr lang="en-US" i="1" dirty="0"/>
              <a:t> </a:t>
            </a:r>
            <a:r>
              <a:rPr lang="en-US" i="1" dirty="0" err="1"/>
              <a:t>NumArms</a:t>
            </a:r>
            <a:r>
              <a:rPr lang="en-US" i="1" dirty="0"/>
              <a:t>[] </a:t>
            </a:r>
            <a:r>
              <a:rPr lang="en-US" dirty="0"/>
              <a:t>instead of a single variable </a:t>
            </a:r>
            <a:r>
              <a:rPr lang="en-US" i="1" dirty="0" err="1"/>
              <a:t>NumArms</a:t>
            </a:r>
            <a:r>
              <a:rPr lang="en-US" dirty="0"/>
              <a:t>, and so 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242" name="Rectangle 2"/>
          <p:cNvSpPr>
            <a:spLocks noGrp="1" noChangeArrowheads="1"/>
          </p:cNvSpPr>
          <p:nvPr>
            <p:ph type="title"/>
          </p:nvPr>
        </p:nvSpPr>
        <p:spPr/>
        <p:txBody>
          <a:bodyPr>
            <a:normAutofit fontScale="90000"/>
          </a:bodyPr>
          <a:lstStyle/>
          <a:p>
            <a:r>
              <a:rPr lang="en-US" dirty="0"/>
              <a:t>Measuring Cache Performance – Effect on CPI</a:t>
            </a:r>
          </a:p>
        </p:txBody>
      </p:sp>
      <p:sp>
        <p:nvSpPr>
          <p:cNvPr id="1674243" name="Rectangle 3"/>
          <p:cNvSpPr>
            <a:spLocks noGrp="1" noChangeArrowheads="1"/>
          </p:cNvSpPr>
          <p:nvPr>
            <p:ph type="body" idx="1"/>
          </p:nvPr>
        </p:nvSpPr>
        <p:spPr>
          <a:xfrm>
            <a:off x="1981200" y="1413938"/>
            <a:ext cx="8229600" cy="4525963"/>
          </a:xfrm>
        </p:spPr>
        <p:txBody>
          <a:bodyPr/>
          <a:lstStyle/>
          <a:p>
            <a:r>
              <a:rPr lang="en-US" sz="2000" dirty="0"/>
              <a:t>Assuming cache hit costs are included as part of the normal CPU execution cycle, then</a:t>
            </a:r>
          </a:p>
          <a:p>
            <a:pPr lvl="1">
              <a:buNone/>
            </a:pPr>
            <a:r>
              <a:rPr lang="en-US" sz="2000" dirty="0"/>
              <a:t>CPU time = IC (Instruction Count) × CPI (Cycles per Instruction)× CC (Clock Cycle)</a:t>
            </a:r>
          </a:p>
          <a:p>
            <a:pPr lvl="1">
              <a:buNone/>
            </a:pPr>
            <a:r>
              <a:rPr lang="en-US" sz="2000" dirty="0"/>
              <a:t>=  IC × (</a:t>
            </a:r>
            <a:r>
              <a:rPr lang="en-US" sz="2000" dirty="0" err="1"/>
              <a:t>CPI</a:t>
            </a:r>
            <a:r>
              <a:rPr lang="en-US" sz="2000" baseline="-25000" dirty="0" err="1"/>
              <a:t>ideal</a:t>
            </a:r>
            <a:r>
              <a:rPr lang="en-US" sz="2000" dirty="0"/>
              <a:t> + Average Memory-stall cycles) × CC</a:t>
            </a:r>
          </a:p>
        </p:txBody>
      </p:sp>
      <p:sp>
        <p:nvSpPr>
          <p:cNvPr id="9" name="Slide Number Placeholder 8"/>
          <p:cNvSpPr>
            <a:spLocks noGrp="1"/>
          </p:cNvSpPr>
          <p:nvPr>
            <p:ph type="sldNum" sz="quarter" idx="10"/>
          </p:nvPr>
        </p:nvSpPr>
        <p:spPr>
          <a:xfrm>
            <a:off x="8077200" y="6356351"/>
            <a:ext cx="2133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3CC63E4C-4642-794D-A2FD-70F6B81535F5}" type="slidenum">
              <a:rPr kumimoji="0" lang="en-US" sz="1000" b="0" i="0" u="none" strike="noStrike" kern="1200" cap="none" spc="0" normalizeH="0" baseline="0" noProof="0">
                <a:ln>
                  <a:noFill/>
                </a:ln>
                <a:solidFill>
                  <a:prstClr val="black">
                    <a:tint val="75000"/>
                  </a:prstClr>
                </a:solidFill>
                <a:effectLst/>
                <a:uLnTx/>
                <a:uFillTx/>
                <a:latin typeface="Times New Roman" pitchFamily="18" charset="0"/>
                <a:ea typeface="宋体"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16</a:t>
            </a:fld>
            <a:endParaRPr kumimoji="0" lang="en-US" sz="1000" b="0" i="0" u="none" strike="noStrike" kern="1200" cap="none" spc="0" normalizeH="0" baseline="0" noProof="0">
              <a:ln>
                <a:noFill/>
              </a:ln>
              <a:solidFill>
                <a:prstClr val="black">
                  <a:tint val="75000"/>
                </a:prstClr>
              </a:solidFill>
              <a:effectLst/>
              <a:uLnTx/>
              <a:uFillTx/>
              <a:latin typeface="Times New Roman" pitchFamily="18" charset="0"/>
              <a:ea typeface="宋体" charset="-122"/>
              <a:cs typeface="+mn-cs"/>
            </a:endParaRPr>
          </a:p>
        </p:txBody>
      </p:sp>
      <p:grpSp>
        <p:nvGrpSpPr>
          <p:cNvPr id="2" name="Group 8"/>
          <p:cNvGrpSpPr>
            <a:grpSpLocks/>
          </p:cNvGrpSpPr>
          <p:nvPr/>
        </p:nvGrpSpPr>
        <p:grpSpPr bwMode="auto">
          <a:xfrm>
            <a:off x="3687261" y="3124191"/>
            <a:ext cx="2861708" cy="473075"/>
            <a:chOff x="2016" y="1488"/>
            <a:chExt cx="2208" cy="298"/>
          </a:xfrm>
        </p:grpSpPr>
        <p:sp>
          <p:nvSpPr>
            <p:cNvPr id="1674245" name="AutoShape 5"/>
            <p:cNvSpPr>
              <a:spLocks/>
            </p:cNvSpPr>
            <p:nvPr/>
          </p:nvSpPr>
          <p:spPr bwMode="auto">
            <a:xfrm rot="5400000">
              <a:off x="3072" y="432"/>
              <a:ext cx="96" cy="2208"/>
            </a:xfrm>
            <a:prstGeom prst="rightBrace">
              <a:avLst>
                <a:gd name="adj1" fmla="val 191667"/>
                <a:gd name="adj2" fmla="val 50000"/>
              </a:avLst>
            </a:prstGeom>
            <a:noFill/>
            <a:ln w="12700">
              <a:solidFill>
                <a:schemeClr val="accent2"/>
              </a:solidFill>
              <a:round/>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ＭＳ Ｐゴシック" charset="0"/>
                <a:cs typeface="+mn-cs"/>
              </a:endParaRPr>
            </a:p>
          </p:txBody>
        </p:sp>
        <p:sp>
          <p:nvSpPr>
            <p:cNvPr id="1674246" name="Text Box 6"/>
            <p:cNvSpPr txBox="1">
              <a:spLocks noChangeArrowheads="1"/>
            </p:cNvSpPr>
            <p:nvPr/>
          </p:nvSpPr>
          <p:spPr bwMode="auto">
            <a:xfrm>
              <a:off x="2688" y="1536"/>
              <a:ext cx="912" cy="250"/>
            </a:xfrm>
            <a:prstGeom prst="rect">
              <a:avLst/>
            </a:prstGeom>
            <a:noFill/>
            <a:ln w="12700">
              <a:noFill/>
              <a:miter lim="800000"/>
              <a:headEnd/>
              <a:tailEnd/>
            </a:ln>
            <a:effectLst/>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FF0000"/>
                  </a:solidFill>
                  <a:effectLst/>
                  <a:uLnTx/>
                  <a:uFillTx/>
                  <a:latin typeface="Calibri"/>
                  <a:ea typeface="ＭＳ Ｐゴシック" charset="0"/>
                  <a:cs typeface="+mn-cs"/>
                </a:rPr>
                <a:t>CPI</a:t>
              </a:r>
              <a:r>
                <a:rPr kumimoji="0" lang="en-US" sz="2000" b="0" i="0" u="none" strike="noStrike" kern="1200" cap="none" spc="0" normalizeH="0" baseline="-25000" noProof="0" dirty="0" err="1">
                  <a:ln>
                    <a:noFill/>
                  </a:ln>
                  <a:solidFill>
                    <a:srgbClr val="FF0000"/>
                  </a:solidFill>
                  <a:effectLst/>
                  <a:uLnTx/>
                  <a:uFillTx/>
                  <a:latin typeface="Calibri"/>
                  <a:ea typeface="ＭＳ Ｐゴシック" charset="0"/>
                  <a:cs typeface="+mn-cs"/>
                </a:rPr>
                <a:t>stall</a:t>
              </a:r>
              <a:endParaRPr kumimoji="0" lang="en-US" sz="2000" b="0" i="0" u="none" strike="noStrike" kern="1200" cap="none" spc="0" normalizeH="0" baseline="-25000" noProof="0" dirty="0">
                <a:ln>
                  <a:noFill/>
                </a:ln>
                <a:solidFill>
                  <a:srgbClr val="FF0000"/>
                </a:solidFill>
                <a:effectLst/>
                <a:uLnTx/>
                <a:uFillTx/>
                <a:latin typeface="Calibri"/>
                <a:ea typeface="ＭＳ Ｐゴシック" charset="0"/>
                <a:cs typeface="+mn-cs"/>
              </a:endParaRPr>
            </a:p>
          </p:txBody>
        </p:sp>
      </p:grpSp>
      <p:sp>
        <p:nvSpPr>
          <p:cNvPr id="1674247" name="Rectangle 7"/>
          <p:cNvSpPr>
            <a:spLocks noChangeArrowheads="1"/>
          </p:cNvSpPr>
          <p:nvPr/>
        </p:nvSpPr>
        <p:spPr bwMode="auto">
          <a:xfrm>
            <a:off x="2057400" y="3337445"/>
            <a:ext cx="8610600" cy="1750223"/>
          </a:xfrm>
          <a:prstGeom prst="rect">
            <a:avLst/>
          </a:prstGeom>
          <a:noFill/>
          <a:ln w="12700">
            <a:noFill/>
            <a:miter lim="800000"/>
            <a:headEnd/>
            <a:tailEnd/>
          </a:ln>
          <a:effectLst/>
        </p:spPr>
        <p:txBody>
          <a:bodyPr wrap="square" lIns="63500" tIns="25400" rIns="63500" bIns="25400">
            <a:spAutoFit/>
          </a:bodyPr>
          <a:lstStyle/>
          <a:p>
            <a:pPr marL="287338" marR="0" lvl="0" indent="-287338" algn="l" defTabSz="457200" rtl="0" eaLnBrk="1" fontAlgn="auto" latinLnBrk="0" hangingPunct="1">
              <a:lnSpc>
                <a:spcPct val="100000"/>
              </a:lnSpc>
              <a:spcBef>
                <a:spcPct val="30000"/>
              </a:spcBef>
              <a:spcAft>
                <a:spcPts val="0"/>
              </a:spcAft>
              <a:buClrTx/>
              <a:buSzPct val="75000"/>
              <a:buFont typeface="Arial"/>
              <a:buChar char="•"/>
              <a:tabLst/>
              <a:defRPr/>
            </a:pPr>
            <a:endParaRPr kumimoji="0" lang="en-US" sz="2400" b="0" i="0" u="none" strike="noStrike" kern="1200" cap="none" spc="0" normalizeH="0" baseline="0" noProof="0" dirty="0">
              <a:ln>
                <a:noFill/>
              </a:ln>
              <a:solidFill>
                <a:prstClr val="black"/>
              </a:solidFill>
              <a:effectLst/>
              <a:uLnTx/>
              <a:uFillTx/>
              <a:latin typeface="Calibri"/>
              <a:ea typeface="ＭＳ Ｐゴシック" charset="0"/>
              <a:cs typeface="+mn-cs"/>
            </a:endParaRPr>
          </a:p>
          <a:p>
            <a:pPr marL="287338" marR="0" lvl="0" indent="-287338" algn="l" defTabSz="457200" rtl="0" eaLnBrk="1" fontAlgn="auto" latinLnBrk="0" hangingPunct="1">
              <a:lnSpc>
                <a:spcPct val="100000"/>
              </a:lnSpc>
              <a:spcBef>
                <a:spcPct val="30000"/>
              </a:spcBef>
              <a:spcAft>
                <a:spcPts val="0"/>
              </a:spcAft>
              <a:buClrTx/>
              <a:buSzPct val="75000"/>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a:ea typeface="ＭＳ Ｐゴシック" charset="0"/>
                <a:cs typeface="+mn-cs"/>
              </a:rPr>
              <a:t>A simple model for Memory-stall cycles</a:t>
            </a:r>
          </a:p>
          <a:p>
            <a:pPr marL="287338" marR="0" lvl="0" indent="-287338" algn="l" defTabSz="457200" rtl="0" eaLnBrk="1" fontAlgn="auto" latinLnBrk="0" hangingPunct="1">
              <a:lnSpc>
                <a:spcPct val="100000"/>
              </a:lnSpc>
              <a:spcBef>
                <a:spcPct val="30000"/>
              </a:spcBef>
              <a:spcAft>
                <a:spcPts val="0"/>
              </a:spcAft>
              <a:buClrTx/>
              <a:buSzPct val="75000"/>
              <a:buFontTx/>
              <a:buNone/>
              <a:tabLst/>
              <a:defRPr/>
            </a:pPr>
            <a:r>
              <a:rPr kumimoji="0" lang="en-US" sz="2400" b="0" i="0" u="none" strike="noStrike" kern="1200" cap="none" spc="0" normalizeH="0" baseline="0" noProof="0" dirty="0">
                <a:ln>
                  <a:noFill/>
                </a:ln>
                <a:solidFill>
                  <a:srgbClr val="FF0000"/>
                </a:solidFill>
                <a:effectLst/>
                <a:uLnTx/>
                <a:uFillTx/>
                <a:latin typeface="Calibri"/>
                <a:ea typeface="ＭＳ Ｐゴシック" charset="0"/>
                <a:cs typeface="+mn-cs"/>
              </a:rPr>
              <a:t>Memory-stall cycles = accesses/instruction </a:t>
            </a:r>
            <a:r>
              <a:rPr kumimoji="0" lang="en-US" sz="2400" b="0" i="0" u="none" strike="noStrike" kern="1200" cap="none" spc="0" normalizeH="0" baseline="0" noProof="0" dirty="0">
                <a:ln>
                  <a:noFill/>
                </a:ln>
                <a:solidFill>
                  <a:srgbClr val="FF0000"/>
                </a:solidFill>
                <a:effectLst/>
                <a:uLnTx/>
                <a:uFillTx/>
                <a:latin typeface="Calibri"/>
                <a:ea typeface="ＭＳ Ｐゴシック" charset="0"/>
                <a:cs typeface="Arial" charset="0"/>
              </a:rPr>
              <a:t>× </a:t>
            </a:r>
            <a:r>
              <a:rPr kumimoji="0" lang="en-US" sz="2400" b="0" i="0" u="none" strike="noStrike" kern="1200" cap="none" spc="0" normalizeH="0" baseline="0" noProof="0" dirty="0">
                <a:ln>
                  <a:noFill/>
                </a:ln>
                <a:solidFill>
                  <a:srgbClr val="FF0000"/>
                </a:solidFill>
                <a:effectLst/>
                <a:uLnTx/>
                <a:uFillTx/>
                <a:latin typeface="Calibri"/>
                <a:ea typeface="ＭＳ Ｐゴシック" charset="0"/>
                <a:cs typeface="+mn-cs"/>
              </a:rPr>
              <a:t>miss rate </a:t>
            </a:r>
            <a:r>
              <a:rPr kumimoji="0" lang="en-US" sz="2400" b="0" i="0" u="none" strike="noStrike" kern="1200" cap="none" spc="0" normalizeH="0" baseline="0" noProof="0" dirty="0">
                <a:ln>
                  <a:noFill/>
                </a:ln>
                <a:solidFill>
                  <a:srgbClr val="FF0000"/>
                </a:solidFill>
                <a:effectLst/>
                <a:uLnTx/>
                <a:uFillTx/>
                <a:latin typeface="Calibri"/>
                <a:ea typeface="ＭＳ Ｐゴシック" charset="0"/>
                <a:cs typeface="Arial" charset="0"/>
              </a:rPr>
              <a:t>×</a:t>
            </a:r>
            <a:r>
              <a:rPr kumimoji="0" lang="en-US" sz="2400" b="0" i="0" u="none" strike="noStrike" kern="1200" cap="none" spc="0" normalizeH="0" baseline="0" noProof="0" dirty="0">
                <a:ln>
                  <a:noFill/>
                </a:ln>
                <a:solidFill>
                  <a:srgbClr val="FF0000"/>
                </a:solidFill>
                <a:effectLst/>
                <a:uLnTx/>
                <a:uFillTx/>
                <a:latin typeface="Calibri"/>
                <a:ea typeface="ＭＳ Ｐゴシック" charset="0"/>
                <a:cs typeface="+mn-cs"/>
              </a:rPr>
              <a:t> miss penalty</a:t>
            </a:r>
          </a:p>
        </p:txBody>
      </p:sp>
    </p:spTree>
    <p:extLst>
      <p:ext uri="{BB962C8B-B14F-4D97-AF65-F5344CB8AC3E}">
        <p14:creationId xmlns:p14="http://schemas.microsoft.com/office/powerpoint/2010/main" val="37658058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4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42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title"/>
          </p:nvPr>
        </p:nvSpPr>
        <p:spPr/>
        <p:txBody>
          <a:bodyPr>
            <a:normAutofit/>
          </a:bodyPr>
          <a:lstStyle/>
          <a:p>
            <a:r>
              <a:rPr lang="en-US"/>
              <a:t>Impacts of Cache Performance</a:t>
            </a:r>
          </a:p>
        </p:txBody>
      </p:sp>
      <p:sp>
        <p:nvSpPr>
          <p:cNvPr id="1676291" name="Rectangle 3"/>
          <p:cNvSpPr>
            <a:spLocks noGrp="1" noChangeArrowheads="1"/>
          </p:cNvSpPr>
          <p:nvPr>
            <p:ph type="body" idx="1"/>
          </p:nvPr>
        </p:nvSpPr>
        <p:spPr>
          <a:xfrm>
            <a:off x="914400" y="1468970"/>
            <a:ext cx="10896600" cy="5185830"/>
          </a:xfrm>
        </p:spPr>
        <p:txBody>
          <a:bodyPr>
            <a:normAutofit lnSpcReduction="10000"/>
          </a:bodyPr>
          <a:lstStyle/>
          <a:p>
            <a:r>
              <a:rPr lang="en-US" dirty="0"/>
              <a:t>Relative $ penalty increases as processor performance improves (faster clock rate and/or lower CPI)</a:t>
            </a:r>
          </a:p>
          <a:p>
            <a:pPr lvl="1"/>
            <a:r>
              <a:rPr lang="en-US" dirty="0"/>
              <a:t>Memory speed unlikely to improve as fast as processor cycle time. When calculating </a:t>
            </a:r>
            <a:r>
              <a:rPr lang="en-US" dirty="0" err="1"/>
              <a:t>CPI</a:t>
            </a:r>
            <a:r>
              <a:rPr lang="en-US" baseline="-25000" dirty="0" err="1"/>
              <a:t>stall</a:t>
            </a:r>
            <a:r>
              <a:rPr lang="en-US" dirty="0"/>
              <a:t>, cache miss penalty is measured in processor clock cycles needed to handle a miss</a:t>
            </a:r>
          </a:p>
          <a:p>
            <a:pPr lvl="1"/>
            <a:r>
              <a:rPr lang="en-US" dirty="0"/>
              <a:t>Lower the </a:t>
            </a:r>
            <a:r>
              <a:rPr lang="en-US" dirty="0" err="1"/>
              <a:t>CPI</a:t>
            </a:r>
            <a:r>
              <a:rPr lang="en-US" baseline="-25000" dirty="0" err="1"/>
              <a:t>ideal</a:t>
            </a:r>
            <a:r>
              <a:rPr lang="en-US" dirty="0"/>
              <a:t>, more pronounced impact of stalls</a:t>
            </a:r>
          </a:p>
          <a:p>
            <a:r>
              <a:rPr lang="en-US" dirty="0"/>
              <a:t>Processor with a </a:t>
            </a:r>
            <a:r>
              <a:rPr lang="en-US" dirty="0" err="1"/>
              <a:t>CPI</a:t>
            </a:r>
            <a:r>
              <a:rPr lang="en-US" baseline="-25000" dirty="0" err="1"/>
              <a:t>ideal</a:t>
            </a:r>
            <a:r>
              <a:rPr lang="en-US" dirty="0"/>
              <a:t> of 2, a 100 cycle miss penalty, 36% load/store </a:t>
            </a:r>
            <a:r>
              <a:rPr lang="en-US" dirty="0" err="1"/>
              <a:t>instr’s</a:t>
            </a:r>
            <a:r>
              <a:rPr lang="en-US" dirty="0"/>
              <a:t>, and 2% I$ and 4% D$ miss rates</a:t>
            </a:r>
          </a:p>
          <a:p>
            <a:pPr lvl="1"/>
            <a:r>
              <a:rPr lang="en-US" dirty="0"/>
              <a:t>Memory-stall cycles = 2% × 100 + 36% × 4% × 100 = 3.44</a:t>
            </a:r>
          </a:p>
          <a:p>
            <a:pPr lvl="1"/>
            <a:r>
              <a:rPr lang="en-US" dirty="0"/>
              <a:t>So                   </a:t>
            </a:r>
            <a:r>
              <a:rPr lang="en-US" dirty="0" err="1"/>
              <a:t>CPI</a:t>
            </a:r>
            <a:r>
              <a:rPr lang="en-US" baseline="-25000" dirty="0" err="1"/>
              <a:t>stalls</a:t>
            </a:r>
            <a:r>
              <a:rPr lang="en-US" dirty="0"/>
              <a:t>  =  2 + 3.44 = 5.44</a:t>
            </a:r>
          </a:p>
          <a:p>
            <a:pPr lvl="1"/>
            <a:r>
              <a:rPr lang="en-US" dirty="0"/>
              <a:t>More than twice </a:t>
            </a:r>
            <a:r>
              <a:rPr lang="en-US" dirty="0" err="1"/>
              <a:t>CPI</a:t>
            </a:r>
            <a:r>
              <a:rPr lang="en-US" baseline="-25000" dirty="0" err="1"/>
              <a:t>ideal</a:t>
            </a:r>
            <a:r>
              <a:rPr lang="en-US" dirty="0"/>
              <a:t>!</a:t>
            </a:r>
          </a:p>
        </p:txBody>
      </p:sp>
      <p:sp>
        <p:nvSpPr>
          <p:cNvPr id="5" name="Slide Number Placeholder 4"/>
          <p:cNvSpPr>
            <a:spLocks noGrp="1"/>
          </p:cNvSpPr>
          <p:nvPr>
            <p:ph type="sldNum" sz="quarter" idx="10"/>
          </p:nvPr>
        </p:nvSpPr>
        <p:spPr>
          <a:xfrm>
            <a:off x="8077200" y="6356351"/>
            <a:ext cx="2133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3CC63E4C-4642-794D-A2FD-70F6B81535F5}" type="slidenum">
              <a:rPr kumimoji="0" lang="en-US" sz="1000" b="0" i="0" u="none" strike="noStrike" kern="1200" cap="none" spc="0" normalizeH="0" baseline="0" noProof="0">
                <a:ln>
                  <a:noFill/>
                </a:ln>
                <a:solidFill>
                  <a:prstClr val="black">
                    <a:tint val="75000"/>
                  </a:prstClr>
                </a:solidFill>
                <a:effectLst/>
                <a:uLnTx/>
                <a:uFillTx/>
                <a:latin typeface="Times New Roman" pitchFamily="18" charset="0"/>
                <a:ea typeface="宋体"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17</a:t>
            </a:fld>
            <a:endParaRPr kumimoji="0" lang="en-US" sz="1000" b="0" i="0" u="none" strike="noStrike" kern="1200" cap="none" spc="0" normalizeH="0" baseline="0" noProof="0">
              <a:ln>
                <a:noFill/>
              </a:ln>
              <a:solidFill>
                <a:prstClr val="black">
                  <a:tint val="75000"/>
                </a:prstClr>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3318170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6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6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76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62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762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62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76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29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4FEB-C226-C1AE-4F7E-CA470817F858}"/>
              </a:ext>
            </a:extLst>
          </p:cNvPr>
          <p:cNvSpPr>
            <a:spLocks noGrp="1"/>
          </p:cNvSpPr>
          <p:nvPr>
            <p:ph type="title"/>
          </p:nvPr>
        </p:nvSpPr>
        <p:spPr>
          <a:xfrm>
            <a:off x="419449" y="274639"/>
            <a:ext cx="11336392" cy="954107"/>
          </a:xfrm>
        </p:spPr>
        <p:txBody>
          <a:bodyPr/>
          <a:lstStyle/>
          <a:p>
            <a:r>
              <a:rPr lang="en-US" sz="2800" dirty="0"/>
              <a:t>TLB Example This is wrong. A Page is 4KB and can contain 1K integers, not 4 integers.</a:t>
            </a:r>
          </a:p>
        </p:txBody>
      </p:sp>
      <p:sp>
        <p:nvSpPr>
          <p:cNvPr id="3" name="Content Placeholder 2">
            <a:extLst>
              <a:ext uri="{FF2B5EF4-FFF2-40B4-BE49-F238E27FC236}">
                <a16:creationId xmlns:a16="http://schemas.microsoft.com/office/drawing/2014/main" id="{9200DC11-5A69-3D8F-E196-393D27358B2C}"/>
              </a:ext>
            </a:extLst>
          </p:cNvPr>
          <p:cNvSpPr>
            <a:spLocks noGrp="1"/>
          </p:cNvSpPr>
          <p:nvPr>
            <p:ph idx="1"/>
          </p:nvPr>
        </p:nvSpPr>
        <p:spPr>
          <a:xfrm>
            <a:off x="419449" y="1073427"/>
            <a:ext cx="11336392" cy="858925"/>
          </a:xfrm>
        </p:spPr>
        <p:txBody>
          <a:bodyPr>
            <a:normAutofit fontScale="92500" lnSpcReduction="20000"/>
          </a:bodyPr>
          <a:lstStyle/>
          <a:p>
            <a:r>
              <a:rPr lang="en-US" dirty="0"/>
              <a:t>In virtual memory space layout, array elements a[0] to a[2] are in the same memory page with VPN 06; a[3] to a[6] in the same memory page with VPN 07; a[7] to a[9] in the same memory page with VPN 08; </a:t>
            </a:r>
          </a:p>
          <a:p>
            <a:endParaRPr lang="en-US" dirty="0"/>
          </a:p>
        </p:txBody>
      </p:sp>
      <p:graphicFrame>
        <p:nvGraphicFramePr>
          <p:cNvPr id="5" name="내용 개체 틀 6">
            <a:extLst>
              <a:ext uri="{FF2B5EF4-FFF2-40B4-BE49-F238E27FC236}">
                <a16:creationId xmlns:a16="http://schemas.microsoft.com/office/drawing/2014/main" id="{8CC3DBA9-0AD2-409B-3569-9AE92DB09876}"/>
              </a:ext>
            </a:extLst>
          </p:cNvPr>
          <p:cNvGraphicFramePr>
            <a:graphicFrameLocks/>
          </p:cNvGraphicFramePr>
          <p:nvPr/>
        </p:nvGraphicFramePr>
        <p:xfrm>
          <a:off x="1739444" y="1732737"/>
          <a:ext cx="3233176" cy="4909515"/>
        </p:xfrm>
        <a:graphic>
          <a:graphicData uri="http://schemas.openxmlformats.org/drawingml/2006/table">
            <a:tbl>
              <a:tblPr firstRow="1" bandRow="1">
                <a:tableStyleId>{5C22544A-7EE6-4342-B048-85BDC9FD1C3A}</a:tableStyleId>
              </a:tblPr>
              <a:tblGrid>
                <a:gridCol w="989726">
                  <a:extLst>
                    <a:ext uri="{9D8B030D-6E8A-4147-A177-3AD203B41FA5}">
                      <a16:colId xmlns:a16="http://schemas.microsoft.com/office/drawing/2014/main" val="20000"/>
                    </a:ext>
                  </a:extLst>
                </a:gridCol>
                <a:gridCol w="560862">
                  <a:extLst>
                    <a:ext uri="{9D8B030D-6E8A-4147-A177-3AD203B41FA5}">
                      <a16:colId xmlns:a16="http://schemas.microsoft.com/office/drawing/2014/main" val="20001"/>
                    </a:ext>
                  </a:extLst>
                </a:gridCol>
                <a:gridCol w="560863">
                  <a:extLst>
                    <a:ext uri="{9D8B030D-6E8A-4147-A177-3AD203B41FA5}">
                      <a16:colId xmlns:a16="http://schemas.microsoft.com/office/drawing/2014/main" val="20002"/>
                    </a:ext>
                  </a:extLst>
                </a:gridCol>
                <a:gridCol w="560863">
                  <a:extLst>
                    <a:ext uri="{9D8B030D-6E8A-4147-A177-3AD203B41FA5}">
                      <a16:colId xmlns:a16="http://schemas.microsoft.com/office/drawing/2014/main" val="20003"/>
                    </a:ext>
                  </a:extLst>
                </a:gridCol>
                <a:gridCol w="560862">
                  <a:extLst>
                    <a:ext uri="{9D8B030D-6E8A-4147-A177-3AD203B41FA5}">
                      <a16:colId xmlns:a16="http://schemas.microsoft.com/office/drawing/2014/main" val="20004"/>
                    </a:ext>
                  </a:extLst>
                </a:gridCol>
              </a:tblGrid>
              <a:tr h="405774">
                <a:tc gridSpan="5">
                  <a:txBody>
                    <a:bodyPr/>
                    <a:lstStyle/>
                    <a:p>
                      <a:pPr algn="ctr" latinLnBrk="1"/>
                      <a:r>
                        <a:rPr lang="en-US" altLang="ko-KR" sz="1600" b="1">
                          <a:solidFill>
                            <a:schemeClr val="tx1"/>
                          </a:solidFill>
                          <a:latin typeface="맑은 고딕" pitchFamily="50" charset="-127"/>
                          <a:ea typeface="맑은 고딕" pitchFamily="50" charset="-127"/>
                        </a:rPr>
                        <a:t>                 OFFSET</a:t>
                      </a:r>
                    </a:p>
                    <a:p>
                      <a:pPr algn="r" latinLnBrk="1"/>
                      <a:r>
                        <a:rPr lang="en-US" altLang="ko-KR" sz="1200" b="1">
                          <a:solidFill>
                            <a:schemeClr val="tx1"/>
                          </a:solidFill>
                          <a:latin typeface="맑은 고딕" pitchFamily="50" charset="-127"/>
                          <a:ea typeface="맑은 고딕" pitchFamily="50" charset="-127"/>
                        </a:rPr>
                        <a:t>00</a:t>
                      </a:r>
                      <a:r>
                        <a:rPr lang="en-US" altLang="ko-KR" sz="1200" b="1" baseline="0">
                          <a:solidFill>
                            <a:schemeClr val="tx1"/>
                          </a:solidFill>
                          <a:latin typeface="맑은 고딕" pitchFamily="50" charset="-127"/>
                          <a:ea typeface="맑은 고딕" pitchFamily="50" charset="-127"/>
                        </a:rPr>
                        <a:t>      04      08      12      16</a:t>
                      </a:r>
                      <a:endParaRPr lang="ko-KR" altLang="en-US" sz="1200" b="1">
                        <a:solidFill>
                          <a:schemeClr val="tx1"/>
                        </a:solidFill>
                        <a:latin typeface="맑은 고딕" pitchFamily="50" charset="-127"/>
                        <a:ea typeface="맑은 고딕" pitchFamily="50" charset="-127"/>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00</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01</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03</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04</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b="1" kern="1200" baseline="0">
                        <a:solidFill>
                          <a:schemeClr val="tx1"/>
                        </a:solidFill>
                        <a:latin typeface="맑은 고딕" pitchFamily="50" charset="-127"/>
                        <a:ea typeface="맑은 고딕" pitchFamily="50" charset="-127"/>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4"/>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05</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5"/>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06</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200" b="1">
                          <a:latin typeface="맑은 고딕" pitchFamily="50" charset="-127"/>
                          <a:ea typeface="맑은 고딕" pitchFamily="50" charset="-127"/>
                        </a:rPr>
                        <a:t>a[0]</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a[1]</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a[2]</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6"/>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07</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a:txBody>
                    <a:bodyPr/>
                    <a:lstStyle/>
                    <a:p>
                      <a:pPr latinLnBrk="1"/>
                      <a:r>
                        <a:rPr lang="en-US" altLang="ko-KR" sz="1200" b="1">
                          <a:latin typeface="맑은 고딕" pitchFamily="50" charset="-127"/>
                          <a:ea typeface="맑은 고딕" pitchFamily="50" charset="-127"/>
                        </a:rPr>
                        <a:t>a[3]</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a[4]</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a[5]</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a[6]</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7"/>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08</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a:txBody>
                    <a:bodyPr/>
                    <a:lstStyle/>
                    <a:p>
                      <a:pPr latinLnBrk="1"/>
                      <a:r>
                        <a:rPr lang="en-US" altLang="ko-KR" sz="1200" b="1">
                          <a:latin typeface="맑은 고딕" pitchFamily="50" charset="-127"/>
                          <a:ea typeface="맑은 고딕" pitchFamily="50" charset="-127"/>
                        </a:rPr>
                        <a:t>a[7]</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a[8]</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a[9]</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09</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9"/>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10</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0"/>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11</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1"/>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12</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2"/>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13</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3"/>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14</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4"/>
                  </a:ext>
                </a:extLst>
              </a:tr>
              <a:tr h="292757">
                <a:tc>
                  <a:txBody>
                    <a:bodyPr/>
                    <a:lstStyle/>
                    <a:p>
                      <a:pPr algn="r" latinLnBrk="1"/>
                      <a:r>
                        <a:rPr lang="en-US" altLang="ko-KR" sz="1200" b="1" dirty="0">
                          <a:solidFill>
                            <a:schemeClr val="tx1"/>
                          </a:solidFill>
                          <a:latin typeface="맑은 고딕" pitchFamily="50" charset="-127"/>
                          <a:ea typeface="맑은 고딕" pitchFamily="50" charset="-127"/>
                        </a:rPr>
                        <a:t>VPN</a:t>
                      </a:r>
                      <a:r>
                        <a:rPr lang="en-US" altLang="ko-KR" sz="1200" b="1" baseline="0" dirty="0">
                          <a:solidFill>
                            <a:schemeClr val="tx1"/>
                          </a:solidFill>
                          <a:latin typeface="맑은 고딕" pitchFamily="50" charset="-127"/>
                          <a:ea typeface="맑은 고딕" pitchFamily="50" charset="-127"/>
                        </a:rPr>
                        <a:t> = 15</a:t>
                      </a:r>
                      <a:endParaRPr lang="ko-KR" altLang="en-US" sz="1200" b="1" dirty="0">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dirty="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5"/>
                  </a:ext>
                </a:extLst>
              </a:tr>
            </a:tbl>
          </a:graphicData>
        </a:graphic>
      </p:graphicFrame>
      <p:sp>
        <p:nvSpPr>
          <p:cNvPr id="6" name="직사각형 8">
            <a:extLst>
              <a:ext uri="{FF2B5EF4-FFF2-40B4-BE49-F238E27FC236}">
                <a16:creationId xmlns:a16="http://schemas.microsoft.com/office/drawing/2014/main" id="{09973538-8070-0B12-FBFE-9D49601D6EA7}"/>
              </a:ext>
            </a:extLst>
          </p:cNvPr>
          <p:cNvSpPr/>
          <p:nvPr/>
        </p:nvSpPr>
        <p:spPr>
          <a:xfrm>
            <a:off x="5046363" y="2152559"/>
            <a:ext cx="5126959" cy="1900520"/>
          </a:xfrm>
          <a:prstGeom prst="rect">
            <a:avLst/>
          </a:prstGeom>
          <a:solidFill>
            <a:schemeClr val="bg1"/>
          </a:solidFill>
          <a:ln w="12700">
            <a:no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lnSpc>
                <a:spcPct val="150000"/>
              </a:lnSpc>
              <a:spcBef>
                <a:spcPts val="0"/>
              </a:spcBef>
              <a:spcAft>
                <a:spcPts val="0"/>
              </a:spcAft>
            </a:pPr>
            <a:r>
              <a:rPr lang="en-US" altLang="ko-KR" sz="2000" dirty="0">
                <a:solidFill>
                  <a:prstClr val="black"/>
                </a:solidFill>
                <a:latin typeface="Courier New" pitchFamily="49" charset="0"/>
                <a:ea typeface="맑은 고딕" pitchFamily="50" charset="-127"/>
                <a:cs typeface="Courier New" pitchFamily="49" charset="0"/>
              </a:rPr>
              <a:t>0:	</a:t>
            </a:r>
            <a:r>
              <a:rPr lang="en-US" altLang="ko-KR" sz="2000" dirty="0">
                <a:solidFill>
                  <a:srgbClr val="00B050"/>
                </a:solidFill>
                <a:latin typeface="Courier New" pitchFamily="49" charset="0"/>
                <a:ea typeface="맑은 고딕" pitchFamily="50" charset="-127"/>
                <a:cs typeface="Courier New" pitchFamily="49" charset="0"/>
              </a:rPr>
              <a:t>int </a:t>
            </a:r>
            <a:r>
              <a:rPr lang="en-US" altLang="ko-KR" sz="2000" dirty="0">
                <a:solidFill>
                  <a:prstClr val="black"/>
                </a:solidFill>
                <a:latin typeface="Courier New" pitchFamily="49" charset="0"/>
                <a:ea typeface="맑은 고딕" pitchFamily="50" charset="-127"/>
                <a:cs typeface="Courier New" pitchFamily="49" charset="0"/>
              </a:rPr>
              <a:t>sum = 0 ; 	</a:t>
            </a:r>
          </a:p>
          <a:p>
            <a:pPr fontAlgn="auto">
              <a:lnSpc>
                <a:spcPct val="150000"/>
              </a:lnSpc>
              <a:spcBef>
                <a:spcPts val="0"/>
              </a:spcBef>
              <a:spcAft>
                <a:spcPts val="0"/>
              </a:spcAft>
            </a:pPr>
            <a:r>
              <a:rPr lang="en-US" altLang="ko-KR" sz="2000" dirty="0">
                <a:solidFill>
                  <a:prstClr val="black"/>
                </a:solidFill>
                <a:latin typeface="Courier New" pitchFamily="49" charset="0"/>
                <a:ea typeface="맑은 고딕" pitchFamily="50" charset="-127"/>
                <a:cs typeface="Courier New" pitchFamily="49" charset="0"/>
              </a:rPr>
              <a:t>1:	</a:t>
            </a:r>
            <a:r>
              <a:rPr lang="en-US" altLang="ko-KR" sz="2000" dirty="0">
                <a:solidFill>
                  <a:srgbClr val="F79646">
                    <a:lumMod val="75000"/>
                  </a:srgbClr>
                </a:solidFill>
                <a:latin typeface="Courier New" pitchFamily="49" charset="0"/>
                <a:ea typeface="맑은 고딕" pitchFamily="50" charset="-127"/>
                <a:cs typeface="Courier New" pitchFamily="49" charset="0"/>
              </a:rPr>
              <a:t>for</a:t>
            </a:r>
            <a:r>
              <a:rPr lang="en-US" altLang="ko-KR" sz="2000" dirty="0">
                <a:solidFill>
                  <a:prstClr val="black"/>
                </a:solidFill>
                <a:latin typeface="Courier New" pitchFamily="49" charset="0"/>
                <a:ea typeface="맑은 고딕" pitchFamily="50" charset="-127"/>
                <a:cs typeface="Courier New" pitchFamily="49" charset="0"/>
              </a:rPr>
              <a:t>( i=0; i&lt;10; i++){</a:t>
            </a:r>
          </a:p>
          <a:p>
            <a:pPr fontAlgn="auto">
              <a:lnSpc>
                <a:spcPct val="150000"/>
              </a:lnSpc>
              <a:spcBef>
                <a:spcPts val="0"/>
              </a:spcBef>
              <a:spcAft>
                <a:spcPts val="0"/>
              </a:spcAft>
            </a:pPr>
            <a:r>
              <a:rPr lang="en-US" altLang="ko-KR" sz="2000" dirty="0">
                <a:solidFill>
                  <a:prstClr val="black"/>
                </a:solidFill>
                <a:latin typeface="Courier New" pitchFamily="49" charset="0"/>
                <a:ea typeface="맑은 고딕" pitchFamily="50" charset="-127"/>
                <a:cs typeface="Courier New" pitchFamily="49" charset="0"/>
              </a:rPr>
              <a:t>2:		sum+=a[i];</a:t>
            </a:r>
          </a:p>
          <a:p>
            <a:pPr fontAlgn="auto">
              <a:lnSpc>
                <a:spcPct val="150000"/>
              </a:lnSpc>
              <a:spcBef>
                <a:spcPts val="0"/>
              </a:spcBef>
              <a:spcAft>
                <a:spcPts val="0"/>
              </a:spcAft>
            </a:pPr>
            <a:r>
              <a:rPr lang="en-US" altLang="ko-KR" sz="2000" dirty="0">
                <a:solidFill>
                  <a:prstClr val="black"/>
                </a:solidFill>
                <a:latin typeface="Courier New" pitchFamily="49" charset="0"/>
                <a:ea typeface="맑은 고딕" pitchFamily="50" charset="-127"/>
                <a:cs typeface="Courier New" pitchFamily="49" charset="0"/>
              </a:rPr>
              <a:t>3:	}</a:t>
            </a:r>
          </a:p>
        </p:txBody>
      </p:sp>
      <p:sp>
        <p:nvSpPr>
          <p:cNvPr id="7" name="모서리가 둥근 직사각형 9">
            <a:extLst>
              <a:ext uri="{FF2B5EF4-FFF2-40B4-BE49-F238E27FC236}">
                <a16:creationId xmlns:a16="http://schemas.microsoft.com/office/drawing/2014/main" id="{BCBB2C9C-51EB-52D2-C02E-A3035B8A21DD}"/>
              </a:ext>
            </a:extLst>
          </p:cNvPr>
          <p:cNvSpPr/>
          <p:nvPr/>
        </p:nvSpPr>
        <p:spPr>
          <a:xfrm>
            <a:off x="5517978" y="4053079"/>
            <a:ext cx="5702664" cy="2530282"/>
          </a:xfrm>
          <a:prstGeom prst="roundRect">
            <a:avLst/>
          </a:prstGeom>
          <a:noFill/>
          <a:ln w="15875">
            <a:noFill/>
          </a:ln>
          <a:effectLst/>
        </p:spPr>
        <p:style>
          <a:lnRef idx="3">
            <a:schemeClr val="lt1"/>
          </a:lnRef>
          <a:fillRef idx="1">
            <a:schemeClr val="accent1"/>
          </a:fillRef>
          <a:effectRef idx="1">
            <a:schemeClr val="accent1"/>
          </a:effectRef>
          <a:fontRef idx="minor">
            <a:schemeClr val="lt1"/>
          </a:fontRef>
        </p:style>
        <p:txBody>
          <a:bodyPr wrap="square" lIns="108000" rIns="108000" rtlCol="0" anchor="ctr">
            <a:noAutofit/>
          </a:bodyPr>
          <a:lstStyle/>
          <a:p>
            <a:pPr defTabSz="457200" eaLnBrk="1" fontAlgn="auto" hangingPunct="1">
              <a:spcBef>
                <a:spcPts val="0"/>
              </a:spcBef>
              <a:spcAft>
                <a:spcPts val="0"/>
              </a:spcAft>
            </a:pPr>
            <a:r>
              <a:rPr lang="en-US" altLang="ko-KR" b="0" dirty="0">
                <a:solidFill>
                  <a:prstClr val="black"/>
                </a:solidFill>
                <a:latin typeface="맑은 고딕" pitchFamily="50" charset="-127"/>
                <a:ea typeface="맑은 고딕" pitchFamily="50" charset="-127"/>
                <a:cs typeface="Courier New" pitchFamily="49" charset="0"/>
              </a:rPr>
              <a:t>3 misses for looking up physical memory addresses of a[0], a[3], and a[7]. 7 hits for looking up physical memory addresses of the other array elements a[0], a[3], and a[7]. Thus </a:t>
            </a:r>
            <a:r>
              <a:rPr lang="en-GB" altLang="ko-KR" b="0" dirty="0">
                <a:solidFill>
                  <a:prstClr val="black"/>
                </a:solidFill>
                <a:latin typeface="맑은 고딕" pitchFamily="50" charset="-127"/>
                <a:ea typeface="맑은 고딕" pitchFamily="50" charset="-127"/>
                <a:cs typeface="Courier New" pitchFamily="49" charset="0"/>
              </a:rPr>
              <a:t>TLB hit rate is 70%. </a:t>
            </a:r>
            <a:endParaRPr lang="en-US" altLang="ko-KR" b="0" dirty="0">
              <a:solidFill>
                <a:prstClr val="black"/>
              </a:solidFill>
              <a:latin typeface="맑은 고딕" pitchFamily="50" charset="-127"/>
              <a:ea typeface="맑은 고딕" pitchFamily="50" charset="-127"/>
              <a:cs typeface="Courier New" pitchFamily="49" charset="0"/>
            </a:endParaRPr>
          </a:p>
          <a:p>
            <a:pPr defTabSz="457200" eaLnBrk="1" fontAlgn="auto" hangingPunct="1">
              <a:spcBef>
                <a:spcPts val="0"/>
              </a:spcBef>
              <a:spcAft>
                <a:spcPts val="0"/>
              </a:spcAft>
            </a:pPr>
            <a:r>
              <a:rPr lang="en-US" altLang="ko-KR" sz="1800" dirty="0">
                <a:solidFill>
                  <a:prstClr val="black"/>
                </a:solidFill>
                <a:latin typeface="맑은 고딕" pitchFamily="50" charset="-127"/>
                <a:ea typeface="맑은 고딕" pitchFamily="50" charset="-127"/>
                <a:cs typeface="Courier New" pitchFamily="49" charset="0"/>
              </a:rPr>
              <a:t>TLB improves performance due to </a:t>
            </a:r>
            <a:r>
              <a:rPr lang="en-US" altLang="ko-KR" sz="1800" dirty="0">
                <a:solidFill>
                  <a:srgbClr val="FF0000"/>
                </a:solidFill>
                <a:latin typeface="맑은 고딕" pitchFamily="50" charset="-127"/>
                <a:ea typeface="맑은 고딕" pitchFamily="50" charset="-127"/>
                <a:cs typeface="Courier New" pitchFamily="49" charset="0"/>
              </a:rPr>
              <a:t>spatial locality of page table lookups.</a:t>
            </a:r>
            <a:endParaRPr lang="en-US" altLang="ko-KR" b="0" dirty="0">
              <a:solidFill>
                <a:prstClr val="black"/>
              </a:solidFill>
              <a:latin typeface="맑은 고딕" pitchFamily="50" charset="-127"/>
              <a:ea typeface="맑은 고딕" pitchFamily="50" charset="-127"/>
              <a:cs typeface="Courier New" pitchFamily="49" charset="0"/>
            </a:endParaRPr>
          </a:p>
        </p:txBody>
      </p:sp>
      <p:sp>
        <p:nvSpPr>
          <p:cNvPr id="9" name="灯片编号占位符 2">
            <a:extLst>
              <a:ext uri="{FF2B5EF4-FFF2-40B4-BE49-F238E27FC236}">
                <a16:creationId xmlns:a16="http://schemas.microsoft.com/office/drawing/2014/main" id="{4B4FD030-407D-04A7-7E86-DF0604553D9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a:t>
            </a:fld>
            <a:endParaRPr lang="nb-NO">
              <a:latin typeface="Arial"/>
              <a:cs typeface="Arial"/>
            </a:endParaRPr>
          </a:p>
        </p:txBody>
      </p:sp>
      <p:sp>
        <p:nvSpPr>
          <p:cNvPr id="10" name="모서리가 둥근 직사각형 9">
            <a:extLst>
              <a:ext uri="{FF2B5EF4-FFF2-40B4-BE49-F238E27FC236}">
                <a16:creationId xmlns:a16="http://schemas.microsoft.com/office/drawing/2014/main" id="{2978BF42-5EDE-4D3E-E751-46BC0F234A22}"/>
              </a:ext>
            </a:extLst>
          </p:cNvPr>
          <p:cNvSpPr/>
          <p:nvPr/>
        </p:nvSpPr>
        <p:spPr>
          <a:xfrm>
            <a:off x="2565400" y="6182036"/>
            <a:ext cx="2480963" cy="621678"/>
          </a:xfrm>
          <a:prstGeom prst="roundRect">
            <a:avLst/>
          </a:prstGeom>
          <a:noFill/>
          <a:ln w="15875">
            <a:noFill/>
          </a:ln>
          <a:effectLst/>
        </p:spPr>
        <p:style>
          <a:lnRef idx="3">
            <a:schemeClr val="lt1"/>
          </a:lnRef>
          <a:fillRef idx="1">
            <a:schemeClr val="accent1"/>
          </a:fillRef>
          <a:effectRef idx="1">
            <a:schemeClr val="accent1"/>
          </a:effectRef>
          <a:fontRef idx="minor">
            <a:schemeClr val="lt1"/>
          </a:fontRef>
        </p:style>
        <p:txBody>
          <a:bodyPr wrap="square" lIns="108000" rIns="108000" rtlCol="0" anchor="ctr">
            <a:noAutofit/>
          </a:bodyPr>
          <a:lstStyle/>
          <a:p>
            <a:pPr algn="ctr" defTabSz="457200" eaLnBrk="1" fontAlgn="auto" hangingPunct="1">
              <a:spcBef>
                <a:spcPts val="0"/>
              </a:spcBef>
              <a:spcAft>
                <a:spcPts val="0"/>
              </a:spcAft>
            </a:pPr>
            <a:endParaRPr lang="en-US" altLang="ko-KR" b="0" dirty="0">
              <a:solidFill>
                <a:prstClr val="black"/>
              </a:solidFill>
              <a:latin typeface="맑은 고딕" pitchFamily="50" charset="-127"/>
              <a:ea typeface="맑은 고딕" pitchFamily="50" charset="-127"/>
              <a:cs typeface="Courier New" pitchFamily="49" charset="0"/>
            </a:endParaRPr>
          </a:p>
        </p:txBody>
      </p:sp>
    </p:spTree>
    <p:extLst>
      <p:ext uri="{BB962C8B-B14F-4D97-AF65-F5344CB8AC3E}">
        <p14:creationId xmlns:p14="http://schemas.microsoft.com/office/powerpoint/2010/main" val="47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F3B-225F-5920-E524-AC0ACD28E3B1}"/>
              </a:ext>
            </a:extLst>
          </p:cNvPr>
          <p:cNvSpPr>
            <a:spLocks noGrp="1"/>
          </p:cNvSpPr>
          <p:nvPr>
            <p:ph type="title"/>
          </p:nvPr>
        </p:nvSpPr>
        <p:spPr/>
        <p:txBody>
          <a:bodyPr/>
          <a:lstStyle/>
          <a:p>
            <a:r>
              <a:rPr lang="en-US"/>
              <a:t>Table Lookaside Buffer (TLB)</a:t>
            </a:r>
            <a:endParaRPr lang="en-US" b="0"/>
          </a:p>
        </p:txBody>
      </p:sp>
      <p:sp>
        <p:nvSpPr>
          <p:cNvPr id="5" name="내용 개체 틀 2">
            <a:extLst>
              <a:ext uri="{FF2B5EF4-FFF2-40B4-BE49-F238E27FC236}">
                <a16:creationId xmlns:a16="http://schemas.microsoft.com/office/drawing/2014/main" id="{B0D60281-2383-E49C-5605-103BB0109D89}"/>
              </a:ext>
            </a:extLst>
          </p:cNvPr>
          <p:cNvSpPr txBox="1">
            <a:spLocks/>
          </p:cNvSpPr>
          <p:nvPr/>
        </p:nvSpPr>
        <p:spPr>
          <a:xfrm>
            <a:off x="1838587" y="1120870"/>
            <a:ext cx="8786812" cy="55012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ko-KR">
                <a:solidFill>
                  <a:srgbClr val="0070C0"/>
                </a:solidFill>
                <a:ea typeface="굴림" panose="020B0600000101010101" pitchFamily="34" charset="-127"/>
              </a:rPr>
              <a:t>Temporal Locality</a:t>
            </a:r>
          </a:p>
          <a:p>
            <a:pPr lvl="1" fontAlgn="auto">
              <a:spcAft>
                <a:spcPts val="0"/>
              </a:spcAft>
            </a:pPr>
            <a:r>
              <a:rPr lang="en-US" altLang="ko-KR" b="0">
                <a:solidFill>
                  <a:srgbClr val="000000"/>
                </a:solidFill>
                <a:ea typeface="굴림" panose="020B0600000101010101" pitchFamily="34" charset="-127"/>
              </a:rPr>
              <a:t>An instruction or data item that has been recently accessed will likely be re-accessed soon in the future.</a:t>
            </a:r>
          </a:p>
          <a:p>
            <a:pPr fontAlgn="auto">
              <a:spcAft>
                <a:spcPts val="0"/>
              </a:spcAft>
            </a:pPr>
            <a:endParaRPr lang="en-US" altLang="ko-KR" b="0">
              <a:solidFill>
                <a:srgbClr val="000000"/>
              </a:solidFill>
              <a:ea typeface="굴림" panose="020B0600000101010101" pitchFamily="34" charset="-127"/>
            </a:endParaRPr>
          </a:p>
          <a:p>
            <a:pPr fontAlgn="auto">
              <a:spcAft>
                <a:spcPts val="0"/>
              </a:spcAft>
            </a:pPr>
            <a:endParaRPr lang="en-US" altLang="ko-KR" b="0">
              <a:solidFill>
                <a:srgbClr val="000000"/>
              </a:solidFill>
              <a:ea typeface="굴림" panose="020B0600000101010101" pitchFamily="34" charset="-127"/>
            </a:endParaRPr>
          </a:p>
          <a:p>
            <a:pPr fontAlgn="auto">
              <a:spcAft>
                <a:spcPts val="0"/>
              </a:spcAft>
            </a:pPr>
            <a:endParaRPr lang="en-US" altLang="ko-KR" b="0">
              <a:solidFill>
                <a:srgbClr val="000000"/>
              </a:solidFill>
              <a:ea typeface="굴림" panose="020B0600000101010101" pitchFamily="34" charset="-127"/>
            </a:endParaRPr>
          </a:p>
          <a:p>
            <a:pPr fontAlgn="auto">
              <a:spcAft>
                <a:spcPts val="0"/>
              </a:spcAft>
            </a:pPr>
            <a:r>
              <a:rPr lang="en-US" altLang="ko-KR">
                <a:solidFill>
                  <a:srgbClr val="0070C0"/>
                </a:solidFill>
                <a:ea typeface="굴림" panose="020B0600000101010101" pitchFamily="34" charset="-127"/>
              </a:rPr>
              <a:t>Spatial Locality</a:t>
            </a:r>
            <a:endParaRPr lang="en-US" altLang="ko-KR" i="1">
              <a:solidFill>
                <a:srgbClr val="0070C0"/>
              </a:solidFill>
              <a:ea typeface="굴림" panose="020B0600000101010101" pitchFamily="34" charset="-127"/>
            </a:endParaRPr>
          </a:p>
          <a:p>
            <a:pPr lvl="1" fontAlgn="auto">
              <a:spcAft>
                <a:spcPts val="0"/>
              </a:spcAft>
            </a:pPr>
            <a:r>
              <a:rPr lang="en-US" altLang="ko-KR" b="0">
                <a:solidFill>
                  <a:srgbClr val="000000"/>
                </a:solidFill>
                <a:ea typeface="굴림" panose="020B0600000101010101" pitchFamily="34" charset="-127"/>
              </a:rPr>
              <a:t>If a program accesses memory at address </a:t>
            </a:r>
            <a:r>
              <a:rPr lang="en-US" altLang="ko-KR" b="0">
                <a:solidFill>
                  <a:srgbClr val="000000"/>
                </a:solidFill>
                <a:latin typeface="Courier" pitchFamily="49" charset="0"/>
                <a:ea typeface="굴림" panose="020B0600000101010101" pitchFamily="34" charset="-127"/>
              </a:rPr>
              <a:t>x</a:t>
            </a:r>
            <a:r>
              <a:rPr lang="en-US" altLang="ko-KR" b="0">
                <a:solidFill>
                  <a:srgbClr val="000000"/>
                </a:solidFill>
                <a:ea typeface="굴림" panose="020B0600000101010101" pitchFamily="34" charset="-127"/>
              </a:rPr>
              <a:t>, it will likely soon access memory near </a:t>
            </a:r>
            <a:r>
              <a:rPr lang="en-US" altLang="ko-KR" b="0">
                <a:solidFill>
                  <a:srgbClr val="000000"/>
                </a:solidFill>
                <a:latin typeface="Courier" pitchFamily="49" charset="0"/>
                <a:ea typeface="굴림" panose="020B0600000101010101" pitchFamily="34" charset="-127"/>
              </a:rPr>
              <a:t>x.</a:t>
            </a:r>
          </a:p>
          <a:p>
            <a:pPr lvl="1" fontAlgn="auto">
              <a:spcAft>
                <a:spcPts val="0"/>
              </a:spcAft>
            </a:pPr>
            <a:endParaRPr lang="en-US" altLang="ko-KR" b="0">
              <a:solidFill>
                <a:srgbClr val="000000"/>
              </a:solidFill>
              <a:ea typeface="굴림" panose="020B0600000101010101" pitchFamily="34" charset="-127"/>
            </a:endParaRPr>
          </a:p>
          <a:p>
            <a:pPr fontAlgn="auto">
              <a:spcAft>
                <a:spcPts val="0"/>
              </a:spcAft>
            </a:pPr>
            <a:endParaRPr lang="ko-KR" altLang="en-US" b="0">
              <a:solidFill>
                <a:srgbClr val="000000"/>
              </a:solidFill>
              <a:ea typeface="굴림" panose="020B0600000101010101" pitchFamily="34" charset="-127"/>
            </a:endParaRPr>
          </a:p>
        </p:txBody>
      </p:sp>
      <p:sp>
        <p:nvSpPr>
          <p:cNvPr id="6" name="아래쪽 화살표 29">
            <a:extLst>
              <a:ext uri="{FF2B5EF4-FFF2-40B4-BE49-F238E27FC236}">
                <a16:creationId xmlns:a16="http://schemas.microsoft.com/office/drawing/2014/main" id="{FE8D1406-F60C-8243-1BD2-03A67A3A474C}"/>
              </a:ext>
            </a:extLst>
          </p:cNvPr>
          <p:cNvSpPr/>
          <p:nvPr/>
        </p:nvSpPr>
        <p:spPr>
          <a:xfrm>
            <a:off x="6965486" y="2360372"/>
            <a:ext cx="131894" cy="290340"/>
          </a:xfrm>
          <a:prstGeom prst="downArrow">
            <a:avLst/>
          </a:prstGeom>
          <a:solidFill>
            <a:srgbClr val="FF0000"/>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200" b="0">
              <a:solidFill>
                <a:srgbClr val="00B050"/>
              </a:solidFill>
              <a:latin typeface="Courier New" pitchFamily="49" charset="0"/>
              <a:ea typeface="맑은 고딕" pitchFamily="50" charset="-127"/>
              <a:cs typeface="Courier New" pitchFamily="49" charset="0"/>
            </a:endParaRPr>
          </a:p>
        </p:txBody>
      </p:sp>
      <p:sp>
        <p:nvSpPr>
          <p:cNvPr id="7" name="TextBox 6">
            <a:extLst>
              <a:ext uri="{FF2B5EF4-FFF2-40B4-BE49-F238E27FC236}">
                <a16:creationId xmlns:a16="http://schemas.microsoft.com/office/drawing/2014/main" id="{45D9A1C4-972D-739A-312E-3E75E050BDFF}"/>
              </a:ext>
            </a:extLst>
          </p:cNvPr>
          <p:cNvSpPr txBox="1"/>
          <p:nvPr/>
        </p:nvSpPr>
        <p:spPr>
          <a:xfrm>
            <a:off x="7126326" y="1982322"/>
            <a:ext cx="2179443" cy="523220"/>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1</a:t>
            </a:r>
            <a:r>
              <a:rPr lang="en-US" altLang="ko-KR" sz="1400" b="0" baseline="30000">
                <a:solidFill>
                  <a:prstClr val="black"/>
                </a:solidFill>
                <a:latin typeface="맑은 고딕" pitchFamily="50" charset="-127"/>
                <a:ea typeface="맑은 고딕" pitchFamily="50" charset="-127"/>
                <a:cs typeface="+mn-cs"/>
              </a:rPr>
              <a:t>st</a:t>
            </a:r>
            <a:r>
              <a:rPr lang="en-US" altLang="ko-KR" sz="1400" b="0">
                <a:solidFill>
                  <a:prstClr val="black"/>
                </a:solidFill>
                <a:latin typeface="맑은 고딕" pitchFamily="50" charset="-127"/>
                <a:ea typeface="맑은 고딕" pitchFamily="50" charset="-127"/>
                <a:cs typeface="+mn-cs"/>
              </a:rPr>
              <a:t> access is page1.</a:t>
            </a:r>
          </a:p>
          <a:p>
            <a:pP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2</a:t>
            </a:r>
            <a:r>
              <a:rPr lang="en-US" altLang="ko-KR" sz="1400" b="0" baseline="30000">
                <a:solidFill>
                  <a:prstClr val="black"/>
                </a:solidFill>
                <a:latin typeface="맑은 고딕" pitchFamily="50" charset="-127"/>
                <a:ea typeface="맑은 고딕" pitchFamily="50" charset="-127"/>
                <a:cs typeface="+mn-cs"/>
              </a:rPr>
              <a:t>nd</a:t>
            </a:r>
            <a:r>
              <a:rPr lang="en-US" altLang="ko-KR" sz="1400" b="0">
                <a:solidFill>
                  <a:prstClr val="black"/>
                </a:solidFill>
                <a:latin typeface="맑은 고딕" pitchFamily="50" charset="-127"/>
                <a:ea typeface="맑은 고딕" pitchFamily="50" charset="-127"/>
                <a:cs typeface="+mn-cs"/>
              </a:rPr>
              <a:t> access is also page1.</a:t>
            </a:r>
            <a:endParaRPr lang="ko-KR" altLang="en-US" sz="1400" b="0">
              <a:solidFill>
                <a:prstClr val="black"/>
              </a:solidFill>
              <a:latin typeface="Courier New" pitchFamily="49" charset="0"/>
              <a:ea typeface="굴림" panose="020B0600000101010101" pitchFamily="34" charset="-127"/>
              <a:cs typeface="Courier New" pitchFamily="49" charset="0"/>
            </a:endParaRPr>
          </a:p>
        </p:txBody>
      </p:sp>
      <p:sp>
        <p:nvSpPr>
          <p:cNvPr id="8" name="TextBox 7">
            <a:extLst>
              <a:ext uri="{FF2B5EF4-FFF2-40B4-BE49-F238E27FC236}">
                <a16:creationId xmlns:a16="http://schemas.microsoft.com/office/drawing/2014/main" id="{E3CAA968-DC51-34AC-D4BA-B5706846667C}"/>
              </a:ext>
            </a:extLst>
          </p:cNvPr>
          <p:cNvSpPr txBox="1"/>
          <p:nvPr/>
        </p:nvSpPr>
        <p:spPr>
          <a:xfrm>
            <a:off x="7680177" y="3396079"/>
            <a:ext cx="1541191"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Virtual Memory</a:t>
            </a:r>
            <a:endParaRPr lang="ko-KR" altLang="en-US" sz="1400">
              <a:solidFill>
                <a:prstClr val="black"/>
              </a:solidFill>
              <a:latin typeface="맑은 고딕" pitchFamily="50" charset="-127"/>
              <a:ea typeface="맑은 고딕" pitchFamily="50" charset="-127"/>
              <a:cs typeface="+mn-cs"/>
            </a:endParaRPr>
          </a:p>
        </p:txBody>
      </p:sp>
      <p:grpSp>
        <p:nvGrpSpPr>
          <p:cNvPr id="9" name="그룹 33">
            <a:extLst>
              <a:ext uri="{FF2B5EF4-FFF2-40B4-BE49-F238E27FC236}">
                <a16:creationId xmlns:a16="http://schemas.microsoft.com/office/drawing/2014/main" id="{F9712021-4E6F-C84B-6EBA-C6575126A4DA}"/>
              </a:ext>
            </a:extLst>
          </p:cNvPr>
          <p:cNvGrpSpPr/>
          <p:nvPr/>
        </p:nvGrpSpPr>
        <p:grpSpPr>
          <a:xfrm>
            <a:off x="6850813" y="4488060"/>
            <a:ext cx="3112132" cy="1605237"/>
            <a:chOff x="1619672" y="2074344"/>
            <a:chExt cx="5097229" cy="2388716"/>
          </a:xfrm>
        </p:grpSpPr>
        <p:sp>
          <p:nvSpPr>
            <p:cNvPr id="10" name="직사각형 34">
              <a:extLst>
                <a:ext uri="{FF2B5EF4-FFF2-40B4-BE49-F238E27FC236}">
                  <a16:creationId xmlns:a16="http://schemas.microsoft.com/office/drawing/2014/main" id="{5D5578C3-90AE-31BA-9C6E-0BC1FD36135A}"/>
                </a:ext>
              </a:extLst>
            </p:cNvPr>
            <p:cNvSpPr/>
            <p:nvPr/>
          </p:nvSpPr>
          <p:spPr>
            <a:xfrm rot="5400000">
              <a:off x="3527884" y="944724"/>
              <a:ext cx="1080120" cy="4896544"/>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200" b="0">
                <a:solidFill>
                  <a:srgbClr val="00B050"/>
                </a:solidFill>
                <a:latin typeface="Courier New" pitchFamily="49" charset="0"/>
                <a:ea typeface="맑은 고딕" pitchFamily="50" charset="-127"/>
                <a:cs typeface="Courier New" pitchFamily="49" charset="0"/>
              </a:endParaRPr>
            </a:p>
          </p:txBody>
        </p:sp>
        <p:sp>
          <p:nvSpPr>
            <p:cNvPr id="11" name="직사각형 35">
              <a:extLst>
                <a:ext uri="{FF2B5EF4-FFF2-40B4-BE49-F238E27FC236}">
                  <a16:creationId xmlns:a16="http://schemas.microsoft.com/office/drawing/2014/main" id="{9204DAF3-8B15-99F6-19DB-B231EE63224C}"/>
                </a:ext>
              </a:extLst>
            </p:cNvPr>
            <p:cNvSpPr/>
            <p:nvPr/>
          </p:nvSpPr>
          <p:spPr>
            <a:xfrm rot="5400000">
              <a:off x="1452669"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1</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2" name="직사각형 36">
              <a:extLst>
                <a:ext uri="{FF2B5EF4-FFF2-40B4-BE49-F238E27FC236}">
                  <a16:creationId xmlns:a16="http://schemas.microsoft.com/office/drawing/2014/main" id="{3D95E7FE-9BD8-BD67-DC73-5616F42D5353}"/>
                </a:ext>
              </a:extLst>
            </p:cNvPr>
            <p:cNvSpPr/>
            <p:nvPr/>
          </p:nvSpPr>
          <p:spPr>
            <a:xfrm rot="5400000">
              <a:off x="1939610"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2</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3" name="직사각형 37">
              <a:extLst>
                <a:ext uri="{FF2B5EF4-FFF2-40B4-BE49-F238E27FC236}">
                  <a16:creationId xmlns:a16="http://schemas.microsoft.com/office/drawing/2014/main" id="{9C50A87C-438D-2A22-AC6B-7784DA1FE6A9}"/>
                </a:ext>
              </a:extLst>
            </p:cNvPr>
            <p:cNvSpPr/>
            <p:nvPr/>
          </p:nvSpPr>
          <p:spPr>
            <a:xfrm rot="5400000">
              <a:off x="2460781"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3</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4" name="직사각형 38">
              <a:extLst>
                <a:ext uri="{FF2B5EF4-FFF2-40B4-BE49-F238E27FC236}">
                  <a16:creationId xmlns:a16="http://schemas.microsoft.com/office/drawing/2014/main" id="{1BFA66D4-66BC-9CD3-D5FB-A2D9A8A762A4}"/>
                </a:ext>
              </a:extLst>
            </p:cNvPr>
            <p:cNvSpPr/>
            <p:nvPr/>
          </p:nvSpPr>
          <p:spPr>
            <a:xfrm rot="5400000">
              <a:off x="2964837"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4</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5" name="직사각형 39">
              <a:extLst>
                <a:ext uri="{FF2B5EF4-FFF2-40B4-BE49-F238E27FC236}">
                  <a16:creationId xmlns:a16="http://schemas.microsoft.com/office/drawing/2014/main" id="{DA65C783-BD45-91B8-1719-BD117CC34738}"/>
                </a:ext>
              </a:extLst>
            </p:cNvPr>
            <p:cNvSpPr/>
            <p:nvPr/>
          </p:nvSpPr>
          <p:spPr>
            <a:xfrm rot="5400000">
              <a:off x="3468893"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5</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6" name="직사각형 40">
              <a:extLst>
                <a:ext uri="{FF2B5EF4-FFF2-40B4-BE49-F238E27FC236}">
                  <a16:creationId xmlns:a16="http://schemas.microsoft.com/office/drawing/2014/main" id="{BE56ED6B-D09C-0DAE-30E5-8598922E279E}"/>
                </a:ext>
              </a:extLst>
            </p:cNvPr>
            <p:cNvSpPr/>
            <p:nvPr/>
          </p:nvSpPr>
          <p:spPr>
            <a:xfrm rot="5400000">
              <a:off x="5598114"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n</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7" name="아래쪽 화살표 41">
              <a:extLst>
                <a:ext uri="{FF2B5EF4-FFF2-40B4-BE49-F238E27FC236}">
                  <a16:creationId xmlns:a16="http://schemas.microsoft.com/office/drawing/2014/main" id="{4D677700-BF1E-FA76-4128-9B0B6032E875}"/>
                </a:ext>
              </a:extLst>
            </p:cNvPr>
            <p:cNvSpPr/>
            <p:nvPr/>
          </p:nvSpPr>
          <p:spPr>
            <a:xfrm>
              <a:off x="1823097" y="2463856"/>
              <a:ext cx="216024" cy="432048"/>
            </a:xfrm>
            <a:prstGeom prst="downArrow">
              <a:avLst/>
            </a:prstGeom>
            <a:solidFill>
              <a:srgbClr val="FF0000"/>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200" b="0">
                <a:solidFill>
                  <a:srgbClr val="00B050"/>
                </a:solidFill>
                <a:latin typeface="Courier New" pitchFamily="49" charset="0"/>
                <a:ea typeface="맑은 고딕" pitchFamily="50" charset="-127"/>
                <a:cs typeface="Courier New" pitchFamily="49" charset="0"/>
              </a:endParaRPr>
            </a:p>
          </p:txBody>
        </p:sp>
        <p:sp>
          <p:nvSpPr>
            <p:cNvPr id="18" name="TextBox 17">
              <a:extLst>
                <a:ext uri="{FF2B5EF4-FFF2-40B4-BE49-F238E27FC236}">
                  <a16:creationId xmlns:a16="http://schemas.microsoft.com/office/drawing/2014/main" id="{37579E31-85EE-4A74-181F-D3ED3749D1DE}"/>
                </a:ext>
              </a:extLst>
            </p:cNvPr>
            <p:cNvSpPr txBox="1"/>
            <p:nvPr/>
          </p:nvSpPr>
          <p:spPr>
            <a:xfrm>
              <a:off x="2669445" y="2074344"/>
              <a:ext cx="4047456" cy="778592"/>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1</a:t>
              </a:r>
              <a:r>
                <a:rPr lang="en-US" altLang="ko-KR" sz="1400" b="0" baseline="30000" dirty="0">
                  <a:solidFill>
                    <a:prstClr val="black"/>
                  </a:solidFill>
                  <a:latin typeface="맑은 고딕" pitchFamily="50" charset="-127"/>
                  <a:ea typeface="맑은 고딕" pitchFamily="50" charset="-127"/>
                  <a:cs typeface="+mn-cs"/>
                </a:rPr>
                <a:t>st</a:t>
              </a:r>
              <a:r>
                <a:rPr lang="en-US" altLang="ko-KR" sz="1400" b="0" dirty="0">
                  <a:solidFill>
                    <a:prstClr val="black"/>
                  </a:solidFill>
                  <a:latin typeface="맑은 고딕" pitchFamily="50" charset="-127"/>
                  <a:ea typeface="맑은 고딕" pitchFamily="50" charset="-127"/>
                  <a:cs typeface="+mn-cs"/>
                </a:rPr>
                <a:t> access is page1.</a:t>
              </a:r>
            </a:p>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2</a:t>
              </a:r>
              <a:r>
                <a:rPr lang="en-US" altLang="ko-KR" sz="1400" b="0" baseline="30000" dirty="0">
                  <a:solidFill>
                    <a:prstClr val="black"/>
                  </a:solidFill>
                  <a:latin typeface="맑은 고딕" pitchFamily="50" charset="-127"/>
                  <a:ea typeface="맑은 고딕" pitchFamily="50" charset="-127"/>
                  <a:cs typeface="+mn-cs"/>
                </a:rPr>
                <a:t>nd</a:t>
              </a:r>
              <a:r>
                <a:rPr lang="en-US" altLang="ko-KR" sz="1400" b="0" dirty="0">
                  <a:solidFill>
                    <a:prstClr val="black"/>
                  </a:solidFill>
                  <a:latin typeface="맑은 고딕" pitchFamily="50" charset="-127"/>
                  <a:ea typeface="맑은 고딕" pitchFamily="50" charset="-127"/>
                  <a:cs typeface="+mn-cs"/>
                </a:rPr>
                <a:t> access is nearby </a:t>
              </a:r>
              <a:r>
                <a:rPr lang="en-US" altLang="ko-KR" sz="1400" b="0" dirty="0">
                  <a:solidFill>
                    <a:prstClr val="black"/>
                  </a:solidFill>
                  <a:latin typeface="맑은 고딕" pitchFamily="50" charset="-127"/>
                  <a:ea typeface="맑은 고딕" pitchFamily="50" charset="-127"/>
                  <a:cs typeface="Courier New" pitchFamily="49" charset="0"/>
                </a:rPr>
                <a:t>page1</a:t>
              </a:r>
              <a:r>
                <a:rPr lang="en-US" altLang="ko-KR" sz="1400" b="0" dirty="0">
                  <a:solidFill>
                    <a:prstClr val="black"/>
                  </a:solidFill>
                  <a:latin typeface="맑은 고딕" pitchFamily="50" charset="-127"/>
                  <a:ea typeface="맑은 고딕" pitchFamily="50" charset="-127"/>
                  <a:cs typeface="+mn-cs"/>
                </a:rPr>
                <a:t>.</a:t>
              </a:r>
              <a:endParaRPr lang="ko-KR" altLang="en-US" sz="1400" b="0" dirty="0">
                <a:solidFill>
                  <a:prstClr val="black"/>
                </a:solidFill>
                <a:latin typeface="맑은 고딕" pitchFamily="50" charset="-127"/>
                <a:ea typeface="맑은 고딕" pitchFamily="50" charset="-127"/>
                <a:cs typeface="+mn-cs"/>
              </a:endParaRPr>
            </a:p>
          </p:txBody>
        </p:sp>
        <p:sp>
          <p:nvSpPr>
            <p:cNvPr id="19" name="TextBox 18">
              <a:extLst>
                <a:ext uri="{FF2B5EF4-FFF2-40B4-BE49-F238E27FC236}">
                  <a16:creationId xmlns:a16="http://schemas.microsoft.com/office/drawing/2014/main" id="{22A49073-8E9A-E09A-AF88-B130BA268E15}"/>
                </a:ext>
              </a:extLst>
            </p:cNvPr>
            <p:cNvSpPr txBox="1"/>
            <p:nvPr/>
          </p:nvSpPr>
          <p:spPr>
            <a:xfrm>
              <a:off x="2978050" y="4005064"/>
              <a:ext cx="2524251" cy="457996"/>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Virtual Memory</a:t>
              </a:r>
              <a:endParaRPr lang="ko-KR" altLang="en-US" sz="1400">
                <a:solidFill>
                  <a:prstClr val="black"/>
                </a:solidFill>
                <a:latin typeface="맑은 고딕" pitchFamily="50" charset="-127"/>
                <a:ea typeface="맑은 고딕" pitchFamily="50" charset="-127"/>
                <a:cs typeface="+mn-cs"/>
              </a:endParaRPr>
            </a:p>
          </p:txBody>
        </p:sp>
        <p:sp>
          <p:nvSpPr>
            <p:cNvPr id="20" name="TextBox 19">
              <a:extLst>
                <a:ext uri="{FF2B5EF4-FFF2-40B4-BE49-F238E27FC236}">
                  <a16:creationId xmlns:a16="http://schemas.microsoft.com/office/drawing/2014/main" id="{ACBEB941-C93F-59F7-7264-9F030F3E347B}"/>
                </a:ext>
              </a:extLst>
            </p:cNvPr>
            <p:cNvSpPr txBox="1"/>
            <p:nvPr/>
          </p:nvSpPr>
          <p:spPr>
            <a:xfrm>
              <a:off x="4644007" y="3140968"/>
              <a:ext cx="1058778" cy="412196"/>
            </a:xfrm>
            <a:prstGeom prst="rect">
              <a:avLst/>
            </a:prstGeom>
            <a:noFill/>
            <a:effectLst/>
          </p:spPr>
          <p:txBody>
            <a:bodyPr wrap="square" rtlCol="0">
              <a:spAutoFit/>
            </a:bodyPr>
            <a:lstStyle/>
            <a:p>
              <a:pP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a:t>
              </a:r>
            </a:p>
          </p:txBody>
        </p:sp>
      </p:grpSp>
      <p:sp>
        <p:nvSpPr>
          <p:cNvPr id="21" name="아래쪽 화살표 47">
            <a:extLst>
              <a:ext uri="{FF2B5EF4-FFF2-40B4-BE49-F238E27FC236}">
                <a16:creationId xmlns:a16="http://schemas.microsoft.com/office/drawing/2014/main" id="{FCFDDBA3-C879-5108-5E90-1B9FAEAA1A83}"/>
              </a:ext>
            </a:extLst>
          </p:cNvPr>
          <p:cNvSpPr/>
          <p:nvPr/>
        </p:nvSpPr>
        <p:spPr>
          <a:xfrm>
            <a:off x="7276967" y="4758661"/>
            <a:ext cx="131894" cy="290340"/>
          </a:xfrm>
          <a:prstGeom prst="downArrow">
            <a:avLst/>
          </a:prstGeom>
          <a:solidFill>
            <a:srgbClr val="0070C0"/>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200" b="0">
              <a:solidFill>
                <a:srgbClr val="00B050"/>
              </a:solidFill>
              <a:latin typeface="Courier New" pitchFamily="49" charset="0"/>
              <a:ea typeface="맑은 고딕" pitchFamily="50" charset="-127"/>
              <a:cs typeface="Courier New" pitchFamily="49" charset="0"/>
            </a:endParaRPr>
          </a:p>
        </p:txBody>
      </p:sp>
      <p:grpSp>
        <p:nvGrpSpPr>
          <p:cNvPr id="22" name="그룹 5">
            <a:extLst>
              <a:ext uri="{FF2B5EF4-FFF2-40B4-BE49-F238E27FC236}">
                <a16:creationId xmlns:a16="http://schemas.microsoft.com/office/drawing/2014/main" id="{D31B1C46-97FD-4152-8EC2-46F99BB524AE}"/>
              </a:ext>
            </a:extLst>
          </p:cNvPr>
          <p:cNvGrpSpPr/>
          <p:nvPr/>
        </p:nvGrpSpPr>
        <p:grpSpPr>
          <a:xfrm>
            <a:off x="6869862" y="2621838"/>
            <a:ext cx="2980074" cy="725850"/>
            <a:chOff x="5345862" y="2621838"/>
            <a:chExt cx="2980074" cy="725850"/>
          </a:xfrm>
        </p:grpSpPr>
        <p:sp>
          <p:nvSpPr>
            <p:cNvPr id="23" name="직사각형 18">
              <a:extLst>
                <a:ext uri="{FF2B5EF4-FFF2-40B4-BE49-F238E27FC236}">
                  <a16:creationId xmlns:a16="http://schemas.microsoft.com/office/drawing/2014/main" id="{37B4BED9-186B-08BB-6086-020B83152086}"/>
                </a:ext>
              </a:extLst>
            </p:cNvPr>
            <p:cNvSpPr/>
            <p:nvPr/>
          </p:nvSpPr>
          <p:spPr>
            <a:xfrm rot="5400000">
              <a:off x="6472974" y="1494726"/>
              <a:ext cx="725850" cy="2980074"/>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200" b="0">
                <a:solidFill>
                  <a:srgbClr val="00B050"/>
                </a:solidFill>
                <a:latin typeface="Courier New" pitchFamily="49" charset="0"/>
                <a:ea typeface="맑은 고딕" pitchFamily="50" charset="-127"/>
                <a:cs typeface="Courier New" pitchFamily="49" charset="0"/>
              </a:endParaRPr>
            </a:p>
          </p:txBody>
        </p:sp>
        <p:sp>
          <p:nvSpPr>
            <p:cNvPr id="24" name="직사각형 23">
              <a:extLst>
                <a:ext uri="{FF2B5EF4-FFF2-40B4-BE49-F238E27FC236}">
                  <a16:creationId xmlns:a16="http://schemas.microsoft.com/office/drawing/2014/main" id="{CC3DE096-EF69-560F-3815-BDA00752D60C}"/>
                </a:ext>
              </a:extLst>
            </p:cNvPr>
            <p:cNvSpPr/>
            <p:nvPr/>
          </p:nvSpPr>
          <p:spPr>
            <a:xfrm rot="5400000">
              <a:off x="5185449"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1</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25" name="직사각형 24">
              <a:extLst>
                <a:ext uri="{FF2B5EF4-FFF2-40B4-BE49-F238E27FC236}">
                  <a16:creationId xmlns:a16="http://schemas.microsoft.com/office/drawing/2014/main" id="{DD4B1400-D56E-1856-7650-ED556DF9D84C}"/>
                </a:ext>
              </a:extLst>
            </p:cNvPr>
            <p:cNvSpPr/>
            <p:nvPr/>
          </p:nvSpPr>
          <p:spPr>
            <a:xfrm rot="5400000">
              <a:off x="5494608"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2</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26" name="직사각형 25">
              <a:extLst>
                <a:ext uri="{FF2B5EF4-FFF2-40B4-BE49-F238E27FC236}">
                  <a16:creationId xmlns:a16="http://schemas.microsoft.com/office/drawing/2014/main" id="{C4D6E857-B5A0-8897-3363-DE86450F3B2B}"/>
                </a:ext>
              </a:extLst>
            </p:cNvPr>
            <p:cNvSpPr/>
            <p:nvPr/>
          </p:nvSpPr>
          <p:spPr>
            <a:xfrm rot="5400000">
              <a:off x="5803767"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3</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27" name="직사각형 26">
              <a:extLst>
                <a:ext uri="{FF2B5EF4-FFF2-40B4-BE49-F238E27FC236}">
                  <a16:creationId xmlns:a16="http://schemas.microsoft.com/office/drawing/2014/main" id="{93A3EF02-2B04-BD31-79DE-3473A9BA0B93}"/>
                </a:ext>
              </a:extLst>
            </p:cNvPr>
            <p:cNvSpPr/>
            <p:nvPr/>
          </p:nvSpPr>
          <p:spPr>
            <a:xfrm rot="5400000">
              <a:off x="6112926"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4</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28" name="직사각형 27">
              <a:extLst>
                <a:ext uri="{FF2B5EF4-FFF2-40B4-BE49-F238E27FC236}">
                  <a16:creationId xmlns:a16="http://schemas.microsoft.com/office/drawing/2014/main" id="{2D96DE80-C601-7D37-9295-0011EFD7C701}"/>
                </a:ext>
              </a:extLst>
            </p:cNvPr>
            <p:cNvSpPr/>
            <p:nvPr/>
          </p:nvSpPr>
          <p:spPr>
            <a:xfrm rot="5400000">
              <a:off x="6422085"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5</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29" name="직사각형 28">
              <a:extLst>
                <a:ext uri="{FF2B5EF4-FFF2-40B4-BE49-F238E27FC236}">
                  <a16:creationId xmlns:a16="http://schemas.microsoft.com/office/drawing/2014/main" id="{172C9705-6FC9-D7E6-FC7E-265B029A98E0}"/>
                </a:ext>
              </a:extLst>
            </p:cNvPr>
            <p:cNvSpPr/>
            <p:nvPr/>
          </p:nvSpPr>
          <p:spPr>
            <a:xfrm rot="5400000">
              <a:off x="7833941"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n</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30" name="TextBox 29">
              <a:extLst>
                <a:ext uri="{FF2B5EF4-FFF2-40B4-BE49-F238E27FC236}">
                  <a16:creationId xmlns:a16="http://schemas.microsoft.com/office/drawing/2014/main" id="{3ECF1320-D458-976B-23C5-C3D687CCBD24}"/>
                </a:ext>
              </a:extLst>
            </p:cNvPr>
            <p:cNvSpPr txBox="1"/>
            <p:nvPr/>
          </p:nvSpPr>
          <p:spPr>
            <a:xfrm>
              <a:off x="7452320" y="2815397"/>
              <a:ext cx="646441"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a:solidFill>
                    <a:prstClr val="black"/>
                  </a:solidFill>
                  <a:latin typeface="맑은 고딕" panose="020B0503020000020004" pitchFamily="50" charset="-127"/>
                  <a:ea typeface="맑은 고딕" panose="020B0503020000020004" pitchFamily="50" charset="-127"/>
                  <a:cs typeface="+mn-cs"/>
                </a:rPr>
                <a:t>…</a:t>
              </a:r>
            </a:p>
          </p:txBody>
        </p:sp>
        <p:sp>
          <p:nvSpPr>
            <p:cNvPr id="31" name="직사각형 45">
              <a:extLst>
                <a:ext uri="{FF2B5EF4-FFF2-40B4-BE49-F238E27FC236}">
                  <a16:creationId xmlns:a16="http://schemas.microsoft.com/office/drawing/2014/main" id="{D8EEDB19-8CD4-BC5A-B403-9A6245366D1A}"/>
                </a:ext>
              </a:extLst>
            </p:cNvPr>
            <p:cNvSpPr/>
            <p:nvPr/>
          </p:nvSpPr>
          <p:spPr>
            <a:xfrm rot="5400000">
              <a:off x="6731244" y="2850840"/>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6</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32" name="직사각형 46">
              <a:extLst>
                <a:ext uri="{FF2B5EF4-FFF2-40B4-BE49-F238E27FC236}">
                  <a16:creationId xmlns:a16="http://schemas.microsoft.com/office/drawing/2014/main" id="{3FAFB492-1A68-D2AB-0729-019483A1FE10}"/>
                </a:ext>
              </a:extLst>
            </p:cNvPr>
            <p:cNvSpPr/>
            <p:nvPr/>
          </p:nvSpPr>
          <p:spPr>
            <a:xfrm rot="5400000">
              <a:off x="7040401" y="2850840"/>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7</a:t>
              </a:r>
              <a:endParaRPr lang="ko-KR" altLang="en-US" sz="1200" b="0">
                <a:solidFill>
                  <a:prstClr val="black"/>
                </a:solidFill>
                <a:latin typeface="맑은 고딕" pitchFamily="50" charset="-127"/>
                <a:ea typeface="맑은 고딕" pitchFamily="50" charset="-127"/>
                <a:cs typeface="Courier New" pitchFamily="49" charset="0"/>
              </a:endParaRPr>
            </a:p>
          </p:txBody>
        </p:sp>
      </p:grpSp>
      <p:sp>
        <p:nvSpPr>
          <p:cNvPr id="3" name="灯片编号占位符 2">
            <a:extLst>
              <a:ext uri="{FF2B5EF4-FFF2-40B4-BE49-F238E27FC236}">
                <a16:creationId xmlns:a16="http://schemas.microsoft.com/office/drawing/2014/main" id="{15766F79-5455-23B8-1C6B-5131804AADC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a:t>
            </a:fld>
            <a:endParaRPr lang="nb-NO">
              <a:latin typeface="Arial"/>
              <a:cs typeface="Arial"/>
            </a:endParaRPr>
          </a:p>
        </p:txBody>
      </p:sp>
    </p:spTree>
    <p:extLst>
      <p:ext uri="{BB962C8B-B14F-4D97-AF65-F5344CB8AC3E}">
        <p14:creationId xmlns:p14="http://schemas.microsoft.com/office/powerpoint/2010/main" val="141282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IV</a:t>
            </a:r>
          </a:p>
        </p:txBody>
      </p:sp>
      <p:sp>
        <p:nvSpPr>
          <p:cNvPr id="3" name="Content Placeholder 2"/>
          <p:cNvSpPr>
            <a:spLocks noGrp="1"/>
          </p:cNvSpPr>
          <p:nvPr>
            <p:ph idx="1"/>
          </p:nvPr>
        </p:nvSpPr>
        <p:spPr>
          <a:xfrm>
            <a:off x="609600" y="1511300"/>
            <a:ext cx="10972800" cy="4978400"/>
          </a:xfrm>
        </p:spPr>
        <p:txBody>
          <a:bodyPr>
            <a:normAutofit lnSpcReduction="10000"/>
          </a:bodyPr>
          <a:lstStyle/>
          <a:p>
            <a:r>
              <a:rPr lang="en-US" dirty="0"/>
              <a:t>Consider 8-bit address space; a DM, write-back, write-allocate cache that can hold two blocks of 8 Bytes each. The cache is initially empty. The following sequence of memory operations are made, where each reference is a byte address of a 4-byte number (Only consider word aligned word addresses, i.e. locations 0, 4, 8, and so on. </a:t>
            </a:r>
            <a:r>
              <a:rPr lang="en-US" dirty="0" err="1"/>
              <a:t>lw</a:t>
            </a:r>
            <a:r>
              <a:rPr lang="en-US" dirty="0"/>
              <a:t>: load word; </a:t>
            </a:r>
            <a:r>
              <a:rPr lang="en-US" dirty="0" err="1"/>
              <a:t>sw</a:t>
            </a:r>
            <a:r>
              <a:rPr lang="en-US" dirty="0"/>
              <a:t>: store word) : </a:t>
            </a:r>
          </a:p>
          <a:p>
            <a:pPr lvl="1"/>
            <a:r>
              <a:rPr lang="en-US" dirty="0" err="1"/>
              <a:t>lw</a:t>
            </a:r>
            <a:r>
              <a:rPr lang="en-US" dirty="0"/>
              <a:t> 0</a:t>
            </a:r>
          </a:p>
          <a:p>
            <a:pPr lvl="1"/>
            <a:r>
              <a:rPr lang="en-US" dirty="0" err="1"/>
              <a:t>sw</a:t>
            </a:r>
            <a:r>
              <a:rPr lang="en-US" dirty="0"/>
              <a:t> 44</a:t>
            </a:r>
          </a:p>
          <a:p>
            <a:pPr lvl="1"/>
            <a:r>
              <a:rPr lang="en-US" dirty="0" err="1"/>
              <a:t>lw</a:t>
            </a:r>
            <a:r>
              <a:rPr lang="en-US" dirty="0"/>
              <a:t> 52</a:t>
            </a:r>
          </a:p>
          <a:p>
            <a:pPr lvl="1"/>
            <a:r>
              <a:rPr lang="en-US" dirty="0" err="1"/>
              <a:t>lw</a:t>
            </a:r>
            <a:r>
              <a:rPr lang="en-US" dirty="0"/>
              <a:t> 88</a:t>
            </a:r>
          </a:p>
          <a:p>
            <a:pPr lvl="1"/>
            <a:r>
              <a:rPr lang="en-US" dirty="0" err="1"/>
              <a:t>lw</a:t>
            </a:r>
            <a:r>
              <a:rPr lang="en-US" dirty="0"/>
              <a:t> 0</a:t>
            </a:r>
          </a:p>
          <a:p>
            <a:pPr lvl="1"/>
            <a:r>
              <a:rPr lang="en-US" dirty="0" err="1"/>
              <a:t>sw</a:t>
            </a:r>
            <a:r>
              <a:rPr lang="en-US" dirty="0"/>
              <a:t> 52 </a:t>
            </a:r>
          </a:p>
          <a:p>
            <a:pPr lvl="1"/>
            <a:r>
              <a:rPr lang="en-US" dirty="0" err="1"/>
              <a:t>lw</a:t>
            </a:r>
            <a:r>
              <a:rPr lang="en-US" dirty="0"/>
              <a:t> 68 </a:t>
            </a:r>
          </a:p>
          <a:p>
            <a:pPr lvl="1"/>
            <a:r>
              <a:rPr lang="en-US" dirty="0" err="1"/>
              <a:t>lw</a:t>
            </a:r>
            <a:r>
              <a:rPr lang="en-US" dirty="0"/>
              <a:t> 44 </a:t>
            </a:r>
          </a:p>
          <a:p>
            <a:r>
              <a:rPr lang="en-US" dirty="0"/>
              <a:t>Work out the cache behavior after each operation.</a:t>
            </a:r>
          </a:p>
        </p:txBody>
      </p:sp>
      <p:sp>
        <p:nvSpPr>
          <p:cNvPr id="4" name="Slide Number Placeholder 3"/>
          <p:cNvSpPr>
            <a:spLocks noGrp="1"/>
          </p:cNvSpPr>
          <p:nvPr>
            <p:ph type="sldNum" sz="quarter" idx="10"/>
          </p:nvPr>
        </p:nvSpPr>
        <p:spPr>
          <a:xfrm>
            <a:off x="10896600" y="6364288"/>
            <a:ext cx="685800" cy="457200"/>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pPr algn="ctr">
                <a:defRPr/>
              </a:pPr>
              <a:t>4</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Livelock</a:t>
            </a:r>
            <a:endParaRPr lang="en-US" dirty="0"/>
          </a:p>
        </p:txBody>
      </p:sp>
      <p:sp>
        <p:nvSpPr>
          <p:cNvPr id="3" name="Content Placeholder 2"/>
          <p:cNvSpPr>
            <a:spLocks noGrp="1"/>
          </p:cNvSpPr>
          <p:nvPr>
            <p:ph idx="1"/>
          </p:nvPr>
        </p:nvSpPr>
        <p:spPr>
          <a:xfrm>
            <a:off x="914400" y="4031227"/>
            <a:ext cx="10363200" cy="2271251"/>
          </a:xfrm>
        </p:spPr>
        <p:txBody>
          <a:bodyPr>
            <a:normAutofit/>
          </a:bodyPr>
          <a:lstStyle/>
          <a:p>
            <a:r>
              <a:rPr lang="en-US" dirty="0"/>
              <a:t>Both processes use the polling primitive </a:t>
            </a:r>
            <a:r>
              <a:rPr lang="en-US" dirty="0" err="1"/>
              <a:t>enter_region</a:t>
            </a:r>
            <a:r>
              <a:rPr lang="en-US" dirty="0"/>
              <a:t>() to try to acquire locks via busy-waiting; </a:t>
            </a:r>
            <a:r>
              <a:rPr lang="en-US" dirty="0" err="1"/>
              <a:t>process_A</a:t>
            </a:r>
            <a:r>
              <a:rPr lang="en-US" dirty="0"/>
              <a:t> gets resource_1 and </a:t>
            </a:r>
            <a:r>
              <a:rPr lang="en-US" dirty="0" err="1"/>
              <a:t>process_B</a:t>
            </a:r>
            <a:r>
              <a:rPr lang="en-US" dirty="0"/>
              <a:t> gets resource_2.</a:t>
            </a:r>
          </a:p>
          <a:p>
            <a:r>
              <a:rPr lang="en-US" dirty="0" err="1"/>
              <a:t>Livelock</a:t>
            </a:r>
            <a:r>
              <a:rPr lang="en-US" dirty="0"/>
              <a:t>, not deadlock, since no process is blocked.</a:t>
            </a:r>
          </a:p>
        </p:txBody>
      </p:sp>
      <p:pic>
        <p:nvPicPr>
          <p:cNvPr id="6" name="Picture 2"/>
          <p:cNvPicPr>
            <a:picLocks noChangeAspect="1" noChangeArrowheads="1"/>
          </p:cNvPicPr>
          <p:nvPr/>
        </p:nvPicPr>
        <p:blipFill>
          <a:blip r:embed="rId2" cstate="print"/>
          <a:srcRect/>
          <a:stretch>
            <a:fillRect/>
          </a:stretch>
        </p:blipFill>
        <p:spPr bwMode="auto">
          <a:xfrm>
            <a:off x="1800226" y="1855789"/>
            <a:ext cx="4124325" cy="2238375"/>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6172201" y="1831975"/>
            <a:ext cx="3902075" cy="2152650"/>
          </a:xfrm>
          <a:prstGeom prst="rect">
            <a:avLst/>
          </a:prstGeom>
          <a:noFill/>
          <a:ln w="9525">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Multi-Armed Lawyers</a:t>
            </a:r>
          </a:p>
        </p:txBody>
      </p:sp>
      <p:sp>
        <p:nvSpPr>
          <p:cNvPr id="3" name="Content Placeholder 2"/>
          <p:cNvSpPr>
            <a:spLocks noGrp="1"/>
          </p:cNvSpPr>
          <p:nvPr>
            <p:ph idx="1"/>
          </p:nvPr>
        </p:nvSpPr>
        <p:spPr/>
        <p:txBody>
          <a:bodyPr>
            <a:normAutofit/>
          </a:bodyPr>
          <a:lstStyle/>
          <a:p>
            <a:r>
              <a:rPr lang="en-US" dirty="0"/>
              <a:t>Consider a large table with IDENTICAL multi-armed alien lawyers. In the center is a pile of chopsticks. In order to eat, a lawyer must have one chopstick in each hand. The lawyers are so busy talking that they can only grab one chopstick at a time. Design a deadlock-free algorithm</a:t>
            </a:r>
            <a:r>
              <a:rPr lang="en-US" i="1" dirty="0"/>
              <a:t> </a:t>
            </a:r>
            <a:r>
              <a:rPr lang="en-US" dirty="0"/>
              <a:t>using monitors and Bankers algorithm. Assume total number of chopsticks &gt;= number of hands of each lawyer, so at least one lawyer can eat.</a:t>
            </a:r>
          </a:p>
          <a:p>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a:xfrm>
            <a:off x="609600" y="6248400"/>
            <a:ext cx="5852584" cy="457200"/>
          </a:xfrm>
          <a:prstGeom prst="rect">
            <a:avLst/>
          </a:prstGeom>
          <a:ln/>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r>
              <a:rPr lang="en-US">
                <a:solidFill>
                  <a:srgbClr val="000000"/>
                </a:solidFill>
              </a:rPr>
              <a:t> © Zonghua Gu, CMPT 300, Fall 2011 </a:t>
            </a:r>
            <a:endParaRPr lang="en-US" b="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7</a:t>
            </a:fld>
            <a:endParaRPr lang="en-US" altLang="zh-CN" b="0">
              <a:solidFill>
                <a:srgbClr val="000000"/>
              </a:solidFill>
              <a:cs typeface="+mn-cs"/>
            </a:endParaRPr>
          </a:p>
        </p:txBody>
      </p:sp>
      <p:sp>
        <p:nvSpPr>
          <p:cNvPr id="6" name="Content Placeholder 5"/>
          <p:cNvSpPr>
            <a:spLocks noGrp="1"/>
          </p:cNvSpPr>
          <p:nvPr>
            <p:ph idx="1"/>
          </p:nvPr>
        </p:nvSpPr>
        <p:spPr>
          <a:xfrm>
            <a:off x="8042788" y="-1"/>
            <a:ext cx="2625213" cy="6685935"/>
          </a:xfrm>
        </p:spPr>
        <p:txBody>
          <a:bodyPr>
            <a:normAutofit fontScale="85000" lnSpcReduction="20000"/>
          </a:bodyPr>
          <a:lstStyle/>
          <a:p>
            <a:r>
              <a:rPr lang="en-US" dirty="0" err="1"/>
              <a:t>GrabOne</a:t>
            </a:r>
            <a:r>
              <a:rPr lang="en-US" dirty="0"/>
              <a:t>() allows a lawyer to grab one chopstick. It puts a lawyer to sleep if he cannot be granted a chopstick without potentially deadlocking the system. </a:t>
            </a:r>
          </a:p>
          <a:p>
            <a:r>
              <a:rPr lang="en-US" dirty="0" err="1"/>
              <a:t>ReleaseAll</a:t>
            </a:r>
            <a:r>
              <a:rPr lang="en-US" dirty="0"/>
              <a:t>() allows a lawyer to release all chopsticks that he is holding. It wakes up any other lawyers that can proceed.</a:t>
            </a:r>
          </a:p>
          <a:p>
            <a:r>
              <a:rPr lang="en-US" dirty="0" err="1"/>
              <a:t>BankerCheck</a:t>
            </a:r>
            <a:r>
              <a:rPr lang="en-US" dirty="0"/>
              <a:t>() method takes a Lawyer number, checks resources, and returns true if a given lawyer can be granted one new chopstick </a:t>
            </a:r>
          </a:p>
          <a:p>
            <a:r>
              <a:rPr lang="en-US" dirty="0"/>
              <a:t>Assume Mesa-style monitor, hence while loop is used in </a:t>
            </a:r>
            <a:r>
              <a:rPr lang="en-US" dirty="0" err="1"/>
              <a:t>GrabOne</a:t>
            </a:r>
            <a:r>
              <a:rPr lang="en-US" dirty="0"/>
              <a:t>().</a:t>
            </a:r>
          </a:p>
        </p:txBody>
      </p:sp>
      <p:pic>
        <p:nvPicPr>
          <p:cNvPr id="120835" name="Picture 3"/>
          <p:cNvPicPr>
            <a:picLocks noChangeAspect="1" noChangeArrowheads="1"/>
          </p:cNvPicPr>
          <p:nvPr/>
        </p:nvPicPr>
        <p:blipFill>
          <a:blip r:embed="rId2" cstate="print"/>
          <a:srcRect/>
          <a:stretch>
            <a:fillRect/>
          </a:stretch>
        </p:blipFill>
        <p:spPr bwMode="auto">
          <a:xfrm>
            <a:off x="1696219" y="1"/>
            <a:ext cx="6435058" cy="6881163"/>
          </a:xfrm>
          <a:prstGeom prst="rect">
            <a:avLst/>
          </a:prstGeom>
          <a:noFill/>
          <a:ln w="9525">
            <a:noFill/>
            <a:miter lim="800000"/>
            <a:headEnd/>
            <a:tailEnd/>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BankerCheck</a:t>
            </a:r>
            <a:r>
              <a:rPr lang="en-US" dirty="0"/>
              <a:t>() Method</a:t>
            </a:r>
          </a:p>
        </p:txBody>
      </p:sp>
      <p:sp>
        <p:nvSpPr>
          <p:cNvPr id="3" name="Content Placeholder 2"/>
          <p:cNvSpPr>
            <a:spLocks noGrp="1"/>
          </p:cNvSpPr>
          <p:nvPr>
            <p:ph idx="1"/>
          </p:nvPr>
        </p:nvSpPr>
        <p:spPr>
          <a:xfrm>
            <a:off x="1524001" y="4013200"/>
            <a:ext cx="8967019" cy="2446594"/>
          </a:xfrm>
        </p:spPr>
        <p:txBody>
          <a:bodyPr>
            <a:normAutofit fontScale="92500"/>
          </a:bodyPr>
          <a:lstStyle/>
          <a:p>
            <a:r>
              <a:rPr lang="en-US" dirty="0"/>
              <a:t>State is safe if when a lawyer tries to take a chopstick, either</a:t>
            </a:r>
          </a:p>
          <a:p>
            <a:pPr lvl="1"/>
            <a:r>
              <a:rPr lang="en-US" dirty="0"/>
              <a:t>It is the last chopstick, but someone will have </a:t>
            </a:r>
            <a:r>
              <a:rPr lang="en-US" i="1" dirty="0" err="1"/>
              <a:t>NumArms</a:t>
            </a:r>
            <a:r>
              <a:rPr lang="en-US" dirty="0"/>
              <a:t> chopsticks afterwards</a:t>
            </a:r>
          </a:p>
          <a:p>
            <a:pPr lvl="1"/>
            <a:r>
              <a:rPr lang="en-US" dirty="0"/>
              <a:t>Or it is the 2</a:t>
            </a:r>
            <a:r>
              <a:rPr lang="en-US" baseline="30000" dirty="0"/>
              <a:t>nd</a:t>
            </a:r>
            <a:r>
              <a:rPr lang="en-US" dirty="0"/>
              <a:t> to last chopstick, but someone will have </a:t>
            </a:r>
            <a:r>
              <a:rPr lang="en-US" i="1" dirty="0"/>
              <a:t>NumArms-1</a:t>
            </a:r>
            <a:r>
              <a:rPr lang="en-US" dirty="0"/>
              <a:t> chopsticks afterwards</a:t>
            </a:r>
          </a:p>
          <a:p>
            <a:pPr lvl="1"/>
            <a:r>
              <a:rPr lang="en-US" dirty="0"/>
              <a:t>Or it is the 3</a:t>
            </a:r>
            <a:r>
              <a:rPr lang="en-US" baseline="30000" dirty="0"/>
              <a:t>rd</a:t>
            </a:r>
            <a:r>
              <a:rPr lang="en-US" dirty="0"/>
              <a:t>  to last chopstick, but someone will have </a:t>
            </a:r>
            <a:r>
              <a:rPr lang="en-US" i="1" dirty="0"/>
              <a:t>NumArms-2 </a:t>
            </a:r>
            <a:r>
              <a:rPr lang="en-US" dirty="0"/>
              <a:t>chopsticks afterwards …</a:t>
            </a:r>
          </a:p>
          <a:p>
            <a:pPr lvl="1"/>
            <a:r>
              <a:rPr lang="en-US" dirty="0"/>
              <a:t>Or…</a:t>
            </a:r>
          </a:p>
          <a:p>
            <a:pPr>
              <a:buNone/>
            </a:pPr>
            <a:endParaRPr lang="en-US" dirty="0"/>
          </a:p>
          <a:p>
            <a:endParaRPr lang="en-US" dirty="0"/>
          </a:p>
        </p:txBody>
      </p:sp>
      <p:sp>
        <p:nvSpPr>
          <p:cNvPr id="4" name="Date Placeholder 3"/>
          <p:cNvSpPr>
            <a:spLocks noGrp="1"/>
          </p:cNvSpPr>
          <p:nvPr>
            <p:ph type="dt" sz="half" idx="10"/>
          </p:nvPr>
        </p:nvSpPr>
        <p:spPr>
          <a:xfrm>
            <a:off x="609600" y="6248400"/>
            <a:ext cx="5852584" cy="457200"/>
          </a:xfrm>
          <a:prstGeom prst="rect">
            <a:avLst/>
          </a:prstGeom>
          <a:ln/>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r>
              <a:rPr lang="en-US">
                <a:solidFill>
                  <a:srgbClr val="000000"/>
                </a:solidFill>
              </a:rPr>
              <a:t> © Zonghua Gu, CMPT 300, Fall 2011 </a:t>
            </a:r>
            <a:endParaRPr lang="en-US" b="0" dirty="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8</a:t>
            </a:fld>
            <a:endParaRPr lang="en-US" altLang="zh-CN" b="0">
              <a:solidFill>
                <a:srgbClr val="000000"/>
              </a:solidFill>
              <a:cs typeface="+mn-cs"/>
            </a:endParaRPr>
          </a:p>
        </p:txBody>
      </p:sp>
      <p:pic>
        <p:nvPicPr>
          <p:cNvPr id="121858" name="Picture 2"/>
          <p:cNvPicPr>
            <a:picLocks noChangeAspect="1" noChangeArrowheads="1"/>
          </p:cNvPicPr>
          <p:nvPr/>
        </p:nvPicPr>
        <p:blipFill>
          <a:blip r:embed="rId2" cstate="print"/>
          <a:srcRect/>
          <a:stretch>
            <a:fillRect/>
          </a:stretch>
        </p:blipFill>
        <p:spPr bwMode="auto">
          <a:xfrm>
            <a:off x="2005779" y="0"/>
            <a:ext cx="7718324" cy="394376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Questions I</a:t>
            </a:r>
          </a:p>
        </p:txBody>
      </p:sp>
      <p:sp>
        <p:nvSpPr>
          <p:cNvPr id="3" name="Content Placeholder 2"/>
          <p:cNvSpPr>
            <a:spLocks noGrp="1"/>
          </p:cNvSpPr>
          <p:nvPr>
            <p:ph idx="1"/>
          </p:nvPr>
        </p:nvSpPr>
        <p:spPr/>
        <p:txBody>
          <a:bodyPr/>
          <a:lstStyle/>
          <a:p>
            <a:r>
              <a:rPr lang="en-US" dirty="0"/>
              <a:t>Q: Why didn’t we check for the case of </a:t>
            </a:r>
            <a:r>
              <a:rPr lang="en-US" i="1" dirty="0" err="1"/>
              <a:t>NumChopsticks</a:t>
            </a:r>
            <a:r>
              <a:rPr lang="en-US" i="1" dirty="0"/>
              <a:t> == 0</a:t>
            </a:r>
            <a:r>
              <a:rPr lang="en-US" dirty="0"/>
              <a:t>?</a:t>
            </a:r>
          </a:p>
          <a:p>
            <a:r>
              <a:rPr lang="en-US" dirty="0"/>
              <a:t>A: In this case, </a:t>
            </a:r>
            <a:r>
              <a:rPr lang="en-US" i="1" dirty="0"/>
              <a:t>(NumChopsticks-1) == -1</a:t>
            </a:r>
            <a:r>
              <a:rPr lang="en-US" dirty="0"/>
              <a:t>, hence the if statement would always fail – exactly what we would want to do when </a:t>
            </a:r>
            <a:r>
              <a:rPr lang="en-US" i="1" dirty="0" err="1"/>
              <a:t>NumChopsticks</a:t>
            </a:r>
            <a:r>
              <a:rPr lang="en-US" i="1" dirty="0"/>
              <a:t> == 0</a:t>
            </a:r>
          </a:p>
        </p:txBody>
      </p:sp>
      <p:sp>
        <p:nvSpPr>
          <p:cNvPr id="4" name="Date Placeholder 3"/>
          <p:cNvSpPr>
            <a:spLocks noGrp="1"/>
          </p:cNvSpPr>
          <p:nvPr>
            <p:ph type="dt" sz="half" idx="10"/>
          </p:nvPr>
        </p:nvSpPr>
        <p:spPr>
          <a:xfrm>
            <a:off x="609600" y="6248400"/>
            <a:ext cx="5852584" cy="457200"/>
          </a:xfrm>
          <a:prstGeom prst="rect">
            <a:avLst/>
          </a:prstGeom>
          <a:ln/>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r>
              <a:rPr lang="en-US">
                <a:solidFill>
                  <a:srgbClr val="000000"/>
                </a:solidFill>
              </a:rPr>
              <a:t> © Zonghua Gu, CMPT 300, Fall 2011 </a:t>
            </a:r>
            <a:endParaRPr lang="en-US" b="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9</a:t>
            </a:fld>
            <a:endParaRPr lang="en-US" altLang="zh-CN" b="0">
              <a:solidFill>
                <a:srgbClr val="000000"/>
              </a:solidFill>
              <a:cs typeface="+mn-cs"/>
            </a:endParaRPr>
          </a:p>
        </p:txBody>
      </p:sp>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113080</TotalTime>
  <Pages>60</Pages>
  <Words>2253</Words>
  <Application>Microsoft Office PowerPoint</Application>
  <PresentationFormat>Widescreen</PresentationFormat>
  <Paragraphs>199</Paragraphs>
  <Slides>17</Slides>
  <Notes>5</Notes>
  <HiddenSlides>0</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17</vt:i4>
      </vt:variant>
    </vt:vector>
  </HeadingPairs>
  <TitlesOfParts>
    <vt:vector size="35" baseType="lpstr">
      <vt:lpstr>Courier</vt:lpstr>
      <vt:lpstr>DengXian</vt:lpstr>
      <vt:lpstr>Gill Sans</vt:lpstr>
      <vt:lpstr>Gill Sans Light</vt:lpstr>
      <vt:lpstr>굴림</vt:lpstr>
      <vt:lpstr>Malgun Gothic</vt:lpstr>
      <vt:lpstr>SimSun</vt:lpstr>
      <vt:lpstr>Arial</vt:lpstr>
      <vt:lpstr>Arial Rounded MT Bold</vt:lpstr>
      <vt:lpstr>Calibri</vt:lpstr>
      <vt:lpstr>Comic Sans MS</vt:lpstr>
      <vt:lpstr>Courier New</vt:lpstr>
      <vt:lpstr>Helvetica</vt:lpstr>
      <vt:lpstr>Times New Roman</vt:lpstr>
      <vt:lpstr>Wingdings</vt:lpstr>
      <vt:lpstr>Office</vt:lpstr>
      <vt:lpstr>1_lecture</vt:lpstr>
      <vt:lpstr>Quadrant</vt:lpstr>
      <vt:lpstr>CSC 112: Computer Operating Systems Lecture XX  Cache Deleted </vt:lpstr>
      <vt:lpstr>TLB Example This is wrong. A Page is 4KB and can contain 1K integers, not 4 integers.</vt:lpstr>
      <vt:lpstr>Table Lookaside Buffer (TLB)</vt:lpstr>
      <vt:lpstr>Quiz IV</vt:lpstr>
      <vt:lpstr>Livelock</vt:lpstr>
      <vt:lpstr>Multi-Armed Lawyers</vt:lpstr>
      <vt:lpstr>PowerPoint Presentation</vt:lpstr>
      <vt:lpstr>BankerCheck() Method</vt:lpstr>
      <vt:lpstr>Dining Lawyers Questions I</vt:lpstr>
      <vt:lpstr>Dining Lawyers Questions II</vt:lpstr>
      <vt:lpstr>Dining Lawyers Questions III</vt:lpstr>
      <vt:lpstr>Dining Lawyers Variation I</vt:lpstr>
      <vt:lpstr>Dining Lawyers Variation II</vt:lpstr>
      <vt:lpstr>Dining Lawyers Variation III</vt:lpstr>
      <vt:lpstr>Dining Lawyers Variation III</vt:lpstr>
      <vt:lpstr>Measuring Cache Performance – Effect on CPI</vt:lpstr>
      <vt:lpstr>Impacts of Cache Performance</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1223</cp:revision>
  <cp:lastPrinted>2022-04-26T21:30:49Z</cp:lastPrinted>
  <dcterms:created xsi:type="dcterms:W3CDTF">1995-08-12T11:37:26Z</dcterms:created>
  <dcterms:modified xsi:type="dcterms:W3CDTF">2025-02-03T02:48:07Z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