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trictFirstAndLastChars="0" saveSubsetFonts="1">
  <p:sldMasterIdLst>
    <p:sldMasterId id="2147483648" r:id="rId1"/>
  </p:sldMasterIdLst>
  <p:notesMasterIdLst>
    <p:notesMasterId r:id="rId48"/>
  </p:notesMasterIdLst>
  <p:handoutMasterIdLst>
    <p:handoutMasterId r:id="rId49"/>
  </p:handoutMasterIdLst>
  <p:sldIdLst>
    <p:sldId id="799" r:id="rId2"/>
    <p:sldId id="294" r:id="rId3"/>
    <p:sldId id="295" r:id="rId4"/>
    <p:sldId id="274" r:id="rId5"/>
    <p:sldId id="260" r:id="rId6"/>
    <p:sldId id="276" r:id="rId7"/>
    <p:sldId id="273" r:id="rId8"/>
    <p:sldId id="275" r:id="rId9"/>
    <p:sldId id="277" r:id="rId10"/>
    <p:sldId id="278" r:id="rId11"/>
    <p:sldId id="279" r:id="rId12"/>
    <p:sldId id="280" r:id="rId13"/>
    <p:sldId id="282" r:id="rId14"/>
    <p:sldId id="281" r:id="rId15"/>
    <p:sldId id="297" r:id="rId16"/>
    <p:sldId id="283" r:id="rId17"/>
    <p:sldId id="284" r:id="rId18"/>
    <p:sldId id="286" r:id="rId19"/>
    <p:sldId id="287" r:id="rId20"/>
    <p:sldId id="298" r:id="rId21"/>
    <p:sldId id="300" r:id="rId22"/>
    <p:sldId id="290" r:id="rId23"/>
    <p:sldId id="291" r:id="rId24"/>
    <p:sldId id="292" r:id="rId25"/>
    <p:sldId id="293" r:id="rId26"/>
    <p:sldId id="800" r:id="rId27"/>
    <p:sldId id="801" r:id="rId28"/>
    <p:sldId id="299" r:id="rId29"/>
    <p:sldId id="802" r:id="rId30"/>
    <p:sldId id="803" r:id="rId31"/>
    <p:sldId id="804" r:id="rId32"/>
    <p:sldId id="805" r:id="rId33"/>
    <p:sldId id="806" r:id="rId34"/>
    <p:sldId id="807" r:id="rId35"/>
    <p:sldId id="808" r:id="rId36"/>
    <p:sldId id="809" r:id="rId37"/>
    <p:sldId id="285" r:id="rId38"/>
    <p:sldId id="307" r:id="rId39"/>
    <p:sldId id="308" r:id="rId40"/>
    <p:sldId id="310" r:id="rId41"/>
    <p:sldId id="810" r:id="rId42"/>
    <p:sldId id="289" r:id="rId43"/>
    <p:sldId id="303" r:id="rId44"/>
    <p:sldId id="811" r:id="rId45"/>
    <p:sldId id="304" r:id="rId46"/>
    <p:sldId id="306" r:id="rId4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294"/>
            <p14:sldId id="295"/>
            <p14:sldId id="274"/>
            <p14:sldId id="260"/>
            <p14:sldId id="276"/>
            <p14:sldId id="273"/>
            <p14:sldId id="275"/>
            <p14:sldId id="277"/>
            <p14:sldId id="278"/>
            <p14:sldId id="279"/>
            <p14:sldId id="280"/>
            <p14:sldId id="282"/>
            <p14:sldId id="281"/>
            <p14:sldId id="297"/>
            <p14:sldId id="283"/>
            <p14:sldId id="284"/>
            <p14:sldId id="286"/>
            <p14:sldId id="287"/>
            <p14:sldId id="298"/>
            <p14:sldId id="300"/>
            <p14:sldId id="290"/>
            <p14:sldId id="291"/>
            <p14:sldId id="292"/>
            <p14:sldId id="293"/>
            <p14:sldId id="800"/>
            <p14:sldId id="801"/>
            <p14:sldId id="299"/>
            <p14:sldId id="802"/>
            <p14:sldId id="803"/>
            <p14:sldId id="804"/>
            <p14:sldId id="805"/>
            <p14:sldId id="806"/>
            <p14:sldId id="807"/>
            <p14:sldId id="808"/>
            <p14:sldId id="809"/>
            <p14:sldId id="285"/>
            <p14:sldId id="307"/>
            <p14:sldId id="308"/>
            <p14:sldId id="310"/>
            <p14:sldId id="810"/>
            <p14:sldId id="289"/>
            <p14:sldId id="303"/>
            <p14:sldId id="811"/>
            <p14:sldId id="304"/>
            <p14:sldId id="306"/>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1" autoAdjust="0"/>
  </p:normalViewPr>
  <p:slideViewPr>
    <p:cSldViewPr snapToGrid="0">
      <p:cViewPr>
        <p:scale>
          <a:sx n="75" d="100"/>
          <a:sy n="75" d="100"/>
        </p:scale>
        <p:origin x="946" y="-96"/>
      </p:cViewPr>
      <p:guideLst>
        <p:guide orient="horz" pos="2160"/>
        <p:guide pos="3840"/>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210625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14</a:t>
            </a:fld>
            <a:endParaRPr kumimoji="1" lang="zh-CN" altLang="en-US"/>
          </a:p>
        </p:txBody>
      </p:sp>
    </p:spTree>
    <p:extLst>
      <p:ext uri="{BB962C8B-B14F-4D97-AF65-F5344CB8AC3E}">
        <p14:creationId xmlns:p14="http://schemas.microsoft.com/office/powerpoint/2010/main" val="8511455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may</a:t>
            </a:r>
            <a:r>
              <a:rPr lang="zh-CN" altLang="en-US" dirty="0"/>
              <a:t> </a:t>
            </a:r>
            <a:r>
              <a:rPr lang="en-US" altLang="zh-CN" dirty="0"/>
              <a:t>not</a:t>
            </a:r>
            <a:r>
              <a:rPr lang="zh-CN" altLang="en-US" dirty="0"/>
              <a:t> </a:t>
            </a:r>
            <a:r>
              <a:rPr lang="en-US" altLang="zh-CN" dirty="0"/>
              <a:t>have</a:t>
            </a:r>
            <a:r>
              <a:rPr lang="zh-CN" altLang="en-US" dirty="0"/>
              <a:t> </a:t>
            </a:r>
            <a:r>
              <a:rPr lang="en-US" altLang="zh-CN" dirty="0"/>
              <a:t>the</a:t>
            </a:r>
            <a:r>
              <a:rPr lang="zh-CN" altLang="en-US" dirty="0"/>
              <a:t> </a:t>
            </a:r>
            <a:r>
              <a:rPr lang="en-US" altLang="zh-CN" dirty="0"/>
              <a:t>exec</a:t>
            </a:r>
            <a:r>
              <a:rPr lang="zh-CN" altLang="en-US" dirty="0"/>
              <a:t> </a:t>
            </a:r>
            <a:r>
              <a:rPr lang="en-US" altLang="zh-CN" dirty="0"/>
              <a:t>command</a:t>
            </a:r>
            <a:r>
              <a:rPr lang="zh-CN" altLang="en-US" dirty="0"/>
              <a:t> </a:t>
            </a:r>
            <a:r>
              <a:rPr lang="en-US" altLang="zh-CN" dirty="0"/>
              <a:t>instead</a:t>
            </a:r>
            <a:r>
              <a:rPr lang="zh-CN" altLang="en-US" dirty="0"/>
              <a:t> </a:t>
            </a:r>
            <a:r>
              <a:rPr lang="en-US" altLang="zh-CN" dirty="0"/>
              <a:t>you</a:t>
            </a:r>
            <a:r>
              <a:rPr lang="zh-CN" altLang="en-US" dirty="0"/>
              <a:t> </a:t>
            </a:r>
            <a:r>
              <a:rPr lang="en-US" altLang="zh-CN" dirty="0"/>
              <a:t>have</a:t>
            </a:r>
            <a:r>
              <a:rPr lang="zh-CN" altLang="en-US" dirty="0"/>
              <a:t> </a:t>
            </a:r>
            <a:r>
              <a:rPr lang="en-US" altLang="zh-CN" dirty="0"/>
              <a:t>several</a:t>
            </a:r>
            <a:r>
              <a:rPr lang="zh-CN" altLang="en-US" dirty="0"/>
              <a:t> </a:t>
            </a:r>
            <a:r>
              <a:rPr lang="en-US" altLang="zh-CN" dirty="0"/>
              <a:t>alternatives</a:t>
            </a:r>
            <a:r>
              <a:rPr lang="zh-CN" altLang="en-US" dirty="0"/>
              <a:t> </a:t>
            </a:r>
            <a:r>
              <a:rPr lang="en-US" altLang="zh-CN" dirty="0"/>
              <a:t>you</a:t>
            </a:r>
            <a:r>
              <a:rPr lang="zh-CN" altLang="en-US" dirty="0"/>
              <a:t> </a:t>
            </a:r>
            <a:r>
              <a:rPr lang="en-US" altLang="zh-CN" dirty="0"/>
              <a:t>can</a:t>
            </a:r>
            <a:r>
              <a:rPr lang="zh-CN" altLang="en-US" dirty="0"/>
              <a:t> </a:t>
            </a:r>
            <a:r>
              <a:rPr lang="en-US" altLang="zh-CN" dirty="0"/>
              <a:t>use</a:t>
            </a:r>
            <a:r>
              <a:rPr lang="zh-CN" altLang="en-US" dirty="0"/>
              <a:t> </a:t>
            </a:r>
            <a:r>
              <a:rPr lang="en-US" altLang="zh-CN" dirty="0"/>
              <a:t>in</a:t>
            </a:r>
            <a:r>
              <a:rPr lang="zh-CN" altLang="en-US" dirty="0"/>
              <a:t> </a:t>
            </a:r>
            <a:r>
              <a:rPr lang="en-US" altLang="zh-CN" dirty="0"/>
              <a:t>different</a:t>
            </a:r>
            <a:r>
              <a:rPr lang="zh-CN" altLang="en-US" dirty="0"/>
              <a:t> </a:t>
            </a:r>
            <a:r>
              <a:rPr lang="en-US" altLang="zh-CN" dirty="0"/>
              <a:t>situations</a:t>
            </a:r>
          </a:p>
          <a:p>
            <a:r>
              <a:rPr lang="en-US" altLang="zh-CN" b="1" dirty="0">
                <a:solidFill>
                  <a:srgbClr val="FF0000"/>
                </a:solidFill>
              </a:rPr>
              <a:t>Returns</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errors occur</a:t>
            </a:r>
          </a:p>
          <a:p>
            <a:r>
              <a:rPr lang="en-US" altLang="zh-CN" dirty="0"/>
              <a:t>Replace</a:t>
            </a:r>
            <a:r>
              <a:rPr lang="zh-CN" altLang="en-US" dirty="0"/>
              <a:t> </a:t>
            </a:r>
            <a:r>
              <a:rPr lang="en-US" altLang="zh-CN" dirty="0"/>
              <a:t>current</a:t>
            </a:r>
            <a:r>
              <a:rPr lang="zh-CN" altLang="en-US" dirty="0"/>
              <a:t> </a:t>
            </a:r>
            <a:r>
              <a:rPr lang="en-US" altLang="zh-CN" dirty="0"/>
              <a:t>data</a:t>
            </a:r>
            <a:r>
              <a:rPr lang="zh-CN" altLang="en-US" dirty="0"/>
              <a:t> </a:t>
            </a:r>
            <a:r>
              <a:rPr lang="en-US" altLang="zh-CN" dirty="0"/>
              <a:t>and</a:t>
            </a:r>
            <a:r>
              <a:rPr lang="zh-CN" altLang="en-US" dirty="0"/>
              <a:t> </a:t>
            </a:r>
            <a:r>
              <a:rPr lang="en-US" altLang="zh-CN" dirty="0"/>
              <a:t>code</a:t>
            </a:r>
            <a:r>
              <a:rPr lang="zh-CN" altLang="en-US" dirty="0"/>
              <a:t> </a:t>
            </a:r>
            <a:r>
              <a:rPr lang="en-US" altLang="zh-CN" dirty="0"/>
              <a:t>with</a:t>
            </a:r>
            <a:r>
              <a:rPr lang="zh-CN" altLang="en-US" dirty="0"/>
              <a:t> </a:t>
            </a:r>
            <a:r>
              <a:rPr lang="en-US" altLang="zh-CN" dirty="0"/>
              <a:t>new</a:t>
            </a:r>
            <a:r>
              <a:rPr lang="zh-CN" altLang="en-US" dirty="0"/>
              <a:t> </a:t>
            </a:r>
            <a:r>
              <a:rPr lang="en-US" altLang="zh-CN" dirty="0"/>
              <a:t>in</a:t>
            </a:r>
            <a:r>
              <a:rPr lang="zh-CN" altLang="en-US" dirty="0"/>
              <a:t> </a:t>
            </a:r>
            <a:r>
              <a:rPr lang="en-US" altLang="zh-CN" dirty="0"/>
              <a:t>specified</a:t>
            </a:r>
            <a:r>
              <a:rPr lang="zh-CN" altLang="en-US" dirty="0"/>
              <a:t> </a:t>
            </a:r>
            <a:r>
              <a:rPr lang="en-US" altLang="zh-CN" dirty="0"/>
              <a:t>file,</a:t>
            </a:r>
            <a:r>
              <a:rPr lang="zh-CN" altLang="en-US" dirty="0"/>
              <a:t> </a:t>
            </a:r>
            <a:r>
              <a:rPr lang="en-US" altLang="zh-CN" dirty="0"/>
              <a:t>i.e.,</a:t>
            </a:r>
            <a:r>
              <a:rPr lang="zh-CN" altLang="en-US" dirty="0"/>
              <a:t> </a:t>
            </a:r>
            <a:r>
              <a:rPr lang="en-US" altLang="zh-CN" dirty="0"/>
              <a:t>it</a:t>
            </a:r>
            <a:r>
              <a:rPr lang="zh-CN" altLang="en-US" dirty="0"/>
              <a:t> </a:t>
            </a:r>
            <a:r>
              <a:rPr lang="en-US" altLang="zh-CN" dirty="0"/>
              <a:t>loads</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r>
              <a:rPr lang="zh-CN" altLang="en-US" dirty="0"/>
              <a:t> </a:t>
            </a:r>
            <a:r>
              <a:rPr lang="en-US" altLang="zh-CN" dirty="0"/>
              <a:t>into</a:t>
            </a:r>
            <a:r>
              <a:rPr lang="zh-CN" altLang="en-US" dirty="0"/>
              <a:t> </a:t>
            </a:r>
            <a:r>
              <a:rPr lang="en-US" altLang="zh-CN" dirty="0"/>
              <a:t>the</a:t>
            </a:r>
            <a:r>
              <a:rPr lang="zh-CN" altLang="en-US" dirty="0"/>
              <a:t> </a:t>
            </a:r>
            <a:r>
              <a:rPr lang="en-US" altLang="zh-CN" dirty="0"/>
              <a:t>current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16</a:t>
            </a:fld>
            <a:endParaRPr kumimoji="1" lang="zh-CN" altLang="en-US"/>
          </a:p>
        </p:txBody>
      </p:sp>
    </p:spTree>
    <p:extLst>
      <p:ext uri="{BB962C8B-B14F-4D97-AF65-F5344CB8AC3E}">
        <p14:creationId xmlns:p14="http://schemas.microsoft.com/office/powerpoint/2010/main" val="10939024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latin typeface="Gill Sans Light"/>
              </a:rPr>
              <a:t>Output</a:t>
            </a:r>
            <a:endParaRPr lang="en-SE" sz="1200" dirty="0">
              <a:latin typeface="Gill Sans Light"/>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17</a:t>
            </a:fld>
            <a:endParaRPr kumimoji="1" lang="zh-CN" altLang="en-US"/>
          </a:p>
        </p:txBody>
      </p:sp>
    </p:spTree>
    <p:extLst>
      <p:ext uri="{BB962C8B-B14F-4D97-AF65-F5344CB8AC3E}">
        <p14:creationId xmlns:p14="http://schemas.microsoft.com/office/powerpoint/2010/main" val="6868917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Windows</a:t>
            </a:r>
            <a:r>
              <a:rPr lang="zh-CN" altLang="en-US" dirty="0"/>
              <a:t> </a:t>
            </a:r>
            <a:r>
              <a:rPr lang="en-US" altLang="zh-CN" dirty="0"/>
              <a:t>has</a:t>
            </a:r>
            <a:r>
              <a:rPr lang="zh-CN" altLang="en-US" dirty="0"/>
              <a:t> </a:t>
            </a:r>
            <a:r>
              <a:rPr lang="en-US" altLang="zh-CN" dirty="0"/>
              <a:t>similar</a:t>
            </a:r>
            <a:r>
              <a:rPr lang="zh-CN" altLang="en-US" dirty="0"/>
              <a:t> </a:t>
            </a:r>
            <a:r>
              <a:rPr lang="en-US" altLang="zh-CN" dirty="0"/>
              <a:t>one,</a:t>
            </a:r>
            <a:r>
              <a:rPr lang="zh-CN" altLang="en-US" dirty="0"/>
              <a:t> </a:t>
            </a:r>
            <a:r>
              <a:rPr lang="en-US" altLang="zh-CN" dirty="0"/>
              <a:t>but</a:t>
            </a:r>
            <a:r>
              <a:rPr lang="zh-CN" altLang="en-US" dirty="0"/>
              <a:t> </a:t>
            </a:r>
            <a:r>
              <a:rPr lang="en-US" altLang="zh-CN" dirty="0"/>
              <a:t>different</a:t>
            </a:r>
            <a:r>
              <a:rPr lang="zh-CN" altLang="en-US" dirty="0"/>
              <a:t> </a:t>
            </a:r>
            <a:r>
              <a:rPr lang="en-US" altLang="zh-CN" dirty="0"/>
              <a:t>implementation</a:t>
            </a:r>
            <a:r>
              <a:rPr lang="zh-CN" altLang="en-US" dirty="0"/>
              <a:t> </a:t>
            </a:r>
            <a:r>
              <a:rPr lang="en-US" altLang="zh-CN" dirty="0"/>
              <a:t>philosophy,</a:t>
            </a:r>
            <a:r>
              <a:rPr lang="zh-CN" altLang="en-US" dirty="0"/>
              <a:t> </a:t>
            </a:r>
            <a:r>
              <a:rPr lang="en-US" altLang="zh-CN" dirty="0" err="1"/>
              <a:t>createprocess</a:t>
            </a:r>
            <a:endParaRPr lang="en-US" altLang="zh-CN" dirty="0"/>
          </a:p>
          <a:p>
            <a:endParaRPr lang="en-US" dirty="0"/>
          </a:p>
          <a:p>
            <a:r>
              <a:rPr lang="en-US" altLang="zh-CN" dirty="0"/>
              <a:t>standard</a:t>
            </a:r>
            <a:r>
              <a:rPr lang="zh-CN" altLang="en-US" dirty="0"/>
              <a:t> </a:t>
            </a:r>
            <a:r>
              <a:rPr lang="en-US" altLang="zh-CN" dirty="0"/>
              <a:t>output</a:t>
            </a:r>
          </a:p>
          <a:p>
            <a:endParaRPr lang="en-US" dirty="0"/>
          </a:p>
          <a:p>
            <a:r>
              <a:rPr lang="en-US" dirty="0"/>
              <a:t>Really easy to implement </a:t>
            </a:r>
          </a:p>
          <a:p>
            <a:endParaRPr lang="en-US" dirty="0"/>
          </a:p>
          <a:p>
            <a:r>
              <a:rPr lang="en-US" dirty="0"/>
              <a:t>On early PDP-7 computer, it only needs 27 lines of assembly code</a:t>
            </a:r>
          </a:p>
          <a:p>
            <a:endParaRPr lang="en-US" dirty="0"/>
          </a:p>
          <a:p>
            <a:r>
              <a:rPr lang="en-US" altLang="zh-CN" dirty="0"/>
              <a:t>1965</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18</a:t>
            </a:fld>
            <a:endParaRPr kumimoji="1" lang="zh-CN" altLang="en-US"/>
          </a:p>
        </p:txBody>
      </p:sp>
    </p:spTree>
    <p:extLst>
      <p:ext uri="{BB962C8B-B14F-4D97-AF65-F5344CB8AC3E}">
        <p14:creationId xmlns:p14="http://schemas.microsoft.com/office/powerpoint/2010/main" val="37447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19</a:t>
            </a:fld>
            <a:endParaRPr kumimoji="1" lang="zh-CN" altLang="en-US"/>
          </a:p>
        </p:txBody>
      </p:sp>
    </p:spTree>
    <p:extLst>
      <p:ext uri="{BB962C8B-B14F-4D97-AF65-F5344CB8AC3E}">
        <p14:creationId xmlns:p14="http://schemas.microsoft.com/office/powerpoint/2010/main" val="893979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percent</a:t>
            </a:r>
            <a:r>
              <a:rPr lang="zh-CN" altLang="en-US" dirty="0"/>
              <a:t> </a:t>
            </a:r>
            <a:r>
              <a:rPr lang="en-US" altLang="zh-CN" dirty="0"/>
              <a:t>sign</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21</a:t>
            </a:fld>
            <a:endParaRPr kumimoji="1" lang="zh-CN" altLang="en-US"/>
          </a:p>
        </p:txBody>
      </p:sp>
    </p:spTree>
    <p:extLst>
      <p:ext uri="{BB962C8B-B14F-4D97-AF65-F5344CB8AC3E}">
        <p14:creationId xmlns:p14="http://schemas.microsoft.com/office/powerpoint/2010/main" val="29575190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22</a:t>
            </a:fld>
            <a:endParaRPr kumimoji="1" lang="zh-CN" altLang="en-US"/>
          </a:p>
        </p:txBody>
      </p:sp>
    </p:spTree>
    <p:extLst>
      <p:ext uri="{BB962C8B-B14F-4D97-AF65-F5344CB8AC3E}">
        <p14:creationId xmlns:p14="http://schemas.microsoft.com/office/powerpoint/2010/main" val="42525032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23</a:t>
            </a:fld>
            <a:endParaRPr kumimoji="1" lang="zh-CN" altLang="en-US"/>
          </a:p>
        </p:txBody>
      </p:sp>
    </p:spTree>
    <p:extLst>
      <p:ext uri="{BB962C8B-B14F-4D97-AF65-F5344CB8AC3E}">
        <p14:creationId xmlns:p14="http://schemas.microsoft.com/office/powerpoint/2010/main" val="40022368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When</a:t>
            </a:r>
            <a:r>
              <a:rPr lang="zh-CN" altLang="en-US" dirty="0"/>
              <a:t> </a:t>
            </a:r>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running</a:t>
            </a:r>
            <a:r>
              <a:rPr lang="zh-CN" altLang="en-US" dirty="0"/>
              <a:t> </a:t>
            </a:r>
            <a:r>
              <a:rPr lang="en-US" altLang="zh-CN" dirty="0"/>
              <a:t>on</a:t>
            </a:r>
            <a:r>
              <a:rPr lang="zh-CN" altLang="en-US" dirty="0"/>
              <a:t> </a:t>
            </a:r>
            <a:r>
              <a:rPr lang="en-US" altLang="zh-CN" dirty="0" err="1"/>
              <a:t>cpu</a:t>
            </a:r>
            <a:r>
              <a:rPr lang="en-US" altLang="zh-CN" dirty="0"/>
              <a:t>,</a:t>
            </a:r>
            <a:r>
              <a:rPr lang="zh-CN" altLang="en-US" dirty="0"/>
              <a:t> </a:t>
            </a:r>
            <a:r>
              <a:rPr lang="en-US" altLang="zh-CN" dirty="0"/>
              <a:t>this</a:t>
            </a:r>
            <a:r>
              <a:rPr lang="zh-CN" altLang="en-US" dirty="0"/>
              <a:t> </a:t>
            </a:r>
            <a:r>
              <a:rPr lang="en-US" altLang="zh-CN" dirty="0"/>
              <a:t>means</a:t>
            </a:r>
            <a:r>
              <a:rPr lang="zh-CN" altLang="en-US" dirty="0"/>
              <a:t> </a:t>
            </a:r>
            <a:r>
              <a:rPr lang="en-US" altLang="zh-CN" dirty="0"/>
              <a:t>the</a:t>
            </a:r>
            <a:r>
              <a:rPr lang="zh-CN" altLang="en-US" dirty="0"/>
              <a:t> </a:t>
            </a:r>
            <a:r>
              <a:rPr lang="en-US" altLang="zh-CN" dirty="0"/>
              <a:t>process</a:t>
            </a:r>
            <a:r>
              <a:rPr lang="zh-CN" altLang="en-US" dirty="0"/>
              <a:t> </a:t>
            </a:r>
            <a:r>
              <a:rPr lang="en-US" altLang="zh-CN" dirty="0"/>
              <a:t>is</a:t>
            </a:r>
            <a:r>
              <a:rPr lang="zh-CN" altLang="en-US" dirty="0"/>
              <a:t> </a:t>
            </a:r>
            <a:r>
              <a:rPr lang="en-US" altLang="zh-CN" dirty="0"/>
              <a:t>not</a:t>
            </a:r>
            <a:r>
              <a:rPr lang="zh-CN" altLang="en-US" dirty="0"/>
              <a:t> </a:t>
            </a:r>
            <a:r>
              <a:rPr lang="en-US" altLang="zh-CN" dirty="0"/>
              <a:t>running</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24</a:t>
            </a:fld>
            <a:endParaRPr kumimoji="1" lang="zh-CN" altLang="en-US"/>
          </a:p>
        </p:txBody>
      </p:sp>
    </p:spTree>
    <p:extLst>
      <p:ext uri="{BB962C8B-B14F-4D97-AF65-F5344CB8AC3E}">
        <p14:creationId xmlns:p14="http://schemas.microsoft.com/office/powerpoint/2010/main" val="1695379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t>
            </a:r>
            <a:r>
              <a:rPr lang="en-US" altLang="zh-CN" dirty="0"/>
              <a:t>address</a:t>
            </a:r>
            <a:r>
              <a:rPr lang="zh-CN" altLang="en-US" dirty="0"/>
              <a:t> </a:t>
            </a:r>
            <a:r>
              <a:rPr lang="en-US" altLang="zh-CN" dirty="0"/>
              <a:t>space</a:t>
            </a:r>
            <a:r>
              <a:rPr lang="zh-CN" altLang="en-US" dirty="0"/>
              <a:t> </a:t>
            </a:r>
            <a:r>
              <a:rPr lang="en-US" altLang="zh-CN" dirty="0"/>
              <a:t>is</a:t>
            </a:r>
            <a:r>
              <a:rPr lang="zh-CN" altLang="en-US" dirty="0"/>
              <a:t> </a:t>
            </a:r>
            <a:r>
              <a:rPr lang="en-US" altLang="zh-CN" dirty="0"/>
              <a:t>the</a:t>
            </a:r>
            <a:r>
              <a:rPr lang="zh-CN" altLang="en-US" dirty="0"/>
              <a:t> </a:t>
            </a:r>
            <a:r>
              <a:rPr lang="en-US" altLang="zh-CN" dirty="0"/>
              <a:t>range</a:t>
            </a:r>
            <a:r>
              <a:rPr lang="zh-CN" altLang="en-US" dirty="0"/>
              <a:t> </a:t>
            </a:r>
            <a:r>
              <a:rPr lang="en-US" altLang="zh-CN" dirty="0"/>
              <a:t>of</a:t>
            </a:r>
            <a:r>
              <a:rPr lang="zh-CN" altLang="en-US" dirty="0"/>
              <a:t> </a:t>
            </a:r>
            <a:r>
              <a:rPr lang="en-US" altLang="zh-CN" dirty="0"/>
              <a:t>memory</a:t>
            </a:r>
            <a:r>
              <a:rPr lang="zh-CN" altLang="en-US" dirty="0"/>
              <a:t> </a:t>
            </a:r>
            <a:r>
              <a:rPr lang="en-US" altLang="zh-CN" dirty="0"/>
              <a:t>assigned</a:t>
            </a:r>
            <a:r>
              <a:rPr lang="zh-CN" altLang="en-US" dirty="0"/>
              <a:t> </a:t>
            </a:r>
            <a:r>
              <a:rPr lang="en-US" altLang="zh-CN" dirty="0"/>
              <a:t>to</a:t>
            </a:r>
            <a:r>
              <a:rPr lang="zh-CN" altLang="en-US" dirty="0"/>
              <a:t> </a:t>
            </a:r>
            <a:r>
              <a:rPr lang="en-US" altLang="zh-CN" dirty="0"/>
              <a:t>a</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4174929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EA244CC-416D-F868-16A3-57F336B71691}"/>
              </a:ext>
            </a:extLst>
          </p:cNvPr>
          <p:cNvSpPr>
            <a:spLocks noGrp="1" noChangeArrowheads="1"/>
          </p:cNvSpPr>
          <p:nvPr>
            <p:ph type="sldNum" sz="quarter" idx="5"/>
          </p:nvPr>
        </p:nvSpPr>
        <p:spPr>
          <a:ln/>
        </p:spPr>
        <p:txBody>
          <a:bodyPr/>
          <a:lstStyle/>
          <a:p>
            <a:fld id="{A460F991-4A27-42BB-BC0B-B9893A2CCE1D}" type="slidenum">
              <a:rPr lang="en-US" altLang="en-SE"/>
              <a:pPr/>
              <a:t>26</a:t>
            </a:fld>
            <a:endParaRPr lang="en-US" altLang="en-SE"/>
          </a:p>
        </p:txBody>
      </p:sp>
      <p:sp>
        <p:nvSpPr>
          <p:cNvPr id="145410" name="Rectangle 2">
            <a:extLst>
              <a:ext uri="{FF2B5EF4-FFF2-40B4-BE49-F238E27FC236}">
                <a16:creationId xmlns:a16="http://schemas.microsoft.com/office/drawing/2014/main" id="{27E6A562-AF8F-E73E-A38E-509F063B30EC}"/>
              </a:ext>
            </a:extLst>
          </p:cNvPr>
          <p:cNvSpPr>
            <a:spLocks noGrp="1" noRot="1" noChangeAspect="1" noChangeArrowheads="1" noTextEdit="1"/>
          </p:cNvSpPr>
          <p:nvPr>
            <p:ph type="sldImg"/>
          </p:nvPr>
        </p:nvSpPr>
        <p:spPr>
          <a:ln/>
        </p:spPr>
      </p:sp>
      <p:sp>
        <p:nvSpPr>
          <p:cNvPr id="145411" name="Rectangle 3">
            <a:extLst>
              <a:ext uri="{FF2B5EF4-FFF2-40B4-BE49-F238E27FC236}">
                <a16:creationId xmlns:a16="http://schemas.microsoft.com/office/drawing/2014/main" id="{E407BE11-0F0C-BE92-A9B9-744EEA107E6D}"/>
              </a:ext>
            </a:extLst>
          </p:cNvPr>
          <p:cNvSpPr>
            <a:spLocks noGrp="1" noChangeArrowheads="1"/>
          </p:cNvSpPr>
          <p:nvPr>
            <p:ph type="body" idx="1"/>
          </p:nvPr>
        </p:nvSpPr>
        <p:spPr/>
        <p:txBody>
          <a:bodyPr/>
          <a:lstStyle/>
          <a:p>
            <a:pPr>
              <a:lnSpc>
                <a:spcPct val="90000"/>
              </a:lnSpc>
            </a:pPr>
            <a:endParaRPr lang="en-US" altLang="en-SE" dirty="0"/>
          </a:p>
          <a:p>
            <a:pPr lvl="1">
              <a:lnSpc>
                <a:spcPct val="90000"/>
              </a:lnSpc>
            </a:pPr>
            <a:r>
              <a:rPr lang="en-US" altLang="en-SE" sz="2000" dirty="0"/>
              <a:t>(other resources…)</a:t>
            </a:r>
            <a:endParaRPr lang="en-SE" altLang="en-SE"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CB8A9D-725D-FC65-EAE1-54FF7BDA83C8}"/>
              </a:ext>
            </a:extLst>
          </p:cNvPr>
          <p:cNvSpPr>
            <a:spLocks noGrp="1" noChangeArrowheads="1"/>
          </p:cNvSpPr>
          <p:nvPr>
            <p:ph type="sldNum" sz="quarter" idx="5"/>
          </p:nvPr>
        </p:nvSpPr>
        <p:spPr>
          <a:ln/>
        </p:spPr>
        <p:txBody>
          <a:bodyPr/>
          <a:lstStyle/>
          <a:p>
            <a:fld id="{4BF145FB-7BDD-4151-8FF5-DE7A798D7ED4}" type="slidenum">
              <a:rPr lang="en-US" altLang="en-SE"/>
              <a:pPr/>
              <a:t>27</a:t>
            </a:fld>
            <a:endParaRPr lang="en-US" altLang="en-SE"/>
          </a:p>
        </p:txBody>
      </p:sp>
      <p:sp>
        <p:nvSpPr>
          <p:cNvPr id="146434" name="Rectangle 2">
            <a:extLst>
              <a:ext uri="{FF2B5EF4-FFF2-40B4-BE49-F238E27FC236}">
                <a16:creationId xmlns:a16="http://schemas.microsoft.com/office/drawing/2014/main" id="{66D26916-48EA-4E3E-DC5D-7C519A9F08D4}"/>
              </a:ext>
            </a:extLst>
          </p:cNvPr>
          <p:cNvSpPr>
            <a:spLocks noGrp="1" noRot="1" noChangeAspect="1" noChangeArrowheads="1" noTextEdit="1"/>
          </p:cNvSpPr>
          <p:nvPr>
            <p:ph type="sldImg"/>
          </p:nvPr>
        </p:nvSpPr>
        <p:spPr>
          <a:ln/>
        </p:spPr>
      </p:sp>
      <p:sp>
        <p:nvSpPr>
          <p:cNvPr id="146435" name="Rectangle 3">
            <a:extLst>
              <a:ext uri="{FF2B5EF4-FFF2-40B4-BE49-F238E27FC236}">
                <a16:creationId xmlns:a16="http://schemas.microsoft.com/office/drawing/2014/main" id="{0F3EB774-AA3F-7D9E-D38F-2A749022C32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445B69-73ED-EAED-7786-AB19FDA2D504}"/>
              </a:ext>
            </a:extLst>
          </p:cNvPr>
          <p:cNvSpPr>
            <a:spLocks noGrp="1" noChangeArrowheads="1"/>
          </p:cNvSpPr>
          <p:nvPr>
            <p:ph type="sldNum" sz="quarter" idx="5"/>
          </p:nvPr>
        </p:nvSpPr>
        <p:spPr>
          <a:ln/>
        </p:spPr>
        <p:txBody>
          <a:bodyPr/>
          <a:lstStyle/>
          <a:p>
            <a:fld id="{7088EB23-D1CE-4DA6-A81A-707CD8539C7D}" type="slidenum">
              <a:rPr lang="en-US" altLang="en-SE"/>
              <a:pPr/>
              <a:t>28</a:t>
            </a:fld>
            <a:endParaRPr lang="en-US" altLang="en-SE"/>
          </a:p>
        </p:txBody>
      </p:sp>
      <p:sp>
        <p:nvSpPr>
          <p:cNvPr id="147458" name="Rectangle 2">
            <a:extLst>
              <a:ext uri="{FF2B5EF4-FFF2-40B4-BE49-F238E27FC236}">
                <a16:creationId xmlns:a16="http://schemas.microsoft.com/office/drawing/2014/main" id="{84946C80-BAFB-5347-A455-CB2E609B230E}"/>
              </a:ext>
            </a:extLst>
          </p:cNvPr>
          <p:cNvSpPr>
            <a:spLocks noGrp="1" noRot="1" noChangeAspect="1" noChangeArrowheads="1" noTextEdit="1"/>
          </p:cNvSpPr>
          <p:nvPr>
            <p:ph type="sldImg"/>
          </p:nvPr>
        </p:nvSpPr>
        <p:spPr>
          <a:ln/>
        </p:spPr>
      </p:sp>
      <p:sp>
        <p:nvSpPr>
          <p:cNvPr id="147459" name="Rectangle 3">
            <a:extLst>
              <a:ext uri="{FF2B5EF4-FFF2-40B4-BE49-F238E27FC236}">
                <a16:creationId xmlns:a16="http://schemas.microsoft.com/office/drawing/2014/main" id="{BFBFCFE3-524D-4A23-F2E9-6E54B0CEFC35}"/>
              </a:ext>
            </a:extLst>
          </p:cNvPr>
          <p:cNvSpPr>
            <a:spLocks noGrp="1" noChangeArrowheads="1"/>
          </p:cNvSpPr>
          <p:nvPr>
            <p:ph type="body" idx="1"/>
          </p:nvPr>
        </p:nvSpPr>
        <p:spPr/>
        <p:txBody>
          <a:bodyPr/>
          <a:lstStyle/>
          <a:p>
            <a:r>
              <a:rPr lang="en-US" altLang="en-SE" dirty="0"/>
              <a:t>Given the process abstraction as we know it:</a:t>
            </a:r>
          </a:p>
          <a:p>
            <a:pPr lvl="1"/>
            <a:r>
              <a:rPr lang="en-US" altLang="en-SE" sz="2000" dirty="0"/>
              <a:t>create several processes</a:t>
            </a:r>
          </a:p>
          <a:p>
            <a:pPr lvl="1"/>
            <a:r>
              <a:rPr lang="en-US" altLang="en-SE" sz="2000" dirty="0"/>
              <a:t>cause each to </a:t>
            </a:r>
            <a:r>
              <a:rPr lang="en-US" altLang="en-SE" sz="2000" i="1" dirty="0"/>
              <a:t>map</a:t>
            </a:r>
            <a:r>
              <a:rPr lang="en-US" altLang="en-SE" sz="2000" dirty="0"/>
              <a:t> to the </a:t>
            </a:r>
            <a:r>
              <a:rPr lang="en-US" altLang="en-SE" sz="2000" dirty="0">
                <a:solidFill>
                  <a:srgbClr val="FF0000"/>
                </a:solidFill>
              </a:rPr>
              <a:t>same</a:t>
            </a:r>
            <a:r>
              <a:rPr lang="en-US" altLang="en-SE" sz="2000" dirty="0"/>
              <a:t> physical memory to share data</a:t>
            </a:r>
          </a:p>
          <a:p>
            <a:pPr lvl="2"/>
            <a:r>
              <a:rPr lang="en-US" altLang="en-SE" sz="1800" dirty="0"/>
              <a:t>see the </a:t>
            </a:r>
            <a:r>
              <a:rPr lang="en-US" altLang="en-SE" sz="1800" b="1" dirty="0" err="1">
                <a:latin typeface="Courier New" panose="02070309020205020404" pitchFamily="49" charset="0"/>
              </a:rPr>
              <a:t>MapViewOfFile</a:t>
            </a:r>
            <a:r>
              <a:rPr lang="en-US" altLang="en-SE" sz="1800" b="1" dirty="0">
                <a:latin typeface="Courier New" panose="02070309020205020404" pitchFamily="49" charset="0"/>
              </a:rPr>
              <a:t>()</a:t>
            </a:r>
            <a:r>
              <a:rPr lang="en-US" altLang="en-SE" sz="1800" dirty="0"/>
              <a:t> system call for one way to do this (kind of)</a:t>
            </a:r>
          </a:p>
          <a:p>
            <a:r>
              <a:rPr lang="en-US" altLang="en-SE" dirty="0"/>
              <a:t>This is like making a pig fly – it’s really inefficient</a:t>
            </a:r>
          </a:p>
          <a:p>
            <a:pPr lvl="1"/>
            <a:r>
              <a:rPr lang="en-US" altLang="en-SE" sz="2000" dirty="0"/>
              <a:t>space:  _KPROCESS, page tables, etc.</a:t>
            </a:r>
          </a:p>
          <a:p>
            <a:pPr lvl="1"/>
            <a:r>
              <a:rPr lang="en-US" altLang="en-SE" sz="2000" dirty="0"/>
              <a:t>time: creating OS structures, initializing </a:t>
            </a:r>
            <a:r>
              <a:rPr lang="en-US" altLang="en-SE" sz="2000" dirty="0" err="1"/>
              <a:t>addr</a:t>
            </a:r>
            <a:r>
              <a:rPr lang="en-US" altLang="en-SE" sz="2000" dirty="0"/>
              <a:t> space, etc.</a:t>
            </a:r>
          </a:p>
          <a:p>
            <a:r>
              <a:rPr lang="en-US" altLang="en-SE" dirty="0"/>
              <a:t>Some equally bad alternatives for some of the examples:</a:t>
            </a:r>
          </a:p>
          <a:p>
            <a:pPr lvl="1"/>
            <a:r>
              <a:rPr lang="en-US" altLang="en-SE" sz="2000" dirty="0"/>
              <a:t>Entirely separate web servers</a:t>
            </a:r>
          </a:p>
          <a:p>
            <a:pPr lvl="1"/>
            <a:r>
              <a:rPr lang="en-US" altLang="en-SE" sz="2000" dirty="0"/>
              <a:t>Manually programmed asynchronous programming (non-blocking I/O) in the web client (browser)</a:t>
            </a:r>
          </a:p>
          <a:p>
            <a:endParaRPr lang="en-SE" altLang="en-SE"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82BD38-B6DF-AD7E-85D4-91AC20CEAF19}"/>
              </a:ext>
            </a:extLst>
          </p:cNvPr>
          <p:cNvSpPr>
            <a:spLocks noGrp="1" noChangeArrowheads="1"/>
          </p:cNvSpPr>
          <p:nvPr>
            <p:ph type="sldNum" sz="quarter" idx="5"/>
          </p:nvPr>
        </p:nvSpPr>
        <p:spPr>
          <a:ln/>
        </p:spPr>
        <p:txBody>
          <a:bodyPr/>
          <a:lstStyle/>
          <a:p>
            <a:fld id="{54DB5D3C-9F25-464D-9824-A875D2BAE9CF}" type="slidenum">
              <a:rPr lang="en-US" altLang="en-SE"/>
              <a:pPr/>
              <a:t>29</a:t>
            </a:fld>
            <a:endParaRPr lang="en-US" altLang="en-SE"/>
          </a:p>
        </p:txBody>
      </p:sp>
      <p:sp>
        <p:nvSpPr>
          <p:cNvPr id="150530" name="Rectangle 2">
            <a:extLst>
              <a:ext uri="{FF2B5EF4-FFF2-40B4-BE49-F238E27FC236}">
                <a16:creationId xmlns:a16="http://schemas.microsoft.com/office/drawing/2014/main" id="{E0EB92D4-0921-CCCA-590D-BE026C25B288}"/>
              </a:ext>
            </a:extLst>
          </p:cNvPr>
          <p:cNvSpPr>
            <a:spLocks noGrp="1" noRot="1" noChangeAspect="1" noChangeArrowheads="1" noTextEdit="1"/>
          </p:cNvSpPr>
          <p:nvPr>
            <p:ph type="sldImg"/>
          </p:nvPr>
        </p:nvSpPr>
        <p:spPr>
          <a:ln/>
        </p:spPr>
      </p:sp>
      <p:sp>
        <p:nvSpPr>
          <p:cNvPr id="150531" name="Rectangle 3">
            <a:extLst>
              <a:ext uri="{FF2B5EF4-FFF2-40B4-BE49-F238E27FC236}">
                <a16:creationId xmlns:a16="http://schemas.microsoft.com/office/drawing/2014/main" id="{27F11126-7053-6151-9A8E-F0843091142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C4087FC-A5C5-61FB-1E83-CB06B59D13D6}"/>
              </a:ext>
            </a:extLst>
          </p:cNvPr>
          <p:cNvSpPr>
            <a:spLocks noGrp="1" noChangeArrowheads="1"/>
          </p:cNvSpPr>
          <p:nvPr>
            <p:ph type="sldNum" sz="quarter" idx="5"/>
          </p:nvPr>
        </p:nvSpPr>
        <p:spPr>
          <a:ln/>
        </p:spPr>
        <p:txBody>
          <a:bodyPr/>
          <a:lstStyle/>
          <a:p>
            <a:fld id="{D0930BE4-DDA0-4F9F-BDB7-C9D4160F96C6}" type="slidenum">
              <a:rPr lang="en-US" altLang="en-SE"/>
              <a:pPr/>
              <a:t>30</a:t>
            </a:fld>
            <a:endParaRPr lang="en-US" altLang="en-SE"/>
          </a:p>
        </p:txBody>
      </p:sp>
      <p:sp>
        <p:nvSpPr>
          <p:cNvPr id="151554" name="Rectangle 2">
            <a:extLst>
              <a:ext uri="{FF2B5EF4-FFF2-40B4-BE49-F238E27FC236}">
                <a16:creationId xmlns:a16="http://schemas.microsoft.com/office/drawing/2014/main" id="{96D19E59-1358-1986-B418-BDBC7348B4F0}"/>
              </a:ext>
            </a:extLst>
          </p:cNvPr>
          <p:cNvSpPr>
            <a:spLocks noGrp="1" noRot="1" noChangeAspect="1" noChangeArrowheads="1" noTextEdit="1"/>
          </p:cNvSpPr>
          <p:nvPr>
            <p:ph type="sldImg"/>
          </p:nvPr>
        </p:nvSpPr>
        <p:spPr>
          <a:ln/>
        </p:spPr>
      </p:sp>
      <p:sp>
        <p:nvSpPr>
          <p:cNvPr id="151555" name="Rectangle 3">
            <a:extLst>
              <a:ext uri="{FF2B5EF4-FFF2-40B4-BE49-F238E27FC236}">
                <a16:creationId xmlns:a16="http://schemas.microsoft.com/office/drawing/2014/main" id="{34C83608-36C7-5FFC-0F14-A431D37CE3E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A641F2-D944-E1B0-462B-F3E15F4B0EA1}"/>
              </a:ext>
            </a:extLst>
          </p:cNvPr>
          <p:cNvSpPr>
            <a:spLocks noGrp="1" noChangeArrowheads="1"/>
          </p:cNvSpPr>
          <p:nvPr>
            <p:ph type="sldNum" sz="quarter" idx="5"/>
          </p:nvPr>
        </p:nvSpPr>
        <p:spPr>
          <a:ln/>
        </p:spPr>
        <p:txBody>
          <a:bodyPr/>
          <a:lstStyle/>
          <a:p>
            <a:fld id="{65236FE6-7695-4C7A-8670-58D61413E100}" type="slidenum">
              <a:rPr lang="en-US" altLang="en-SE"/>
              <a:pPr/>
              <a:t>31</a:t>
            </a:fld>
            <a:endParaRPr lang="en-US" altLang="en-SE"/>
          </a:p>
        </p:txBody>
      </p:sp>
      <p:sp>
        <p:nvSpPr>
          <p:cNvPr id="152578" name="Rectangle 2">
            <a:extLst>
              <a:ext uri="{FF2B5EF4-FFF2-40B4-BE49-F238E27FC236}">
                <a16:creationId xmlns:a16="http://schemas.microsoft.com/office/drawing/2014/main" id="{8F94A720-9102-320F-CD02-223967FE43D1}"/>
              </a:ext>
            </a:extLst>
          </p:cNvPr>
          <p:cNvSpPr>
            <a:spLocks noGrp="1" noRot="1" noChangeAspect="1" noChangeArrowheads="1" noTextEdit="1"/>
          </p:cNvSpPr>
          <p:nvPr>
            <p:ph type="sldImg"/>
          </p:nvPr>
        </p:nvSpPr>
        <p:spPr>
          <a:ln/>
        </p:spPr>
      </p:sp>
      <p:sp>
        <p:nvSpPr>
          <p:cNvPr id="152579" name="Rectangle 3">
            <a:extLst>
              <a:ext uri="{FF2B5EF4-FFF2-40B4-BE49-F238E27FC236}">
                <a16:creationId xmlns:a16="http://schemas.microsoft.com/office/drawing/2014/main" id="{C4BD2805-22FE-1788-52D4-B8F0EFE6798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565F706-16EC-4001-CD28-8E60CF954D0D}"/>
              </a:ext>
            </a:extLst>
          </p:cNvPr>
          <p:cNvSpPr>
            <a:spLocks noGrp="1" noChangeArrowheads="1"/>
          </p:cNvSpPr>
          <p:nvPr>
            <p:ph type="sldNum" sz="quarter" idx="5"/>
          </p:nvPr>
        </p:nvSpPr>
        <p:spPr>
          <a:ln/>
        </p:spPr>
        <p:txBody>
          <a:bodyPr/>
          <a:lstStyle/>
          <a:p>
            <a:fld id="{F63C82CA-0173-4304-8C88-6191E725EF00}" type="slidenum">
              <a:rPr lang="en-US" altLang="en-SE"/>
              <a:pPr/>
              <a:t>32</a:t>
            </a:fld>
            <a:endParaRPr lang="en-US" altLang="en-SE"/>
          </a:p>
        </p:txBody>
      </p:sp>
      <p:sp>
        <p:nvSpPr>
          <p:cNvPr id="153602" name="Rectangle 2">
            <a:extLst>
              <a:ext uri="{FF2B5EF4-FFF2-40B4-BE49-F238E27FC236}">
                <a16:creationId xmlns:a16="http://schemas.microsoft.com/office/drawing/2014/main" id="{E52A7B1A-3B40-DEB6-0208-1A21F7C39A1B}"/>
              </a:ext>
            </a:extLst>
          </p:cNvPr>
          <p:cNvSpPr>
            <a:spLocks noGrp="1" noRot="1" noChangeAspect="1" noChangeArrowheads="1" noTextEdit="1"/>
          </p:cNvSpPr>
          <p:nvPr>
            <p:ph type="sldImg"/>
          </p:nvPr>
        </p:nvSpPr>
        <p:spPr>
          <a:ln/>
        </p:spPr>
      </p:sp>
      <p:sp>
        <p:nvSpPr>
          <p:cNvPr id="153603" name="Rectangle 3">
            <a:extLst>
              <a:ext uri="{FF2B5EF4-FFF2-40B4-BE49-F238E27FC236}">
                <a16:creationId xmlns:a16="http://schemas.microsoft.com/office/drawing/2014/main" id="{2CC224F7-6068-78E2-6718-BF3CD2C875C7}"/>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28CDECA-946C-AE8C-A1FF-3F0097CA2CDE}"/>
              </a:ext>
            </a:extLst>
          </p:cNvPr>
          <p:cNvSpPr>
            <a:spLocks noGrp="1" noChangeArrowheads="1"/>
          </p:cNvSpPr>
          <p:nvPr>
            <p:ph type="sldNum" sz="quarter" idx="5"/>
          </p:nvPr>
        </p:nvSpPr>
        <p:spPr>
          <a:ln/>
        </p:spPr>
        <p:txBody>
          <a:bodyPr/>
          <a:lstStyle/>
          <a:p>
            <a:fld id="{5E572CDF-320B-4F89-90B5-A1D30C529DFC}" type="slidenum">
              <a:rPr lang="en-US" altLang="en-SE"/>
              <a:pPr/>
              <a:t>33</a:t>
            </a:fld>
            <a:endParaRPr lang="en-US" altLang="en-SE"/>
          </a:p>
        </p:txBody>
      </p:sp>
      <p:sp>
        <p:nvSpPr>
          <p:cNvPr id="154626" name="Rectangle 2">
            <a:extLst>
              <a:ext uri="{FF2B5EF4-FFF2-40B4-BE49-F238E27FC236}">
                <a16:creationId xmlns:a16="http://schemas.microsoft.com/office/drawing/2014/main" id="{33297D9F-2676-A454-8ACE-FB40E0A3FCA0}"/>
              </a:ext>
            </a:extLst>
          </p:cNvPr>
          <p:cNvSpPr>
            <a:spLocks noGrp="1" noRot="1" noChangeAspect="1" noChangeArrowheads="1" noTextEdit="1"/>
          </p:cNvSpPr>
          <p:nvPr>
            <p:ph type="sldImg"/>
          </p:nvPr>
        </p:nvSpPr>
        <p:spPr>
          <a:ln/>
        </p:spPr>
      </p:sp>
      <p:sp>
        <p:nvSpPr>
          <p:cNvPr id="154627" name="Rectangle 3">
            <a:extLst>
              <a:ext uri="{FF2B5EF4-FFF2-40B4-BE49-F238E27FC236}">
                <a16:creationId xmlns:a16="http://schemas.microsoft.com/office/drawing/2014/main" id="{15BC99DB-1D9F-E9D9-69E1-2961ADDB284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F0A0FC2-EF4E-2721-8B98-F091405F27E5}"/>
              </a:ext>
            </a:extLst>
          </p:cNvPr>
          <p:cNvSpPr>
            <a:spLocks noGrp="1" noChangeArrowheads="1"/>
          </p:cNvSpPr>
          <p:nvPr>
            <p:ph type="sldNum" sz="quarter" idx="5"/>
          </p:nvPr>
        </p:nvSpPr>
        <p:spPr>
          <a:ln/>
        </p:spPr>
        <p:txBody>
          <a:bodyPr/>
          <a:lstStyle/>
          <a:p>
            <a:fld id="{C36B5C4C-9C35-428B-ABDF-5220042EA051}" type="slidenum">
              <a:rPr lang="en-US" altLang="en-SE"/>
              <a:pPr/>
              <a:t>34</a:t>
            </a:fld>
            <a:endParaRPr lang="en-US" altLang="en-SE"/>
          </a:p>
        </p:txBody>
      </p:sp>
      <p:sp>
        <p:nvSpPr>
          <p:cNvPr id="155650" name="Rectangle 2">
            <a:extLst>
              <a:ext uri="{FF2B5EF4-FFF2-40B4-BE49-F238E27FC236}">
                <a16:creationId xmlns:a16="http://schemas.microsoft.com/office/drawing/2014/main" id="{AB5829BF-E214-D49C-2338-723E012E72A1}"/>
              </a:ext>
            </a:extLst>
          </p:cNvPr>
          <p:cNvSpPr>
            <a:spLocks noGrp="1" noRot="1" noChangeAspect="1" noChangeArrowheads="1" noTextEdit="1"/>
          </p:cNvSpPr>
          <p:nvPr>
            <p:ph type="sldImg"/>
          </p:nvPr>
        </p:nvSpPr>
        <p:spPr>
          <a:ln/>
        </p:spPr>
      </p:sp>
      <p:sp>
        <p:nvSpPr>
          <p:cNvPr id="155651" name="Rectangle 3">
            <a:extLst>
              <a:ext uri="{FF2B5EF4-FFF2-40B4-BE49-F238E27FC236}">
                <a16:creationId xmlns:a16="http://schemas.microsoft.com/office/drawing/2014/main" id="{81F3D099-48D5-71E2-D062-20F1DAC1385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7B7B849-8D10-A820-5E7D-9F7CE56F5FE9}"/>
              </a:ext>
            </a:extLst>
          </p:cNvPr>
          <p:cNvSpPr>
            <a:spLocks noGrp="1" noChangeArrowheads="1"/>
          </p:cNvSpPr>
          <p:nvPr>
            <p:ph type="sldNum" sz="quarter" idx="5"/>
          </p:nvPr>
        </p:nvSpPr>
        <p:spPr>
          <a:ln/>
        </p:spPr>
        <p:txBody>
          <a:bodyPr/>
          <a:lstStyle/>
          <a:p>
            <a:fld id="{AAA55D20-961A-45EA-A0C4-3245F00C5732}" type="slidenum">
              <a:rPr lang="en-US" altLang="en-SE"/>
              <a:pPr/>
              <a:t>35</a:t>
            </a:fld>
            <a:endParaRPr lang="en-US" altLang="en-SE"/>
          </a:p>
        </p:txBody>
      </p:sp>
      <p:sp>
        <p:nvSpPr>
          <p:cNvPr id="156674" name="Rectangle 2">
            <a:extLst>
              <a:ext uri="{FF2B5EF4-FFF2-40B4-BE49-F238E27FC236}">
                <a16:creationId xmlns:a16="http://schemas.microsoft.com/office/drawing/2014/main" id="{D62BF81A-3E42-BCC8-1E3A-A8262392303A}"/>
              </a:ext>
            </a:extLst>
          </p:cNvPr>
          <p:cNvSpPr>
            <a:spLocks noGrp="1" noRot="1" noChangeAspect="1" noChangeArrowheads="1" noTextEdit="1"/>
          </p:cNvSpPr>
          <p:nvPr>
            <p:ph type="sldImg"/>
          </p:nvPr>
        </p:nvSpPr>
        <p:spPr>
          <a:ln/>
        </p:spPr>
      </p:sp>
      <p:sp>
        <p:nvSpPr>
          <p:cNvPr id="156675" name="Rectangle 3">
            <a:extLst>
              <a:ext uri="{FF2B5EF4-FFF2-40B4-BE49-F238E27FC236}">
                <a16:creationId xmlns:a16="http://schemas.microsoft.com/office/drawing/2014/main" id="{0C2B0406-B56F-AAA8-16DB-06783D9C4F9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Malloc</a:t>
            </a:r>
            <a:r>
              <a:rPr lang="zh-CN" altLang="en-US" dirty="0"/>
              <a:t> </a:t>
            </a:r>
            <a:r>
              <a:rPr lang="en-US" altLang="zh-CN" dirty="0"/>
              <a:t>to</a:t>
            </a:r>
            <a:r>
              <a:rPr lang="zh-CN" altLang="en-US" dirty="0"/>
              <a:t> </a:t>
            </a:r>
            <a:r>
              <a:rPr lang="en-US" altLang="zh-CN" dirty="0"/>
              <a:t>define,</a:t>
            </a:r>
            <a:r>
              <a:rPr lang="zh-CN" altLang="en-US" dirty="0"/>
              <a:t> </a:t>
            </a:r>
            <a:r>
              <a:rPr lang="en-US" altLang="zh-CN" dirty="0"/>
              <a:t>but</a:t>
            </a:r>
            <a:r>
              <a:rPr lang="zh-CN" altLang="en-US" dirty="0"/>
              <a:t> </a:t>
            </a:r>
            <a:r>
              <a:rPr lang="en-US" altLang="zh-CN" dirty="0"/>
              <a:t>you</a:t>
            </a:r>
            <a:r>
              <a:rPr lang="zh-CN" altLang="en-US" dirty="0"/>
              <a:t> </a:t>
            </a:r>
            <a:r>
              <a:rPr lang="en-US" altLang="zh-CN" dirty="0"/>
              <a:t>also</a:t>
            </a:r>
            <a:r>
              <a:rPr lang="zh-CN" altLang="en-US" dirty="0"/>
              <a:t> </a:t>
            </a:r>
            <a:r>
              <a:rPr lang="en-US" altLang="zh-CN" dirty="0"/>
              <a:t>need</a:t>
            </a:r>
            <a:r>
              <a:rPr lang="zh-CN" altLang="en-US" dirty="0"/>
              <a:t> </a:t>
            </a:r>
            <a:r>
              <a:rPr lang="en-US" altLang="zh-CN" dirty="0"/>
              <a:t>to</a:t>
            </a:r>
            <a:r>
              <a:rPr lang="zh-CN" altLang="en-US" dirty="0"/>
              <a:t> </a:t>
            </a:r>
            <a:r>
              <a:rPr lang="en-US" altLang="zh-CN" dirty="0"/>
              <a:t>free</a:t>
            </a:r>
            <a:r>
              <a:rPr lang="zh-CN" altLang="en-US" dirty="0"/>
              <a:t> </a:t>
            </a:r>
            <a:r>
              <a:rPr lang="en-US" altLang="zh-CN" dirty="0"/>
              <a:t>it.</a:t>
            </a:r>
            <a:r>
              <a:rPr lang="zh-CN" altLang="en-US" dirty="0"/>
              <a:t> </a:t>
            </a:r>
            <a:endParaRPr lang="en-US" altLang="zh-CN" dirty="0"/>
          </a:p>
          <a:p>
            <a:r>
              <a:rPr lang="en-US" altLang="zh-CN" dirty="0"/>
              <a:t>Trampoline</a:t>
            </a:r>
            <a:r>
              <a:rPr lang="zh-CN" altLang="en-US" dirty="0"/>
              <a:t> </a:t>
            </a:r>
            <a:r>
              <a:rPr lang="en-US" altLang="zh-CN" dirty="0"/>
              <a:t>includes</a:t>
            </a:r>
            <a:r>
              <a:rPr lang="zh-CN" altLang="en-US" dirty="0"/>
              <a:t> </a:t>
            </a:r>
            <a:r>
              <a:rPr lang="en-US" altLang="zh-CN" dirty="0"/>
              <a:t>the</a:t>
            </a:r>
            <a:r>
              <a:rPr lang="zh-CN" altLang="en-US" dirty="0"/>
              <a:t> </a:t>
            </a:r>
            <a:r>
              <a:rPr lang="en-US" altLang="zh-CN" dirty="0"/>
              <a:t>code</a:t>
            </a:r>
            <a:r>
              <a:rPr lang="zh-CN" altLang="en-US" dirty="0"/>
              <a:t> </a:t>
            </a:r>
            <a:r>
              <a:rPr lang="en-US" altLang="zh-CN" dirty="0"/>
              <a:t>to</a:t>
            </a:r>
            <a:r>
              <a:rPr lang="zh-CN" altLang="en-US" dirty="0"/>
              <a:t> </a:t>
            </a:r>
            <a:r>
              <a:rPr lang="en-US" altLang="zh-CN" dirty="0"/>
              <a:t>transition</a:t>
            </a:r>
            <a:r>
              <a:rPr lang="zh-CN" altLang="en-US" dirty="0"/>
              <a:t> </a:t>
            </a:r>
            <a:r>
              <a:rPr lang="en-US" altLang="zh-CN" dirty="0"/>
              <a:t>in</a:t>
            </a:r>
            <a:r>
              <a:rPr lang="zh-CN" altLang="en-US" dirty="0"/>
              <a:t> </a:t>
            </a:r>
            <a:r>
              <a:rPr lang="en-US" altLang="zh-CN" dirty="0"/>
              <a:t>and</a:t>
            </a:r>
            <a:r>
              <a:rPr lang="zh-CN" altLang="en-US" dirty="0"/>
              <a:t> </a:t>
            </a:r>
            <a:r>
              <a:rPr lang="en-US" altLang="zh-CN" dirty="0"/>
              <a:t>out</a:t>
            </a:r>
            <a:r>
              <a:rPr lang="zh-CN" altLang="en-US" dirty="0"/>
              <a:t> </a:t>
            </a:r>
            <a:r>
              <a:rPr lang="en-US" altLang="zh-CN" dirty="0"/>
              <a:t>of</a:t>
            </a:r>
            <a:r>
              <a:rPr lang="zh-CN" altLang="en-US" dirty="0"/>
              <a:t> </a:t>
            </a:r>
            <a:r>
              <a:rPr lang="en-US" altLang="zh-CN" dirty="0"/>
              <a:t>the</a:t>
            </a:r>
            <a:r>
              <a:rPr lang="zh-CN" altLang="en-US" dirty="0"/>
              <a:t> </a:t>
            </a:r>
            <a:r>
              <a:rPr lang="en-US" altLang="zh-CN" dirty="0"/>
              <a:t>kernel</a:t>
            </a:r>
          </a:p>
          <a:p>
            <a:r>
              <a:rPr lang="en-US" altLang="zh-CN" dirty="0" err="1"/>
              <a:t>Trapframe</a:t>
            </a:r>
            <a:r>
              <a:rPr lang="zh-CN" altLang="en-US" dirty="0"/>
              <a:t> </a:t>
            </a:r>
            <a:r>
              <a:rPr lang="en-US" altLang="zh-CN" dirty="0"/>
              <a:t>saves</a:t>
            </a:r>
            <a:r>
              <a:rPr lang="zh-CN" altLang="en-US" dirty="0"/>
              <a:t> </a:t>
            </a:r>
            <a:r>
              <a:rPr lang="en-US" altLang="zh-CN" dirty="0"/>
              <a:t>the</a:t>
            </a:r>
            <a:r>
              <a:rPr lang="zh-CN" altLang="en-US" dirty="0"/>
              <a:t> </a:t>
            </a:r>
            <a:r>
              <a:rPr lang="en-US" altLang="zh-CN" dirty="0"/>
              <a:t>state</a:t>
            </a:r>
            <a:r>
              <a:rPr lang="zh-CN" altLang="en-US" dirty="0"/>
              <a:t> </a:t>
            </a:r>
            <a:r>
              <a:rPr lang="en-US" altLang="zh-CN" dirty="0"/>
              <a:t>of</a:t>
            </a:r>
            <a:r>
              <a:rPr lang="zh-CN" altLang="en-US" dirty="0"/>
              <a:t> </a:t>
            </a:r>
            <a:r>
              <a:rPr lang="en-US" altLang="zh-CN" dirty="0"/>
              <a:t>the</a:t>
            </a:r>
            <a:r>
              <a:rPr lang="zh-CN" altLang="en-US" dirty="0"/>
              <a:t> </a:t>
            </a:r>
            <a:r>
              <a:rPr lang="en-US" altLang="zh-CN" dirty="0"/>
              <a:t>process</a:t>
            </a:r>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31758241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D62CC52-C77F-BD13-4D20-DBBA0B072973}"/>
              </a:ext>
            </a:extLst>
          </p:cNvPr>
          <p:cNvSpPr>
            <a:spLocks noGrp="1" noChangeArrowheads="1"/>
          </p:cNvSpPr>
          <p:nvPr>
            <p:ph type="sldNum" sz="quarter" idx="5"/>
          </p:nvPr>
        </p:nvSpPr>
        <p:spPr>
          <a:ln/>
        </p:spPr>
        <p:txBody>
          <a:bodyPr/>
          <a:lstStyle/>
          <a:p>
            <a:fld id="{39A96768-C111-48F3-ADAC-CCF8512A48E9}" type="slidenum">
              <a:rPr lang="en-US" altLang="en-SE"/>
              <a:pPr/>
              <a:t>36</a:t>
            </a:fld>
            <a:endParaRPr lang="en-US" altLang="en-SE"/>
          </a:p>
        </p:txBody>
      </p:sp>
      <p:sp>
        <p:nvSpPr>
          <p:cNvPr id="157698" name="Rectangle 2">
            <a:extLst>
              <a:ext uri="{FF2B5EF4-FFF2-40B4-BE49-F238E27FC236}">
                <a16:creationId xmlns:a16="http://schemas.microsoft.com/office/drawing/2014/main" id="{E6169282-1AA7-549B-AAD5-6A034A6EF2E1}"/>
              </a:ext>
            </a:extLst>
          </p:cNvPr>
          <p:cNvSpPr>
            <a:spLocks noGrp="1" noRot="1" noChangeAspect="1" noChangeArrowheads="1" noTextEdit="1"/>
          </p:cNvSpPr>
          <p:nvPr>
            <p:ph type="sldImg"/>
          </p:nvPr>
        </p:nvSpPr>
        <p:spPr>
          <a:ln/>
        </p:spPr>
      </p:sp>
      <p:sp>
        <p:nvSpPr>
          <p:cNvPr id="157699" name="Rectangle 3">
            <a:extLst>
              <a:ext uri="{FF2B5EF4-FFF2-40B4-BE49-F238E27FC236}">
                <a16:creationId xmlns:a16="http://schemas.microsoft.com/office/drawing/2014/main" id="{B1A174E4-B7FD-C311-6E68-E677ECA38D19}"/>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0E05E5-3332-F660-C957-FDBCF2366947}"/>
              </a:ext>
            </a:extLst>
          </p:cNvPr>
          <p:cNvSpPr>
            <a:spLocks noGrp="1" noChangeArrowheads="1"/>
          </p:cNvSpPr>
          <p:nvPr>
            <p:ph type="sldNum" sz="quarter" idx="5"/>
          </p:nvPr>
        </p:nvSpPr>
        <p:spPr>
          <a:ln/>
        </p:spPr>
        <p:txBody>
          <a:bodyPr/>
          <a:lstStyle/>
          <a:p>
            <a:fld id="{6CAEB181-7564-4BA6-A8B9-4345022F9CB6}" type="slidenum">
              <a:rPr lang="en-US" altLang="en-SE"/>
              <a:pPr/>
              <a:t>37</a:t>
            </a:fld>
            <a:endParaRPr lang="en-US" altLang="en-SE"/>
          </a:p>
        </p:txBody>
      </p:sp>
      <p:sp>
        <p:nvSpPr>
          <p:cNvPr id="158722" name="Rectangle 2">
            <a:extLst>
              <a:ext uri="{FF2B5EF4-FFF2-40B4-BE49-F238E27FC236}">
                <a16:creationId xmlns:a16="http://schemas.microsoft.com/office/drawing/2014/main" id="{341DAA87-5AD1-329F-7E80-1B509D85CE4E}"/>
              </a:ext>
            </a:extLst>
          </p:cNvPr>
          <p:cNvSpPr>
            <a:spLocks noGrp="1" noRot="1" noChangeAspect="1" noChangeArrowheads="1" noTextEdit="1"/>
          </p:cNvSpPr>
          <p:nvPr>
            <p:ph type="sldImg"/>
          </p:nvPr>
        </p:nvSpPr>
        <p:spPr>
          <a:ln/>
        </p:spPr>
      </p:sp>
      <p:sp>
        <p:nvSpPr>
          <p:cNvPr id="158723" name="Rectangle 3">
            <a:extLst>
              <a:ext uri="{FF2B5EF4-FFF2-40B4-BE49-F238E27FC236}">
                <a16:creationId xmlns:a16="http://schemas.microsoft.com/office/drawing/2014/main" id="{3A1BD065-825A-65CC-A07F-5612018F566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31D9072-C6AD-25E2-829E-D597FFB90B88}"/>
              </a:ext>
            </a:extLst>
          </p:cNvPr>
          <p:cNvSpPr>
            <a:spLocks noGrp="1" noChangeArrowheads="1"/>
          </p:cNvSpPr>
          <p:nvPr>
            <p:ph type="sldNum" sz="quarter" idx="5"/>
          </p:nvPr>
        </p:nvSpPr>
        <p:spPr>
          <a:ln/>
        </p:spPr>
        <p:txBody>
          <a:bodyPr/>
          <a:lstStyle/>
          <a:p>
            <a:fld id="{00C0937E-470A-47B3-A3F2-29C0CC0ED79A}" type="slidenum">
              <a:rPr lang="en-US" altLang="en-SE"/>
              <a:pPr/>
              <a:t>38</a:t>
            </a:fld>
            <a:endParaRPr lang="en-US" altLang="en-SE"/>
          </a:p>
        </p:txBody>
      </p:sp>
      <p:sp>
        <p:nvSpPr>
          <p:cNvPr id="200706" name="Rectangle 2">
            <a:extLst>
              <a:ext uri="{FF2B5EF4-FFF2-40B4-BE49-F238E27FC236}">
                <a16:creationId xmlns:a16="http://schemas.microsoft.com/office/drawing/2014/main" id="{E61679A2-6BE1-722D-615E-10EF5AC9B4F4}"/>
              </a:ext>
            </a:extLst>
          </p:cNvPr>
          <p:cNvSpPr>
            <a:spLocks noGrp="1" noRot="1" noChangeAspect="1" noChangeArrowheads="1" noTextEdit="1"/>
          </p:cNvSpPr>
          <p:nvPr>
            <p:ph type="sldImg"/>
          </p:nvPr>
        </p:nvSpPr>
        <p:spPr>
          <a:ln/>
        </p:spPr>
      </p:sp>
      <p:sp>
        <p:nvSpPr>
          <p:cNvPr id="200707" name="Rectangle 3">
            <a:extLst>
              <a:ext uri="{FF2B5EF4-FFF2-40B4-BE49-F238E27FC236}">
                <a16:creationId xmlns:a16="http://schemas.microsoft.com/office/drawing/2014/main" id="{BCB2B644-9FC9-1D06-25AD-C98F8ECA2E0E}"/>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E3FF06-ED5A-938D-328C-F768BAA160D4}"/>
              </a:ext>
            </a:extLst>
          </p:cNvPr>
          <p:cNvSpPr>
            <a:spLocks noGrp="1" noChangeArrowheads="1"/>
          </p:cNvSpPr>
          <p:nvPr>
            <p:ph type="sldNum" sz="quarter" idx="5"/>
          </p:nvPr>
        </p:nvSpPr>
        <p:spPr>
          <a:ln/>
        </p:spPr>
        <p:txBody>
          <a:bodyPr/>
          <a:lstStyle/>
          <a:p>
            <a:fld id="{F3BDEA84-3B3D-4FFD-AC16-FDB6B09519DE}" type="slidenum">
              <a:rPr lang="en-US" altLang="en-SE"/>
              <a:pPr/>
              <a:t>39</a:t>
            </a:fld>
            <a:endParaRPr lang="en-US" altLang="en-SE"/>
          </a:p>
        </p:txBody>
      </p:sp>
      <p:sp>
        <p:nvSpPr>
          <p:cNvPr id="202754" name="Rectangle 2">
            <a:extLst>
              <a:ext uri="{FF2B5EF4-FFF2-40B4-BE49-F238E27FC236}">
                <a16:creationId xmlns:a16="http://schemas.microsoft.com/office/drawing/2014/main" id="{73A5D488-4D32-1C4D-871F-FBDEB0694228}"/>
              </a:ext>
            </a:extLst>
          </p:cNvPr>
          <p:cNvSpPr>
            <a:spLocks noGrp="1" noRot="1" noChangeAspect="1" noChangeArrowheads="1" noTextEdit="1"/>
          </p:cNvSpPr>
          <p:nvPr>
            <p:ph type="sldImg"/>
          </p:nvPr>
        </p:nvSpPr>
        <p:spPr>
          <a:ln/>
        </p:spPr>
      </p:sp>
      <p:sp>
        <p:nvSpPr>
          <p:cNvPr id="202755" name="Rectangle 3">
            <a:extLst>
              <a:ext uri="{FF2B5EF4-FFF2-40B4-BE49-F238E27FC236}">
                <a16:creationId xmlns:a16="http://schemas.microsoft.com/office/drawing/2014/main" id="{2E204F08-0C98-39B1-10C0-B22B2E1BEF3C}"/>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7802D1F-F73D-8C43-D64A-55F2DC4F61A6}"/>
              </a:ext>
            </a:extLst>
          </p:cNvPr>
          <p:cNvSpPr>
            <a:spLocks noGrp="1" noChangeArrowheads="1"/>
          </p:cNvSpPr>
          <p:nvPr>
            <p:ph type="sldNum" sz="quarter" idx="5"/>
          </p:nvPr>
        </p:nvSpPr>
        <p:spPr>
          <a:ln/>
        </p:spPr>
        <p:txBody>
          <a:bodyPr/>
          <a:lstStyle/>
          <a:p>
            <a:fld id="{5A2471CD-19A5-4D29-B356-21B057F3B6D6}" type="slidenum">
              <a:rPr lang="en-US" altLang="en-SE"/>
              <a:pPr/>
              <a:t>40</a:t>
            </a:fld>
            <a:endParaRPr lang="en-US" altLang="en-SE"/>
          </a:p>
        </p:txBody>
      </p:sp>
      <p:sp>
        <p:nvSpPr>
          <p:cNvPr id="206850" name="Rectangle 2">
            <a:extLst>
              <a:ext uri="{FF2B5EF4-FFF2-40B4-BE49-F238E27FC236}">
                <a16:creationId xmlns:a16="http://schemas.microsoft.com/office/drawing/2014/main" id="{C1DECAA2-DC99-DEDD-2881-EF622B4F60AD}"/>
              </a:ext>
            </a:extLst>
          </p:cNvPr>
          <p:cNvSpPr>
            <a:spLocks noGrp="1" noRot="1" noChangeAspect="1" noChangeArrowheads="1" noTextEdit="1"/>
          </p:cNvSpPr>
          <p:nvPr>
            <p:ph type="sldImg"/>
          </p:nvPr>
        </p:nvSpPr>
        <p:spPr>
          <a:ln/>
        </p:spPr>
      </p:sp>
      <p:sp>
        <p:nvSpPr>
          <p:cNvPr id="206851" name="Rectangle 3">
            <a:extLst>
              <a:ext uri="{FF2B5EF4-FFF2-40B4-BE49-F238E27FC236}">
                <a16:creationId xmlns:a16="http://schemas.microsoft.com/office/drawing/2014/main" id="{B9AF66EB-233D-A3F3-B94F-6867B5F4963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CE0E77-58FC-8F42-AAE9-55F14D52C27A}"/>
              </a:ext>
            </a:extLst>
          </p:cNvPr>
          <p:cNvSpPr>
            <a:spLocks noGrp="1" noChangeArrowheads="1"/>
          </p:cNvSpPr>
          <p:nvPr>
            <p:ph type="sldNum" sz="quarter" idx="5"/>
          </p:nvPr>
        </p:nvSpPr>
        <p:spPr>
          <a:ln/>
        </p:spPr>
        <p:txBody>
          <a:bodyPr/>
          <a:lstStyle/>
          <a:p>
            <a:fld id="{9003F481-BC5E-4B66-9464-D759DB7C4583}" type="slidenum">
              <a:rPr lang="en-US" altLang="en-SE"/>
              <a:pPr/>
              <a:t>41</a:t>
            </a:fld>
            <a:endParaRPr lang="en-US" altLang="en-SE"/>
          </a:p>
        </p:txBody>
      </p:sp>
      <p:sp>
        <p:nvSpPr>
          <p:cNvPr id="161794" name="Rectangle 2">
            <a:extLst>
              <a:ext uri="{FF2B5EF4-FFF2-40B4-BE49-F238E27FC236}">
                <a16:creationId xmlns:a16="http://schemas.microsoft.com/office/drawing/2014/main" id="{2AB46107-970B-A31D-4668-8AA4E86FB125}"/>
              </a:ext>
            </a:extLst>
          </p:cNvPr>
          <p:cNvSpPr>
            <a:spLocks noGrp="1" noRot="1" noChangeAspect="1" noChangeArrowheads="1" noTextEdit="1"/>
          </p:cNvSpPr>
          <p:nvPr>
            <p:ph type="sldImg"/>
          </p:nvPr>
        </p:nvSpPr>
        <p:spPr>
          <a:ln/>
        </p:spPr>
      </p:sp>
      <p:sp>
        <p:nvSpPr>
          <p:cNvPr id="161795" name="Rectangle 3">
            <a:extLst>
              <a:ext uri="{FF2B5EF4-FFF2-40B4-BE49-F238E27FC236}">
                <a16:creationId xmlns:a16="http://schemas.microsoft.com/office/drawing/2014/main" id="{40D21BA2-616C-550C-AFE3-8837583AC824}"/>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fld id="{2CFDD219-E382-4FD4-9A7A-C9C0237EE4CC}" type="slidenum">
              <a:rPr lang="en-US" altLang="en-SE"/>
              <a:pPr/>
              <a:t>42</a:t>
            </a:fld>
            <a:endParaRPr lang="en-US" altLang="en-SE"/>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744F9A2-E329-A21D-3B91-BE11E6BBEAD2}"/>
              </a:ext>
            </a:extLst>
          </p:cNvPr>
          <p:cNvSpPr>
            <a:spLocks noGrp="1" noChangeArrowheads="1"/>
          </p:cNvSpPr>
          <p:nvPr>
            <p:ph type="sldNum" sz="quarter" idx="5"/>
          </p:nvPr>
        </p:nvSpPr>
        <p:spPr>
          <a:ln/>
        </p:spPr>
        <p:txBody>
          <a:bodyPr/>
          <a:lstStyle/>
          <a:p>
            <a:fld id="{75403325-FF36-4D9B-82AA-F7143ABDAB12}" type="slidenum">
              <a:rPr lang="en-US" altLang="en-SE"/>
              <a:pPr/>
              <a:t>43</a:t>
            </a:fld>
            <a:endParaRPr lang="en-US" altLang="en-SE"/>
          </a:p>
        </p:txBody>
      </p:sp>
      <p:sp>
        <p:nvSpPr>
          <p:cNvPr id="163842" name="Rectangle 2">
            <a:extLst>
              <a:ext uri="{FF2B5EF4-FFF2-40B4-BE49-F238E27FC236}">
                <a16:creationId xmlns:a16="http://schemas.microsoft.com/office/drawing/2014/main" id="{F4D92E0F-F3CF-6CF9-E5E4-62D2A551593A}"/>
              </a:ext>
            </a:extLst>
          </p:cNvPr>
          <p:cNvSpPr>
            <a:spLocks noGrp="1" noRot="1" noChangeAspect="1" noChangeArrowheads="1" noTextEdit="1"/>
          </p:cNvSpPr>
          <p:nvPr>
            <p:ph type="sldImg"/>
          </p:nvPr>
        </p:nvSpPr>
        <p:spPr>
          <a:ln/>
        </p:spPr>
      </p:sp>
      <p:sp>
        <p:nvSpPr>
          <p:cNvPr id="163843" name="Rectangle 3">
            <a:extLst>
              <a:ext uri="{FF2B5EF4-FFF2-40B4-BE49-F238E27FC236}">
                <a16:creationId xmlns:a16="http://schemas.microsoft.com/office/drawing/2014/main" id="{D582F09A-1AE3-ED32-7325-60552B67E2F1}"/>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1FFAB9-275C-8D81-98D0-A8217275EAA5}"/>
              </a:ext>
            </a:extLst>
          </p:cNvPr>
          <p:cNvSpPr>
            <a:spLocks noGrp="1" noChangeArrowheads="1"/>
          </p:cNvSpPr>
          <p:nvPr>
            <p:ph type="sldNum" sz="quarter" idx="5"/>
          </p:nvPr>
        </p:nvSpPr>
        <p:spPr>
          <a:ln/>
        </p:spPr>
        <p:txBody>
          <a:bodyPr/>
          <a:lstStyle/>
          <a:p>
            <a:fld id="{A6FE3B9C-FEF1-41A8-BAF0-57ADAC113098}" type="slidenum">
              <a:rPr lang="en-US" altLang="en-SE"/>
              <a:pPr/>
              <a:t>44</a:t>
            </a:fld>
            <a:endParaRPr lang="en-US" altLang="en-SE"/>
          </a:p>
        </p:txBody>
      </p:sp>
      <p:sp>
        <p:nvSpPr>
          <p:cNvPr id="164866" name="Rectangle 2">
            <a:extLst>
              <a:ext uri="{FF2B5EF4-FFF2-40B4-BE49-F238E27FC236}">
                <a16:creationId xmlns:a16="http://schemas.microsoft.com/office/drawing/2014/main" id="{0DB10AC2-4F75-AD3C-AB7D-BECB7A2234D7}"/>
              </a:ext>
            </a:extLst>
          </p:cNvPr>
          <p:cNvSpPr>
            <a:spLocks noGrp="1" noRot="1" noChangeAspect="1" noChangeArrowheads="1" noTextEdit="1"/>
          </p:cNvSpPr>
          <p:nvPr>
            <p:ph type="sldImg"/>
          </p:nvPr>
        </p:nvSpPr>
        <p:spPr>
          <a:ln/>
        </p:spPr>
      </p:sp>
      <p:sp>
        <p:nvSpPr>
          <p:cNvPr id="164867" name="Rectangle 3">
            <a:extLst>
              <a:ext uri="{FF2B5EF4-FFF2-40B4-BE49-F238E27FC236}">
                <a16:creationId xmlns:a16="http://schemas.microsoft.com/office/drawing/2014/main" id="{3AC8DDBE-80E1-F57A-3394-8369E261D05A}"/>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59D6562-41EA-BDEF-2CEB-D0F74E71B75E}"/>
              </a:ext>
            </a:extLst>
          </p:cNvPr>
          <p:cNvSpPr>
            <a:spLocks noGrp="1" noChangeArrowheads="1"/>
          </p:cNvSpPr>
          <p:nvPr>
            <p:ph type="sldNum" sz="quarter" idx="5"/>
          </p:nvPr>
        </p:nvSpPr>
        <p:spPr>
          <a:ln/>
        </p:spPr>
        <p:txBody>
          <a:bodyPr/>
          <a:lstStyle/>
          <a:p>
            <a:fld id="{8CE6AFDA-FFF0-41C3-BC3E-42F3491BD27F}" type="slidenum">
              <a:rPr lang="en-US" altLang="en-SE"/>
              <a:pPr/>
              <a:t>45</a:t>
            </a:fld>
            <a:endParaRPr lang="en-US" altLang="en-SE"/>
          </a:p>
        </p:txBody>
      </p:sp>
      <p:sp>
        <p:nvSpPr>
          <p:cNvPr id="165890" name="Rectangle 2">
            <a:extLst>
              <a:ext uri="{FF2B5EF4-FFF2-40B4-BE49-F238E27FC236}">
                <a16:creationId xmlns:a16="http://schemas.microsoft.com/office/drawing/2014/main" id="{5377B695-D7D9-C161-64F1-4A7D125B2C66}"/>
              </a:ext>
            </a:extLst>
          </p:cNvPr>
          <p:cNvSpPr>
            <a:spLocks noGrp="1" noRot="1" noChangeAspect="1" noChangeArrowheads="1" noTextEdit="1"/>
          </p:cNvSpPr>
          <p:nvPr>
            <p:ph type="sldImg"/>
          </p:nvPr>
        </p:nvSpPr>
        <p:spPr>
          <a:ln/>
        </p:spPr>
      </p:sp>
      <p:sp>
        <p:nvSpPr>
          <p:cNvPr id="165891" name="Rectangle 3">
            <a:extLst>
              <a:ext uri="{FF2B5EF4-FFF2-40B4-BE49-F238E27FC236}">
                <a16:creationId xmlns:a16="http://schemas.microsoft.com/office/drawing/2014/main" id="{30A0DF59-4446-A99C-0E66-7C58A6FA462F}"/>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can</a:t>
            </a:r>
            <a:r>
              <a:rPr lang="zh-CN" altLang="en-US" dirty="0"/>
              <a:t> </a:t>
            </a:r>
            <a:r>
              <a:rPr lang="en-US" altLang="zh-CN" dirty="0"/>
              <a:t>find</a:t>
            </a:r>
            <a:r>
              <a:rPr lang="zh-CN" altLang="en-US" dirty="0"/>
              <a:t> </a:t>
            </a:r>
            <a:r>
              <a:rPr lang="en-US" altLang="zh-CN" dirty="0"/>
              <a:t>PCB</a:t>
            </a:r>
            <a:r>
              <a:rPr lang="zh-CN" altLang="en-US" dirty="0"/>
              <a:t> </a:t>
            </a:r>
            <a:r>
              <a:rPr lang="en-US" altLang="zh-CN" dirty="0"/>
              <a:t>in</a:t>
            </a:r>
            <a:r>
              <a:rPr lang="zh-CN" altLang="en-US" dirty="0"/>
              <a:t> </a:t>
            </a:r>
            <a:r>
              <a:rPr lang="en-US" altLang="zh-CN" dirty="0"/>
              <a:t>most</a:t>
            </a:r>
            <a:r>
              <a:rPr lang="zh-CN" altLang="en-US" dirty="0"/>
              <a:t> </a:t>
            </a:r>
            <a:r>
              <a:rPr lang="en-US" altLang="zh-CN" dirty="0"/>
              <a:t>of</a:t>
            </a:r>
            <a:r>
              <a:rPr lang="zh-CN" altLang="en-US" dirty="0"/>
              <a:t> </a:t>
            </a:r>
            <a:r>
              <a:rPr lang="en-US" altLang="zh-CN" dirty="0"/>
              <a:t>modern</a:t>
            </a:r>
            <a:r>
              <a:rPr lang="zh-CN" altLang="en-US" dirty="0"/>
              <a:t> </a:t>
            </a:r>
            <a:r>
              <a:rPr lang="en-US" altLang="zh-CN" dirty="0"/>
              <a:t>OSs</a:t>
            </a:r>
          </a:p>
          <a:p>
            <a:endParaRPr lang="en-US" altLang="zh-CN"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211E1E"/>
                </a:solidFill>
                <a:effectLst/>
                <a:latin typeface="Palatino" pitchFamily="2" charset="0"/>
              </a:rPr>
              <a:t>the PCB simply serves as the repository for any information that may vary from process to process. </a:t>
            </a:r>
            <a:endParaRPr lang="en-US" altLang="zh-CN" dirty="0"/>
          </a:p>
          <a:p>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73577648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7028FD9-058F-BDD1-6BD5-1E4B8A4A6608}"/>
              </a:ext>
            </a:extLst>
          </p:cNvPr>
          <p:cNvSpPr>
            <a:spLocks noGrp="1" noChangeArrowheads="1"/>
          </p:cNvSpPr>
          <p:nvPr>
            <p:ph type="sldNum" sz="quarter" idx="5"/>
          </p:nvPr>
        </p:nvSpPr>
        <p:spPr>
          <a:ln/>
        </p:spPr>
        <p:txBody>
          <a:bodyPr/>
          <a:lstStyle/>
          <a:p>
            <a:fld id="{455597D6-1F05-4C7A-8DB6-1E85A6AD5CFF}" type="slidenum">
              <a:rPr lang="en-US" altLang="en-SE"/>
              <a:pPr/>
              <a:t>46</a:t>
            </a:fld>
            <a:endParaRPr lang="en-US" altLang="en-SE"/>
          </a:p>
        </p:txBody>
      </p:sp>
      <p:sp>
        <p:nvSpPr>
          <p:cNvPr id="167938" name="Rectangle 2">
            <a:extLst>
              <a:ext uri="{FF2B5EF4-FFF2-40B4-BE49-F238E27FC236}">
                <a16:creationId xmlns:a16="http://schemas.microsoft.com/office/drawing/2014/main" id="{B84D0CE9-F149-0F17-D51C-77D78159119B}"/>
              </a:ext>
            </a:extLst>
          </p:cNvPr>
          <p:cNvSpPr>
            <a:spLocks noGrp="1" noRot="1" noChangeAspect="1" noChangeArrowheads="1" noTextEdit="1"/>
          </p:cNvSpPr>
          <p:nvPr>
            <p:ph type="sldImg"/>
          </p:nvPr>
        </p:nvSpPr>
        <p:spPr>
          <a:ln/>
        </p:spPr>
      </p:sp>
      <p:sp>
        <p:nvSpPr>
          <p:cNvPr id="167939" name="Rectangle 3">
            <a:extLst>
              <a:ext uri="{FF2B5EF4-FFF2-40B4-BE49-F238E27FC236}">
                <a16:creationId xmlns:a16="http://schemas.microsoft.com/office/drawing/2014/main" id="{74DEC958-7DB4-C933-202B-263D0D50B1B8}"/>
              </a:ext>
            </a:extLst>
          </p:cNvPr>
          <p:cNvSpPr>
            <a:spLocks noGrp="1" noChangeArrowheads="1"/>
          </p:cNvSpPr>
          <p:nvPr>
            <p:ph type="body" idx="1"/>
          </p:nvPr>
        </p:nvSpPr>
        <p:spPr/>
        <p:txBody>
          <a:bodyPr/>
          <a:lstStyle/>
          <a:p>
            <a:endParaRPr lang="en-SE" altLang="en-SE"/>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This final state can be useful as it allows other processes</a:t>
            </a:r>
            <a:endParaRPr lang="en-US" altLang="zh-CN" dirty="0">
              <a:effectLst/>
              <a:latin typeface="Helvetica" pitchFamily="2" charset="0"/>
            </a:endParaRPr>
          </a:p>
          <a:p>
            <a:r>
              <a:rPr lang="en-US" altLang="zh-CN" i="1" dirty="0">
                <a:effectLst/>
                <a:latin typeface="Helvetica" pitchFamily="2" charset="0"/>
              </a:rPr>
              <a:t>(usually the parent that created the process) to examine the return code</a:t>
            </a:r>
            <a:endParaRPr lang="en-US" altLang="zh-CN" dirty="0">
              <a:effectLst/>
              <a:latin typeface="Helvetica" pitchFamily="2" charset="0"/>
            </a:endParaRPr>
          </a:p>
          <a:p>
            <a:r>
              <a:rPr lang="en-US" altLang="zh-CN" i="1" dirty="0">
                <a:effectLst/>
                <a:latin typeface="Helvetica" pitchFamily="2" charset="0"/>
              </a:rPr>
              <a:t>of the process and see if the just-finished process executed successfully</a:t>
            </a:r>
            <a:endParaRPr lang="en-US" altLang="zh-CN" dirty="0">
              <a:effectLst/>
              <a:latin typeface="Helvetica" pitchFamily="2" charset="0"/>
            </a:endParaRPr>
          </a:p>
          <a:p>
            <a:r>
              <a:rPr lang="en-US" altLang="zh-CN" i="1" dirty="0">
                <a:effectLst/>
                <a:latin typeface="Helvetica" pitchFamily="2" charset="0"/>
              </a:rPr>
              <a:t>(usually, programs return zero in UNIX-based systems when they have</a:t>
            </a:r>
            <a:endParaRPr lang="en-US" altLang="zh-CN" dirty="0">
              <a:effectLst/>
              <a:latin typeface="Helvetica" pitchFamily="2" charset="0"/>
            </a:endParaRPr>
          </a:p>
          <a:p>
            <a:r>
              <a:rPr lang="en-US" altLang="zh-CN" i="1" dirty="0">
                <a:effectLst/>
                <a:latin typeface="Helvetica" pitchFamily="2" charset="0"/>
              </a:rPr>
              <a:t>accomplished a task successfully, and non-zero otherwise).</a:t>
            </a:r>
            <a:endParaRPr lang="en-US" altLang="zh-CN" dirty="0">
              <a:effectLst/>
              <a:latin typeface="Helvetica" pitchFamily="2" charset="0"/>
            </a:endParaRPr>
          </a:p>
          <a:p>
            <a:pPr lvl="1"/>
            <a:r>
              <a:rPr lang="en-US" altLang="zh-CN" b="1" dirty="0">
                <a:solidFill>
                  <a:srgbClr val="0070C0"/>
                </a:solidFill>
              </a:rPr>
              <a:t>ZOMBIE</a:t>
            </a:r>
          </a:p>
          <a:p>
            <a:pPr lvl="2"/>
            <a:r>
              <a:rPr lang="en-US" altLang="zh-CN" dirty="0"/>
              <a:t>Completed</a:t>
            </a:r>
            <a:r>
              <a:rPr lang="zh-CN" altLang="en-US" dirty="0"/>
              <a:t> </a:t>
            </a:r>
            <a:r>
              <a:rPr lang="en-US" altLang="zh-CN" dirty="0"/>
              <a:t>execution</a:t>
            </a:r>
            <a:r>
              <a:rPr lang="zh-CN" altLang="en-US" dirty="0"/>
              <a:t> </a:t>
            </a:r>
            <a:r>
              <a:rPr lang="en-US" altLang="zh-CN" dirty="0"/>
              <a:t>but</a:t>
            </a:r>
            <a:r>
              <a:rPr lang="zh-CN" altLang="en-US" dirty="0"/>
              <a:t> </a:t>
            </a:r>
            <a:r>
              <a:rPr lang="en-US" altLang="zh-CN" dirty="0"/>
              <a:t>still</a:t>
            </a:r>
            <a:r>
              <a:rPr lang="zh-CN" altLang="en-US" dirty="0"/>
              <a:t> </a:t>
            </a:r>
            <a:r>
              <a:rPr lang="en-US" altLang="zh-CN" dirty="0"/>
              <a:t>has</a:t>
            </a:r>
            <a:r>
              <a:rPr lang="zh-CN" altLang="en-US" dirty="0"/>
              <a:t> </a:t>
            </a:r>
            <a:r>
              <a:rPr lang="en-US" altLang="zh-CN" dirty="0"/>
              <a:t>an</a:t>
            </a:r>
            <a:r>
              <a:rPr lang="zh-CN" altLang="en-US" dirty="0"/>
              <a:t> </a:t>
            </a:r>
            <a:r>
              <a:rPr lang="en-US" altLang="zh-CN" dirty="0"/>
              <a:t>entry</a:t>
            </a:r>
            <a:r>
              <a:rPr lang="zh-CN" altLang="en-US" dirty="0"/>
              <a:t> </a:t>
            </a:r>
            <a:r>
              <a:rPr lang="en-US" altLang="zh-CN" dirty="0"/>
              <a:t>in</a:t>
            </a:r>
            <a:r>
              <a:rPr lang="zh-CN" altLang="en-US" dirty="0"/>
              <a:t> </a:t>
            </a:r>
            <a:r>
              <a:rPr lang="en-US" altLang="zh-CN" dirty="0"/>
              <a:t>the</a:t>
            </a:r>
            <a:r>
              <a:rPr lang="zh-CN" altLang="en-US" dirty="0"/>
              <a:t> </a:t>
            </a:r>
            <a:r>
              <a:rPr lang="en-US" altLang="zh-CN" dirty="0"/>
              <a:t>system.</a:t>
            </a:r>
            <a:r>
              <a:rPr lang="zh-CN" altLang="en-US" dirty="0"/>
              <a:t> </a:t>
            </a:r>
            <a:endParaRPr lang="en-US" altLang="zh-CN" dirty="0"/>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12221213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22083701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166159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11</a:t>
            </a:fld>
            <a:endParaRPr kumimoji="1" lang="zh-CN" altLang="en-US"/>
          </a:p>
        </p:txBody>
      </p:sp>
    </p:spTree>
    <p:extLst>
      <p:ext uri="{BB962C8B-B14F-4D97-AF65-F5344CB8AC3E}">
        <p14:creationId xmlns:p14="http://schemas.microsoft.com/office/powerpoint/2010/main" val="20039222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Point the next instruction after fork()</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12</a:t>
            </a:fld>
            <a:endParaRPr kumimoji="1" lang="zh-CN" altLang="en-US"/>
          </a:p>
        </p:txBody>
      </p:sp>
    </p:spTree>
    <p:extLst>
      <p:ext uri="{BB962C8B-B14F-4D97-AF65-F5344CB8AC3E}">
        <p14:creationId xmlns:p14="http://schemas.microsoft.com/office/powerpoint/2010/main" val="3496204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2078596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www.youtube.com/watch?v=4rLW7zg21gI"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t>
            </a:r>
            <a:r>
              <a:rPr lang="en-US" sz="3000">
                <a:latin typeface="+mj-lt"/>
              </a:rPr>
              <a:t>and Threads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701CA8F-9C3D-8B41-859B-27F8AA90F1F5}"/>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Creation</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created</a:t>
            </a:r>
            <a:r>
              <a:rPr lang="zh-CN" altLang="en-US" dirty="0"/>
              <a:t> </a:t>
            </a:r>
            <a:r>
              <a:rPr lang="en-US" altLang="zh-CN" dirty="0"/>
              <a:t>by</a:t>
            </a:r>
            <a:r>
              <a:rPr lang="zh-CN" altLang="en-US" dirty="0"/>
              <a:t> </a:t>
            </a:r>
            <a:r>
              <a:rPr lang="en-US" altLang="zh-CN" dirty="0"/>
              <a:t>another</a:t>
            </a:r>
            <a:r>
              <a:rPr lang="zh-CN" altLang="en-US" dirty="0"/>
              <a:t> </a:t>
            </a:r>
            <a:r>
              <a:rPr lang="en-US" altLang="zh-CN" dirty="0"/>
              <a:t>process,</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or</a:t>
            </a:r>
            <a:r>
              <a:rPr lang="zh-CN" altLang="en-US" dirty="0"/>
              <a:t> </a:t>
            </a:r>
            <a:r>
              <a:rPr lang="en-US" altLang="zh-CN" b="1" dirty="0">
                <a:solidFill>
                  <a:srgbClr val="0070C0"/>
                </a:solidFill>
              </a:rPr>
              <a:t>calling</a:t>
            </a:r>
            <a:r>
              <a:rPr lang="zh-CN" altLang="en-US" b="1" dirty="0">
                <a:solidFill>
                  <a:srgbClr val="0070C0"/>
                </a:solidFill>
              </a:rPr>
              <a:t> </a:t>
            </a:r>
            <a:r>
              <a:rPr lang="en-US" altLang="zh-CN" b="1" dirty="0">
                <a:solidFill>
                  <a:srgbClr val="0070C0"/>
                </a:solidFill>
              </a:rPr>
              <a:t>process</a:t>
            </a:r>
          </a:p>
          <a:p>
            <a:endParaRPr lang="en-US" altLang="zh-CN" dirty="0"/>
          </a:p>
          <a:p>
            <a:r>
              <a:rPr lang="en-US" altLang="zh-CN" dirty="0"/>
              <a:t>Process</a:t>
            </a:r>
            <a:r>
              <a:rPr lang="zh-CN" altLang="en-US" dirty="0"/>
              <a:t> </a:t>
            </a:r>
            <a:r>
              <a:rPr lang="en-US" altLang="zh-CN" dirty="0"/>
              <a:t>creation</a:t>
            </a:r>
            <a:r>
              <a:rPr lang="zh-CN" altLang="en-US" dirty="0"/>
              <a:t> </a:t>
            </a:r>
            <a:r>
              <a:rPr lang="en-US" altLang="zh-CN" dirty="0"/>
              <a:t>relies</a:t>
            </a:r>
            <a:r>
              <a:rPr lang="zh-CN" altLang="en-US" dirty="0"/>
              <a:t> </a:t>
            </a:r>
            <a:r>
              <a:rPr lang="en-US" altLang="zh-CN" dirty="0"/>
              <a:t>on</a:t>
            </a:r>
            <a:r>
              <a:rPr lang="zh-CN" altLang="en-US" dirty="0"/>
              <a:t> </a:t>
            </a:r>
            <a:r>
              <a:rPr lang="en-US" altLang="zh-CN" dirty="0"/>
              <a:t>two</a:t>
            </a:r>
            <a:r>
              <a:rPr lang="zh-CN" altLang="en-US" dirty="0"/>
              <a:t> </a:t>
            </a:r>
            <a:r>
              <a:rPr lang="en-US" altLang="zh-CN" dirty="0"/>
              <a:t>system</a:t>
            </a:r>
            <a:r>
              <a:rPr lang="zh-CN" altLang="en-US" dirty="0"/>
              <a:t> </a:t>
            </a:r>
            <a:r>
              <a:rPr lang="en-US" altLang="zh-CN" dirty="0"/>
              <a:t>calls</a:t>
            </a:r>
          </a:p>
          <a:p>
            <a:pPr lvl="1"/>
            <a:r>
              <a:rPr lang="en-US" altLang="zh-CN" b="1" dirty="0">
                <a:solidFill>
                  <a:srgbClr val="0070C0"/>
                </a:solidFill>
              </a:rPr>
              <a:t>fork()</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and</a:t>
            </a:r>
            <a:r>
              <a:rPr lang="zh-CN" altLang="en-US" dirty="0"/>
              <a:t> </a:t>
            </a:r>
            <a:r>
              <a:rPr lang="en-US" altLang="zh-CN" dirty="0">
                <a:solidFill>
                  <a:srgbClr val="FF0000"/>
                </a:solidFill>
              </a:rPr>
              <a:t>clone</a:t>
            </a:r>
            <a:r>
              <a:rPr lang="zh-CN" altLang="en-US" dirty="0"/>
              <a:t> </a:t>
            </a:r>
            <a:r>
              <a:rPr lang="en-US" altLang="zh-CN" dirty="0"/>
              <a:t>its</a:t>
            </a:r>
            <a:r>
              <a:rPr lang="zh-CN" altLang="en-US" dirty="0"/>
              <a:t> </a:t>
            </a:r>
            <a:r>
              <a:rPr lang="en-US" altLang="zh-CN" dirty="0"/>
              <a:t>parent</a:t>
            </a:r>
            <a:r>
              <a:rPr lang="zh-CN" altLang="en-US" dirty="0"/>
              <a:t> </a:t>
            </a:r>
            <a:r>
              <a:rPr lang="en-US" altLang="zh-CN" dirty="0"/>
              <a:t>process</a:t>
            </a:r>
            <a:r>
              <a:rPr lang="zh-CN" altLang="en-US" dirty="0"/>
              <a:t> </a:t>
            </a:r>
            <a:endParaRPr lang="en-US" altLang="zh-CN" dirty="0"/>
          </a:p>
          <a:p>
            <a:pPr lvl="1"/>
            <a:r>
              <a:rPr lang="en-US" altLang="zh-CN" b="1" dirty="0">
                <a:solidFill>
                  <a:srgbClr val="0070C0"/>
                </a:solidFill>
              </a:rPr>
              <a:t>exec()</a:t>
            </a:r>
          </a:p>
          <a:p>
            <a:pPr lvl="2"/>
            <a:r>
              <a:rPr lang="en-US" altLang="zh-CN" dirty="0"/>
              <a:t>Overwrite</a:t>
            </a:r>
            <a:r>
              <a:rPr lang="zh-CN" altLang="en-US" dirty="0"/>
              <a:t> </a:t>
            </a:r>
            <a:r>
              <a:rPr lang="en-US" altLang="zh-CN" dirty="0"/>
              <a:t>the</a:t>
            </a:r>
            <a:r>
              <a:rPr lang="zh-CN" altLang="en-US" dirty="0"/>
              <a:t> </a:t>
            </a:r>
            <a:r>
              <a:rPr lang="en-US" altLang="zh-CN" dirty="0"/>
              <a:t>created</a:t>
            </a:r>
            <a:r>
              <a:rPr lang="zh-CN" altLang="en-US" dirty="0"/>
              <a:t> </a:t>
            </a:r>
            <a:r>
              <a:rPr lang="en-US" altLang="zh-CN" dirty="0"/>
              <a:t>process</a:t>
            </a:r>
            <a:r>
              <a:rPr lang="zh-CN" altLang="en-US" dirty="0"/>
              <a:t> </a:t>
            </a:r>
            <a:r>
              <a:rPr lang="en-US" altLang="zh-CN" dirty="0"/>
              <a:t>with</a:t>
            </a:r>
            <a:r>
              <a:rPr lang="zh-CN" altLang="en-US" dirty="0"/>
              <a:t> </a:t>
            </a:r>
            <a:r>
              <a:rPr lang="en-US" altLang="zh-CN" dirty="0"/>
              <a:t>a</a:t>
            </a:r>
            <a:r>
              <a:rPr lang="zh-CN" altLang="en-US" dirty="0"/>
              <a:t> </a:t>
            </a:r>
            <a:r>
              <a:rPr lang="en-US" altLang="zh-CN" dirty="0"/>
              <a:t>new</a:t>
            </a:r>
            <a:r>
              <a:rPr lang="zh-CN" altLang="en-US" dirty="0"/>
              <a:t> </a:t>
            </a:r>
            <a:r>
              <a:rPr lang="en-US" altLang="zh-CN" dirty="0"/>
              <a:t>program</a:t>
            </a:r>
          </a:p>
        </p:txBody>
      </p:sp>
      <p:sp>
        <p:nvSpPr>
          <p:cNvPr id="4" name="页脚占位符 3">
            <a:extLst>
              <a:ext uri="{FF2B5EF4-FFF2-40B4-BE49-F238E27FC236}">
                <a16:creationId xmlns:a16="http://schemas.microsoft.com/office/drawing/2014/main" id="{CA92268A-2DCE-0BDC-31AD-54BC4E61A1D2}"/>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380590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a:xfrm>
            <a:off x="419449" y="274639"/>
            <a:ext cx="9117430" cy="532956"/>
          </a:xfrm>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315277" y="807595"/>
            <a:ext cx="6536936" cy="5548756"/>
          </a:xfrm>
        </p:spPr>
        <p:txBody>
          <a:bodyPr>
            <a:normAutofit fontScale="92500" lnSpcReduction="10000"/>
          </a:bodyPr>
          <a:lstStyle/>
          <a:p>
            <a:r>
              <a:rPr lang="en-US" altLang="zh-CN" dirty="0"/>
              <a:t>A</a:t>
            </a:r>
            <a:r>
              <a:rPr lang="zh-CN" altLang="en-US" dirty="0"/>
              <a:t> </a:t>
            </a:r>
            <a:r>
              <a:rPr lang="en-US" altLang="zh-CN" dirty="0"/>
              <a:t>function</a:t>
            </a:r>
            <a:r>
              <a:rPr lang="zh-CN" altLang="en-US" dirty="0"/>
              <a:t> </a:t>
            </a:r>
            <a:r>
              <a:rPr lang="en-US" altLang="zh-CN" dirty="0"/>
              <a:t>without</a:t>
            </a:r>
            <a:r>
              <a:rPr lang="zh-CN" altLang="en-US" dirty="0"/>
              <a:t> </a:t>
            </a:r>
            <a:r>
              <a:rPr lang="en-US" altLang="zh-CN" dirty="0"/>
              <a:t>any</a:t>
            </a:r>
            <a:r>
              <a:rPr lang="zh-CN" altLang="en-US" dirty="0"/>
              <a:t> </a:t>
            </a:r>
            <a:r>
              <a:rPr lang="en-US" altLang="zh-CN" dirty="0"/>
              <a:t>arguments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fork()</a:t>
            </a:r>
          </a:p>
          <a:p>
            <a:r>
              <a:rPr lang="en-US" altLang="zh-CN" dirty="0"/>
              <a:t>Both</a:t>
            </a:r>
            <a:r>
              <a:rPr lang="zh-CN" altLang="en-US" dirty="0"/>
              <a:t> </a:t>
            </a:r>
            <a:r>
              <a:rPr lang="en-US" altLang="zh-CN" b="1" dirty="0">
                <a:solidFill>
                  <a:srgbClr val="0070C0"/>
                </a:solidFill>
              </a:rPr>
              <a:t>parent</a:t>
            </a:r>
            <a:r>
              <a:rPr lang="zh-CN" altLang="en-US" b="1" dirty="0">
                <a:solidFill>
                  <a:srgbClr val="0070C0"/>
                </a:solidFill>
              </a:rPr>
              <a:t> </a:t>
            </a:r>
            <a:r>
              <a:rPr lang="en-US" altLang="zh-CN" b="1" dirty="0">
                <a:solidFill>
                  <a:srgbClr val="0070C0"/>
                </a:solidFill>
              </a:rPr>
              <a:t>process</a:t>
            </a:r>
            <a:r>
              <a:rPr lang="zh-CN" altLang="en-US" b="1" dirty="0"/>
              <a:t> </a:t>
            </a:r>
            <a:r>
              <a:rPr lang="en-US" altLang="zh-CN" dirty="0"/>
              <a:t>and</a:t>
            </a:r>
            <a:r>
              <a:rPr lang="zh-CN" altLang="en-US" dirty="0"/>
              <a:t> </a:t>
            </a:r>
            <a:r>
              <a:rPr lang="en-US" altLang="zh-CN" b="1" dirty="0">
                <a:solidFill>
                  <a:srgbClr val="0070C0"/>
                </a:solidFill>
              </a:rPr>
              <a:t>child</a:t>
            </a:r>
            <a:r>
              <a:rPr lang="zh-CN" altLang="en-US" b="1" dirty="0">
                <a:solidFill>
                  <a:srgbClr val="0070C0"/>
                </a:solidFill>
              </a:rPr>
              <a:t> </a:t>
            </a:r>
            <a:r>
              <a:rPr lang="en-US" altLang="zh-CN" b="1" dirty="0">
                <a:solidFill>
                  <a:srgbClr val="0070C0"/>
                </a:solidFill>
              </a:rPr>
              <a:t>process</a:t>
            </a:r>
            <a:r>
              <a:rPr lang="zh-CN" altLang="en-US" b="1" dirty="0">
                <a:solidFill>
                  <a:srgbClr val="0070C0"/>
                </a:solidFill>
              </a:rPr>
              <a:t> </a:t>
            </a:r>
            <a:r>
              <a:rPr lang="en-US" altLang="zh-CN" dirty="0"/>
              <a:t>continue</a:t>
            </a:r>
            <a:r>
              <a:rPr lang="zh-CN" altLang="en-US" dirty="0"/>
              <a:t> </a:t>
            </a:r>
            <a:r>
              <a:rPr lang="en-US" altLang="zh-CN" dirty="0"/>
              <a:t>to</a:t>
            </a:r>
            <a:r>
              <a:rPr lang="zh-CN" altLang="en-US" dirty="0"/>
              <a:t> </a:t>
            </a:r>
            <a:r>
              <a:rPr lang="en-US" altLang="zh-CN" dirty="0"/>
              <a:t>execute</a:t>
            </a:r>
            <a:r>
              <a:rPr lang="zh-CN" altLang="en-US" dirty="0"/>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instruction</a:t>
            </a:r>
            <a:r>
              <a:rPr lang="zh-CN" altLang="en-US" b="1" dirty="0">
                <a:solidFill>
                  <a:srgbClr val="FF0000"/>
                </a:solidFill>
              </a:rPr>
              <a:t> </a:t>
            </a:r>
            <a:r>
              <a:rPr lang="en-US" altLang="zh-CN" b="1" dirty="0">
                <a:solidFill>
                  <a:srgbClr val="FF0000"/>
                </a:solidFill>
              </a:rPr>
              <a:t>following</a:t>
            </a:r>
            <a:r>
              <a:rPr lang="zh-CN" altLang="en-US" b="1" dirty="0">
                <a:solidFill>
                  <a:srgbClr val="FF0000"/>
                </a:solidFill>
              </a:rPr>
              <a:t> </a:t>
            </a:r>
            <a:r>
              <a:rPr lang="en-US" altLang="zh-CN" b="1" dirty="0">
                <a:solidFill>
                  <a:srgbClr val="FF0000"/>
                </a:solidFill>
              </a:rPr>
              <a:t>the</a:t>
            </a:r>
            <a:r>
              <a:rPr lang="zh-CN" altLang="en-US" b="1" dirty="0">
                <a:solidFill>
                  <a:srgbClr val="FF0000"/>
                </a:solidFill>
              </a:rPr>
              <a:t> </a:t>
            </a:r>
            <a:r>
              <a:rPr lang="en-US" altLang="zh-CN" b="1" dirty="0">
                <a:solidFill>
                  <a:srgbClr val="FF0000"/>
                </a:solidFill>
              </a:rPr>
              <a:t>fork()</a:t>
            </a:r>
          </a:p>
          <a:p>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indicates</a:t>
            </a:r>
            <a:r>
              <a:rPr lang="zh-CN" altLang="en-US" dirty="0"/>
              <a:t> </a:t>
            </a:r>
            <a:r>
              <a:rPr lang="en-US" altLang="zh-CN" dirty="0"/>
              <a:t>which</a:t>
            </a:r>
            <a:r>
              <a:rPr lang="zh-CN" altLang="en-US" dirty="0"/>
              <a:t> </a:t>
            </a:r>
            <a:r>
              <a:rPr lang="en-US" altLang="zh-CN" dirty="0"/>
              <a:t>process</a:t>
            </a:r>
            <a:r>
              <a:rPr lang="zh-CN" altLang="en-US" dirty="0"/>
              <a:t> </a:t>
            </a:r>
            <a:r>
              <a:rPr lang="en-US" altLang="zh-CN" dirty="0"/>
              <a:t>it is</a:t>
            </a:r>
            <a:r>
              <a:rPr lang="zh-CN" altLang="en-US" dirty="0"/>
              <a:t> </a:t>
            </a:r>
            <a:r>
              <a:rPr lang="en-US" altLang="zh-CN" dirty="0"/>
              <a:t>(</a:t>
            </a:r>
            <a:r>
              <a:rPr lang="en-US" altLang="zh-CN" b="1" dirty="0">
                <a:solidFill>
                  <a:srgbClr val="0070C0"/>
                </a:solidFill>
              </a:rPr>
              <a:t>parent</a:t>
            </a:r>
            <a:r>
              <a:rPr lang="zh-CN" altLang="en-US" dirty="0"/>
              <a:t> </a:t>
            </a:r>
            <a:r>
              <a:rPr lang="en-US" altLang="zh-CN" dirty="0"/>
              <a:t>or</a:t>
            </a:r>
            <a:r>
              <a:rPr lang="zh-CN" altLang="en-US" dirty="0"/>
              <a:t> </a:t>
            </a:r>
            <a:r>
              <a:rPr lang="en-US" altLang="zh-CN" b="1" dirty="0">
                <a:solidFill>
                  <a:srgbClr val="FF0000"/>
                </a:solidFill>
              </a:rPr>
              <a:t>child</a:t>
            </a:r>
            <a:r>
              <a:rPr lang="en-US" altLang="zh-CN" dirty="0"/>
              <a:t>)</a:t>
            </a:r>
          </a:p>
          <a:p>
            <a:pPr lvl="1"/>
            <a:r>
              <a:rPr lang="en-US" altLang="zh-CN" b="1" dirty="0">
                <a:solidFill>
                  <a:srgbClr val="0070C0"/>
                </a:solidFill>
              </a:rPr>
              <a:t>Non-0</a:t>
            </a:r>
            <a:r>
              <a:rPr lang="zh-CN" altLang="en-US" dirty="0"/>
              <a:t> </a:t>
            </a:r>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en-US" altLang="zh-CN" dirty="0"/>
              <a:t>pid</a:t>
            </a:r>
            <a:r>
              <a:rPr lang="zh-CN" altLang="en-US" dirty="0"/>
              <a:t> </a:t>
            </a:r>
            <a:r>
              <a:rPr lang="en-US" altLang="zh-CN" dirty="0"/>
              <a:t>of</a:t>
            </a:r>
            <a:r>
              <a:rPr lang="zh-CN" altLang="en-US" dirty="0"/>
              <a:t> </a:t>
            </a:r>
            <a:r>
              <a:rPr lang="en-US" altLang="zh-CN" dirty="0"/>
              <a:t>child</a:t>
            </a:r>
            <a:r>
              <a:rPr lang="zh-CN" altLang="en-US" dirty="0"/>
              <a:t> </a:t>
            </a:r>
            <a:r>
              <a:rPr lang="en-US" altLang="zh-CN" dirty="0"/>
              <a:t>process</a:t>
            </a:r>
            <a:r>
              <a:rPr lang="en-US" altLang="zh-CN" b="1" dirty="0">
                <a:solidFill>
                  <a:srgbClr val="0070C0"/>
                </a:solidFill>
              </a:rPr>
              <a:t>)</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solidFill>
                  <a:srgbClr val="0070C0"/>
                </a:solidFill>
              </a:rPr>
              <a:t>parent</a:t>
            </a:r>
            <a:r>
              <a:rPr lang="zh-CN" altLang="en-US" dirty="0"/>
              <a:t> </a:t>
            </a:r>
            <a:r>
              <a:rPr lang="en-US" altLang="zh-CN" dirty="0"/>
              <a:t>process,</a:t>
            </a:r>
            <a:r>
              <a:rPr lang="zh-CN" altLang="en-US" dirty="0"/>
              <a:t> </a:t>
            </a:r>
            <a:endParaRPr lang="en-US" altLang="zh-CN" dirty="0"/>
          </a:p>
          <a:p>
            <a:pPr lvl="1"/>
            <a:r>
              <a:rPr lang="en-US" altLang="zh-CN" b="1" dirty="0">
                <a:solidFill>
                  <a:srgbClr val="FF0000"/>
                </a:solidFill>
              </a:rPr>
              <a:t>0</a:t>
            </a:r>
            <a:r>
              <a:rPr lang="zh-CN" altLang="en-US" dirty="0"/>
              <a:t> </a:t>
            </a:r>
            <a:r>
              <a:rPr lang="en-US" altLang="zh-CN" dirty="0"/>
              <a:t>:</a:t>
            </a:r>
            <a:r>
              <a:rPr lang="zh-CN" altLang="en-US" dirty="0"/>
              <a:t> </a:t>
            </a:r>
            <a:r>
              <a:rPr lang="en-US" altLang="zh-CN" dirty="0"/>
              <a:t>return</a:t>
            </a:r>
            <a:r>
              <a:rPr lang="zh-CN" altLang="en-US" dirty="0"/>
              <a:t> </a:t>
            </a:r>
            <a:r>
              <a:rPr lang="en-US" altLang="zh-CN" dirty="0"/>
              <a:t>value</a:t>
            </a:r>
            <a:r>
              <a:rPr lang="zh-CN" altLang="en-US" dirty="0"/>
              <a:t> </a:t>
            </a:r>
            <a:r>
              <a:rPr lang="en-US" altLang="zh-CN" dirty="0"/>
              <a:t>of</a:t>
            </a:r>
            <a:r>
              <a:rPr lang="zh-CN" altLang="en-US" dirty="0"/>
              <a:t> </a:t>
            </a:r>
            <a:r>
              <a:rPr lang="en-US" altLang="zh-CN" dirty="0"/>
              <a:t>the</a:t>
            </a:r>
            <a:r>
              <a:rPr lang="zh-CN" altLang="en-US" dirty="0"/>
              <a:t> </a:t>
            </a:r>
            <a:r>
              <a:rPr lang="en-US" altLang="zh-CN" dirty="0"/>
              <a:t>new</a:t>
            </a:r>
            <a:r>
              <a:rPr lang="zh-CN" altLang="en-US" dirty="0"/>
              <a:t> </a:t>
            </a:r>
            <a:r>
              <a:rPr lang="en-US" altLang="zh-CN" dirty="0">
                <a:solidFill>
                  <a:srgbClr val="FF0000"/>
                </a:solidFill>
              </a:rPr>
              <a:t>child</a:t>
            </a:r>
            <a:r>
              <a:rPr lang="zh-CN" altLang="en-US" dirty="0"/>
              <a:t> </a:t>
            </a:r>
            <a:r>
              <a:rPr lang="en-US" altLang="zh-CN" dirty="0"/>
              <a:t>process</a:t>
            </a:r>
          </a:p>
          <a:p>
            <a:pPr lvl="1"/>
            <a:r>
              <a:rPr lang="en-US" altLang="zh-CN" b="1" dirty="0"/>
              <a:t>-1</a:t>
            </a:r>
            <a:r>
              <a:rPr lang="zh-CN" altLang="en-US" dirty="0"/>
              <a:t> </a:t>
            </a:r>
            <a:r>
              <a:rPr lang="en-US" altLang="zh-CN" dirty="0"/>
              <a:t>:</a:t>
            </a:r>
            <a:r>
              <a:rPr lang="zh-CN" altLang="en-US" dirty="0"/>
              <a:t> </a:t>
            </a:r>
            <a:r>
              <a:rPr lang="en-US" altLang="zh-CN" dirty="0"/>
              <a:t>an</a:t>
            </a:r>
            <a:r>
              <a:rPr lang="zh-CN" altLang="en-US" dirty="0"/>
              <a:t> </a:t>
            </a:r>
            <a:r>
              <a:rPr lang="en-US" altLang="zh-CN" dirty="0"/>
              <a:t>error</a:t>
            </a:r>
            <a:r>
              <a:rPr lang="zh-CN" altLang="en-US" dirty="0"/>
              <a:t> </a:t>
            </a:r>
            <a:r>
              <a:rPr lang="en-US" altLang="zh-CN" dirty="0"/>
              <a:t>or</a:t>
            </a:r>
            <a:r>
              <a:rPr lang="zh-CN" altLang="en-US" dirty="0"/>
              <a:t> </a:t>
            </a:r>
            <a:r>
              <a:rPr lang="en-US" altLang="zh-CN" dirty="0"/>
              <a:t>failure</a:t>
            </a:r>
            <a:r>
              <a:rPr lang="zh-CN" altLang="en-US" dirty="0"/>
              <a:t> </a:t>
            </a:r>
            <a:r>
              <a:rPr lang="en-US" altLang="zh-CN" dirty="0"/>
              <a:t>occurs</a:t>
            </a:r>
            <a:r>
              <a:rPr lang="zh-CN" altLang="en-US" dirty="0"/>
              <a:t> </a:t>
            </a:r>
            <a:r>
              <a:rPr lang="en-US" altLang="zh-CN" dirty="0"/>
              <a:t>when</a:t>
            </a:r>
            <a:r>
              <a:rPr lang="zh-CN" altLang="en-US" dirty="0"/>
              <a:t> </a:t>
            </a:r>
            <a:r>
              <a:rPr lang="en-US" altLang="zh-CN" dirty="0"/>
              <a:t>creating</a:t>
            </a:r>
            <a:r>
              <a:rPr lang="zh-CN" altLang="en-US" dirty="0"/>
              <a:t> </a:t>
            </a:r>
            <a:r>
              <a:rPr lang="en-US" altLang="zh-CN" dirty="0"/>
              <a:t>new</a:t>
            </a:r>
            <a:r>
              <a:rPr lang="zh-CN" altLang="en-US" dirty="0"/>
              <a:t> </a:t>
            </a:r>
            <a:r>
              <a:rPr lang="en-US" altLang="zh-CN" dirty="0"/>
              <a:t>process</a:t>
            </a:r>
          </a:p>
          <a:p>
            <a:r>
              <a:rPr lang="en-US" altLang="zh-CN" dirty="0"/>
              <a:t>Child</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solidFill>
                  <a:srgbClr val="FF0000"/>
                </a:solidFill>
              </a:rPr>
              <a:t>duplicate</a:t>
            </a:r>
            <a:r>
              <a:rPr lang="zh-CN" altLang="en-US" dirty="0"/>
              <a:t> </a:t>
            </a:r>
            <a:r>
              <a:rPr lang="en-US" altLang="zh-CN" dirty="0"/>
              <a:t>of</a:t>
            </a:r>
            <a:r>
              <a:rPr lang="zh-CN" altLang="en-US" dirty="0"/>
              <a:t> </a:t>
            </a:r>
            <a:r>
              <a:rPr lang="en-US" altLang="zh-CN" dirty="0"/>
              <a:t>its parent</a:t>
            </a:r>
            <a:r>
              <a:rPr lang="zh-CN" altLang="en-US" dirty="0"/>
              <a:t> </a:t>
            </a:r>
            <a:r>
              <a:rPr lang="en-US" altLang="zh-CN" dirty="0"/>
              <a:t>process</a:t>
            </a:r>
            <a:r>
              <a:rPr lang="zh-CN" altLang="en-US" dirty="0"/>
              <a:t> </a:t>
            </a:r>
            <a:r>
              <a:rPr lang="en-US" altLang="zh-CN" dirty="0"/>
              <a:t>and</a:t>
            </a:r>
            <a:r>
              <a:rPr lang="zh-CN" altLang="en-US" dirty="0"/>
              <a:t> </a:t>
            </a:r>
            <a:r>
              <a:rPr lang="en-US" altLang="zh-CN" dirty="0"/>
              <a:t>has</a:t>
            </a:r>
            <a:r>
              <a:rPr lang="zh-CN" altLang="en-US" dirty="0"/>
              <a:t> </a:t>
            </a:r>
            <a:r>
              <a:rPr lang="en-US" altLang="zh-CN" dirty="0"/>
              <a:t>same</a:t>
            </a:r>
          </a:p>
          <a:p>
            <a:pPr lvl="1"/>
            <a:r>
              <a:rPr lang="en-US" altLang="zh-CN" b="1" dirty="0">
                <a:solidFill>
                  <a:srgbClr val="0070C0"/>
                </a:solidFill>
              </a:rPr>
              <a:t>instructions, data, stack</a:t>
            </a:r>
            <a:endParaRPr lang="en-US" altLang="zh-CN" dirty="0"/>
          </a:p>
          <a:p>
            <a:r>
              <a:rPr lang="en-US" altLang="zh-CN" dirty="0"/>
              <a:t>Child</a:t>
            </a:r>
            <a:r>
              <a:rPr lang="zh-CN" altLang="en-US" dirty="0"/>
              <a:t> </a:t>
            </a:r>
            <a:r>
              <a:rPr lang="en-US" altLang="zh-CN" dirty="0"/>
              <a:t>and</a:t>
            </a:r>
            <a:r>
              <a:rPr lang="zh-CN" altLang="en-US" dirty="0"/>
              <a:t> </a:t>
            </a:r>
            <a:r>
              <a:rPr lang="en-US" altLang="zh-CN" dirty="0"/>
              <a:t>parents</a:t>
            </a:r>
            <a:r>
              <a:rPr lang="zh-CN" altLang="en-US" dirty="0"/>
              <a:t> </a:t>
            </a:r>
            <a:r>
              <a:rPr lang="en-US" altLang="zh-CN" dirty="0"/>
              <a:t>have</a:t>
            </a:r>
            <a:r>
              <a:rPr lang="zh-CN" altLang="en-US" dirty="0"/>
              <a:t> </a:t>
            </a:r>
            <a:r>
              <a:rPr lang="en-US" altLang="zh-CN" dirty="0">
                <a:solidFill>
                  <a:srgbClr val="FF0000"/>
                </a:solidFill>
              </a:rPr>
              <a:t>different</a:t>
            </a:r>
            <a:r>
              <a:rPr lang="zh-CN" altLang="en-US" dirty="0"/>
              <a:t> </a:t>
            </a:r>
            <a:endParaRPr lang="en-US" altLang="zh-CN" dirty="0"/>
          </a:p>
          <a:p>
            <a:pPr lvl="1"/>
            <a:r>
              <a:rPr lang="en-US" altLang="zh-CN" b="1" dirty="0">
                <a:solidFill>
                  <a:srgbClr val="0070C0"/>
                </a:solidFill>
              </a:rPr>
              <a:t>PIDs,</a:t>
            </a:r>
            <a:r>
              <a:rPr lang="zh-CN" altLang="en-US" b="1" dirty="0">
                <a:solidFill>
                  <a:srgbClr val="0070C0"/>
                </a:solidFill>
              </a:rPr>
              <a:t> </a:t>
            </a:r>
            <a:r>
              <a:rPr lang="en-US" altLang="zh-CN" b="1" dirty="0">
                <a:solidFill>
                  <a:srgbClr val="0070C0"/>
                </a:solidFill>
              </a:rPr>
              <a:t>memory</a:t>
            </a:r>
            <a:r>
              <a:rPr lang="zh-CN" altLang="en-US" b="1" dirty="0">
                <a:solidFill>
                  <a:srgbClr val="0070C0"/>
                </a:solidFill>
              </a:rPr>
              <a:t> </a:t>
            </a:r>
            <a:r>
              <a:rPr lang="en-US" altLang="zh-CN" b="1" dirty="0">
                <a:solidFill>
                  <a:srgbClr val="0070C0"/>
                </a:solidFill>
              </a:rPr>
              <a:t>spaces</a:t>
            </a:r>
            <a:endParaRPr lang="en-US" altLang="zh-CN" dirty="0"/>
          </a:p>
          <a:p>
            <a:endParaRPr lang="en-US" altLang="zh-CN" dirty="0"/>
          </a:p>
          <a:p>
            <a:pPr marL="0" indent="0">
              <a:buNone/>
            </a:pPr>
            <a:endParaRPr lang="en-US" altLang="zh-CN" dirty="0"/>
          </a:p>
        </p:txBody>
      </p:sp>
      <p:sp>
        <p:nvSpPr>
          <p:cNvPr id="8" name="页脚占位符 7">
            <a:extLst>
              <a:ext uri="{FF2B5EF4-FFF2-40B4-BE49-F238E27FC236}">
                <a16:creationId xmlns:a16="http://schemas.microsoft.com/office/drawing/2014/main" id="{E7229A74-70C4-430B-2D8F-179C8E80189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4" name="Picture 2" descr="untitled image">
            <a:extLst>
              <a:ext uri="{FF2B5EF4-FFF2-40B4-BE49-F238E27FC236}">
                <a16:creationId xmlns:a16="http://schemas.microsoft.com/office/drawing/2014/main" id="{6409F563-47E5-2DEF-48DF-986D2EEC56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23266" y="0"/>
            <a:ext cx="5354197" cy="6473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1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fork()</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lnSpcReduction="10000"/>
          </a:bodyPr>
          <a:lstStyle/>
          <a:p>
            <a:pPr marL="0" indent="0">
              <a:buNone/>
            </a:pPr>
            <a:r>
              <a:rPr lang="en-US" altLang="zh-CN" sz="1800" dirty="0">
                <a:solidFill>
                  <a:srgbClr val="B00040"/>
                </a:solidFill>
              </a:rPr>
              <a:t>int</a:t>
            </a:r>
            <a:r>
              <a:rPr lang="en-US" altLang="zh-CN" sz="1800" dirty="0"/>
              <a:t> </a:t>
            </a:r>
            <a:r>
              <a:rPr lang="en-US" altLang="zh-CN" sz="1800" dirty="0">
                <a:solidFill>
                  <a:srgbClr val="0000FF"/>
                </a:solidFill>
              </a:rPr>
              <a:t>main</a:t>
            </a:r>
            <a:r>
              <a:rPr lang="en-US" altLang="zh-CN" sz="1800" dirty="0"/>
              <a:t>(</a:t>
            </a:r>
            <a:r>
              <a:rPr lang="en-US" altLang="zh-CN" sz="1800" dirty="0">
                <a:solidFill>
                  <a:srgbClr val="B00040"/>
                </a:solidFill>
              </a:rPr>
              <a:t>int</a:t>
            </a:r>
            <a:r>
              <a:rPr lang="en-US" altLang="zh-CN" sz="1800" dirty="0">
                <a:solidFill>
                  <a:srgbClr val="BBBBBB"/>
                </a:solidFill>
              </a:rPr>
              <a:t> </a:t>
            </a:r>
            <a:r>
              <a:rPr lang="en-US" altLang="zh-CN" sz="1800" dirty="0" err="1"/>
              <a:t>argc</a:t>
            </a:r>
            <a:r>
              <a:rPr lang="en-US" altLang="zh-CN" sz="1800" dirty="0"/>
              <a:t>,</a:t>
            </a:r>
            <a:r>
              <a:rPr lang="en-US" altLang="zh-CN" sz="1800" dirty="0">
                <a:solidFill>
                  <a:srgbClr val="BBBBBB"/>
                </a:solidFill>
              </a:rPr>
              <a:t> </a:t>
            </a:r>
            <a:r>
              <a:rPr lang="en-US" altLang="zh-CN" sz="1800" dirty="0">
                <a:solidFill>
                  <a:srgbClr val="B00040"/>
                </a:solidFill>
              </a:rPr>
              <a:t>char</a:t>
            </a:r>
            <a:r>
              <a:rPr lang="en-US" altLang="zh-CN" sz="1800" dirty="0">
                <a:solidFill>
                  <a:srgbClr val="BBBBBB"/>
                </a:solidFill>
              </a:rPr>
              <a:t> </a:t>
            </a:r>
            <a:r>
              <a:rPr lang="en-US" altLang="zh-CN" sz="1800" dirty="0">
                <a:solidFill>
                  <a:srgbClr val="666666"/>
                </a:solidFill>
              </a:rPr>
              <a:t>*</a:t>
            </a:r>
            <a:r>
              <a:rPr lang="en-US" altLang="zh-CN" sz="1800" dirty="0" err="1"/>
              <a:t>argv</a:t>
            </a:r>
            <a:r>
              <a:rPr lang="en-US" altLang="zh-CN" sz="1800" dirty="0"/>
              <a:t>[]) </a:t>
            </a:r>
          </a:p>
          <a:p>
            <a:pPr marL="0" indent="0">
              <a:buNone/>
            </a:pPr>
            <a:r>
              <a:rPr lang="en-US" altLang="zh-CN" sz="1800" dirty="0"/>
              <a:t>{ </a:t>
            </a:r>
          </a:p>
          <a:p>
            <a:pPr marL="0" indent="0">
              <a:buNone/>
            </a:pPr>
            <a:r>
              <a:rPr lang="zh-CN" altLang="en-US" sz="1800" dirty="0"/>
              <a:t>       </a:t>
            </a:r>
            <a:r>
              <a:rPr lang="en-US" altLang="zh-CN" sz="1800" dirty="0" err="1"/>
              <a:t>printf</a:t>
            </a:r>
            <a:r>
              <a:rPr lang="en-US" altLang="zh-CN" sz="1800" dirty="0"/>
              <a:t>(</a:t>
            </a:r>
            <a:r>
              <a:rPr lang="en-US" altLang="zh-CN" sz="1800" dirty="0">
                <a:solidFill>
                  <a:srgbClr val="BA2121"/>
                </a:solidFill>
              </a:rPr>
              <a:t>"hello world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solidFill>
                  <a:srgbClr val="B00040"/>
                </a:solidFill>
              </a:rPr>
              <a:t>int</a:t>
            </a:r>
            <a:r>
              <a:rPr lang="en-US" altLang="zh-CN" sz="1800" dirty="0">
                <a:solidFill>
                  <a:srgbClr val="BBBBBB"/>
                </a:solidFill>
              </a:rPr>
              <a:t> </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FF0000"/>
                </a:solidFill>
              </a:rPr>
              <a:t>fork(); </a:t>
            </a:r>
          </a:p>
          <a:p>
            <a:pPr marL="400050" lvl="1" indent="0">
              <a:buNone/>
            </a:pP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&lt;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fork failed; exit</a:t>
            </a:r>
            <a:r>
              <a:rPr lang="en-US" altLang="zh-CN" sz="1800" dirty="0"/>
              <a:t> </a:t>
            </a:r>
          </a:p>
          <a:p>
            <a:pPr marL="400050" lvl="1" indent="0">
              <a:buNone/>
            </a:pPr>
            <a:r>
              <a:rPr lang="en-US" altLang="zh-CN" sz="1800" dirty="0"/>
              <a:t>		</a:t>
            </a:r>
            <a:r>
              <a:rPr lang="en-US" altLang="zh-CN" sz="1800" dirty="0" err="1"/>
              <a:t>fprintf</a:t>
            </a:r>
            <a:r>
              <a:rPr lang="en-US" altLang="zh-CN" sz="1800" dirty="0"/>
              <a:t>(stderr,</a:t>
            </a:r>
            <a:r>
              <a:rPr lang="en-US" altLang="zh-CN" sz="1800" dirty="0">
                <a:solidFill>
                  <a:srgbClr val="BBBBBB"/>
                </a:solidFill>
              </a:rPr>
              <a:t> </a:t>
            </a:r>
            <a:r>
              <a:rPr lang="en-US" altLang="zh-CN" sz="1800" dirty="0">
                <a:solidFill>
                  <a:srgbClr val="BA2121"/>
                </a:solidFill>
              </a:rPr>
              <a:t>"fork failed</a:t>
            </a:r>
            <a:r>
              <a:rPr lang="en-US" altLang="zh-CN" sz="1800" b="1" dirty="0">
                <a:solidFill>
                  <a:srgbClr val="AA5D1F"/>
                </a:solidFill>
              </a:rPr>
              <a:t>\n</a:t>
            </a:r>
            <a:r>
              <a:rPr lang="en-US" altLang="zh-CN" sz="1800" dirty="0">
                <a:solidFill>
                  <a:srgbClr val="BA2121"/>
                </a:solidFill>
              </a:rPr>
              <a:t>"</a:t>
            </a:r>
            <a:r>
              <a:rPr lang="en-US" altLang="zh-CN" sz="1800" dirty="0"/>
              <a:t>); exit(</a:t>
            </a:r>
            <a:r>
              <a:rPr lang="en-US" altLang="zh-CN" sz="1800" dirty="0">
                <a:solidFill>
                  <a:srgbClr val="666666"/>
                </a:solidFill>
              </a:rPr>
              <a:t>1</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b="1" dirty="0">
                <a:solidFill>
                  <a:srgbClr val="008000"/>
                </a:solidFill>
              </a:rPr>
              <a:t>if</a:t>
            </a:r>
            <a:r>
              <a:rPr lang="en-US" altLang="zh-CN" sz="1800" dirty="0">
                <a:solidFill>
                  <a:srgbClr val="BBBBBB"/>
                </a:solidFill>
              </a:rPr>
              <a:t> </a:t>
            </a:r>
            <a:r>
              <a:rPr lang="en-US" altLang="zh-CN" sz="1800" dirty="0"/>
              <a:t>(</a:t>
            </a:r>
            <a:r>
              <a:rPr lang="en-US" altLang="zh-CN" sz="1800" dirty="0" err="1"/>
              <a:t>rc</a:t>
            </a:r>
            <a:r>
              <a:rPr lang="en-US" altLang="zh-CN" sz="1800" dirty="0">
                <a:solidFill>
                  <a:srgbClr val="BBBBBB"/>
                </a:solidFill>
              </a:rPr>
              <a:t> </a:t>
            </a:r>
            <a:r>
              <a:rPr lang="en-US" altLang="zh-CN" sz="1800" dirty="0">
                <a:solidFill>
                  <a:srgbClr val="666666"/>
                </a:solidFill>
              </a:rPr>
              <a:t>==</a:t>
            </a:r>
            <a:r>
              <a:rPr lang="en-US" altLang="zh-CN" sz="1800" dirty="0">
                <a:solidFill>
                  <a:srgbClr val="BBBBBB"/>
                </a:solidFill>
              </a:rPr>
              <a:t> </a:t>
            </a:r>
            <a:r>
              <a:rPr lang="en-US" altLang="zh-CN" sz="1800" dirty="0">
                <a:solidFill>
                  <a:srgbClr val="666666"/>
                </a:solidFill>
              </a:rPr>
              <a:t>0</a:t>
            </a:r>
            <a:r>
              <a:rPr lang="en-US" altLang="zh-CN" sz="1800" dirty="0"/>
              <a:t>)</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child (new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child (pid:%d)</a:t>
            </a:r>
            <a:r>
              <a:rPr lang="en-US" altLang="zh-CN" sz="1800" b="1" dirty="0">
                <a:solidFill>
                  <a:srgbClr val="AA5D1F"/>
                </a:solidFill>
              </a:rPr>
              <a:t>\n</a:t>
            </a:r>
            <a:r>
              <a:rPr lang="en-US" altLang="zh-CN" sz="1800" dirty="0">
                <a:solidFill>
                  <a:srgbClr val="BA2121"/>
                </a:solidFill>
              </a:rPr>
              <a:t>"</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a:t>
            </a:r>
            <a:r>
              <a:rPr lang="en-US" altLang="zh-CN" sz="1800" dirty="0">
                <a:solidFill>
                  <a:srgbClr val="BBBBBB"/>
                </a:solidFill>
              </a:rPr>
              <a:t> </a:t>
            </a:r>
            <a:r>
              <a:rPr lang="en-US" altLang="zh-CN" sz="1800" b="1" dirty="0">
                <a:solidFill>
                  <a:srgbClr val="008000"/>
                </a:solidFill>
              </a:rPr>
              <a:t>else</a:t>
            </a:r>
            <a:r>
              <a:rPr lang="en-US" altLang="zh-CN" sz="1800" dirty="0">
                <a:solidFill>
                  <a:srgbClr val="BBBBBB"/>
                </a:solidFill>
              </a:rPr>
              <a:t> </a:t>
            </a:r>
            <a:r>
              <a:rPr lang="en-US" altLang="zh-CN" sz="1800" dirty="0"/>
              <a:t>{ </a:t>
            </a:r>
          </a:p>
          <a:p>
            <a:pPr marL="400050" lvl="1" indent="0">
              <a:buNone/>
            </a:pPr>
            <a:r>
              <a:rPr lang="en-US" altLang="zh-CN" sz="1800" i="1" dirty="0">
                <a:solidFill>
                  <a:srgbClr val="3D7B7B"/>
                </a:solidFill>
              </a:rPr>
              <a:t>		// parent goes down this path (original process)</a:t>
            </a:r>
            <a:r>
              <a:rPr lang="en-US" altLang="zh-CN" sz="1800" dirty="0"/>
              <a:t> </a:t>
            </a:r>
          </a:p>
          <a:p>
            <a:pPr marL="400050" lvl="1" indent="0">
              <a:buNone/>
            </a:pPr>
            <a:r>
              <a:rPr lang="en-US" altLang="zh-CN" sz="1800" dirty="0"/>
              <a:t>		</a:t>
            </a:r>
            <a:r>
              <a:rPr lang="en-US" altLang="zh-CN" sz="1800" dirty="0" err="1"/>
              <a:t>printf</a:t>
            </a:r>
            <a:r>
              <a:rPr lang="en-US" altLang="zh-CN" sz="1800" dirty="0"/>
              <a:t>(</a:t>
            </a:r>
            <a:r>
              <a:rPr lang="en-US" altLang="zh-CN" sz="1800" dirty="0">
                <a:solidFill>
                  <a:srgbClr val="BA2121"/>
                </a:solidFill>
              </a:rPr>
              <a:t>"hello, I am parent of %d (pid:%d)</a:t>
            </a:r>
            <a:r>
              <a:rPr lang="en-US" altLang="zh-CN" sz="1800" b="1" dirty="0">
                <a:solidFill>
                  <a:srgbClr val="AA5D1F"/>
                </a:solidFill>
              </a:rPr>
              <a:t>\n</a:t>
            </a:r>
            <a:r>
              <a:rPr lang="en-US" altLang="zh-CN" sz="1800" dirty="0">
                <a:solidFill>
                  <a:srgbClr val="BA2121"/>
                </a:solidFill>
              </a:rPr>
              <a:t>"</a:t>
            </a:r>
            <a:r>
              <a:rPr lang="en-US" altLang="zh-CN" sz="1800" dirty="0"/>
              <a:t>, </a:t>
            </a:r>
            <a:r>
              <a:rPr lang="en-US" altLang="zh-CN" sz="1800" dirty="0" err="1"/>
              <a:t>rc</a:t>
            </a:r>
            <a:r>
              <a:rPr lang="en-US" altLang="zh-CN" sz="1800" dirty="0"/>
              <a:t>,</a:t>
            </a:r>
            <a:r>
              <a:rPr lang="en-US" altLang="zh-CN" sz="1800" dirty="0">
                <a:solidFill>
                  <a:srgbClr val="BBBBBB"/>
                </a:solidFill>
              </a:rPr>
              <a:t> </a:t>
            </a:r>
            <a:r>
              <a:rPr lang="en-US" altLang="zh-CN" sz="1800" dirty="0"/>
              <a:t>(</a:t>
            </a:r>
            <a:r>
              <a:rPr lang="en-US" altLang="zh-CN" sz="1800" dirty="0">
                <a:solidFill>
                  <a:srgbClr val="B00040"/>
                </a:solidFill>
              </a:rPr>
              <a:t>int</a:t>
            </a:r>
            <a:r>
              <a:rPr lang="en-US" altLang="zh-CN" sz="1800" dirty="0"/>
              <a:t>)</a:t>
            </a:r>
            <a:r>
              <a:rPr lang="en-US" altLang="zh-CN" sz="1800" dirty="0">
                <a:solidFill>
                  <a:srgbClr val="BBBBBB"/>
                </a:solidFill>
              </a:rPr>
              <a:t> </a:t>
            </a:r>
            <a:r>
              <a:rPr lang="en-US" altLang="zh-CN" sz="1800" dirty="0" err="1"/>
              <a:t>getpid</a:t>
            </a:r>
            <a:r>
              <a:rPr lang="en-US" altLang="zh-CN" sz="1800" dirty="0"/>
              <a:t>()); </a:t>
            </a:r>
          </a:p>
          <a:p>
            <a:pPr marL="400050" lvl="1" indent="0">
              <a:buNone/>
            </a:pPr>
            <a:r>
              <a:rPr lang="en-US" altLang="zh-CN" sz="1800" dirty="0"/>
              <a:t>} </a:t>
            </a:r>
          </a:p>
          <a:p>
            <a:pPr marL="400050" lvl="1" indent="0">
              <a:buNone/>
            </a:pPr>
            <a:r>
              <a:rPr lang="en-US" altLang="zh-CN" sz="1800" b="1" dirty="0">
                <a:solidFill>
                  <a:srgbClr val="008000"/>
                </a:solidFill>
              </a:rPr>
              <a:t>return</a:t>
            </a:r>
            <a:r>
              <a:rPr lang="en-US" altLang="zh-CN" sz="1800" dirty="0">
                <a:solidFill>
                  <a:srgbClr val="BBBBBB"/>
                </a:solidFill>
              </a:rPr>
              <a:t> </a:t>
            </a:r>
            <a:r>
              <a:rPr lang="en-US" altLang="zh-CN" sz="1800" dirty="0">
                <a:solidFill>
                  <a:srgbClr val="666666"/>
                </a:solidFill>
              </a:rPr>
              <a:t>0</a:t>
            </a:r>
            <a:r>
              <a:rPr lang="en-US" altLang="zh-CN" sz="1800" dirty="0"/>
              <a:t>; </a:t>
            </a:r>
          </a:p>
          <a:p>
            <a:pPr marL="0" indent="0">
              <a:buNone/>
            </a:pPr>
            <a:r>
              <a:rPr lang="en-US" altLang="zh-CN" sz="1800" dirty="0"/>
              <a:t>}</a:t>
            </a:r>
          </a:p>
        </p:txBody>
      </p:sp>
      <p:sp>
        <p:nvSpPr>
          <p:cNvPr id="8" name="右箭头 7">
            <a:extLst>
              <a:ext uri="{FF2B5EF4-FFF2-40B4-BE49-F238E27FC236}">
                <a16:creationId xmlns:a16="http://schemas.microsoft.com/office/drawing/2014/main" id="{A4D20BC6-6A5F-F102-E9E0-F7189996D84F}"/>
              </a:ext>
            </a:extLst>
          </p:cNvPr>
          <p:cNvSpPr/>
          <p:nvPr/>
        </p:nvSpPr>
        <p:spPr>
          <a:xfrm rot="10800000">
            <a:off x="4024830" y="2027105"/>
            <a:ext cx="1057619" cy="286439"/>
          </a:xfrm>
          <a:prstGeom prst="rightArrow">
            <a:avLst/>
          </a:prstGeom>
          <a:solidFill>
            <a:srgbClr val="FF0000"/>
          </a:solidFill>
          <a:ln>
            <a:solidFill>
              <a:srgbClr val="FF0000"/>
            </a:solid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9">
            <a:extLst>
              <a:ext uri="{FF2B5EF4-FFF2-40B4-BE49-F238E27FC236}">
                <a16:creationId xmlns:a16="http://schemas.microsoft.com/office/drawing/2014/main" id="{A82F5B3C-A1E5-FD1E-1322-505EDAE0B11B}"/>
              </a:ext>
            </a:extLst>
          </p:cNvPr>
          <p:cNvSpPr/>
          <p:nvPr/>
        </p:nvSpPr>
        <p:spPr>
          <a:xfrm>
            <a:off x="2265197" y="4441575"/>
            <a:ext cx="6356732"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11">
            <a:extLst>
              <a:ext uri="{FF2B5EF4-FFF2-40B4-BE49-F238E27FC236}">
                <a16:creationId xmlns:a16="http://schemas.microsoft.com/office/drawing/2014/main" id="{49C909F2-2C74-C649-9D78-09E475A3606A}"/>
              </a:ext>
            </a:extLst>
          </p:cNvPr>
          <p:cNvSpPr/>
          <p:nvPr/>
        </p:nvSpPr>
        <p:spPr>
          <a:xfrm>
            <a:off x="2282329" y="3459844"/>
            <a:ext cx="6356732" cy="717007"/>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4" name="矩形 13">
            <a:extLst>
              <a:ext uri="{FF2B5EF4-FFF2-40B4-BE49-F238E27FC236}">
                <a16:creationId xmlns:a16="http://schemas.microsoft.com/office/drawing/2014/main" id="{DDA4DE69-C91F-64E2-546D-11EE80E617A4}"/>
              </a:ext>
            </a:extLst>
          </p:cNvPr>
          <p:cNvSpPr/>
          <p:nvPr/>
        </p:nvSpPr>
        <p:spPr>
          <a:xfrm>
            <a:off x="6380608" y="2936625"/>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15" name="矩形 14">
            <a:extLst>
              <a:ext uri="{FF2B5EF4-FFF2-40B4-BE49-F238E27FC236}">
                <a16:creationId xmlns:a16="http://schemas.microsoft.com/office/drawing/2014/main" id="{44BB113D-22B6-54E6-3C86-AB828463FB7C}"/>
              </a:ext>
            </a:extLst>
          </p:cNvPr>
          <p:cNvSpPr/>
          <p:nvPr/>
        </p:nvSpPr>
        <p:spPr>
          <a:xfrm>
            <a:off x="6380608" y="5030697"/>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4" name="页脚占位符 3">
            <a:extLst>
              <a:ext uri="{FF2B5EF4-FFF2-40B4-BE49-F238E27FC236}">
                <a16:creationId xmlns:a16="http://schemas.microsoft.com/office/drawing/2014/main" id="{2EDB25C5-07BB-BB7A-8D0F-E98A4AEB389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grpSp>
        <p:nvGrpSpPr>
          <p:cNvPr id="7" name="Group 6">
            <a:extLst>
              <a:ext uri="{FF2B5EF4-FFF2-40B4-BE49-F238E27FC236}">
                <a16:creationId xmlns:a16="http://schemas.microsoft.com/office/drawing/2014/main" id="{F494638F-CAB5-3A45-1875-46C990DB5408}"/>
              </a:ext>
            </a:extLst>
          </p:cNvPr>
          <p:cNvGrpSpPr/>
          <p:nvPr/>
        </p:nvGrpSpPr>
        <p:grpSpPr>
          <a:xfrm>
            <a:off x="6574420" y="713583"/>
            <a:ext cx="5451584" cy="1222539"/>
            <a:chOff x="6574420" y="713583"/>
            <a:chExt cx="5451584" cy="1222539"/>
          </a:xfrm>
        </p:grpSpPr>
        <p:pic>
          <p:nvPicPr>
            <p:cNvPr id="5" name="图片 4">
              <a:extLst>
                <a:ext uri="{FF2B5EF4-FFF2-40B4-BE49-F238E27FC236}">
                  <a16:creationId xmlns:a16="http://schemas.microsoft.com/office/drawing/2014/main" id="{E8FE3B5D-786B-EF5E-C500-469A0FDC8C6D}"/>
                </a:ext>
              </a:extLst>
            </p:cNvPr>
            <p:cNvPicPr>
              <a:picLocks noChangeAspect="1"/>
            </p:cNvPicPr>
            <p:nvPr/>
          </p:nvPicPr>
          <p:blipFill rotWithShape="1">
            <a:blip r:embed="rId3"/>
            <a:srcRect r="15794"/>
            <a:stretch/>
          </p:blipFill>
          <p:spPr>
            <a:xfrm>
              <a:off x="6667018" y="1073427"/>
              <a:ext cx="5358986" cy="862695"/>
            </a:xfrm>
            <a:prstGeom prst="rect">
              <a:avLst/>
            </a:prstGeom>
          </p:spPr>
          <p:style>
            <a:lnRef idx="2">
              <a:schemeClr val="accent1"/>
            </a:lnRef>
            <a:fillRef idx="1">
              <a:schemeClr val="lt1"/>
            </a:fillRef>
            <a:effectRef idx="0">
              <a:schemeClr val="accent1"/>
            </a:effectRef>
            <a:fontRef idx="minor">
              <a:schemeClr val="dk1"/>
            </a:fontRef>
          </p:style>
        </p:pic>
        <p:sp>
          <p:nvSpPr>
            <p:cNvPr id="6" name="TextBox 5">
              <a:extLst>
                <a:ext uri="{FF2B5EF4-FFF2-40B4-BE49-F238E27FC236}">
                  <a16:creationId xmlns:a16="http://schemas.microsoft.com/office/drawing/2014/main" id="{A08FD350-0701-2806-4221-BD6A1725AB7C}"/>
                </a:ext>
              </a:extLst>
            </p:cNvPr>
            <p:cNvSpPr txBox="1"/>
            <p:nvPr/>
          </p:nvSpPr>
          <p:spPr>
            <a:xfrm>
              <a:off x="6574420" y="713583"/>
              <a:ext cx="926857" cy="400110"/>
            </a:xfrm>
            <a:prstGeom prst="rect">
              <a:avLst/>
            </a:prstGeom>
            <a:noFill/>
          </p:spPr>
          <p:txBody>
            <a:bodyPr wrap="none" rtlCol="0">
              <a:spAutoFit/>
            </a:bodyPr>
            <a:lstStyle/>
            <a:p>
              <a:r>
                <a:rPr lang="en-US" altLang="zh-CN" sz="2000" dirty="0">
                  <a:latin typeface="Gill Sans Light"/>
                </a:rPr>
                <a:t>Output</a:t>
              </a:r>
              <a:endParaRPr lang="en-SE" sz="2000" dirty="0">
                <a:latin typeface="Gill Sans Light"/>
              </a:endParaRPr>
            </a:p>
          </p:txBody>
        </p:sp>
      </p:grpSp>
    </p:spTree>
    <p:extLst>
      <p:ext uri="{BB962C8B-B14F-4D97-AF65-F5344CB8AC3E}">
        <p14:creationId xmlns:p14="http://schemas.microsoft.com/office/powerpoint/2010/main" val="1712126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27804" y="807595"/>
            <a:ext cx="11336392" cy="5138531"/>
          </a:xfrm>
        </p:spPr>
        <p:txBody>
          <a:bodyPr>
            <a:normAutofit/>
          </a:bodyPr>
          <a:lstStyle/>
          <a:p>
            <a:r>
              <a:rPr lang="en-US" altLang="zh-CN" dirty="0"/>
              <a:t>Let</a:t>
            </a:r>
            <a:r>
              <a:rPr lang="zh-CN" altLang="en-US" dirty="0"/>
              <a:t> </a:t>
            </a:r>
            <a:r>
              <a:rPr lang="en-US" altLang="zh-CN" dirty="0"/>
              <a:t>the</a:t>
            </a:r>
            <a:r>
              <a:rPr lang="zh-CN" altLang="en-US" dirty="0"/>
              <a:t> </a:t>
            </a:r>
            <a:r>
              <a:rPr lang="en-US" altLang="zh-CN" dirty="0"/>
              <a:t>parent</a:t>
            </a:r>
            <a:r>
              <a:rPr lang="zh-CN" altLang="en-US" dirty="0"/>
              <a:t> </a:t>
            </a:r>
            <a:r>
              <a:rPr lang="en-US" altLang="zh-CN" dirty="0"/>
              <a:t>process</a:t>
            </a:r>
            <a:r>
              <a:rPr lang="zh-CN" altLang="en-US" dirty="0"/>
              <a:t> </a:t>
            </a:r>
            <a:r>
              <a:rPr lang="en-US" altLang="zh-CN" dirty="0"/>
              <a:t>wait</a:t>
            </a:r>
            <a:r>
              <a:rPr lang="zh-CN" altLang="en-US" dirty="0"/>
              <a:t> </a:t>
            </a:r>
            <a:r>
              <a:rPr lang="en-US" altLang="zh-CN" dirty="0"/>
              <a:t>for</a:t>
            </a:r>
            <a:r>
              <a:rPr lang="zh-CN" altLang="en-US" dirty="0"/>
              <a:t> </a:t>
            </a:r>
            <a:r>
              <a:rPr lang="en-US" altLang="zh-CN" dirty="0"/>
              <a:t>the</a:t>
            </a:r>
            <a:r>
              <a:rPr lang="zh-CN" altLang="en-US" dirty="0"/>
              <a:t> </a:t>
            </a:r>
            <a:r>
              <a:rPr lang="en-US" altLang="zh-CN" dirty="0"/>
              <a:t>completion</a:t>
            </a:r>
            <a:r>
              <a:rPr lang="zh-CN" altLang="en-US" dirty="0"/>
              <a:t> </a:t>
            </a:r>
            <a:r>
              <a:rPr lang="en-US" altLang="zh-CN" dirty="0"/>
              <a:t>of</a:t>
            </a:r>
            <a:r>
              <a:rPr lang="zh-CN" altLang="en-US" dirty="0"/>
              <a:t> </a:t>
            </a:r>
            <a:r>
              <a:rPr lang="en-US" altLang="zh-CN" dirty="0"/>
              <a:t>the</a:t>
            </a:r>
            <a:r>
              <a:rPr lang="zh-CN" altLang="en-US" dirty="0"/>
              <a:t> </a:t>
            </a:r>
            <a:r>
              <a:rPr lang="en-US" altLang="zh-CN" dirty="0"/>
              <a:t>child</a:t>
            </a:r>
            <a:r>
              <a:rPr lang="zh-CN" altLang="en-US" dirty="0"/>
              <a:t> </a:t>
            </a:r>
            <a:r>
              <a:rPr lang="en-US" altLang="zh-CN" dirty="0"/>
              <a:t>process</a:t>
            </a:r>
          </a:p>
          <a:p>
            <a:pPr lvl="1"/>
            <a:r>
              <a:rPr lang="en-US" altLang="zh-CN" b="1" dirty="0">
                <a:solidFill>
                  <a:srgbClr val="0070C0"/>
                </a:solidFill>
              </a:rPr>
              <a:t>pid</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wait()</a:t>
            </a:r>
          </a:p>
          <a:p>
            <a:r>
              <a:rPr lang="en-US" altLang="zh-CN" b="1" dirty="0">
                <a:solidFill>
                  <a:srgbClr val="0070C0"/>
                </a:solidFill>
              </a:rPr>
              <a:t>wait() </a:t>
            </a:r>
            <a:r>
              <a:rPr lang="en-GB" dirty="0"/>
              <a:t>suspends the execution of the calling process until one of its child processes terminates. It does not allow the parent to specify which child process to wait for. It will reap any terminated child arbitrarily.</a:t>
            </a:r>
          </a:p>
          <a:p>
            <a:r>
              <a:rPr lang="en-US" altLang="zh-CN" b="1" dirty="0" err="1">
                <a:solidFill>
                  <a:srgbClr val="0070C0"/>
                </a:solidFill>
              </a:rPr>
              <a:t>waitpid</a:t>
            </a:r>
            <a:r>
              <a:rPr lang="en-US" altLang="zh-CN" b="1" dirty="0">
                <a:solidFill>
                  <a:srgbClr val="0070C0"/>
                </a:solidFill>
              </a:rPr>
              <a:t>(</a:t>
            </a:r>
            <a:r>
              <a:rPr lang="en-US" altLang="zh-CN" b="1" dirty="0" err="1">
                <a:solidFill>
                  <a:srgbClr val="0070C0"/>
                </a:solidFill>
              </a:rPr>
              <a:t>pid</a:t>
            </a:r>
            <a:r>
              <a:rPr lang="en-US" altLang="zh-CN" b="1" dirty="0">
                <a:solidFill>
                  <a:srgbClr val="0070C0"/>
                </a:solidFill>
              </a:rPr>
              <a:t>) </a:t>
            </a:r>
            <a:r>
              <a:rPr lang="en-GB" dirty="0"/>
              <a:t>is an advanced version of wait. It allows the parent process to specify which child process (or group of processes) it wants to wait for.</a:t>
            </a:r>
            <a:endParaRPr lang="en-SE" dirty="0"/>
          </a:p>
        </p:txBody>
      </p:sp>
      <p:grpSp>
        <p:nvGrpSpPr>
          <p:cNvPr id="27" name="组合 11">
            <a:extLst>
              <a:ext uri="{FF2B5EF4-FFF2-40B4-BE49-F238E27FC236}">
                <a16:creationId xmlns:a16="http://schemas.microsoft.com/office/drawing/2014/main" id="{EFFFC8AF-5200-0D3B-2733-AEC35532CCF1}"/>
              </a:ext>
            </a:extLst>
          </p:cNvPr>
          <p:cNvGrpSpPr/>
          <p:nvPr/>
        </p:nvGrpSpPr>
        <p:grpSpPr>
          <a:xfrm>
            <a:off x="3400965" y="3577833"/>
            <a:ext cx="4823555" cy="2901249"/>
            <a:chOff x="1915098" y="2776248"/>
            <a:chExt cx="4823555" cy="2901249"/>
          </a:xfrm>
        </p:grpSpPr>
        <p:sp>
          <p:nvSpPr>
            <p:cNvPr id="28" name="圆角矩形 3">
              <a:extLst>
                <a:ext uri="{FF2B5EF4-FFF2-40B4-BE49-F238E27FC236}">
                  <a16:creationId xmlns:a16="http://schemas.microsoft.com/office/drawing/2014/main" id="{D9A7E296-9094-BFCC-9A29-6CD5104C3549}"/>
                </a:ext>
              </a:extLst>
            </p:cNvPr>
            <p:cNvSpPr/>
            <p:nvPr/>
          </p:nvSpPr>
          <p:spPr>
            <a:xfrm>
              <a:off x="3833869" y="2776248"/>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9" name="圆角矩形 4">
              <a:extLst>
                <a:ext uri="{FF2B5EF4-FFF2-40B4-BE49-F238E27FC236}">
                  <a16:creationId xmlns:a16="http://schemas.microsoft.com/office/drawing/2014/main" id="{964AB1D7-6A4D-283C-2FD5-D903DC3B6361}"/>
                </a:ext>
              </a:extLst>
            </p:cNvPr>
            <p:cNvSpPr/>
            <p:nvPr/>
          </p:nvSpPr>
          <p:spPr>
            <a:xfrm>
              <a:off x="3833869" y="3600677"/>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fork()</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sp>
          <p:nvSpPr>
            <p:cNvPr id="30" name="圆角矩形 5">
              <a:extLst>
                <a:ext uri="{FF2B5EF4-FFF2-40B4-BE49-F238E27FC236}">
                  <a16:creationId xmlns:a16="http://schemas.microsoft.com/office/drawing/2014/main" id="{729E7C93-ECE0-004E-C2F2-BA45C512B226}"/>
                </a:ext>
              </a:extLst>
            </p:cNvPr>
            <p:cNvSpPr/>
            <p:nvPr/>
          </p:nvSpPr>
          <p:spPr>
            <a:xfrm>
              <a:off x="1915098" y="5192754"/>
              <a:ext cx="980501" cy="484743"/>
            </a:xfrm>
            <a:prstGeom prst="roundRect">
              <a:avLst/>
            </a:prstGeom>
            <a:solidFill>
              <a:srgbClr val="43B7B0"/>
            </a:solidFill>
            <a:ln w="9525" cap="flat" cmpd="sng" algn="ctr">
              <a:noFill/>
              <a:prstDash val="solid"/>
            </a:ln>
            <a:effectLst>
              <a:outerShdw blurRad="114300" dist="12700" dir="5400000" rotWithShape="0">
                <a:srgbClr val="000000">
                  <a:alpha val="35000"/>
                </a:srgb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Parent</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1" name="圆角矩形 6">
              <a:extLst>
                <a:ext uri="{FF2B5EF4-FFF2-40B4-BE49-F238E27FC236}">
                  <a16:creationId xmlns:a16="http://schemas.microsoft.com/office/drawing/2014/main" id="{4931CE79-59A8-200A-8FD1-0076EA56B8F7}"/>
                </a:ext>
              </a:extLst>
            </p:cNvPr>
            <p:cNvSpPr/>
            <p:nvPr/>
          </p:nvSpPr>
          <p:spPr>
            <a:xfrm>
              <a:off x="5758152" y="4355472"/>
              <a:ext cx="980501" cy="484743"/>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Child</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cxnSp>
          <p:nvCxnSpPr>
            <p:cNvPr id="32" name="直线箭头连接符 8">
              <a:extLst>
                <a:ext uri="{FF2B5EF4-FFF2-40B4-BE49-F238E27FC236}">
                  <a16:creationId xmlns:a16="http://schemas.microsoft.com/office/drawing/2014/main" id="{956871A9-EDCB-03F1-1EA5-B351A20CBA5C}"/>
                </a:ext>
              </a:extLst>
            </p:cNvPr>
            <p:cNvCxnSpPr>
              <a:stCxn id="28" idx="2"/>
              <a:endCxn id="29" idx="0"/>
            </p:cNvCxnSpPr>
            <p:nvPr/>
          </p:nvCxnSpPr>
          <p:spPr>
            <a:xfrm>
              <a:off x="4324120" y="3260991"/>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3" name="曲线连接符 10">
              <a:extLst>
                <a:ext uri="{FF2B5EF4-FFF2-40B4-BE49-F238E27FC236}">
                  <a16:creationId xmlns:a16="http://schemas.microsoft.com/office/drawing/2014/main" id="{4C3310E4-7FE3-69BA-760E-55CBEB94D967}"/>
                </a:ext>
              </a:extLst>
            </p:cNvPr>
            <p:cNvCxnSpPr>
              <a:cxnSpLocks/>
              <a:stCxn id="29" idx="1"/>
              <a:endCxn id="35" idx="0"/>
            </p:cNvCxnSpPr>
            <p:nvPr/>
          </p:nvCxnSpPr>
          <p:spPr>
            <a:xfrm rot="10800000" flipV="1">
              <a:off x="2405349" y="3843048"/>
              <a:ext cx="1428520"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4" name="曲线连接符 12">
              <a:extLst>
                <a:ext uri="{FF2B5EF4-FFF2-40B4-BE49-F238E27FC236}">
                  <a16:creationId xmlns:a16="http://schemas.microsoft.com/office/drawing/2014/main" id="{4822B5D9-2A1C-B5F9-4E54-E106536D3212}"/>
                </a:ext>
              </a:extLst>
            </p:cNvPr>
            <p:cNvCxnSpPr>
              <a:stCxn id="29" idx="3"/>
              <a:endCxn id="31" idx="0"/>
            </p:cNvCxnSpPr>
            <p:nvPr/>
          </p:nvCxnSpPr>
          <p:spPr>
            <a:xfrm>
              <a:off x="4814370" y="3843049"/>
              <a:ext cx="1434033" cy="512423"/>
            </a:xfrm>
            <a:prstGeom prst="curvedConnector2">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sp>
          <p:nvSpPr>
            <p:cNvPr id="35" name="圆角矩形 9">
              <a:extLst>
                <a:ext uri="{FF2B5EF4-FFF2-40B4-BE49-F238E27FC236}">
                  <a16:creationId xmlns:a16="http://schemas.microsoft.com/office/drawing/2014/main" id="{B039C8C6-7DC1-6E0F-E01A-267BBDF8CDBB}"/>
                </a:ext>
              </a:extLst>
            </p:cNvPr>
            <p:cNvSpPr/>
            <p:nvPr/>
          </p:nvSpPr>
          <p:spPr>
            <a:xfrm>
              <a:off x="1915098" y="4355472"/>
              <a:ext cx="980501" cy="484743"/>
            </a:xfrm>
            <a:prstGeom prst="roundRect">
              <a:avLst/>
            </a:prstGeom>
            <a:solidFill>
              <a:srgbClr val="FFFFFF"/>
            </a:solidFill>
            <a:ln w="25400" cap="flat" cmpd="sng" algn="ctr">
              <a:solidFill>
                <a:srgbClr val="00000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000000"/>
                  </a:solidFill>
                  <a:effectLst/>
                  <a:uLnTx/>
                  <a:uFillTx/>
                  <a:latin typeface="Arial" panose="020B0604020202020204"/>
                  <a:ea typeface="黑体" panose="02010609060101010101" pitchFamily="49" charset="-122"/>
                  <a:cs typeface="+mn-cs"/>
                </a:rPr>
                <a:t>wait()</a:t>
              </a:r>
              <a:endParaRPr kumimoji="0" lang="en-US" sz="1800" b="0" i="0" u="none" strike="noStrike" kern="0" cap="none" spc="0" normalizeH="0" baseline="0" noProof="0" dirty="0">
                <a:ln>
                  <a:noFill/>
                </a:ln>
                <a:solidFill>
                  <a:srgbClr val="000000"/>
                </a:solidFill>
                <a:effectLst/>
                <a:uLnTx/>
                <a:uFillTx/>
                <a:latin typeface="Arial" panose="020B0604020202020204"/>
                <a:ea typeface="+mn-ea"/>
                <a:cs typeface="+mn-cs"/>
              </a:endParaRPr>
            </a:p>
          </p:txBody>
        </p:sp>
        <p:cxnSp>
          <p:nvCxnSpPr>
            <p:cNvPr id="36" name="直线箭头连接符 17">
              <a:extLst>
                <a:ext uri="{FF2B5EF4-FFF2-40B4-BE49-F238E27FC236}">
                  <a16:creationId xmlns:a16="http://schemas.microsoft.com/office/drawing/2014/main" id="{F6349095-3D57-9488-5BD3-B5664143170E}"/>
                </a:ext>
              </a:extLst>
            </p:cNvPr>
            <p:cNvCxnSpPr/>
            <p:nvPr/>
          </p:nvCxnSpPr>
          <p:spPr>
            <a:xfrm>
              <a:off x="2405348" y="4853068"/>
              <a:ext cx="0" cy="339686"/>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cxnSp>
          <p:nvCxnSpPr>
            <p:cNvPr id="37" name="直线箭头连接符 18">
              <a:extLst>
                <a:ext uri="{FF2B5EF4-FFF2-40B4-BE49-F238E27FC236}">
                  <a16:creationId xmlns:a16="http://schemas.microsoft.com/office/drawing/2014/main" id="{FB842763-B99C-338F-B254-35C9273087FE}"/>
                </a:ext>
              </a:extLst>
            </p:cNvPr>
            <p:cNvCxnSpPr>
              <a:cxnSpLocks/>
              <a:endCxn id="35" idx="3"/>
            </p:cNvCxnSpPr>
            <p:nvPr/>
          </p:nvCxnSpPr>
          <p:spPr>
            <a:xfrm flipH="1">
              <a:off x="2895599" y="4597843"/>
              <a:ext cx="2862553" cy="1"/>
            </a:xfrm>
            <a:prstGeom prst="straightConnector1">
              <a:avLst/>
            </a:prstGeom>
            <a:noFill/>
            <a:ln w="25400" cap="flat" cmpd="sng" algn="ctr">
              <a:solidFill>
                <a:srgbClr val="B6C8E9"/>
              </a:solidFill>
              <a:prstDash val="solid"/>
              <a:tailEnd type="triangle"/>
            </a:ln>
            <a:effectLst>
              <a:outerShdw blurRad="40000" dist="20000" dir="5400000" rotWithShape="0">
                <a:srgbClr val="000000">
                  <a:alpha val="38000"/>
                </a:srgbClr>
              </a:outerShdw>
            </a:effectLst>
          </p:spPr>
        </p:cxnSp>
      </p:grpSp>
    </p:spTree>
    <p:extLst>
      <p:ext uri="{BB962C8B-B14F-4D97-AF65-F5344CB8AC3E}">
        <p14:creationId xmlns:p14="http://schemas.microsoft.com/office/powerpoint/2010/main" val="2754748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wait()</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normAutofit fontScale="92500" lnSpcReduction="10000"/>
          </a:bodyPr>
          <a:lstStyle/>
          <a:p>
            <a:pPr marL="0" indent="0">
              <a:buNone/>
            </a:pPr>
            <a:r>
              <a:rPr lang="en-US" altLang="zh-CN" sz="1600" dirty="0">
                <a:solidFill>
                  <a:srgbClr val="B00040"/>
                </a:solidFill>
              </a:rPr>
              <a:t>int</a:t>
            </a:r>
            <a:r>
              <a:rPr lang="en-US" altLang="zh-CN" sz="1600" dirty="0"/>
              <a:t> </a:t>
            </a:r>
            <a:r>
              <a:rPr lang="en-US" altLang="zh-CN" sz="1600" dirty="0">
                <a:solidFill>
                  <a:srgbClr val="0000FF"/>
                </a:solidFill>
              </a:rPr>
              <a:t>main</a:t>
            </a:r>
            <a:r>
              <a:rPr lang="en-US" altLang="zh-CN" sz="1600" dirty="0"/>
              <a:t>(</a:t>
            </a:r>
            <a:r>
              <a:rPr lang="en-US" altLang="zh-CN" sz="1600" dirty="0">
                <a:solidFill>
                  <a:srgbClr val="B00040"/>
                </a:solidFill>
              </a:rPr>
              <a:t>int</a:t>
            </a:r>
            <a:r>
              <a:rPr lang="en-US" altLang="zh-CN" sz="1600" dirty="0">
                <a:solidFill>
                  <a:srgbClr val="BBBBBB"/>
                </a:solidFill>
              </a:rPr>
              <a:t> </a:t>
            </a:r>
            <a:r>
              <a:rPr lang="en-US" altLang="zh-CN" sz="1600" dirty="0" err="1"/>
              <a:t>argc</a:t>
            </a:r>
            <a:r>
              <a:rPr lang="en-US" altLang="zh-CN" sz="1600" dirty="0"/>
              <a:t>,</a:t>
            </a:r>
            <a:r>
              <a:rPr lang="en-US" altLang="zh-CN" sz="1600" dirty="0">
                <a:solidFill>
                  <a:srgbClr val="BBBBBB"/>
                </a:solidFill>
              </a:rPr>
              <a:t> </a:t>
            </a:r>
            <a:r>
              <a:rPr lang="en-US" altLang="zh-CN" sz="1600" dirty="0">
                <a:solidFill>
                  <a:srgbClr val="B00040"/>
                </a:solidFill>
              </a:rPr>
              <a:t>char</a:t>
            </a:r>
            <a:r>
              <a:rPr lang="en-US" altLang="zh-CN" sz="1600" dirty="0">
                <a:solidFill>
                  <a:srgbClr val="BBBBBB"/>
                </a:solidFill>
              </a:rPr>
              <a:t> </a:t>
            </a:r>
            <a:r>
              <a:rPr lang="en-US" altLang="zh-CN" sz="1600" dirty="0">
                <a:solidFill>
                  <a:srgbClr val="666666"/>
                </a:solidFill>
              </a:rPr>
              <a:t>*</a:t>
            </a:r>
            <a:r>
              <a:rPr lang="en-US" altLang="zh-CN" sz="1600" dirty="0" err="1"/>
              <a:t>argv</a:t>
            </a:r>
            <a:r>
              <a:rPr lang="en-US" altLang="zh-CN" sz="1600" dirty="0"/>
              <a:t>[]) </a:t>
            </a:r>
          </a:p>
          <a:p>
            <a:pPr marL="0" indent="0">
              <a:buNone/>
            </a:pP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world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t>fork(); </a:t>
            </a:r>
          </a:p>
          <a:p>
            <a:pPr marL="0" indent="0">
              <a:buNone/>
            </a:pPr>
            <a:r>
              <a:rPr lang="en-US" altLang="zh-CN" sz="1600" b="1" dirty="0">
                <a:solidFill>
                  <a:srgbClr val="008000"/>
                </a:solidFill>
              </a:rPr>
              <a:t>	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fork failed; exit</a:t>
            </a:r>
            <a:r>
              <a:rPr lang="en-US" altLang="zh-CN" sz="1600" dirty="0"/>
              <a:t> </a:t>
            </a:r>
          </a:p>
          <a:p>
            <a:pPr marL="0" indent="0">
              <a:buNone/>
            </a:pPr>
            <a:r>
              <a:rPr lang="en-US" altLang="zh-CN" sz="1600" dirty="0"/>
              <a:t>		</a:t>
            </a:r>
            <a:r>
              <a:rPr lang="en-US" altLang="zh-CN" sz="1600" dirty="0" err="1"/>
              <a:t>fprintf</a:t>
            </a:r>
            <a:r>
              <a:rPr lang="en-US" altLang="zh-CN" sz="1600" dirty="0"/>
              <a:t>(stderr,</a:t>
            </a:r>
            <a:r>
              <a:rPr lang="en-US" altLang="zh-CN" sz="1600" dirty="0">
                <a:solidFill>
                  <a:srgbClr val="BBBBBB"/>
                </a:solidFill>
              </a:rPr>
              <a:t> </a:t>
            </a:r>
            <a:r>
              <a:rPr lang="en-US" altLang="zh-CN" sz="1600" dirty="0">
                <a:solidFill>
                  <a:srgbClr val="BA2121"/>
                </a:solidFill>
              </a:rPr>
              <a:t>"fork failed</a:t>
            </a:r>
            <a:r>
              <a:rPr lang="en-US" altLang="zh-CN" sz="1600" b="1" dirty="0">
                <a:solidFill>
                  <a:srgbClr val="AA5D1F"/>
                </a:solidFill>
              </a:rPr>
              <a:t>\n</a:t>
            </a:r>
            <a:r>
              <a:rPr lang="en-US" altLang="zh-CN" sz="1600" dirty="0">
                <a:solidFill>
                  <a:srgbClr val="BA2121"/>
                </a:solidFill>
              </a:rPr>
              <a:t>"</a:t>
            </a:r>
            <a:r>
              <a:rPr lang="en-US" altLang="zh-CN" sz="1600" dirty="0"/>
              <a:t>); </a:t>
            </a:r>
          </a:p>
          <a:p>
            <a:pPr marL="0" indent="0">
              <a:buNone/>
            </a:pPr>
            <a:r>
              <a:rPr lang="en-US" altLang="zh-CN" sz="1600" dirty="0"/>
              <a:t>		exit(</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b="1" dirty="0">
                <a:solidFill>
                  <a:srgbClr val="008000"/>
                </a:solidFill>
              </a:rPr>
              <a:t>if</a:t>
            </a:r>
            <a:r>
              <a:rPr lang="en-US" altLang="zh-CN" sz="1600" dirty="0">
                <a:solidFill>
                  <a:srgbClr val="BBBBBB"/>
                </a:solidFill>
              </a:rPr>
              <a:t> </a:t>
            </a:r>
            <a:r>
              <a:rPr lang="en-US" altLang="zh-CN" sz="1600" dirty="0"/>
              <a:t>(</a:t>
            </a:r>
            <a:r>
              <a:rPr lang="en-US" altLang="zh-CN" sz="1600" dirty="0" err="1"/>
              <a:t>rc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child (new process)</a:t>
            </a:r>
            <a:r>
              <a:rPr lang="en-US" altLang="zh-CN" sz="1600" dirty="0"/>
              <a:t> </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child (pid:%d)</a:t>
            </a:r>
            <a:r>
              <a:rPr lang="en-US" altLang="zh-CN" sz="1600" b="1" dirty="0">
                <a:solidFill>
                  <a:srgbClr val="AA5D1F"/>
                </a:solidFill>
              </a:rPr>
              <a:t>\n</a:t>
            </a:r>
            <a:r>
              <a:rPr lang="en-US" altLang="zh-CN" sz="1600" dirty="0">
                <a:solidFill>
                  <a:srgbClr val="BA2121"/>
                </a:solidFill>
              </a:rPr>
              <a:t>"</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 </a:t>
            </a:r>
          </a:p>
          <a:p>
            <a:pPr marL="0" indent="0">
              <a:buNone/>
            </a:pPr>
            <a:r>
              <a:rPr lang="en-US" altLang="zh-CN" sz="1600" dirty="0"/>
              <a:t>		sleep(</a:t>
            </a:r>
            <a:r>
              <a:rPr lang="en-US" altLang="zh-CN" sz="1600" dirty="0">
                <a:solidFill>
                  <a:srgbClr val="666666"/>
                </a:solidFill>
              </a:rPr>
              <a:t>1</a:t>
            </a:r>
            <a:r>
              <a:rPr lang="en-US" altLang="zh-CN" sz="1600" dirty="0"/>
              <a:t>); </a:t>
            </a:r>
          </a:p>
          <a:p>
            <a:pPr marL="0" indent="0">
              <a:buNone/>
            </a:pPr>
            <a:r>
              <a:rPr lang="en-US" altLang="zh-CN" sz="1600" dirty="0"/>
              <a:t>	}</a:t>
            </a:r>
            <a:r>
              <a:rPr lang="en-US" altLang="zh-CN" sz="1600" dirty="0">
                <a:solidFill>
                  <a:srgbClr val="BBBBBB"/>
                </a:solidFill>
              </a:rPr>
              <a:t> </a:t>
            </a:r>
            <a:r>
              <a:rPr lang="en-US" altLang="zh-CN" sz="1600" b="1" dirty="0">
                <a:solidFill>
                  <a:srgbClr val="008000"/>
                </a:solidFill>
              </a:rPr>
              <a:t>else</a:t>
            </a:r>
            <a:r>
              <a:rPr lang="en-US" altLang="zh-CN" sz="1600" dirty="0">
                <a:solidFill>
                  <a:srgbClr val="BBBBBB"/>
                </a:solidFill>
              </a:rPr>
              <a:t> </a:t>
            </a:r>
            <a:r>
              <a:rPr lang="en-US" altLang="zh-CN" sz="1600" dirty="0"/>
              <a:t>{ </a:t>
            </a:r>
          </a:p>
          <a:p>
            <a:pPr marL="0" indent="0">
              <a:buNone/>
            </a:pPr>
            <a:r>
              <a:rPr lang="en-US" altLang="zh-CN" sz="1600" i="1" dirty="0">
                <a:solidFill>
                  <a:srgbClr val="3D7B7B"/>
                </a:solidFill>
              </a:rPr>
              <a:t>		// parent goes down this path (original process). </a:t>
            </a:r>
            <a:r>
              <a:rPr lang="en-US" altLang="zh-CN" sz="1600" i="1" dirty="0" err="1">
                <a:solidFill>
                  <a:srgbClr val="3D7B7B"/>
                </a:solidFill>
              </a:rPr>
              <a:t>wc</a:t>
            </a:r>
            <a:r>
              <a:rPr lang="en-US" altLang="zh-CN" sz="1600" i="1" dirty="0">
                <a:solidFill>
                  <a:srgbClr val="3D7B7B"/>
                </a:solidFill>
              </a:rPr>
              <a:t> stores </a:t>
            </a:r>
            <a:r>
              <a:rPr lang="en-US" altLang="zh-CN" sz="1600" i="1" dirty="0" err="1">
                <a:solidFill>
                  <a:srgbClr val="3D7B7B"/>
                </a:solidFill>
              </a:rPr>
              <a:t>pid</a:t>
            </a:r>
            <a:r>
              <a:rPr lang="en-US" altLang="zh-CN" sz="1600" i="1" dirty="0">
                <a:solidFill>
                  <a:srgbClr val="3D7B7B"/>
                </a:solidFill>
              </a:rPr>
              <a:t> of the child process that is waited for</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wc</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FF0000"/>
                </a:solidFill>
              </a:rPr>
              <a:t>wait</a:t>
            </a:r>
            <a:r>
              <a:rPr lang="en-US" altLang="zh-CN" sz="1600" dirty="0"/>
              <a:t>(</a:t>
            </a:r>
            <a:r>
              <a:rPr lang="en-US" altLang="zh-CN" sz="1600" dirty="0">
                <a:solidFill>
                  <a:srgbClr val="008000"/>
                </a:solidFill>
              </a:rPr>
              <a:t>NULL</a:t>
            </a:r>
            <a:r>
              <a:rPr lang="en-US" altLang="zh-CN" sz="1600" dirty="0"/>
              <a:t>); //</a:t>
            </a:r>
            <a:r>
              <a:rPr lang="en-US" altLang="zh-CN" sz="1600" dirty="0" err="1"/>
              <a:t>wc</a:t>
            </a:r>
            <a:r>
              <a:rPr lang="en-US" altLang="zh-CN" sz="1600" dirty="0"/>
              <a:t> contains </a:t>
            </a:r>
            <a:r>
              <a:rPr lang="en-US" altLang="zh-CN" sz="1600" dirty="0" err="1"/>
              <a:t>pid</a:t>
            </a:r>
            <a:r>
              <a:rPr lang="en-US" altLang="zh-CN" sz="1600" dirty="0"/>
              <a:t> of the child process being waited for by parent process</a:t>
            </a:r>
          </a:p>
          <a:p>
            <a:pPr marL="0" indent="0">
              <a:buNone/>
            </a:pPr>
            <a:r>
              <a:rPr lang="en-US" altLang="zh-CN" sz="1600" dirty="0"/>
              <a:t>		</a:t>
            </a:r>
            <a:r>
              <a:rPr lang="en-US" altLang="zh-CN" sz="1600" dirty="0" err="1"/>
              <a:t>printf</a:t>
            </a:r>
            <a:r>
              <a:rPr lang="en-US" altLang="zh-CN" sz="1600" dirty="0"/>
              <a:t>(</a:t>
            </a:r>
            <a:r>
              <a:rPr lang="en-US" altLang="zh-CN" sz="1600" dirty="0">
                <a:solidFill>
                  <a:srgbClr val="BA2121"/>
                </a:solidFill>
              </a:rPr>
              <a:t>"hello, I am parent of %d (</a:t>
            </a:r>
            <a:r>
              <a:rPr lang="en-US" altLang="zh-CN" sz="1600" dirty="0" err="1">
                <a:solidFill>
                  <a:srgbClr val="BA2121"/>
                </a:solidFill>
              </a:rPr>
              <a:t>wc</a:t>
            </a:r>
            <a:r>
              <a:rPr lang="en-US" altLang="zh-CN" sz="1600" dirty="0">
                <a:solidFill>
                  <a:srgbClr val="BA2121"/>
                </a:solidFill>
              </a:rPr>
              <a:t>:%d) (pid:%d)</a:t>
            </a:r>
            <a:r>
              <a:rPr lang="en-US" altLang="zh-CN" sz="1600" b="1" dirty="0">
                <a:solidFill>
                  <a:srgbClr val="AA5D1F"/>
                </a:solidFill>
              </a:rPr>
              <a:t>\n</a:t>
            </a:r>
            <a:r>
              <a:rPr lang="en-US" altLang="zh-CN" sz="1600" dirty="0">
                <a:solidFill>
                  <a:srgbClr val="BA2121"/>
                </a:solidFill>
              </a:rPr>
              <a:t>"</a:t>
            </a:r>
            <a:r>
              <a:rPr lang="en-US" altLang="zh-CN" sz="1600" dirty="0"/>
              <a:t>, </a:t>
            </a:r>
            <a:r>
              <a:rPr lang="en-US" altLang="zh-CN" sz="1600" dirty="0" err="1"/>
              <a:t>rc</a:t>
            </a:r>
            <a:r>
              <a:rPr lang="en-US" altLang="zh-CN" sz="1600" dirty="0"/>
              <a:t>,</a:t>
            </a:r>
            <a:r>
              <a:rPr lang="en-US" altLang="zh-CN" sz="1600" dirty="0">
                <a:solidFill>
                  <a:srgbClr val="BBBBBB"/>
                </a:solidFill>
              </a:rPr>
              <a:t> </a:t>
            </a:r>
            <a:r>
              <a:rPr lang="en-US" altLang="zh-CN" sz="1600" dirty="0" err="1"/>
              <a:t>wc</a:t>
            </a:r>
            <a:r>
              <a:rPr lang="en-US" altLang="zh-CN" sz="1600" dirty="0"/>
              <a:t>,</a:t>
            </a:r>
            <a:r>
              <a:rPr lang="en-US" altLang="zh-CN" sz="1600" dirty="0">
                <a:solidFill>
                  <a:srgbClr val="BBBBBB"/>
                </a:solidFill>
              </a:rPr>
              <a:t> </a:t>
            </a:r>
            <a:r>
              <a:rPr lang="en-US" altLang="zh-CN" sz="1600" dirty="0"/>
              <a:t>(</a:t>
            </a:r>
            <a:r>
              <a:rPr lang="en-US" altLang="zh-CN" sz="1600" dirty="0">
                <a:solidFill>
                  <a:srgbClr val="B00040"/>
                </a:solidFill>
              </a:rPr>
              <a:t>int</a:t>
            </a:r>
            <a:r>
              <a:rPr lang="en-US" altLang="zh-CN" sz="1600" dirty="0"/>
              <a:t>)</a:t>
            </a:r>
            <a:r>
              <a:rPr lang="en-US" altLang="zh-CN" sz="1600" dirty="0">
                <a:solidFill>
                  <a:srgbClr val="BBBBBB"/>
                </a:solidFill>
              </a:rPr>
              <a:t> </a:t>
            </a:r>
            <a:r>
              <a:rPr lang="en-US" altLang="zh-CN" sz="1600" dirty="0" err="1"/>
              <a:t>getpid</a:t>
            </a:r>
            <a:r>
              <a:rPr lang="en-US" altLang="zh-CN" sz="1600" dirty="0"/>
              <a:t>());</a:t>
            </a:r>
          </a:p>
          <a:p>
            <a:pPr marL="0" indent="0">
              <a:buNone/>
            </a:pPr>
            <a:r>
              <a:rPr lang="en-US" altLang="zh-CN" sz="1600" dirty="0"/>
              <a:t>	} </a:t>
            </a:r>
          </a:p>
          <a:p>
            <a:pPr marL="0" indent="0">
              <a:buNone/>
            </a:pPr>
            <a:r>
              <a:rPr lang="en-US" altLang="zh-CN" sz="1600" b="1" dirty="0">
                <a:solidFill>
                  <a:srgbClr val="008000"/>
                </a:solidFill>
              </a:rPr>
              <a:t>	return</a:t>
            </a:r>
            <a:r>
              <a:rPr lang="en-US" altLang="zh-CN" sz="1600" dirty="0">
                <a:solidFill>
                  <a:srgbClr val="BBBBBB"/>
                </a:solidFill>
              </a:rPr>
              <a:t> </a:t>
            </a:r>
            <a:r>
              <a:rPr lang="en-US" altLang="zh-CN" sz="1600" dirty="0">
                <a:solidFill>
                  <a:srgbClr val="666666"/>
                </a:solidFill>
              </a:rPr>
              <a:t>0</a:t>
            </a:r>
            <a:r>
              <a:rPr lang="en-US" altLang="zh-CN" sz="1600" dirty="0"/>
              <a:t>; </a:t>
            </a:r>
          </a:p>
          <a:p>
            <a:pPr marL="0" indent="0">
              <a:buNone/>
            </a:pPr>
            <a:r>
              <a:rPr lang="en-US" altLang="zh-CN" sz="1600" dirty="0"/>
              <a:t>}</a:t>
            </a:r>
            <a:endParaRPr lang="en-US" altLang="zh-CN" sz="2000" dirty="0"/>
          </a:p>
        </p:txBody>
      </p:sp>
      <p:sp>
        <p:nvSpPr>
          <p:cNvPr id="4" name="矩形 3">
            <a:extLst>
              <a:ext uri="{FF2B5EF4-FFF2-40B4-BE49-F238E27FC236}">
                <a16:creationId xmlns:a16="http://schemas.microsoft.com/office/drawing/2014/main" id="{FA39398C-31B9-A9C5-62A7-DCBAF79B252C}"/>
              </a:ext>
            </a:extLst>
          </p:cNvPr>
          <p:cNvSpPr/>
          <p:nvPr/>
        </p:nvSpPr>
        <p:spPr>
          <a:xfrm>
            <a:off x="2307030" y="4572000"/>
            <a:ext cx="7273850" cy="594911"/>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2BC1B220-9EA0-F305-EDC7-7B33FC8C7AF2}"/>
              </a:ext>
            </a:extLst>
          </p:cNvPr>
          <p:cNvSpPr/>
          <p:nvPr/>
        </p:nvSpPr>
        <p:spPr>
          <a:xfrm>
            <a:off x="2282329" y="3347466"/>
            <a:ext cx="4087991" cy="772842"/>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96875E9C-1D98-815B-21AF-6CA0CCF09B84}"/>
              </a:ext>
            </a:extLst>
          </p:cNvPr>
          <p:cNvSpPr/>
          <p:nvPr/>
        </p:nvSpPr>
        <p:spPr>
          <a:xfrm>
            <a:off x="6203780" y="2876626"/>
            <a:ext cx="2467343"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Child</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9" name="矩形 8">
            <a:extLst>
              <a:ext uri="{FF2B5EF4-FFF2-40B4-BE49-F238E27FC236}">
                <a16:creationId xmlns:a16="http://schemas.microsoft.com/office/drawing/2014/main" id="{8F1B6667-80A6-E068-6ADB-1FBA3CD75C05}"/>
              </a:ext>
            </a:extLst>
          </p:cNvPr>
          <p:cNvSpPr/>
          <p:nvPr/>
        </p:nvSpPr>
        <p:spPr>
          <a:xfrm>
            <a:off x="6096000" y="5146284"/>
            <a:ext cx="2747868" cy="523220"/>
          </a:xfrm>
          <a:prstGeom prst="rect">
            <a:avLst/>
          </a:prstGeom>
          <a:noFill/>
        </p:spPr>
        <p:txBody>
          <a:bodyPr wrap="none" lIns="91440" tIns="45720" rIns="91440" bIns="45720">
            <a:spAutoFit/>
          </a:bodyPr>
          <a:lstStyle/>
          <a:p>
            <a:pPr algn="ctr"/>
            <a:r>
              <a:rPr lang="en-US" altLang="zh-CN" sz="2800" dirty="0">
                <a:ln w="0"/>
                <a:solidFill>
                  <a:srgbClr val="FF0000"/>
                </a:solidFill>
                <a:effectLst>
                  <a:outerShdw blurRad="38100" dist="19050" dir="2700000" algn="tl" rotWithShape="0">
                    <a:schemeClr val="dk1">
                      <a:alpha val="40000"/>
                    </a:schemeClr>
                  </a:outerShdw>
                </a:effectLst>
              </a:rPr>
              <a:t>Parent</a:t>
            </a:r>
            <a:r>
              <a:rPr lang="zh-CN" altLang="en-US" sz="2800" dirty="0">
                <a:ln w="0"/>
                <a:solidFill>
                  <a:srgbClr val="FF0000"/>
                </a:solidFill>
                <a:effectLst>
                  <a:outerShdw blurRad="38100" dist="19050" dir="2700000" algn="tl" rotWithShape="0">
                    <a:schemeClr val="dk1">
                      <a:alpha val="40000"/>
                    </a:schemeClr>
                  </a:outerShdw>
                </a:effectLst>
              </a:rPr>
              <a:t> </a:t>
            </a:r>
            <a:r>
              <a:rPr lang="en-US" altLang="zh-CN" sz="2800" dirty="0">
                <a:ln w="0"/>
                <a:solidFill>
                  <a:srgbClr val="FF0000"/>
                </a:solidFill>
                <a:effectLst>
                  <a:outerShdw blurRad="38100" dist="19050" dir="2700000" algn="tl" rotWithShape="0">
                    <a:schemeClr val="dk1">
                      <a:alpha val="40000"/>
                    </a:schemeClr>
                  </a:outerShdw>
                </a:effectLst>
              </a:rPr>
              <a:t>Process</a:t>
            </a:r>
            <a:endParaRPr lang="zh-CN" altLang="en-US" sz="2800" b="0" dirty="0">
              <a:ln w="0"/>
              <a:solidFill>
                <a:srgbClr val="FF0000"/>
              </a:solidFill>
              <a:effectLst>
                <a:outerShdw blurRad="38100" dist="19050" dir="2700000" algn="tl" rotWithShape="0">
                  <a:schemeClr val="dk1">
                    <a:alpha val="40000"/>
                  </a:schemeClr>
                </a:outerShdw>
              </a:effectLst>
            </a:endParaRPr>
          </a:p>
        </p:txBody>
      </p:sp>
      <p:sp>
        <p:nvSpPr>
          <p:cNvPr id="5" name="页脚占位符 4">
            <a:extLst>
              <a:ext uri="{FF2B5EF4-FFF2-40B4-BE49-F238E27FC236}">
                <a16:creationId xmlns:a16="http://schemas.microsoft.com/office/drawing/2014/main" id="{27B5FD14-8E36-C521-CB54-A044189C733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1" name="TextBox 10">
            <a:extLst>
              <a:ext uri="{FF2B5EF4-FFF2-40B4-BE49-F238E27FC236}">
                <a16:creationId xmlns:a16="http://schemas.microsoft.com/office/drawing/2014/main" id="{6C113A79-6851-2CB4-83EA-0763B7DCA351}"/>
              </a:ext>
            </a:extLst>
          </p:cNvPr>
          <p:cNvSpPr txBox="1"/>
          <p:nvPr/>
        </p:nvSpPr>
        <p:spPr>
          <a:xfrm>
            <a:off x="7176304" y="1140264"/>
            <a:ext cx="3958542"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latin typeface="Gill Sans Light"/>
              </a:rPr>
              <a:t>Child process sleeps for 1 second</a:t>
            </a:r>
          </a:p>
          <a:p>
            <a:r>
              <a:rPr lang="en-US" altLang="zh-CN" dirty="0">
                <a:latin typeface="Gill Sans Light"/>
              </a:rPr>
              <a:t>Parent process waits for the child process to finish sleeping </a:t>
            </a:r>
            <a:endParaRPr lang="en-SE" dirty="0">
              <a:latin typeface="Gill Sans Light"/>
            </a:endParaRPr>
          </a:p>
        </p:txBody>
      </p:sp>
    </p:spTree>
    <p:extLst>
      <p:ext uri="{BB962C8B-B14F-4D97-AF65-F5344CB8AC3E}">
        <p14:creationId xmlns:p14="http://schemas.microsoft.com/office/powerpoint/2010/main" val="3282455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p:bldP spid="9" grpId="0"/>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A32D2-42C6-D6AE-3E73-10C10C9B2AEB}"/>
              </a:ext>
            </a:extLst>
          </p:cNvPr>
          <p:cNvSpPr>
            <a:spLocks noGrp="1"/>
          </p:cNvSpPr>
          <p:nvPr>
            <p:ph type="title"/>
          </p:nvPr>
        </p:nvSpPr>
        <p:spPr/>
        <p:txBody>
          <a:bodyPr/>
          <a:lstStyle/>
          <a:p>
            <a:r>
              <a:rPr lang="en-US" dirty="0"/>
              <a:t>wait</a:t>
            </a:r>
            <a:r>
              <a:rPr lang="en-US" altLang="zh-CN" dirty="0"/>
              <a:t>()</a:t>
            </a:r>
            <a:endParaRPr lang="en-US" dirty="0"/>
          </a:p>
        </p:txBody>
      </p:sp>
      <p:sp>
        <p:nvSpPr>
          <p:cNvPr id="3" name="内容占位符 2">
            <a:extLst>
              <a:ext uri="{FF2B5EF4-FFF2-40B4-BE49-F238E27FC236}">
                <a16:creationId xmlns:a16="http://schemas.microsoft.com/office/drawing/2014/main" id="{BF8BE476-B5BD-509C-5E7A-38DE0A3ECC13}"/>
              </a:ext>
            </a:extLst>
          </p:cNvPr>
          <p:cNvSpPr>
            <a:spLocks noGrp="1"/>
          </p:cNvSpPr>
          <p:nvPr>
            <p:ph idx="1"/>
          </p:nvPr>
        </p:nvSpPr>
        <p:spPr/>
        <p:txBody>
          <a:bodyPr/>
          <a:lstStyle/>
          <a:p>
            <a:r>
              <a:rPr lang="en-US" altLang="zh-CN" b="1" dirty="0">
                <a:solidFill>
                  <a:srgbClr val="0070C0"/>
                </a:solidFill>
              </a:rPr>
              <a:t>Without</a:t>
            </a:r>
            <a:r>
              <a:rPr lang="zh-CN" altLang="en-US" b="1" dirty="0">
                <a:solidFill>
                  <a:srgbClr val="0070C0"/>
                </a:solidFill>
              </a:rPr>
              <a:t> </a:t>
            </a:r>
            <a:r>
              <a:rPr lang="en-US" altLang="zh-CN" b="1" dirty="0">
                <a:solidFill>
                  <a:srgbClr val="0070C0"/>
                </a:solidFill>
              </a:rPr>
              <a:t>wait()</a:t>
            </a:r>
            <a:r>
              <a:rPr lang="en-GB" altLang="zh-CN" b="1" dirty="0">
                <a:solidFill>
                  <a:srgbClr val="0070C0"/>
                </a:solidFill>
              </a:rPr>
              <a:t>: </a:t>
            </a:r>
            <a:r>
              <a:rPr lang="en-GB" altLang="zh-CN" dirty="0"/>
              <a:t>it is nondeterministic which process (parent or child) runs first</a:t>
            </a:r>
            <a:endParaRPr lang="en-US" altLang="zh-CN" dirty="0"/>
          </a:p>
          <a:p>
            <a:endParaRPr lang="en-US" dirty="0"/>
          </a:p>
          <a:p>
            <a:endParaRPr lang="en-US" dirty="0"/>
          </a:p>
          <a:p>
            <a:endParaRPr lang="en-US" dirty="0"/>
          </a:p>
          <a:p>
            <a:endParaRPr lang="en-US" dirty="0"/>
          </a:p>
          <a:p>
            <a:r>
              <a:rPr lang="en-US" altLang="zh-CN" b="1" dirty="0">
                <a:solidFill>
                  <a:srgbClr val="0070C0"/>
                </a:solidFill>
              </a:rPr>
              <a:t>With</a:t>
            </a:r>
            <a:r>
              <a:rPr lang="zh-CN" altLang="en-US" b="1" dirty="0">
                <a:solidFill>
                  <a:srgbClr val="0070C0"/>
                </a:solidFill>
              </a:rPr>
              <a:t> </a:t>
            </a:r>
            <a:r>
              <a:rPr lang="en-US" altLang="zh-CN" b="1" dirty="0">
                <a:solidFill>
                  <a:srgbClr val="0070C0"/>
                </a:solidFill>
              </a:rPr>
              <a:t>wait(): </a:t>
            </a:r>
            <a:r>
              <a:rPr lang="en-US" altLang="zh-CN" dirty="0"/>
              <a:t>child runs first, and parents waits for child to finish</a:t>
            </a:r>
            <a:endParaRPr lang="en-US" dirty="0"/>
          </a:p>
        </p:txBody>
      </p:sp>
      <p:sp>
        <p:nvSpPr>
          <p:cNvPr id="4" name="页脚占位符 3">
            <a:extLst>
              <a:ext uri="{FF2B5EF4-FFF2-40B4-BE49-F238E27FC236}">
                <a16:creationId xmlns:a16="http://schemas.microsoft.com/office/drawing/2014/main" id="{39965567-C697-ABBA-BE62-DC236B9417F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5" name="图片 4">
            <a:extLst>
              <a:ext uri="{FF2B5EF4-FFF2-40B4-BE49-F238E27FC236}">
                <a16:creationId xmlns:a16="http://schemas.microsoft.com/office/drawing/2014/main" id="{A372A7D5-3C2C-88F0-E2F7-F81584342AD9}"/>
              </a:ext>
            </a:extLst>
          </p:cNvPr>
          <p:cNvPicPr>
            <a:picLocks noChangeAspect="1"/>
          </p:cNvPicPr>
          <p:nvPr/>
        </p:nvPicPr>
        <p:blipFill>
          <a:blip r:embed="rId2"/>
          <a:stretch>
            <a:fillRect/>
          </a:stretch>
        </p:blipFill>
        <p:spPr>
          <a:xfrm>
            <a:off x="1838588" y="4098274"/>
            <a:ext cx="9731822" cy="1298996"/>
          </a:xfrm>
          <a:prstGeom prst="rect">
            <a:avLst/>
          </a:prstGeom>
        </p:spPr>
      </p:pic>
      <p:pic>
        <p:nvPicPr>
          <p:cNvPr id="6" name="图片 5">
            <a:extLst>
              <a:ext uri="{FF2B5EF4-FFF2-40B4-BE49-F238E27FC236}">
                <a16:creationId xmlns:a16="http://schemas.microsoft.com/office/drawing/2014/main" id="{21B0D889-EE6F-0F28-4264-FF59E7F9FF71}"/>
              </a:ext>
            </a:extLst>
          </p:cNvPr>
          <p:cNvPicPr>
            <a:picLocks noChangeAspect="1"/>
          </p:cNvPicPr>
          <p:nvPr/>
        </p:nvPicPr>
        <p:blipFill rotWithShape="1">
          <a:blip r:embed="rId3"/>
          <a:srcRect r="15794"/>
          <a:stretch/>
        </p:blipFill>
        <p:spPr>
          <a:xfrm>
            <a:off x="1838588" y="1719625"/>
            <a:ext cx="8069249" cy="1298996"/>
          </a:xfrm>
          <a:prstGeom prst="rect">
            <a:avLst/>
          </a:prstGeom>
        </p:spPr>
      </p:pic>
    </p:spTree>
    <p:extLst>
      <p:ext uri="{BB962C8B-B14F-4D97-AF65-F5344CB8AC3E}">
        <p14:creationId xmlns:p14="http://schemas.microsoft.com/office/powerpoint/2010/main" val="1730194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436159" y="727987"/>
            <a:ext cx="11336392" cy="5138531"/>
          </a:xfrm>
        </p:spPr>
        <p:txBody>
          <a:bodyPr>
            <a:normAutofit/>
          </a:bodyPr>
          <a:lstStyle/>
          <a:p>
            <a:r>
              <a:rPr lang="en-US" altLang="zh-CN" b="1" dirty="0">
                <a:solidFill>
                  <a:srgbClr val="0070C0"/>
                </a:solidFill>
              </a:rPr>
              <a:t>exec(</a:t>
            </a:r>
            <a:r>
              <a:rPr lang="en-US" altLang="zh-CN" b="1" dirty="0" err="1">
                <a:solidFill>
                  <a:srgbClr val="0070C0"/>
                </a:solidFill>
              </a:rPr>
              <a:t>cmd</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argv</a:t>
            </a:r>
            <a:r>
              <a:rPr lang="en-US" altLang="zh-CN" b="1" dirty="0">
                <a:solidFill>
                  <a:srgbClr val="0070C0"/>
                </a:solidFill>
              </a:rPr>
              <a:t>)</a:t>
            </a:r>
            <a:r>
              <a:rPr lang="en-GB" altLang="zh-CN" dirty="0"/>
              <a:t> replaces the current process image with a new process image specified by the path to an executable file.</a:t>
            </a:r>
          </a:p>
          <a:p>
            <a:pPr lvl="1"/>
            <a:r>
              <a:rPr lang="en-US" altLang="zh-CN" dirty="0"/>
              <a:t>It does</a:t>
            </a:r>
            <a:r>
              <a:rPr lang="zh-CN" altLang="en-US" dirty="0"/>
              <a:t> </a:t>
            </a:r>
            <a:r>
              <a:rPr lang="en-US" altLang="zh-CN" dirty="0"/>
              <a:t>not</a:t>
            </a:r>
            <a:r>
              <a:rPr lang="zh-CN" altLang="en-US" dirty="0"/>
              <a:t> </a:t>
            </a:r>
            <a:r>
              <a:rPr lang="en-US" altLang="zh-CN" dirty="0"/>
              <a:t>return.</a:t>
            </a:r>
            <a:r>
              <a:rPr lang="zh-CN" altLang="en-US" dirty="0"/>
              <a:t> </a:t>
            </a:r>
            <a:r>
              <a:rPr lang="en-US" altLang="zh-CN" dirty="0"/>
              <a:t>It</a:t>
            </a:r>
            <a:r>
              <a:rPr lang="zh-CN" altLang="en-US" dirty="0"/>
              <a:t> </a:t>
            </a:r>
            <a:r>
              <a:rPr lang="en-US" altLang="zh-CN" dirty="0"/>
              <a:t>starts</a:t>
            </a:r>
            <a:r>
              <a:rPr lang="zh-CN" altLang="en-US" dirty="0"/>
              <a:t> </a:t>
            </a:r>
            <a:r>
              <a:rPr lang="en-US" altLang="zh-CN" dirty="0"/>
              <a:t>to</a:t>
            </a:r>
            <a:r>
              <a:rPr lang="zh-CN" altLang="en-US" dirty="0"/>
              <a:t> </a:t>
            </a:r>
            <a:r>
              <a:rPr lang="en-US" altLang="zh-CN" dirty="0"/>
              <a:t>execute</a:t>
            </a:r>
            <a:r>
              <a:rPr lang="zh-CN" altLang="en-US" dirty="0"/>
              <a:t> </a:t>
            </a:r>
            <a:r>
              <a:rPr lang="en-US" altLang="zh-CN" dirty="0"/>
              <a:t>the</a:t>
            </a:r>
            <a:r>
              <a:rPr lang="zh-CN" altLang="en-US" dirty="0"/>
              <a:t> </a:t>
            </a:r>
            <a:r>
              <a:rPr lang="en-US" altLang="zh-CN" dirty="0"/>
              <a:t>new</a:t>
            </a:r>
            <a:r>
              <a:rPr lang="zh-CN" altLang="en-US" dirty="0"/>
              <a:t> </a:t>
            </a:r>
            <a:r>
              <a:rPr lang="en-US" altLang="zh-CN" dirty="0"/>
              <a:t>program.</a:t>
            </a:r>
            <a:endParaRPr lang="en-US" altLang="zh-CN" b="1" dirty="0">
              <a:solidFill>
                <a:srgbClr val="FF0000"/>
              </a:solidFill>
            </a:endParaRPr>
          </a:p>
          <a:p>
            <a:r>
              <a:rPr lang="en-US" altLang="zh-CN" dirty="0"/>
              <a:t>There</a:t>
            </a:r>
            <a:r>
              <a:rPr lang="zh-CN" altLang="en-US" dirty="0"/>
              <a:t> </a:t>
            </a:r>
            <a:r>
              <a:rPr lang="en-US" altLang="zh-CN" dirty="0"/>
              <a:t>is</a:t>
            </a:r>
            <a:r>
              <a:rPr lang="zh-CN" altLang="en-US" dirty="0"/>
              <a:t> </a:t>
            </a:r>
            <a:r>
              <a:rPr lang="en-US" altLang="zh-CN" dirty="0"/>
              <a:t>a</a:t>
            </a:r>
            <a:r>
              <a:rPr lang="zh-CN" altLang="en-US" dirty="0"/>
              <a:t> </a:t>
            </a:r>
            <a:r>
              <a:rPr lang="en-US" altLang="zh-CN" dirty="0"/>
              <a:t>family</a:t>
            </a:r>
            <a:r>
              <a:rPr lang="zh-CN" altLang="en-US" dirty="0"/>
              <a:t> </a:t>
            </a:r>
            <a:r>
              <a:rPr lang="en-US" altLang="zh-CN" dirty="0"/>
              <a:t>of</a:t>
            </a:r>
            <a:r>
              <a:rPr lang="zh-CN" altLang="en-US" dirty="0"/>
              <a:t> </a:t>
            </a:r>
            <a:r>
              <a:rPr lang="en-US" altLang="zh-CN" b="1" dirty="0">
                <a:solidFill>
                  <a:srgbClr val="0070C0"/>
                </a:solidFill>
              </a:rPr>
              <a:t>exec(),</a:t>
            </a:r>
            <a:r>
              <a:rPr lang="zh-CN" altLang="en-US" b="1" dirty="0">
                <a:solidFill>
                  <a:srgbClr val="0070C0"/>
                </a:solidFill>
              </a:rPr>
              <a:t> </a:t>
            </a:r>
            <a:r>
              <a:rPr lang="en-US" altLang="zh-CN" dirty="0"/>
              <a:t>e.g.,</a:t>
            </a:r>
            <a:r>
              <a:rPr lang="zh-CN" altLang="en-US" b="1" dirty="0">
                <a:solidFill>
                  <a:srgbClr val="0070C0"/>
                </a:solidFill>
              </a:rPr>
              <a:t> </a:t>
            </a:r>
            <a:r>
              <a:rPr lang="zh-CN" altLang="en-US" dirty="0"/>
              <a:t> </a:t>
            </a:r>
            <a:r>
              <a:rPr lang="en-US" altLang="zh-CN" b="1" dirty="0" err="1">
                <a:solidFill>
                  <a:srgbClr val="0070C0"/>
                </a:solidFill>
              </a:rPr>
              <a:t>execl</a:t>
            </a:r>
            <a:r>
              <a:rPr lang="en-US" altLang="zh-CN" b="1" dirty="0">
                <a:solidFill>
                  <a:srgbClr val="0070C0"/>
                </a:solidFill>
              </a:rPr>
              <a:t>(),</a:t>
            </a:r>
            <a:r>
              <a:rPr lang="zh-CN" altLang="en-US" b="1" dirty="0">
                <a:solidFill>
                  <a:srgbClr val="0070C0"/>
                </a:solidFill>
              </a:rPr>
              <a:t> </a:t>
            </a:r>
            <a:r>
              <a:rPr lang="en-US" altLang="zh-CN" b="1" dirty="0" err="1">
                <a:solidFill>
                  <a:srgbClr val="0070C0"/>
                </a:solidFill>
              </a:rPr>
              <a:t>execvp</a:t>
            </a:r>
            <a:r>
              <a:rPr lang="en-US" altLang="zh-CN" b="1" dirty="0">
                <a:solidFill>
                  <a:srgbClr val="0070C0"/>
                </a:solidFill>
              </a:rPr>
              <a:t>()</a:t>
            </a:r>
          </a:p>
          <a:p>
            <a:pPr lvl="1"/>
            <a:r>
              <a:rPr lang="en-GB" altLang="zh-CN" b="1" dirty="0" err="1">
                <a:solidFill>
                  <a:srgbClr val="0070C0"/>
                </a:solidFill>
              </a:rPr>
              <a:t>execl</a:t>
            </a:r>
            <a:r>
              <a:rPr lang="en-GB" altLang="zh-CN" b="1" dirty="0">
                <a:solidFill>
                  <a:srgbClr val="0070C0"/>
                </a:solidFill>
              </a:rPr>
              <a:t>()</a:t>
            </a:r>
            <a:r>
              <a:rPr lang="en-GB" altLang="zh-CN" dirty="0"/>
              <a:t> takes a variable number of arguments that represent the program name and its arguments.</a:t>
            </a:r>
          </a:p>
          <a:p>
            <a:pPr lvl="2"/>
            <a:r>
              <a:rPr lang="en-GB" altLang="zh-CN" dirty="0"/>
              <a:t>int </a:t>
            </a:r>
            <a:r>
              <a:rPr lang="en-GB" altLang="zh-CN" dirty="0" err="1"/>
              <a:t>execl</a:t>
            </a:r>
            <a:r>
              <a:rPr lang="en-GB" altLang="zh-CN" dirty="0"/>
              <a:t>(</a:t>
            </a:r>
            <a:r>
              <a:rPr lang="en-GB" altLang="zh-CN" dirty="0" err="1"/>
              <a:t>const</a:t>
            </a:r>
            <a:r>
              <a:rPr lang="en-GB" altLang="zh-CN" dirty="0"/>
              <a:t> char *path, </a:t>
            </a:r>
            <a:r>
              <a:rPr lang="en-GB" altLang="zh-CN" dirty="0" err="1"/>
              <a:t>const</a:t>
            </a:r>
            <a:r>
              <a:rPr lang="en-GB" altLang="zh-CN" dirty="0"/>
              <a:t> char *</a:t>
            </a:r>
            <a:r>
              <a:rPr lang="en-GB" altLang="zh-CN" dirty="0" err="1"/>
              <a:t>arg</a:t>
            </a:r>
            <a:r>
              <a:rPr lang="en-GB" altLang="zh-CN" dirty="0"/>
              <a:t>, ..., NULL);</a:t>
            </a:r>
            <a:endParaRPr lang="en-US" altLang="zh-CN" dirty="0"/>
          </a:p>
          <a:p>
            <a:pPr lvl="1"/>
            <a:r>
              <a:rPr lang="en-GB" altLang="zh-CN" b="1" dirty="0" err="1">
                <a:solidFill>
                  <a:srgbClr val="0070C0"/>
                </a:solidFill>
              </a:rPr>
              <a:t>execvp</a:t>
            </a:r>
            <a:r>
              <a:rPr lang="en-GB" altLang="zh-CN" b="1" dirty="0">
                <a:solidFill>
                  <a:srgbClr val="0070C0"/>
                </a:solidFill>
              </a:rPr>
              <a:t>() </a:t>
            </a:r>
            <a:r>
              <a:rPr lang="en-GB" altLang="zh-CN" dirty="0"/>
              <a:t>takes an array of arguments instead of a variable-length argument list</a:t>
            </a:r>
          </a:p>
          <a:p>
            <a:pPr lvl="2"/>
            <a:r>
              <a:rPr lang="en-GB" sz="2200" dirty="0"/>
              <a:t>int </a:t>
            </a:r>
            <a:r>
              <a:rPr lang="en-GB" sz="2200" dirty="0" err="1"/>
              <a:t>execvp</a:t>
            </a:r>
            <a:r>
              <a:rPr lang="en-GB" sz="2200" dirty="0"/>
              <a:t>(</a:t>
            </a:r>
            <a:r>
              <a:rPr lang="en-GB" sz="2200" dirty="0" err="1"/>
              <a:t>const</a:t>
            </a:r>
            <a:r>
              <a:rPr lang="en-GB" sz="2200" dirty="0"/>
              <a:t> char *file, char *</a:t>
            </a:r>
            <a:r>
              <a:rPr lang="en-GB" sz="2200" dirty="0" err="1"/>
              <a:t>const</a:t>
            </a:r>
            <a:r>
              <a:rPr lang="en-GB" sz="2200" dirty="0"/>
              <a:t> </a:t>
            </a:r>
            <a:r>
              <a:rPr lang="en-GB" sz="2200" dirty="0" err="1"/>
              <a:t>argv</a:t>
            </a:r>
            <a:r>
              <a:rPr lang="en-GB" sz="2200" dirty="0"/>
              <a:t>[]);</a:t>
            </a:r>
            <a:endParaRPr lang="en-US" altLang="zh-CN" sz="2200" dirty="0"/>
          </a:p>
          <a:p>
            <a:pPr marL="0" indent="0">
              <a:buNone/>
            </a:pPr>
            <a:endParaRPr lang="en-US" altLang="zh-CN" dirty="0"/>
          </a:p>
        </p:txBody>
      </p:sp>
      <p:pic>
        <p:nvPicPr>
          <p:cNvPr id="3074" name="Picture 2" descr="The exec family of system calls :: Operating systems 2018">
            <a:extLst>
              <a:ext uri="{FF2B5EF4-FFF2-40B4-BE49-F238E27FC236}">
                <a16:creationId xmlns:a16="http://schemas.microsoft.com/office/drawing/2014/main" id="{B8F04797-E2C0-72D8-B7F9-8F0915B7C1A4}"/>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832632" y="4097432"/>
            <a:ext cx="6526735" cy="23840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8656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exec() Example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39129" y="962528"/>
            <a:ext cx="8502294" cy="5917243"/>
          </a:xfrm>
        </p:spPr>
        <p:txBody>
          <a:bodyPr>
            <a:normAutofit/>
          </a:bodyPr>
          <a:lstStyle/>
          <a:p>
            <a:pPr marL="0" indent="0">
              <a:buNone/>
            </a:pPr>
            <a:r>
              <a:rPr lang="en-US" altLang="zh-CN" sz="1400" dirty="0">
                <a:solidFill>
                  <a:srgbClr val="B00040"/>
                </a:solidFill>
              </a:rPr>
              <a:t>int</a:t>
            </a:r>
            <a:r>
              <a:rPr lang="en-US" altLang="zh-CN" sz="1400" dirty="0"/>
              <a:t> </a:t>
            </a:r>
            <a:r>
              <a:rPr lang="en-US" altLang="zh-CN" sz="1400" dirty="0">
                <a:solidFill>
                  <a:srgbClr val="0000FF"/>
                </a:solidFill>
              </a:rPr>
              <a:t>main</a:t>
            </a:r>
            <a:r>
              <a:rPr lang="en-US" altLang="zh-CN" sz="1400" dirty="0"/>
              <a:t>(</a:t>
            </a:r>
            <a:r>
              <a:rPr lang="en-US" altLang="zh-CN" sz="1400" dirty="0">
                <a:solidFill>
                  <a:srgbClr val="B00040"/>
                </a:solidFill>
              </a:rPr>
              <a:t>int</a:t>
            </a:r>
            <a:r>
              <a:rPr lang="en-US" altLang="zh-CN" sz="1400" dirty="0">
                <a:solidFill>
                  <a:srgbClr val="BBBBBB"/>
                </a:solidFill>
              </a:rPr>
              <a:t> </a:t>
            </a:r>
            <a:r>
              <a:rPr lang="en-US" altLang="zh-CN" sz="1400" dirty="0" err="1"/>
              <a:t>argc</a:t>
            </a:r>
            <a:r>
              <a:rPr lang="en-US" altLang="zh-CN" sz="1400" dirty="0"/>
              <a:t>,</a:t>
            </a:r>
            <a:r>
              <a:rPr lang="en-US" altLang="zh-CN" sz="1400" dirty="0">
                <a:solidFill>
                  <a:srgbClr val="BBBBBB"/>
                </a:solidFill>
              </a:rPr>
              <a:t> </a:t>
            </a:r>
            <a:r>
              <a:rPr lang="en-US" altLang="zh-CN" sz="1400" dirty="0">
                <a:solidFill>
                  <a:srgbClr val="B00040"/>
                </a:solidFill>
              </a:rPr>
              <a:t>char</a:t>
            </a:r>
            <a:r>
              <a:rPr lang="en-US" altLang="zh-CN" sz="1400" dirty="0">
                <a:solidFill>
                  <a:srgbClr val="BBBBBB"/>
                </a:solidFill>
              </a:rPr>
              <a:t> </a:t>
            </a:r>
            <a:r>
              <a:rPr lang="en-US" altLang="zh-CN" sz="1400" dirty="0">
                <a:solidFill>
                  <a:srgbClr val="666666"/>
                </a:solidFill>
              </a:rPr>
              <a:t>*</a:t>
            </a:r>
            <a:r>
              <a:rPr lang="en-US" altLang="zh-CN" sz="1400" dirty="0" err="1"/>
              <a:t>argv</a:t>
            </a:r>
            <a:r>
              <a:rPr lang="en-US" altLang="zh-CN" sz="1400" dirty="0"/>
              <a:t>[]) </a:t>
            </a:r>
          </a:p>
          <a:p>
            <a:pPr marL="0" indent="0">
              <a:buNone/>
            </a:pPr>
            <a:r>
              <a:rPr lang="en-US" altLang="zh-CN" sz="1400" dirty="0"/>
              <a:t>{ </a:t>
            </a:r>
          </a:p>
          <a:p>
            <a:pPr marL="400050" lvl="1" indent="0">
              <a:buNone/>
            </a:pPr>
            <a:r>
              <a:rPr lang="en-US" altLang="zh-CN" sz="1400" dirty="0" err="1"/>
              <a:t>printf</a:t>
            </a:r>
            <a:r>
              <a:rPr lang="en-US" altLang="zh-CN" sz="1400" dirty="0"/>
              <a:t>(</a:t>
            </a:r>
            <a:r>
              <a:rPr lang="en-US" altLang="zh-CN" sz="1400" dirty="0">
                <a:solidFill>
                  <a:srgbClr val="BA2121"/>
                </a:solidFill>
              </a:rPr>
              <a:t>"hello world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int</a:t>
            </a:r>
            <a:r>
              <a:rPr lang="en-US" altLang="zh-CN" sz="1400" dirty="0">
                <a:solidFill>
                  <a:srgbClr val="BBBBBB"/>
                </a:solidFill>
              </a:rPr>
              <a:t> </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t>fork(); </a:t>
            </a:r>
          </a:p>
          <a:p>
            <a:pPr marL="400050" lvl="1" indent="0">
              <a:buNone/>
            </a:pP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&lt;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a:t>
            </a:r>
          </a:p>
          <a:p>
            <a:pPr marL="400050" lvl="1" indent="0">
              <a:buNone/>
            </a:pPr>
            <a:r>
              <a:rPr lang="en-US" altLang="zh-CN" sz="1400" dirty="0"/>
              <a:t>		 </a:t>
            </a:r>
            <a:r>
              <a:rPr lang="en-US" altLang="zh-CN" sz="1400" i="1" dirty="0">
                <a:solidFill>
                  <a:srgbClr val="3D7B7B"/>
                </a:solidFill>
              </a:rPr>
              <a:t>// fork failed; exit</a:t>
            </a:r>
            <a:r>
              <a:rPr lang="en-US" altLang="zh-CN" sz="1400" dirty="0"/>
              <a:t> </a:t>
            </a:r>
          </a:p>
          <a:p>
            <a:pPr marL="400050" lvl="1" indent="0">
              <a:buNone/>
            </a:pPr>
            <a:r>
              <a:rPr lang="en-US" altLang="zh-CN" sz="1400" dirty="0"/>
              <a:t>		</a:t>
            </a:r>
            <a:r>
              <a:rPr lang="en-US" altLang="zh-CN" sz="1400" dirty="0" err="1"/>
              <a:t>fprintf</a:t>
            </a:r>
            <a:r>
              <a:rPr lang="en-US" altLang="zh-CN" sz="1400" dirty="0"/>
              <a:t>(stderr,</a:t>
            </a:r>
            <a:r>
              <a:rPr lang="en-US" altLang="zh-CN" sz="1400" dirty="0">
                <a:solidFill>
                  <a:srgbClr val="BBBBBB"/>
                </a:solidFill>
              </a:rPr>
              <a:t> </a:t>
            </a:r>
            <a:r>
              <a:rPr lang="en-US" altLang="zh-CN" sz="1400" dirty="0">
                <a:solidFill>
                  <a:srgbClr val="BA2121"/>
                </a:solidFill>
              </a:rPr>
              <a:t>"fork failed</a:t>
            </a:r>
            <a:r>
              <a:rPr lang="en-US" altLang="zh-CN" sz="1400" b="1" dirty="0">
                <a:solidFill>
                  <a:srgbClr val="AA5D1F"/>
                </a:solidFill>
              </a:rPr>
              <a:t>\n</a:t>
            </a:r>
            <a:r>
              <a:rPr lang="en-US" altLang="zh-CN" sz="1400" dirty="0">
                <a:solidFill>
                  <a:srgbClr val="BA2121"/>
                </a:solidFill>
              </a:rPr>
              <a:t>"</a:t>
            </a:r>
            <a:r>
              <a:rPr lang="en-US" altLang="zh-CN" sz="1400" dirty="0"/>
              <a:t>); exit(</a:t>
            </a:r>
            <a:r>
              <a:rPr lang="en-US" altLang="zh-CN" sz="1400" dirty="0">
                <a:solidFill>
                  <a:srgbClr val="666666"/>
                </a:solidFill>
              </a:rPr>
              <a:t>1</a:t>
            </a:r>
            <a:r>
              <a:rPr lang="en-US" altLang="zh-CN" sz="1400" dirty="0"/>
              <a:t>); </a:t>
            </a:r>
          </a:p>
          <a:p>
            <a:pPr marL="400050" lvl="1" indent="0">
              <a:buNone/>
            </a:pPr>
            <a:r>
              <a:rPr lang="en-US" altLang="zh-CN" sz="1400" dirty="0"/>
              <a:t>}</a:t>
            </a:r>
            <a:r>
              <a:rPr lang="en-US" altLang="zh-CN" sz="1400" dirty="0">
                <a:solidFill>
                  <a:srgbClr val="BBBBBB"/>
                </a:solidFill>
              </a:rPr>
              <a:t> </a:t>
            </a:r>
            <a:r>
              <a:rPr lang="en-US" altLang="zh-CN" sz="1400" b="1" dirty="0">
                <a:solidFill>
                  <a:srgbClr val="008000"/>
                </a:solidFill>
              </a:rPr>
              <a:t>else</a:t>
            </a:r>
            <a:r>
              <a:rPr lang="en-US" altLang="zh-CN" sz="1400" dirty="0">
                <a:solidFill>
                  <a:srgbClr val="BBBBBB"/>
                </a:solidFill>
              </a:rPr>
              <a:t> </a:t>
            </a:r>
            <a:r>
              <a:rPr lang="en-US" altLang="zh-CN" sz="1400" b="1" dirty="0">
                <a:solidFill>
                  <a:srgbClr val="008000"/>
                </a:solidFill>
              </a:rPr>
              <a:t>if</a:t>
            </a:r>
            <a:r>
              <a:rPr lang="en-US" altLang="zh-CN" sz="1400" dirty="0">
                <a:solidFill>
                  <a:srgbClr val="BBBBBB"/>
                </a:solidFill>
              </a:rPr>
              <a:t> </a:t>
            </a:r>
            <a:r>
              <a:rPr lang="en-US" altLang="zh-CN" sz="1400" dirty="0"/>
              <a:t>(</a:t>
            </a:r>
            <a:r>
              <a:rPr lang="en-US" altLang="zh-CN" sz="1400" dirty="0" err="1"/>
              <a:t>rc</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t>{ </a:t>
            </a:r>
            <a:r>
              <a:rPr lang="zh-CN" altLang="en-US" sz="1400" dirty="0"/>
              <a:t> </a:t>
            </a:r>
            <a:r>
              <a:rPr lang="en-US" altLang="zh-CN" sz="1400" i="1" dirty="0">
                <a:solidFill>
                  <a:srgbClr val="3D7B7B"/>
                </a:solidFill>
              </a:rPr>
              <a:t>// child (new process)</a:t>
            </a:r>
            <a:r>
              <a:rPr lang="en-US" altLang="zh-CN" sz="1400" dirty="0"/>
              <a:t> </a:t>
            </a:r>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"hello, I am child (pid:%d)</a:t>
            </a:r>
            <a:r>
              <a:rPr lang="en-US" altLang="zh-CN" sz="1400" b="1" dirty="0">
                <a:solidFill>
                  <a:srgbClr val="AA5D1F"/>
                </a:solidFill>
              </a:rPr>
              <a:t>\n</a:t>
            </a:r>
            <a:r>
              <a:rPr lang="en-US" altLang="zh-CN" sz="1400" dirty="0">
                <a:solidFill>
                  <a:srgbClr val="BA2121"/>
                </a:solidFill>
              </a:rPr>
              <a:t>"</a:t>
            </a:r>
            <a:r>
              <a:rPr lang="en-US" altLang="zh-CN" sz="1400" dirty="0"/>
              <a:t>,</a:t>
            </a:r>
            <a:r>
              <a:rPr lang="en-US" altLang="zh-CN" sz="1400" dirty="0">
                <a:solidFill>
                  <a:srgbClr val="BBBBBB"/>
                </a:solidFill>
              </a:rPr>
              <a:t> </a:t>
            </a:r>
            <a:r>
              <a:rPr lang="en-US" altLang="zh-CN" sz="1400" dirty="0"/>
              <a:t>(</a:t>
            </a:r>
            <a:r>
              <a:rPr lang="en-US" altLang="zh-CN" sz="1400" dirty="0">
                <a:solidFill>
                  <a:srgbClr val="B00040"/>
                </a:solidFill>
              </a:rPr>
              <a:t>int</a:t>
            </a:r>
            <a:r>
              <a:rPr lang="en-US" altLang="zh-CN" sz="1400" dirty="0"/>
              <a:t>)</a:t>
            </a:r>
            <a:r>
              <a:rPr lang="en-US" altLang="zh-CN" sz="1400" dirty="0">
                <a:solidFill>
                  <a:srgbClr val="BBBBBB"/>
                </a:solidFill>
              </a:rPr>
              <a:t> </a:t>
            </a:r>
            <a:r>
              <a:rPr lang="en-US" altLang="zh-CN" sz="1400" dirty="0" err="1"/>
              <a:t>getpid</a:t>
            </a:r>
            <a:r>
              <a:rPr lang="en-US" altLang="zh-CN" sz="1400" dirty="0"/>
              <a:t>()); </a:t>
            </a:r>
          </a:p>
          <a:p>
            <a:pPr marL="400050" lvl="1" indent="0">
              <a:buNone/>
            </a:pPr>
            <a:r>
              <a:rPr lang="en-US" altLang="zh-CN" sz="1400" dirty="0">
                <a:solidFill>
                  <a:srgbClr val="B00040"/>
                </a:solidFill>
              </a:rPr>
              <a:t>		char</a:t>
            </a:r>
            <a:r>
              <a:rPr lang="en-US" altLang="zh-CN" sz="1400" dirty="0">
                <a:solidFill>
                  <a:srgbClr val="BBBBBB"/>
                </a:solidFill>
              </a:rPr>
              <a:t> </a:t>
            </a:r>
            <a:r>
              <a:rPr lang="en-US" altLang="zh-CN" sz="1400" dirty="0">
                <a:solidFill>
                  <a:srgbClr val="666666"/>
                </a:solidFill>
              </a:rPr>
              <a:t>*</a:t>
            </a:r>
            <a:r>
              <a:rPr lang="en-US" altLang="zh-CN" sz="1400" dirty="0" err="1"/>
              <a:t>myargs</a:t>
            </a:r>
            <a:r>
              <a:rPr lang="en-US" altLang="zh-CN" sz="1400" dirty="0"/>
              <a:t>[</a:t>
            </a:r>
            <a:r>
              <a:rPr lang="en-US" altLang="zh-CN" sz="1400" dirty="0">
                <a:solidFill>
                  <a:srgbClr val="666666"/>
                </a:solidFill>
              </a:rPr>
              <a:t>3</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a:t>
            </a:r>
            <a:r>
              <a:rPr lang="en-US" altLang="zh-CN" sz="1400" dirty="0" err="1">
                <a:solidFill>
                  <a:srgbClr val="BA2121"/>
                </a:solidFill>
              </a:rPr>
              <a:t>wc</a:t>
            </a:r>
            <a:r>
              <a:rPr lang="en-US" altLang="zh-CN" sz="1400" dirty="0">
                <a:solidFill>
                  <a:srgbClr val="BA2121"/>
                </a:solidFill>
              </a:rPr>
              <a:t>”</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program: ”</a:t>
            </a:r>
            <a:r>
              <a:rPr lang="en-US" altLang="zh-CN" sz="1400" i="1" dirty="0" err="1">
                <a:solidFill>
                  <a:srgbClr val="3D7B7B"/>
                </a:solidFill>
              </a:rPr>
              <a:t>wc</a:t>
            </a:r>
            <a:r>
              <a:rPr lang="en-US" altLang="zh-CN" sz="1400" i="1" dirty="0">
                <a:solidFill>
                  <a:srgbClr val="3D7B7B"/>
                </a:solidFill>
              </a:rPr>
              <a:t>“ (word</a:t>
            </a:r>
            <a:r>
              <a:rPr lang="zh-CN" altLang="en-US" sz="1400" i="1" dirty="0">
                <a:solidFill>
                  <a:srgbClr val="3D7B7B"/>
                </a:solidFill>
              </a:rPr>
              <a:t> </a:t>
            </a:r>
            <a:r>
              <a:rPr lang="en-US" altLang="zh-CN" sz="1400" i="1" dirty="0">
                <a:solidFill>
                  <a:srgbClr val="3D7B7B"/>
                </a:solidFill>
              </a:rPr>
              <a:t>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1</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err="1"/>
              <a:t>strdup</a:t>
            </a:r>
            <a:r>
              <a:rPr lang="en-US" altLang="zh-CN" sz="1400" dirty="0"/>
              <a:t>(</a:t>
            </a:r>
            <a:r>
              <a:rPr lang="en-US" altLang="zh-CN" sz="1400" dirty="0">
                <a:solidFill>
                  <a:srgbClr val="BA2121"/>
                </a:solidFill>
              </a:rPr>
              <a:t>“p3.c”</a:t>
            </a:r>
            <a:r>
              <a:rPr lang="en-US" altLang="zh-CN" sz="1400" dirty="0"/>
              <a:t>);</a:t>
            </a:r>
            <a:r>
              <a:rPr lang="en-US" altLang="zh-CN" sz="1400" dirty="0">
                <a:solidFill>
                  <a:srgbClr val="BBBBBB"/>
                </a:solidFill>
              </a:rPr>
              <a:t> </a:t>
            </a:r>
            <a:r>
              <a:rPr lang="zh-CN" altLang="en-US" sz="1400" dirty="0">
                <a:solidFill>
                  <a:srgbClr val="BBBBBB"/>
                </a:solidFill>
              </a:rPr>
              <a:t> </a:t>
            </a:r>
            <a:r>
              <a:rPr lang="en-US" altLang="zh-CN" sz="1400" i="1" dirty="0">
                <a:solidFill>
                  <a:srgbClr val="3D7B7B"/>
                </a:solidFill>
              </a:rPr>
              <a:t>// argument: file to count</a:t>
            </a:r>
            <a:r>
              <a:rPr lang="en-US" altLang="zh-CN" sz="1400" dirty="0"/>
              <a:t> </a:t>
            </a:r>
          </a:p>
          <a:p>
            <a:pPr marL="400050" lvl="1" indent="0">
              <a:buNone/>
            </a:pPr>
            <a:r>
              <a:rPr lang="en-US" altLang="zh-CN" sz="1400" dirty="0"/>
              <a:t>		</a:t>
            </a:r>
            <a:r>
              <a:rPr lang="en-US" altLang="zh-CN" sz="1400" dirty="0" err="1"/>
              <a:t>myargs</a:t>
            </a:r>
            <a:r>
              <a:rPr lang="en-US" altLang="zh-CN" sz="1400" dirty="0"/>
              <a:t>[</a:t>
            </a:r>
            <a:r>
              <a:rPr lang="en-US" altLang="zh-CN" sz="1400" dirty="0">
                <a:solidFill>
                  <a:srgbClr val="666666"/>
                </a:solidFill>
              </a:rPr>
              <a:t>2</a:t>
            </a:r>
            <a:r>
              <a:rPr lang="en-US" altLang="zh-CN" sz="1400" dirty="0"/>
              <a:t>]</a:t>
            </a:r>
            <a:r>
              <a:rPr lang="en-US" altLang="zh-CN" sz="1400" dirty="0">
                <a:solidFill>
                  <a:srgbClr val="BBBBBB"/>
                </a:solidFill>
              </a:rPr>
              <a:t> </a:t>
            </a:r>
            <a:r>
              <a:rPr lang="en-US" altLang="zh-CN" sz="1400" dirty="0">
                <a:solidFill>
                  <a:srgbClr val="666666"/>
                </a:solidFill>
              </a:rPr>
              <a:t>=</a:t>
            </a:r>
            <a:r>
              <a:rPr lang="en-US" altLang="zh-CN" sz="1400" dirty="0">
                <a:solidFill>
                  <a:srgbClr val="BBBBBB"/>
                </a:solidFill>
              </a:rPr>
              <a:t> </a:t>
            </a:r>
            <a:r>
              <a:rPr lang="en-US" altLang="zh-CN" sz="1400" dirty="0">
                <a:solidFill>
                  <a:srgbClr val="008000"/>
                </a:solidFill>
              </a:rPr>
              <a:t>NULL</a:t>
            </a:r>
            <a:r>
              <a:rPr lang="en-US" altLang="zh-CN" sz="1400" dirty="0"/>
              <a:t>;</a:t>
            </a:r>
            <a:r>
              <a:rPr lang="en-US" altLang="zh-CN" sz="1400" dirty="0">
                <a:solidFill>
                  <a:srgbClr val="BBBBBB"/>
                </a:solidFill>
              </a:rPr>
              <a:t> </a:t>
            </a:r>
            <a:r>
              <a:rPr lang="en-US" altLang="zh-CN" sz="1400" i="1" dirty="0">
                <a:solidFill>
                  <a:srgbClr val="3D7B7B"/>
                </a:solidFill>
              </a:rPr>
              <a:t>// marks end of array</a:t>
            </a:r>
            <a:r>
              <a:rPr lang="en-US" altLang="zh-CN" sz="1400" dirty="0"/>
              <a:t> </a:t>
            </a:r>
          </a:p>
          <a:p>
            <a:pPr marL="400050" lvl="1" indent="0">
              <a:buNone/>
            </a:pPr>
            <a:r>
              <a:rPr lang="en-US" altLang="zh-CN" sz="1400" dirty="0"/>
              <a:t>		</a:t>
            </a:r>
            <a:r>
              <a:rPr lang="en-US" altLang="zh-CN" sz="1400" dirty="0" err="1"/>
              <a:t>execvp</a:t>
            </a:r>
            <a:r>
              <a:rPr lang="en-US" altLang="zh-CN" sz="1400" dirty="0"/>
              <a:t>(</a:t>
            </a:r>
            <a:r>
              <a:rPr lang="en-US" altLang="zh-CN" sz="1400" dirty="0" err="1"/>
              <a:t>myargs</a:t>
            </a:r>
            <a:r>
              <a:rPr lang="en-US" altLang="zh-CN" sz="1400" dirty="0"/>
              <a:t>[</a:t>
            </a:r>
            <a:r>
              <a:rPr lang="en-US" altLang="zh-CN" sz="1400" dirty="0">
                <a:solidFill>
                  <a:srgbClr val="666666"/>
                </a:solidFill>
              </a:rPr>
              <a:t>0</a:t>
            </a:r>
            <a:r>
              <a:rPr lang="en-US" altLang="zh-CN" sz="1400" dirty="0"/>
              <a:t>],</a:t>
            </a:r>
            <a:r>
              <a:rPr lang="en-US" altLang="zh-CN" sz="1400" dirty="0">
                <a:solidFill>
                  <a:srgbClr val="BBBBBB"/>
                </a:solidFill>
              </a:rPr>
              <a:t> </a:t>
            </a:r>
            <a:r>
              <a:rPr lang="en-US" altLang="zh-CN" sz="1400" dirty="0" err="1"/>
              <a:t>myargs</a:t>
            </a:r>
            <a:r>
              <a:rPr lang="en-US" altLang="zh-CN" sz="1400" dirty="0"/>
              <a:t>);</a:t>
            </a:r>
            <a:r>
              <a:rPr lang="en-US" altLang="zh-CN" sz="1400" dirty="0">
                <a:solidFill>
                  <a:srgbClr val="BBBBBB"/>
                </a:solidFill>
              </a:rPr>
              <a:t> </a:t>
            </a:r>
            <a:r>
              <a:rPr lang="en-US" altLang="zh-CN" sz="1400" i="1" dirty="0">
                <a:solidFill>
                  <a:srgbClr val="3D7B7B"/>
                </a:solidFill>
              </a:rPr>
              <a:t>// run</a:t>
            </a:r>
            <a:r>
              <a:rPr lang="zh-CN" altLang="en-US" sz="1400" i="1" dirty="0">
                <a:solidFill>
                  <a:srgbClr val="3D7B7B"/>
                </a:solidFill>
              </a:rPr>
              <a:t> </a:t>
            </a:r>
            <a:r>
              <a:rPr lang="en-US" altLang="zh-CN" sz="1400" i="1" dirty="0">
                <a:solidFill>
                  <a:srgbClr val="3D7B7B"/>
                </a:solidFill>
              </a:rPr>
              <a:t>word count</a:t>
            </a:r>
            <a:endParaRPr lang="en-US" altLang="zh-CN" sz="1400" dirty="0"/>
          </a:p>
          <a:p>
            <a:pPr marL="400050" lvl="1" indent="0">
              <a:buNone/>
            </a:pPr>
            <a:r>
              <a:rPr lang="en-US" altLang="zh-CN" sz="1400" dirty="0"/>
              <a:t>		</a:t>
            </a:r>
            <a:r>
              <a:rPr lang="en-US" altLang="zh-CN" sz="1400" dirty="0" err="1"/>
              <a:t>printf</a:t>
            </a:r>
            <a:r>
              <a:rPr lang="en-US" altLang="zh-CN" sz="1400" dirty="0"/>
              <a:t>(</a:t>
            </a:r>
            <a:r>
              <a:rPr lang="en-US" altLang="zh-CN" sz="1400" dirty="0">
                <a:solidFill>
                  <a:srgbClr val="BA2121"/>
                </a:solidFill>
              </a:rPr>
              <a:t>“this will be replaced,</a:t>
            </a:r>
            <a:r>
              <a:rPr lang="zh-CN" altLang="en-US" sz="1400" dirty="0">
                <a:solidFill>
                  <a:srgbClr val="BA2121"/>
                </a:solidFill>
              </a:rPr>
              <a:t> </a:t>
            </a:r>
            <a:r>
              <a:rPr lang="en-US" altLang="zh-CN" sz="1400" dirty="0">
                <a:solidFill>
                  <a:srgbClr val="BA2121"/>
                </a:solidFill>
              </a:rPr>
              <a:t>so</a:t>
            </a:r>
            <a:r>
              <a:rPr lang="zh-CN" altLang="en-US" sz="1400" dirty="0">
                <a:solidFill>
                  <a:srgbClr val="BA2121"/>
                </a:solidFill>
              </a:rPr>
              <a:t> </a:t>
            </a:r>
            <a:r>
              <a:rPr lang="en-US" altLang="zh-CN" sz="1400" dirty="0">
                <a:solidFill>
                  <a:srgbClr val="BA2121"/>
                </a:solidFill>
              </a:rPr>
              <a:t>not</a:t>
            </a:r>
            <a:r>
              <a:rPr lang="zh-CN" altLang="en-US" sz="1400" dirty="0">
                <a:solidFill>
                  <a:srgbClr val="BA2121"/>
                </a:solidFill>
              </a:rPr>
              <a:t> </a:t>
            </a:r>
            <a:r>
              <a:rPr lang="en-US" altLang="zh-CN" sz="1400" dirty="0">
                <a:solidFill>
                  <a:srgbClr val="BA2121"/>
                </a:solidFill>
              </a:rPr>
              <a:t>printed</a:t>
            </a:r>
            <a:r>
              <a:rPr lang="zh-CN" altLang="en-US" sz="1400" dirty="0">
                <a:solidFill>
                  <a:srgbClr val="BA2121"/>
                </a:solidFill>
              </a:rPr>
              <a:t> </a:t>
            </a:r>
            <a:r>
              <a:rPr lang="en-US" altLang="zh-CN" sz="1400" dirty="0">
                <a:solidFill>
                  <a:srgbClr val="BA2121"/>
                </a:solidFill>
              </a:rPr>
              <a:t>out"</a:t>
            </a:r>
            <a:r>
              <a:rPr lang="en-US" altLang="zh-CN" sz="1400" dirty="0"/>
              <a:t>); </a:t>
            </a:r>
          </a:p>
          <a:p>
            <a:pPr marL="400050" lvl="1" indent="0">
              <a:buNone/>
            </a:pPr>
            <a:r>
              <a:rPr lang="en-US" altLang="zh-CN" sz="1400" dirty="0"/>
              <a:t>}</a:t>
            </a:r>
            <a:r>
              <a:rPr lang="zh-CN" altLang="en-US" sz="1400" dirty="0"/>
              <a:t> </a:t>
            </a:r>
            <a:r>
              <a:rPr lang="en-US" altLang="zh-CN" sz="1400" b="1" dirty="0">
                <a:solidFill>
                  <a:srgbClr val="008000"/>
                </a:solidFill>
              </a:rPr>
              <a:t>else</a:t>
            </a:r>
            <a:r>
              <a:rPr lang="zh-CN" altLang="en-US" sz="1400" b="1" dirty="0">
                <a:solidFill>
                  <a:srgbClr val="008000"/>
                </a:solidFill>
              </a:rPr>
              <a:t> </a:t>
            </a:r>
            <a:r>
              <a:rPr lang="en-US" altLang="zh-CN" sz="1400" dirty="0"/>
              <a:t>{ </a:t>
            </a:r>
            <a:r>
              <a:rPr lang="zh-CN" altLang="en-US" sz="1400" dirty="0"/>
              <a:t> </a:t>
            </a:r>
            <a:r>
              <a:rPr lang="en-US" altLang="zh-CN" sz="1400" i="1" dirty="0">
                <a:solidFill>
                  <a:srgbClr val="3D7B7B"/>
                </a:solidFill>
              </a:rPr>
              <a:t>//</a:t>
            </a:r>
            <a:r>
              <a:rPr lang="zh-CN" altLang="en-US" sz="1400" i="1" dirty="0">
                <a:solidFill>
                  <a:srgbClr val="3D7B7B"/>
                </a:solidFill>
              </a:rPr>
              <a:t> </a:t>
            </a:r>
            <a:r>
              <a:rPr lang="en-US" altLang="zh-CN" sz="1400" i="1" dirty="0">
                <a:solidFill>
                  <a:srgbClr val="3D7B7B"/>
                </a:solidFill>
              </a:rPr>
              <a:t>parent</a:t>
            </a:r>
          </a:p>
          <a:p>
            <a:pPr marL="400050" lvl="1" indent="0">
              <a:buNone/>
            </a:pPr>
            <a:r>
              <a:rPr lang="en-US" altLang="zh-CN" sz="1400" dirty="0"/>
              <a:t>		</a:t>
            </a:r>
            <a:r>
              <a:rPr lang="en-US" altLang="zh-CN" sz="1400" dirty="0">
                <a:solidFill>
                  <a:srgbClr val="B00040"/>
                </a:solidFill>
              </a:rPr>
              <a:t>int</a:t>
            </a:r>
            <a:r>
              <a:rPr lang="zh-CN" altLang="en-US" sz="1400" dirty="0"/>
              <a:t> </a:t>
            </a:r>
            <a:r>
              <a:rPr lang="en-US" altLang="zh-CN" sz="1400" dirty="0" err="1"/>
              <a:t>rc_wait</a:t>
            </a:r>
            <a:r>
              <a:rPr lang="zh-CN" altLang="en-US" sz="1400" dirty="0"/>
              <a:t> </a:t>
            </a:r>
            <a:r>
              <a:rPr lang="en-US" altLang="zh-CN" sz="1400" dirty="0"/>
              <a:t>=</a:t>
            </a:r>
            <a:r>
              <a:rPr lang="zh-CN" altLang="en-US" sz="1400" dirty="0"/>
              <a:t> </a:t>
            </a:r>
            <a:r>
              <a:rPr lang="en-US" altLang="zh-CN" sz="1400" dirty="0"/>
              <a:t>wait(NULL);</a:t>
            </a:r>
          </a:p>
          <a:p>
            <a:pPr marL="400050" lvl="1" indent="0">
              <a:buNone/>
            </a:pPr>
            <a:r>
              <a:rPr lang="en-US" altLang="zh-CN" sz="1400" dirty="0">
                <a:solidFill>
                  <a:srgbClr val="BBBBBB"/>
                </a:solidFill>
              </a:rPr>
              <a:t> 		</a:t>
            </a:r>
            <a:r>
              <a:rPr lang="en-US" altLang="zh-CN" sz="1400" dirty="0" err="1"/>
              <a:t>printf</a:t>
            </a:r>
            <a:r>
              <a:rPr lang="en-US" altLang="zh-CN" sz="1400" dirty="0"/>
              <a:t>(</a:t>
            </a:r>
            <a:r>
              <a:rPr lang="en-US" altLang="zh-CN" sz="1400" dirty="0">
                <a:solidFill>
                  <a:srgbClr val="BA2121"/>
                </a:solidFill>
              </a:rPr>
              <a:t>“hello, I am parent of %d (</a:t>
            </a:r>
            <a:r>
              <a:rPr lang="en-US" altLang="zh-CN" sz="1400" dirty="0" err="1">
                <a:solidFill>
                  <a:srgbClr val="BA2121"/>
                </a:solidFill>
              </a:rPr>
              <a:t>rc_wait</a:t>
            </a:r>
            <a:r>
              <a:rPr lang="en-US" altLang="zh-CN" sz="1400" dirty="0">
                <a:solidFill>
                  <a:srgbClr val="BA2121"/>
                </a:solidFill>
              </a:rPr>
              <a:t>:%d) (pid:%d)\n”</a:t>
            </a:r>
            <a:r>
              <a:rPr lang="en-US" altLang="zh-CN" sz="1400" dirty="0"/>
              <a:t>,</a:t>
            </a:r>
            <a:r>
              <a:rPr lang="zh-CN" altLang="en-US" sz="1400" dirty="0">
                <a:solidFill>
                  <a:srgbClr val="BA2121"/>
                </a:solidFill>
              </a:rPr>
              <a:t> </a:t>
            </a:r>
            <a:r>
              <a:rPr lang="en-US" altLang="zh-CN" sz="1400" dirty="0" err="1"/>
              <a:t>rc</a:t>
            </a:r>
            <a:r>
              <a:rPr lang="en-US" altLang="zh-CN" sz="1400" dirty="0"/>
              <a:t>, </a:t>
            </a:r>
            <a:r>
              <a:rPr lang="en-US" altLang="zh-CN" sz="1400" dirty="0" err="1"/>
              <a:t>rc_wait</a:t>
            </a:r>
            <a:r>
              <a:rPr lang="en-US" altLang="zh-CN" sz="1400" dirty="0"/>
              <a:t>, (int) </a:t>
            </a:r>
            <a:r>
              <a:rPr lang="en-US" altLang="zh-CN" sz="1400" dirty="0" err="1"/>
              <a:t>getpid</a:t>
            </a:r>
            <a:r>
              <a:rPr lang="en-US" altLang="zh-CN" sz="1400" dirty="0"/>
              <a:t>());}</a:t>
            </a:r>
          </a:p>
          <a:p>
            <a:pPr marL="400050" lvl="1" indent="0">
              <a:buNone/>
            </a:pPr>
            <a:r>
              <a:rPr lang="en-US" altLang="zh-CN" sz="1400" b="1" dirty="0">
                <a:solidFill>
                  <a:srgbClr val="008000"/>
                </a:solidFill>
              </a:rPr>
              <a:t>return</a:t>
            </a:r>
            <a:r>
              <a:rPr lang="en-US" altLang="zh-CN" sz="1400" dirty="0">
                <a:solidFill>
                  <a:srgbClr val="BBBBBB"/>
                </a:solidFill>
              </a:rPr>
              <a:t> </a:t>
            </a:r>
            <a:r>
              <a:rPr lang="en-US" altLang="zh-CN" sz="1400" dirty="0">
                <a:solidFill>
                  <a:srgbClr val="666666"/>
                </a:solidFill>
              </a:rPr>
              <a:t>0</a:t>
            </a:r>
            <a:r>
              <a:rPr lang="en-US" altLang="zh-CN" sz="1400" dirty="0"/>
              <a:t>; </a:t>
            </a:r>
          </a:p>
          <a:p>
            <a:pPr marL="0" indent="0">
              <a:buNone/>
            </a:pPr>
            <a:r>
              <a:rPr lang="en-US" altLang="zh-CN" sz="1400" dirty="0"/>
              <a:t>}</a:t>
            </a:r>
            <a:endParaRPr lang="en-US" altLang="zh-CN" dirty="0"/>
          </a:p>
        </p:txBody>
      </p:sp>
      <p:sp>
        <p:nvSpPr>
          <p:cNvPr id="4" name="矩形 3">
            <a:extLst>
              <a:ext uri="{FF2B5EF4-FFF2-40B4-BE49-F238E27FC236}">
                <a16:creationId xmlns:a16="http://schemas.microsoft.com/office/drawing/2014/main" id="{FA39398C-31B9-A9C5-62A7-DCBAF79B252C}"/>
              </a:ext>
            </a:extLst>
          </p:cNvPr>
          <p:cNvSpPr/>
          <p:nvPr/>
        </p:nvSpPr>
        <p:spPr>
          <a:xfrm>
            <a:off x="1680466" y="4329365"/>
            <a:ext cx="6356732" cy="264406"/>
          </a:xfrm>
          <a:prstGeom prst="rect">
            <a:avLst/>
          </a:prstGeom>
          <a:noFill/>
          <a:ln/>
        </p:spPr>
        <p:style>
          <a:lnRef idx="2">
            <a:schemeClr val="accent4"/>
          </a:lnRef>
          <a:fillRef idx="1">
            <a:schemeClr val="lt1"/>
          </a:fillRef>
          <a:effectRef idx="0">
            <a:schemeClr val="accent4"/>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pic>
        <p:nvPicPr>
          <p:cNvPr id="6" name="图片 4">
            <a:extLst>
              <a:ext uri="{FF2B5EF4-FFF2-40B4-BE49-F238E27FC236}">
                <a16:creationId xmlns:a16="http://schemas.microsoft.com/office/drawing/2014/main" id="{0A0DFFF0-C33D-5A5E-06E5-A99E6F13A3EA}"/>
              </a:ext>
            </a:extLst>
          </p:cNvPr>
          <p:cNvPicPr>
            <a:picLocks noChangeAspect="1"/>
          </p:cNvPicPr>
          <p:nvPr/>
        </p:nvPicPr>
        <p:blipFill>
          <a:blip r:embed="rId3"/>
          <a:stretch>
            <a:fillRect/>
          </a:stretch>
        </p:blipFill>
        <p:spPr>
          <a:xfrm>
            <a:off x="5789393" y="1466749"/>
            <a:ext cx="5966448" cy="1003093"/>
          </a:xfrm>
          <a:prstGeom prst="rect">
            <a:avLst/>
          </a:prstGeom>
        </p:spPr>
        <p:style>
          <a:lnRef idx="2">
            <a:schemeClr val="accent1"/>
          </a:lnRef>
          <a:fillRef idx="1">
            <a:schemeClr val="lt1"/>
          </a:fillRef>
          <a:effectRef idx="0">
            <a:schemeClr val="accent1"/>
          </a:effectRef>
          <a:fontRef idx="minor">
            <a:schemeClr val="dk1"/>
          </a:fontRef>
        </p:style>
      </p:pic>
      <p:pic>
        <p:nvPicPr>
          <p:cNvPr id="7" name="Picture 2" descr="Process management :: Operating systems 2018">
            <a:extLst>
              <a:ext uri="{FF2B5EF4-FFF2-40B4-BE49-F238E27FC236}">
                <a16:creationId xmlns:a16="http://schemas.microsoft.com/office/drawing/2014/main" id="{C6D9E28B-3858-47C3-1888-3FD2A595EBB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78535" y="2399481"/>
            <a:ext cx="3084930" cy="4163354"/>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068D069E-9E8A-D235-BCA8-4E589BB3154C}"/>
              </a:ext>
            </a:extLst>
          </p:cNvPr>
          <p:cNvSpPr txBox="1"/>
          <p:nvPr/>
        </p:nvSpPr>
        <p:spPr>
          <a:xfrm>
            <a:off x="5750377" y="763271"/>
            <a:ext cx="4693920" cy="646331"/>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GB" dirty="0" err="1">
                <a:latin typeface="Gill Sans Light"/>
              </a:rPr>
              <a:t>wc</a:t>
            </a:r>
            <a:r>
              <a:rPr lang="en-GB" dirty="0">
                <a:latin typeface="Gill Sans Light"/>
              </a:rPr>
              <a:t>: counts Lines, Words, and Bytes in a File:</a:t>
            </a:r>
          </a:p>
          <a:p>
            <a:r>
              <a:rPr lang="en-GB" dirty="0">
                <a:latin typeface="Gill Sans Light"/>
              </a:rPr>
              <a:t>Output format: [lines] [words] [bytes] [filename]</a:t>
            </a:r>
          </a:p>
        </p:txBody>
      </p:sp>
    </p:spTree>
    <p:extLst>
      <p:ext uri="{BB962C8B-B14F-4D97-AF65-F5344CB8AC3E}">
        <p14:creationId xmlns:p14="http://schemas.microsoft.com/office/powerpoint/2010/main" val="2969170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F4F7B9-3F69-6476-900D-9E081AE9B339}"/>
              </a:ext>
            </a:extLst>
          </p:cNvPr>
          <p:cNvSpPr>
            <a:spLocks noGrp="1"/>
          </p:cNvSpPr>
          <p:nvPr>
            <p:ph type="title"/>
          </p:nvPr>
        </p:nvSpPr>
        <p:spPr/>
        <p:txBody>
          <a:bodyPr/>
          <a:lstStyle/>
          <a:p>
            <a:r>
              <a:rPr lang="en-US" dirty="0"/>
              <a:t>IO redirection and pipe </a:t>
            </a:r>
          </a:p>
        </p:txBody>
      </p:sp>
      <p:sp>
        <p:nvSpPr>
          <p:cNvPr id="3" name="内容占位符 2">
            <a:extLst>
              <a:ext uri="{FF2B5EF4-FFF2-40B4-BE49-F238E27FC236}">
                <a16:creationId xmlns:a16="http://schemas.microsoft.com/office/drawing/2014/main" id="{90B30B96-A0DE-7677-784F-83A66CB56E24}"/>
              </a:ext>
            </a:extLst>
          </p:cNvPr>
          <p:cNvSpPr>
            <a:spLocks noGrp="1"/>
          </p:cNvSpPr>
          <p:nvPr>
            <p:ph idx="1"/>
          </p:nvPr>
        </p:nvSpPr>
        <p:spPr>
          <a:xfrm>
            <a:off x="419449" y="951989"/>
            <a:ext cx="11336392" cy="693931"/>
          </a:xfrm>
        </p:spPr>
        <p:txBody>
          <a:bodyPr/>
          <a:lstStyle/>
          <a:p>
            <a:r>
              <a:rPr lang="en-US" altLang="ko-KR" dirty="0"/>
              <a:t>By separating </a:t>
            </a:r>
            <a:r>
              <a:rPr lang="en-US" altLang="ko-KR" b="1" dirty="0">
                <a:solidFill>
                  <a:srgbClr val="0070C0"/>
                </a:solidFill>
                <a:latin typeface="Courier" charset="0"/>
                <a:ea typeface="Courier" charset="0"/>
                <a:cs typeface="Courier" charset="0"/>
              </a:rPr>
              <a:t>fork()</a:t>
            </a:r>
            <a:r>
              <a:rPr lang="en-US" altLang="ko-KR" dirty="0"/>
              <a:t> and </a:t>
            </a:r>
            <a:r>
              <a:rPr lang="en-US" altLang="ko-KR" b="1" dirty="0">
                <a:solidFill>
                  <a:srgbClr val="0070C0"/>
                </a:solidFill>
                <a:latin typeface="Courier" charset="0"/>
                <a:ea typeface="Courier" charset="0"/>
                <a:cs typeface="Courier" charset="0"/>
              </a:rPr>
              <a:t>exec()</a:t>
            </a:r>
            <a:r>
              <a:rPr lang="en-US" altLang="ko-KR" dirty="0"/>
              <a:t>, we can manipulate various settings just before executing a new program and </a:t>
            </a:r>
            <a:r>
              <a:rPr lang="en-US" altLang="ko-KR" b="1" u="sng" dirty="0"/>
              <a:t>make the IO </a:t>
            </a:r>
            <a:r>
              <a:rPr lang="en-US" altLang="zh-CN" b="1" u="sng" dirty="0"/>
              <a:t>redirection</a:t>
            </a:r>
            <a:r>
              <a:rPr lang="en-US" altLang="ko-KR" b="1" u="sng" dirty="0"/>
              <a:t> and pipe possible</a:t>
            </a:r>
            <a:r>
              <a:rPr lang="en-US" altLang="ko-KR" dirty="0"/>
              <a:t>.</a:t>
            </a:r>
          </a:p>
          <a:p>
            <a:pPr lvl="1"/>
            <a:r>
              <a:rPr lang="en-US" altLang="ko-KR" sz="2000" dirty="0"/>
              <a:t>IO redirection: output of the left command redirected to be written to the file on the right</a:t>
            </a:r>
          </a:p>
          <a:p>
            <a:pPr lvl="1"/>
            <a:endParaRPr lang="en-US" altLang="ko-KR" sz="2000" dirty="0"/>
          </a:p>
          <a:p>
            <a:pPr lvl="1"/>
            <a:endParaRPr lang="en-US" altLang="ko-KR" sz="2000" dirty="0"/>
          </a:p>
          <a:p>
            <a:pPr lvl="1"/>
            <a:r>
              <a:rPr lang="en-US" altLang="ko-KR" sz="2000" dirty="0"/>
              <a:t>Pipe: output of the left command passed as input to the right command</a:t>
            </a:r>
          </a:p>
          <a:p>
            <a:endParaRPr lang="en-US" sz="2800" dirty="0"/>
          </a:p>
        </p:txBody>
      </p:sp>
      <p:sp>
        <p:nvSpPr>
          <p:cNvPr id="6" name="직사각형 5">
            <a:extLst>
              <a:ext uri="{FF2B5EF4-FFF2-40B4-BE49-F238E27FC236}">
                <a16:creationId xmlns:a16="http://schemas.microsoft.com/office/drawing/2014/main" id="{B829F98F-4E42-EE7F-402F-61C4CD687492}"/>
              </a:ext>
            </a:extLst>
          </p:cNvPr>
          <p:cNvSpPr/>
          <p:nvPr/>
        </p:nvSpPr>
        <p:spPr>
          <a:xfrm>
            <a:off x="2931184" y="2112564"/>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cat w3.c &gt; </a:t>
            </a:r>
            <a:r>
              <a:rPr lang="en-US" altLang="ko-KR" sz="1600" dirty="0" err="1">
                <a:solidFill>
                  <a:prstClr val="black"/>
                </a:solidFill>
                <a:latin typeface="Courier" charset="0"/>
                <a:ea typeface="Courier" charset="0"/>
                <a:cs typeface="Courier" charset="0"/>
              </a:rPr>
              <a:t>newfile.txt</a:t>
            </a:r>
            <a:endParaRPr lang="ko-KR" altLang="en-US" sz="1600" dirty="0">
              <a:solidFill>
                <a:prstClr val="black"/>
              </a:solidFill>
              <a:latin typeface="Courier" charset="0"/>
              <a:ea typeface="Courier" charset="0"/>
              <a:cs typeface="Courier" charset="0"/>
            </a:endParaRPr>
          </a:p>
        </p:txBody>
      </p:sp>
      <p:sp>
        <p:nvSpPr>
          <p:cNvPr id="7" name="직사각형 5">
            <a:extLst>
              <a:ext uri="{FF2B5EF4-FFF2-40B4-BE49-F238E27FC236}">
                <a16:creationId xmlns:a16="http://schemas.microsoft.com/office/drawing/2014/main" id="{C27E7199-CCB1-882B-3FF0-C3E429082E53}"/>
              </a:ext>
            </a:extLst>
          </p:cNvPr>
          <p:cNvSpPr/>
          <p:nvPr/>
        </p:nvSpPr>
        <p:spPr>
          <a:xfrm>
            <a:off x="2931183" y="3293837"/>
            <a:ext cx="4582737" cy="473976"/>
          </a:xfrm>
          <a:prstGeom prst="rect">
            <a:avLst/>
          </a:prstGeom>
          <a:solidFill>
            <a:schemeClr val="bg1">
              <a:lumMod val="85000"/>
            </a:schemeClr>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defPPr>
              <a:defRPr lang="ko-KR"/>
            </a:defPPr>
            <a:lvl1pPr marL="0" algn="l" defTabSz="914400" rtl="0" eaLnBrk="1" latinLnBrk="1" hangingPunct="1">
              <a:defRPr sz="1800" kern="1200">
                <a:solidFill>
                  <a:schemeClr val="lt1"/>
                </a:solidFill>
                <a:latin typeface="+mn-lt"/>
                <a:ea typeface="+mn-ea"/>
                <a:cs typeface="+mn-cs"/>
              </a:defRPr>
            </a:lvl1pPr>
            <a:lvl2pPr marL="457200" algn="l" defTabSz="914400" rtl="0" eaLnBrk="1" latinLnBrk="1" hangingPunct="1">
              <a:defRPr sz="1800" kern="1200">
                <a:solidFill>
                  <a:schemeClr val="lt1"/>
                </a:solidFill>
                <a:latin typeface="+mn-lt"/>
                <a:ea typeface="+mn-ea"/>
                <a:cs typeface="+mn-cs"/>
              </a:defRPr>
            </a:lvl2pPr>
            <a:lvl3pPr marL="914400" algn="l" defTabSz="914400" rtl="0" eaLnBrk="1" latinLnBrk="1" hangingPunct="1">
              <a:defRPr sz="1800" kern="1200">
                <a:solidFill>
                  <a:schemeClr val="lt1"/>
                </a:solidFill>
                <a:latin typeface="+mn-lt"/>
                <a:ea typeface="+mn-ea"/>
                <a:cs typeface="+mn-cs"/>
              </a:defRPr>
            </a:lvl3pPr>
            <a:lvl4pPr marL="1371600" algn="l" defTabSz="914400" rtl="0" eaLnBrk="1" latinLnBrk="1" hangingPunct="1">
              <a:defRPr sz="1800" kern="1200">
                <a:solidFill>
                  <a:schemeClr val="lt1"/>
                </a:solidFill>
                <a:latin typeface="+mn-lt"/>
                <a:ea typeface="+mn-ea"/>
                <a:cs typeface="+mn-cs"/>
              </a:defRPr>
            </a:lvl4pPr>
            <a:lvl5pPr marL="1828800" algn="l" defTabSz="914400" rtl="0" eaLnBrk="1" latinLnBrk="1" hangingPunct="1">
              <a:defRPr sz="1800" kern="1200">
                <a:solidFill>
                  <a:schemeClr val="lt1"/>
                </a:solidFill>
                <a:latin typeface="+mn-lt"/>
                <a:ea typeface="+mn-ea"/>
                <a:cs typeface="+mn-cs"/>
              </a:defRPr>
            </a:lvl5pPr>
            <a:lvl6pPr marL="2286000" algn="l" defTabSz="914400" rtl="0" eaLnBrk="1" latinLnBrk="1" hangingPunct="1">
              <a:defRPr sz="1800" kern="1200">
                <a:solidFill>
                  <a:schemeClr val="lt1"/>
                </a:solidFill>
                <a:latin typeface="+mn-lt"/>
                <a:ea typeface="+mn-ea"/>
                <a:cs typeface="+mn-cs"/>
              </a:defRPr>
            </a:lvl6pPr>
            <a:lvl7pPr marL="2743200" algn="l" defTabSz="914400" rtl="0" eaLnBrk="1" latinLnBrk="1" hangingPunct="1">
              <a:defRPr sz="1800" kern="1200">
                <a:solidFill>
                  <a:schemeClr val="lt1"/>
                </a:solidFill>
                <a:latin typeface="+mn-lt"/>
                <a:ea typeface="+mn-ea"/>
                <a:cs typeface="+mn-cs"/>
              </a:defRPr>
            </a:lvl7pPr>
            <a:lvl8pPr marL="3200400" algn="l" defTabSz="914400" rtl="0" eaLnBrk="1" latinLnBrk="1" hangingPunct="1">
              <a:defRPr sz="1800" kern="1200">
                <a:solidFill>
                  <a:schemeClr val="lt1"/>
                </a:solidFill>
                <a:latin typeface="+mn-lt"/>
                <a:ea typeface="+mn-ea"/>
                <a:cs typeface="+mn-cs"/>
              </a:defRPr>
            </a:lvl8pPr>
            <a:lvl9pPr marL="3657600" algn="l" defTabSz="914400" rtl="0" eaLnBrk="1" latinLnBrk="1" hangingPunct="1">
              <a:defRPr sz="1800" kern="1200">
                <a:solidFill>
                  <a:schemeClr val="lt1"/>
                </a:solidFill>
                <a:latin typeface="+mn-lt"/>
                <a:ea typeface="+mn-ea"/>
                <a:cs typeface="+mn-cs"/>
              </a:defRPr>
            </a:lvl9pPr>
          </a:lstStyle>
          <a:p>
            <a:pPr>
              <a:lnSpc>
                <a:spcPct val="150000"/>
              </a:lnSpc>
            </a:pPr>
            <a:r>
              <a:rPr lang="en-US" altLang="ko-KR" sz="1600" dirty="0">
                <a:solidFill>
                  <a:prstClr val="black"/>
                </a:solidFill>
                <a:latin typeface="Courier" charset="0"/>
                <a:ea typeface="Courier" charset="0"/>
                <a:cs typeface="Courier" charset="0"/>
              </a:rPr>
              <a:t>% echo hello world | </a:t>
            </a:r>
            <a:r>
              <a:rPr lang="en-US" altLang="ko-KR" sz="1600" dirty="0" err="1">
                <a:solidFill>
                  <a:prstClr val="black"/>
                </a:solidFill>
                <a:latin typeface="Courier" charset="0"/>
                <a:ea typeface="Courier" charset="0"/>
                <a:cs typeface="Courier" charset="0"/>
              </a:rPr>
              <a:t>wc</a:t>
            </a:r>
            <a:endParaRPr lang="ko-KR" altLang="en-US" sz="1600" dirty="0">
              <a:solidFill>
                <a:prstClr val="black"/>
              </a:solidFill>
              <a:latin typeface="Courier" charset="0"/>
              <a:ea typeface="Courier" charset="0"/>
              <a:cs typeface="Courier" charset="0"/>
            </a:endParaRPr>
          </a:p>
        </p:txBody>
      </p:sp>
      <p:sp>
        <p:nvSpPr>
          <p:cNvPr id="4" name="页脚占位符 3">
            <a:extLst>
              <a:ext uri="{FF2B5EF4-FFF2-40B4-BE49-F238E27FC236}">
                <a16:creationId xmlns:a16="http://schemas.microsoft.com/office/drawing/2014/main" id="{3758AFB3-277B-2A04-CEB6-73BEDD8904D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9699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4DC9CB-C13F-372E-5565-F72E34241F3B}"/>
              </a:ext>
            </a:extLst>
          </p:cNvPr>
          <p:cNvSpPr>
            <a:spLocks noGrp="1"/>
          </p:cNvSpPr>
          <p:nvPr>
            <p:ph type="title"/>
          </p:nvPr>
        </p:nvSpPr>
        <p:spPr/>
        <p:txBody>
          <a:bodyPr/>
          <a:lstStyle/>
          <a:p>
            <a:r>
              <a:rPr lang="en-US" altLang="zh-CN" dirty="0"/>
              <a:t>pipe</a:t>
            </a:r>
            <a:endParaRPr lang="en-US" dirty="0"/>
          </a:p>
        </p:txBody>
      </p:sp>
      <p:sp>
        <p:nvSpPr>
          <p:cNvPr id="3" name="内容占位符 2">
            <a:extLst>
              <a:ext uri="{FF2B5EF4-FFF2-40B4-BE49-F238E27FC236}">
                <a16:creationId xmlns:a16="http://schemas.microsoft.com/office/drawing/2014/main" id="{9B673A15-2FF6-ACA0-67B3-68865DECA348}"/>
              </a:ext>
            </a:extLst>
          </p:cNvPr>
          <p:cNvSpPr>
            <a:spLocks noGrp="1"/>
          </p:cNvSpPr>
          <p:nvPr>
            <p:ph idx="1"/>
          </p:nvPr>
        </p:nvSpPr>
        <p:spPr/>
        <p:txBody>
          <a:bodyPr/>
          <a:lstStyle/>
          <a:p>
            <a:r>
              <a:rPr lang="en-US" altLang="zh-CN" dirty="0"/>
              <a:t>A</a:t>
            </a:r>
            <a:r>
              <a:rPr lang="zh-CN" altLang="en-US" dirty="0"/>
              <a:t> </a:t>
            </a:r>
            <a:r>
              <a:rPr lang="en-US" altLang="zh-CN" dirty="0"/>
              <a:t>communication</a:t>
            </a:r>
            <a:r>
              <a:rPr lang="zh-CN" altLang="en-US" dirty="0"/>
              <a:t> </a:t>
            </a:r>
            <a:r>
              <a:rPr lang="en-US" altLang="zh-CN" dirty="0"/>
              <a:t>method</a:t>
            </a:r>
            <a:r>
              <a:rPr lang="zh-CN" altLang="en-US" dirty="0"/>
              <a:t> </a:t>
            </a:r>
            <a:r>
              <a:rPr lang="en-US" altLang="zh-CN" dirty="0"/>
              <a:t>between</a:t>
            </a:r>
            <a:r>
              <a:rPr lang="zh-CN" altLang="en-US" dirty="0"/>
              <a:t> </a:t>
            </a:r>
            <a:r>
              <a:rPr lang="en-US" altLang="zh-CN" dirty="0"/>
              <a:t>two</a:t>
            </a:r>
            <a:r>
              <a:rPr lang="zh-CN" altLang="en-US" dirty="0"/>
              <a:t> </a:t>
            </a:r>
            <a:r>
              <a:rPr lang="en-US" altLang="zh-CN" dirty="0"/>
              <a:t>processes</a:t>
            </a:r>
          </a:p>
          <a:p>
            <a:endParaRPr lang="en-US" dirty="0"/>
          </a:p>
        </p:txBody>
      </p:sp>
      <p:pic>
        <p:nvPicPr>
          <p:cNvPr id="4" name="图片 3">
            <a:extLst>
              <a:ext uri="{FF2B5EF4-FFF2-40B4-BE49-F238E27FC236}">
                <a16:creationId xmlns:a16="http://schemas.microsoft.com/office/drawing/2014/main" id="{1CA0EDE4-FAD5-8275-326E-D8FA260AECC8}"/>
              </a:ext>
            </a:extLst>
          </p:cNvPr>
          <p:cNvPicPr>
            <a:picLocks noChangeAspect="1"/>
          </p:cNvPicPr>
          <p:nvPr/>
        </p:nvPicPr>
        <p:blipFill>
          <a:blip r:embed="rId3"/>
          <a:stretch>
            <a:fillRect/>
          </a:stretch>
        </p:blipFill>
        <p:spPr>
          <a:xfrm>
            <a:off x="2096877" y="1701111"/>
            <a:ext cx="7348251" cy="1054100"/>
          </a:xfrm>
          <a:prstGeom prst="rect">
            <a:avLst/>
          </a:prstGeom>
        </p:spPr>
      </p:pic>
      <p:pic>
        <p:nvPicPr>
          <p:cNvPr id="6" name="图片 5">
            <a:extLst>
              <a:ext uri="{FF2B5EF4-FFF2-40B4-BE49-F238E27FC236}">
                <a16:creationId xmlns:a16="http://schemas.microsoft.com/office/drawing/2014/main" id="{09800157-5103-BCAE-9536-6619CAC22209}"/>
              </a:ext>
            </a:extLst>
          </p:cNvPr>
          <p:cNvPicPr>
            <a:picLocks noChangeAspect="1"/>
          </p:cNvPicPr>
          <p:nvPr/>
        </p:nvPicPr>
        <p:blipFill>
          <a:blip r:embed="rId4"/>
          <a:stretch>
            <a:fillRect/>
          </a:stretch>
        </p:blipFill>
        <p:spPr>
          <a:xfrm>
            <a:off x="4076297" y="1675711"/>
            <a:ext cx="2886421" cy="1104900"/>
          </a:xfrm>
          <a:prstGeom prst="rect">
            <a:avLst/>
          </a:prstGeom>
        </p:spPr>
      </p:pic>
      <p:sp>
        <p:nvSpPr>
          <p:cNvPr id="7" name="圆角矩形 6">
            <a:extLst>
              <a:ext uri="{FF2B5EF4-FFF2-40B4-BE49-F238E27FC236}">
                <a16:creationId xmlns:a16="http://schemas.microsoft.com/office/drawing/2014/main" id="{472BFF95-8B05-17B4-3AA7-675FD9733C39}"/>
              </a:ext>
            </a:extLst>
          </p:cNvPr>
          <p:cNvSpPr/>
          <p:nvPr/>
        </p:nvSpPr>
        <p:spPr>
          <a:xfrm>
            <a:off x="2448561" y="1886638"/>
            <a:ext cx="1510168"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(left)</a:t>
            </a:r>
            <a:endParaRPr lang="en-US" dirty="0"/>
          </a:p>
        </p:txBody>
      </p:sp>
      <p:sp>
        <p:nvSpPr>
          <p:cNvPr id="8" name="圆角矩形 7">
            <a:extLst>
              <a:ext uri="{FF2B5EF4-FFF2-40B4-BE49-F238E27FC236}">
                <a16:creationId xmlns:a16="http://schemas.microsoft.com/office/drawing/2014/main" id="{5CDAEE9C-992C-64E0-1204-5319B281765F}"/>
              </a:ext>
            </a:extLst>
          </p:cNvPr>
          <p:cNvSpPr/>
          <p:nvPr/>
        </p:nvSpPr>
        <p:spPr>
          <a:xfrm>
            <a:off x="7173818" y="1886638"/>
            <a:ext cx="1563782" cy="683046"/>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Child</a:t>
            </a:r>
            <a:r>
              <a:rPr lang="zh-CN" altLang="en-US" dirty="0"/>
              <a:t> </a:t>
            </a:r>
            <a:r>
              <a:rPr lang="en-US" altLang="zh-CN" dirty="0"/>
              <a:t>Process </a:t>
            </a:r>
            <a:r>
              <a:rPr lang="en-GB" altLang="zh-CN" dirty="0"/>
              <a:t>(right)</a:t>
            </a:r>
            <a:endParaRPr lang="en-US" dirty="0"/>
          </a:p>
        </p:txBody>
      </p:sp>
      <p:sp>
        <p:nvSpPr>
          <p:cNvPr id="9" name="文本框 8">
            <a:extLst>
              <a:ext uri="{FF2B5EF4-FFF2-40B4-BE49-F238E27FC236}">
                <a16:creationId xmlns:a16="http://schemas.microsoft.com/office/drawing/2014/main" id="{8A0630BD-08DE-73B9-6F60-474EA1642395}"/>
              </a:ext>
            </a:extLst>
          </p:cNvPr>
          <p:cNvSpPr txBox="1"/>
          <p:nvPr/>
        </p:nvSpPr>
        <p:spPr>
          <a:xfrm>
            <a:off x="4076297" y="1701111"/>
            <a:ext cx="907000" cy="369332"/>
          </a:xfrm>
          <a:prstGeom prst="rect">
            <a:avLst/>
          </a:prstGeom>
          <a:noFill/>
        </p:spPr>
        <p:txBody>
          <a:bodyPr wrap="square" rtlCol="0">
            <a:spAutoFit/>
          </a:bodyPr>
          <a:lstStyle/>
          <a:p>
            <a:r>
              <a:rPr lang="en-US" altLang="zh-CN" dirty="0"/>
              <a:t>Write</a:t>
            </a:r>
            <a:endParaRPr lang="en-US" dirty="0"/>
          </a:p>
        </p:txBody>
      </p:sp>
      <p:sp>
        <p:nvSpPr>
          <p:cNvPr id="10" name="文本框 9">
            <a:extLst>
              <a:ext uri="{FF2B5EF4-FFF2-40B4-BE49-F238E27FC236}">
                <a16:creationId xmlns:a16="http://schemas.microsoft.com/office/drawing/2014/main" id="{478A07E6-C84F-7D93-042D-224ED079EE3E}"/>
              </a:ext>
            </a:extLst>
          </p:cNvPr>
          <p:cNvSpPr txBox="1"/>
          <p:nvPr/>
        </p:nvSpPr>
        <p:spPr>
          <a:xfrm>
            <a:off x="6255715" y="1675711"/>
            <a:ext cx="907000" cy="369332"/>
          </a:xfrm>
          <a:prstGeom prst="rect">
            <a:avLst/>
          </a:prstGeom>
          <a:noFill/>
        </p:spPr>
        <p:txBody>
          <a:bodyPr wrap="square" rtlCol="0">
            <a:spAutoFit/>
          </a:bodyPr>
          <a:lstStyle/>
          <a:p>
            <a:r>
              <a:rPr lang="en-US" altLang="zh-CN" dirty="0"/>
              <a:t>Read</a:t>
            </a:r>
            <a:endParaRPr lang="en-US" dirty="0"/>
          </a:p>
        </p:txBody>
      </p:sp>
      <p:sp>
        <p:nvSpPr>
          <p:cNvPr id="5" name="页脚占位符 4">
            <a:extLst>
              <a:ext uri="{FF2B5EF4-FFF2-40B4-BE49-F238E27FC236}">
                <a16:creationId xmlns:a16="http://schemas.microsoft.com/office/drawing/2014/main" id="{7B097D69-ECC4-8B81-5084-1092040D43F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11" name="图片 10">
            <a:extLst>
              <a:ext uri="{FF2B5EF4-FFF2-40B4-BE49-F238E27FC236}">
                <a16:creationId xmlns:a16="http://schemas.microsoft.com/office/drawing/2014/main" id="{9D0BAF61-00AC-BE3D-20D7-843A745D0747}"/>
              </a:ext>
            </a:extLst>
          </p:cNvPr>
          <p:cNvPicPr>
            <a:picLocks noChangeAspect="1"/>
          </p:cNvPicPr>
          <p:nvPr/>
        </p:nvPicPr>
        <p:blipFill>
          <a:blip r:embed="rId5"/>
          <a:stretch>
            <a:fillRect/>
          </a:stretch>
        </p:blipFill>
        <p:spPr>
          <a:xfrm>
            <a:off x="2286918" y="2913532"/>
            <a:ext cx="7772400" cy="3342732"/>
          </a:xfrm>
          <a:prstGeom prst="rect">
            <a:avLst/>
          </a:prstGeom>
        </p:spPr>
      </p:pic>
      <p:sp>
        <p:nvSpPr>
          <p:cNvPr id="12" name="TextBox 11">
            <a:extLst>
              <a:ext uri="{FF2B5EF4-FFF2-40B4-BE49-F238E27FC236}">
                <a16:creationId xmlns:a16="http://schemas.microsoft.com/office/drawing/2014/main" id="{5DF5EF52-2231-CA0F-2CA3-4DFBF6404FF8}"/>
              </a:ext>
            </a:extLst>
          </p:cNvPr>
          <p:cNvSpPr txBox="1"/>
          <p:nvPr/>
        </p:nvSpPr>
        <p:spPr>
          <a:xfrm>
            <a:off x="6780754" y="3700482"/>
            <a:ext cx="4472378" cy="369332"/>
          </a:xfrm>
          <a:prstGeom prst="rect">
            <a:avLst/>
          </a:prstGeom>
          <a:noFill/>
        </p:spPr>
        <p:txBody>
          <a:bodyPr wrap="none" rtlCol="0">
            <a:spAutoFit/>
          </a:bodyPr>
          <a:lstStyle/>
          <a:p>
            <a:r>
              <a:rPr lang="en-GB" dirty="0">
                <a:solidFill>
                  <a:srgbClr val="FF0000"/>
                </a:solidFill>
                <a:latin typeface="Gill Sans Light"/>
              </a:rPr>
              <a:t>Command “cat” prints out content of </a:t>
            </a:r>
            <a:r>
              <a:rPr lang="en-GB" dirty="0" err="1">
                <a:solidFill>
                  <a:srgbClr val="FF0000"/>
                </a:solidFill>
                <a:latin typeface="Gill Sans Light"/>
              </a:rPr>
              <a:t>hello.c</a:t>
            </a:r>
            <a:r>
              <a:rPr lang="en-GB" dirty="0">
                <a:solidFill>
                  <a:srgbClr val="FF0000"/>
                </a:solidFill>
                <a:latin typeface="Gill Sans Light"/>
              </a:rPr>
              <a:t> file</a:t>
            </a:r>
            <a:endParaRPr lang="en-SE" dirty="0">
              <a:solidFill>
                <a:srgbClr val="FF0000"/>
              </a:solidFill>
              <a:latin typeface="Gill Sans Light"/>
            </a:endParaRPr>
          </a:p>
        </p:txBody>
      </p:sp>
      <p:sp>
        <p:nvSpPr>
          <p:cNvPr id="13" name="Rectangle 12">
            <a:extLst>
              <a:ext uri="{FF2B5EF4-FFF2-40B4-BE49-F238E27FC236}">
                <a16:creationId xmlns:a16="http://schemas.microsoft.com/office/drawing/2014/main" id="{D88CB226-EB70-1E59-AACF-46F19913B611}"/>
              </a:ext>
            </a:extLst>
          </p:cNvPr>
          <p:cNvSpPr/>
          <p:nvPr/>
        </p:nvSpPr>
        <p:spPr bwMode="auto">
          <a:xfrm>
            <a:off x="2204720" y="3169920"/>
            <a:ext cx="3627120" cy="1666240"/>
          </a:xfrm>
          <a:prstGeom prst="rect">
            <a:avLst/>
          </a:prstGeom>
          <a:noFill/>
          <a:ln w="12700">
            <a:solidFill>
              <a:srgbClr val="FF0000"/>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4" name="Arrow: Left 13">
            <a:extLst>
              <a:ext uri="{FF2B5EF4-FFF2-40B4-BE49-F238E27FC236}">
                <a16:creationId xmlns:a16="http://schemas.microsoft.com/office/drawing/2014/main" id="{9EAE3239-209E-09B8-9EFA-A1E68096E2E7}"/>
              </a:ext>
            </a:extLst>
          </p:cNvPr>
          <p:cNvSpPr/>
          <p:nvPr/>
        </p:nvSpPr>
        <p:spPr bwMode="auto">
          <a:xfrm>
            <a:off x="6096000" y="364269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
        <p:nvSpPr>
          <p:cNvPr id="17" name="TextBox 16">
            <a:extLst>
              <a:ext uri="{FF2B5EF4-FFF2-40B4-BE49-F238E27FC236}">
                <a16:creationId xmlns:a16="http://schemas.microsoft.com/office/drawing/2014/main" id="{D849F51B-4F23-9665-7E3B-260140EAD421}"/>
              </a:ext>
            </a:extLst>
          </p:cNvPr>
          <p:cNvSpPr txBox="1"/>
          <p:nvPr/>
        </p:nvSpPr>
        <p:spPr>
          <a:xfrm>
            <a:off x="6780754" y="4228135"/>
            <a:ext cx="4754443" cy="923330"/>
          </a:xfrm>
          <a:prstGeom prst="rect">
            <a:avLst/>
          </a:prstGeom>
          <a:noFill/>
        </p:spPr>
        <p:txBody>
          <a:bodyPr wrap="none" rtlCol="0">
            <a:spAutoFit/>
          </a:bodyPr>
          <a:lstStyle/>
          <a:p>
            <a:r>
              <a:rPr lang="en-GB" dirty="0">
                <a:solidFill>
                  <a:srgbClr val="FF0000"/>
                </a:solidFill>
                <a:latin typeface="Gill Sans Light"/>
              </a:rPr>
              <a:t>Output of “cat” command passed through the pipe</a:t>
            </a:r>
          </a:p>
          <a:p>
            <a:r>
              <a:rPr lang="en-GB" dirty="0">
                <a:solidFill>
                  <a:srgbClr val="FF0000"/>
                </a:solidFill>
                <a:latin typeface="Gill Sans Light"/>
              </a:rPr>
              <a:t>to command “grep” to search for any lines that </a:t>
            </a:r>
          </a:p>
          <a:p>
            <a:r>
              <a:rPr lang="en-GB" dirty="0">
                <a:solidFill>
                  <a:srgbClr val="FF0000"/>
                </a:solidFill>
                <a:latin typeface="Gill Sans Light"/>
              </a:rPr>
              <a:t>contain “</a:t>
            </a:r>
            <a:r>
              <a:rPr lang="en-GB" dirty="0" err="1">
                <a:solidFill>
                  <a:srgbClr val="FF0000"/>
                </a:solidFill>
                <a:latin typeface="Gill Sans Light"/>
              </a:rPr>
              <a:t>printf</a:t>
            </a:r>
            <a:r>
              <a:rPr lang="en-GB" dirty="0">
                <a:solidFill>
                  <a:srgbClr val="FF0000"/>
                </a:solidFill>
                <a:latin typeface="Gill Sans Light"/>
              </a:rPr>
              <a:t>”</a:t>
            </a:r>
            <a:endParaRPr lang="en-SE" dirty="0">
              <a:solidFill>
                <a:srgbClr val="FF0000"/>
              </a:solidFill>
              <a:latin typeface="Gill Sans Light"/>
            </a:endParaRPr>
          </a:p>
        </p:txBody>
      </p:sp>
      <p:sp>
        <p:nvSpPr>
          <p:cNvPr id="18" name="Arrow: Left 17">
            <a:extLst>
              <a:ext uri="{FF2B5EF4-FFF2-40B4-BE49-F238E27FC236}">
                <a16:creationId xmlns:a16="http://schemas.microsoft.com/office/drawing/2014/main" id="{D9455036-CB8E-3D7F-8238-A1F74C167C66}"/>
              </a:ext>
            </a:extLst>
          </p:cNvPr>
          <p:cNvSpPr/>
          <p:nvPr/>
        </p:nvSpPr>
        <p:spPr bwMode="auto">
          <a:xfrm rot="16200000">
            <a:off x="8371999" y="4975482"/>
            <a:ext cx="538480" cy="475278"/>
          </a:xfrm>
          <a:prstGeom prst="leftArrow">
            <a:avLst/>
          </a:prstGeom>
          <a:ln>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accent1"/>
          </a:lnRef>
          <a:fillRef idx="2">
            <a:schemeClr val="accent1"/>
          </a:fillRef>
          <a:effectRef idx="1">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2851166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082D35-5CB5-C9F4-08D8-E0A83D3FCD2C}"/>
              </a:ext>
            </a:extLst>
          </p:cNvPr>
          <p:cNvSpPr>
            <a:spLocks noGrp="1"/>
          </p:cNvSpPr>
          <p:nvPr>
            <p:ph type="title"/>
          </p:nvPr>
        </p:nvSpPr>
        <p:spPr/>
        <p:txBody>
          <a:bodyPr/>
          <a:lstStyle/>
          <a:p>
            <a:r>
              <a:rPr lang="en-US" dirty="0"/>
              <a:t>Over</a:t>
            </a:r>
            <a:r>
              <a:rPr lang="en-US" altLang="zh-CN" dirty="0"/>
              <a:t>view</a:t>
            </a:r>
            <a:endParaRPr lang="en-US" dirty="0"/>
          </a:p>
        </p:txBody>
      </p:sp>
      <p:sp>
        <p:nvSpPr>
          <p:cNvPr id="3" name="内容占位符 2">
            <a:extLst>
              <a:ext uri="{FF2B5EF4-FFF2-40B4-BE49-F238E27FC236}">
                <a16:creationId xmlns:a16="http://schemas.microsoft.com/office/drawing/2014/main" id="{045DBAC3-AA03-F762-C6C3-32A5C3785BF5}"/>
              </a:ext>
            </a:extLst>
          </p:cNvPr>
          <p:cNvSpPr>
            <a:spLocks noGrp="1"/>
          </p:cNvSpPr>
          <p:nvPr>
            <p:ph idx="1"/>
          </p:nvPr>
        </p:nvSpPr>
        <p:spPr/>
        <p:txBody>
          <a:bodyPr/>
          <a:lstStyle/>
          <a:p>
            <a:r>
              <a:rPr lang="en-US" altLang="zh-CN" dirty="0"/>
              <a:t>Process</a:t>
            </a:r>
            <a:r>
              <a:rPr lang="zh-CN" altLang="en-US" dirty="0"/>
              <a:t> </a:t>
            </a:r>
            <a:r>
              <a:rPr lang="en-US" altLang="zh-CN" dirty="0"/>
              <a:t>concept</a:t>
            </a:r>
          </a:p>
          <a:p>
            <a:r>
              <a:rPr lang="en-US" altLang="zh-CN" dirty="0"/>
              <a:t>Process</a:t>
            </a:r>
            <a:r>
              <a:rPr lang="zh-CN" altLang="en-US" dirty="0"/>
              <a:t> </a:t>
            </a:r>
            <a:r>
              <a:rPr lang="en-US" altLang="zh-CN" dirty="0"/>
              <a:t>state</a:t>
            </a:r>
          </a:p>
          <a:p>
            <a:r>
              <a:rPr lang="en-US" altLang="zh-CN" dirty="0"/>
              <a:t>Process</a:t>
            </a:r>
            <a:r>
              <a:rPr lang="zh-CN" altLang="en-US" dirty="0"/>
              <a:t> </a:t>
            </a:r>
            <a:r>
              <a:rPr lang="en-US" altLang="zh-CN" dirty="0"/>
              <a:t>API</a:t>
            </a:r>
            <a:r>
              <a:rPr lang="zh-CN" altLang="en-US" dirty="0"/>
              <a:t> </a:t>
            </a:r>
            <a:r>
              <a:rPr lang="en-US" altLang="zh-CN" dirty="0"/>
              <a:t>(creation,</a:t>
            </a:r>
            <a:r>
              <a:rPr lang="zh-CN" altLang="en-US" dirty="0"/>
              <a:t> </a:t>
            </a:r>
            <a:r>
              <a:rPr lang="en-US" altLang="zh-CN" dirty="0"/>
              <a:t>wait)</a:t>
            </a:r>
          </a:p>
          <a:p>
            <a:r>
              <a:rPr lang="en-US" altLang="zh-CN" dirty="0"/>
              <a:t>Process</a:t>
            </a:r>
            <a:r>
              <a:rPr lang="zh-CN" altLang="en-US" dirty="0"/>
              <a:t> </a:t>
            </a:r>
            <a:r>
              <a:rPr lang="en-US" altLang="zh-CN"/>
              <a:t>tree</a:t>
            </a:r>
            <a:endParaRPr lang="en-US" altLang="zh-CN" dirty="0"/>
          </a:p>
        </p:txBody>
      </p:sp>
      <p:sp>
        <p:nvSpPr>
          <p:cNvPr id="4" name="页脚占位符 3">
            <a:extLst>
              <a:ext uri="{FF2B5EF4-FFF2-40B4-BE49-F238E27FC236}">
                <a16:creationId xmlns:a16="http://schemas.microsoft.com/office/drawing/2014/main" id="{D5C16087-2347-0198-FC1A-3DF0B63726D3}"/>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7481746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2AF80B-F633-FB1C-B078-1ADDBAE2EF3C}"/>
              </a:ext>
            </a:extLst>
          </p:cNvPr>
          <p:cNvSpPr>
            <a:spLocks noGrp="1"/>
          </p:cNvSpPr>
          <p:nvPr>
            <p:ph type="title"/>
          </p:nvPr>
        </p:nvSpPr>
        <p:spPr/>
        <p:txBody>
          <a:bodyPr/>
          <a:lstStyle/>
          <a:p>
            <a:r>
              <a:rPr lang="en-US" altLang="zh-CN" dirty="0"/>
              <a:t>Process</a:t>
            </a:r>
            <a:r>
              <a:rPr lang="zh-CN" altLang="en-US" dirty="0"/>
              <a:t> </a:t>
            </a:r>
            <a:r>
              <a:rPr lang="en-US" altLang="zh-CN" dirty="0"/>
              <a:t>Tree</a:t>
            </a:r>
            <a:endParaRPr lang="en-US" dirty="0"/>
          </a:p>
        </p:txBody>
      </p:sp>
      <p:sp>
        <p:nvSpPr>
          <p:cNvPr id="3" name="内容占位符 2">
            <a:extLst>
              <a:ext uri="{FF2B5EF4-FFF2-40B4-BE49-F238E27FC236}">
                <a16:creationId xmlns:a16="http://schemas.microsoft.com/office/drawing/2014/main" id="{08EA202D-2329-46FC-D16F-7F672EA47134}"/>
              </a:ext>
            </a:extLst>
          </p:cNvPr>
          <p:cNvSpPr>
            <a:spLocks noGrp="1"/>
          </p:cNvSpPr>
          <p:nvPr>
            <p:ph idx="1"/>
          </p:nvPr>
        </p:nvSpPr>
        <p:spPr/>
        <p:txBody>
          <a:bodyPr/>
          <a:lstStyle/>
          <a:p>
            <a:endParaRPr lang="en-US"/>
          </a:p>
        </p:txBody>
      </p:sp>
      <p:sp>
        <p:nvSpPr>
          <p:cNvPr id="4" name="页脚占位符 3">
            <a:extLst>
              <a:ext uri="{FF2B5EF4-FFF2-40B4-BE49-F238E27FC236}">
                <a16:creationId xmlns:a16="http://schemas.microsoft.com/office/drawing/2014/main" id="{28DD35F1-0DFA-E584-9F82-156351DB9F5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Picture 1" descr="3_08.pdf">
            <a:extLst>
              <a:ext uri="{FF2B5EF4-FFF2-40B4-BE49-F238E27FC236}">
                <a16:creationId xmlns:a16="http://schemas.microsoft.com/office/drawing/2014/main" id="{35DFF573-A46E-A7D6-67CA-AEAC70167C9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43980" y="1165263"/>
            <a:ext cx="7780381" cy="4122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479266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D6B6D1-9F60-A6E5-3820-01B21B739A89}"/>
              </a:ext>
            </a:extLst>
          </p:cNvPr>
          <p:cNvSpPr>
            <a:spLocks noGrp="1"/>
          </p:cNvSpPr>
          <p:nvPr>
            <p:ph type="title"/>
          </p:nvPr>
        </p:nvSpPr>
        <p:spPr/>
        <p:txBody>
          <a:bodyPr/>
          <a:lstStyle/>
          <a:p>
            <a:r>
              <a:rPr lang="en-US" altLang="zh-CN" dirty="0"/>
              <a:t>Process</a:t>
            </a:r>
            <a:r>
              <a:rPr lang="zh-CN" altLang="en-US" dirty="0"/>
              <a:t> </a:t>
            </a:r>
            <a:r>
              <a:rPr lang="en-US" altLang="zh-CN" dirty="0"/>
              <a:t>Tree</a:t>
            </a:r>
            <a:r>
              <a:rPr lang="zh-CN" altLang="en-US" dirty="0"/>
              <a:t> </a:t>
            </a:r>
            <a:endParaRPr lang="en-US" dirty="0"/>
          </a:p>
        </p:txBody>
      </p:sp>
      <p:sp>
        <p:nvSpPr>
          <p:cNvPr id="3" name="内容占位符 2">
            <a:extLst>
              <a:ext uri="{FF2B5EF4-FFF2-40B4-BE49-F238E27FC236}">
                <a16:creationId xmlns:a16="http://schemas.microsoft.com/office/drawing/2014/main" id="{883494B4-6669-1A64-3FEA-ACA3EA2C93A1}"/>
              </a:ext>
            </a:extLst>
          </p:cNvPr>
          <p:cNvSpPr>
            <a:spLocks noGrp="1"/>
          </p:cNvSpPr>
          <p:nvPr>
            <p:ph idx="1"/>
          </p:nvPr>
        </p:nvSpPr>
        <p:spPr/>
        <p:txBody>
          <a:bodyPr/>
          <a:lstStyle/>
          <a:p>
            <a:r>
              <a:rPr lang="en-US" altLang="zh-CN" dirty="0"/>
              <a:t>%</a:t>
            </a:r>
            <a:r>
              <a:rPr lang="zh-CN" altLang="en-US" dirty="0"/>
              <a:t> </a:t>
            </a:r>
            <a:r>
              <a:rPr lang="en-US" altLang="zh-CN" dirty="0" err="1"/>
              <a:t>pstree</a:t>
            </a:r>
            <a:r>
              <a:rPr lang="zh-CN" altLang="en-US" dirty="0"/>
              <a:t> </a:t>
            </a:r>
            <a:r>
              <a:rPr lang="en-US" altLang="zh-CN" dirty="0"/>
              <a:t>(to</a:t>
            </a:r>
            <a:r>
              <a:rPr lang="zh-CN" altLang="en-US" dirty="0"/>
              <a:t> </a:t>
            </a:r>
            <a:r>
              <a:rPr lang="en-US" altLang="zh-CN" dirty="0"/>
              <a:t>show</a:t>
            </a:r>
            <a:r>
              <a:rPr lang="zh-CN" altLang="en-US" dirty="0"/>
              <a:t> </a:t>
            </a:r>
            <a:r>
              <a:rPr lang="en-US" altLang="zh-CN" dirty="0"/>
              <a:t>the</a:t>
            </a:r>
            <a:r>
              <a:rPr lang="zh-CN" altLang="en-US" dirty="0"/>
              <a:t> </a:t>
            </a:r>
            <a:r>
              <a:rPr lang="en-US" altLang="zh-CN" dirty="0"/>
              <a:t>process</a:t>
            </a:r>
            <a:r>
              <a:rPr lang="zh-CN" altLang="en-US" dirty="0"/>
              <a:t> </a:t>
            </a:r>
            <a:r>
              <a:rPr lang="en-US" altLang="zh-CN" dirty="0"/>
              <a:t>tree in a hierarchy)</a:t>
            </a:r>
          </a:p>
          <a:p>
            <a:endParaRPr lang="en-US" dirty="0"/>
          </a:p>
          <a:p>
            <a:endParaRPr lang="en-US" dirty="0"/>
          </a:p>
          <a:p>
            <a:endParaRPr lang="en-US" dirty="0"/>
          </a:p>
          <a:p>
            <a:endParaRPr lang="en-US" dirty="0"/>
          </a:p>
          <a:p>
            <a:endParaRPr lang="en-US" dirty="0"/>
          </a:p>
          <a:p>
            <a:r>
              <a:rPr lang="en-US" altLang="zh-CN" dirty="0"/>
              <a:t>%</a:t>
            </a:r>
            <a:r>
              <a:rPr lang="zh-CN" altLang="en-US" dirty="0"/>
              <a:t> </a:t>
            </a:r>
            <a:r>
              <a:rPr lang="en-US" altLang="zh-CN" dirty="0" err="1"/>
              <a:t>ps</a:t>
            </a:r>
            <a:r>
              <a:rPr lang="zh-CN" altLang="en-US" dirty="0"/>
              <a:t> </a:t>
            </a:r>
            <a:r>
              <a:rPr lang="en-US" altLang="zh-CN" dirty="0"/>
              <a:t>(to</a:t>
            </a:r>
            <a:r>
              <a:rPr lang="zh-CN" altLang="en-US" dirty="0"/>
              <a:t> </a:t>
            </a:r>
            <a:r>
              <a:rPr lang="en-US" altLang="zh-CN" dirty="0"/>
              <a:t>show</a:t>
            </a:r>
            <a:r>
              <a:rPr lang="zh-CN" altLang="en-US" dirty="0"/>
              <a:t> </a:t>
            </a:r>
            <a:r>
              <a:rPr lang="en-US" altLang="zh-CN" dirty="0"/>
              <a:t>all</a:t>
            </a:r>
            <a:r>
              <a:rPr lang="zh-CN" altLang="en-US" dirty="0"/>
              <a:t> </a:t>
            </a:r>
            <a:r>
              <a:rPr lang="en-US" altLang="zh-CN" dirty="0"/>
              <a:t>processes as a flat list)</a:t>
            </a:r>
            <a:endParaRPr lang="en-US" dirty="0"/>
          </a:p>
        </p:txBody>
      </p:sp>
      <p:sp>
        <p:nvSpPr>
          <p:cNvPr id="4" name="页脚占位符 3">
            <a:extLst>
              <a:ext uri="{FF2B5EF4-FFF2-40B4-BE49-F238E27FC236}">
                <a16:creationId xmlns:a16="http://schemas.microsoft.com/office/drawing/2014/main" id="{3F92FC57-F65E-53DD-575E-BBFA6A4C93F4}"/>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pic>
        <p:nvPicPr>
          <p:cNvPr id="6" name="图片 5">
            <a:extLst>
              <a:ext uri="{FF2B5EF4-FFF2-40B4-BE49-F238E27FC236}">
                <a16:creationId xmlns:a16="http://schemas.microsoft.com/office/drawing/2014/main" id="{2E20B83F-38AB-8759-35F7-F8B45B60932C}"/>
              </a:ext>
            </a:extLst>
          </p:cNvPr>
          <p:cNvPicPr>
            <a:picLocks noChangeAspect="1"/>
          </p:cNvPicPr>
          <p:nvPr/>
        </p:nvPicPr>
        <p:blipFill rotWithShape="1">
          <a:blip r:embed="rId3"/>
          <a:srcRect t="7065"/>
          <a:stretch/>
        </p:blipFill>
        <p:spPr>
          <a:xfrm>
            <a:off x="2082473" y="1835446"/>
            <a:ext cx="7772400" cy="1439318"/>
          </a:xfrm>
          <a:prstGeom prst="rect">
            <a:avLst/>
          </a:prstGeom>
        </p:spPr>
      </p:pic>
      <p:pic>
        <p:nvPicPr>
          <p:cNvPr id="7" name="图片 6">
            <a:extLst>
              <a:ext uri="{FF2B5EF4-FFF2-40B4-BE49-F238E27FC236}">
                <a16:creationId xmlns:a16="http://schemas.microsoft.com/office/drawing/2014/main" id="{1DF8BD7B-77B6-DCBB-87FD-8920DC7D65EC}"/>
              </a:ext>
            </a:extLst>
          </p:cNvPr>
          <p:cNvPicPr>
            <a:picLocks noChangeAspect="1"/>
          </p:cNvPicPr>
          <p:nvPr/>
        </p:nvPicPr>
        <p:blipFill>
          <a:blip r:embed="rId4"/>
          <a:stretch>
            <a:fillRect/>
          </a:stretch>
        </p:blipFill>
        <p:spPr>
          <a:xfrm>
            <a:off x="1612135" y="4442467"/>
            <a:ext cx="8967730" cy="1470592"/>
          </a:xfrm>
          <a:prstGeom prst="rect">
            <a:avLst/>
          </a:prstGeom>
        </p:spPr>
      </p:pic>
    </p:spTree>
    <p:extLst>
      <p:ext uri="{BB962C8B-B14F-4D97-AF65-F5344CB8AC3E}">
        <p14:creationId xmlns:p14="http://schemas.microsoft.com/office/powerpoint/2010/main" val="4240962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4795BB-B47F-0C17-A382-2C31408FF364}"/>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91D43543-5660-4601-4FBD-5018CB606F49}"/>
              </a:ext>
            </a:extLst>
          </p:cNvPr>
          <p:cNvSpPr>
            <a:spLocks noGrp="1"/>
          </p:cNvSpPr>
          <p:nvPr>
            <p:ph idx="1"/>
          </p:nvPr>
        </p:nvSpPr>
        <p:spPr/>
        <p:txBody>
          <a:bodyPr>
            <a:normAutofit/>
          </a:bodyPr>
          <a:lstStyle/>
          <a:p>
            <a:r>
              <a:rPr lang="en-US" altLang="zh-CN" b="1" dirty="0">
                <a:solidFill>
                  <a:srgbClr val="0070C0"/>
                </a:solidFill>
              </a:rPr>
              <a:t>User</a:t>
            </a:r>
            <a:r>
              <a:rPr lang="zh-CN" altLang="en-US" b="1" dirty="0">
                <a:solidFill>
                  <a:srgbClr val="0070C0"/>
                </a:solidFill>
              </a:rPr>
              <a:t> </a:t>
            </a:r>
            <a:r>
              <a:rPr lang="en-US" altLang="zh-CN" b="1" dirty="0">
                <a:solidFill>
                  <a:srgbClr val="0070C0"/>
                </a:solidFill>
              </a:rPr>
              <a:t>mode</a:t>
            </a:r>
            <a:r>
              <a:rPr lang="en-US" altLang="zh-CN" dirty="0"/>
              <a:t>:</a:t>
            </a:r>
            <a:r>
              <a:rPr lang="zh-CN" altLang="en-US" dirty="0"/>
              <a:t> </a:t>
            </a:r>
            <a:r>
              <a:rPr lang="en-US" altLang="zh-CN" dirty="0"/>
              <a:t>restricted,</a:t>
            </a:r>
            <a:r>
              <a:rPr lang="zh-CN" altLang="en-US" dirty="0"/>
              <a:t> </a:t>
            </a:r>
            <a:r>
              <a:rPr lang="en-US" altLang="zh-CN" dirty="0"/>
              <a:t>limited</a:t>
            </a:r>
            <a:r>
              <a:rPr lang="zh-CN" altLang="en-US" dirty="0"/>
              <a:t> </a:t>
            </a:r>
            <a:r>
              <a:rPr lang="en-US" altLang="zh-CN" dirty="0"/>
              <a:t>operations</a:t>
            </a:r>
          </a:p>
          <a:p>
            <a:pPr lvl="1"/>
            <a:r>
              <a:rPr lang="en-US" altLang="zh-CN" dirty="0"/>
              <a:t>Processes</a:t>
            </a:r>
            <a:r>
              <a:rPr lang="zh-CN" altLang="en-US" dirty="0"/>
              <a:t> </a:t>
            </a:r>
            <a:r>
              <a:rPr lang="en-US" altLang="zh-CN" dirty="0"/>
              <a:t>start</a:t>
            </a:r>
            <a:r>
              <a:rPr lang="zh-CN" altLang="en-US" dirty="0"/>
              <a:t> </a:t>
            </a:r>
            <a:r>
              <a:rPr lang="en-US" altLang="zh-CN" dirty="0"/>
              <a:t>in</a:t>
            </a:r>
            <a:r>
              <a:rPr lang="zh-CN" altLang="en-US" dirty="0"/>
              <a:t> </a:t>
            </a:r>
            <a:r>
              <a:rPr lang="en-US" altLang="zh-CN" dirty="0"/>
              <a:t>user</a:t>
            </a:r>
            <a:r>
              <a:rPr lang="zh-CN" altLang="en-US" dirty="0"/>
              <a:t> </a:t>
            </a:r>
            <a:r>
              <a:rPr lang="en-US" altLang="zh-CN" dirty="0"/>
              <a:t>mode</a:t>
            </a:r>
          </a:p>
          <a:p>
            <a:r>
              <a:rPr lang="en-US" altLang="zh-CN" b="1" dirty="0">
                <a:solidFill>
                  <a:srgbClr val="FF0000"/>
                </a:solidFill>
              </a:rPr>
              <a:t>Kernel</a:t>
            </a:r>
            <a:r>
              <a:rPr lang="zh-CN" altLang="en-US" b="1" dirty="0">
                <a:solidFill>
                  <a:srgbClr val="FF0000"/>
                </a:solidFill>
              </a:rPr>
              <a:t> </a:t>
            </a:r>
            <a:r>
              <a:rPr lang="en-US" altLang="zh-CN" b="1" dirty="0">
                <a:solidFill>
                  <a:srgbClr val="FF0000"/>
                </a:solidFill>
              </a:rPr>
              <a:t>mode</a:t>
            </a:r>
            <a:r>
              <a:rPr lang="en-US" altLang="zh-CN" dirty="0"/>
              <a:t>:</a:t>
            </a:r>
            <a:r>
              <a:rPr lang="zh-CN" altLang="en-US" dirty="0"/>
              <a:t> </a:t>
            </a:r>
            <a:r>
              <a:rPr lang="en-US" altLang="zh-CN" dirty="0"/>
              <a:t>privileged,</a:t>
            </a:r>
            <a:r>
              <a:rPr lang="zh-CN" altLang="en-US" dirty="0"/>
              <a:t> </a:t>
            </a:r>
            <a:r>
              <a:rPr lang="en-US" altLang="zh-CN" dirty="0"/>
              <a:t>not</a:t>
            </a:r>
            <a:r>
              <a:rPr lang="zh-CN" altLang="en-US" dirty="0"/>
              <a:t> </a:t>
            </a:r>
            <a:r>
              <a:rPr lang="en-US" altLang="zh-CN" dirty="0"/>
              <a:t>restricted</a:t>
            </a:r>
          </a:p>
          <a:p>
            <a:pPr lvl="1"/>
            <a:r>
              <a:rPr lang="en-US" altLang="zh-CN" dirty="0"/>
              <a:t>OS</a:t>
            </a:r>
            <a:r>
              <a:rPr lang="zh-CN" altLang="en-US" dirty="0"/>
              <a:t> </a:t>
            </a:r>
            <a:r>
              <a:rPr lang="en-US" altLang="zh-CN" dirty="0"/>
              <a:t>starts</a:t>
            </a:r>
            <a:r>
              <a:rPr lang="zh-CN" altLang="en-US" dirty="0"/>
              <a:t> </a:t>
            </a:r>
            <a:r>
              <a:rPr lang="en-US" altLang="zh-CN" dirty="0"/>
              <a:t>in</a:t>
            </a:r>
            <a:r>
              <a:rPr lang="zh-CN" altLang="en-US" dirty="0"/>
              <a:t> </a:t>
            </a:r>
            <a:r>
              <a:rPr lang="en-US" altLang="zh-CN" dirty="0"/>
              <a:t>kernel</a:t>
            </a:r>
            <a:r>
              <a:rPr lang="zh-CN" altLang="en-US" dirty="0"/>
              <a:t> </a:t>
            </a:r>
            <a:r>
              <a:rPr lang="en-US" altLang="zh-CN" dirty="0"/>
              <a:t>mode</a:t>
            </a:r>
          </a:p>
          <a:p>
            <a:endParaRPr lang="en-US" dirty="0"/>
          </a:p>
          <a:p>
            <a:r>
              <a:rPr lang="en-US" altLang="zh-CN" dirty="0"/>
              <a:t>What</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wants</a:t>
            </a:r>
            <a:r>
              <a:rPr lang="zh-CN" altLang="en-US" dirty="0"/>
              <a:t> </a:t>
            </a:r>
            <a:r>
              <a:rPr lang="en-US" altLang="zh-CN" dirty="0"/>
              <a:t>to</a:t>
            </a:r>
            <a:r>
              <a:rPr lang="zh-CN" altLang="en-US" dirty="0"/>
              <a:t> </a:t>
            </a:r>
            <a:r>
              <a:rPr lang="en-US" altLang="zh-CN" dirty="0"/>
              <a:t>perform</a:t>
            </a:r>
            <a:r>
              <a:rPr lang="zh-CN" altLang="en-US" dirty="0"/>
              <a:t> </a:t>
            </a:r>
            <a:r>
              <a:rPr lang="en-US" altLang="zh-CN" dirty="0"/>
              <a:t>some</a:t>
            </a:r>
            <a:r>
              <a:rPr lang="zh-CN" altLang="en-US" dirty="0"/>
              <a:t> </a:t>
            </a:r>
            <a:r>
              <a:rPr lang="en-US" altLang="zh-CN" dirty="0"/>
              <a:t>restricted</a:t>
            </a:r>
            <a:r>
              <a:rPr lang="zh-CN" altLang="en-US" dirty="0"/>
              <a:t> </a:t>
            </a:r>
            <a:r>
              <a:rPr lang="en-US" altLang="zh-CN" dirty="0"/>
              <a:t>operations?</a:t>
            </a:r>
          </a:p>
          <a:p>
            <a:pPr lvl="1"/>
            <a:r>
              <a:rPr lang="en-US" altLang="zh-CN" b="1" dirty="0">
                <a:solidFill>
                  <a:srgbClr val="0070C0"/>
                </a:solidFill>
              </a:rPr>
              <a:t>System</a:t>
            </a:r>
            <a:r>
              <a:rPr lang="zh-CN" altLang="en-US" b="1" dirty="0">
                <a:solidFill>
                  <a:srgbClr val="0070C0"/>
                </a:solidFill>
              </a:rPr>
              <a:t> </a:t>
            </a:r>
            <a:r>
              <a:rPr lang="en-US" altLang="zh-CN" b="1" dirty="0">
                <a:solidFill>
                  <a:srgbClr val="0070C0"/>
                </a:solidFill>
              </a:rPr>
              <a:t>calls:</a:t>
            </a:r>
            <a:r>
              <a:rPr lang="zh-CN" altLang="en-US" b="1" dirty="0">
                <a:solidFill>
                  <a:srgbClr val="0070C0"/>
                </a:solidFill>
              </a:rPr>
              <a:t> </a:t>
            </a:r>
            <a:r>
              <a:rPr lang="en-US" altLang="zh-CN" dirty="0"/>
              <a:t>Allow</a:t>
            </a:r>
            <a:r>
              <a:rPr lang="zh-CN" altLang="en-US" dirty="0"/>
              <a:t> </a:t>
            </a:r>
            <a:r>
              <a:rPr lang="en-US" altLang="zh-CN" dirty="0"/>
              <a:t>the</a:t>
            </a:r>
            <a:r>
              <a:rPr lang="zh-CN" altLang="en-US" dirty="0"/>
              <a:t> </a:t>
            </a:r>
            <a:r>
              <a:rPr lang="en-US" altLang="zh-CN" dirty="0"/>
              <a:t>kernel</a:t>
            </a:r>
            <a:r>
              <a:rPr lang="zh-CN" altLang="en-US" dirty="0"/>
              <a:t> </a:t>
            </a:r>
            <a:r>
              <a:rPr lang="en-US" altLang="zh-CN" dirty="0"/>
              <a:t>services</a:t>
            </a:r>
            <a:r>
              <a:rPr lang="zh-CN" altLang="en-US" dirty="0"/>
              <a:t> </a:t>
            </a:r>
            <a:r>
              <a:rPr lang="en-US" altLang="zh-CN" dirty="0"/>
              <a:t>to</a:t>
            </a:r>
            <a:r>
              <a:rPr lang="zh-CN" altLang="en-US" dirty="0"/>
              <a:t> </a:t>
            </a:r>
            <a:r>
              <a:rPr lang="en-US" altLang="zh-CN" dirty="0"/>
              <a:t>provide</a:t>
            </a:r>
            <a:r>
              <a:rPr lang="zh-CN" altLang="en-US" dirty="0"/>
              <a:t> </a:t>
            </a:r>
            <a:r>
              <a:rPr lang="en-US" altLang="zh-CN" dirty="0"/>
              <a:t>some</a:t>
            </a:r>
            <a:r>
              <a:rPr lang="zh-CN" altLang="en-US" dirty="0"/>
              <a:t> </a:t>
            </a:r>
            <a:r>
              <a:rPr lang="en-US" altLang="zh-CN" dirty="0"/>
              <a:t>functionalities</a:t>
            </a:r>
            <a:r>
              <a:rPr lang="zh-CN" altLang="en-US" dirty="0"/>
              <a:t> </a:t>
            </a:r>
            <a:r>
              <a:rPr lang="en-US" altLang="zh-CN" dirty="0"/>
              <a:t>to</a:t>
            </a:r>
            <a:r>
              <a:rPr lang="zh-CN" altLang="en-US" dirty="0"/>
              <a:t> </a:t>
            </a:r>
            <a:r>
              <a:rPr lang="en-US" altLang="zh-CN" dirty="0"/>
              <a:t>user</a:t>
            </a:r>
            <a:r>
              <a:rPr lang="zh-CN" altLang="en-US" dirty="0"/>
              <a:t> </a:t>
            </a:r>
            <a:r>
              <a:rPr lang="en-US" altLang="zh-CN" dirty="0"/>
              <a:t>programs</a:t>
            </a:r>
            <a:endParaRPr lang="en-US" dirty="0"/>
          </a:p>
        </p:txBody>
      </p:sp>
      <p:sp>
        <p:nvSpPr>
          <p:cNvPr id="4" name="页脚占位符 3">
            <a:extLst>
              <a:ext uri="{FF2B5EF4-FFF2-40B4-BE49-F238E27FC236}">
                <a16:creationId xmlns:a16="http://schemas.microsoft.com/office/drawing/2014/main" id="{69DFB8A3-E1BE-C334-A263-0CE5196DCBE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705927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D0D7E4-02AD-BEC4-FB12-9D447A63F432}"/>
              </a:ext>
            </a:extLst>
          </p:cNvPr>
          <p:cNvSpPr>
            <a:spLocks noGrp="1"/>
          </p:cNvSpPr>
          <p:nvPr>
            <p:ph type="title"/>
          </p:nvPr>
        </p:nvSpPr>
        <p:spPr/>
        <p:txBody>
          <a:bodyPr/>
          <a:lstStyle/>
          <a:p>
            <a:r>
              <a:rPr lang="en-GB" altLang="zh-CN" dirty="0"/>
              <a:t>User/Kernel Mode Separation</a:t>
            </a:r>
            <a:endParaRPr lang="en-US" dirty="0"/>
          </a:p>
        </p:txBody>
      </p:sp>
      <p:sp>
        <p:nvSpPr>
          <p:cNvPr id="3" name="内容占位符 2">
            <a:extLst>
              <a:ext uri="{FF2B5EF4-FFF2-40B4-BE49-F238E27FC236}">
                <a16:creationId xmlns:a16="http://schemas.microsoft.com/office/drawing/2014/main" id="{EEADE77D-C9B0-BC37-6639-E5FD1A7A5D3A}"/>
              </a:ext>
            </a:extLst>
          </p:cNvPr>
          <p:cNvSpPr>
            <a:spLocks noGrp="1"/>
          </p:cNvSpPr>
          <p:nvPr>
            <p:ph idx="1"/>
          </p:nvPr>
        </p:nvSpPr>
        <p:spPr/>
        <p:txBody>
          <a:bodyPr/>
          <a:lstStyle/>
          <a:p>
            <a:r>
              <a:rPr lang="en-US" altLang="zh-CN" sz="2000" dirty="0"/>
              <a:t>A</a:t>
            </a:r>
            <a:r>
              <a:rPr lang="zh-CN" altLang="en-US" sz="2000" dirty="0"/>
              <a:t> </a:t>
            </a:r>
            <a:r>
              <a:rPr lang="en-US" altLang="zh-CN" sz="2000" dirty="0"/>
              <a:t>process</a:t>
            </a:r>
            <a:r>
              <a:rPr lang="zh-CN" altLang="en-US" sz="2000" dirty="0"/>
              <a:t> </a:t>
            </a:r>
            <a:r>
              <a:rPr lang="en-US" altLang="zh-CN" sz="2000" dirty="0"/>
              <a:t>starts</a:t>
            </a:r>
            <a:r>
              <a:rPr lang="zh-CN" altLang="en-US" sz="2000" dirty="0"/>
              <a:t> </a:t>
            </a:r>
            <a:r>
              <a:rPr lang="en-US" altLang="zh-CN" sz="2000" dirty="0"/>
              <a:t>in</a:t>
            </a:r>
            <a:r>
              <a:rPr lang="zh-CN" altLang="en-US" sz="2000" dirty="0"/>
              <a:t> </a:t>
            </a:r>
            <a:r>
              <a:rPr lang="en-US" altLang="zh-CN" sz="2000" b="1" dirty="0">
                <a:solidFill>
                  <a:srgbClr val="0070C0"/>
                </a:solidFill>
              </a:rPr>
              <a:t>user</a:t>
            </a:r>
            <a:r>
              <a:rPr lang="zh-CN" altLang="en-US" sz="2000" b="1" dirty="0">
                <a:solidFill>
                  <a:srgbClr val="0070C0"/>
                </a:solidFill>
              </a:rPr>
              <a:t> </a:t>
            </a:r>
            <a:r>
              <a:rPr lang="en-US" altLang="zh-CN" sz="2000" b="1" dirty="0">
                <a:solidFill>
                  <a:srgbClr val="0070C0"/>
                </a:solidFill>
              </a:rPr>
              <a:t>mode</a:t>
            </a:r>
          </a:p>
          <a:p>
            <a:r>
              <a:rPr lang="en-US" altLang="zh-CN" sz="2000" dirty="0"/>
              <a:t>If</a:t>
            </a:r>
            <a:r>
              <a:rPr lang="zh-CN" altLang="en-US" sz="2000" dirty="0"/>
              <a:t> </a:t>
            </a:r>
            <a:r>
              <a:rPr lang="en-US" altLang="zh-CN" sz="2000" dirty="0"/>
              <a:t>it</a:t>
            </a:r>
            <a:r>
              <a:rPr lang="zh-CN" altLang="en-US" sz="2000" dirty="0"/>
              <a:t> </a:t>
            </a:r>
            <a:r>
              <a:rPr lang="en-US" altLang="zh-CN" sz="2000" dirty="0"/>
              <a:t>needs</a:t>
            </a:r>
            <a:r>
              <a:rPr lang="zh-CN" altLang="en-US" sz="2000" dirty="0"/>
              <a:t> </a:t>
            </a:r>
            <a:r>
              <a:rPr lang="en-US" altLang="zh-CN" sz="2000" dirty="0"/>
              <a:t>to</a:t>
            </a:r>
            <a:r>
              <a:rPr lang="zh-CN" altLang="en-US" sz="2000" dirty="0"/>
              <a:t> </a:t>
            </a:r>
            <a:r>
              <a:rPr lang="en-US" altLang="zh-CN" sz="2000" dirty="0"/>
              <a:t>perform</a:t>
            </a:r>
            <a:r>
              <a:rPr lang="zh-CN" altLang="en-US" sz="2000" dirty="0"/>
              <a:t> </a:t>
            </a:r>
            <a:r>
              <a:rPr lang="en-US" altLang="zh-CN" sz="2000" dirty="0"/>
              <a:t>a</a:t>
            </a:r>
            <a:r>
              <a:rPr lang="zh-CN" altLang="en-US" sz="2000" dirty="0"/>
              <a:t> </a:t>
            </a:r>
            <a:r>
              <a:rPr lang="en-US" altLang="zh-CN" sz="2000" dirty="0"/>
              <a:t>restricted</a:t>
            </a:r>
            <a:r>
              <a:rPr lang="zh-CN" altLang="en-US" sz="2000" dirty="0"/>
              <a:t> </a:t>
            </a:r>
            <a:r>
              <a:rPr lang="en-US" altLang="zh-CN" sz="2000" dirty="0"/>
              <a:t>operation,</a:t>
            </a:r>
            <a:r>
              <a:rPr lang="zh-CN" altLang="en-US" sz="2000" dirty="0"/>
              <a:t> </a:t>
            </a:r>
            <a:r>
              <a:rPr lang="en-US" altLang="zh-CN" sz="2000" dirty="0"/>
              <a:t>it</a:t>
            </a:r>
            <a:r>
              <a:rPr lang="zh-CN" altLang="en-US" sz="2000" dirty="0"/>
              <a:t> </a:t>
            </a:r>
            <a:r>
              <a:rPr lang="en-US" altLang="zh-CN" sz="2000" dirty="0"/>
              <a:t>calls</a:t>
            </a:r>
            <a:r>
              <a:rPr lang="zh-CN" altLang="en-US" sz="2000" dirty="0"/>
              <a:t> </a:t>
            </a:r>
            <a:r>
              <a:rPr lang="en-US" altLang="zh-CN" sz="2000" dirty="0"/>
              <a:t>a</a:t>
            </a:r>
            <a:r>
              <a:rPr lang="zh-CN" altLang="en-US" sz="2000" dirty="0"/>
              <a:t> </a:t>
            </a:r>
            <a:r>
              <a:rPr lang="en-US" altLang="zh-CN" sz="2000" dirty="0"/>
              <a:t>system</a:t>
            </a:r>
            <a:r>
              <a:rPr lang="zh-CN" altLang="en-US" sz="2000" dirty="0"/>
              <a:t> </a:t>
            </a:r>
            <a:r>
              <a:rPr lang="en-US" altLang="zh-CN" sz="2000" dirty="0"/>
              <a:t>call</a:t>
            </a:r>
            <a:r>
              <a:rPr lang="zh-CN" altLang="en-US" sz="2000" dirty="0"/>
              <a:t> </a:t>
            </a:r>
            <a:r>
              <a:rPr lang="en-US" altLang="zh-CN" sz="2000" dirty="0"/>
              <a:t>by</a:t>
            </a:r>
            <a:r>
              <a:rPr lang="zh-CN" altLang="en-US" sz="2000" dirty="0"/>
              <a:t> </a:t>
            </a:r>
            <a:r>
              <a:rPr lang="en-US" altLang="zh-CN" sz="2000" dirty="0"/>
              <a:t>executing</a:t>
            </a:r>
            <a:r>
              <a:rPr lang="zh-CN" altLang="en-US" sz="2000" dirty="0"/>
              <a:t> </a:t>
            </a:r>
            <a:r>
              <a:rPr lang="en-US" altLang="zh-CN" sz="2000" dirty="0"/>
              <a:t>a</a:t>
            </a:r>
            <a:r>
              <a:rPr lang="zh-CN" altLang="en-US" sz="2000" dirty="0"/>
              <a:t> </a:t>
            </a:r>
            <a:r>
              <a:rPr lang="en-US" altLang="zh-CN" sz="2000" b="1" dirty="0">
                <a:solidFill>
                  <a:srgbClr val="0070C0"/>
                </a:solidFill>
              </a:rPr>
              <a:t>trap</a:t>
            </a:r>
            <a:r>
              <a:rPr lang="zh-CN" altLang="en-US" sz="2000" b="1" dirty="0">
                <a:solidFill>
                  <a:srgbClr val="0070C0"/>
                </a:solidFill>
              </a:rPr>
              <a:t> </a:t>
            </a:r>
            <a:r>
              <a:rPr lang="en-US" altLang="zh-CN" sz="2000" b="1" dirty="0">
                <a:solidFill>
                  <a:srgbClr val="0070C0"/>
                </a:solidFill>
              </a:rPr>
              <a:t>instruction</a:t>
            </a:r>
            <a:r>
              <a:rPr lang="en-US" altLang="zh-CN" sz="2000" dirty="0"/>
              <a:t>.</a:t>
            </a:r>
            <a:r>
              <a:rPr lang="zh-CN" altLang="en-US" sz="2000" dirty="0"/>
              <a:t> </a:t>
            </a:r>
            <a:endParaRPr lang="en-US" altLang="zh-CN" sz="2000" dirty="0"/>
          </a:p>
          <a:p>
            <a:r>
              <a:rPr lang="en-US" altLang="zh-CN" sz="2000" dirty="0"/>
              <a:t>The</a:t>
            </a:r>
            <a:r>
              <a:rPr lang="zh-CN" altLang="en-US" sz="2000" dirty="0"/>
              <a:t> </a:t>
            </a:r>
            <a:r>
              <a:rPr lang="en-US" altLang="zh-CN" sz="2000" dirty="0"/>
              <a:t>state</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calling</a:t>
            </a:r>
            <a:r>
              <a:rPr lang="zh-CN" altLang="en-US" sz="2000" dirty="0"/>
              <a:t> </a:t>
            </a:r>
            <a:r>
              <a:rPr lang="en-US" altLang="zh-CN" sz="2000" dirty="0"/>
              <a:t>process</a:t>
            </a:r>
            <a:r>
              <a:rPr lang="zh-CN" altLang="en-US" sz="2000" dirty="0"/>
              <a:t> </a:t>
            </a:r>
            <a:r>
              <a:rPr lang="en-US" altLang="zh-CN" sz="2000" dirty="0"/>
              <a:t>are</a:t>
            </a:r>
            <a:r>
              <a:rPr lang="zh-CN" altLang="en-US" sz="2000" dirty="0"/>
              <a:t> </a:t>
            </a:r>
            <a:r>
              <a:rPr lang="en-US" altLang="zh-CN" sz="2000" dirty="0"/>
              <a:t>stored,</a:t>
            </a:r>
            <a:r>
              <a:rPr lang="zh-CN" altLang="en-US" sz="2000" dirty="0"/>
              <a:t> </a:t>
            </a:r>
            <a:r>
              <a:rPr lang="en-US" altLang="zh-CN" sz="2000" dirty="0"/>
              <a:t>the</a:t>
            </a:r>
            <a:r>
              <a:rPr lang="zh-CN" altLang="en-US" sz="2000" dirty="0"/>
              <a:t> </a:t>
            </a:r>
            <a:r>
              <a:rPr lang="en-US" altLang="zh-CN" sz="2000" dirty="0"/>
              <a:t>system</a:t>
            </a:r>
            <a:r>
              <a:rPr lang="zh-CN" altLang="en-US" sz="2000" dirty="0"/>
              <a:t> </a:t>
            </a:r>
            <a:r>
              <a:rPr lang="en-US" altLang="zh-CN" sz="2000" dirty="0"/>
              <a:t>enters</a:t>
            </a:r>
            <a:r>
              <a:rPr lang="zh-CN" altLang="en-US" sz="2000" dirty="0"/>
              <a:t> </a:t>
            </a:r>
            <a:r>
              <a:rPr lang="en-US" altLang="zh-CN" sz="2000" b="1" dirty="0">
                <a:solidFill>
                  <a:srgbClr val="FF0000"/>
                </a:solidFill>
              </a:rPr>
              <a:t>kernel</a:t>
            </a:r>
            <a:r>
              <a:rPr lang="zh-CN" altLang="en-US" sz="2000" b="1" dirty="0">
                <a:solidFill>
                  <a:srgbClr val="FF0000"/>
                </a:solidFill>
              </a:rPr>
              <a:t> </a:t>
            </a:r>
            <a:r>
              <a:rPr lang="en-US" altLang="zh-CN" sz="2000" b="1" dirty="0">
                <a:solidFill>
                  <a:srgbClr val="FF0000"/>
                </a:solidFill>
              </a:rPr>
              <a:t>mode</a:t>
            </a:r>
            <a:r>
              <a:rPr lang="en-US" altLang="zh-CN" sz="2000" dirty="0"/>
              <a:t>,</a:t>
            </a:r>
            <a:r>
              <a:rPr lang="zh-CN" altLang="en-US" sz="2000" dirty="0"/>
              <a:t> </a:t>
            </a:r>
            <a:r>
              <a:rPr lang="en-US" altLang="zh-CN" sz="2000" dirty="0"/>
              <a:t>OS</a:t>
            </a:r>
            <a:r>
              <a:rPr lang="zh-CN" altLang="en-US" sz="2000" dirty="0"/>
              <a:t> </a:t>
            </a:r>
            <a:r>
              <a:rPr lang="en-US" altLang="zh-CN" sz="2000" dirty="0"/>
              <a:t>completes</a:t>
            </a:r>
            <a:r>
              <a:rPr lang="zh-CN" altLang="en-US" sz="2000" dirty="0"/>
              <a:t> </a:t>
            </a:r>
            <a:r>
              <a:rPr lang="en-US" altLang="zh-CN" sz="2000" dirty="0"/>
              <a:t>the</a:t>
            </a:r>
            <a:r>
              <a:rPr lang="zh-CN" altLang="en-US" sz="2000" dirty="0"/>
              <a:t> </a:t>
            </a:r>
            <a:r>
              <a:rPr lang="en-US" altLang="zh-CN" sz="2000" dirty="0" err="1"/>
              <a:t>syscall</a:t>
            </a:r>
            <a:r>
              <a:rPr lang="zh-CN" altLang="en-US" sz="2000" dirty="0"/>
              <a:t> </a:t>
            </a:r>
            <a:r>
              <a:rPr lang="en-US" altLang="zh-CN" sz="2000" dirty="0"/>
              <a:t>work.</a:t>
            </a:r>
          </a:p>
          <a:p>
            <a:r>
              <a:rPr lang="en-US" altLang="zh-CN" sz="2000" b="1" dirty="0">
                <a:solidFill>
                  <a:srgbClr val="0070C0"/>
                </a:solidFill>
              </a:rPr>
              <a:t>Return</a:t>
            </a:r>
            <a:r>
              <a:rPr lang="zh-CN" altLang="en-US" sz="2000" b="1" dirty="0">
                <a:solidFill>
                  <a:srgbClr val="0070C0"/>
                </a:solidFill>
              </a:rPr>
              <a:t> </a:t>
            </a:r>
            <a:r>
              <a:rPr lang="en-US" altLang="zh-CN" sz="2000" b="1" dirty="0">
                <a:solidFill>
                  <a:srgbClr val="0070C0"/>
                </a:solidFill>
              </a:rPr>
              <a:t>from</a:t>
            </a:r>
            <a:r>
              <a:rPr lang="zh-CN" altLang="en-US" sz="2000" b="1" dirty="0">
                <a:solidFill>
                  <a:srgbClr val="0070C0"/>
                </a:solidFill>
              </a:rPr>
              <a:t> </a:t>
            </a:r>
            <a:r>
              <a:rPr lang="en-US" altLang="zh-CN" sz="2000" b="1" dirty="0" err="1">
                <a:solidFill>
                  <a:srgbClr val="0070C0"/>
                </a:solidFill>
              </a:rPr>
              <a:t>syscall</a:t>
            </a:r>
            <a:r>
              <a:rPr lang="en-US" altLang="zh-CN" sz="2000" dirty="0">
                <a:solidFill>
                  <a:srgbClr val="0070C0"/>
                </a:solidFill>
              </a:rPr>
              <a:t>,</a:t>
            </a:r>
            <a:r>
              <a:rPr lang="zh-CN" altLang="en-US" sz="2000" dirty="0">
                <a:solidFill>
                  <a:srgbClr val="0070C0"/>
                </a:solidFill>
              </a:rPr>
              <a:t> </a:t>
            </a:r>
            <a:r>
              <a:rPr lang="en-US" altLang="zh-CN" sz="2000" dirty="0"/>
              <a:t>restore</a:t>
            </a:r>
            <a:r>
              <a:rPr lang="zh-CN" altLang="en-US" sz="2000" dirty="0"/>
              <a:t> </a:t>
            </a:r>
            <a:r>
              <a:rPr lang="en-US" altLang="zh-CN" sz="2000" dirty="0"/>
              <a:t>the</a:t>
            </a:r>
            <a:r>
              <a:rPr lang="zh-CN" altLang="en-US" sz="2000" dirty="0"/>
              <a:t> </a:t>
            </a:r>
            <a:r>
              <a:rPr lang="en-US" altLang="zh-CN" sz="2000" dirty="0"/>
              <a:t>states</a:t>
            </a:r>
            <a:r>
              <a:rPr lang="zh-CN" altLang="en-US" sz="2000" dirty="0"/>
              <a:t> </a:t>
            </a:r>
            <a:r>
              <a:rPr lang="en-US" altLang="zh-CN" sz="2000" dirty="0"/>
              <a:t>and</a:t>
            </a:r>
            <a:r>
              <a:rPr lang="zh-CN" altLang="en-US" sz="2000" dirty="0"/>
              <a:t> </a:t>
            </a:r>
            <a:r>
              <a:rPr lang="en-US" altLang="zh-CN" sz="2000" dirty="0"/>
              <a:t>registers</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r>
              <a:rPr lang="zh-CN" altLang="en-US" sz="2000" dirty="0"/>
              <a:t> </a:t>
            </a:r>
            <a:r>
              <a:rPr lang="en-US" altLang="zh-CN" sz="2000" dirty="0"/>
              <a:t>and</a:t>
            </a:r>
            <a:r>
              <a:rPr lang="zh-CN" altLang="en-US" sz="2000" dirty="0"/>
              <a:t> </a:t>
            </a:r>
            <a:r>
              <a:rPr lang="en-US" altLang="zh-CN" sz="2000" dirty="0"/>
              <a:t>resume</a:t>
            </a:r>
            <a:r>
              <a:rPr lang="zh-CN" altLang="en-US" sz="2000" dirty="0"/>
              <a:t> </a:t>
            </a:r>
            <a:r>
              <a:rPr lang="en-US" altLang="zh-CN" sz="2000" dirty="0"/>
              <a:t>the</a:t>
            </a:r>
            <a:r>
              <a:rPr lang="zh-CN" altLang="en-US" sz="2000" dirty="0"/>
              <a:t> </a:t>
            </a:r>
            <a:r>
              <a:rPr lang="en-US" altLang="zh-CN" sz="2000" dirty="0"/>
              <a:t>execution</a:t>
            </a:r>
            <a:r>
              <a:rPr lang="zh-CN" altLang="en-US" sz="2000" dirty="0"/>
              <a:t> </a:t>
            </a:r>
            <a:r>
              <a:rPr lang="en-US" altLang="zh-CN" sz="2000" dirty="0"/>
              <a:t>of</a:t>
            </a:r>
            <a:r>
              <a:rPr lang="zh-CN" altLang="en-US" sz="2000" dirty="0"/>
              <a:t> </a:t>
            </a:r>
            <a:r>
              <a:rPr lang="en-US" altLang="zh-CN" sz="2000" dirty="0"/>
              <a:t>the</a:t>
            </a:r>
            <a:r>
              <a:rPr lang="zh-CN" altLang="en-US" sz="2000" dirty="0"/>
              <a:t> </a:t>
            </a:r>
            <a:r>
              <a:rPr lang="en-US" altLang="zh-CN" sz="2000" dirty="0"/>
              <a:t>process</a:t>
            </a:r>
          </a:p>
          <a:p>
            <a:endParaRPr lang="en-US" dirty="0"/>
          </a:p>
        </p:txBody>
      </p:sp>
      <p:pic>
        <p:nvPicPr>
          <p:cNvPr id="4" name="Picture 5">
            <a:extLst>
              <a:ext uri="{FF2B5EF4-FFF2-40B4-BE49-F238E27FC236}">
                <a16:creationId xmlns:a16="http://schemas.microsoft.com/office/drawing/2014/main" id="{9DF49788-DD57-E9AA-4100-6DE3498926C2}"/>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87616" y="3642692"/>
            <a:ext cx="7602538"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页脚占位符 4">
            <a:extLst>
              <a:ext uri="{FF2B5EF4-FFF2-40B4-BE49-F238E27FC236}">
                <a16:creationId xmlns:a16="http://schemas.microsoft.com/office/drawing/2014/main" id="{661CF0C1-7A6D-A792-9708-069317353B40}"/>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343251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C56F08-87F9-8B59-1A35-AC93BE05DAB4}"/>
              </a:ext>
            </a:extLst>
          </p:cNvPr>
          <p:cNvSpPr>
            <a:spLocks noGrp="1"/>
          </p:cNvSpPr>
          <p:nvPr>
            <p:ph type="title"/>
          </p:nvPr>
        </p:nvSpPr>
        <p:spPr/>
        <p:txBody>
          <a:bodyPr/>
          <a:lstStyle/>
          <a:p>
            <a:r>
              <a:rPr lang="en-GB" dirty="0"/>
              <a:t>Process Scheduling</a:t>
            </a:r>
            <a:endParaRPr lang="en-US" dirty="0"/>
          </a:p>
        </p:txBody>
      </p:sp>
      <p:sp>
        <p:nvSpPr>
          <p:cNvPr id="3" name="内容占位符 2">
            <a:extLst>
              <a:ext uri="{FF2B5EF4-FFF2-40B4-BE49-F238E27FC236}">
                <a16:creationId xmlns:a16="http://schemas.microsoft.com/office/drawing/2014/main" id="{64D7FE28-D51D-DD0B-E4BB-E2EAD4BE495F}"/>
              </a:ext>
            </a:extLst>
          </p:cNvPr>
          <p:cNvSpPr>
            <a:spLocks noGrp="1"/>
          </p:cNvSpPr>
          <p:nvPr>
            <p:ph idx="1"/>
          </p:nvPr>
        </p:nvSpPr>
        <p:spPr/>
        <p:txBody>
          <a:bodyPr/>
          <a:lstStyle/>
          <a:p>
            <a:r>
              <a:rPr lang="en-US" altLang="zh-CN" b="1" dirty="0">
                <a:solidFill>
                  <a:srgbClr val="FF0000"/>
                </a:solidFill>
              </a:rPr>
              <a:t>Switching</a:t>
            </a:r>
            <a:r>
              <a:rPr lang="zh-CN" altLang="en-US" b="1" dirty="0">
                <a:solidFill>
                  <a:srgbClr val="FF0000"/>
                </a:solidFill>
              </a:rPr>
              <a:t> </a:t>
            </a:r>
            <a:r>
              <a:rPr lang="en-US" altLang="zh-CN" b="1" dirty="0">
                <a:solidFill>
                  <a:srgbClr val="FF0000"/>
                </a:solidFill>
              </a:rPr>
              <a:t>Between</a:t>
            </a:r>
            <a:r>
              <a:rPr lang="zh-CN" altLang="en-US" b="1" dirty="0">
                <a:solidFill>
                  <a:srgbClr val="FF0000"/>
                </a:solidFill>
              </a:rPr>
              <a:t> </a:t>
            </a:r>
            <a:r>
              <a:rPr lang="en-US" altLang="zh-CN" b="1" dirty="0">
                <a:solidFill>
                  <a:srgbClr val="FF0000"/>
                </a:solidFill>
              </a:rPr>
              <a:t>Processes</a:t>
            </a:r>
          </a:p>
          <a:p>
            <a:pPr lvl="1"/>
            <a:r>
              <a:rPr lang="en-US" altLang="zh-CN" b="1" dirty="0">
                <a:solidFill>
                  <a:srgbClr val="0070C0"/>
                </a:solidFill>
              </a:rPr>
              <a:t>Cooperative</a:t>
            </a:r>
            <a:r>
              <a:rPr lang="zh-CN" altLang="en-US" b="1" dirty="0">
                <a:solidFill>
                  <a:srgbClr val="0070C0"/>
                </a:solidFill>
              </a:rPr>
              <a:t> </a:t>
            </a:r>
            <a:r>
              <a:rPr lang="en-US" altLang="zh-CN" b="1" dirty="0">
                <a:solidFill>
                  <a:srgbClr val="0070C0"/>
                </a:solidFill>
              </a:rPr>
              <a:t>approach</a:t>
            </a:r>
          </a:p>
          <a:p>
            <a:pPr lvl="1"/>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endParaRPr lang="en-US" b="1" dirty="0">
              <a:solidFill>
                <a:srgbClr val="FF0000"/>
              </a:solidFill>
            </a:endParaRPr>
          </a:p>
          <a:p>
            <a:r>
              <a:rPr lang="en-US" b="1" dirty="0">
                <a:solidFill>
                  <a:srgbClr val="0070C0"/>
                </a:solidFill>
              </a:rPr>
              <a:t>Coo</a:t>
            </a:r>
            <a:r>
              <a:rPr lang="en-US" altLang="zh-CN" b="1" dirty="0">
                <a:solidFill>
                  <a:srgbClr val="0070C0"/>
                </a:solidFill>
              </a:rPr>
              <a:t>perative</a:t>
            </a:r>
            <a:r>
              <a:rPr lang="zh-CN" altLang="en-US" b="1" dirty="0">
                <a:solidFill>
                  <a:srgbClr val="0070C0"/>
                </a:solidFill>
              </a:rPr>
              <a:t> </a:t>
            </a:r>
            <a:r>
              <a:rPr lang="en-US" altLang="zh-CN" b="1" dirty="0">
                <a:solidFill>
                  <a:srgbClr val="0070C0"/>
                </a:solidFill>
              </a:rPr>
              <a:t>approach</a:t>
            </a:r>
          </a:p>
          <a:p>
            <a:pPr lvl="1"/>
            <a:r>
              <a:rPr lang="en-US" altLang="zh-CN" b="1" dirty="0"/>
              <a:t>Trust</a:t>
            </a:r>
            <a:r>
              <a:rPr lang="zh-CN" altLang="en-US" b="1" dirty="0"/>
              <a:t> </a:t>
            </a:r>
            <a:r>
              <a:rPr lang="en-US" altLang="zh-CN" b="1" dirty="0"/>
              <a:t>process</a:t>
            </a:r>
            <a:r>
              <a:rPr lang="zh-CN" altLang="en-US" b="1" dirty="0"/>
              <a:t> </a:t>
            </a:r>
            <a:r>
              <a:rPr lang="en-US" altLang="zh-CN" b="1" dirty="0"/>
              <a:t>to</a:t>
            </a:r>
            <a:r>
              <a:rPr lang="zh-CN" altLang="en-US" b="1" dirty="0"/>
              <a:t> </a:t>
            </a:r>
            <a:r>
              <a:rPr lang="en-US" altLang="zh-CN" b="1" dirty="0"/>
              <a:t>relinquish</a:t>
            </a:r>
            <a:r>
              <a:rPr lang="zh-CN" altLang="en-US" b="1" dirty="0"/>
              <a:t> </a:t>
            </a:r>
            <a:r>
              <a:rPr lang="en-US" altLang="zh-CN" b="1" dirty="0"/>
              <a:t>CPU</a:t>
            </a:r>
            <a:r>
              <a:rPr lang="zh-CN" altLang="en-US" b="1" dirty="0"/>
              <a:t> </a:t>
            </a:r>
            <a:r>
              <a:rPr lang="en-US" altLang="zh-CN" b="1" dirty="0"/>
              <a:t>to</a:t>
            </a:r>
            <a:r>
              <a:rPr lang="zh-CN" altLang="en-US" b="1" dirty="0"/>
              <a:t> </a:t>
            </a:r>
            <a:r>
              <a:rPr lang="en-US" altLang="zh-CN" b="1" dirty="0"/>
              <a:t>OS</a:t>
            </a:r>
            <a:r>
              <a:rPr lang="zh-CN" altLang="en-US" b="1" dirty="0"/>
              <a:t> </a:t>
            </a:r>
            <a:r>
              <a:rPr lang="en-US" altLang="zh-CN" b="1" dirty="0"/>
              <a:t>through</a:t>
            </a:r>
            <a:r>
              <a:rPr lang="zh-CN" altLang="en-US" b="1" dirty="0"/>
              <a:t> </a:t>
            </a:r>
            <a:r>
              <a:rPr lang="en-US" altLang="zh-CN" b="1" dirty="0"/>
              <a:t>traps</a:t>
            </a:r>
          </a:p>
          <a:p>
            <a:pPr lvl="2"/>
            <a:r>
              <a:rPr lang="en-US" altLang="zh-CN" b="1" dirty="0"/>
              <a:t>System</a:t>
            </a:r>
            <a:r>
              <a:rPr lang="zh-CN" altLang="en-US" b="1" dirty="0"/>
              <a:t> </a:t>
            </a:r>
            <a:r>
              <a:rPr lang="en-US" altLang="zh-CN" b="1" dirty="0"/>
              <a:t>calls</a:t>
            </a:r>
          </a:p>
          <a:p>
            <a:pPr lvl="2"/>
            <a:r>
              <a:rPr lang="en-US" altLang="zh-CN" b="1" dirty="0"/>
              <a:t>Illegal</a:t>
            </a:r>
            <a:r>
              <a:rPr lang="zh-CN" altLang="en-US" b="1" dirty="0"/>
              <a:t> </a:t>
            </a:r>
            <a:r>
              <a:rPr lang="en-US" altLang="zh-CN" b="1" dirty="0"/>
              <a:t>operations,</a:t>
            </a:r>
            <a:r>
              <a:rPr lang="zh-CN" altLang="en-US" b="1" dirty="0"/>
              <a:t> </a:t>
            </a:r>
            <a:r>
              <a:rPr lang="en-US" altLang="zh-CN" b="1" dirty="0"/>
              <a:t>e.g.,</a:t>
            </a:r>
            <a:r>
              <a:rPr lang="zh-CN" altLang="en-US" b="1" dirty="0"/>
              <a:t> </a:t>
            </a:r>
            <a:r>
              <a:rPr lang="en-US" altLang="zh-CN" b="1" dirty="0"/>
              <a:t>divided</a:t>
            </a:r>
            <a:r>
              <a:rPr lang="zh-CN" altLang="en-US" b="1" dirty="0"/>
              <a:t> </a:t>
            </a:r>
            <a:r>
              <a:rPr lang="en-US" altLang="zh-CN" b="1" dirty="0"/>
              <a:t>by</a:t>
            </a:r>
            <a:r>
              <a:rPr lang="zh-CN" altLang="en-US" b="1" dirty="0"/>
              <a:t> </a:t>
            </a:r>
            <a:r>
              <a:rPr lang="en-US" altLang="zh-CN" b="1" dirty="0"/>
              <a:t>zero</a:t>
            </a:r>
          </a:p>
          <a:p>
            <a:pPr lvl="1"/>
            <a:r>
              <a:rPr lang="en-US" altLang="zh-CN" b="1" dirty="0">
                <a:solidFill>
                  <a:srgbClr val="FF0000"/>
                </a:solidFill>
              </a:rPr>
              <a:t>Issue:</a:t>
            </a:r>
            <a:r>
              <a:rPr lang="zh-CN" altLang="en-US" b="1" dirty="0">
                <a:solidFill>
                  <a:srgbClr val="FF0000"/>
                </a:solidFill>
              </a:rPr>
              <a:t> </a:t>
            </a:r>
            <a:r>
              <a:rPr lang="en-US" altLang="zh-CN" b="1" dirty="0">
                <a:solidFill>
                  <a:srgbClr val="FF0000"/>
                </a:solidFill>
              </a:rPr>
              <a:t>if</a:t>
            </a:r>
            <a:r>
              <a:rPr lang="zh-CN" altLang="en-US" b="1" dirty="0">
                <a:solidFill>
                  <a:srgbClr val="FF0000"/>
                </a:solidFill>
              </a:rPr>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system</a:t>
            </a:r>
            <a:r>
              <a:rPr lang="zh-CN" altLang="en-US" b="1" dirty="0">
                <a:solidFill>
                  <a:srgbClr val="FF0000"/>
                </a:solidFill>
              </a:rPr>
              <a:t> </a:t>
            </a:r>
            <a:r>
              <a:rPr lang="en-US" altLang="zh-CN" b="1" dirty="0">
                <a:solidFill>
                  <a:srgbClr val="FF0000"/>
                </a:solidFill>
              </a:rPr>
              <a:t>call</a:t>
            </a:r>
          </a:p>
          <a:p>
            <a:pPr lvl="1"/>
            <a:endParaRPr lang="en-US" b="1" dirty="0">
              <a:solidFill>
                <a:srgbClr val="FF0000"/>
              </a:solidFill>
            </a:endParaRPr>
          </a:p>
          <a:p>
            <a:r>
              <a:rPr lang="en-US" altLang="zh-CN" b="1" dirty="0">
                <a:solidFill>
                  <a:srgbClr val="0070C0"/>
                </a:solidFill>
              </a:rPr>
              <a:t>Non-cooperative</a:t>
            </a:r>
            <a:r>
              <a:rPr lang="zh-CN" altLang="en-US" b="1" dirty="0">
                <a:solidFill>
                  <a:srgbClr val="0070C0"/>
                </a:solidFill>
              </a:rPr>
              <a:t> </a:t>
            </a:r>
            <a:r>
              <a:rPr lang="en-US" altLang="zh-CN" b="1" dirty="0">
                <a:solidFill>
                  <a:srgbClr val="0070C0"/>
                </a:solidFill>
              </a:rPr>
              <a:t>approach</a:t>
            </a:r>
          </a:p>
          <a:p>
            <a:pPr lvl="1"/>
            <a:r>
              <a:rPr lang="en-US" altLang="zh-CN" b="1" dirty="0"/>
              <a:t>The</a:t>
            </a:r>
            <a:r>
              <a:rPr lang="zh-CN" altLang="en-US" b="1" dirty="0"/>
              <a:t> </a:t>
            </a:r>
            <a:r>
              <a:rPr lang="en-US" altLang="zh-CN" b="1" dirty="0"/>
              <a:t>OS</a:t>
            </a:r>
            <a:r>
              <a:rPr lang="zh-CN" altLang="en-US" b="1" dirty="0"/>
              <a:t> </a:t>
            </a:r>
            <a:r>
              <a:rPr lang="en-US" altLang="zh-CN" b="1" dirty="0"/>
              <a:t>takes</a:t>
            </a:r>
            <a:r>
              <a:rPr lang="zh-CN" altLang="en-US" b="1" dirty="0"/>
              <a:t> </a:t>
            </a:r>
            <a:r>
              <a:rPr lang="en-US" altLang="zh-CN" b="1" dirty="0"/>
              <a:t>control</a:t>
            </a:r>
          </a:p>
          <a:p>
            <a:pPr lvl="1"/>
            <a:r>
              <a:rPr lang="en-US" altLang="zh-CN" b="1" dirty="0"/>
              <a:t>OS</a:t>
            </a:r>
            <a:r>
              <a:rPr lang="zh-CN" altLang="en-US" b="1" dirty="0"/>
              <a:t> </a:t>
            </a:r>
            <a:r>
              <a:rPr lang="en-US" altLang="zh-CN" b="1" dirty="0"/>
              <a:t>obtains</a:t>
            </a:r>
            <a:r>
              <a:rPr lang="zh-CN" altLang="en-US" b="1" dirty="0"/>
              <a:t> </a:t>
            </a:r>
            <a:r>
              <a:rPr lang="en-US" altLang="zh-CN" b="1" dirty="0"/>
              <a:t>control</a:t>
            </a:r>
            <a:r>
              <a:rPr lang="zh-CN" altLang="en-US" b="1" dirty="0"/>
              <a:t> </a:t>
            </a:r>
            <a:r>
              <a:rPr lang="en-US" altLang="zh-CN" b="1" dirty="0"/>
              <a:t>periodically,</a:t>
            </a:r>
            <a:r>
              <a:rPr lang="zh-CN" altLang="en-US" b="1" dirty="0"/>
              <a:t> </a:t>
            </a:r>
            <a:r>
              <a:rPr lang="en-US" altLang="zh-CN" b="1" dirty="0"/>
              <a:t>e.g.,</a:t>
            </a:r>
            <a:r>
              <a:rPr lang="zh-CN" altLang="en-US" b="1" dirty="0"/>
              <a:t> </a:t>
            </a:r>
            <a:r>
              <a:rPr lang="en-US" altLang="zh-CN" b="1" dirty="0"/>
              <a:t>timer</a:t>
            </a:r>
            <a:r>
              <a:rPr lang="zh-CN" altLang="en-US" b="1" dirty="0"/>
              <a:t> </a:t>
            </a:r>
            <a:r>
              <a:rPr lang="en-US" altLang="zh-CN" b="1" dirty="0"/>
              <a:t>interrupter</a:t>
            </a:r>
            <a:r>
              <a:rPr lang="zh-CN" altLang="en-US" b="1" dirty="0"/>
              <a:t> </a:t>
            </a:r>
            <a:endParaRPr lang="en-US" altLang="zh-CN" b="1" dirty="0"/>
          </a:p>
          <a:p>
            <a:pPr lvl="1"/>
            <a:endParaRPr lang="en-US" b="1" dirty="0"/>
          </a:p>
        </p:txBody>
      </p:sp>
      <p:sp>
        <p:nvSpPr>
          <p:cNvPr id="4" name="页脚占位符 3">
            <a:extLst>
              <a:ext uri="{FF2B5EF4-FFF2-40B4-BE49-F238E27FC236}">
                <a16:creationId xmlns:a16="http://schemas.microsoft.com/office/drawing/2014/main" id="{E6E37ACA-281C-049F-BE91-61F2D934424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72040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dirty="0"/>
              <a:t>In</a:t>
            </a:r>
            <a:r>
              <a:rPr lang="zh-CN" altLang="en-US" dirty="0"/>
              <a:t> </a:t>
            </a:r>
            <a:r>
              <a:rPr lang="en-US" altLang="zh-CN" dirty="0"/>
              <a:t>OS,</a:t>
            </a:r>
            <a:r>
              <a:rPr lang="zh-CN" altLang="en-US" dirty="0"/>
              <a:t> </a:t>
            </a:r>
            <a:r>
              <a:rPr lang="en-US" altLang="zh-CN" dirty="0"/>
              <a:t>process</a:t>
            </a:r>
            <a:r>
              <a:rPr lang="zh-CN" altLang="en-US" dirty="0"/>
              <a:t> </a:t>
            </a:r>
            <a:r>
              <a:rPr lang="en-US" altLang="zh-CN" dirty="0"/>
              <a:t>is</a:t>
            </a:r>
            <a:r>
              <a:rPr lang="zh-CN" altLang="en-US" dirty="0"/>
              <a:t> </a:t>
            </a:r>
            <a:r>
              <a:rPr lang="en-US" altLang="zh-CN" dirty="0"/>
              <a:t>a</a:t>
            </a:r>
            <a:r>
              <a:rPr lang="zh-CN" altLang="en-US" dirty="0"/>
              <a:t> </a:t>
            </a:r>
            <a:r>
              <a:rPr lang="en-US" altLang="zh-CN" dirty="0"/>
              <a:t>running</a:t>
            </a:r>
            <a:r>
              <a:rPr lang="zh-CN" altLang="en-US" dirty="0"/>
              <a:t> </a:t>
            </a:r>
            <a:r>
              <a:rPr lang="en-US" altLang="zh-CN" dirty="0"/>
              <a:t>program</a:t>
            </a:r>
            <a:r>
              <a:rPr lang="zh-CN" altLang="en-US" dirty="0"/>
              <a:t> </a:t>
            </a:r>
            <a:r>
              <a:rPr lang="en-US" altLang="zh-CN" dirty="0"/>
              <a:t>and</a:t>
            </a:r>
            <a:r>
              <a:rPr lang="zh-CN" altLang="en-US" dirty="0"/>
              <a:t> </a:t>
            </a:r>
            <a:r>
              <a:rPr lang="en-US" altLang="zh-CN" dirty="0"/>
              <a:t>has</a:t>
            </a:r>
            <a:r>
              <a:rPr lang="zh-CN" altLang="en-US" dirty="0"/>
              <a:t> </a:t>
            </a:r>
            <a:r>
              <a:rPr lang="en-US" altLang="zh-CN" dirty="0"/>
              <a:t>an</a:t>
            </a:r>
            <a:r>
              <a:rPr lang="zh-CN" altLang="en-US" dirty="0"/>
              <a:t> </a:t>
            </a:r>
            <a:r>
              <a:rPr lang="en-US" altLang="zh-CN" dirty="0"/>
              <a:t>address</a:t>
            </a:r>
            <a:r>
              <a:rPr lang="zh-CN" altLang="en-US" dirty="0"/>
              <a:t> </a:t>
            </a:r>
            <a:r>
              <a:rPr lang="en-US" altLang="zh-CN" dirty="0"/>
              <a:t>space</a:t>
            </a:r>
          </a:p>
          <a:p>
            <a:r>
              <a:rPr lang="en-US" altLang="zh-CN" dirty="0"/>
              <a:t>We</a:t>
            </a:r>
            <a:r>
              <a:rPr lang="zh-CN" altLang="en-US" dirty="0"/>
              <a:t> </a:t>
            </a:r>
            <a:r>
              <a:rPr lang="en-US" altLang="zh-CN" dirty="0"/>
              <a:t>use</a:t>
            </a:r>
            <a:r>
              <a:rPr lang="zh-CN" altLang="en-US" dirty="0"/>
              <a:t> </a:t>
            </a:r>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create</a:t>
            </a:r>
            <a:r>
              <a:rPr lang="zh-CN" altLang="en-US" dirty="0"/>
              <a:t> </a:t>
            </a:r>
            <a:r>
              <a:rPr lang="en-US" altLang="zh-CN" dirty="0"/>
              <a:t>and</a:t>
            </a:r>
            <a:r>
              <a:rPr lang="zh-CN" altLang="en-US" dirty="0"/>
              <a:t> </a:t>
            </a:r>
            <a:r>
              <a:rPr lang="en-US" altLang="zh-CN" dirty="0"/>
              <a:t>manage</a:t>
            </a:r>
            <a:r>
              <a:rPr lang="zh-CN" altLang="en-US" dirty="0"/>
              <a:t> </a:t>
            </a:r>
            <a:r>
              <a:rPr lang="en-US" altLang="zh-CN" dirty="0"/>
              <a:t>processes</a:t>
            </a:r>
          </a:p>
          <a:p>
            <a:r>
              <a:rPr lang="en-GB" altLang="zh-CN" dirty="0"/>
              <a:t>F</a:t>
            </a:r>
            <a:r>
              <a:rPr lang="en-US" altLang="zh-CN" dirty="0" err="1"/>
              <a:t>ork</a:t>
            </a:r>
            <a:r>
              <a:rPr lang="en-US" altLang="zh-CN" dirty="0"/>
              <a:t>()</a:t>
            </a:r>
            <a:r>
              <a:rPr lang="zh-CN" altLang="en-US" dirty="0"/>
              <a:t> </a:t>
            </a:r>
            <a:r>
              <a:rPr lang="en-US" altLang="zh-CN" dirty="0"/>
              <a:t>to</a:t>
            </a:r>
            <a:r>
              <a:rPr lang="zh-CN" altLang="en-US" dirty="0"/>
              <a:t> </a:t>
            </a:r>
            <a:r>
              <a:rPr lang="en-US" altLang="zh-CN" dirty="0"/>
              <a:t>duplicate</a:t>
            </a:r>
            <a:r>
              <a:rPr lang="zh-CN" altLang="en-US" dirty="0"/>
              <a:t> </a:t>
            </a:r>
            <a:r>
              <a:rPr lang="en-US" altLang="zh-CN" dirty="0"/>
              <a:t>a</a:t>
            </a:r>
            <a:r>
              <a:rPr lang="zh-CN" altLang="en-US" dirty="0"/>
              <a:t> </a:t>
            </a:r>
            <a:r>
              <a:rPr lang="en-US" altLang="zh-CN" dirty="0"/>
              <a:t>process,</a:t>
            </a:r>
            <a:r>
              <a:rPr lang="zh-CN" altLang="en-US" dirty="0"/>
              <a:t> </a:t>
            </a:r>
            <a:r>
              <a:rPr lang="en-US" altLang="zh-CN" dirty="0"/>
              <a:t>exec()</a:t>
            </a:r>
            <a:r>
              <a:rPr lang="zh-CN" altLang="en-US" dirty="0"/>
              <a:t> </a:t>
            </a:r>
            <a:r>
              <a:rPr lang="en-US" altLang="zh-CN" dirty="0"/>
              <a:t>to</a:t>
            </a:r>
            <a:r>
              <a:rPr lang="zh-CN" altLang="en-US" dirty="0"/>
              <a:t> </a:t>
            </a:r>
            <a:r>
              <a:rPr lang="en-US" altLang="zh-CN" dirty="0"/>
              <a:t>replace</a:t>
            </a:r>
            <a:r>
              <a:rPr lang="zh-CN" altLang="en-US" dirty="0"/>
              <a:t> </a:t>
            </a:r>
            <a:r>
              <a:rPr lang="en-US" altLang="zh-CN" dirty="0"/>
              <a:t>the</a:t>
            </a:r>
            <a:r>
              <a:rPr lang="zh-CN" altLang="en-US" dirty="0"/>
              <a:t> </a:t>
            </a:r>
            <a:r>
              <a:rPr lang="en-US" altLang="zh-CN" dirty="0"/>
              <a:t>command</a:t>
            </a:r>
          </a:p>
          <a:p>
            <a:r>
              <a:rPr lang="en-US" altLang="zh-CN" dirty="0"/>
              <a:t>Process scheduling</a:t>
            </a:r>
          </a:p>
        </p:txBody>
      </p:sp>
      <p:sp>
        <p:nvSpPr>
          <p:cNvPr id="4" name="页脚占位符 3">
            <a:extLst>
              <a:ext uri="{FF2B5EF4-FFF2-40B4-BE49-F238E27FC236}">
                <a16:creationId xmlns:a16="http://schemas.microsoft.com/office/drawing/2014/main" id="{22F2170D-6F52-01FA-E332-D923168C1ED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899595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3625A3A2-BF02-A078-EA79-28C3648868B9}"/>
              </a:ext>
            </a:extLst>
          </p:cNvPr>
          <p:cNvSpPr>
            <a:spLocks noGrp="1" noChangeArrowheads="1"/>
          </p:cNvSpPr>
          <p:nvPr>
            <p:ph type="title"/>
          </p:nvPr>
        </p:nvSpPr>
        <p:spPr/>
        <p:txBody>
          <a:bodyPr/>
          <a:lstStyle/>
          <a:p>
            <a:r>
              <a:rPr lang="en-US" altLang="en-SE"/>
              <a:t>What’s in a process?</a:t>
            </a:r>
          </a:p>
        </p:txBody>
      </p:sp>
      <p:sp>
        <p:nvSpPr>
          <p:cNvPr id="128003" name="Rectangle 3">
            <a:extLst>
              <a:ext uri="{FF2B5EF4-FFF2-40B4-BE49-F238E27FC236}">
                <a16:creationId xmlns:a16="http://schemas.microsoft.com/office/drawing/2014/main" id="{F83B10EC-D0EE-1818-6CF3-7FCC5F27AAB7}"/>
              </a:ext>
            </a:extLst>
          </p:cNvPr>
          <p:cNvSpPr>
            <a:spLocks noGrp="1" noChangeArrowheads="1"/>
          </p:cNvSpPr>
          <p:nvPr>
            <p:ph type="body" idx="1"/>
          </p:nvPr>
        </p:nvSpPr>
        <p:spPr>
          <a:xfrm>
            <a:off x="812801" y="952500"/>
            <a:ext cx="10889204" cy="4953000"/>
          </a:xfrm>
        </p:spPr>
        <p:txBody>
          <a:bodyPr/>
          <a:lstStyle/>
          <a:p>
            <a:pPr>
              <a:lnSpc>
                <a:spcPct val="90000"/>
              </a:lnSpc>
            </a:pPr>
            <a:r>
              <a:rPr lang="en-US" altLang="en-SE" sz="2800" dirty="0"/>
              <a:t>A process consists of:</a:t>
            </a:r>
          </a:p>
          <a:p>
            <a:pPr lvl="1">
              <a:lnSpc>
                <a:spcPct val="90000"/>
              </a:lnSpc>
            </a:pPr>
            <a:r>
              <a:rPr lang="en-US" altLang="en-SE" sz="2400" dirty="0"/>
              <a:t>an address space</a:t>
            </a:r>
          </a:p>
          <a:p>
            <a:pPr lvl="1">
              <a:lnSpc>
                <a:spcPct val="90000"/>
              </a:lnSpc>
            </a:pPr>
            <a:r>
              <a:rPr lang="en-US" altLang="en-SE" sz="2400" dirty="0"/>
              <a:t>the code for the running program</a:t>
            </a:r>
          </a:p>
          <a:p>
            <a:pPr lvl="1">
              <a:lnSpc>
                <a:spcPct val="90000"/>
              </a:lnSpc>
            </a:pPr>
            <a:r>
              <a:rPr lang="en-US" altLang="en-SE" sz="2400" dirty="0"/>
              <a:t>the data for the running program</a:t>
            </a:r>
          </a:p>
          <a:p>
            <a:pPr lvl="1">
              <a:lnSpc>
                <a:spcPct val="90000"/>
              </a:lnSpc>
            </a:pPr>
            <a:r>
              <a:rPr lang="en-US" altLang="en-SE" sz="2400" dirty="0"/>
              <a:t>at least one thread</a:t>
            </a:r>
          </a:p>
          <a:p>
            <a:pPr lvl="2">
              <a:lnSpc>
                <a:spcPct val="90000"/>
              </a:lnSpc>
            </a:pPr>
            <a:r>
              <a:rPr lang="en-US" altLang="en-SE" sz="2400" dirty="0"/>
              <a:t>Registers, IP</a:t>
            </a:r>
          </a:p>
          <a:p>
            <a:pPr lvl="2">
              <a:lnSpc>
                <a:spcPct val="90000"/>
              </a:lnSpc>
            </a:pPr>
            <a:r>
              <a:rPr lang="en-US" altLang="en-SE" sz="2400" dirty="0"/>
              <a:t>Floating point state</a:t>
            </a:r>
          </a:p>
          <a:p>
            <a:pPr lvl="2">
              <a:lnSpc>
                <a:spcPct val="90000"/>
              </a:lnSpc>
            </a:pPr>
            <a:r>
              <a:rPr lang="en-US" altLang="en-SE" sz="2400" dirty="0"/>
              <a:t>Stack and stack pointer</a:t>
            </a:r>
          </a:p>
          <a:p>
            <a:pPr lvl="1">
              <a:lnSpc>
                <a:spcPct val="90000"/>
              </a:lnSpc>
            </a:pPr>
            <a:r>
              <a:rPr lang="en-US" altLang="en-SE" sz="2400" dirty="0"/>
              <a:t>a set of OS resources</a:t>
            </a:r>
          </a:p>
          <a:p>
            <a:pPr lvl="2">
              <a:lnSpc>
                <a:spcPct val="90000"/>
              </a:lnSpc>
            </a:pPr>
            <a:r>
              <a:rPr lang="en-US" altLang="en-SE" sz="2400" dirty="0"/>
              <a:t>open files, network connections, sound channels, …</a:t>
            </a:r>
          </a:p>
          <a:p>
            <a:pPr>
              <a:lnSpc>
                <a:spcPct val="90000"/>
              </a:lnSpc>
            </a:pPr>
            <a:r>
              <a:rPr lang="en-US" altLang="en-SE" dirty="0"/>
              <a:t>Today: decompose process from threads of control</a:t>
            </a:r>
            <a:endParaRPr lang="en-US" altLang="en-SE" sz="2000" dirty="0"/>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4BC72052-0018-7AC8-D02A-A4EA5F9428E2}"/>
              </a:ext>
            </a:extLst>
          </p:cNvPr>
          <p:cNvSpPr>
            <a:spLocks noGrp="1" noChangeArrowheads="1"/>
          </p:cNvSpPr>
          <p:nvPr>
            <p:ph type="title"/>
          </p:nvPr>
        </p:nvSpPr>
        <p:spPr/>
        <p:txBody>
          <a:bodyPr/>
          <a:lstStyle/>
          <a:p>
            <a:r>
              <a:rPr lang="en-US" altLang="en-SE"/>
              <a:t>Concurrency</a:t>
            </a:r>
          </a:p>
        </p:txBody>
      </p:sp>
      <p:sp>
        <p:nvSpPr>
          <p:cNvPr id="130051" name="Rectangle 3">
            <a:extLst>
              <a:ext uri="{FF2B5EF4-FFF2-40B4-BE49-F238E27FC236}">
                <a16:creationId xmlns:a16="http://schemas.microsoft.com/office/drawing/2014/main" id="{62771CE8-0222-84AD-F7F1-938F64225E53}"/>
              </a:ext>
            </a:extLst>
          </p:cNvPr>
          <p:cNvSpPr>
            <a:spLocks noGrp="1" noChangeArrowheads="1"/>
          </p:cNvSpPr>
          <p:nvPr>
            <p:ph type="body" idx="1"/>
          </p:nvPr>
        </p:nvSpPr>
        <p:spPr/>
        <p:txBody>
          <a:bodyPr/>
          <a:lstStyle/>
          <a:p>
            <a:pPr>
              <a:lnSpc>
                <a:spcPct val="90000"/>
              </a:lnSpc>
            </a:pPr>
            <a:r>
              <a:rPr lang="en-US" altLang="en-SE" dirty="0"/>
              <a:t>Imagine a web server that handles multiple requests concurrently</a:t>
            </a:r>
          </a:p>
          <a:p>
            <a:pPr lvl="1">
              <a:lnSpc>
                <a:spcPct val="90000"/>
              </a:lnSpc>
            </a:pPr>
            <a:r>
              <a:rPr lang="en-US" altLang="en-SE" sz="2000" dirty="0">
                <a:solidFill>
                  <a:schemeClr val="accent2"/>
                </a:solidFill>
              </a:rPr>
              <a:t>While waiting for the credit card server to approve a purchase for one client, it could be retrieving the data requested by another client from disk, and assembling the response for a third client from cached information</a:t>
            </a:r>
          </a:p>
          <a:p>
            <a:pPr>
              <a:lnSpc>
                <a:spcPct val="90000"/>
              </a:lnSpc>
            </a:pPr>
            <a:r>
              <a:rPr lang="en-US" altLang="en-SE" dirty="0"/>
              <a:t>Imagine a web client (browser), which might like to initiate multiple requests concurrently</a:t>
            </a:r>
          </a:p>
          <a:p>
            <a:pPr>
              <a:lnSpc>
                <a:spcPct val="90000"/>
              </a:lnSpc>
            </a:pPr>
            <a:r>
              <a:rPr lang="en-US" altLang="en-SE" dirty="0"/>
              <a:t>Imagine a parallel program running on a multiprocessor, which might like to employ “physical concurrency”</a:t>
            </a:r>
          </a:p>
          <a:p>
            <a:pPr lvl="1">
              <a:lnSpc>
                <a:spcPct val="90000"/>
              </a:lnSpc>
            </a:pPr>
            <a:r>
              <a:rPr lang="en-US" altLang="en-SE" sz="2000" dirty="0">
                <a:solidFill>
                  <a:schemeClr val="accent2"/>
                </a:solidFill>
              </a:rPr>
              <a:t>For example, multiplying a large matrix – split the output matrix into k regions and compute the entries in each region concurrently using k processors</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C28CB2AA-FD23-1751-B1A1-77F6908800F8}"/>
              </a:ext>
            </a:extLst>
          </p:cNvPr>
          <p:cNvSpPr>
            <a:spLocks noGrp="1" noChangeArrowheads="1"/>
          </p:cNvSpPr>
          <p:nvPr>
            <p:ph type="title"/>
          </p:nvPr>
        </p:nvSpPr>
        <p:spPr/>
        <p:txBody>
          <a:bodyPr/>
          <a:lstStyle/>
          <a:p>
            <a:r>
              <a:rPr lang="en-US" altLang="en-SE"/>
              <a:t>What’s needed?</a:t>
            </a:r>
          </a:p>
        </p:txBody>
      </p:sp>
      <p:sp>
        <p:nvSpPr>
          <p:cNvPr id="134147" name="Rectangle 3">
            <a:extLst>
              <a:ext uri="{FF2B5EF4-FFF2-40B4-BE49-F238E27FC236}">
                <a16:creationId xmlns:a16="http://schemas.microsoft.com/office/drawing/2014/main" id="{CE953AE3-5CAF-12B2-BE9C-EDE56E337765}"/>
              </a:ext>
            </a:extLst>
          </p:cNvPr>
          <p:cNvSpPr>
            <a:spLocks noGrp="1" noChangeArrowheads="1"/>
          </p:cNvSpPr>
          <p:nvPr>
            <p:ph type="body" idx="1"/>
          </p:nvPr>
        </p:nvSpPr>
        <p:spPr>
          <a:xfrm>
            <a:off x="812800" y="743674"/>
            <a:ext cx="10566400" cy="5105400"/>
          </a:xfrm>
        </p:spPr>
        <p:txBody>
          <a:bodyPr/>
          <a:lstStyle/>
          <a:p>
            <a:r>
              <a:rPr lang="en-US" altLang="en-SE" dirty="0"/>
              <a:t>In each of these examples of concurrency (web server, web client, parallel program):</a:t>
            </a:r>
          </a:p>
          <a:p>
            <a:pPr lvl="1"/>
            <a:r>
              <a:rPr lang="en-US" altLang="en-SE" dirty="0"/>
              <a:t>Everybody wants to run the same code</a:t>
            </a:r>
          </a:p>
          <a:p>
            <a:pPr lvl="1"/>
            <a:r>
              <a:rPr lang="en-US" altLang="en-SE" dirty="0"/>
              <a:t>Everybody wants to access the same data</a:t>
            </a:r>
          </a:p>
          <a:p>
            <a:pPr lvl="1"/>
            <a:r>
              <a:rPr lang="en-US" altLang="en-SE" dirty="0"/>
              <a:t>Everybody has the same privileges</a:t>
            </a:r>
          </a:p>
          <a:p>
            <a:pPr lvl="1"/>
            <a:r>
              <a:rPr lang="en-US" altLang="en-SE" dirty="0"/>
              <a:t>Everybody uses the same resources (open files, network connections, etc.)</a:t>
            </a:r>
          </a:p>
          <a:p>
            <a:r>
              <a:rPr lang="en-US" altLang="en-SE" dirty="0"/>
              <a:t>But you’d like to have multiple hardware execution states:</a:t>
            </a:r>
          </a:p>
          <a:p>
            <a:pPr lvl="1"/>
            <a:r>
              <a:rPr lang="en-US" altLang="en-SE" dirty="0"/>
              <a:t>an execution stack and stack pointer (SP)</a:t>
            </a:r>
          </a:p>
          <a:p>
            <a:pPr lvl="2"/>
            <a:r>
              <a:rPr lang="en-US" altLang="en-SE" dirty="0"/>
              <a:t>traces state of procedure calls made</a:t>
            </a:r>
          </a:p>
          <a:p>
            <a:pPr lvl="1"/>
            <a:r>
              <a:rPr lang="en-US" altLang="en-SE" dirty="0"/>
              <a:t>program counter (PC), indicating the next instruction</a:t>
            </a:r>
          </a:p>
          <a:p>
            <a:pPr lvl="1"/>
            <a:r>
              <a:rPr lang="en-US" altLang="en-SE" dirty="0"/>
              <a:t>a set of general-purpose processor registers and their values</a:t>
            </a:r>
          </a:p>
          <a:p>
            <a:r>
              <a:rPr lang="en-US" altLang="en-SE" dirty="0"/>
              <a:t>Creating multiple processes is inefficient</a:t>
            </a:r>
          </a:p>
          <a:p>
            <a:r>
              <a:rPr lang="en-US" altLang="en-SE" dirty="0"/>
              <a:t>Key idea: separate the concept of a process (address space, etc.) from that of a minimal “thread of control” (execution state:  PC, etc.)</a:t>
            </a:r>
          </a:p>
          <a:p>
            <a:r>
              <a:rPr lang="en-US" altLang="en-SE" dirty="0"/>
              <a:t>This execution state is usually called a </a:t>
            </a:r>
            <a:r>
              <a:rPr lang="en-US" altLang="en-SE" dirty="0">
                <a:solidFill>
                  <a:srgbClr val="FF0000"/>
                </a:solidFill>
              </a:rPr>
              <a:t>thread</a:t>
            </a:r>
            <a:r>
              <a:rPr lang="en-US" altLang="en-SE" dirty="0"/>
              <a:t>, or sometimes, a </a:t>
            </a:r>
            <a:r>
              <a:rPr lang="en-US" altLang="en-SE" dirty="0">
                <a:solidFill>
                  <a:srgbClr val="FF0000"/>
                </a:solidFill>
              </a:rPr>
              <a:t>lightweight process</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7CBF717E-60F8-9B00-CE36-4613C24BC428}"/>
              </a:ext>
            </a:extLst>
          </p:cNvPr>
          <p:cNvSpPr>
            <a:spLocks noGrp="1" noChangeArrowheads="1"/>
          </p:cNvSpPr>
          <p:nvPr>
            <p:ph type="title"/>
          </p:nvPr>
        </p:nvSpPr>
        <p:spPr/>
        <p:txBody>
          <a:bodyPr/>
          <a:lstStyle/>
          <a:p>
            <a:r>
              <a:rPr lang="en-US" altLang="en-SE" dirty="0"/>
              <a:t>Processes and Threads</a:t>
            </a:r>
          </a:p>
        </p:txBody>
      </p:sp>
      <p:sp>
        <p:nvSpPr>
          <p:cNvPr id="109571" name="Rectangle 3">
            <a:extLst>
              <a:ext uri="{FF2B5EF4-FFF2-40B4-BE49-F238E27FC236}">
                <a16:creationId xmlns:a16="http://schemas.microsoft.com/office/drawing/2014/main" id="{9E7DAD4A-8734-4A4E-D151-86FEA2BF7932}"/>
              </a:ext>
            </a:extLst>
          </p:cNvPr>
          <p:cNvSpPr>
            <a:spLocks noGrp="1" noChangeArrowheads="1"/>
          </p:cNvSpPr>
          <p:nvPr>
            <p:ph type="body" idx="1"/>
          </p:nvPr>
        </p:nvSpPr>
        <p:spPr>
          <a:xfrm>
            <a:off x="902825" y="843987"/>
            <a:ext cx="10486663" cy="4953000"/>
          </a:xfrm>
        </p:spPr>
        <p:txBody>
          <a:bodyPr/>
          <a:lstStyle/>
          <a:p>
            <a:pPr>
              <a:lnSpc>
                <a:spcPct val="90000"/>
              </a:lnSpc>
            </a:pPr>
            <a:r>
              <a:rPr lang="en-US" altLang="en-SE" dirty="0"/>
              <a:t>Modern OSes support two entities:</a:t>
            </a:r>
          </a:p>
          <a:p>
            <a:pPr lvl="1">
              <a:lnSpc>
                <a:spcPct val="90000"/>
              </a:lnSpc>
            </a:pPr>
            <a:r>
              <a:rPr lang="en-US" altLang="en-SE" dirty="0"/>
              <a:t>the </a:t>
            </a:r>
            <a:r>
              <a:rPr lang="en-US" altLang="en-SE" dirty="0">
                <a:solidFill>
                  <a:srgbClr val="FF0000"/>
                </a:solidFill>
              </a:rPr>
              <a:t>process</a:t>
            </a:r>
            <a:r>
              <a:rPr lang="en-US" altLang="en-SE" dirty="0"/>
              <a:t>, which defines the address space and general process attributes (such as open files, etc.)</a:t>
            </a:r>
          </a:p>
          <a:p>
            <a:pPr lvl="1">
              <a:lnSpc>
                <a:spcPct val="90000"/>
              </a:lnSpc>
            </a:pPr>
            <a:r>
              <a:rPr lang="en-US" altLang="en-SE" dirty="0"/>
              <a:t>the </a:t>
            </a:r>
            <a:r>
              <a:rPr lang="en-US" altLang="en-SE" dirty="0">
                <a:solidFill>
                  <a:srgbClr val="FF0000"/>
                </a:solidFill>
              </a:rPr>
              <a:t>thread</a:t>
            </a:r>
            <a:r>
              <a:rPr lang="en-US" altLang="en-SE" dirty="0"/>
              <a:t>, which defines a sequential execution stream within a process</a:t>
            </a:r>
          </a:p>
          <a:p>
            <a:pPr>
              <a:lnSpc>
                <a:spcPct val="90000"/>
              </a:lnSpc>
            </a:pPr>
            <a:r>
              <a:rPr lang="en-US" altLang="en-SE" dirty="0"/>
              <a:t>A thread is bound to a single process / address space</a:t>
            </a:r>
          </a:p>
          <a:p>
            <a:pPr lvl="1">
              <a:lnSpc>
                <a:spcPct val="90000"/>
              </a:lnSpc>
            </a:pPr>
            <a:r>
              <a:rPr lang="en-US" altLang="en-SE" dirty="0"/>
              <a:t>address spaces, however, can have multiple threads executing within them</a:t>
            </a:r>
          </a:p>
          <a:p>
            <a:pPr lvl="1">
              <a:lnSpc>
                <a:spcPct val="90000"/>
              </a:lnSpc>
            </a:pPr>
            <a:r>
              <a:rPr lang="en-US" altLang="en-SE" dirty="0"/>
              <a:t>sharing data between threads is cheap: all see the same address space</a:t>
            </a:r>
          </a:p>
          <a:p>
            <a:pPr lvl="1">
              <a:lnSpc>
                <a:spcPct val="90000"/>
              </a:lnSpc>
            </a:pPr>
            <a:r>
              <a:rPr lang="en-US" altLang="en-SE" dirty="0"/>
              <a:t>creating threads is cheap too!</a:t>
            </a:r>
          </a:p>
          <a:p>
            <a:pPr>
              <a:lnSpc>
                <a:spcPct val="90000"/>
              </a:lnSpc>
            </a:pPr>
            <a:r>
              <a:rPr lang="en-US" altLang="en-SE" dirty="0"/>
              <a:t>Threads become the unit of scheduling</a:t>
            </a:r>
          </a:p>
          <a:p>
            <a:pPr lvl="1">
              <a:lnSpc>
                <a:spcPct val="90000"/>
              </a:lnSpc>
            </a:pPr>
            <a:r>
              <a:rPr lang="en-US" altLang="en-SE" dirty="0"/>
              <a:t>processes / address spaces are just </a:t>
            </a:r>
            <a:r>
              <a:rPr lang="en-US" altLang="en-SE" dirty="0">
                <a:solidFill>
                  <a:srgbClr val="FF0000"/>
                </a:solidFill>
              </a:rPr>
              <a:t>containers</a:t>
            </a:r>
            <a:r>
              <a:rPr lang="en-US" altLang="en-SE" dirty="0"/>
              <a:t> in which threads execute</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94EE4F-7897-DF99-A99C-FFA9A958DFF6}"/>
              </a:ext>
            </a:extLst>
          </p:cNvPr>
          <p:cNvSpPr>
            <a:spLocks noGrp="1"/>
          </p:cNvSpPr>
          <p:nvPr>
            <p:ph type="title"/>
          </p:nvPr>
        </p:nvSpPr>
        <p:spPr/>
        <p:txBody>
          <a:bodyPr/>
          <a:lstStyle/>
          <a:p>
            <a:r>
              <a:rPr lang="en-US" altLang="zh-CN" dirty="0"/>
              <a:t>Process</a:t>
            </a:r>
            <a:endParaRPr lang="en-US" dirty="0"/>
          </a:p>
        </p:txBody>
      </p:sp>
      <p:sp>
        <p:nvSpPr>
          <p:cNvPr id="3" name="内容占位符 2">
            <a:extLst>
              <a:ext uri="{FF2B5EF4-FFF2-40B4-BE49-F238E27FC236}">
                <a16:creationId xmlns:a16="http://schemas.microsoft.com/office/drawing/2014/main" id="{E4A1B987-911C-9C1A-3A3A-93E98F8C3255}"/>
              </a:ext>
            </a:extLst>
          </p:cNvPr>
          <p:cNvSpPr>
            <a:spLocks noGrp="1"/>
          </p:cNvSpPr>
          <p:nvPr>
            <p:ph idx="1"/>
          </p:nvPr>
        </p:nvSpPr>
        <p:spPr/>
        <p:txBody>
          <a:bodyPr/>
          <a:lstStyle/>
          <a:p>
            <a:r>
              <a:rPr lang="en-US" altLang="en-US" dirty="0"/>
              <a:t>Program is </a:t>
            </a:r>
            <a:r>
              <a:rPr lang="en-US" altLang="zh-CN" dirty="0"/>
              <a:t>a</a:t>
            </a:r>
            <a:r>
              <a:rPr lang="zh-CN" altLang="en-US" dirty="0"/>
              <a:t> </a:t>
            </a:r>
            <a:r>
              <a:rPr lang="en-US" altLang="zh-CN" b="1" i="1" dirty="0">
                <a:solidFill>
                  <a:srgbClr val="0070C0"/>
                </a:solidFill>
              </a:rPr>
              <a:t>static</a:t>
            </a:r>
            <a:r>
              <a:rPr lang="en-US" altLang="en-US" dirty="0"/>
              <a:t> entity stored on disk (</a:t>
            </a:r>
            <a:r>
              <a:rPr lang="en-US" altLang="en-US" b="1" dirty="0">
                <a:solidFill>
                  <a:srgbClr val="3366FF"/>
                </a:solidFill>
              </a:rPr>
              <a:t>executable file</a:t>
            </a:r>
            <a:r>
              <a:rPr lang="en-US" altLang="en-US" dirty="0"/>
              <a:t>), process is </a:t>
            </a:r>
            <a:r>
              <a:rPr lang="en-US" altLang="en-US" b="1" i="1" dirty="0">
                <a:solidFill>
                  <a:srgbClr val="0070C0"/>
                </a:solidFill>
              </a:rPr>
              <a:t>active</a:t>
            </a:r>
            <a:r>
              <a:rPr lang="en-US" altLang="en-US" b="1" i="1" dirty="0"/>
              <a:t> </a:t>
            </a:r>
          </a:p>
          <a:p>
            <a:pPr lvl="1"/>
            <a:r>
              <a:rPr lang="en-US" altLang="en-US" dirty="0"/>
              <a:t>Program becomes process when executable file loaded into memory</a:t>
            </a:r>
          </a:p>
          <a:p>
            <a:pPr lvl="1"/>
            <a:r>
              <a:rPr lang="en-GB" altLang="en-US" dirty="0"/>
              <a:t>Process is an abstraction of CPU</a:t>
            </a:r>
            <a:endParaRPr lang="en-US" altLang="en-US" dirty="0"/>
          </a:p>
          <a:p>
            <a:r>
              <a:rPr lang="en-US" altLang="en-US" dirty="0"/>
              <a:t>Execution of program started via Gra</a:t>
            </a:r>
            <a:r>
              <a:rPr lang="en-US" altLang="zh-CN" dirty="0"/>
              <a:t>phic</a:t>
            </a:r>
            <a:r>
              <a:rPr lang="zh-CN" altLang="en-US" dirty="0"/>
              <a:t> </a:t>
            </a:r>
            <a:r>
              <a:rPr lang="en-US" altLang="zh-CN" dirty="0"/>
              <a:t>User</a:t>
            </a:r>
            <a:r>
              <a:rPr lang="zh-CN" altLang="en-US" dirty="0"/>
              <a:t> </a:t>
            </a:r>
            <a:r>
              <a:rPr lang="en-US" altLang="zh-CN" dirty="0"/>
              <a:t>Interface</a:t>
            </a:r>
            <a:r>
              <a:rPr lang="zh-CN" altLang="en-US" dirty="0"/>
              <a:t> </a:t>
            </a:r>
            <a:r>
              <a:rPr lang="en-US" altLang="zh-CN" dirty="0"/>
              <a:t>(</a:t>
            </a:r>
            <a:r>
              <a:rPr lang="en-US" altLang="en-US" dirty="0"/>
              <a:t>GUI</a:t>
            </a:r>
            <a:r>
              <a:rPr lang="en-US" altLang="zh-CN" dirty="0"/>
              <a:t>)</a:t>
            </a:r>
            <a:r>
              <a:rPr lang="en-US" altLang="en-US" dirty="0"/>
              <a:t> mouse clicks, command line entry of its name, </a:t>
            </a:r>
            <a:r>
              <a:rPr lang="en-US" altLang="en-US" dirty="0" err="1"/>
              <a:t>etc</a:t>
            </a:r>
            <a:endParaRPr lang="en-US" altLang="en-US" dirty="0"/>
          </a:p>
          <a:p>
            <a:r>
              <a:rPr lang="en-GB" dirty="0"/>
              <a:t>A physical CPU is shared by many processes</a:t>
            </a:r>
          </a:p>
          <a:p>
            <a:pPr lvl="1"/>
            <a:r>
              <a:rPr lang="en-GB" dirty="0"/>
              <a:t>Time sharing: run one process for a little while, then run another one, and so forth.</a:t>
            </a:r>
          </a:p>
          <a:p>
            <a:pPr lvl="1"/>
            <a:r>
              <a:rPr lang="en-GB" dirty="0"/>
              <a:t>Processes believe they are using CPU alone</a:t>
            </a:r>
          </a:p>
          <a:p>
            <a:endParaRPr lang="en-US" dirty="0"/>
          </a:p>
        </p:txBody>
      </p:sp>
      <p:sp>
        <p:nvSpPr>
          <p:cNvPr id="4" name="页脚占位符 3">
            <a:extLst>
              <a:ext uri="{FF2B5EF4-FFF2-40B4-BE49-F238E27FC236}">
                <a16:creationId xmlns:a16="http://schemas.microsoft.com/office/drawing/2014/main" id="{36265D60-85DA-9C2C-A26F-1FB2B84C7779}"/>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4469250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A5CBE637-6CA3-01B4-19CE-52F0AC8ADBC8}"/>
              </a:ext>
            </a:extLst>
          </p:cNvPr>
          <p:cNvSpPr>
            <a:spLocks noGrp="1" noChangeArrowheads="1"/>
          </p:cNvSpPr>
          <p:nvPr>
            <p:ph type="title"/>
          </p:nvPr>
        </p:nvSpPr>
        <p:spPr/>
        <p:txBody>
          <a:bodyPr/>
          <a:lstStyle/>
          <a:p>
            <a:r>
              <a:rPr lang="en-US" altLang="en-SE"/>
              <a:t>The design space</a:t>
            </a:r>
          </a:p>
        </p:txBody>
      </p:sp>
      <p:sp>
        <p:nvSpPr>
          <p:cNvPr id="112644" name="Rectangle 4">
            <a:extLst>
              <a:ext uri="{FF2B5EF4-FFF2-40B4-BE49-F238E27FC236}">
                <a16:creationId xmlns:a16="http://schemas.microsoft.com/office/drawing/2014/main" id="{937DE03F-CED5-8A22-7988-FFEC4AD5666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5" name="Rectangle 5">
            <a:extLst>
              <a:ext uri="{FF2B5EF4-FFF2-40B4-BE49-F238E27FC236}">
                <a16:creationId xmlns:a16="http://schemas.microsoft.com/office/drawing/2014/main" id="{97954C3A-37D8-EBDF-E2E1-7E440A124614}"/>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12646" name="Freeform 6">
            <a:extLst>
              <a:ext uri="{FF2B5EF4-FFF2-40B4-BE49-F238E27FC236}">
                <a16:creationId xmlns:a16="http://schemas.microsoft.com/office/drawing/2014/main" id="{4A27386B-4A2F-00C7-A423-70B06A4C0D89}"/>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47" name="Rectangle 7">
            <a:extLst>
              <a:ext uri="{FF2B5EF4-FFF2-40B4-BE49-F238E27FC236}">
                <a16:creationId xmlns:a16="http://schemas.microsoft.com/office/drawing/2014/main" id="{135D9EBC-BDAE-7EDB-AF43-63D386FB7A3E}"/>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12648" name="Rectangle 8">
            <a:extLst>
              <a:ext uri="{FF2B5EF4-FFF2-40B4-BE49-F238E27FC236}">
                <a16:creationId xmlns:a16="http://schemas.microsoft.com/office/drawing/2014/main" id="{283C487F-9178-C906-2FEB-BFCD4EE81545}"/>
              </a:ext>
            </a:extLst>
          </p:cNvPr>
          <p:cNvSpPr>
            <a:spLocks noChangeArrowheads="1"/>
          </p:cNvSpPr>
          <p:nvPr/>
        </p:nvSpPr>
        <p:spPr bwMode="auto">
          <a:xfrm>
            <a:off x="4800600" y="16002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49" name="Freeform 9">
            <a:extLst>
              <a:ext uri="{FF2B5EF4-FFF2-40B4-BE49-F238E27FC236}">
                <a16:creationId xmlns:a16="http://schemas.microsoft.com/office/drawing/2014/main" id="{0AC1622E-33AA-7A9C-6298-BE628F7C3A69}"/>
              </a:ext>
            </a:extLst>
          </p:cNvPr>
          <p:cNvSpPr>
            <a:spLocks/>
          </p:cNvSpPr>
          <p:nvPr/>
        </p:nvSpPr>
        <p:spPr bwMode="auto">
          <a:xfrm>
            <a:off x="5029201" y="1752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0" name="Rectangle 10">
            <a:extLst>
              <a:ext uri="{FF2B5EF4-FFF2-40B4-BE49-F238E27FC236}">
                <a16:creationId xmlns:a16="http://schemas.microsoft.com/office/drawing/2014/main" id="{CB5E1E30-E4A5-ED5B-0790-31AA62779650}"/>
              </a:ext>
            </a:extLst>
          </p:cNvPr>
          <p:cNvSpPr>
            <a:spLocks noChangeArrowheads="1"/>
          </p:cNvSpPr>
          <p:nvPr/>
        </p:nvSpPr>
        <p:spPr bwMode="auto">
          <a:xfrm>
            <a:off x="7315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1" name="Freeform 11">
            <a:extLst>
              <a:ext uri="{FF2B5EF4-FFF2-40B4-BE49-F238E27FC236}">
                <a16:creationId xmlns:a16="http://schemas.microsoft.com/office/drawing/2014/main" id="{02781C8D-C786-BF58-5C18-F63BB9589D69}"/>
              </a:ext>
            </a:extLst>
          </p:cNvPr>
          <p:cNvSpPr>
            <a:spLocks/>
          </p:cNvSpPr>
          <p:nvPr/>
        </p:nvSpPr>
        <p:spPr bwMode="auto">
          <a:xfrm>
            <a:off x="7543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2" name="Rectangle 12">
            <a:extLst>
              <a:ext uri="{FF2B5EF4-FFF2-40B4-BE49-F238E27FC236}">
                <a16:creationId xmlns:a16="http://schemas.microsoft.com/office/drawing/2014/main" id="{0FCDF9BA-DB26-E77F-7ADD-A460B7F815C8}"/>
              </a:ext>
            </a:extLst>
          </p:cNvPr>
          <p:cNvSpPr>
            <a:spLocks noChangeArrowheads="1"/>
          </p:cNvSpPr>
          <p:nvPr/>
        </p:nvSpPr>
        <p:spPr bwMode="auto">
          <a:xfrm>
            <a:off x="7315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3" name="Freeform 13">
            <a:extLst>
              <a:ext uri="{FF2B5EF4-FFF2-40B4-BE49-F238E27FC236}">
                <a16:creationId xmlns:a16="http://schemas.microsoft.com/office/drawing/2014/main" id="{FDAA28BB-A1DB-23BA-06FB-AB259CF6A972}"/>
              </a:ext>
            </a:extLst>
          </p:cNvPr>
          <p:cNvSpPr>
            <a:spLocks/>
          </p:cNvSpPr>
          <p:nvPr/>
        </p:nvSpPr>
        <p:spPr bwMode="auto">
          <a:xfrm>
            <a:off x="7543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4" name="Rectangle 14">
            <a:extLst>
              <a:ext uri="{FF2B5EF4-FFF2-40B4-BE49-F238E27FC236}">
                <a16:creationId xmlns:a16="http://schemas.microsoft.com/office/drawing/2014/main" id="{A3736D9F-9CB5-C02A-56EF-768F2B11340D}"/>
              </a:ext>
            </a:extLst>
          </p:cNvPr>
          <p:cNvSpPr>
            <a:spLocks noChangeArrowheads="1"/>
          </p:cNvSpPr>
          <p:nvPr/>
        </p:nvSpPr>
        <p:spPr bwMode="auto">
          <a:xfrm>
            <a:off x="8077200" y="1524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5" name="Freeform 15">
            <a:extLst>
              <a:ext uri="{FF2B5EF4-FFF2-40B4-BE49-F238E27FC236}">
                <a16:creationId xmlns:a16="http://schemas.microsoft.com/office/drawing/2014/main" id="{2372A4D1-9651-F269-FE1F-DC3163D3F3F7}"/>
              </a:ext>
            </a:extLst>
          </p:cNvPr>
          <p:cNvSpPr>
            <a:spLocks/>
          </p:cNvSpPr>
          <p:nvPr/>
        </p:nvSpPr>
        <p:spPr bwMode="auto">
          <a:xfrm>
            <a:off x="8305801" y="1676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6" name="Rectangle 16">
            <a:extLst>
              <a:ext uri="{FF2B5EF4-FFF2-40B4-BE49-F238E27FC236}">
                <a16:creationId xmlns:a16="http://schemas.microsoft.com/office/drawing/2014/main" id="{D469554F-878D-64D0-E2D4-CE8C66D46A1D}"/>
              </a:ext>
            </a:extLst>
          </p:cNvPr>
          <p:cNvSpPr>
            <a:spLocks noChangeArrowheads="1"/>
          </p:cNvSpPr>
          <p:nvPr/>
        </p:nvSpPr>
        <p:spPr bwMode="auto">
          <a:xfrm>
            <a:off x="8077200" y="2286000"/>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7" name="Freeform 17">
            <a:extLst>
              <a:ext uri="{FF2B5EF4-FFF2-40B4-BE49-F238E27FC236}">
                <a16:creationId xmlns:a16="http://schemas.microsoft.com/office/drawing/2014/main" id="{B64AF599-2F3A-AFC6-E2F9-ECA92C80AA9F}"/>
              </a:ext>
            </a:extLst>
          </p:cNvPr>
          <p:cNvSpPr>
            <a:spLocks/>
          </p:cNvSpPr>
          <p:nvPr/>
        </p:nvSpPr>
        <p:spPr bwMode="auto">
          <a:xfrm>
            <a:off x="8305801" y="2438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58" name="Rectangle 18">
            <a:extLst>
              <a:ext uri="{FF2B5EF4-FFF2-40B4-BE49-F238E27FC236}">
                <a16:creationId xmlns:a16="http://schemas.microsoft.com/office/drawing/2014/main" id="{E2CB8D9B-599F-C71C-59EF-5EE24CB11E9F}"/>
              </a:ext>
            </a:extLst>
          </p:cNvPr>
          <p:cNvSpPr>
            <a:spLocks noChangeArrowheads="1"/>
          </p:cNvSpPr>
          <p:nvPr/>
        </p:nvSpPr>
        <p:spPr bwMode="auto">
          <a:xfrm>
            <a:off x="4572000" y="4038600"/>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59" name="Freeform 19">
            <a:extLst>
              <a:ext uri="{FF2B5EF4-FFF2-40B4-BE49-F238E27FC236}">
                <a16:creationId xmlns:a16="http://schemas.microsoft.com/office/drawing/2014/main" id="{BD95BF53-94B1-64C4-5F0E-BD7943E80DD0}"/>
              </a:ext>
            </a:extLst>
          </p:cNvPr>
          <p:cNvSpPr>
            <a:spLocks/>
          </p:cNvSpPr>
          <p:nvPr/>
        </p:nvSpPr>
        <p:spPr bwMode="auto">
          <a:xfrm>
            <a:off x="48006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0" name="Freeform 20">
            <a:extLst>
              <a:ext uri="{FF2B5EF4-FFF2-40B4-BE49-F238E27FC236}">
                <a16:creationId xmlns:a16="http://schemas.microsoft.com/office/drawing/2014/main" id="{0851C792-900C-08D5-1084-95A570D45848}"/>
              </a:ext>
            </a:extLst>
          </p:cNvPr>
          <p:cNvSpPr>
            <a:spLocks/>
          </p:cNvSpPr>
          <p:nvPr/>
        </p:nvSpPr>
        <p:spPr bwMode="auto">
          <a:xfrm>
            <a:off x="5305426"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1" name="Freeform 21">
            <a:extLst>
              <a:ext uri="{FF2B5EF4-FFF2-40B4-BE49-F238E27FC236}">
                <a16:creationId xmlns:a16="http://schemas.microsoft.com/office/drawing/2014/main" id="{F7E90876-5363-0166-924B-D9A76695EF56}"/>
              </a:ext>
            </a:extLst>
          </p:cNvPr>
          <p:cNvSpPr>
            <a:spLocks/>
          </p:cNvSpPr>
          <p:nvPr/>
        </p:nvSpPr>
        <p:spPr bwMode="auto">
          <a:xfrm>
            <a:off x="4800601"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2" name="Freeform 22">
            <a:extLst>
              <a:ext uri="{FF2B5EF4-FFF2-40B4-BE49-F238E27FC236}">
                <a16:creationId xmlns:a16="http://schemas.microsoft.com/office/drawing/2014/main" id="{51645E21-8E60-7FC8-D84A-8E2AB95F48C0}"/>
              </a:ext>
            </a:extLst>
          </p:cNvPr>
          <p:cNvSpPr>
            <a:spLocks/>
          </p:cNvSpPr>
          <p:nvPr/>
        </p:nvSpPr>
        <p:spPr bwMode="auto">
          <a:xfrm>
            <a:off x="5305426" y="47244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3" name="Rectangle 23">
            <a:extLst>
              <a:ext uri="{FF2B5EF4-FFF2-40B4-BE49-F238E27FC236}">
                <a16:creationId xmlns:a16="http://schemas.microsoft.com/office/drawing/2014/main" id="{188006B6-69F7-7F08-A1A1-8D56E13B39D8}"/>
              </a:ext>
            </a:extLst>
          </p:cNvPr>
          <p:cNvSpPr>
            <a:spLocks noChangeArrowheads="1"/>
          </p:cNvSpPr>
          <p:nvPr/>
        </p:nvSpPr>
        <p:spPr bwMode="auto">
          <a:xfrm>
            <a:off x="7162800" y="4038600"/>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4" name="Rectangle 24">
            <a:extLst>
              <a:ext uri="{FF2B5EF4-FFF2-40B4-BE49-F238E27FC236}">
                <a16:creationId xmlns:a16="http://schemas.microsoft.com/office/drawing/2014/main" id="{7234F6A2-F62A-48F3-A48D-1E77D6AC5709}"/>
              </a:ext>
            </a:extLst>
          </p:cNvPr>
          <p:cNvSpPr>
            <a:spLocks noChangeArrowheads="1"/>
          </p:cNvSpPr>
          <p:nvPr/>
        </p:nvSpPr>
        <p:spPr bwMode="auto">
          <a:xfrm>
            <a:off x="8077200" y="4038600"/>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5" name="Rectangle 25">
            <a:extLst>
              <a:ext uri="{FF2B5EF4-FFF2-40B4-BE49-F238E27FC236}">
                <a16:creationId xmlns:a16="http://schemas.microsoft.com/office/drawing/2014/main" id="{1531AD57-AF6A-25DD-72B5-A10EAF44627B}"/>
              </a:ext>
            </a:extLst>
          </p:cNvPr>
          <p:cNvSpPr>
            <a:spLocks noChangeArrowheads="1"/>
          </p:cNvSpPr>
          <p:nvPr/>
        </p:nvSpPr>
        <p:spPr bwMode="auto">
          <a:xfrm>
            <a:off x="8229600" y="4800600"/>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12666" name="Freeform 26">
            <a:extLst>
              <a:ext uri="{FF2B5EF4-FFF2-40B4-BE49-F238E27FC236}">
                <a16:creationId xmlns:a16="http://schemas.microsoft.com/office/drawing/2014/main" id="{A153B6A3-080E-06CE-650C-8EF3DAD3961C}"/>
              </a:ext>
            </a:extLst>
          </p:cNvPr>
          <p:cNvSpPr>
            <a:spLocks/>
          </p:cNvSpPr>
          <p:nvPr/>
        </p:nvSpPr>
        <p:spPr bwMode="auto">
          <a:xfrm>
            <a:off x="7391401" y="4191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7" name="Freeform 27">
            <a:extLst>
              <a:ext uri="{FF2B5EF4-FFF2-40B4-BE49-F238E27FC236}">
                <a16:creationId xmlns:a16="http://schemas.microsoft.com/office/drawing/2014/main" id="{39FD1ECD-6922-9F79-3DA4-AA4ED3E67B87}"/>
              </a:ext>
            </a:extLst>
          </p:cNvPr>
          <p:cNvSpPr>
            <a:spLocks/>
          </p:cNvSpPr>
          <p:nvPr/>
        </p:nvSpPr>
        <p:spPr bwMode="auto">
          <a:xfrm>
            <a:off x="7239001"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8" name="Freeform 28">
            <a:extLst>
              <a:ext uri="{FF2B5EF4-FFF2-40B4-BE49-F238E27FC236}">
                <a16:creationId xmlns:a16="http://schemas.microsoft.com/office/drawing/2014/main" id="{316C79B0-7DF4-9C41-D7BC-0E7FC8F59DF8}"/>
              </a:ext>
            </a:extLst>
          </p:cNvPr>
          <p:cNvSpPr>
            <a:spLocks/>
          </p:cNvSpPr>
          <p:nvPr/>
        </p:nvSpPr>
        <p:spPr bwMode="auto">
          <a:xfrm>
            <a:off x="7591426" y="46910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69" name="Freeform 29">
            <a:extLst>
              <a:ext uri="{FF2B5EF4-FFF2-40B4-BE49-F238E27FC236}">
                <a16:creationId xmlns:a16="http://schemas.microsoft.com/office/drawing/2014/main" id="{BF934FF5-8FE8-A3A0-6F1B-3ACF0204AF6E}"/>
              </a:ext>
            </a:extLst>
          </p:cNvPr>
          <p:cNvSpPr>
            <a:spLocks/>
          </p:cNvSpPr>
          <p:nvPr/>
        </p:nvSpPr>
        <p:spPr bwMode="auto">
          <a:xfrm>
            <a:off x="8277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0" name="Freeform 30">
            <a:extLst>
              <a:ext uri="{FF2B5EF4-FFF2-40B4-BE49-F238E27FC236}">
                <a16:creationId xmlns:a16="http://schemas.microsoft.com/office/drawing/2014/main" id="{4E6CBEF6-7C5A-475D-2216-0252EB44CDB9}"/>
              </a:ext>
            </a:extLst>
          </p:cNvPr>
          <p:cNvSpPr>
            <a:spLocks/>
          </p:cNvSpPr>
          <p:nvPr/>
        </p:nvSpPr>
        <p:spPr bwMode="auto">
          <a:xfrm>
            <a:off x="8658226" y="41576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1" name="Freeform 31">
            <a:extLst>
              <a:ext uri="{FF2B5EF4-FFF2-40B4-BE49-F238E27FC236}">
                <a16:creationId xmlns:a16="http://schemas.microsoft.com/office/drawing/2014/main" id="{AE5D96DC-0474-BA2A-47ED-4F79146805F6}"/>
              </a:ext>
            </a:extLst>
          </p:cNvPr>
          <p:cNvSpPr>
            <a:spLocks/>
          </p:cNvSpPr>
          <p:nvPr/>
        </p:nvSpPr>
        <p:spPr bwMode="auto">
          <a:xfrm>
            <a:off x="8353426" y="4843464"/>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12672" name="Line 32">
            <a:extLst>
              <a:ext uri="{FF2B5EF4-FFF2-40B4-BE49-F238E27FC236}">
                <a16:creationId xmlns:a16="http://schemas.microsoft.com/office/drawing/2014/main" id="{2F7BAADF-61DE-D3A1-3816-2CB4D935A735}"/>
              </a:ext>
            </a:extLst>
          </p:cNvPr>
          <p:cNvSpPr>
            <a:spLocks noChangeShapeType="1"/>
          </p:cNvSpPr>
          <p:nvPr/>
        </p:nvSpPr>
        <p:spPr bwMode="auto">
          <a:xfrm>
            <a:off x="6400800" y="1600200"/>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3" name="Line 33">
            <a:extLst>
              <a:ext uri="{FF2B5EF4-FFF2-40B4-BE49-F238E27FC236}">
                <a16:creationId xmlns:a16="http://schemas.microsoft.com/office/drawing/2014/main" id="{988E82F4-94EF-81E9-40EB-4F19F0972A57}"/>
              </a:ext>
            </a:extLst>
          </p:cNvPr>
          <p:cNvSpPr>
            <a:spLocks noChangeShapeType="1"/>
          </p:cNvSpPr>
          <p:nvPr/>
        </p:nvSpPr>
        <p:spPr bwMode="auto">
          <a:xfrm>
            <a:off x="4038600" y="3810000"/>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74" name="Rectangle 34">
            <a:extLst>
              <a:ext uri="{FF2B5EF4-FFF2-40B4-BE49-F238E27FC236}">
                <a16:creationId xmlns:a16="http://schemas.microsoft.com/office/drawing/2014/main" id="{8C073B4E-7C71-4169-2682-7EF5A07664F8}"/>
              </a:ext>
            </a:extLst>
          </p:cNvPr>
          <p:cNvSpPr>
            <a:spLocks noChangeArrowheads="1"/>
          </p:cNvSpPr>
          <p:nvPr/>
        </p:nvSpPr>
        <p:spPr bwMode="auto">
          <a:xfrm>
            <a:off x="6883400" y="30480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5" name="Rectangle 35">
            <a:extLst>
              <a:ext uri="{FF2B5EF4-FFF2-40B4-BE49-F238E27FC236}">
                <a16:creationId xmlns:a16="http://schemas.microsoft.com/office/drawing/2014/main" id="{327741E8-70F0-177D-9CE8-59113891F6A7}"/>
              </a:ext>
            </a:extLst>
          </p:cNvPr>
          <p:cNvSpPr>
            <a:spLocks noChangeArrowheads="1"/>
          </p:cNvSpPr>
          <p:nvPr/>
        </p:nvSpPr>
        <p:spPr bwMode="auto">
          <a:xfrm>
            <a:off x="7010400" y="33670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6" name="Rectangle 36">
            <a:extLst>
              <a:ext uri="{FF2B5EF4-FFF2-40B4-BE49-F238E27FC236}">
                <a16:creationId xmlns:a16="http://schemas.microsoft.com/office/drawing/2014/main" id="{06A88F47-C521-6A4B-8F51-FA9241E6466D}"/>
              </a:ext>
            </a:extLst>
          </p:cNvPr>
          <p:cNvSpPr>
            <a:spLocks noChangeArrowheads="1"/>
          </p:cNvSpPr>
          <p:nvPr/>
        </p:nvSpPr>
        <p:spPr bwMode="auto">
          <a:xfrm>
            <a:off x="678815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77" name="Rectangle 37">
            <a:extLst>
              <a:ext uri="{FF2B5EF4-FFF2-40B4-BE49-F238E27FC236}">
                <a16:creationId xmlns:a16="http://schemas.microsoft.com/office/drawing/2014/main" id="{E6599870-1A7E-D578-21D1-CBA6AC877EC6}"/>
              </a:ext>
            </a:extLst>
          </p:cNvPr>
          <p:cNvSpPr>
            <a:spLocks noChangeArrowheads="1"/>
          </p:cNvSpPr>
          <p:nvPr/>
        </p:nvSpPr>
        <p:spPr bwMode="auto">
          <a:xfrm>
            <a:off x="7061200" y="5729288"/>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12678" name="Rectangle 38">
            <a:extLst>
              <a:ext uri="{FF2B5EF4-FFF2-40B4-BE49-F238E27FC236}">
                <a16:creationId xmlns:a16="http://schemas.microsoft.com/office/drawing/2014/main" id="{9A664312-EC0F-E653-E740-4EADD13A2CA6}"/>
              </a:ext>
            </a:extLst>
          </p:cNvPr>
          <p:cNvSpPr>
            <a:spLocks noChangeArrowheads="1"/>
          </p:cNvSpPr>
          <p:nvPr/>
        </p:nvSpPr>
        <p:spPr bwMode="auto">
          <a:xfrm>
            <a:off x="4184650" y="2971801"/>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12679" name="Rectangle 39">
            <a:extLst>
              <a:ext uri="{FF2B5EF4-FFF2-40B4-BE49-F238E27FC236}">
                <a16:creationId xmlns:a16="http://schemas.microsoft.com/office/drawing/2014/main" id="{7C9D71B7-EF57-8BDC-F30B-9EA008C7ACF1}"/>
              </a:ext>
            </a:extLst>
          </p:cNvPr>
          <p:cNvSpPr>
            <a:spLocks noChangeArrowheads="1"/>
          </p:cNvSpPr>
          <p:nvPr/>
        </p:nvSpPr>
        <p:spPr bwMode="auto">
          <a:xfrm>
            <a:off x="4521200" y="32908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0" name="Rectangle 40">
            <a:extLst>
              <a:ext uri="{FF2B5EF4-FFF2-40B4-BE49-F238E27FC236}">
                <a16:creationId xmlns:a16="http://schemas.microsoft.com/office/drawing/2014/main" id="{FB41BE41-5241-AFB0-8A67-3F0C0D9CC80A}"/>
              </a:ext>
            </a:extLst>
          </p:cNvPr>
          <p:cNvSpPr>
            <a:spLocks noChangeArrowheads="1"/>
          </p:cNvSpPr>
          <p:nvPr/>
        </p:nvSpPr>
        <p:spPr bwMode="auto">
          <a:xfrm>
            <a:off x="3962400" y="5410201"/>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12681" name="Rectangle 41">
            <a:extLst>
              <a:ext uri="{FF2B5EF4-FFF2-40B4-BE49-F238E27FC236}">
                <a16:creationId xmlns:a16="http://schemas.microsoft.com/office/drawing/2014/main" id="{F3713A66-8315-F9E0-8015-010B60F6C354}"/>
              </a:ext>
            </a:extLst>
          </p:cNvPr>
          <p:cNvSpPr>
            <a:spLocks noChangeArrowheads="1"/>
          </p:cNvSpPr>
          <p:nvPr/>
        </p:nvSpPr>
        <p:spPr bwMode="auto">
          <a:xfrm>
            <a:off x="4521200" y="5729288"/>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12682" name="Rectangle 42">
            <a:extLst>
              <a:ext uri="{FF2B5EF4-FFF2-40B4-BE49-F238E27FC236}">
                <a16:creationId xmlns:a16="http://schemas.microsoft.com/office/drawing/2014/main" id="{C7D2142F-E885-FAAB-6186-89337F016026}"/>
              </a:ext>
            </a:extLst>
          </p:cNvPr>
          <p:cNvSpPr>
            <a:spLocks noChangeArrowheads="1"/>
          </p:cNvSpPr>
          <p:nvPr/>
        </p:nvSpPr>
        <p:spPr bwMode="auto">
          <a:xfrm>
            <a:off x="3352800" y="2362201"/>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12683" name="Rectangle 43">
            <a:extLst>
              <a:ext uri="{FF2B5EF4-FFF2-40B4-BE49-F238E27FC236}">
                <a16:creationId xmlns:a16="http://schemas.microsoft.com/office/drawing/2014/main" id="{01D1C7E0-1978-CAE3-E052-3BFD3F5653AD}"/>
              </a:ext>
            </a:extLst>
          </p:cNvPr>
          <p:cNvSpPr>
            <a:spLocks noChangeArrowheads="1"/>
          </p:cNvSpPr>
          <p:nvPr/>
        </p:nvSpPr>
        <p:spPr bwMode="auto">
          <a:xfrm>
            <a:off x="3409950" y="4586288"/>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12684" name="Rectangle 44">
            <a:extLst>
              <a:ext uri="{FF2B5EF4-FFF2-40B4-BE49-F238E27FC236}">
                <a16:creationId xmlns:a16="http://schemas.microsoft.com/office/drawing/2014/main" id="{3C54998E-E485-73D5-0130-659D670D814E}"/>
              </a:ext>
            </a:extLst>
          </p:cNvPr>
          <p:cNvSpPr>
            <a:spLocks noChangeArrowheads="1"/>
          </p:cNvSpPr>
          <p:nvPr/>
        </p:nvSpPr>
        <p:spPr bwMode="auto">
          <a:xfrm>
            <a:off x="9067800" y="2057400"/>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12685" name="Rectangle 45">
            <a:extLst>
              <a:ext uri="{FF2B5EF4-FFF2-40B4-BE49-F238E27FC236}">
                <a16:creationId xmlns:a16="http://schemas.microsoft.com/office/drawing/2014/main" id="{DD3A91C1-19A2-AD47-2336-A6FB34FF6996}"/>
              </a:ext>
            </a:extLst>
          </p:cNvPr>
          <p:cNvSpPr>
            <a:spLocks noChangeArrowheads="1"/>
          </p:cNvSpPr>
          <p:nvPr/>
        </p:nvSpPr>
        <p:spPr bwMode="auto">
          <a:xfrm>
            <a:off x="8794750" y="4648201"/>
            <a:ext cx="1720850" cy="942975"/>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i="1"/>
              <a:t>Mach, WINDOWS,</a:t>
            </a:r>
          </a:p>
          <a:p>
            <a:r>
              <a:rPr lang="en-US" altLang="en-SE" i="1"/>
              <a:t>Linux, …</a:t>
            </a:r>
          </a:p>
        </p:txBody>
      </p:sp>
      <p:sp>
        <p:nvSpPr>
          <p:cNvPr id="112686" name="Rectangle 46">
            <a:extLst>
              <a:ext uri="{FF2B5EF4-FFF2-40B4-BE49-F238E27FC236}">
                <a16:creationId xmlns:a16="http://schemas.microsoft.com/office/drawing/2014/main" id="{58B4B31E-F3F7-24FB-2AC4-2CB8302481A2}"/>
              </a:ext>
            </a:extLst>
          </p:cNvPr>
          <p:cNvSpPr>
            <a:spLocks noChangeArrowheads="1"/>
          </p:cNvSpPr>
          <p:nvPr/>
        </p:nvSpPr>
        <p:spPr bwMode="auto">
          <a:xfrm>
            <a:off x="1752600" y="2209800"/>
            <a:ext cx="1066800" cy="281940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2687" name="Text Box 47">
            <a:extLst>
              <a:ext uri="{FF2B5EF4-FFF2-40B4-BE49-F238E27FC236}">
                <a16:creationId xmlns:a16="http://schemas.microsoft.com/office/drawing/2014/main" id="{A3E62E91-30AE-6B8C-0A89-715DDA8A9A2C}"/>
              </a:ext>
            </a:extLst>
          </p:cNvPr>
          <p:cNvSpPr txBox="1">
            <a:spLocks noChangeArrowheads="1"/>
          </p:cNvSpPr>
          <p:nvPr/>
        </p:nvSpPr>
        <p:spPr bwMode="auto">
          <a:xfrm>
            <a:off x="2012950" y="1789113"/>
            <a:ext cx="58381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Key</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6F4CEF1F-54DD-47C9-4C7F-F6F572CCF454}"/>
              </a:ext>
            </a:extLst>
          </p:cNvPr>
          <p:cNvSpPr>
            <a:spLocks noGrp="1" noChangeArrowheads="1"/>
          </p:cNvSpPr>
          <p:nvPr>
            <p:ph type="title"/>
          </p:nvPr>
        </p:nvSpPr>
        <p:spPr/>
        <p:txBody>
          <a:bodyPr/>
          <a:lstStyle/>
          <a:p>
            <a:r>
              <a:rPr lang="en-US" altLang="en-SE"/>
              <a:t>(old) Process address space</a:t>
            </a:r>
          </a:p>
        </p:txBody>
      </p:sp>
      <p:sp>
        <p:nvSpPr>
          <p:cNvPr id="110596" name="Rectangle 4">
            <a:extLst>
              <a:ext uri="{FF2B5EF4-FFF2-40B4-BE49-F238E27FC236}">
                <a16:creationId xmlns:a16="http://schemas.microsoft.com/office/drawing/2014/main" id="{CC483F9D-9EA2-78F4-A651-F69FDA08B4CC}"/>
              </a:ext>
            </a:extLst>
          </p:cNvPr>
          <p:cNvSpPr>
            <a:spLocks noChangeArrowheads="1"/>
          </p:cNvSpPr>
          <p:nvPr/>
        </p:nvSpPr>
        <p:spPr bwMode="auto">
          <a:xfrm>
            <a:off x="2857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0597" name="Rectangle 5">
            <a:extLst>
              <a:ext uri="{FF2B5EF4-FFF2-40B4-BE49-F238E27FC236}">
                <a16:creationId xmlns:a16="http://schemas.microsoft.com/office/drawing/2014/main" id="{0E6EB7DB-5BA6-A04F-E7F0-77908DB372B3}"/>
              </a:ext>
            </a:extLst>
          </p:cNvPr>
          <p:cNvSpPr>
            <a:spLocks noChangeArrowheads="1"/>
          </p:cNvSpPr>
          <p:nvPr/>
        </p:nvSpPr>
        <p:spPr bwMode="auto">
          <a:xfrm>
            <a:off x="2806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0598" name="Rectangle 6">
            <a:extLst>
              <a:ext uri="{FF2B5EF4-FFF2-40B4-BE49-F238E27FC236}">
                <a16:creationId xmlns:a16="http://schemas.microsoft.com/office/drawing/2014/main" id="{570A2241-E7C7-19EF-CC61-68AE7A413752}"/>
              </a:ext>
            </a:extLst>
          </p:cNvPr>
          <p:cNvSpPr>
            <a:spLocks noChangeArrowheads="1"/>
          </p:cNvSpPr>
          <p:nvPr/>
        </p:nvSpPr>
        <p:spPr bwMode="auto">
          <a:xfrm>
            <a:off x="2743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0599" name="Line 7">
            <a:extLst>
              <a:ext uri="{FF2B5EF4-FFF2-40B4-BE49-F238E27FC236}">
                <a16:creationId xmlns:a16="http://schemas.microsoft.com/office/drawing/2014/main" id="{95B903F5-3DC8-8F0E-0EB5-846897C23B48}"/>
              </a:ext>
            </a:extLst>
          </p:cNvPr>
          <p:cNvSpPr>
            <a:spLocks noChangeShapeType="1"/>
          </p:cNvSpPr>
          <p:nvPr/>
        </p:nvSpPr>
        <p:spPr bwMode="auto">
          <a:xfrm flipV="1">
            <a:off x="3543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0" name="Line 8">
            <a:extLst>
              <a:ext uri="{FF2B5EF4-FFF2-40B4-BE49-F238E27FC236}">
                <a16:creationId xmlns:a16="http://schemas.microsoft.com/office/drawing/2014/main" id="{0ECD8E46-0367-DF51-559F-22716C5B9122}"/>
              </a:ext>
            </a:extLst>
          </p:cNvPr>
          <p:cNvSpPr>
            <a:spLocks noChangeShapeType="1"/>
          </p:cNvSpPr>
          <p:nvPr/>
        </p:nvSpPr>
        <p:spPr bwMode="auto">
          <a:xfrm flipV="1">
            <a:off x="3543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0601" name="Rectangle 9">
            <a:extLst>
              <a:ext uri="{FF2B5EF4-FFF2-40B4-BE49-F238E27FC236}">
                <a16:creationId xmlns:a16="http://schemas.microsoft.com/office/drawing/2014/main" id="{D8B1BABC-75D4-4D44-4809-A734D1547D0A}"/>
              </a:ext>
            </a:extLst>
          </p:cNvPr>
          <p:cNvSpPr>
            <a:spLocks noChangeArrowheads="1"/>
          </p:cNvSpPr>
          <p:nvPr/>
        </p:nvSpPr>
        <p:spPr bwMode="auto">
          <a:xfrm>
            <a:off x="4908550" y="4724400"/>
            <a:ext cx="2743200" cy="7620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0602" name="Rectangle 10">
            <a:extLst>
              <a:ext uri="{FF2B5EF4-FFF2-40B4-BE49-F238E27FC236}">
                <a16:creationId xmlns:a16="http://schemas.microsoft.com/office/drawing/2014/main" id="{7204F5E9-3017-1DC7-94FC-776EB8CADA0B}"/>
              </a:ext>
            </a:extLst>
          </p:cNvPr>
          <p:cNvSpPr>
            <a:spLocks noChangeArrowheads="1"/>
          </p:cNvSpPr>
          <p:nvPr/>
        </p:nvSpPr>
        <p:spPr bwMode="auto">
          <a:xfrm>
            <a:off x="4908550" y="39624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0603" name="Rectangle 11">
            <a:extLst>
              <a:ext uri="{FF2B5EF4-FFF2-40B4-BE49-F238E27FC236}">
                <a16:creationId xmlns:a16="http://schemas.microsoft.com/office/drawing/2014/main" id="{DA800E2A-0480-AF12-B932-418E5A0A1998}"/>
              </a:ext>
            </a:extLst>
          </p:cNvPr>
          <p:cNvSpPr>
            <a:spLocks noChangeArrowheads="1"/>
          </p:cNvSpPr>
          <p:nvPr/>
        </p:nvSpPr>
        <p:spPr bwMode="auto">
          <a:xfrm>
            <a:off x="4908550" y="32004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0604" name="Rectangle 12">
            <a:extLst>
              <a:ext uri="{FF2B5EF4-FFF2-40B4-BE49-F238E27FC236}">
                <a16:creationId xmlns:a16="http://schemas.microsoft.com/office/drawing/2014/main" id="{74E22BA4-F8BB-A9D0-4F3E-156429C1121F}"/>
              </a:ext>
            </a:extLst>
          </p:cNvPr>
          <p:cNvSpPr>
            <a:spLocks noChangeArrowheads="1"/>
          </p:cNvSpPr>
          <p:nvPr/>
        </p:nvSpPr>
        <p:spPr bwMode="auto">
          <a:xfrm>
            <a:off x="4908550" y="24384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0605" name="Rectangle 13">
            <a:extLst>
              <a:ext uri="{FF2B5EF4-FFF2-40B4-BE49-F238E27FC236}">
                <a16:creationId xmlns:a16="http://schemas.microsoft.com/office/drawing/2014/main" id="{36BE962D-1F9E-8D8E-335E-23DB041B9F7A}"/>
              </a:ext>
            </a:extLst>
          </p:cNvPr>
          <p:cNvSpPr>
            <a:spLocks noChangeArrowheads="1"/>
          </p:cNvSpPr>
          <p:nvPr/>
        </p:nvSpPr>
        <p:spPr bwMode="auto">
          <a:xfrm>
            <a:off x="4908550" y="1676400"/>
            <a:ext cx="2743200" cy="762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stack</a:t>
            </a:r>
          </a:p>
          <a:p>
            <a:r>
              <a:rPr lang="en-US" altLang="en-SE"/>
              <a:t>(dynamic allocated mem)</a:t>
            </a:r>
          </a:p>
        </p:txBody>
      </p:sp>
      <p:sp>
        <p:nvSpPr>
          <p:cNvPr id="110606" name="Line 14">
            <a:extLst>
              <a:ext uri="{FF2B5EF4-FFF2-40B4-BE49-F238E27FC236}">
                <a16:creationId xmlns:a16="http://schemas.microsoft.com/office/drawing/2014/main" id="{0C36DAE3-D6F2-33B4-02B3-F3376452EF73}"/>
              </a:ext>
            </a:extLst>
          </p:cNvPr>
          <p:cNvSpPr>
            <a:spLocks noChangeShapeType="1"/>
          </p:cNvSpPr>
          <p:nvPr/>
        </p:nvSpPr>
        <p:spPr bwMode="auto">
          <a:xfrm>
            <a:off x="6280150" y="24384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7" name="Line 15">
            <a:extLst>
              <a:ext uri="{FF2B5EF4-FFF2-40B4-BE49-F238E27FC236}">
                <a16:creationId xmlns:a16="http://schemas.microsoft.com/office/drawing/2014/main" id="{B8E06487-9DC3-4E4D-404B-944C05706AC5}"/>
              </a:ext>
            </a:extLst>
          </p:cNvPr>
          <p:cNvSpPr>
            <a:spLocks noChangeShapeType="1"/>
          </p:cNvSpPr>
          <p:nvPr/>
        </p:nvSpPr>
        <p:spPr bwMode="auto">
          <a:xfrm>
            <a:off x="6280150" y="29718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8" name="Line 16">
            <a:extLst>
              <a:ext uri="{FF2B5EF4-FFF2-40B4-BE49-F238E27FC236}">
                <a16:creationId xmlns:a16="http://schemas.microsoft.com/office/drawing/2014/main" id="{44BAC007-91CE-7810-8E68-727AEE610388}"/>
              </a:ext>
            </a:extLst>
          </p:cNvPr>
          <p:cNvSpPr>
            <a:spLocks noChangeShapeType="1"/>
          </p:cNvSpPr>
          <p:nvPr/>
        </p:nvSpPr>
        <p:spPr bwMode="auto">
          <a:xfrm flipH="1">
            <a:off x="7804150" y="24384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09" name="Line 17">
            <a:extLst>
              <a:ext uri="{FF2B5EF4-FFF2-40B4-BE49-F238E27FC236}">
                <a16:creationId xmlns:a16="http://schemas.microsoft.com/office/drawing/2014/main" id="{C22755B5-9283-992B-289E-2C6AAE285F60}"/>
              </a:ext>
            </a:extLst>
          </p:cNvPr>
          <p:cNvSpPr>
            <a:spLocks noChangeShapeType="1"/>
          </p:cNvSpPr>
          <p:nvPr/>
        </p:nvSpPr>
        <p:spPr bwMode="auto">
          <a:xfrm flipH="1">
            <a:off x="7804150" y="50292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0610" name="Rectangle 18">
            <a:extLst>
              <a:ext uri="{FF2B5EF4-FFF2-40B4-BE49-F238E27FC236}">
                <a16:creationId xmlns:a16="http://schemas.microsoft.com/office/drawing/2014/main" id="{9F5630FB-53F7-5624-429A-DAD52119CF00}"/>
              </a:ext>
            </a:extLst>
          </p:cNvPr>
          <p:cNvSpPr>
            <a:spLocks noChangeArrowheads="1"/>
          </p:cNvSpPr>
          <p:nvPr/>
        </p:nvSpPr>
        <p:spPr bwMode="auto">
          <a:xfrm>
            <a:off x="8185150" y="4891088"/>
            <a:ext cx="450764"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a:t>
            </a:r>
          </a:p>
        </p:txBody>
      </p:sp>
      <p:sp>
        <p:nvSpPr>
          <p:cNvPr id="110611" name="Rectangle 19">
            <a:extLst>
              <a:ext uri="{FF2B5EF4-FFF2-40B4-BE49-F238E27FC236}">
                <a16:creationId xmlns:a16="http://schemas.microsoft.com/office/drawing/2014/main" id="{119F813A-3F5D-AA05-F547-9DE05CABC918}"/>
              </a:ext>
            </a:extLst>
          </p:cNvPr>
          <p:cNvSpPr>
            <a:spLocks noChangeArrowheads="1"/>
          </p:cNvSpPr>
          <p:nvPr/>
        </p:nvSpPr>
        <p:spPr bwMode="auto">
          <a:xfrm>
            <a:off x="8185150" y="2286001"/>
            <a:ext cx="46839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CF6FFC6E-0ED7-255C-1261-708696AC4F1A}"/>
              </a:ext>
            </a:extLst>
          </p:cNvPr>
          <p:cNvSpPr>
            <a:spLocks noGrp="1" noChangeArrowheads="1"/>
          </p:cNvSpPr>
          <p:nvPr>
            <p:ph type="title"/>
          </p:nvPr>
        </p:nvSpPr>
        <p:spPr>
          <a:xfrm>
            <a:off x="1981200" y="228600"/>
            <a:ext cx="8229600" cy="685800"/>
          </a:xfrm>
        </p:spPr>
        <p:txBody>
          <a:bodyPr/>
          <a:lstStyle/>
          <a:p>
            <a:r>
              <a:rPr lang="en-US" altLang="en-SE"/>
              <a:t>(new) Process address space with threads</a:t>
            </a:r>
          </a:p>
        </p:txBody>
      </p:sp>
      <p:sp>
        <p:nvSpPr>
          <p:cNvPr id="111620" name="Rectangle 4">
            <a:extLst>
              <a:ext uri="{FF2B5EF4-FFF2-40B4-BE49-F238E27FC236}">
                <a16:creationId xmlns:a16="http://schemas.microsoft.com/office/drawing/2014/main" id="{830C5012-DFB8-4581-05FB-677F4C0651FB}"/>
              </a:ext>
            </a:extLst>
          </p:cNvPr>
          <p:cNvSpPr>
            <a:spLocks noChangeArrowheads="1"/>
          </p:cNvSpPr>
          <p:nvPr/>
        </p:nvSpPr>
        <p:spPr bwMode="auto">
          <a:xfrm>
            <a:off x="2476500" y="5181601"/>
            <a:ext cx="15905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0x00000000</a:t>
            </a:r>
          </a:p>
        </p:txBody>
      </p:sp>
      <p:sp>
        <p:nvSpPr>
          <p:cNvPr id="111621" name="Rectangle 5">
            <a:extLst>
              <a:ext uri="{FF2B5EF4-FFF2-40B4-BE49-F238E27FC236}">
                <a16:creationId xmlns:a16="http://schemas.microsoft.com/office/drawing/2014/main" id="{2FDCBA78-BF56-C341-E2E1-F55AE9DE7D18}"/>
              </a:ext>
            </a:extLst>
          </p:cNvPr>
          <p:cNvSpPr>
            <a:spLocks noChangeArrowheads="1"/>
          </p:cNvSpPr>
          <p:nvPr/>
        </p:nvSpPr>
        <p:spPr bwMode="auto">
          <a:xfrm>
            <a:off x="2425700" y="1600201"/>
            <a:ext cx="157767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0xFFFFFFFF</a:t>
            </a:r>
          </a:p>
        </p:txBody>
      </p:sp>
      <p:sp>
        <p:nvSpPr>
          <p:cNvPr id="111622" name="Rectangle 6">
            <a:extLst>
              <a:ext uri="{FF2B5EF4-FFF2-40B4-BE49-F238E27FC236}">
                <a16:creationId xmlns:a16="http://schemas.microsoft.com/office/drawing/2014/main" id="{4658519A-84AB-8788-A0FE-24517F2EDC8D}"/>
              </a:ext>
            </a:extLst>
          </p:cNvPr>
          <p:cNvSpPr>
            <a:spLocks noChangeArrowheads="1"/>
          </p:cNvSpPr>
          <p:nvPr/>
        </p:nvSpPr>
        <p:spPr bwMode="auto">
          <a:xfrm>
            <a:off x="2362200" y="3276601"/>
            <a:ext cx="176202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en-US" altLang="en-SE">
                <a:solidFill>
                  <a:srgbClr val="FF0000"/>
                </a:solidFill>
              </a:rPr>
              <a:t>address space</a:t>
            </a:r>
          </a:p>
        </p:txBody>
      </p:sp>
      <p:sp>
        <p:nvSpPr>
          <p:cNvPr id="111623" name="Line 7">
            <a:extLst>
              <a:ext uri="{FF2B5EF4-FFF2-40B4-BE49-F238E27FC236}">
                <a16:creationId xmlns:a16="http://schemas.microsoft.com/office/drawing/2014/main" id="{43138FBE-9A3F-89BC-CAA8-FB3E1DC7ACB4}"/>
              </a:ext>
            </a:extLst>
          </p:cNvPr>
          <p:cNvSpPr>
            <a:spLocks noChangeShapeType="1"/>
          </p:cNvSpPr>
          <p:nvPr/>
        </p:nvSpPr>
        <p:spPr bwMode="auto">
          <a:xfrm flipV="1">
            <a:off x="3162300" y="2057400"/>
            <a:ext cx="0" cy="1219200"/>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4" name="Line 8">
            <a:extLst>
              <a:ext uri="{FF2B5EF4-FFF2-40B4-BE49-F238E27FC236}">
                <a16:creationId xmlns:a16="http://schemas.microsoft.com/office/drawing/2014/main" id="{08D01ACE-BB0B-89C2-4514-AAEC7A96683C}"/>
              </a:ext>
            </a:extLst>
          </p:cNvPr>
          <p:cNvSpPr>
            <a:spLocks noChangeShapeType="1"/>
          </p:cNvSpPr>
          <p:nvPr/>
        </p:nvSpPr>
        <p:spPr bwMode="auto">
          <a:xfrm flipV="1">
            <a:off x="3162300" y="3810000"/>
            <a:ext cx="0" cy="1295400"/>
          </a:xfrm>
          <a:prstGeom prst="line">
            <a:avLst/>
          </a:prstGeom>
          <a:noFill/>
          <a:ln w="12700">
            <a:solidFill>
              <a:srgbClr val="FF0000"/>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en-SE"/>
          </a:p>
        </p:txBody>
      </p:sp>
      <p:sp>
        <p:nvSpPr>
          <p:cNvPr id="111625" name="Rectangle 9">
            <a:extLst>
              <a:ext uri="{FF2B5EF4-FFF2-40B4-BE49-F238E27FC236}">
                <a16:creationId xmlns:a16="http://schemas.microsoft.com/office/drawing/2014/main" id="{27BDA423-4789-45DB-EFB6-857248F76579}"/>
              </a:ext>
            </a:extLst>
          </p:cNvPr>
          <p:cNvSpPr>
            <a:spLocks noChangeArrowheads="1"/>
          </p:cNvSpPr>
          <p:nvPr/>
        </p:nvSpPr>
        <p:spPr bwMode="auto">
          <a:xfrm>
            <a:off x="5334000" y="5257800"/>
            <a:ext cx="2743200" cy="990600"/>
          </a:xfrm>
          <a:prstGeom prst="rect">
            <a:avLst/>
          </a:prstGeom>
          <a:solidFill>
            <a:srgbClr val="EBEB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code</a:t>
            </a:r>
          </a:p>
          <a:p>
            <a:r>
              <a:rPr lang="en-US" altLang="en-SE"/>
              <a:t>(text segment)</a:t>
            </a:r>
          </a:p>
        </p:txBody>
      </p:sp>
      <p:sp>
        <p:nvSpPr>
          <p:cNvPr id="111626" name="Rectangle 10">
            <a:extLst>
              <a:ext uri="{FF2B5EF4-FFF2-40B4-BE49-F238E27FC236}">
                <a16:creationId xmlns:a16="http://schemas.microsoft.com/office/drawing/2014/main" id="{CE4F21A0-CC15-849B-582D-7F8CA358E1EE}"/>
              </a:ext>
            </a:extLst>
          </p:cNvPr>
          <p:cNvSpPr>
            <a:spLocks noChangeArrowheads="1"/>
          </p:cNvSpPr>
          <p:nvPr/>
        </p:nvSpPr>
        <p:spPr bwMode="auto">
          <a:xfrm>
            <a:off x="5334000" y="4495800"/>
            <a:ext cx="2743200" cy="762000"/>
          </a:xfrm>
          <a:prstGeom prst="rect">
            <a:avLst/>
          </a:prstGeom>
          <a:solidFill>
            <a:srgbClr val="FFE0D9"/>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static data</a:t>
            </a:r>
          </a:p>
          <a:p>
            <a:r>
              <a:rPr lang="en-US" altLang="en-SE"/>
              <a:t>(data segment)</a:t>
            </a:r>
          </a:p>
        </p:txBody>
      </p:sp>
      <p:sp>
        <p:nvSpPr>
          <p:cNvPr id="111627" name="Rectangle 11">
            <a:extLst>
              <a:ext uri="{FF2B5EF4-FFF2-40B4-BE49-F238E27FC236}">
                <a16:creationId xmlns:a16="http://schemas.microsoft.com/office/drawing/2014/main" id="{9AC7EAF8-347C-DCC0-A777-43122CE06582}"/>
              </a:ext>
            </a:extLst>
          </p:cNvPr>
          <p:cNvSpPr>
            <a:spLocks noChangeArrowheads="1"/>
          </p:cNvSpPr>
          <p:nvPr/>
        </p:nvSpPr>
        <p:spPr bwMode="auto">
          <a:xfrm>
            <a:off x="5334000" y="3733800"/>
            <a:ext cx="2743200" cy="762000"/>
          </a:xfrm>
          <a:prstGeom prst="rect">
            <a:avLst/>
          </a:prstGeom>
          <a:solidFill>
            <a:srgbClr val="EAEAEA"/>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heap</a:t>
            </a:r>
          </a:p>
          <a:p>
            <a:r>
              <a:rPr lang="en-US" altLang="en-SE"/>
              <a:t>(dynamic allocated mem)</a:t>
            </a:r>
          </a:p>
        </p:txBody>
      </p:sp>
      <p:sp>
        <p:nvSpPr>
          <p:cNvPr id="111628" name="Rectangle 12">
            <a:extLst>
              <a:ext uri="{FF2B5EF4-FFF2-40B4-BE49-F238E27FC236}">
                <a16:creationId xmlns:a16="http://schemas.microsoft.com/office/drawing/2014/main" id="{E0A8B15E-1899-4F58-7FC4-FA1ECAA9219D}"/>
              </a:ext>
            </a:extLst>
          </p:cNvPr>
          <p:cNvSpPr>
            <a:spLocks noChangeArrowheads="1"/>
          </p:cNvSpPr>
          <p:nvPr/>
        </p:nvSpPr>
        <p:spPr bwMode="auto">
          <a:xfrm>
            <a:off x="5334000" y="2971800"/>
            <a:ext cx="2743200" cy="7620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29" name="Rectangle 13">
            <a:extLst>
              <a:ext uri="{FF2B5EF4-FFF2-40B4-BE49-F238E27FC236}">
                <a16:creationId xmlns:a16="http://schemas.microsoft.com/office/drawing/2014/main" id="{421F1274-F1D6-B28D-60BA-69FED7091DC8}"/>
              </a:ext>
            </a:extLst>
          </p:cNvPr>
          <p:cNvSpPr>
            <a:spLocks noChangeArrowheads="1"/>
          </p:cNvSpPr>
          <p:nvPr/>
        </p:nvSpPr>
        <p:spPr bwMode="auto">
          <a:xfrm>
            <a:off x="5334000" y="1143000"/>
            <a:ext cx="2743200" cy="3048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1 stack</a:t>
            </a:r>
          </a:p>
        </p:txBody>
      </p:sp>
      <p:sp>
        <p:nvSpPr>
          <p:cNvPr id="111630" name="Line 14">
            <a:extLst>
              <a:ext uri="{FF2B5EF4-FFF2-40B4-BE49-F238E27FC236}">
                <a16:creationId xmlns:a16="http://schemas.microsoft.com/office/drawing/2014/main" id="{BEDB1F8D-1BB1-0056-D9F5-1449E781ABEC}"/>
              </a:ext>
            </a:extLst>
          </p:cNvPr>
          <p:cNvSpPr>
            <a:spLocks noChangeShapeType="1"/>
          </p:cNvSpPr>
          <p:nvPr/>
        </p:nvSpPr>
        <p:spPr bwMode="auto">
          <a:xfrm>
            <a:off x="6705600" y="2971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1" name="Line 15">
            <a:extLst>
              <a:ext uri="{FF2B5EF4-FFF2-40B4-BE49-F238E27FC236}">
                <a16:creationId xmlns:a16="http://schemas.microsoft.com/office/drawing/2014/main" id="{E45B2A0D-2D55-6E7E-37A8-9ACB867187D0}"/>
              </a:ext>
            </a:extLst>
          </p:cNvPr>
          <p:cNvSpPr>
            <a:spLocks noChangeShapeType="1"/>
          </p:cNvSpPr>
          <p:nvPr/>
        </p:nvSpPr>
        <p:spPr bwMode="auto">
          <a:xfrm>
            <a:off x="6705600" y="3505200"/>
            <a:ext cx="0" cy="228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2" name="Line 16">
            <a:extLst>
              <a:ext uri="{FF2B5EF4-FFF2-40B4-BE49-F238E27FC236}">
                <a16:creationId xmlns:a16="http://schemas.microsoft.com/office/drawing/2014/main" id="{38CF04BE-3075-4E87-7B21-AFBECE06C558}"/>
              </a:ext>
            </a:extLst>
          </p:cNvPr>
          <p:cNvSpPr>
            <a:spLocks noChangeShapeType="1"/>
          </p:cNvSpPr>
          <p:nvPr/>
        </p:nvSpPr>
        <p:spPr bwMode="auto">
          <a:xfrm flipH="1">
            <a:off x="8229600" y="22860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3" name="Line 17">
            <a:extLst>
              <a:ext uri="{FF2B5EF4-FFF2-40B4-BE49-F238E27FC236}">
                <a16:creationId xmlns:a16="http://schemas.microsoft.com/office/drawing/2014/main" id="{630529B3-EEE6-E332-A504-6559FD95C4B6}"/>
              </a:ext>
            </a:extLst>
          </p:cNvPr>
          <p:cNvSpPr>
            <a:spLocks noChangeShapeType="1"/>
          </p:cNvSpPr>
          <p:nvPr/>
        </p:nvSpPr>
        <p:spPr bwMode="auto">
          <a:xfrm flipH="1">
            <a:off x="8229600" y="54244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34" name="Rectangle 18">
            <a:extLst>
              <a:ext uri="{FF2B5EF4-FFF2-40B4-BE49-F238E27FC236}">
                <a16:creationId xmlns:a16="http://schemas.microsoft.com/office/drawing/2014/main" id="{BBBC28B4-C091-67EC-812C-AADEFF70FEBE}"/>
              </a:ext>
            </a:extLst>
          </p:cNvPr>
          <p:cNvSpPr>
            <a:spLocks noChangeArrowheads="1"/>
          </p:cNvSpPr>
          <p:nvPr/>
        </p:nvSpPr>
        <p:spPr bwMode="auto">
          <a:xfrm>
            <a:off x="8610600" y="52720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(T2)</a:t>
            </a:r>
          </a:p>
        </p:txBody>
      </p:sp>
      <p:sp>
        <p:nvSpPr>
          <p:cNvPr id="111635" name="Rectangle 19">
            <a:extLst>
              <a:ext uri="{FF2B5EF4-FFF2-40B4-BE49-F238E27FC236}">
                <a16:creationId xmlns:a16="http://schemas.microsoft.com/office/drawing/2014/main" id="{9387F680-10D3-7209-EAA5-FFFE521F672B}"/>
              </a:ext>
            </a:extLst>
          </p:cNvPr>
          <p:cNvSpPr>
            <a:spLocks noChangeArrowheads="1"/>
          </p:cNvSpPr>
          <p:nvPr/>
        </p:nvSpPr>
        <p:spPr bwMode="auto">
          <a:xfrm>
            <a:off x="8686800" y="21336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(T2)</a:t>
            </a:r>
          </a:p>
        </p:txBody>
      </p:sp>
      <p:sp>
        <p:nvSpPr>
          <p:cNvPr id="111636" name="Rectangle 20">
            <a:extLst>
              <a:ext uri="{FF2B5EF4-FFF2-40B4-BE49-F238E27FC236}">
                <a16:creationId xmlns:a16="http://schemas.microsoft.com/office/drawing/2014/main" id="{644D5DA0-38A6-5755-D8F8-0FE88810A683}"/>
              </a:ext>
            </a:extLst>
          </p:cNvPr>
          <p:cNvSpPr>
            <a:spLocks noChangeArrowheads="1"/>
          </p:cNvSpPr>
          <p:nvPr/>
        </p:nvSpPr>
        <p:spPr bwMode="auto">
          <a:xfrm>
            <a:off x="5334000" y="14478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7" name="Rectangle 21">
            <a:extLst>
              <a:ext uri="{FF2B5EF4-FFF2-40B4-BE49-F238E27FC236}">
                <a16:creationId xmlns:a16="http://schemas.microsoft.com/office/drawing/2014/main" id="{696DC8F5-A184-36C7-8E58-86C00953BA3C}"/>
              </a:ext>
            </a:extLst>
          </p:cNvPr>
          <p:cNvSpPr>
            <a:spLocks noChangeArrowheads="1"/>
          </p:cNvSpPr>
          <p:nvPr/>
        </p:nvSpPr>
        <p:spPr bwMode="auto">
          <a:xfrm>
            <a:off x="5334000" y="1752600"/>
            <a:ext cx="2743200" cy="5334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2 stack</a:t>
            </a:r>
          </a:p>
        </p:txBody>
      </p:sp>
      <p:sp>
        <p:nvSpPr>
          <p:cNvPr id="111638" name="Rectangle 22">
            <a:extLst>
              <a:ext uri="{FF2B5EF4-FFF2-40B4-BE49-F238E27FC236}">
                <a16:creationId xmlns:a16="http://schemas.microsoft.com/office/drawing/2014/main" id="{F6C0F4D0-9BE2-35F4-66C9-280A96DFAED2}"/>
              </a:ext>
            </a:extLst>
          </p:cNvPr>
          <p:cNvSpPr>
            <a:spLocks noChangeArrowheads="1"/>
          </p:cNvSpPr>
          <p:nvPr/>
        </p:nvSpPr>
        <p:spPr bwMode="auto">
          <a:xfrm>
            <a:off x="5334000" y="2286000"/>
            <a:ext cx="2743200" cy="3048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111639" name="Rectangle 23">
            <a:extLst>
              <a:ext uri="{FF2B5EF4-FFF2-40B4-BE49-F238E27FC236}">
                <a16:creationId xmlns:a16="http://schemas.microsoft.com/office/drawing/2014/main" id="{24D4EC26-8884-361A-8526-1758300F2148}"/>
              </a:ext>
            </a:extLst>
          </p:cNvPr>
          <p:cNvSpPr>
            <a:spLocks noChangeArrowheads="1"/>
          </p:cNvSpPr>
          <p:nvPr/>
        </p:nvSpPr>
        <p:spPr bwMode="auto">
          <a:xfrm>
            <a:off x="5334000" y="2590800"/>
            <a:ext cx="2743200" cy="381000"/>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thread 3 stack</a:t>
            </a:r>
          </a:p>
        </p:txBody>
      </p:sp>
      <p:sp>
        <p:nvSpPr>
          <p:cNvPr id="111641" name="Line 25">
            <a:extLst>
              <a:ext uri="{FF2B5EF4-FFF2-40B4-BE49-F238E27FC236}">
                <a16:creationId xmlns:a16="http://schemas.microsoft.com/office/drawing/2014/main" id="{D65F3815-22E6-2D66-77F9-6C50575F0318}"/>
              </a:ext>
            </a:extLst>
          </p:cNvPr>
          <p:cNvSpPr>
            <a:spLocks noChangeShapeType="1"/>
          </p:cNvSpPr>
          <p:nvPr/>
        </p:nvSpPr>
        <p:spPr bwMode="auto">
          <a:xfrm>
            <a:off x="6705600" y="22860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2" name="Line 26">
            <a:extLst>
              <a:ext uri="{FF2B5EF4-FFF2-40B4-BE49-F238E27FC236}">
                <a16:creationId xmlns:a16="http://schemas.microsoft.com/office/drawing/2014/main" id="{6B1FBB1F-EA6C-F2E8-DF98-E3E309B69AA7}"/>
              </a:ext>
            </a:extLst>
          </p:cNvPr>
          <p:cNvSpPr>
            <a:spLocks noChangeShapeType="1"/>
          </p:cNvSpPr>
          <p:nvPr/>
        </p:nvSpPr>
        <p:spPr bwMode="auto">
          <a:xfrm>
            <a:off x="6705600" y="1447800"/>
            <a:ext cx="0" cy="2286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3" name="Line 27">
            <a:extLst>
              <a:ext uri="{FF2B5EF4-FFF2-40B4-BE49-F238E27FC236}">
                <a16:creationId xmlns:a16="http://schemas.microsoft.com/office/drawing/2014/main" id="{81C358BB-05D4-7662-5C74-74AD140E50FA}"/>
              </a:ext>
            </a:extLst>
          </p:cNvPr>
          <p:cNvSpPr>
            <a:spLocks noChangeShapeType="1"/>
          </p:cNvSpPr>
          <p:nvPr/>
        </p:nvSpPr>
        <p:spPr bwMode="auto">
          <a:xfrm flipH="1">
            <a:off x="8229600" y="1447800"/>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4" name="Rectangle 28">
            <a:extLst>
              <a:ext uri="{FF2B5EF4-FFF2-40B4-BE49-F238E27FC236}">
                <a16:creationId xmlns:a16="http://schemas.microsoft.com/office/drawing/2014/main" id="{003FC2C0-CAE9-4FE5-BE43-BB335E47DD10}"/>
              </a:ext>
            </a:extLst>
          </p:cNvPr>
          <p:cNvSpPr>
            <a:spLocks noChangeArrowheads="1"/>
          </p:cNvSpPr>
          <p:nvPr/>
        </p:nvSpPr>
        <p:spPr bwMode="auto">
          <a:xfrm>
            <a:off x="8686800" y="1295401"/>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(T1)</a:t>
            </a:r>
          </a:p>
        </p:txBody>
      </p:sp>
      <p:sp>
        <p:nvSpPr>
          <p:cNvPr id="111645" name="Line 29">
            <a:extLst>
              <a:ext uri="{FF2B5EF4-FFF2-40B4-BE49-F238E27FC236}">
                <a16:creationId xmlns:a16="http://schemas.microsoft.com/office/drawing/2014/main" id="{81103477-491B-869B-B4B8-3F3844B408B5}"/>
              </a:ext>
            </a:extLst>
          </p:cNvPr>
          <p:cNvSpPr>
            <a:spLocks noChangeShapeType="1"/>
          </p:cNvSpPr>
          <p:nvPr/>
        </p:nvSpPr>
        <p:spPr bwMode="auto">
          <a:xfrm flipH="1">
            <a:off x="8229600" y="2986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6" name="Rectangle 30">
            <a:extLst>
              <a:ext uri="{FF2B5EF4-FFF2-40B4-BE49-F238E27FC236}">
                <a16:creationId xmlns:a16="http://schemas.microsoft.com/office/drawing/2014/main" id="{696416A9-9791-3B06-9B7B-680F3256FA44}"/>
              </a:ext>
            </a:extLst>
          </p:cNvPr>
          <p:cNvSpPr>
            <a:spLocks noChangeArrowheads="1"/>
          </p:cNvSpPr>
          <p:nvPr/>
        </p:nvSpPr>
        <p:spPr bwMode="auto">
          <a:xfrm>
            <a:off x="8686800" y="2833688"/>
            <a:ext cx="1039067"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SP (T3)</a:t>
            </a:r>
          </a:p>
        </p:txBody>
      </p:sp>
      <p:sp>
        <p:nvSpPr>
          <p:cNvPr id="111647" name="Line 31">
            <a:extLst>
              <a:ext uri="{FF2B5EF4-FFF2-40B4-BE49-F238E27FC236}">
                <a16:creationId xmlns:a16="http://schemas.microsoft.com/office/drawing/2014/main" id="{13E9BC8F-606D-9F0A-DD99-7E98DC9F34FA}"/>
              </a:ext>
            </a:extLst>
          </p:cNvPr>
          <p:cNvSpPr>
            <a:spLocks noChangeShapeType="1"/>
          </p:cNvSpPr>
          <p:nvPr/>
        </p:nvSpPr>
        <p:spPr bwMode="auto">
          <a:xfrm flipH="1">
            <a:off x="8229600" y="5729288"/>
            <a:ext cx="8382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48" name="Rectangle 32">
            <a:extLst>
              <a:ext uri="{FF2B5EF4-FFF2-40B4-BE49-F238E27FC236}">
                <a16:creationId xmlns:a16="http://schemas.microsoft.com/office/drawing/2014/main" id="{53C093C8-2218-B2A4-84A5-DA2D672032F1}"/>
              </a:ext>
            </a:extLst>
          </p:cNvPr>
          <p:cNvSpPr>
            <a:spLocks noChangeArrowheads="1"/>
          </p:cNvSpPr>
          <p:nvPr/>
        </p:nvSpPr>
        <p:spPr bwMode="auto">
          <a:xfrm>
            <a:off x="9074150" y="55768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(T1)</a:t>
            </a:r>
          </a:p>
        </p:txBody>
      </p:sp>
      <p:sp>
        <p:nvSpPr>
          <p:cNvPr id="111649" name="Line 33">
            <a:extLst>
              <a:ext uri="{FF2B5EF4-FFF2-40B4-BE49-F238E27FC236}">
                <a16:creationId xmlns:a16="http://schemas.microsoft.com/office/drawing/2014/main" id="{DB672ADE-38D0-26DC-98FD-70A690106F5E}"/>
              </a:ext>
            </a:extLst>
          </p:cNvPr>
          <p:cNvSpPr>
            <a:spLocks noChangeShapeType="1"/>
          </p:cNvSpPr>
          <p:nvPr/>
        </p:nvSpPr>
        <p:spPr bwMode="auto">
          <a:xfrm flipH="1">
            <a:off x="8229600" y="6034088"/>
            <a:ext cx="3810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11650" name="Rectangle 34">
            <a:extLst>
              <a:ext uri="{FF2B5EF4-FFF2-40B4-BE49-F238E27FC236}">
                <a16:creationId xmlns:a16="http://schemas.microsoft.com/office/drawing/2014/main" id="{B65F24F1-C150-83B5-B409-EFCDC154D5BB}"/>
              </a:ext>
            </a:extLst>
          </p:cNvPr>
          <p:cNvSpPr>
            <a:spLocks noChangeArrowheads="1"/>
          </p:cNvSpPr>
          <p:nvPr/>
        </p:nvSpPr>
        <p:spPr bwMode="auto">
          <a:xfrm>
            <a:off x="8610600" y="5881688"/>
            <a:ext cx="102143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PC (T3)</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A076A725-DD2B-51BB-EC5B-A766A5B547A8}"/>
              </a:ext>
            </a:extLst>
          </p:cNvPr>
          <p:cNvSpPr>
            <a:spLocks noGrp="1" noChangeArrowheads="1"/>
          </p:cNvSpPr>
          <p:nvPr>
            <p:ph type="title"/>
          </p:nvPr>
        </p:nvSpPr>
        <p:spPr/>
        <p:txBody>
          <a:bodyPr/>
          <a:lstStyle/>
          <a:p>
            <a:r>
              <a:rPr lang="en-US" altLang="en-SE"/>
              <a:t>Process/thread separation</a:t>
            </a:r>
          </a:p>
        </p:txBody>
      </p:sp>
      <p:sp>
        <p:nvSpPr>
          <p:cNvPr id="113667" name="Rectangle 3">
            <a:extLst>
              <a:ext uri="{FF2B5EF4-FFF2-40B4-BE49-F238E27FC236}">
                <a16:creationId xmlns:a16="http://schemas.microsoft.com/office/drawing/2014/main" id="{656945D8-6114-67FC-D5BA-8CAC410606FE}"/>
              </a:ext>
            </a:extLst>
          </p:cNvPr>
          <p:cNvSpPr>
            <a:spLocks noGrp="1" noChangeArrowheads="1"/>
          </p:cNvSpPr>
          <p:nvPr>
            <p:ph type="body" idx="1"/>
          </p:nvPr>
        </p:nvSpPr>
        <p:spPr/>
        <p:txBody>
          <a:bodyPr/>
          <a:lstStyle/>
          <a:p>
            <a:r>
              <a:rPr lang="en-US" altLang="en-SE" dirty="0"/>
              <a:t>Concurrency (multithreading) is useful for:</a:t>
            </a:r>
          </a:p>
          <a:p>
            <a:pPr lvl="1"/>
            <a:r>
              <a:rPr lang="en-US" altLang="en-SE" dirty="0"/>
              <a:t>handling concurrent events (e.g., web servers and clients)</a:t>
            </a:r>
          </a:p>
          <a:p>
            <a:pPr lvl="1"/>
            <a:r>
              <a:rPr lang="en-US" altLang="en-SE" dirty="0"/>
              <a:t>building parallel programs (e.g., matrix multiply, ray tracing)</a:t>
            </a:r>
          </a:p>
          <a:p>
            <a:pPr lvl="1"/>
            <a:r>
              <a:rPr lang="en-US" altLang="en-SE" dirty="0"/>
              <a:t>improving program structure (the Java argument)</a:t>
            </a:r>
          </a:p>
          <a:p>
            <a:r>
              <a:rPr lang="en-US" altLang="en-SE" dirty="0"/>
              <a:t>Multithreading is useful even on a uniprocessor</a:t>
            </a:r>
          </a:p>
          <a:p>
            <a:pPr lvl="1"/>
            <a:r>
              <a:rPr lang="en-US" altLang="en-SE" dirty="0"/>
              <a:t>even though only one thread can run at a time</a:t>
            </a:r>
          </a:p>
          <a:p>
            <a:r>
              <a:rPr lang="en-US" altLang="en-SE" dirty="0"/>
              <a:t>Supporting multithreading – that is, separating the concept of a </a:t>
            </a:r>
            <a:r>
              <a:rPr lang="en-US" altLang="en-SE" dirty="0">
                <a:solidFill>
                  <a:srgbClr val="FF0000"/>
                </a:solidFill>
              </a:rPr>
              <a:t>process</a:t>
            </a:r>
            <a:r>
              <a:rPr lang="en-US" altLang="en-SE" dirty="0"/>
              <a:t> (address space, files, etc.) from that of a minimal </a:t>
            </a:r>
            <a:r>
              <a:rPr lang="en-US" altLang="en-SE" dirty="0">
                <a:solidFill>
                  <a:srgbClr val="FF0000"/>
                </a:solidFill>
              </a:rPr>
              <a:t>thread of control</a:t>
            </a:r>
            <a:r>
              <a:rPr lang="en-US" altLang="en-SE" dirty="0"/>
              <a:t> (execution state), is a big win</a:t>
            </a:r>
          </a:p>
          <a:p>
            <a:pPr lvl="1"/>
            <a:r>
              <a:rPr lang="en-US" altLang="en-SE" dirty="0"/>
              <a:t>creating concurrency does not require creating new processes</a:t>
            </a:r>
          </a:p>
          <a:p>
            <a:pPr lvl="1"/>
            <a:r>
              <a:rPr lang="en-US" altLang="en-SE" dirty="0"/>
              <a:t>“faster / better / cheaper”</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B0470507-F41F-7139-3AD7-69B099B5C663}"/>
              </a:ext>
            </a:extLst>
          </p:cNvPr>
          <p:cNvSpPr>
            <a:spLocks noGrp="1" noChangeArrowheads="1"/>
          </p:cNvSpPr>
          <p:nvPr>
            <p:ph type="title"/>
          </p:nvPr>
        </p:nvSpPr>
        <p:spPr/>
        <p:txBody>
          <a:bodyPr/>
          <a:lstStyle/>
          <a:p>
            <a:r>
              <a:rPr lang="en-US" altLang="en-SE"/>
              <a:t>“Where do threads come from?”</a:t>
            </a:r>
          </a:p>
        </p:txBody>
      </p:sp>
      <p:sp>
        <p:nvSpPr>
          <p:cNvPr id="114691" name="Rectangle 3">
            <a:extLst>
              <a:ext uri="{FF2B5EF4-FFF2-40B4-BE49-F238E27FC236}">
                <a16:creationId xmlns:a16="http://schemas.microsoft.com/office/drawing/2014/main" id="{839A455C-7C36-1DA5-9382-76AA33DCB33F}"/>
              </a:ext>
            </a:extLst>
          </p:cNvPr>
          <p:cNvSpPr>
            <a:spLocks noGrp="1" noChangeArrowheads="1"/>
          </p:cNvSpPr>
          <p:nvPr>
            <p:ph type="body" idx="1"/>
          </p:nvPr>
        </p:nvSpPr>
        <p:spPr>
          <a:xfrm>
            <a:off x="1320800" y="1295400"/>
            <a:ext cx="9550400" cy="5181600"/>
          </a:xfrm>
        </p:spPr>
        <p:txBody>
          <a:bodyPr/>
          <a:lstStyle/>
          <a:p>
            <a:r>
              <a:rPr lang="en-US" altLang="en-SE" dirty="0"/>
              <a:t>The kernel is responsible for creating/managing threads</a:t>
            </a:r>
          </a:p>
          <a:p>
            <a:pPr lvl="1"/>
            <a:r>
              <a:rPr lang="en-US" altLang="en-SE" dirty="0"/>
              <a:t>for example, the kernel call to create a new thread would</a:t>
            </a:r>
          </a:p>
          <a:p>
            <a:pPr lvl="2"/>
            <a:r>
              <a:rPr lang="en-US" altLang="en-SE" dirty="0"/>
              <a:t>allocate an execution stack within the process address space</a:t>
            </a:r>
          </a:p>
          <a:p>
            <a:pPr lvl="2"/>
            <a:r>
              <a:rPr lang="en-US" altLang="en-SE" dirty="0"/>
              <a:t>create and initialize a Thread Control Block</a:t>
            </a:r>
          </a:p>
          <a:p>
            <a:pPr lvl="3"/>
            <a:r>
              <a:rPr lang="en-US" altLang="en-SE" dirty="0"/>
              <a:t>stack pointer, program counter, register values</a:t>
            </a:r>
          </a:p>
          <a:p>
            <a:pPr lvl="2"/>
            <a:r>
              <a:rPr lang="en-US" altLang="en-SE" dirty="0"/>
              <a:t>stick it on the ready queue</a:t>
            </a:r>
          </a:p>
          <a:p>
            <a:pPr lvl="1"/>
            <a:r>
              <a:rPr lang="en-US" altLang="en-SE" dirty="0"/>
              <a:t>we call these </a:t>
            </a:r>
            <a:r>
              <a:rPr lang="en-US" altLang="en-SE" dirty="0">
                <a:solidFill>
                  <a:srgbClr val="FF0000"/>
                </a:solidFill>
              </a:rPr>
              <a:t>kernel threads</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3">
            <a:extLst>
              <a:ext uri="{FF2B5EF4-FFF2-40B4-BE49-F238E27FC236}">
                <a16:creationId xmlns:a16="http://schemas.microsoft.com/office/drawing/2014/main" id="{D0DACD93-CF00-BDA0-7D95-30435E7ABB5A}"/>
              </a:ext>
            </a:extLst>
          </p:cNvPr>
          <p:cNvSpPr>
            <a:spLocks noGrp="1" noChangeArrowheads="1"/>
          </p:cNvSpPr>
          <p:nvPr>
            <p:ph type="body" idx="1"/>
          </p:nvPr>
        </p:nvSpPr>
        <p:spPr/>
        <p:txBody>
          <a:bodyPr/>
          <a:lstStyle/>
          <a:p>
            <a:r>
              <a:rPr lang="en-US" altLang="en-SE" dirty="0"/>
              <a:t>Threads can also be managed at the user level (that is, entirely from within the process)</a:t>
            </a:r>
          </a:p>
          <a:p>
            <a:pPr lvl="1"/>
            <a:r>
              <a:rPr lang="en-US" altLang="en-SE" dirty="0"/>
              <a:t>a library linked into the program manages the threads</a:t>
            </a:r>
          </a:p>
          <a:p>
            <a:pPr lvl="2"/>
            <a:r>
              <a:rPr lang="en-US" altLang="en-SE" dirty="0"/>
              <a:t>because threads share the same address space, the thread manager doesn’t need to manipulate address spaces (which only the kernel can do)</a:t>
            </a:r>
          </a:p>
          <a:p>
            <a:pPr lvl="2"/>
            <a:r>
              <a:rPr lang="en-US" altLang="en-SE" dirty="0"/>
              <a:t>threads differ (roughly) only in hardware contexts (PC, SP, registers), which can be manipulated by user-level code</a:t>
            </a:r>
          </a:p>
          <a:p>
            <a:pPr lvl="2"/>
            <a:r>
              <a:rPr lang="en-US" altLang="en-SE" dirty="0"/>
              <a:t>the Linux </a:t>
            </a:r>
            <a:r>
              <a:rPr lang="en-US" altLang="en-SE" dirty="0">
                <a:solidFill>
                  <a:srgbClr val="FF0000"/>
                </a:solidFill>
              </a:rPr>
              <a:t>thread package</a:t>
            </a:r>
            <a:r>
              <a:rPr lang="en-US" altLang="en-SE" dirty="0"/>
              <a:t> multiplexes user-level threads on top of kernel thread(s), which it treats as “virtual processors”</a:t>
            </a:r>
          </a:p>
          <a:p>
            <a:pPr lvl="1"/>
            <a:r>
              <a:rPr lang="en-US" altLang="en-SE" dirty="0"/>
              <a:t>we call these </a:t>
            </a:r>
            <a:r>
              <a:rPr lang="en-US" altLang="en-SE" dirty="0">
                <a:solidFill>
                  <a:srgbClr val="FF0000"/>
                </a:solidFill>
              </a:rPr>
              <a:t>user-level threads</a:t>
            </a:r>
            <a:endParaRPr lang="en-US" altLang="en-SE" dirty="0"/>
          </a:p>
        </p:txBody>
      </p:sp>
      <p:sp>
        <p:nvSpPr>
          <p:cNvPr id="136196" name="Rectangle 4">
            <a:extLst>
              <a:ext uri="{FF2B5EF4-FFF2-40B4-BE49-F238E27FC236}">
                <a16:creationId xmlns:a16="http://schemas.microsoft.com/office/drawing/2014/main" id="{6FA71AD3-B37C-E45A-B57C-61547ECFFEFD}"/>
              </a:ext>
            </a:extLst>
          </p:cNvPr>
          <p:cNvSpPr>
            <a:spLocks noGrp="1" noChangeArrowheads="1"/>
          </p:cNvSpPr>
          <p:nvPr>
            <p:ph type="title"/>
          </p:nvPr>
        </p:nvSpPr>
        <p:spPr>
          <a:noFill/>
          <a:ln/>
        </p:spPr>
        <p:txBody>
          <a:bodyPr/>
          <a:lstStyle/>
          <a:p>
            <a:r>
              <a:rPr lang="en-US" altLang="en-SE"/>
              <a:t>“Where do threads come from?” </a:t>
            </a:r>
            <a:r>
              <a:rPr lang="en-US" altLang="en-SE" sz="2800"/>
              <a:t>(2)</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139B66C8-6632-A407-54F5-B26A3926F602}"/>
              </a:ext>
            </a:extLst>
          </p:cNvPr>
          <p:cNvSpPr>
            <a:spLocks noGrp="1" noChangeArrowheads="1"/>
          </p:cNvSpPr>
          <p:nvPr>
            <p:ph type="title"/>
          </p:nvPr>
        </p:nvSpPr>
        <p:spPr/>
        <p:txBody>
          <a:bodyPr/>
          <a:lstStyle/>
          <a:p>
            <a:r>
              <a:rPr lang="en-US" altLang="en-SE"/>
              <a:t>Kernel threads</a:t>
            </a:r>
          </a:p>
        </p:txBody>
      </p:sp>
      <p:sp>
        <p:nvSpPr>
          <p:cNvPr id="115715" name="Rectangle 3">
            <a:extLst>
              <a:ext uri="{FF2B5EF4-FFF2-40B4-BE49-F238E27FC236}">
                <a16:creationId xmlns:a16="http://schemas.microsoft.com/office/drawing/2014/main" id="{6FAAD509-C0EB-D3C7-7729-E2463120B77B}"/>
              </a:ext>
            </a:extLst>
          </p:cNvPr>
          <p:cNvSpPr>
            <a:spLocks noGrp="1" noChangeArrowheads="1"/>
          </p:cNvSpPr>
          <p:nvPr>
            <p:ph type="body" idx="1"/>
          </p:nvPr>
        </p:nvSpPr>
        <p:spPr>
          <a:xfrm>
            <a:off x="1041723" y="800100"/>
            <a:ext cx="10012100" cy="5257800"/>
          </a:xfrm>
        </p:spPr>
        <p:txBody>
          <a:bodyPr/>
          <a:lstStyle/>
          <a:p>
            <a:pPr>
              <a:lnSpc>
                <a:spcPct val="90000"/>
              </a:lnSpc>
            </a:pPr>
            <a:r>
              <a:rPr lang="en-US" altLang="en-SE" dirty="0"/>
              <a:t>OS now manages threads </a:t>
            </a:r>
            <a:r>
              <a:rPr lang="en-US" altLang="en-SE" i="1" dirty="0"/>
              <a:t>and</a:t>
            </a:r>
            <a:r>
              <a:rPr lang="en-US" altLang="en-SE" dirty="0"/>
              <a:t> processes</a:t>
            </a:r>
          </a:p>
          <a:p>
            <a:pPr lvl="1">
              <a:lnSpc>
                <a:spcPct val="90000"/>
              </a:lnSpc>
            </a:pPr>
            <a:r>
              <a:rPr lang="en-US" altLang="en-SE" dirty="0"/>
              <a:t>all thread operations are implemented in the kernel</a:t>
            </a:r>
          </a:p>
          <a:p>
            <a:pPr lvl="1">
              <a:lnSpc>
                <a:spcPct val="90000"/>
              </a:lnSpc>
            </a:pPr>
            <a:r>
              <a:rPr lang="en-US" altLang="en-SE" dirty="0"/>
              <a:t>OS schedules all of the threads in a system</a:t>
            </a:r>
          </a:p>
          <a:p>
            <a:pPr lvl="2">
              <a:lnSpc>
                <a:spcPct val="90000"/>
              </a:lnSpc>
            </a:pPr>
            <a:r>
              <a:rPr lang="en-US" altLang="en-SE" dirty="0"/>
              <a:t>if one thread in a process blocks (e.g., on I/O), the OS knows about it, and can run other threads from that process</a:t>
            </a:r>
          </a:p>
          <a:p>
            <a:pPr lvl="2">
              <a:lnSpc>
                <a:spcPct val="90000"/>
              </a:lnSpc>
            </a:pPr>
            <a:r>
              <a:rPr lang="en-US" altLang="en-SE" dirty="0"/>
              <a:t>possible to overlap I/O and computation </a:t>
            </a:r>
            <a:r>
              <a:rPr lang="en-US" altLang="en-SE" dirty="0">
                <a:solidFill>
                  <a:srgbClr val="FF0000"/>
                </a:solidFill>
              </a:rPr>
              <a:t>inside</a:t>
            </a:r>
            <a:r>
              <a:rPr lang="en-US" altLang="en-SE" dirty="0"/>
              <a:t> a process</a:t>
            </a:r>
          </a:p>
          <a:p>
            <a:pPr>
              <a:lnSpc>
                <a:spcPct val="90000"/>
              </a:lnSpc>
            </a:pPr>
            <a:r>
              <a:rPr lang="en-US" altLang="en-SE" dirty="0"/>
              <a:t>Kernel threads are cheaper than processes</a:t>
            </a:r>
          </a:p>
          <a:p>
            <a:pPr lvl="1">
              <a:lnSpc>
                <a:spcPct val="90000"/>
              </a:lnSpc>
            </a:pPr>
            <a:r>
              <a:rPr lang="en-US" altLang="en-SE" dirty="0"/>
              <a:t>less state to allocate and initialize</a:t>
            </a:r>
          </a:p>
          <a:p>
            <a:pPr>
              <a:lnSpc>
                <a:spcPct val="90000"/>
              </a:lnSpc>
            </a:pPr>
            <a:r>
              <a:rPr lang="en-US" altLang="en-SE" dirty="0"/>
              <a:t>But, they’re still expensive for fine-grained use (e.g., orders of magnitude more expensive than a procedure call)</a:t>
            </a:r>
          </a:p>
          <a:p>
            <a:pPr lvl="1">
              <a:lnSpc>
                <a:spcPct val="90000"/>
              </a:lnSpc>
            </a:pPr>
            <a:r>
              <a:rPr lang="en-US" altLang="en-SE" dirty="0"/>
              <a:t>thread operations are all system calls</a:t>
            </a:r>
          </a:p>
          <a:p>
            <a:pPr lvl="2">
              <a:lnSpc>
                <a:spcPct val="90000"/>
              </a:lnSpc>
            </a:pPr>
            <a:r>
              <a:rPr lang="en-US" altLang="en-SE" dirty="0"/>
              <a:t>context switch</a:t>
            </a:r>
          </a:p>
          <a:p>
            <a:pPr lvl="2">
              <a:lnSpc>
                <a:spcPct val="90000"/>
              </a:lnSpc>
            </a:pPr>
            <a:r>
              <a:rPr lang="en-US" altLang="en-SE" dirty="0"/>
              <a:t>argument checks</a:t>
            </a:r>
          </a:p>
          <a:p>
            <a:pPr lvl="1">
              <a:lnSpc>
                <a:spcPct val="90000"/>
              </a:lnSpc>
            </a:pPr>
            <a:r>
              <a:rPr lang="en-US" altLang="en-SE" dirty="0"/>
              <a:t>must maintain kernel state for each thread</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4292E58F-71C4-7C6E-BABE-F89D56996447}"/>
              </a:ext>
            </a:extLst>
          </p:cNvPr>
          <p:cNvSpPr>
            <a:spLocks noGrp="1" noChangeArrowheads="1"/>
          </p:cNvSpPr>
          <p:nvPr>
            <p:ph type="title"/>
          </p:nvPr>
        </p:nvSpPr>
        <p:spPr/>
        <p:txBody>
          <a:bodyPr/>
          <a:lstStyle/>
          <a:p>
            <a:r>
              <a:rPr lang="en-US" altLang="en-SE"/>
              <a:t>User-level threads</a:t>
            </a:r>
          </a:p>
        </p:txBody>
      </p:sp>
      <p:sp>
        <p:nvSpPr>
          <p:cNvPr id="116739" name="Rectangle 3">
            <a:extLst>
              <a:ext uri="{FF2B5EF4-FFF2-40B4-BE49-F238E27FC236}">
                <a16:creationId xmlns:a16="http://schemas.microsoft.com/office/drawing/2014/main" id="{E1408920-FF7E-081C-079B-68BED0A79849}"/>
              </a:ext>
            </a:extLst>
          </p:cNvPr>
          <p:cNvSpPr>
            <a:spLocks noGrp="1" noChangeArrowheads="1"/>
          </p:cNvSpPr>
          <p:nvPr>
            <p:ph type="body" idx="1"/>
          </p:nvPr>
        </p:nvSpPr>
        <p:spPr>
          <a:xfrm>
            <a:off x="1145893" y="1122744"/>
            <a:ext cx="9873205" cy="5125656"/>
          </a:xfrm>
        </p:spPr>
        <p:txBody>
          <a:bodyPr/>
          <a:lstStyle/>
          <a:p>
            <a:r>
              <a:rPr lang="en-US" altLang="en-SE" dirty="0"/>
              <a:t>To make threads cheap and fast, they may be implemented at the user level</a:t>
            </a:r>
          </a:p>
          <a:p>
            <a:pPr lvl="1"/>
            <a:r>
              <a:rPr lang="en-US" altLang="en-SE" dirty="0"/>
              <a:t>managed entirely by user-level library, e.g., </a:t>
            </a:r>
            <a:r>
              <a:rPr lang="en-US" altLang="en-SE" b="1" dirty="0" err="1">
                <a:latin typeface="Courier New" panose="02070309020205020404" pitchFamily="49" charset="0"/>
              </a:rPr>
              <a:t>libpthreads.a</a:t>
            </a:r>
            <a:endParaRPr lang="en-US" altLang="en-SE" b="1" dirty="0">
              <a:latin typeface="Courier New" panose="02070309020205020404" pitchFamily="49" charset="0"/>
            </a:endParaRPr>
          </a:p>
          <a:p>
            <a:r>
              <a:rPr lang="en-US" altLang="en-SE" dirty="0"/>
              <a:t>User-level threads are small and fast</a:t>
            </a:r>
          </a:p>
          <a:p>
            <a:pPr lvl="1"/>
            <a:r>
              <a:rPr lang="en-US" altLang="en-SE" dirty="0"/>
              <a:t>each thread is represented simply by a PC, registers, a stack, and a small </a:t>
            </a:r>
            <a:r>
              <a:rPr lang="en-US" altLang="en-SE" dirty="0">
                <a:solidFill>
                  <a:srgbClr val="FF0000"/>
                </a:solidFill>
              </a:rPr>
              <a:t>thread control block</a:t>
            </a:r>
            <a:r>
              <a:rPr lang="en-US" altLang="en-SE" dirty="0"/>
              <a:t> (user-space TCB)</a:t>
            </a:r>
          </a:p>
          <a:p>
            <a:pPr lvl="1"/>
            <a:r>
              <a:rPr lang="en-US" altLang="en-SE" dirty="0"/>
              <a:t>creating a thread, switching between threads, and synchronizing threads are done via procedure calls</a:t>
            </a:r>
          </a:p>
          <a:p>
            <a:pPr lvl="2"/>
            <a:r>
              <a:rPr lang="en-US" altLang="en-SE" dirty="0"/>
              <a:t>no kernel involvement is necessary!</a:t>
            </a:r>
          </a:p>
          <a:p>
            <a:pPr lvl="1"/>
            <a:r>
              <a:rPr lang="en-US" altLang="en-SE" dirty="0"/>
              <a:t>user-level thread operations can be 10-100x faster than kernel threads as a result</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2">
            <a:extLst>
              <a:ext uri="{FF2B5EF4-FFF2-40B4-BE49-F238E27FC236}">
                <a16:creationId xmlns:a16="http://schemas.microsoft.com/office/drawing/2014/main" id="{D6B37E64-E37C-59B4-B04A-81ADFEAB3DC1}"/>
              </a:ext>
            </a:extLst>
          </p:cNvPr>
          <p:cNvSpPr>
            <a:spLocks noGrp="1" noChangeArrowheads="1"/>
          </p:cNvSpPr>
          <p:nvPr>
            <p:ph type="title"/>
          </p:nvPr>
        </p:nvSpPr>
        <p:spPr/>
        <p:txBody>
          <a:bodyPr/>
          <a:lstStyle/>
          <a:p>
            <a:r>
              <a:rPr lang="en-US" altLang="en-SE"/>
              <a:t>The design space</a:t>
            </a:r>
          </a:p>
        </p:txBody>
      </p:sp>
      <p:sp>
        <p:nvSpPr>
          <p:cNvPr id="199683" name="Rectangle 3">
            <a:extLst>
              <a:ext uri="{FF2B5EF4-FFF2-40B4-BE49-F238E27FC236}">
                <a16:creationId xmlns:a16="http://schemas.microsoft.com/office/drawing/2014/main" id="{175217C1-0581-FB27-32C9-4A64F2BE3E31}"/>
              </a:ext>
            </a:extLst>
          </p:cNvPr>
          <p:cNvSpPr>
            <a:spLocks noChangeArrowheads="1"/>
          </p:cNvSpPr>
          <p:nvPr/>
        </p:nvSpPr>
        <p:spPr bwMode="auto">
          <a:xfrm>
            <a:off x="1694807" y="2010399"/>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4" name="Rectangle 4">
            <a:extLst>
              <a:ext uri="{FF2B5EF4-FFF2-40B4-BE49-F238E27FC236}">
                <a16:creationId xmlns:a16="http://schemas.microsoft.com/office/drawing/2014/main" id="{549F299D-346F-1408-7212-CA04C28ADB37}"/>
              </a:ext>
            </a:extLst>
          </p:cNvPr>
          <p:cNvSpPr>
            <a:spLocks noChangeArrowheads="1"/>
          </p:cNvSpPr>
          <p:nvPr/>
        </p:nvSpPr>
        <p:spPr bwMode="auto">
          <a:xfrm>
            <a:off x="1497957" y="2634286"/>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199685" name="Freeform 5">
            <a:extLst>
              <a:ext uri="{FF2B5EF4-FFF2-40B4-BE49-F238E27FC236}">
                <a16:creationId xmlns:a16="http://schemas.microsoft.com/office/drawing/2014/main" id="{B9E898A6-10F5-60B9-4503-AAB79EBD336D}"/>
              </a:ext>
            </a:extLst>
          </p:cNvPr>
          <p:cNvSpPr>
            <a:spLocks/>
          </p:cNvSpPr>
          <p:nvPr/>
        </p:nvSpPr>
        <p:spPr bwMode="auto">
          <a:xfrm>
            <a:off x="1923408" y="3656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6" name="Rectangle 6">
            <a:extLst>
              <a:ext uri="{FF2B5EF4-FFF2-40B4-BE49-F238E27FC236}">
                <a16:creationId xmlns:a16="http://schemas.microsoft.com/office/drawing/2014/main" id="{7E49EC62-D6E0-0A69-7F0E-E7C57E87FD64}"/>
              </a:ext>
            </a:extLst>
          </p:cNvPr>
          <p:cNvSpPr>
            <a:spLocks noChangeArrowheads="1"/>
          </p:cNvSpPr>
          <p:nvPr/>
        </p:nvSpPr>
        <p:spPr bwMode="auto">
          <a:xfrm>
            <a:off x="1618607" y="4037637"/>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sp>
        <p:nvSpPr>
          <p:cNvPr id="199687" name="Rectangle 7">
            <a:extLst>
              <a:ext uri="{FF2B5EF4-FFF2-40B4-BE49-F238E27FC236}">
                <a16:creationId xmlns:a16="http://schemas.microsoft.com/office/drawing/2014/main" id="{67B49B2F-2916-A6C1-0730-0606B84327E9}"/>
              </a:ext>
            </a:extLst>
          </p:cNvPr>
          <p:cNvSpPr>
            <a:spLocks noChangeArrowheads="1"/>
          </p:cNvSpPr>
          <p:nvPr/>
        </p:nvSpPr>
        <p:spPr bwMode="auto">
          <a:xfrm>
            <a:off x="4545957" y="12182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88" name="Freeform 8">
            <a:extLst>
              <a:ext uri="{FF2B5EF4-FFF2-40B4-BE49-F238E27FC236}">
                <a16:creationId xmlns:a16="http://schemas.microsoft.com/office/drawing/2014/main" id="{24085FC4-0163-8C08-7791-6C6A92776C43}"/>
              </a:ext>
            </a:extLst>
          </p:cNvPr>
          <p:cNvSpPr>
            <a:spLocks/>
          </p:cNvSpPr>
          <p:nvPr/>
        </p:nvSpPr>
        <p:spPr bwMode="auto">
          <a:xfrm>
            <a:off x="4774558" y="13706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89" name="Rectangle 9">
            <a:extLst>
              <a:ext uri="{FF2B5EF4-FFF2-40B4-BE49-F238E27FC236}">
                <a16:creationId xmlns:a16="http://schemas.microsoft.com/office/drawing/2014/main" id="{52C3388D-DCCA-330B-5029-FEB941CE01AE}"/>
              </a:ext>
            </a:extLst>
          </p:cNvPr>
          <p:cNvSpPr>
            <a:spLocks noChangeArrowheads="1"/>
          </p:cNvSpPr>
          <p:nvPr/>
        </p:nvSpPr>
        <p:spPr bwMode="auto">
          <a:xfrm>
            <a:off x="7060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0" name="Freeform 10">
            <a:extLst>
              <a:ext uri="{FF2B5EF4-FFF2-40B4-BE49-F238E27FC236}">
                <a16:creationId xmlns:a16="http://schemas.microsoft.com/office/drawing/2014/main" id="{3E5F9270-36DF-15FD-7C1A-ADA44E9A34A8}"/>
              </a:ext>
            </a:extLst>
          </p:cNvPr>
          <p:cNvSpPr>
            <a:spLocks/>
          </p:cNvSpPr>
          <p:nvPr/>
        </p:nvSpPr>
        <p:spPr bwMode="auto">
          <a:xfrm>
            <a:off x="7289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1" name="Rectangle 11">
            <a:extLst>
              <a:ext uri="{FF2B5EF4-FFF2-40B4-BE49-F238E27FC236}">
                <a16:creationId xmlns:a16="http://schemas.microsoft.com/office/drawing/2014/main" id="{85AF8B53-A43F-4BCA-510C-DCEDBC988D65}"/>
              </a:ext>
            </a:extLst>
          </p:cNvPr>
          <p:cNvSpPr>
            <a:spLocks noChangeArrowheads="1"/>
          </p:cNvSpPr>
          <p:nvPr/>
        </p:nvSpPr>
        <p:spPr bwMode="auto">
          <a:xfrm>
            <a:off x="7060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2" name="Freeform 12">
            <a:extLst>
              <a:ext uri="{FF2B5EF4-FFF2-40B4-BE49-F238E27FC236}">
                <a16:creationId xmlns:a16="http://schemas.microsoft.com/office/drawing/2014/main" id="{743419F0-C002-9F4B-C5F3-A6FC1A37608E}"/>
              </a:ext>
            </a:extLst>
          </p:cNvPr>
          <p:cNvSpPr>
            <a:spLocks/>
          </p:cNvSpPr>
          <p:nvPr/>
        </p:nvSpPr>
        <p:spPr bwMode="auto">
          <a:xfrm>
            <a:off x="7289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3" name="Rectangle 13">
            <a:extLst>
              <a:ext uri="{FF2B5EF4-FFF2-40B4-BE49-F238E27FC236}">
                <a16:creationId xmlns:a16="http://schemas.microsoft.com/office/drawing/2014/main" id="{2812E868-CFDF-A98B-FBF9-563C944D75D2}"/>
              </a:ext>
            </a:extLst>
          </p:cNvPr>
          <p:cNvSpPr>
            <a:spLocks noChangeArrowheads="1"/>
          </p:cNvSpPr>
          <p:nvPr/>
        </p:nvSpPr>
        <p:spPr bwMode="auto">
          <a:xfrm>
            <a:off x="7822557" y="1142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4" name="Freeform 14">
            <a:extLst>
              <a:ext uri="{FF2B5EF4-FFF2-40B4-BE49-F238E27FC236}">
                <a16:creationId xmlns:a16="http://schemas.microsoft.com/office/drawing/2014/main" id="{3E2AC03A-9CD3-0CA2-F1A3-CA7EE6AD585C}"/>
              </a:ext>
            </a:extLst>
          </p:cNvPr>
          <p:cNvSpPr>
            <a:spLocks/>
          </p:cNvSpPr>
          <p:nvPr/>
        </p:nvSpPr>
        <p:spPr bwMode="auto">
          <a:xfrm>
            <a:off x="8051158" y="1294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5" name="Rectangle 15">
            <a:extLst>
              <a:ext uri="{FF2B5EF4-FFF2-40B4-BE49-F238E27FC236}">
                <a16:creationId xmlns:a16="http://schemas.microsoft.com/office/drawing/2014/main" id="{10D2B488-FA62-378B-5F5F-53C91D986DC1}"/>
              </a:ext>
            </a:extLst>
          </p:cNvPr>
          <p:cNvSpPr>
            <a:spLocks noChangeArrowheads="1"/>
          </p:cNvSpPr>
          <p:nvPr/>
        </p:nvSpPr>
        <p:spPr bwMode="auto">
          <a:xfrm>
            <a:off x="7822557" y="1904036"/>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6" name="Freeform 16">
            <a:extLst>
              <a:ext uri="{FF2B5EF4-FFF2-40B4-BE49-F238E27FC236}">
                <a16:creationId xmlns:a16="http://schemas.microsoft.com/office/drawing/2014/main" id="{4F4C1CAF-65BD-AD39-F193-67DC85D9A7FF}"/>
              </a:ext>
            </a:extLst>
          </p:cNvPr>
          <p:cNvSpPr>
            <a:spLocks/>
          </p:cNvSpPr>
          <p:nvPr/>
        </p:nvSpPr>
        <p:spPr bwMode="auto">
          <a:xfrm>
            <a:off x="8051158" y="2056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7" name="Rectangle 17">
            <a:extLst>
              <a:ext uri="{FF2B5EF4-FFF2-40B4-BE49-F238E27FC236}">
                <a16:creationId xmlns:a16="http://schemas.microsoft.com/office/drawing/2014/main" id="{E02DCCD9-C5C5-9367-1BAB-7C6F5E764DCF}"/>
              </a:ext>
            </a:extLst>
          </p:cNvPr>
          <p:cNvSpPr>
            <a:spLocks noChangeArrowheads="1"/>
          </p:cNvSpPr>
          <p:nvPr/>
        </p:nvSpPr>
        <p:spPr bwMode="auto">
          <a:xfrm>
            <a:off x="4317357" y="3656636"/>
            <a:ext cx="12192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698" name="Freeform 18">
            <a:extLst>
              <a:ext uri="{FF2B5EF4-FFF2-40B4-BE49-F238E27FC236}">
                <a16:creationId xmlns:a16="http://schemas.microsoft.com/office/drawing/2014/main" id="{8C3AA7BC-9A61-BA4C-FDF8-A29E711F24DE}"/>
              </a:ext>
            </a:extLst>
          </p:cNvPr>
          <p:cNvSpPr>
            <a:spLocks/>
          </p:cNvSpPr>
          <p:nvPr/>
        </p:nvSpPr>
        <p:spPr bwMode="auto">
          <a:xfrm>
            <a:off x="45459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699" name="Freeform 19">
            <a:extLst>
              <a:ext uri="{FF2B5EF4-FFF2-40B4-BE49-F238E27FC236}">
                <a16:creationId xmlns:a16="http://schemas.microsoft.com/office/drawing/2014/main" id="{9904EB71-DA98-DEAE-3329-2B40A037B0F5}"/>
              </a:ext>
            </a:extLst>
          </p:cNvPr>
          <p:cNvSpPr>
            <a:spLocks/>
          </p:cNvSpPr>
          <p:nvPr/>
        </p:nvSpPr>
        <p:spPr bwMode="auto">
          <a:xfrm>
            <a:off x="5050783"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0" name="Freeform 20">
            <a:extLst>
              <a:ext uri="{FF2B5EF4-FFF2-40B4-BE49-F238E27FC236}">
                <a16:creationId xmlns:a16="http://schemas.microsoft.com/office/drawing/2014/main" id="{1672667D-0BEB-0799-64AC-FF43EAFB4206}"/>
              </a:ext>
            </a:extLst>
          </p:cNvPr>
          <p:cNvSpPr>
            <a:spLocks/>
          </p:cNvSpPr>
          <p:nvPr/>
        </p:nvSpPr>
        <p:spPr bwMode="auto">
          <a:xfrm>
            <a:off x="4545958"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1" name="Freeform 21">
            <a:extLst>
              <a:ext uri="{FF2B5EF4-FFF2-40B4-BE49-F238E27FC236}">
                <a16:creationId xmlns:a16="http://schemas.microsoft.com/office/drawing/2014/main" id="{B6B25451-54A9-6270-C7EB-403585D3A9D7}"/>
              </a:ext>
            </a:extLst>
          </p:cNvPr>
          <p:cNvSpPr>
            <a:spLocks/>
          </p:cNvSpPr>
          <p:nvPr/>
        </p:nvSpPr>
        <p:spPr bwMode="auto">
          <a:xfrm>
            <a:off x="5050783" y="43424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2" name="Rectangle 22">
            <a:extLst>
              <a:ext uri="{FF2B5EF4-FFF2-40B4-BE49-F238E27FC236}">
                <a16:creationId xmlns:a16="http://schemas.microsoft.com/office/drawing/2014/main" id="{B3096E10-6E17-B55E-A9E3-8DD9EA24241A}"/>
              </a:ext>
            </a:extLst>
          </p:cNvPr>
          <p:cNvSpPr>
            <a:spLocks noChangeArrowheads="1"/>
          </p:cNvSpPr>
          <p:nvPr/>
        </p:nvSpPr>
        <p:spPr bwMode="auto">
          <a:xfrm>
            <a:off x="6908157" y="3656636"/>
            <a:ext cx="685800" cy="1219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3" name="Rectangle 23">
            <a:extLst>
              <a:ext uri="{FF2B5EF4-FFF2-40B4-BE49-F238E27FC236}">
                <a16:creationId xmlns:a16="http://schemas.microsoft.com/office/drawing/2014/main" id="{B415785B-7FE2-7374-5315-DF41DA4C7F24}"/>
              </a:ext>
            </a:extLst>
          </p:cNvPr>
          <p:cNvSpPr>
            <a:spLocks noChangeArrowheads="1"/>
          </p:cNvSpPr>
          <p:nvPr/>
        </p:nvSpPr>
        <p:spPr bwMode="auto">
          <a:xfrm>
            <a:off x="7822557" y="3656636"/>
            <a:ext cx="9144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4" name="Rectangle 24">
            <a:extLst>
              <a:ext uri="{FF2B5EF4-FFF2-40B4-BE49-F238E27FC236}">
                <a16:creationId xmlns:a16="http://schemas.microsoft.com/office/drawing/2014/main" id="{85AF1E6B-DFDD-BD81-FAC8-353A10897194}"/>
              </a:ext>
            </a:extLst>
          </p:cNvPr>
          <p:cNvSpPr>
            <a:spLocks noChangeArrowheads="1"/>
          </p:cNvSpPr>
          <p:nvPr/>
        </p:nvSpPr>
        <p:spPr bwMode="auto">
          <a:xfrm>
            <a:off x="7974957" y="4418636"/>
            <a:ext cx="457200" cy="4572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199705" name="Freeform 25">
            <a:extLst>
              <a:ext uri="{FF2B5EF4-FFF2-40B4-BE49-F238E27FC236}">
                <a16:creationId xmlns:a16="http://schemas.microsoft.com/office/drawing/2014/main" id="{122CD85E-0A96-ED7B-9A76-EE0ED42FD0CB}"/>
              </a:ext>
            </a:extLst>
          </p:cNvPr>
          <p:cNvSpPr>
            <a:spLocks/>
          </p:cNvSpPr>
          <p:nvPr/>
        </p:nvSpPr>
        <p:spPr bwMode="auto">
          <a:xfrm>
            <a:off x="7136758" y="3809036"/>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6" name="Freeform 26">
            <a:extLst>
              <a:ext uri="{FF2B5EF4-FFF2-40B4-BE49-F238E27FC236}">
                <a16:creationId xmlns:a16="http://schemas.microsoft.com/office/drawing/2014/main" id="{CACDA285-EC0F-CC89-B949-643B72A2108F}"/>
              </a:ext>
            </a:extLst>
          </p:cNvPr>
          <p:cNvSpPr>
            <a:spLocks/>
          </p:cNvSpPr>
          <p:nvPr/>
        </p:nvSpPr>
        <p:spPr bwMode="auto">
          <a:xfrm>
            <a:off x="6984358"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7" name="Freeform 27">
            <a:extLst>
              <a:ext uri="{FF2B5EF4-FFF2-40B4-BE49-F238E27FC236}">
                <a16:creationId xmlns:a16="http://schemas.microsoft.com/office/drawing/2014/main" id="{8D10CE88-6530-B8B8-0CCD-3E5F76365D9A}"/>
              </a:ext>
            </a:extLst>
          </p:cNvPr>
          <p:cNvSpPr>
            <a:spLocks/>
          </p:cNvSpPr>
          <p:nvPr/>
        </p:nvSpPr>
        <p:spPr bwMode="auto">
          <a:xfrm>
            <a:off x="7336783" y="43091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8" name="Freeform 28">
            <a:extLst>
              <a:ext uri="{FF2B5EF4-FFF2-40B4-BE49-F238E27FC236}">
                <a16:creationId xmlns:a16="http://schemas.microsoft.com/office/drawing/2014/main" id="{248DB438-324C-6B66-3778-D1AC5924B235}"/>
              </a:ext>
            </a:extLst>
          </p:cNvPr>
          <p:cNvSpPr>
            <a:spLocks/>
          </p:cNvSpPr>
          <p:nvPr/>
        </p:nvSpPr>
        <p:spPr bwMode="auto">
          <a:xfrm>
            <a:off x="8022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09" name="Freeform 29">
            <a:extLst>
              <a:ext uri="{FF2B5EF4-FFF2-40B4-BE49-F238E27FC236}">
                <a16:creationId xmlns:a16="http://schemas.microsoft.com/office/drawing/2014/main" id="{8ADA4F49-AD96-FABF-7971-9FF15ED81EE9}"/>
              </a:ext>
            </a:extLst>
          </p:cNvPr>
          <p:cNvSpPr>
            <a:spLocks/>
          </p:cNvSpPr>
          <p:nvPr/>
        </p:nvSpPr>
        <p:spPr bwMode="auto">
          <a:xfrm>
            <a:off x="8403583" y="37757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0" name="Freeform 30">
            <a:extLst>
              <a:ext uri="{FF2B5EF4-FFF2-40B4-BE49-F238E27FC236}">
                <a16:creationId xmlns:a16="http://schemas.microsoft.com/office/drawing/2014/main" id="{A926793B-540E-1385-B019-172C49A8E222}"/>
              </a:ext>
            </a:extLst>
          </p:cNvPr>
          <p:cNvSpPr>
            <a:spLocks/>
          </p:cNvSpPr>
          <p:nvPr/>
        </p:nvSpPr>
        <p:spPr bwMode="auto">
          <a:xfrm>
            <a:off x="8098783" y="4461500"/>
            <a:ext cx="180975" cy="338137"/>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199711" name="Line 31">
            <a:extLst>
              <a:ext uri="{FF2B5EF4-FFF2-40B4-BE49-F238E27FC236}">
                <a16:creationId xmlns:a16="http://schemas.microsoft.com/office/drawing/2014/main" id="{C3719C57-F95B-9785-0928-4BE82E02A8B2}"/>
              </a:ext>
            </a:extLst>
          </p:cNvPr>
          <p:cNvSpPr>
            <a:spLocks noChangeShapeType="1"/>
          </p:cNvSpPr>
          <p:nvPr/>
        </p:nvSpPr>
        <p:spPr bwMode="auto">
          <a:xfrm>
            <a:off x="6146157" y="1218236"/>
            <a:ext cx="0" cy="457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2" name="Line 32">
            <a:extLst>
              <a:ext uri="{FF2B5EF4-FFF2-40B4-BE49-F238E27FC236}">
                <a16:creationId xmlns:a16="http://schemas.microsoft.com/office/drawing/2014/main" id="{32869509-4F21-A9A6-1F7B-E1CE1EDE9005}"/>
              </a:ext>
            </a:extLst>
          </p:cNvPr>
          <p:cNvSpPr>
            <a:spLocks noChangeShapeType="1"/>
          </p:cNvSpPr>
          <p:nvPr/>
        </p:nvSpPr>
        <p:spPr bwMode="auto">
          <a:xfrm>
            <a:off x="3783957" y="3428036"/>
            <a:ext cx="5562600"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199713" name="Rectangle 33">
            <a:extLst>
              <a:ext uri="{FF2B5EF4-FFF2-40B4-BE49-F238E27FC236}">
                <a16:creationId xmlns:a16="http://schemas.microsoft.com/office/drawing/2014/main" id="{03C02091-09D4-8E08-F544-1ED74DDFADE0}"/>
              </a:ext>
            </a:extLst>
          </p:cNvPr>
          <p:cNvSpPr>
            <a:spLocks noChangeArrowheads="1"/>
          </p:cNvSpPr>
          <p:nvPr/>
        </p:nvSpPr>
        <p:spPr bwMode="auto">
          <a:xfrm>
            <a:off x="6628757" y="26660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4" name="Rectangle 34">
            <a:extLst>
              <a:ext uri="{FF2B5EF4-FFF2-40B4-BE49-F238E27FC236}">
                <a16:creationId xmlns:a16="http://schemas.microsoft.com/office/drawing/2014/main" id="{C5D894D3-A82E-F453-A5A4-F6958B7EBAA5}"/>
              </a:ext>
            </a:extLst>
          </p:cNvPr>
          <p:cNvSpPr>
            <a:spLocks noChangeArrowheads="1"/>
          </p:cNvSpPr>
          <p:nvPr/>
        </p:nvSpPr>
        <p:spPr bwMode="auto">
          <a:xfrm>
            <a:off x="6755757" y="29851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5" name="Rectangle 35">
            <a:extLst>
              <a:ext uri="{FF2B5EF4-FFF2-40B4-BE49-F238E27FC236}">
                <a16:creationId xmlns:a16="http://schemas.microsoft.com/office/drawing/2014/main" id="{55BC2ADB-F4B4-4686-D66B-BBF724D45ED6}"/>
              </a:ext>
            </a:extLst>
          </p:cNvPr>
          <p:cNvSpPr>
            <a:spLocks noChangeArrowheads="1"/>
          </p:cNvSpPr>
          <p:nvPr/>
        </p:nvSpPr>
        <p:spPr bwMode="auto">
          <a:xfrm>
            <a:off x="653350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16" name="Rectangle 36">
            <a:extLst>
              <a:ext uri="{FF2B5EF4-FFF2-40B4-BE49-F238E27FC236}">
                <a16:creationId xmlns:a16="http://schemas.microsoft.com/office/drawing/2014/main" id="{458B4061-A7B6-8EA7-1F80-761D3A2BA40A}"/>
              </a:ext>
            </a:extLst>
          </p:cNvPr>
          <p:cNvSpPr>
            <a:spLocks noChangeArrowheads="1"/>
          </p:cNvSpPr>
          <p:nvPr/>
        </p:nvSpPr>
        <p:spPr bwMode="auto">
          <a:xfrm>
            <a:off x="6806557" y="5347324"/>
            <a:ext cx="1911101"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many processes</a:t>
            </a:r>
          </a:p>
        </p:txBody>
      </p:sp>
      <p:sp>
        <p:nvSpPr>
          <p:cNvPr id="199717" name="Rectangle 37">
            <a:extLst>
              <a:ext uri="{FF2B5EF4-FFF2-40B4-BE49-F238E27FC236}">
                <a16:creationId xmlns:a16="http://schemas.microsoft.com/office/drawing/2014/main" id="{5B6DB947-10AF-5894-7D05-1BD48F8ADE14}"/>
              </a:ext>
            </a:extLst>
          </p:cNvPr>
          <p:cNvSpPr>
            <a:spLocks noChangeArrowheads="1"/>
          </p:cNvSpPr>
          <p:nvPr/>
        </p:nvSpPr>
        <p:spPr bwMode="auto">
          <a:xfrm>
            <a:off x="3930007" y="2589837"/>
            <a:ext cx="2350323"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one thread/process</a:t>
            </a:r>
          </a:p>
        </p:txBody>
      </p:sp>
      <p:sp>
        <p:nvSpPr>
          <p:cNvPr id="199718" name="Rectangle 38">
            <a:extLst>
              <a:ext uri="{FF2B5EF4-FFF2-40B4-BE49-F238E27FC236}">
                <a16:creationId xmlns:a16="http://schemas.microsoft.com/office/drawing/2014/main" id="{39143946-CF37-DDBC-40F7-AAE9CBDDEA98}"/>
              </a:ext>
            </a:extLst>
          </p:cNvPr>
          <p:cNvSpPr>
            <a:spLocks noChangeArrowheads="1"/>
          </p:cNvSpPr>
          <p:nvPr/>
        </p:nvSpPr>
        <p:spPr bwMode="auto">
          <a:xfrm>
            <a:off x="4266557" y="29089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19" name="Rectangle 39">
            <a:extLst>
              <a:ext uri="{FF2B5EF4-FFF2-40B4-BE49-F238E27FC236}">
                <a16:creationId xmlns:a16="http://schemas.microsoft.com/office/drawing/2014/main" id="{5CBF91A1-2B67-DA7E-3295-C1554B862BC9}"/>
              </a:ext>
            </a:extLst>
          </p:cNvPr>
          <p:cNvSpPr>
            <a:spLocks noChangeArrowheads="1"/>
          </p:cNvSpPr>
          <p:nvPr/>
        </p:nvSpPr>
        <p:spPr bwMode="auto">
          <a:xfrm>
            <a:off x="3707757" y="5028237"/>
            <a:ext cx="264687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rgbClr val="FF0000"/>
                </a:solidFill>
              </a:rPr>
              <a:t>many threads/process</a:t>
            </a:r>
          </a:p>
        </p:txBody>
      </p:sp>
      <p:sp>
        <p:nvSpPr>
          <p:cNvPr id="199720" name="Rectangle 40">
            <a:extLst>
              <a:ext uri="{FF2B5EF4-FFF2-40B4-BE49-F238E27FC236}">
                <a16:creationId xmlns:a16="http://schemas.microsoft.com/office/drawing/2014/main" id="{8C8BB73C-BA56-1C40-D85C-041392C8014E}"/>
              </a:ext>
            </a:extLst>
          </p:cNvPr>
          <p:cNvSpPr>
            <a:spLocks noChangeArrowheads="1"/>
          </p:cNvSpPr>
          <p:nvPr/>
        </p:nvSpPr>
        <p:spPr bwMode="auto">
          <a:xfrm>
            <a:off x="4266557" y="5347324"/>
            <a:ext cx="148470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solidFill>
                  <a:schemeClr val="accent2"/>
                </a:solidFill>
              </a:rPr>
              <a:t>one process</a:t>
            </a:r>
          </a:p>
        </p:txBody>
      </p:sp>
      <p:sp>
        <p:nvSpPr>
          <p:cNvPr id="199721" name="Rectangle 41">
            <a:extLst>
              <a:ext uri="{FF2B5EF4-FFF2-40B4-BE49-F238E27FC236}">
                <a16:creationId xmlns:a16="http://schemas.microsoft.com/office/drawing/2014/main" id="{C5B193A7-CF49-0BA9-0744-CD31327D1EC9}"/>
              </a:ext>
            </a:extLst>
          </p:cNvPr>
          <p:cNvSpPr>
            <a:spLocks noChangeArrowheads="1"/>
          </p:cNvSpPr>
          <p:nvPr/>
        </p:nvSpPr>
        <p:spPr bwMode="auto">
          <a:xfrm>
            <a:off x="3098157" y="1980237"/>
            <a:ext cx="1178528"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MS/DOS</a:t>
            </a:r>
          </a:p>
        </p:txBody>
      </p:sp>
      <p:sp>
        <p:nvSpPr>
          <p:cNvPr id="199722" name="Rectangle 42">
            <a:extLst>
              <a:ext uri="{FF2B5EF4-FFF2-40B4-BE49-F238E27FC236}">
                <a16:creationId xmlns:a16="http://schemas.microsoft.com/office/drawing/2014/main" id="{3861BF16-D28A-D7B6-8EAA-480641BA715D}"/>
              </a:ext>
            </a:extLst>
          </p:cNvPr>
          <p:cNvSpPr>
            <a:spLocks noChangeArrowheads="1"/>
          </p:cNvSpPr>
          <p:nvPr/>
        </p:nvSpPr>
        <p:spPr bwMode="auto">
          <a:xfrm>
            <a:off x="3155307" y="4204324"/>
            <a:ext cx="70724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Java</a:t>
            </a:r>
          </a:p>
        </p:txBody>
      </p:sp>
      <p:sp>
        <p:nvSpPr>
          <p:cNvPr id="199723" name="Rectangle 43">
            <a:extLst>
              <a:ext uri="{FF2B5EF4-FFF2-40B4-BE49-F238E27FC236}">
                <a16:creationId xmlns:a16="http://schemas.microsoft.com/office/drawing/2014/main" id="{76A6935B-8380-83B9-20BF-BEE4D8B2CB40}"/>
              </a:ext>
            </a:extLst>
          </p:cNvPr>
          <p:cNvSpPr>
            <a:spLocks noChangeArrowheads="1"/>
          </p:cNvSpPr>
          <p:nvPr/>
        </p:nvSpPr>
        <p:spPr bwMode="auto">
          <a:xfrm>
            <a:off x="8813157" y="1675436"/>
            <a:ext cx="1077539" cy="646331"/>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older</a:t>
            </a:r>
          </a:p>
          <a:p>
            <a:r>
              <a:rPr lang="en-US" altLang="en-SE" i="1"/>
              <a:t>UNIXes</a:t>
            </a:r>
          </a:p>
        </p:txBody>
      </p:sp>
      <p:sp>
        <p:nvSpPr>
          <p:cNvPr id="199724" name="Rectangle 44">
            <a:extLst>
              <a:ext uri="{FF2B5EF4-FFF2-40B4-BE49-F238E27FC236}">
                <a16:creationId xmlns:a16="http://schemas.microsoft.com/office/drawing/2014/main" id="{E7A49F3A-500A-3F15-47A6-9CB8E24725BE}"/>
              </a:ext>
            </a:extLst>
          </p:cNvPr>
          <p:cNvSpPr>
            <a:spLocks noChangeArrowheads="1"/>
          </p:cNvSpPr>
          <p:nvPr/>
        </p:nvSpPr>
        <p:spPr bwMode="auto">
          <a:xfrm>
            <a:off x="8965557" y="4266237"/>
            <a:ext cx="1414170" cy="92333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sp>
        <p:nvSpPr>
          <p:cNvPr id="199725" name="Oval 45">
            <a:extLst>
              <a:ext uri="{FF2B5EF4-FFF2-40B4-BE49-F238E27FC236}">
                <a16:creationId xmlns:a16="http://schemas.microsoft.com/office/drawing/2014/main" id="{B3405126-9AE0-20E6-3A93-C6915E86BBDB}"/>
              </a:ext>
            </a:extLst>
          </p:cNvPr>
          <p:cNvSpPr>
            <a:spLocks noChangeArrowheads="1"/>
          </p:cNvSpPr>
          <p:nvPr/>
        </p:nvSpPr>
        <p:spPr bwMode="auto">
          <a:xfrm>
            <a:off x="5841357" y="3047036"/>
            <a:ext cx="4419600" cy="3276600"/>
          </a:xfrm>
          <a:prstGeom prst="ellipse">
            <a:avLst/>
          </a:prstGeom>
          <a:noFill/>
          <a:ln w="50800">
            <a:solidFill>
              <a:srgbClr val="FF00FF"/>
            </a:solidFill>
            <a:round/>
            <a:headEnd/>
            <a:tailEnd/>
          </a:ln>
          <a:effectLst/>
          <a:extLst>
            <a:ext uri="{909E8E84-426E-40DD-AFC4-6F175D3DCCD1}">
              <a14:hiddenFill xmlns:a14="http://schemas.microsoft.com/office/drawing/2010/main">
                <a:solidFill>
                  <a:srgbClr val="EBEB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2">
            <a:extLst>
              <a:ext uri="{FF2B5EF4-FFF2-40B4-BE49-F238E27FC236}">
                <a16:creationId xmlns:a16="http://schemas.microsoft.com/office/drawing/2014/main" id="{9261A137-0252-512F-580E-6241F2B66E00}"/>
              </a:ext>
            </a:extLst>
          </p:cNvPr>
          <p:cNvSpPr>
            <a:spLocks noChangeArrowheads="1"/>
          </p:cNvSpPr>
          <p:nvPr/>
        </p:nvSpPr>
        <p:spPr bwMode="auto">
          <a:xfrm>
            <a:off x="2261967"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1" name="Rectangle 3">
            <a:extLst>
              <a:ext uri="{FF2B5EF4-FFF2-40B4-BE49-F238E27FC236}">
                <a16:creationId xmlns:a16="http://schemas.microsoft.com/office/drawing/2014/main" id="{5F03E29B-440E-48B3-9B51-F831DE5DB16B}"/>
              </a:ext>
            </a:extLst>
          </p:cNvPr>
          <p:cNvSpPr>
            <a:spLocks noChangeArrowheads="1"/>
          </p:cNvSpPr>
          <p:nvPr/>
        </p:nvSpPr>
        <p:spPr bwMode="auto">
          <a:xfrm>
            <a:off x="2065117"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1732" name="Freeform 4">
            <a:extLst>
              <a:ext uri="{FF2B5EF4-FFF2-40B4-BE49-F238E27FC236}">
                <a16:creationId xmlns:a16="http://schemas.microsoft.com/office/drawing/2014/main" id="{6EEE90C1-9663-BF3C-9483-C998F29320D1}"/>
              </a:ext>
            </a:extLst>
          </p:cNvPr>
          <p:cNvSpPr>
            <a:spLocks/>
          </p:cNvSpPr>
          <p:nvPr/>
        </p:nvSpPr>
        <p:spPr bwMode="auto">
          <a:xfrm>
            <a:off x="2490568"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3" name="Rectangle 5">
            <a:extLst>
              <a:ext uri="{FF2B5EF4-FFF2-40B4-BE49-F238E27FC236}">
                <a16:creationId xmlns:a16="http://schemas.microsoft.com/office/drawing/2014/main" id="{24CDD67D-F836-EC4E-5F3B-0D497BF356D3}"/>
              </a:ext>
            </a:extLst>
          </p:cNvPr>
          <p:cNvSpPr>
            <a:spLocks noChangeArrowheads="1"/>
          </p:cNvSpPr>
          <p:nvPr/>
        </p:nvSpPr>
        <p:spPr bwMode="auto">
          <a:xfrm>
            <a:off x="2185767"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1734" name="Group 6">
            <a:extLst>
              <a:ext uri="{FF2B5EF4-FFF2-40B4-BE49-F238E27FC236}">
                <a16:creationId xmlns:a16="http://schemas.microsoft.com/office/drawing/2014/main" id="{CA416AAC-C413-CC1C-13AA-822788FF251F}"/>
              </a:ext>
            </a:extLst>
          </p:cNvPr>
          <p:cNvGrpSpPr>
            <a:grpSpLocks/>
          </p:cNvGrpSpPr>
          <p:nvPr/>
        </p:nvGrpSpPr>
        <p:grpSpPr bwMode="auto">
          <a:xfrm>
            <a:off x="5036917" y="1981200"/>
            <a:ext cx="3471863" cy="1533525"/>
            <a:chOff x="2016" y="1248"/>
            <a:chExt cx="2187" cy="966"/>
          </a:xfrm>
        </p:grpSpPr>
        <p:sp>
          <p:nvSpPr>
            <p:cNvPr id="201735" name="Rectangle 7">
              <a:extLst>
                <a:ext uri="{FF2B5EF4-FFF2-40B4-BE49-F238E27FC236}">
                  <a16:creationId xmlns:a16="http://schemas.microsoft.com/office/drawing/2014/main" id="{C6342CEF-89A4-AAE8-9C65-7A6A72CF2F09}"/>
                </a:ext>
              </a:extLst>
            </p:cNvPr>
            <p:cNvSpPr>
              <a:spLocks noChangeArrowheads="1"/>
            </p:cNvSpPr>
            <p:nvPr/>
          </p:nvSpPr>
          <p:spPr bwMode="auto">
            <a:xfrm>
              <a:off x="2016" y="1248"/>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6" name="Rectangle 8">
              <a:extLst>
                <a:ext uri="{FF2B5EF4-FFF2-40B4-BE49-F238E27FC236}">
                  <a16:creationId xmlns:a16="http://schemas.microsoft.com/office/drawing/2014/main" id="{C85B1DA4-5632-4DFF-490D-4434BDFB9FEC}"/>
                </a:ext>
              </a:extLst>
            </p:cNvPr>
            <p:cNvSpPr>
              <a:spLocks noChangeArrowheads="1"/>
            </p:cNvSpPr>
            <p:nvPr/>
          </p:nvSpPr>
          <p:spPr bwMode="auto">
            <a:xfrm>
              <a:off x="2592" y="1248"/>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7" name="Rectangle 9">
              <a:extLst>
                <a:ext uri="{FF2B5EF4-FFF2-40B4-BE49-F238E27FC236}">
                  <a16:creationId xmlns:a16="http://schemas.microsoft.com/office/drawing/2014/main" id="{DBA2872E-59EE-79C5-BEAE-D2C3AA40857F}"/>
                </a:ext>
              </a:extLst>
            </p:cNvPr>
            <p:cNvSpPr>
              <a:spLocks noChangeArrowheads="1"/>
            </p:cNvSpPr>
            <p:nvPr/>
          </p:nvSpPr>
          <p:spPr bwMode="auto">
            <a:xfrm>
              <a:off x="2688" y="1728"/>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1738" name="Freeform 10">
              <a:extLst>
                <a:ext uri="{FF2B5EF4-FFF2-40B4-BE49-F238E27FC236}">
                  <a16:creationId xmlns:a16="http://schemas.microsoft.com/office/drawing/2014/main" id="{1FAE9D72-69C5-A7D4-2A90-E03C0BF52769}"/>
                </a:ext>
              </a:extLst>
            </p:cNvPr>
            <p:cNvSpPr>
              <a:spLocks/>
            </p:cNvSpPr>
            <p:nvPr/>
          </p:nvSpPr>
          <p:spPr bwMode="auto">
            <a:xfrm>
              <a:off x="2160" y="1344"/>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39" name="Freeform 11">
              <a:extLst>
                <a:ext uri="{FF2B5EF4-FFF2-40B4-BE49-F238E27FC236}">
                  <a16:creationId xmlns:a16="http://schemas.microsoft.com/office/drawing/2014/main" id="{6E2798D7-D537-5C60-F24A-1528DB6E05D4}"/>
                </a:ext>
              </a:extLst>
            </p:cNvPr>
            <p:cNvSpPr>
              <a:spLocks/>
            </p:cNvSpPr>
            <p:nvPr/>
          </p:nvSpPr>
          <p:spPr bwMode="auto">
            <a:xfrm>
              <a:off x="2064"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0" name="Freeform 12">
              <a:extLst>
                <a:ext uri="{FF2B5EF4-FFF2-40B4-BE49-F238E27FC236}">
                  <a16:creationId xmlns:a16="http://schemas.microsoft.com/office/drawing/2014/main" id="{8AFFA7F8-EFDE-CB58-3309-6CC9D8A74FD8}"/>
                </a:ext>
              </a:extLst>
            </p:cNvPr>
            <p:cNvSpPr>
              <a:spLocks/>
            </p:cNvSpPr>
            <p:nvPr/>
          </p:nvSpPr>
          <p:spPr bwMode="auto">
            <a:xfrm>
              <a:off x="2286" y="165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1" name="Freeform 13">
              <a:extLst>
                <a:ext uri="{FF2B5EF4-FFF2-40B4-BE49-F238E27FC236}">
                  <a16:creationId xmlns:a16="http://schemas.microsoft.com/office/drawing/2014/main" id="{E3611E52-6459-1826-A1D0-BF8941588CE2}"/>
                </a:ext>
              </a:extLst>
            </p:cNvPr>
            <p:cNvSpPr>
              <a:spLocks/>
            </p:cNvSpPr>
            <p:nvPr/>
          </p:nvSpPr>
          <p:spPr bwMode="auto">
            <a:xfrm>
              <a:off x="271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2" name="Freeform 14">
              <a:extLst>
                <a:ext uri="{FF2B5EF4-FFF2-40B4-BE49-F238E27FC236}">
                  <a16:creationId xmlns:a16="http://schemas.microsoft.com/office/drawing/2014/main" id="{58CF9F8D-93A9-956D-7D11-5289FDC26B6B}"/>
                </a:ext>
              </a:extLst>
            </p:cNvPr>
            <p:cNvSpPr>
              <a:spLocks/>
            </p:cNvSpPr>
            <p:nvPr/>
          </p:nvSpPr>
          <p:spPr bwMode="auto">
            <a:xfrm>
              <a:off x="2958" y="1323"/>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3" name="Freeform 15">
              <a:extLst>
                <a:ext uri="{FF2B5EF4-FFF2-40B4-BE49-F238E27FC236}">
                  <a16:creationId xmlns:a16="http://schemas.microsoft.com/office/drawing/2014/main" id="{F818DDBA-20DB-7216-ADF0-9E3D2E528558}"/>
                </a:ext>
              </a:extLst>
            </p:cNvPr>
            <p:cNvSpPr>
              <a:spLocks/>
            </p:cNvSpPr>
            <p:nvPr/>
          </p:nvSpPr>
          <p:spPr bwMode="auto">
            <a:xfrm>
              <a:off x="2766" y="17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1744" name="Rectangle 16">
              <a:extLst>
                <a:ext uri="{FF2B5EF4-FFF2-40B4-BE49-F238E27FC236}">
                  <a16:creationId xmlns:a16="http://schemas.microsoft.com/office/drawing/2014/main" id="{8776FBD8-FEAE-13A5-41AA-40C1BBA0F1AC}"/>
                </a:ext>
              </a:extLst>
            </p:cNvPr>
            <p:cNvSpPr>
              <a:spLocks noChangeArrowheads="1"/>
            </p:cNvSpPr>
            <p:nvPr/>
          </p:nvSpPr>
          <p:spPr bwMode="auto">
            <a:xfrm>
              <a:off x="3312" y="1632"/>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1745" name="Rectangle 17">
            <a:extLst>
              <a:ext uri="{FF2B5EF4-FFF2-40B4-BE49-F238E27FC236}">
                <a16:creationId xmlns:a16="http://schemas.microsoft.com/office/drawing/2014/main" id="{F8A718D0-95F8-16F4-B849-7473D389CC66}"/>
              </a:ext>
            </a:extLst>
          </p:cNvPr>
          <p:cNvSpPr>
            <a:spLocks noChangeArrowheads="1"/>
          </p:cNvSpPr>
          <p:nvPr/>
        </p:nvSpPr>
        <p:spPr bwMode="auto">
          <a:xfrm>
            <a:off x="4655917"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1746" name="Line 18">
            <a:extLst>
              <a:ext uri="{FF2B5EF4-FFF2-40B4-BE49-F238E27FC236}">
                <a16:creationId xmlns:a16="http://schemas.microsoft.com/office/drawing/2014/main" id="{10A83733-1426-877B-CCA5-5190B17D3620}"/>
              </a:ext>
            </a:extLst>
          </p:cNvPr>
          <p:cNvSpPr>
            <a:spLocks noChangeShapeType="1"/>
          </p:cNvSpPr>
          <p:nvPr/>
        </p:nvSpPr>
        <p:spPr bwMode="auto">
          <a:xfrm flipH="1">
            <a:off x="4884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7" name="Line 19">
            <a:extLst>
              <a:ext uri="{FF2B5EF4-FFF2-40B4-BE49-F238E27FC236}">
                <a16:creationId xmlns:a16="http://schemas.microsoft.com/office/drawing/2014/main" id="{92FF373B-7EAB-973F-4D19-AA0C4DA62BB2}"/>
              </a:ext>
            </a:extLst>
          </p:cNvPr>
          <p:cNvSpPr>
            <a:spLocks noChangeShapeType="1"/>
          </p:cNvSpPr>
          <p:nvPr/>
        </p:nvSpPr>
        <p:spPr bwMode="auto">
          <a:xfrm flipH="1">
            <a:off x="5265517" y="2971800"/>
            <a:ext cx="304800" cy="1219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8" name="Line 20">
            <a:extLst>
              <a:ext uri="{FF2B5EF4-FFF2-40B4-BE49-F238E27FC236}">
                <a16:creationId xmlns:a16="http://schemas.microsoft.com/office/drawing/2014/main" id="{F0E3703B-253A-2953-8BF6-4A7D6831D71A}"/>
              </a:ext>
            </a:extLst>
          </p:cNvPr>
          <p:cNvSpPr>
            <a:spLocks noChangeShapeType="1"/>
          </p:cNvSpPr>
          <p:nvPr/>
        </p:nvSpPr>
        <p:spPr bwMode="auto">
          <a:xfrm flipH="1">
            <a:off x="6103717" y="3048000"/>
            <a:ext cx="228600" cy="9906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49" name="Line 21">
            <a:extLst>
              <a:ext uri="{FF2B5EF4-FFF2-40B4-BE49-F238E27FC236}">
                <a16:creationId xmlns:a16="http://schemas.microsoft.com/office/drawing/2014/main" id="{4E6258AF-A58B-EE57-00A8-0C18C5442CB9}"/>
              </a:ext>
            </a:extLst>
          </p:cNvPr>
          <p:cNvSpPr>
            <a:spLocks noChangeShapeType="1"/>
          </p:cNvSpPr>
          <p:nvPr/>
        </p:nvSpPr>
        <p:spPr bwMode="auto">
          <a:xfrm flipH="1">
            <a:off x="5036917" y="2438400"/>
            <a:ext cx="304800" cy="1905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0" name="Line 22">
            <a:extLst>
              <a:ext uri="{FF2B5EF4-FFF2-40B4-BE49-F238E27FC236}">
                <a16:creationId xmlns:a16="http://schemas.microsoft.com/office/drawing/2014/main" id="{68E2D523-12AE-AB00-2A4B-AFCB8D3F264B}"/>
              </a:ext>
            </a:extLst>
          </p:cNvPr>
          <p:cNvSpPr>
            <a:spLocks noChangeShapeType="1"/>
          </p:cNvSpPr>
          <p:nvPr/>
        </p:nvSpPr>
        <p:spPr bwMode="auto">
          <a:xfrm flipH="1">
            <a:off x="5646517" y="2438400"/>
            <a:ext cx="609600" cy="1676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1" name="Line 23">
            <a:extLst>
              <a:ext uri="{FF2B5EF4-FFF2-40B4-BE49-F238E27FC236}">
                <a16:creationId xmlns:a16="http://schemas.microsoft.com/office/drawing/2014/main" id="{BEC278D2-ABBB-4550-98C8-6E4AADC46072}"/>
              </a:ext>
            </a:extLst>
          </p:cNvPr>
          <p:cNvSpPr>
            <a:spLocks noChangeShapeType="1"/>
          </p:cNvSpPr>
          <p:nvPr/>
        </p:nvSpPr>
        <p:spPr bwMode="auto">
          <a:xfrm>
            <a:off x="6637117" y="2362200"/>
            <a:ext cx="228600" cy="1828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2" name="Text Box 24">
            <a:extLst>
              <a:ext uri="{FF2B5EF4-FFF2-40B4-BE49-F238E27FC236}">
                <a16:creationId xmlns:a16="http://schemas.microsoft.com/office/drawing/2014/main" id="{0344386D-540C-2A54-AA26-9CB8F12921FB}"/>
              </a:ext>
            </a:extLst>
          </p:cNvPr>
          <p:cNvSpPr txBox="1">
            <a:spLocks noChangeArrowheads="1"/>
          </p:cNvSpPr>
          <p:nvPr/>
        </p:nvSpPr>
        <p:spPr bwMode="auto">
          <a:xfrm>
            <a:off x="5951317" y="4876800"/>
            <a:ext cx="20574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a:t>(thread create, destroy, signal, wait, etc.)</a:t>
            </a:r>
          </a:p>
        </p:txBody>
      </p:sp>
      <p:sp>
        <p:nvSpPr>
          <p:cNvPr id="201753" name="Rectangle 25">
            <a:extLst>
              <a:ext uri="{FF2B5EF4-FFF2-40B4-BE49-F238E27FC236}">
                <a16:creationId xmlns:a16="http://schemas.microsoft.com/office/drawing/2014/main" id="{8ED6D3C1-97B3-392C-8A65-1E3D62E63C6C}"/>
              </a:ext>
            </a:extLst>
          </p:cNvPr>
          <p:cNvSpPr>
            <a:spLocks noChangeArrowheads="1"/>
          </p:cNvSpPr>
          <p:nvPr/>
        </p:nvSpPr>
        <p:spPr bwMode="auto">
          <a:xfrm>
            <a:off x="4655917"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1754" name="Line 26">
            <a:extLst>
              <a:ext uri="{FF2B5EF4-FFF2-40B4-BE49-F238E27FC236}">
                <a16:creationId xmlns:a16="http://schemas.microsoft.com/office/drawing/2014/main" id="{3662441C-622B-5471-5CE7-530BF97B3FEC}"/>
              </a:ext>
            </a:extLst>
          </p:cNvPr>
          <p:cNvSpPr>
            <a:spLocks noChangeShapeType="1"/>
          </p:cNvSpPr>
          <p:nvPr/>
        </p:nvSpPr>
        <p:spPr bwMode="auto">
          <a:xfrm>
            <a:off x="6256117"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1755" name="Rectangle 27">
            <a:extLst>
              <a:ext uri="{FF2B5EF4-FFF2-40B4-BE49-F238E27FC236}">
                <a16:creationId xmlns:a16="http://schemas.microsoft.com/office/drawing/2014/main" id="{7A26617C-A6CB-B6AF-089A-78B2B8F66446}"/>
              </a:ext>
            </a:extLst>
          </p:cNvPr>
          <p:cNvSpPr>
            <a:spLocks noGrp="1" noChangeArrowheads="1"/>
          </p:cNvSpPr>
          <p:nvPr>
            <p:ph type="title"/>
          </p:nvPr>
        </p:nvSpPr>
        <p:spPr>
          <a:noFill/>
          <a:ln/>
        </p:spPr>
        <p:txBody>
          <a:bodyPr/>
          <a:lstStyle/>
          <a:p>
            <a:r>
              <a:rPr lang="en-US" altLang="en-SE"/>
              <a:t>Kernel threads</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075814" y="1073427"/>
            <a:ext cx="3265067" cy="5138531"/>
          </a:xfrm>
        </p:spPr>
        <p:txBody>
          <a:bodyPr/>
          <a:lstStyle/>
          <a:p>
            <a:r>
              <a:rPr lang="en-US" altLang="zh-CN" dirty="0"/>
              <a:t>A</a:t>
            </a:r>
            <a:r>
              <a:rPr lang="zh-CN" altLang="en-US" dirty="0"/>
              <a:t> </a:t>
            </a:r>
            <a:r>
              <a:rPr lang="en-US" altLang="zh-CN" dirty="0"/>
              <a:t>program</a:t>
            </a:r>
            <a:r>
              <a:rPr lang="zh-CN" altLang="en-US" dirty="0"/>
              <a:t> </a:t>
            </a:r>
            <a:r>
              <a:rPr lang="en-US" altLang="zh-CN" dirty="0"/>
              <a:t>becomes</a:t>
            </a:r>
            <a:r>
              <a:rPr lang="zh-CN" altLang="en-US" dirty="0"/>
              <a:t> </a:t>
            </a:r>
            <a:r>
              <a:rPr lang="en-US" altLang="zh-CN" dirty="0"/>
              <a:t>a</a:t>
            </a:r>
            <a:r>
              <a:rPr lang="zh-CN" altLang="en-US" dirty="0"/>
              <a:t> </a:t>
            </a:r>
            <a:r>
              <a:rPr lang="en-US" altLang="zh-CN" dirty="0"/>
              <a:t>process</a:t>
            </a:r>
            <a:r>
              <a:rPr lang="zh-CN" altLang="en-US" dirty="0"/>
              <a:t> </a:t>
            </a:r>
            <a:r>
              <a:rPr lang="en-US" altLang="zh-CN" dirty="0"/>
              <a:t>when</a:t>
            </a:r>
            <a:r>
              <a:rPr lang="zh-CN" altLang="en-US" dirty="0"/>
              <a:t> </a:t>
            </a:r>
            <a:r>
              <a:rPr lang="en-US" altLang="zh-CN" dirty="0"/>
              <a:t>it</a:t>
            </a:r>
            <a:r>
              <a:rPr lang="zh-CN" altLang="en-US" dirty="0"/>
              <a:t> </a:t>
            </a:r>
            <a:r>
              <a:rPr lang="en-US" altLang="zh-CN" dirty="0"/>
              <a:t>is</a:t>
            </a:r>
            <a:r>
              <a:rPr lang="zh-CN" altLang="en-US" dirty="0"/>
              <a:t> </a:t>
            </a:r>
            <a:r>
              <a:rPr lang="en-US" altLang="zh-CN" dirty="0"/>
              <a:t>selected</a:t>
            </a:r>
            <a:r>
              <a:rPr lang="zh-CN" altLang="en-US" dirty="0"/>
              <a:t> </a:t>
            </a:r>
            <a:r>
              <a:rPr lang="en-US" altLang="zh-CN" dirty="0"/>
              <a:t>to</a:t>
            </a:r>
            <a:r>
              <a:rPr lang="zh-CN" altLang="en-US" dirty="0"/>
              <a:t> </a:t>
            </a:r>
            <a:r>
              <a:rPr lang="en-US" altLang="zh-CN" dirty="0"/>
              <a:t>execute</a:t>
            </a:r>
            <a:r>
              <a:rPr lang="zh-CN" altLang="en-US" dirty="0"/>
              <a:t> </a:t>
            </a:r>
            <a:r>
              <a:rPr lang="en-US" altLang="zh-CN" dirty="0"/>
              <a:t>and</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p>
          <a:p>
            <a:r>
              <a:rPr lang="en-US" dirty="0"/>
              <a:t>A</a:t>
            </a:r>
            <a:r>
              <a:rPr lang="zh-CN" altLang="en-US" dirty="0"/>
              <a:t> </a:t>
            </a:r>
            <a:r>
              <a:rPr lang="en-US" altLang="zh-CN" dirty="0"/>
              <a:t>process</a:t>
            </a:r>
            <a:r>
              <a:rPr lang="zh-CN" altLang="en-US" dirty="0"/>
              <a:t> </a:t>
            </a:r>
            <a:r>
              <a:rPr lang="en-US" altLang="zh-CN" dirty="0"/>
              <a:t>has</a:t>
            </a:r>
            <a:r>
              <a:rPr lang="zh-CN" altLang="en-US" dirty="0"/>
              <a:t> </a:t>
            </a:r>
            <a:r>
              <a:rPr lang="en-US" altLang="zh-CN" dirty="0"/>
              <a:t>an</a:t>
            </a:r>
            <a:r>
              <a:rPr lang="zh-CN" altLang="en-US" dirty="0"/>
              <a:t> </a:t>
            </a:r>
            <a:r>
              <a:rPr lang="en-US" altLang="zh-CN" b="1" dirty="0">
                <a:solidFill>
                  <a:srgbClr val="0070C0"/>
                </a:solidFill>
              </a:rPr>
              <a:t>address</a:t>
            </a:r>
            <a:r>
              <a:rPr lang="zh-CN" altLang="en-US" b="1" dirty="0">
                <a:solidFill>
                  <a:srgbClr val="0070C0"/>
                </a:solidFill>
              </a:rPr>
              <a:t> </a:t>
            </a:r>
            <a:r>
              <a:rPr lang="en-US" altLang="zh-CN" b="1" dirty="0">
                <a:solidFill>
                  <a:srgbClr val="0070C0"/>
                </a:solidFill>
              </a:rPr>
              <a:t>space</a:t>
            </a:r>
            <a:endParaRPr lang="nb-NO" b="1" dirty="0">
              <a:solidFill>
                <a:srgbClr val="0070C0"/>
              </a:solidFill>
            </a:endParaRPr>
          </a:p>
        </p:txBody>
      </p:sp>
      <p:sp>
        <p:nvSpPr>
          <p:cNvPr id="4" name="직사각형 5">
            <a:extLst>
              <a:ext uri="{FF2B5EF4-FFF2-40B4-BE49-F238E27FC236}">
                <a16:creationId xmlns:a16="http://schemas.microsoft.com/office/drawing/2014/main" id="{C152BA54-B1F1-FDAE-E0A1-3F5F2D317691}"/>
              </a:ext>
            </a:extLst>
          </p:cNvPr>
          <p:cNvSpPr/>
          <p:nvPr/>
        </p:nvSpPr>
        <p:spPr>
          <a:xfrm>
            <a:off x="4411518" y="1229236"/>
            <a:ext cx="2520280" cy="2426786"/>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5" name="직사각형 6">
            <a:extLst>
              <a:ext uri="{FF2B5EF4-FFF2-40B4-BE49-F238E27FC236}">
                <a16:creationId xmlns:a16="http://schemas.microsoft.com/office/drawing/2014/main" id="{87E30807-8F43-21A9-2404-CB1E19D61A01}"/>
              </a:ext>
            </a:extLst>
          </p:cNvPr>
          <p:cNvSpPr/>
          <p:nvPr/>
        </p:nvSpPr>
        <p:spPr>
          <a:xfrm>
            <a:off x="4635926" y="1381636"/>
            <a:ext cx="1440160" cy="1935832"/>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6" name="TextBox 2">
            <a:extLst>
              <a:ext uri="{FF2B5EF4-FFF2-40B4-BE49-F238E27FC236}">
                <a16:creationId xmlns:a16="http://schemas.microsoft.com/office/drawing/2014/main" id="{839DC2EC-C981-F929-9D7D-2CBCFF2C9F32}"/>
              </a:ext>
            </a:extLst>
          </p:cNvPr>
          <p:cNvSpPr txBox="1"/>
          <p:nvPr/>
        </p:nvSpPr>
        <p:spPr>
          <a:xfrm>
            <a:off x="4635926" y="1381636"/>
            <a:ext cx="1440160" cy="86177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code</a:t>
            </a:r>
          </a:p>
          <a:p>
            <a:pPr algn="ctr"/>
            <a:r>
              <a:rPr lang="en-US" altLang="ko-KR" sz="1600" dirty="0">
                <a:solidFill>
                  <a:prstClr val="black"/>
                </a:solidFill>
                <a:latin typeface="맑은 고딕" pitchFamily="50" charset="-127"/>
                <a:ea typeface="맑은 고딕" pitchFamily="50" charset="-127"/>
              </a:rPr>
              <a:t>static data</a:t>
            </a:r>
          </a:p>
          <a:p>
            <a:pPr algn="ctr"/>
            <a:r>
              <a:rPr lang="en-US" altLang="ko-KR" sz="1600" dirty="0">
                <a:solidFill>
                  <a:prstClr val="black"/>
                </a:solidFill>
                <a:latin typeface="맑은 고딕" pitchFamily="50" charset="-127"/>
                <a:ea typeface="맑은 고딕" pitchFamily="50" charset="-127"/>
              </a:rPr>
              <a:t>heap</a:t>
            </a:r>
            <a:endParaRPr lang="ko-KR" altLang="en-US" sz="1600" dirty="0">
              <a:solidFill>
                <a:prstClr val="black"/>
              </a:solidFill>
              <a:latin typeface="맑은 고딕" pitchFamily="50" charset="-127"/>
              <a:ea typeface="맑은 고딕" pitchFamily="50" charset="-127"/>
            </a:endParaRPr>
          </a:p>
        </p:txBody>
      </p:sp>
      <p:sp>
        <p:nvSpPr>
          <p:cNvPr id="7" name="TextBox 7">
            <a:extLst>
              <a:ext uri="{FF2B5EF4-FFF2-40B4-BE49-F238E27FC236}">
                <a16:creationId xmlns:a16="http://schemas.microsoft.com/office/drawing/2014/main" id="{5323C302-F1A0-0F19-A9C9-25C15ED403BB}"/>
              </a:ext>
            </a:extLst>
          </p:cNvPr>
          <p:cNvSpPr txBox="1"/>
          <p:nvPr/>
        </p:nvSpPr>
        <p:spPr>
          <a:xfrm>
            <a:off x="4635926" y="2978914"/>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stack</a:t>
            </a:r>
            <a:endParaRPr lang="ko-KR" altLang="en-US" sz="1600" dirty="0">
              <a:solidFill>
                <a:prstClr val="black"/>
              </a:solidFill>
              <a:latin typeface="맑은 고딕" pitchFamily="50" charset="-127"/>
              <a:ea typeface="맑은 고딕" pitchFamily="50" charset="-127"/>
            </a:endParaRPr>
          </a:p>
        </p:txBody>
      </p:sp>
      <p:sp>
        <p:nvSpPr>
          <p:cNvPr id="8" name="TextBox 8">
            <a:extLst>
              <a:ext uri="{FF2B5EF4-FFF2-40B4-BE49-F238E27FC236}">
                <a16:creationId xmlns:a16="http://schemas.microsoft.com/office/drawing/2014/main" id="{30985657-B17C-F96F-7852-883F9BB4E2CD}"/>
              </a:ext>
            </a:extLst>
          </p:cNvPr>
          <p:cNvSpPr txBox="1"/>
          <p:nvPr/>
        </p:nvSpPr>
        <p:spPr>
          <a:xfrm>
            <a:off x="4635926" y="3317468"/>
            <a:ext cx="1440160" cy="338554"/>
          </a:xfrm>
          <a:prstGeom prst="rect">
            <a:avLst/>
          </a:prstGeom>
          <a:noFill/>
        </p:spPr>
        <p:txBody>
          <a:bodyPr wrap="square" rtlCol="0">
            <a:spAutoFit/>
          </a:bodyPr>
          <a:lstStyle/>
          <a:p>
            <a:pPr algn="ctr"/>
            <a:r>
              <a:rPr lang="en-US" altLang="ko-KR" sz="1600" i="1" dirty="0">
                <a:solidFill>
                  <a:prstClr val="black"/>
                </a:solidFill>
                <a:latin typeface="맑은 고딕" pitchFamily="50" charset="-127"/>
                <a:ea typeface="맑은 고딕" pitchFamily="50" charset="-127"/>
              </a:rPr>
              <a:t>Process</a:t>
            </a:r>
            <a:endParaRPr lang="ko-KR" altLang="en-US" sz="1600" i="1" dirty="0">
              <a:solidFill>
                <a:prstClr val="black"/>
              </a:solidFill>
              <a:latin typeface="맑은 고딕" pitchFamily="50" charset="-127"/>
              <a:ea typeface="맑은 고딕" pitchFamily="50" charset="-127"/>
            </a:endParaRPr>
          </a:p>
        </p:txBody>
      </p:sp>
      <p:sp>
        <p:nvSpPr>
          <p:cNvPr id="9" name="TextBox 9">
            <a:extLst>
              <a:ext uri="{FF2B5EF4-FFF2-40B4-BE49-F238E27FC236}">
                <a16:creationId xmlns:a16="http://schemas.microsoft.com/office/drawing/2014/main" id="{A7EF9662-EB7E-6F3C-3DFF-21B2E3FFF3D2}"/>
              </a:ext>
            </a:extLst>
          </p:cNvPr>
          <p:cNvSpPr txBox="1"/>
          <p:nvPr/>
        </p:nvSpPr>
        <p:spPr>
          <a:xfrm>
            <a:off x="4951578"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Memory</a:t>
            </a:r>
            <a:endParaRPr lang="ko-KR" altLang="en-US" sz="1600" dirty="0">
              <a:solidFill>
                <a:prstClr val="black"/>
              </a:solidFill>
              <a:latin typeface="맑은 고딕" pitchFamily="50" charset="-127"/>
              <a:ea typeface="맑은 고딕" pitchFamily="50" charset="-127"/>
            </a:endParaRPr>
          </a:p>
        </p:txBody>
      </p:sp>
      <p:cxnSp>
        <p:nvCxnSpPr>
          <p:cNvPr id="10" name="직선 연결선 11">
            <a:extLst>
              <a:ext uri="{FF2B5EF4-FFF2-40B4-BE49-F238E27FC236}">
                <a16:creationId xmlns:a16="http://schemas.microsoft.com/office/drawing/2014/main" id="{196A8D14-3458-509D-FF20-C7BC33AF9FEA}"/>
              </a:ext>
            </a:extLst>
          </p:cNvPr>
          <p:cNvCxnSpPr>
            <a:stCxn id="4" idx="2"/>
          </p:cNvCxnSpPr>
          <p:nvPr/>
        </p:nvCxnSpPr>
        <p:spPr>
          <a:xfrm>
            <a:off x="5671658" y="3656022"/>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직선 연결선 12">
            <a:extLst>
              <a:ext uri="{FF2B5EF4-FFF2-40B4-BE49-F238E27FC236}">
                <a16:creationId xmlns:a16="http://schemas.microsoft.com/office/drawing/2014/main" id="{57A856FD-1D2B-79DA-CB5E-0FEF4D6D722D}"/>
              </a:ext>
            </a:extLst>
          </p:cNvPr>
          <p:cNvCxnSpPr>
            <a:cxnSpLocks/>
          </p:cNvCxnSpPr>
          <p:nvPr/>
        </p:nvCxnSpPr>
        <p:spPr>
          <a:xfrm>
            <a:off x="1838588" y="3857528"/>
            <a:ext cx="5093211" cy="0"/>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직선 연결선 14">
            <a:extLst>
              <a:ext uri="{FF2B5EF4-FFF2-40B4-BE49-F238E27FC236}">
                <a16:creationId xmlns:a16="http://schemas.microsoft.com/office/drawing/2014/main" id="{AD039B82-C566-5E34-3C01-AB348034194B}"/>
              </a:ext>
            </a:extLst>
          </p:cNvPr>
          <p:cNvCxnSpPr>
            <a:cxnSpLocks/>
          </p:cNvCxnSpPr>
          <p:nvPr/>
        </p:nvCxnSpPr>
        <p:spPr>
          <a:xfrm>
            <a:off x="4411518" y="3857528"/>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순서도: 자기 디스크 15">
            <a:extLst>
              <a:ext uri="{FF2B5EF4-FFF2-40B4-BE49-F238E27FC236}">
                <a16:creationId xmlns:a16="http://schemas.microsoft.com/office/drawing/2014/main" id="{78AC4621-8404-A82A-C10F-2FCF7ADE66D1}"/>
              </a:ext>
            </a:extLst>
          </p:cNvPr>
          <p:cNvSpPr/>
          <p:nvPr/>
        </p:nvSpPr>
        <p:spPr>
          <a:xfrm>
            <a:off x="3331398" y="4059034"/>
            <a:ext cx="2168624" cy="1872208"/>
          </a:xfrm>
          <a:prstGeom prst="flowChartMagneticDisk">
            <a:avLst/>
          </a:prstGeom>
          <a:solidFill>
            <a:schemeClr val="bg1"/>
          </a:solidFill>
          <a:ln w="9525">
            <a:solidFill>
              <a:schemeClr val="tx1"/>
            </a:solidFill>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4" name="직사각형 16">
            <a:extLst>
              <a:ext uri="{FF2B5EF4-FFF2-40B4-BE49-F238E27FC236}">
                <a16:creationId xmlns:a16="http://schemas.microsoft.com/office/drawing/2014/main" id="{55B2F29B-7B60-9DC8-0547-15F8BC437D87}"/>
              </a:ext>
            </a:extLst>
          </p:cNvPr>
          <p:cNvSpPr/>
          <p:nvPr/>
        </p:nvSpPr>
        <p:spPr>
          <a:xfrm>
            <a:off x="3649096" y="4763435"/>
            <a:ext cx="1440160" cy="738664"/>
          </a:xfrm>
          <a:prstGeom prst="rect">
            <a:avLst/>
          </a:prstGeom>
          <a:solidFill>
            <a:schemeClr val="bg1"/>
          </a:solidFill>
          <a:ln w="12700">
            <a:solidFill>
              <a:schemeClr val="tx1"/>
            </a:solidFill>
            <a:prstDash val="dash"/>
          </a:ln>
          <a:effectLst/>
        </p:spPr>
        <p:style>
          <a:lnRef idx="3">
            <a:schemeClr val="lt1"/>
          </a:lnRef>
          <a:fillRef idx="1">
            <a:schemeClr val="accent1"/>
          </a:fillRef>
          <a:effectRef idx="1">
            <a:schemeClr val="accent1"/>
          </a:effectRef>
          <a:fontRef idx="minor">
            <a:schemeClr val="lt1"/>
          </a:fontRef>
        </p:style>
        <p:txBody>
          <a:bodyPr lIns="252000" rtlCol="0" anchor="ctr"/>
          <a:lstStyle/>
          <a:p>
            <a:pPr algn="ctr"/>
            <a:endParaRPr lang="ko-KR" altLang="en-US" sz="1600" dirty="0">
              <a:solidFill>
                <a:srgbClr val="00B050"/>
              </a:solidFill>
              <a:latin typeface="Courier New" pitchFamily="49" charset="0"/>
              <a:ea typeface="맑은 고딕" pitchFamily="50" charset="-127"/>
              <a:cs typeface="Courier New" pitchFamily="49" charset="0"/>
            </a:endParaRPr>
          </a:p>
        </p:txBody>
      </p:sp>
      <p:sp>
        <p:nvSpPr>
          <p:cNvPr id="15" name="TextBox 17">
            <a:extLst>
              <a:ext uri="{FF2B5EF4-FFF2-40B4-BE49-F238E27FC236}">
                <a16:creationId xmlns:a16="http://schemas.microsoft.com/office/drawing/2014/main" id="{D1E9F2A8-707F-A65C-863B-6217756A2B88}"/>
              </a:ext>
            </a:extLst>
          </p:cNvPr>
          <p:cNvSpPr txBox="1"/>
          <p:nvPr/>
        </p:nvSpPr>
        <p:spPr>
          <a:xfrm>
            <a:off x="3649096" y="4763435"/>
            <a:ext cx="1440160" cy="523220"/>
          </a:xfrm>
          <a:prstGeom prst="rect">
            <a:avLst/>
          </a:prstGeom>
          <a:noFill/>
        </p:spPr>
        <p:txBody>
          <a:bodyPr wrap="square" rtlCol="0">
            <a:spAutoFit/>
          </a:bodyPr>
          <a:lstStyle/>
          <a:p>
            <a:pPr algn="ctr"/>
            <a:r>
              <a:rPr lang="en-US" altLang="ko-KR" sz="1400" dirty="0">
                <a:solidFill>
                  <a:prstClr val="black"/>
                </a:solidFill>
                <a:latin typeface="맑은 고딕" pitchFamily="50" charset="-127"/>
                <a:ea typeface="맑은 고딕" pitchFamily="50" charset="-127"/>
              </a:rPr>
              <a:t>code</a:t>
            </a:r>
          </a:p>
          <a:p>
            <a:pPr algn="ctr"/>
            <a:r>
              <a:rPr lang="en-US" altLang="ko-KR" sz="1400" dirty="0">
                <a:solidFill>
                  <a:prstClr val="black"/>
                </a:solidFill>
                <a:latin typeface="맑은 고딕" pitchFamily="50" charset="-127"/>
                <a:ea typeface="맑은 고딕" pitchFamily="50" charset="-127"/>
              </a:rPr>
              <a:t>static data</a:t>
            </a:r>
          </a:p>
        </p:txBody>
      </p:sp>
      <p:sp>
        <p:nvSpPr>
          <p:cNvPr id="16" name="TextBox 18">
            <a:extLst>
              <a:ext uri="{FF2B5EF4-FFF2-40B4-BE49-F238E27FC236}">
                <a16:creationId xmlns:a16="http://schemas.microsoft.com/office/drawing/2014/main" id="{5745FA72-03F5-AFA1-0F95-C6B29CD5AB66}"/>
              </a:ext>
            </a:extLst>
          </p:cNvPr>
          <p:cNvSpPr txBox="1"/>
          <p:nvPr/>
        </p:nvSpPr>
        <p:spPr>
          <a:xfrm>
            <a:off x="3649096" y="5499195"/>
            <a:ext cx="1440160" cy="307777"/>
          </a:xfrm>
          <a:prstGeom prst="rect">
            <a:avLst/>
          </a:prstGeom>
          <a:noFill/>
        </p:spPr>
        <p:txBody>
          <a:bodyPr wrap="square" rtlCol="0">
            <a:spAutoFit/>
          </a:bodyPr>
          <a:lstStyle/>
          <a:p>
            <a:pPr algn="ctr"/>
            <a:r>
              <a:rPr lang="en-US" altLang="ko-KR" sz="1400" i="1" dirty="0">
                <a:solidFill>
                  <a:prstClr val="black"/>
                </a:solidFill>
                <a:latin typeface="맑은 고딕" pitchFamily="50" charset="-127"/>
                <a:ea typeface="맑은 고딕" pitchFamily="50" charset="-127"/>
              </a:rPr>
              <a:t>Program</a:t>
            </a:r>
            <a:endParaRPr lang="ko-KR" altLang="en-US" sz="1400" i="1" dirty="0">
              <a:solidFill>
                <a:prstClr val="black"/>
              </a:solidFill>
              <a:latin typeface="맑은 고딕" pitchFamily="50" charset="-127"/>
              <a:ea typeface="맑은 고딕" pitchFamily="50" charset="-127"/>
            </a:endParaRPr>
          </a:p>
        </p:txBody>
      </p:sp>
      <p:sp>
        <p:nvSpPr>
          <p:cNvPr id="17" name="TextBox 21">
            <a:extLst>
              <a:ext uri="{FF2B5EF4-FFF2-40B4-BE49-F238E27FC236}">
                <a16:creationId xmlns:a16="http://schemas.microsoft.com/office/drawing/2014/main" id="{F94613E0-1768-7021-6DD3-99119588C193}"/>
              </a:ext>
            </a:extLst>
          </p:cNvPr>
          <p:cNvSpPr txBox="1"/>
          <p:nvPr/>
        </p:nvSpPr>
        <p:spPr>
          <a:xfrm>
            <a:off x="3695630" y="593124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Disk</a:t>
            </a:r>
            <a:endParaRPr lang="ko-KR" altLang="en-US" sz="1600" dirty="0">
              <a:solidFill>
                <a:prstClr val="black"/>
              </a:solidFill>
              <a:latin typeface="맑은 고딕" pitchFamily="50" charset="-127"/>
              <a:ea typeface="맑은 고딕" pitchFamily="50" charset="-127"/>
            </a:endParaRPr>
          </a:p>
        </p:txBody>
      </p:sp>
      <p:cxnSp>
        <p:nvCxnSpPr>
          <p:cNvPr id="18" name="꺾인 연결선 23">
            <a:extLst>
              <a:ext uri="{FF2B5EF4-FFF2-40B4-BE49-F238E27FC236}">
                <a16:creationId xmlns:a16="http://schemas.microsoft.com/office/drawing/2014/main" id="{DCC7733F-CBD9-D24E-F467-C2C1B8227B9F}"/>
              </a:ext>
            </a:extLst>
          </p:cNvPr>
          <p:cNvCxnSpPr>
            <a:stCxn id="15" idx="3"/>
            <a:endCxn id="5" idx="3"/>
          </p:cNvCxnSpPr>
          <p:nvPr/>
        </p:nvCxnSpPr>
        <p:spPr>
          <a:xfrm flipV="1">
            <a:off x="5089256" y="2349553"/>
            <a:ext cx="986830" cy="2675493"/>
          </a:xfrm>
          <a:prstGeom prst="bentConnector3">
            <a:avLst>
              <a:gd name="adj1" fmla="val 123165"/>
            </a:avLst>
          </a:prstGeom>
          <a:ln w="12700">
            <a:solidFill>
              <a:srgbClr val="FF0000"/>
            </a:solidFill>
            <a:prstDash val="dash"/>
            <a:tailEnd type="stealth" w="lg" len="lg"/>
          </a:ln>
        </p:spPr>
        <p:style>
          <a:lnRef idx="1">
            <a:schemeClr val="accent1"/>
          </a:lnRef>
          <a:fillRef idx="0">
            <a:schemeClr val="accent1"/>
          </a:fillRef>
          <a:effectRef idx="0">
            <a:schemeClr val="accent1"/>
          </a:effectRef>
          <a:fontRef idx="minor">
            <a:schemeClr val="tx1"/>
          </a:fontRef>
        </p:style>
      </p:cxnSp>
      <p:sp>
        <p:nvSpPr>
          <p:cNvPr id="19" name="직사각형 25">
            <a:extLst>
              <a:ext uri="{FF2B5EF4-FFF2-40B4-BE49-F238E27FC236}">
                <a16:creationId xmlns:a16="http://schemas.microsoft.com/office/drawing/2014/main" id="{D8DEB416-C9FD-70EE-B08E-55F0FBB7006B}"/>
              </a:ext>
            </a:extLst>
          </p:cNvPr>
          <p:cNvSpPr/>
          <p:nvPr/>
        </p:nvSpPr>
        <p:spPr>
          <a:xfrm>
            <a:off x="1838588" y="1229236"/>
            <a:ext cx="1761487" cy="2397750"/>
          </a:xfrm>
          <a:prstGeom prst="rect">
            <a:avLst/>
          </a:prstGeom>
          <a:solidFill>
            <a:schemeClr val="bg1"/>
          </a:solidFill>
          <a:ln w="12700">
            <a:solidFill>
              <a:schemeClr val="tx1"/>
            </a:solidFill>
          </a:ln>
          <a:effectLst/>
        </p:spPr>
        <p:style>
          <a:lnRef idx="3">
            <a:schemeClr val="lt1"/>
          </a:lnRef>
          <a:fillRef idx="1">
            <a:schemeClr val="accent1"/>
          </a:fillRef>
          <a:effectRef idx="1">
            <a:schemeClr val="accent1"/>
          </a:effectRef>
          <a:fontRef idx="minor">
            <a:schemeClr val="lt1"/>
          </a:fontRef>
        </p:style>
        <p:txBody>
          <a:bodyPr lIns="90000" rtlCol="0" anchor="ctr"/>
          <a:lstStyle/>
          <a:p>
            <a:pPr algn="ctr"/>
            <a:endParaRPr lang="ko-KR" altLang="en-US" sz="1600" dirty="0">
              <a:solidFill>
                <a:prstClr val="black"/>
              </a:solidFill>
              <a:latin typeface="맑은 고딕" pitchFamily="50" charset="-127"/>
              <a:ea typeface="맑은 고딕" pitchFamily="50" charset="-127"/>
              <a:cs typeface="Courier New" pitchFamily="49" charset="0"/>
            </a:endParaRPr>
          </a:p>
        </p:txBody>
      </p:sp>
      <p:cxnSp>
        <p:nvCxnSpPr>
          <p:cNvPr id="20" name="직선 연결선 32">
            <a:extLst>
              <a:ext uri="{FF2B5EF4-FFF2-40B4-BE49-F238E27FC236}">
                <a16:creationId xmlns:a16="http://schemas.microsoft.com/office/drawing/2014/main" id="{62097FA3-FDA2-CE64-2548-D04C79B1D954}"/>
              </a:ext>
            </a:extLst>
          </p:cNvPr>
          <p:cNvCxnSpPr>
            <a:cxnSpLocks/>
          </p:cNvCxnSpPr>
          <p:nvPr/>
        </p:nvCxnSpPr>
        <p:spPr>
          <a:xfrm>
            <a:off x="2719330" y="3640406"/>
            <a:ext cx="0" cy="201506"/>
          </a:xfrm>
          <a:prstGeom prst="line">
            <a:avLst/>
          </a:prstGeom>
          <a:ln w="2540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1" name="TextBox 35">
            <a:extLst>
              <a:ext uri="{FF2B5EF4-FFF2-40B4-BE49-F238E27FC236}">
                <a16:creationId xmlns:a16="http://schemas.microsoft.com/office/drawing/2014/main" id="{070769ED-86ED-3BE1-2DCA-5D460FF8EE2E}"/>
              </a:ext>
            </a:extLst>
          </p:cNvPr>
          <p:cNvSpPr txBox="1"/>
          <p:nvPr/>
        </p:nvSpPr>
        <p:spPr>
          <a:xfrm>
            <a:off x="6499750" y="4463787"/>
            <a:ext cx="2376264" cy="1569660"/>
          </a:xfrm>
          <a:prstGeom prst="rect">
            <a:avLst/>
          </a:prstGeom>
          <a:noFill/>
        </p:spPr>
        <p:txBody>
          <a:bodyPr wrap="square" rtlCol="0">
            <a:spAutoFit/>
          </a:bodyPr>
          <a:lstStyle/>
          <a:p>
            <a:pPr algn="ctr"/>
            <a:r>
              <a:rPr lang="en-US" altLang="ko-KR" sz="1600" dirty="0">
                <a:solidFill>
                  <a:srgbClr val="FF0000"/>
                </a:solidFill>
                <a:latin typeface="맑은 고딕" pitchFamily="50" charset="-127"/>
                <a:ea typeface="맑은 고딕" pitchFamily="50" charset="-127"/>
              </a:rPr>
              <a:t>Loading:</a:t>
            </a:r>
          </a:p>
          <a:p>
            <a:pPr algn="ctr"/>
            <a:r>
              <a:rPr lang="en-US" altLang="ko-KR" sz="1600" dirty="0">
                <a:solidFill>
                  <a:srgbClr val="FF0000"/>
                </a:solidFill>
                <a:latin typeface="맑은 고딕" pitchFamily="50" charset="-127"/>
                <a:ea typeface="맑은 고딕" pitchFamily="50" charset="-127"/>
              </a:rPr>
              <a:t>Takes on-disk program</a:t>
            </a:r>
          </a:p>
          <a:p>
            <a:pPr algn="ctr"/>
            <a:r>
              <a:rPr lang="en-US" altLang="ko-KR" sz="1600" dirty="0">
                <a:solidFill>
                  <a:srgbClr val="FF0000"/>
                </a:solidFill>
                <a:latin typeface="맑은 고딕" pitchFamily="50" charset="-127"/>
                <a:ea typeface="맑은 고딕" pitchFamily="50" charset="-127"/>
              </a:rPr>
              <a:t>and </a:t>
            </a:r>
            <a:r>
              <a:rPr lang="en-US" altLang="zh-CN" sz="1600" dirty="0">
                <a:solidFill>
                  <a:srgbClr val="FF0000"/>
                </a:solidFill>
                <a:latin typeface="맑은 고딕" pitchFamily="50" charset="-127"/>
                <a:ea typeface="맑은 고딕" pitchFamily="50" charset="-127"/>
              </a:rPr>
              <a:t>reads</a:t>
            </a:r>
            <a:r>
              <a:rPr lang="en-US" altLang="ko-KR" sz="1600" dirty="0">
                <a:solidFill>
                  <a:srgbClr val="FF0000"/>
                </a:solidFill>
                <a:latin typeface="맑은 고딕" pitchFamily="50" charset="-127"/>
                <a:ea typeface="맑은 고딕" pitchFamily="50" charset="-127"/>
              </a:rPr>
              <a:t> it into the address space of process</a:t>
            </a:r>
            <a:endParaRPr lang="ko-KR" altLang="en-US" sz="1600" dirty="0">
              <a:solidFill>
                <a:srgbClr val="FF0000"/>
              </a:solidFill>
              <a:latin typeface="맑은 고딕" pitchFamily="50" charset="-127"/>
              <a:ea typeface="맑은 고딕" pitchFamily="50" charset="-127"/>
            </a:endParaRPr>
          </a:p>
        </p:txBody>
      </p:sp>
      <p:sp>
        <p:nvSpPr>
          <p:cNvPr id="22" name="TextBox 22">
            <a:extLst>
              <a:ext uri="{FF2B5EF4-FFF2-40B4-BE49-F238E27FC236}">
                <a16:creationId xmlns:a16="http://schemas.microsoft.com/office/drawing/2014/main" id="{8196B550-B5F7-17B0-E549-4880E3158967}"/>
              </a:ext>
            </a:extLst>
          </p:cNvPr>
          <p:cNvSpPr txBox="1"/>
          <p:nvPr/>
        </p:nvSpPr>
        <p:spPr>
          <a:xfrm>
            <a:off x="2035254" y="890682"/>
            <a:ext cx="1440160" cy="338554"/>
          </a:xfrm>
          <a:prstGeom prst="rect">
            <a:avLst/>
          </a:prstGeom>
          <a:noFill/>
        </p:spPr>
        <p:txBody>
          <a:bodyPr wrap="square" rtlCol="0">
            <a:spAutoFit/>
          </a:bodyPr>
          <a:lstStyle/>
          <a:p>
            <a:pPr algn="ctr"/>
            <a:r>
              <a:rPr lang="en-US" altLang="ko-KR" sz="1600" dirty="0">
                <a:solidFill>
                  <a:prstClr val="black"/>
                </a:solidFill>
                <a:latin typeface="맑은 고딕" pitchFamily="50" charset="-127"/>
                <a:ea typeface="맑은 고딕" pitchFamily="50" charset="-127"/>
              </a:rPr>
              <a:t>CPU</a:t>
            </a:r>
            <a:endParaRPr lang="ko-KR" altLang="en-US" sz="1600" dirty="0">
              <a:solidFill>
                <a:prstClr val="black"/>
              </a:solidFill>
              <a:latin typeface="맑은 고딕" pitchFamily="50" charset="-127"/>
              <a:ea typeface="맑은 고딕" pitchFamily="50" charset="-127"/>
            </a:endParaRPr>
          </a:p>
        </p:txBody>
      </p:sp>
      <p:sp>
        <p:nvSpPr>
          <p:cNvPr id="23" name="页脚占位符 22">
            <a:extLst>
              <a:ext uri="{FF2B5EF4-FFF2-40B4-BE49-F238E27FC236}">
                <a16:creationId xmlns:a16="http://schemas.microsoft.com/office/drawing/2014/main" id="{74D63CF1-2DEE-49D9-D415-7D6FDFD2EC3D}"/>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24" name="文本框 23">
            <a:extLst>
              <a:ext uri="{FF2B5EF4-FFF2-40B4-BE49-F238E27FC236}">
                <a16:creationId xmlns:a16="http://schemas.microsoft.com/office/drawing/2014/main" id="{7ECB2B48-B0F8-2935-D995-E9498AB58ACB}"/>
              </a:ext>
            </a:extLst>
          </p:cNvPr>
          <p:cNvSpPr txBox="1"/>
          <p:nvPr/>
        </p:nvSpPr>
        <p:spPr>
          <a:xfrm>
            <a:off x="2038263" y="1363065"/>
            <a:ext cx="1571566" cy="646331"/>
          </a:xfrm>
          <a:prstGeom prst="rect">
            <a:avLst/>
          </a:prstGeom>
          <a:noFill/>
        </p:spPr>
        <p:txBody>
          <a:bodyPr wrap="square" rtlCol="0">
            <a:spAutoFit/>
          </a:bodyPr>
          <a:lstStyle/>
          <a:p>
            <a:r>
              <a:rPr lang="en-US" altLang="zh-CN" dirty="0"/>
              <a:t>Program Counter (PC)</a:t>
            </a:r>
            <a:endParaRPr lang="en-US" dirty="0"/>
          </a:p>
        </p:txBody>
      </p:sp>
      <p:cxnSp>
        <p:nvCxnSpPr>
          <p:cNvPr id="26" name="直线箭头连接符 25">
            <a:extLst>
              <a:ext uri="{FF2B5EF4-FFF2-40B4-BE49-F238E27FC236}">
                <a16:creationId xmlns:a16="http://schemas.microsoft.com/office/drawing/2014/main" id="{D1BEA4C2-88D8-3887-5254-D709D5010A25}"/>
              </a:ext>
            </a:extLst>
          </p:cNvPr>
          <p:cNvCxnSpPr/>
          <p:nvPr/>
        </p:nvCxnSpPr>
        <p:spPr>
          <a:xfrm>
            <a:off x="3595398" y="1628328"/>
            <a:ext cx="1040529" cy="0"/>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1913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2">
            <a:extLst>
              <a:ext uri="{FF2B5EF4-FFF2-40B4-BE49-F238E27FC236}">
                <a16:creationId xmlns:a16="http://schemas.microsoft.com/office/drawing/2014/main" id="{AD2657CF-3B1A-9936-D165-1DED318CE6CE}"/>
              </a:ext>
            </a:extLst>
          </p:cNvPr>
          <p:cNvSpPr>
            <a:spLocks noChangeArrowheads="1"/>
          </p:cNvSpPr>
          <p:nvPr/>
        </p:nvSpPr>
        <p:spPr bwMode="auto">
          <a:xfrm>
            <a:off x="1949450" y="2392363"/>
            <a:ext cx="609600" cy="609600"/>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27" name="Rectangle 3">
            <a:extLst>
              <a:ext uri="{FF2B5EF4-FFF2-40B4-BE49-F238E27FC236}">
                <a16:creationId xmlns:a16="http://schemas.microsoft.com/office/drawing/2014/main" id="{0E40DDB3-5A0B-4A5B-DB57-D1E4BE0C0D19}"/>
              </a:ext>
            </a:extLst>
          </p:cNvPr>
          <p:cNvSpPr>
            <a:spLocks noChangeArrowheads="1"/>
          </p:cNvSpPr>
          <p:nvPr/>
        </p:nvSpPr>
        <p:spPr bwMode="auto">
          <a:xfrm>
            <a:off x="1752600" y="3016250"/>
            <a:ext cx="1111250" cy="64135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SE"/>
              <a:t>address space</a:t>
            </a:r>
          </a:p>
        </p:txBody>
      </p:sp>
      <p:sp>
        <p:nvSpPr>
          <p:cNvPr id="205828" name="Freeform 4">
            <a:extLst>
              <a:ext uri="{FF2B5EF4-FFF2-40B4-BE49-F238E27FC236}">
                <a16:creationId xmlns:a16="http://schemas.microsoft.com/office/drawing/2014/main" id="{C4B93C15-2B17-AF56-7660-47467C547BC0}"/>
              </a:ext>
            </a:extLst>
          </p:cNvPr>
          <p:cNvSpPr>
            <a:spLocks/>
          </p:cNvSpPr>
          <p:nvPr/>
        </p:nvSpPr>
        <p:spPr bwMode="auto">
          <a:xfrm>
            <a:off x="2178051" y="40386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29" name="Rectangle 5">
            <a:extLst>
              <a:ext uri="{FF2B5EF4-FFF2-40B4-BE49-F238E27FC236}">
                <a16:creationId xmlns:a16="http://schemas.microsoft.com/office/drawing/2014/main" id="{F6C4C81A-DA52-D760-8E54-C250FDE26873}"/>
              </a:ext>
            </a:extLst>
          </p:cNvPr>
          <p:cNvSpPr>
            <a:spLocks noChangeArrowheads="1"/>
          </p:cNvSpPr>
          <p:nvPr/>
        </p:nvSpPr>
        <p:spPr bwMode="auto">
          <a:xfrm>
            <a:off x="1873250" y="4419601"/>
            <a:ext cx="931665"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thread</a:t>
            </a:r>
          </a:p>
        </p:txBody>
      </p:sp>
      <p:grpSp>
        <p:nvGrpSpPr>
          <p:cNvPr id="205830" name="Group 6">
            <a:extLst>
              <a:ext uri="{FF2B5EF4-FFF2-40B4-BE49-F238E27FC236}">
                <a16:creationId xmlns:a16="http://schemas.microsoft.com/office/drawing/2014/main" id="{FC503401-4408-F118-C54F-D9B99328B164}"/>
              </a:ext>
            </a:extLst>
          </p:cNvPr>
          <p:cNvGrpSpPr>
            <a:grpSpLocks/>
          </p:cNvGrpSpPr>
          <p:nvPr/>
        </p:nvGrpSpPr>
        <p:grpSpPr bwMode="auto">
          <a:xfrm>
            <a:off x="4724401" y="1981200"/>
            <a:ext cx="3471863" cy="1533525"/>
            <a:chOff x="3552" y="2544"/>
            <a:chExt cx="2187" cy="966"/>
          </a:xfrm>
        </p:grpSpPr>
        <p:sp>
          <p:nvSpPr>
            <p:cNvPr id="205831" name="Rectangle 7">
              <a:extLst>
                <a:ext uri="{FF2B5EF4-FFF2-40B4-BE49-F238E27FC236}">
                  <a16:creationId xmlns:a16="http://schemas.microsoft.com/office/drawing/2014/main" id="{389ED20C-8BEF-53F2-B421-3B360B2215BB}"/>
                </a:ext>
              </a:extLst>
            </p:cNvPr>
            <p:cNvSpPr>
              <a:spLocks noChangeArrowheads="1"/>
            </p:cNvSpPr>
            <p:nvPr/>
          </p:nvSpPr>
          <p:spPr bwMode="auto">
            <a:xfrm>
              <a:off x="3552" y="2544"/>
              <a:ext cx="432" cy="76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2" name="Rectangle 8">
              <a:extLst>
                <a:ext uri="{FF2B5EF4-FFF2-40B4-BE49-F238E27FC236}">
                  <a16:creationId xmlns:a16="http://schemas.microsoft.com/office/drawing/2014/main" id="{958EDAEB-CCFD-88B4-9B03-380D78DB7B8D}"/>
                </a:ext>
              </a:extLst>
            </p:cNvPr>
            <p:cNvSpPr>
              <a:spLocks noChangeArrowheads="1"/>
            </p:cNvSpPr>
            <p:nvPr/>
          </p:nvSpPr>
          <p:spPr bwMode="auto">
            <a:xfrm>
              <a:off x="4128" y="2544"/>
              <a:ext cx="576" cy="384"/>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3" name="Rectangle 9">
              <a:extLst>
                <a:ext uri="{FF2B5EF4-FFF2-40B4-BE49-F238E27FC236}">
                  <a16:creationId xmlns:a16="http://schemas.microsoft.com/office/drawing/2014/main" id="{FEADF495-1005-F6C5-6A74-B9643E94CAFD}"/>
                </a:ext>
              </a:extLst>
            </p:cNvPr>
            <p:cNvSpPr>
              <a:spLocks noChangeArrowheads="1"/>
            </p:cNvSpPr>
            <p:nvPr/>
          </p:nvSpPr>
          <p:spPr bwMode="auto">
            <a:xfrm>
              <a:off x="4224" y="3024"/>
              <a:ext cx="288" cy="288"/>
            </a:xfrm>
            <a:prstGeom prst="rect">
              <a:avLst/>
            </a:prstGeom>
            <a:solidFill>
              <a:srgbClr val="CCFFFF"/>
            </a:solidFill>
            <a:ln w="12700">
              <a:solidFill>
                <a:schemeClr val="tx1"/>
              </a:solidFill>
              <a:miter lim="800000"/>
              <a:headEnd/>
              <a:tailEnd/>
            </a:ln>
            <a:effectLst>
              <a:outerShdw dist="35921" dir="2700000" algn="ctr" rotWithShape="0">
                <a:schemeClr val="bg2"/>
              </a:outerShdw>
            </a:effectLst>
          </p:spPr>
          <p:txBody>
            <a:bodyPr wrap="none" anchor="ctr"/>
            <a:lstStyle/>
            <a:p>
              <a:endParaRPr lang="en-SE"/>
            </a:p>
          </p:txBody>
        </p:sp>
        <p:sp>
          <p:nvSpPr>
            <p:cNvPr id="205834" name="Freeform 10">
              <a:extLst>
                <a:ext uri="{FF2B5EF4-FFF2-40B4-BE49-F238E27FC236}">
                  <a16:creationId xmlns:a16="http://schemas.microsoft.com/office/drawing/2014/main" id="{426A6858-1CF7-865C-5FF9-794D1E1C4C26}"/>
                </a:ext>
              </a:extLst>
            </p:cNvPr>
            <p:cNvSpPr>
              <a:spLocks/>
            </p:cNvSpPr>
            <p:nvPr/>
          </p:nvSpPr>
          <p:spPr bwMode="auto">
            <a:xfrm>
              <a:off x="3696" y="2640"/>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5" name="Freeform 11">
              <a:extLst>
                <a:ext uri="{FF2B5EF4-FFF2-40B4-BE49-F238E27FC236}">
                  <a16:creationId xmlns:a16="http://schemas.microsoft.com/office/drawing/2014/main" id="{F2752CB6-B355-1095-E395-46FB8C9B3643}"/>
                </a:ext>
              </a:extLst>
            </p:cNvPr>
            <p:cNvSpPr>
              <a:spLocks/>
            </p:cNvSpPr>
            <p:nvPr/>
          </p:nvSpPr>
          <p:spPr bwMode="auto">
            <a:xfrm>
              <a:off x="3600"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6" name="Freeform 12">
              <a:extLst>
                <a:ext uri="{FF2B5EF4-FFF2-40B4-BE49-F238E27FC236}">
                  <a16:creationId xmlns:a16="http://schemas.microsoft.com/office/drawing/2014/main" id="{D569ED09-6441-3198-DF15-566222820D31}"/>
                </a:ext>
              </a:extLst>
            </p:cNvPr>
            <p:cNvSpPr>
              <a:spLocks/>
            </p:cNvSpPr>
            <p:nvPr/>
          </p:nvSpPr>
          <p:spPr bwMode="auto">
            <a:xfrm>
              <a:off x="3822" y="2955"/>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7" name="Freeform 13">
              <a:extLst>
                <a:ext uri="{FF2B5EF4-FFF2-40B4-BE49-F238E27FC236}">
                  <a16:creationId xmlns:a16="http://schemas.microsoft.com/office/drawing/2014/main" id="{8D8BEA9E-4DD1-7BE1-B936-B503A637FEE5}"/>
                </a:ext>
              </a:extLst>
            </p:cNvPr>
            <p:cNvSpPr>
              <a:spLocks/>
            </p:cNvSpPr>
            <p:nvPr/>
          </p:nvSpPr>
          <p:spPr bwMode="auto">
            <a:xfrm>
              <a:off x="425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8" name="Freeform 14">
              <a:extLst>
                <a:ext uri="{FF2B5EF4-FFF2-40B4-BE49-F238E27FC236}">
                  <a16:creationId xmlns:a16="http://schemas.microsoft.com/office/drawing/2014/main" id="{D7AB31AD-CB78-B63A-408E-D43F0DA5109E}"/>
                </a:ext>
              </a:extLst>
            </p:cNvPr>
            <p:cNvSpPr>
              <a:spLocks/>
            </p:cNvSpPr>
            <p:nvPr/>
          </p:nvSpPr>
          <p:spPr bwMode="auto">
            <a:xfrm>
              <a:off x="4494" y="2619"/>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39" name="Freeform 15">
              <a:extLst>
                <a:ext uri="{FF2B5EF4-FFF2-40B4-BE49-F238E27FC236}">
                  <a16:creationId xmlns:a16="http://schemas.microsoft.com/office/drawing/2014/main" id="{0699CA40-2014-AD1A-B06C-C1736BA69A52}"/>
                </a:ext>
              </a:extLst>
            </p:cNvPr>
            <p:cNvSpPr>
              <a:spLocks/>
            </p:cNvSpPr>
            <p:nvPr/>
          </p:nvSpPr>
          <p:spPr bwMode="auto">
            <a:xfrm>
              <a:off x="4302" y="3051"/>
              <a:ext cx="114" cy="213"/>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1C1C6E"/>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0" name="Rectangle 16">
              <a:extLst>
                <a:ext uri="{FF2B5EF4-FFF2-40B4-BE49-F238E27FC236}">
                  <a16:creationId xmlns:a16="http://schemas.microsoft.com/office/drawing/2014/main" id="{F414A326-6EF8-9CC8-9F1F-ABD85CB5A503}"/>
                </a:ext>
              </a:extLst>
            </p:cNvPr>
            <p:cNvSpPr>
              <a:spLocks noChangeArrowheads="1"/>
            </p:cNvSpPr>
            <p:nvPr/>
          </p:nvSpPr>
          <p:spPr bwMode="auto">
            <a:xfrm>
              <a:off x="4848" y="2928"/>
              <a:ext cx="891" cy="58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i="1"/>
                <a:t>Mach, NT,</a:t>
              </a:r>
            </a:p>
            <a:p>
              <a:r>
                <a:rPr lang="en-US" altLang="en-SE" i="1"/>
                <a:t>Chorus,</a:t>
              </a:r>
            </a:p>
            <a:p>
              <a:r>
                <a:rPr lang="en-US" altLang="en-SE" i="1"/>
                <a:t>Linux, …</a:t>
              </a:r>
            </a:p>
          </p:txBody>
        </p:sp>
      </p:grpSp>
      <p:sp>
        <p:nvSpPr>
          <p:cNvPr id="205841" name="Rectangle 17">
            <a:extLst>
              <a:ext uri="{FF2B5EF4-FFF2-40B4-BE49-F238E27FC236}">
                <a16:creationId xmlns:a16="http://schemas.microsoft.com/office/drawing/2014/main" id="{E3D4C6E6-0F5D-5714-CBFC-870602F9F9A4}"/>
              </a:ext>
            </a:extLst>
          </p:cNvPr>
          <p:cNvSpPr>
            <a:spLocks noChangeArrowheads="1"/>
          </p:cNvSpPr>
          <p:nvPr/>
        </p:nvSpPr>
        <p:spPr bwMode="auto">
          <a:xfrm>
            <a:off x="4343400" y="3962400"/>
            <a:ext cx="2895600" cy="533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os kernel</a:t>
            </a:r>
          </a:p>
        </p:txBody>
      </p:sp>
      <p:sp>
        <p:nvSpPr>
          <p:cNvPr id="205842" name="Rectangle 18">
            <a:extLst>
              <a:ext uri="{FF2B5EF4-FFF2-40B4-BE49-F238E27FC236}">
                <a16:creationId xmlns:a16="http://schemas.microsoft.com/office/drawing/2014/main" id="{C80AAD1D-9DC8-4EC1-FCA4-C3E4EFB46986}"/>
              </a:ext>
            </a:extLst>
          </p:cNvPr>
          <p:cNvSpPr>
            <a:spLocks noChangeArrowheads="1"/>
          </p:cNvSpPr>
          <p:nvPr/>
        </p:nvSpPr>
        <p:spPr bwMode="auto">
          <a:xfrm>
            <a:off x="4724400" y="3048000"/>
            <a:ext cx="6858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3" name="Rectangle 19">
            <a:extLst>
              <a:ext uri="{FF2B5EF4-FFF2-40B4-BE49-F238E27FC236}">
                <a16:creationId xmlns:a16="http://schemas.microsoft.com/office/drawing/2014/main" id="{CBA8D935-CD17-1C0B-0AC8-D7BFA9A2BBF5}"/>
              </a:ext>
            </a:extLst>
          </p:cNvPr>
          <p:cNvSpPr>
            <a:spLocks noChangeArrowheads="1"/>
          </p:cNvSpPr>
          <p:nvPr/>
        </p:nvSpPr>
        <p:spPr bwMode="auto">
          <a:xfrm>
            <a:off x="5791200" y="3048000"/>
            <a:ext cx="4572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4" name="Rectangle 20">
            <a:extLst>
              <a:ext uri="{FF2B5EF4-FFF2-40B4-BE49-F238E27FC236}">
                <a16:creationId xmlns:a16="http://schemas.microsoft.com/office/drawing/2014/main" id="{8E6CA22D-F056-007D-1118-617AF24C60AB}"/>
              </a:ext>
            </a:extLst>
          </p:cNvPr>
          <p:cNvSpPr>
            <a:spLocks noChangeArrowheads="1"/>
          </p:cNvSpPr>
          <p:nvPr/>
        </p:nvSpPr>
        <p:spPr bwMode="auto">
          <a:xfrm>
            <a:off x="5638800" y="2438400"/>
            <a:ext cx="914400" cy="152400"/>
          </a:xfrm>
          <a:prstGeom prst="rect">
            <a:avLst/>
          </a:prstGeom>
          <a:solidFill>
            <a:srgbClr val="FF99CC"/>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ltLang="en-SE"/>
          </a:p>
        </p:txBody>
      </p:sp>
      <p:sp>
        <p:nvSpPr>
          <p:cNvPr id="205845" name="Line 21">
            <a:extLst>
              <a:ext uri="{FF2B5EF4-FFF2-40B4-BE49-F238E27FC236}">
                <a16:creationId xmlns:a16="http://schemas.microsoft.com/office/drawing/2014/main" id="{6A6E4C12-9EEF-11BF-45EC-AD320F3947B0}"/>
              </a:ext>
            </a:extLst>
          </p:cNvPr>
          <p:cNvSpPr>
            <a:spLocks noChangeShapeType="1"/>
          </p:cNvSpPr>
          <p:nvPr/>
        </p:nvSpPr>
        <p:spPr bwMode="auto">
          <a:xfrm flipV="1">
            <a:off x="6553200" y="1676400"/>
            <a:ext cx="1219200" cy="838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6" name="Line 22">
            <a:extLst>
              <a:ext uri="{FF2B5EF4-FFF2-40B4-BE49-F238E27FC236}">
                <a16:creationId xmlns:a16="http://schemas.microsoft.com/office/drawing/2014/main" id="{5A308373-4DC4-99C3-FDF6-2F6769871035}"/>
              </a:ext>
            </a:extLst>
          </p:cNvPr>
          <p:cNvSpPr>
            <a:spLocks noChangeShapeType="1"/>
          </p:cNvSpPr>
          <p:nvPr/>
        </p:nvSpPr>
        <p:spPr bwMode="auto">
          <a:xfrm flipV="1">
            <a:off x="6248400" y="1752600"/>
            <a:ext cx="1676400" cy="13716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7" name="Line 23">
            <a:extLst>
              <a:ext uri="{FF2B5EF4-FFF2-40B4-BE49-F238E27FC236}">
                <a16:creationId xmlns:a16="http://schemas.microsoft.com/office/drawing/2014/main" id="{9BDB03BA-F7EA-D413-E449-7A5BC64A5164}"/>
              </a:ext>
            </a:extLst>
          </p:cNvPr>
          <p:cNvSpPr>
            <a:spLocks noChangeShapeType="1"/>
          </p:cNvSpPr>
          <p:nvPr/>
        </p:nvSpPr>
        <p:spPr bwMode="auto">
          <a:xfrm flipV="1">
            <a:off x="5410200" y="1524000"/>
            <a:ext cx="2286000" cy="1600200"/>
          </a:xfrm>
          <a:prstGeom prst="line">
            <a:avLst/>
          </a:prstGeom>
          <a:noFill/>
          <a:ln w="12700">
            <a:solidFill>
              <a:schemeClr val="tx1"/>
            </a:solidFill>
            <a:round/>
            <a:headEnd type="triangl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48" name="Freeform 24">
            <a:extLst>
              <a:ext uri="{FF2B5EF4-FFF2-40B4-BE49-F238E27FC236}">
                <a16:creationId xmlns:a16="http://schemas.microsoft.com/office/drawing/2014/main" id="{04D4B17B-E220-427D-0257-64739104C5CA}"/>
              </a:ext>
            </a:extLst>
          </p:cNvPr>
          <p:cNvSpPr>
            <a:spLocks/>
          </p:cNvSpPr>
          <p:nvPr/>
        </p:nvSpPr>
        <p:spPr bwMode="auto">
          <a:xfrm>
            <a:off x="48768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49" name="Freeform 25">
            <a:extLst>
              <a:ext uri="{FF2B5EF4-FFF2-40B4-BE49-F238E27FC236}">
                <a16:creationId xmlns:a16="http://schemas.microsoft.com/office/drawing/2014/main" id="{4EB0B7B7-DE3A-2429-5339-25558F2B52DA}"/>
              </a:ext>
            </a:extLst>
          </p:cNvPr>
          <p:cNvSpPr>
            <a:spLocks/>
          </p:cNvSpPr>
          <p:nvPr/>
        </p:nvSpPr>
        <p:spPr bwMode="auto">
          <a:xfrm>
            <a:off x="58674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0" name="Freeform 26">
            <a:extLst>
              <a:ext uri="{FF2B5EF4-FFF2-40B4-BE49-F238E27FC236}">
                <a16:creationId xmlns:a16="http://schemas.microsoft.com/office/drawing/2014/main" id="{1A47271A-BBAC-2A49-4F4A-8E1940BAD389}"/>
              </a:ext>
            </a:extLst>
          </p:cNvPr>
          <p:cNvSpPr>
            <a:spLocks/>
          </p:cNvSpPr>
          <p:nvPr/>
        </p:nvSpPr>
        <p:spPr bwMode="auto">
          <a:xfrm>
            <a:off x="6477001" y="3429000"/>
            <a:ext cx="180975" cy="338138"/>
          </a:xfrm>
          <a:custGeom>
            <a:avLst/>
            <a:gdLst>
              <a:gd name="T0" fmla="*/ 169 w 357"/>
              <a:gd name="T1" fmla="*/ 0 h 816"/>
              <a:gd name="T2" fmla="*/ 115 w 357"/>
              <a:gd name="T3" fmla="*/ 24 h 816"/>
              <a:gd name="T4" fmla="*/ 25 w 357"/>
              <a:gd name="T5" fmla="*/ 84 h 816"/>
              <a:gd name="T6" fmla="*/ 19 w 357"/>
              <a:gd name="T7" fmla="*/ 132 h 816"/>
              <a:gd name="T8" fmla="*/ 55 w 357"/>
              <a:gd name="T9" fmla="*/ 144 h 816"/>
              <a:gd name="T10" fmla="*/ 73 w 357"/>
              <a:gd name="T11" fmla="*/ 150 h 816"/>
              <a:gd name="T12" fmla="*/ 307 w 357"/>
              <a:gd name="T13" fmla="*/ 192 h 816"/>
              <a:gd name="T14" fmla="*/ 325 w 357"/>
              <a:gd name="T15" fmla="*/ 210 h 816"/>
              <a:gd name="T16" fmla="*/ 253 w 357"/>
              <a:gd name="T17" fmla="*/ 258 h 816"/>
              <a:gd name="T18" fmla="*/ 205 w 357"/>
              <a:gd name="T19" fmla="*/ 288 h 816"/>
              <a:gd name="T20" fmla="*/ 181 w 357"/>
              <a:gd name="T21" fmla="*/ 294 h 816"/>
              <a:gd name="T22" fmla="*/ 97 w 357"/>
              <a:gd name="T23" fmla="*/ 330 h 816"/>
              <a:gd name="T24" fmla="*/ 61 w 357"/>
              <a:gd name="T25" fmla="*/ 354 h 816"/>
              <a:gd name="T26" fmla="*/ 43 w 357"/>
              <a:gd name="T27" fmla="*/ 366 h 816"/>
              <a:gd name="T28" fmla="*/ 103 w 357"/>
              <a:gd name="T29" fmla="*/ 414 h 816"/>
              <a:gd name="T30" fmla="*/ 145 w 357"/>
              <a:gd name="T31" fmla="*/ 402 h 816"/>
              <a:gd name="T32" fmla="*/ 163 w 357"/>
              <a:gd name="T33" fmla="*/ 414 h 816"/>
              <a:gd name="T34" fmla="*/ 253 w 357"/>
              <a:gd name="T35" fmla="*/ 462 h 816"/>
              <a:gd name="T36" fmla="*/ 247 w 357"/>
              <a:gd name="T37" fmla="*/ 576 h 816"/>
              <a:gd name="T38" fmla="*/ 193 w 357"/>
              <a:gd name="T39" fmla="*/ 606 h 816"/>
              <a:gd name="T40" fmla="*/ 181 w 357"/>
              <a:gd name="T41" fmla="*/ 684 h 816"/>
              <a:gd name="T42" fmla="*/ 163 w 357"/>
              <a:gd name="T43" fmla="*/ 780 h 816"/>
              <a:gd name="T44" fmla="*/ 175 w 357"/>
              <a:gd name="T45" fmla="*/ 816 h 8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57" h="816">
                <a:moveTo>
                  <a:pt x="169" y="0"/>
                </a:moveTo>
                <a:cubicBezTo>
                  <a:pt x="149" y="7"/>
                  <a:pt x="135" y="17"/>
                  <a:pt x="115" y="24"/>
                </a:cubicBezTo>
                <a:cubicBezTo>
                  <a:pt x="100" y="39"/>
                  <a:pt x="44" y="78"/>
                  <a:pt x="25" y="84"/>
                </a:cubicBezTo>
                <a:cubicBezTo>
                  <a:pt x="16" y="98"/>
                  <a:pt x="0" y="113"/>
                  <a:pt x="19" y="132"/>
                </a:cubicBezTo>
                <a:cubicBezTo>
                  <a:pt x="28" y="141"/>
                  <a:pt x="43" y="140"/>
                  <a:pt x="55" y="144"/>
                </a:cubicBezTo>
                <a:cubicBezTo>
                  <a:pt x="61" y="146"/>
                  <a:pt x="73" y="150"/>
                  <a:pt x="73" y="150"/>
                </a:cubicBezTo>
                <a:cubicBezTo>
                  <a:pt x="148" y="139"/>
                  <a:pt x="235" y="168"/>
                  <a:pt x="307" y="192"/>
                </a:cubicBezTo>
                <a:cubicBezTo>
                  <a:pt x="313" y="198"/>
                  <a:pt x="320" y="203"/>
                  <a:pt x="325" y="210"/>
                </a:cubicBezTo>
                <a:cubicBezTo>
                  <a:pt x="357" y="258"/>
                  <a:pt x="272" y="256"/>
                  <a:pt x="253" y="258"/>
                </a:cubicBezTo>
                <a:cubicBezTo>
                  <a:pt x="196" y="272"/>
                  <a:pt x="265" y="251"/>
                  <a:pt x="205" y="288"/>
                </a:cubicBezTo>
                <a:cubicBezTo>
                  <a:pt x="198" y="292"/>
                  <a:pt x="189" y="291"/>
                  <a:pt x="181" y="294"/>
                </a:cubicBezTo>
                <a:cubicBezTo>
                  <a:pt x="62" y="343"/>
                  <a:pt x="192" y="298"/>
                  <a:pt x="97" y="330"/>
                </a:cubicBezTo>
                <a:cubicBezTo>
                  <a:pt x="83" y="335"/>
                  <a:pt x="73" y="346"/>
                  <a:pt x="61" y="354"/>
                </a:cubicBezTo>
                <a:cubicBezTo>
                  <a:pt x="55" y="358"/>
                  <a:pt x="43" y="366"/>
                  <a:pt x="43" y="366"/>
                </a:cubicBezTo>
                <a:cubicBezTo>
                  <a:pt x="53" y="397"/>
                  <a:pt x="78" y="397"/>
                  <a:pt x="103" y="414"/>
                </a:cubicBezTo>
                <a:cubicBezTo>
                  <a:pt x="117" y="410"/>
                  <a:pt x="131" y="400"/>
                  <a:pt x="145" y="402"/>
                </a:cubicBezTo>
                <a:cubicBezTo>
                  <a:pt x="152" y="403"/>
                  <a:pt x="157" y="411"/>
                  <a:pt x="163" y="414"/>
                </a:cubicBezTo>
                <a:cubicBezTo>
                  <a:pt x="192" y="429"/>
                  <a:pt x="225" y="444"/>
                  <a:pt x="253" y="462"/>
                </a:cubicBezTo>
                <a:cubicBezTo>
                  <a:pt x="265" y="497"/>
                  <a:pt x="270" y="542"/>
                  <a:pt x="247" y="576"/>
                </a:cubicBezTo>
                <a:cubicBezTo>
                  <a:pt x="236" y="593"/>
                  <a:pt x="193" y="606"/>
                  <a:pt x="193" y="606"/>
                </a:cubicBezTo>
                <a:cubicBezTo>
                  <a:pt x="178" y="651"/>
                  <a:pt x="173" y="626"/>
                  <a:pt x="181" y="684"/>
                </a:cubicBezTo>
                <a:cubicBezTo>
                  <a:pt x="171" y="715"/>
                  <a:pt x="168" y="748"/>
                  <a:pt x="163" y="780"/>
                </a:cubicBezTo>
                <a:cubicBezTo>
                  <a:pt x="170" y="808"/>
                  <a:pt x="165" y="797"/>
                  <a:pt x="175" y="816"/>
                </a:cubicBezTo>
              </a:path>
            </a:pathLst>
          </a:custGeom>
          <a:noFill/>
          <a:ln w="28575" cmpd="sng">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SE"/>
          </a:p>
        </p:txBody>
      </p:sp>
      <p:sp>
        <p:nvSpPr>
          <p:cNvPr id="205851" name="Line 27">
            <a:extLst>
              <a:ext uri="{FF2B5EF4-FFF2-40B4-BE49-F238E27FC236}">
                <a16:creationId xmlns:a16="http://schemas.microsoft.com/office/drawing/2014/main" id="{6F3F033F-3A57-BC7C-EDB0-B222811FE380}"/>
              </a:ext>
            </a:extLst>
          </p:cNvPr>
          <p:cNvSpPr>
            <a:spLocks noChangeShapeType="1"/>
          </p:cNvSpPr>
          <p:nvPr/>
        </p:nvSpPr>
        <p:spPr bwMode="auto">
          <a:xfrm flipH="1">
            <a:off x="6477000" y="3733800"/>
            <a:ext cx="76200" cy="3810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2" name="Line 28">
            <a:extLst>
              <a:ext uri="{FF2B5EF4-FFF2-40B4-BE49-F238E27FC236}">
                <a16:creationId xmlns:a16="http://schemas.microsoft.com/office/drawing/2014/main" id="{CF840E9E-E9DA-6AAD-5FE2-711F1143531D}"/>
              </a:ext>
            </a:extLst>
          </p:cNvPr>
          <p:cNvSpPr>
            <a:spLocks noChangeShapeType="1"/>
          </p:cNvSpPr>
          <p:nvPr/>
        </p:nvSpPr>
        <p:spPr bwMode="auto">
          <a:xfrm flipH="1">
            <a:off x="5867400" y="37338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3" name="Line 29">
            <a:extLst>
              <a:ext uri="{FF2B5EF4-FFF2-40B4-BE49-F238E27FC236}">
                <a16:creationId xmlns:a16="http://schemas.microsoft.com/office/drawing/2014/main" id="{692F0BC0-C38C-181B-C333-DF3302633D3D}"/>
              </a:ext>
            </a:extLst>
          </p:cNvPr>
          <p:cNvSpPr>
            <a:spLocks noChangeShapeType="1"/>
          </p:cNvSpPr>
          <p:nvPr/>
        </p:nvSpPr>
        <p:spPr bwMode="auto">
          <a:xfrm flipH="1">
            <a:off x="4800600" y="3733800"/>
            <a:ext cx="152400" cy="4572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4" name="Text Box 30">
            <a:extLst>
              <a:ext uri="{FF2B5EF4-FFF2-40B4-BE49-F238E27FC236}">
                <a16:creationId xmlns:a16="http://schemas.microsoft.com/office/drawing/2014/main" id="{2E2801E7-CD36-84BF-1FA5-F64A887122D1}"/>
              </a:ext>
            </a:extLst>
          </p:cNvPr>
          <p:cNvSpPr txBox="1">
            <a:spLocks noChangeArrowheads="1"/>
          </p:cNvSpPr>
          <p:nvPr/>
        </p:nvSpPr>
        <p:spPr bwMode="auto">
          <a:xfrm>
            <a:off x="5334000" y="4876800"/>
            <a:ext cx="2362200" cy="457200"/>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a:t>(</a:t>
            </a:r>
            <a:r>
              <a:rPr lang="en-US" altLang="en-SE" sz="1200" i="1"/>
              <a:t>kernel</a:t>
            </a:r>
            <a:r>
              <a:rPr lang="en-US" altLang="en-SE" sz="1200"/>
              <a:t> thread create, destroy, signal, wait, etc.)</a:t>
            </a:r>
          </a:p>
        </p:txBody>
      </p:sp>
      <p:sp>
        <p:nvSpPr>
          <p:cNvPr id="205855" name="Line 31">
            <a:extLst>
              <a:ext uri="{FF2B5EF4-FFF2-40B4-BE49-F238E27FC236}">
                <a16:creationId xmlns:a16="http://schemas.microsoft.com/office/drawing/2014/main" id="{A42611D1-7B03-02B6-E0D9-B55F67CB28F3}"/>
              </a:ext>
            </a:extLst>
          </p:cNvPr>
          <p:cNvSpPr>
            <a:spLocks noChangeShapeType="1"/>
          </p:cNvSpPr>
          <p:nvPr/>
        </p:nvSpPr>
        <p:spPr bwMode="auto">
          <a:xfrm flipH="1">
            <a:off x="4953000" y="3124200"/>
            <a:ext cx="762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6" name="Line 32">
            <a:extLst>
              <a:ext uri="{FF2B5EF4-FFF2-40B4-BE49-F238E27FC236}">
                <a16:creationId xmlns:a16="http://schemas.microsoft.com/office/drawing/2014/main" id="{5307244F-48B3-AACC-C572-D827F207A759}"/>
              </a:ext>
            </a:extLst>
          </p:cNvPr>
          <p:cNvSpPr>
            <a:spLocks noChangeShapeType="1"/>
          </p:cNvSpPr>
          <p:nvPr/>
        </p:nvSpPr>
        <p:spPr bwMode="auto">
          <a:xfrm flipH="1">
            <a:off x="5943600" y="3124200"/>
            <a:ext cx="152400" cy="3048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7" name="Line 33">
            <a:extLst>
              <a:ext uri="{FF2B5EF4-FFF2-40B4-BE49-F238E27FC236}">
                <a16:creationId xmlns:a16="http://schemas.microsoft.com/office/drawing/2014/main" id="{5AAC130E-C2C5-9236-FFCD-88D25EA19F93}"/>
              </a:ext>
            </a:extLst>
          </p:cNvPr>
          <p:cNvSpPr>
            <a:spLocks noChangeShapeType="1"/>
          </p:cNvSpPr>
          <p:nvPr/>
        </p:nvSpPr>
        <p:spPr bwMode="auto">
          <a:xfrm>
            <a:off x="6400800" y="2514600"/>
            <a:ext cx="152400" cy="914400"/>
          </a:xfrm>
          <a:prstGeom prst="line">
            <a:avLst/>
          </a:prstGeom>
          <a:noFill/>
          <a:ln w="12700">
            <a:solidFill>
              <a:schemeClr val="tx1"/>
            </a:solidFill>
            <a:round/>
            <a:headEnd type="oval" w="med" len="me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58" name="Rectangle 34">
            <a:extLst>
              <a:ext uri="{FF2B5EF4-FFF2-40B4-BE49-F238E27FC236}">
                <a16:creationId xmlns:a16="http://schemas.microsoft.com/office/drawing/2014/main" id="{96768B95-6D46-197C-7A4F-8848C567A71C}"/>
              </a:ext>
            </a:extLst>
          </p:cNvPr>
          <p:cNvSpPr>
            <a:spLocks noChangeArrowheads="1"/>
          </p:cNvSpPr>
          <p:nvPr/>
        </p:nvSpPr>
        <p:spPr bwMode="auto">
          <a:xfrm>
            <a:off x="4343400" y="4495800"/>
            <a:ext cx="2895600" cy="304800"/>
          </a:xfrm>
          <a:prstGeom prst="rect">
            <a:avLst/>
          </a:prstGeom>
          <a:solidFill>
            <a:srgbClr val="FFFF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SE"/>
              <a:t>CPU</a:t>
            </a:r>
          </a:p>
        </p:txBody>
      </p:sp>
      <p:sp>
        <p:nvSpPr>
          <p:cNvPr id="205859" name="Line 35">
            <a:extLst>
              <a:ext uri="{FF2B5EF4-FFF2-40B4-BE49-F238E27FC236}">
                <a16:creationId xmlns:a16="http://schemas.microsoft.com/office/drawing/2014/main" id="{94F71765-08E2-CCC5-A0FF-98CA40D2D297}"/>
              </a:ext>
            </a:extLst>
          </p:cNvPr>
          <p:cNvSpPr>
            <a:spLocks noChangeShapeType="1"/>
          </p:cNvSpPr>
          <p:nvPr/>
        </p:nvSpPr>
        <p:spPr bwMode="auto">
          <a:xfrm>
            <a:off x="5943600" y="4343400"/>
            <a:ext cx="609600" cy="6096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0" name="Rectangle 36">
            <a:extLst>
              <a:ext uri="{FF2B5EF4-FFF2-40B4-BE49-F238E27FC236}">
                <a16:creationId xmlns:a16="http://schemas.microsoft.com/office/drawing/2014/main" id="{9B8B5F4F-57AB-4771-CFEE-9C122B5FBCA2}"/>
              </a:ext>
            </a:extLst>
          </p:cNvPr>
          <p:cNvSpPr>
            <a:spLocks noGrp="1" noChangeArrowheads="1"/>
          </p:cNvSpPr>
          <p:nvPr>
            <p:ph type="title"/>
          </p:nvPr>
        </p:nvSpPr>
        <p:spPr>
          <a:noFill/>
          <a:ln/>
        </p:spPr>
        <p:txBody>
          <a:bodyPr/>
          <a:lstStyle/>
          <a:p>
            <a:r>
              <a:rPr lang="en-US" altLang="en-SE" dirty="0"/>
              <a:t>User-level threads</a:t>
            </a:r>
            <a:endParaRPr lang="en-US" altLang="en-SE" i="1" dirty="0"/>
          </a:p>
        </p:txBody>
      </p:sp>
      <p:grpSp>
        <p:nvGrpSpPr>
          <p:cNvPr id="205861" name="Group 37">
            <a:extLst>
              <a:ext uri="{FF2B5EF4-FFF2-40B4-BE49-F238E27FC236}">
                <a16:creationId xmlns:a16="http://schemas.microsoft.com/office/drawing/2014/main" id="{91F71C5A-94DB-23F5-DC6E-B1A4D1AD13BF}"/>
              </a:ext>
            </a:extLst>
          </p:cNvPr>
          <p:cNvGrpSpPr>
            <a:grpSpLocks/>
          </p:cNvGrpSpPr>
          <p:nvPr/>
        </p:nvGrpSpPr>
        <p:grpSpPr bwMode="auto">
          <a:xfrm>
            <a:off x="7620000" y="990600"/>
            <a:ext cx="2743200" cy="1752600"/>
            <a:chOff x="3840" y="624"/>
            <a:chExt cx="1728" cy="1104"/>
          </a:xfrm>
        </p:grpSpPr>
        <p:sp>
          <p:nvSpPr>
            <p:cNvPr id="205862" name="Oval 38">
              <a:extLst>
                <a:ext uri="{FF2B5EF4-FFF2-40B4-BE49-F238E27FC236}">
                  <a16:creationId xmlns:a16="http://schemas.microsoft.com/office/drawing/2014/main" id="{6A4B848F-3526-0AEE-1558-82A0195EB1C6}"/>
                </a:ext>
              </a:extLst>
            </p:cNvPr>
            <p:cNvSpPr>
              <a:spLocks noChangeArrowheads="1"/>
            </p:cNvSpPr>
            <p:nvPr/>
          </p:nvSpPr>
          <p:spPr bwMode="auto">
            <a:xfrm>
              <a:off x="3840" y="624"/>
              <a:ext cx="1296" cy="576"/>
            </a:xfrm>
            <a:prstGeom prst="ellipse">
              <a:avLst/>
            </a:prstGeom>
            <a:solidFill>
              <a:srgbClr val="FF99CC"/>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3" name="Rectangle 39">
              <a:extLst>
                <a:ext uri="{FF2B5EF4-FFF2-40B4-BE49-F238E27FC236}">
                  <a16:creationId xmlns:a16="http://schemas.microsoft.com/office/drawing/2014/main" id="{E6D5D1B5-CC39-8B50-6B45-D84A0DA6CE4E}"/>
                </a:ext>
              </a:extLst>
            </p:cNvPr>
            <p:cNvSpPr>
              <a:spLocks noChangeArrowheads="1"/>
            </p:cNvSpPr>
            <p:nvPr/>
          </p:nvSpPr>
          <p:spPr bwMode="auto">
            <a:xfrm>
              <a:off x="4032" y="720"/>
              <a:ext cx="1116" cy="407"/>
            </a:xfrm>
            <a:prstGeom prst="rect">
              <a:avLst/>
            </a:prstGeom>
            <a:noFill/>
            <a:ln>
              <a:noFill/>
            </a:ln>
            <a:effectLst/>
            <a:extLst>
              <a:ext uri="{909E8E84-426E-40DD-AFC4-6F175D3DCCD1}">
                <a14:hiddenFill xmlns:a14="http://schemas.microsoft.com/office/drawing/2010/main">
                  <a:solidFill>
                    <a:srgbClr val="FF99CC"/>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user-level</a:t>
              </a:r>
            </a:p>
            <a:p>
              <a:pPr>
                <a:spcBef>
                  <a:spcPct val="0"/>
                </a:spcBef>
              </a:pPr>
              <a:r>
                <a:rPr lang="en-US" altLang="en-SE"/>
                <a:t>thread library</a:t>
              </a:r>
            </a:p>
          </p:txBody>
        </p:sp>
        <p:sp>
          <p:nvSpPr>
            <p:cNvPr id="205864" name="Text Box 40">
              <a:extLst>
                <a:ext uri="{FF2B5EF4-FFF2-40B4-BE49-F238E27FC236}">
                  <a16:creationId xmlns:a16="http://schemas.microsoft.com/office/drawing/2014/main" id="{4A886658-5426-787A-DAC0-C6396D70AA36}"/>
                </a:ext>
              </a:extLst>
            </p:cNvPr>
            <p:cNvSpPr txBox="1">
              <a:spLocks noChangeArrowheads="1"/>
            </p:cNvSpPr>
            <p:nvPr/>
          </p:nvSpPr>
          <p:spPr bwMode="auto">
            <a:xfrm>
              <a:off x="4272" y="1440"/>
              <a:ext cx="1296" cy="288"/>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1200"/>
                <a:t>(thread create, destroy, signal, wait, etc.)</a:t>
              </a:r>
            </a:p>
          </p:txBody>
        </p:sp>
        <p:sp>
          <p:nvSpPr>
            <p:cNvPr id="205865" name="Line 41">
              <a:extLst>
                <a:ext uri="{FF2B5EF4-FFF2-40B4-BE49-F238E27FC236}">
                  <a16:creationId xmlns:a16="http://schemas.microsoft.com/office/drawing/2014/main" id="{5850581F-95EF-1BFD-34E5-CD0B24C007C8}"/>
                </a:ext>
              </a:extLst>
            </p:cNvPr>
            <p:cNvSpPr>
              <a:spLocks noChangeShapeType="1"/>
            </p:cNvSpPr>
            <p:nvPr/>
          </p:nvSpPr>
          <p:spPr bwMode="auto">
            <a:xfrm>
              <a:off x="4512" y="1104"/>
              <a:ext cx="384" cy="384"/>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05866" name="Line 42">
            <a:extLst>
              <a:ext uri="{FF2B5EF4-FFF2-40B4-BE49-F238E27FC236}">
                <a16:creationId xmlns:a16="http://schemas.microsoft.com/office/drawing/2014/main" id="{9E4C94AC-4B6B-49C2-F787-D92CD93A4AE2}"/>
              </a:ext>
            </a:extLst>
          </p:cNvPr>
          <p:cNvSpPr>
            <a:spLocks noChangeShapeType="1"/>
          </p:cNvSpPr>
          <p:nvPr/>
        </p:nvSpPr>
        <p:spPr bwMode="auto">
          <a:xfrm>
            <a:off x="6705600" y="3581400"/>
            <a:ext cx="2362200" cy="381000"/>
          </a:xfrm>
          <a:prstGeom prst="line">
            <a:avLst/>
          </a:prstGeom>
          <a:noFill/>
          <a:ln w="12700">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05867" name="Rectangle 43">
            <a:extLst>
              <a:ext uri="{FF2B5EF4-FFF2-40B4-BE49-F238E27FC236}">
                <a16:creationId xmlns:a16="http://schemas.microsoft.com/office/drawing/2014/main" id="{F4CE3617-2D9C-312E-7C07-16C937D52857}"/>
              </a:ext>
            </a:extLst>
          </p:cNvPr>
          <p:cNvSpPr>
            <a:spLocks noChangeArrowheads="1"/>
          </p:cNvSpPr>
          <p:nvPr/>
        </p:nvSpPr>
        <p:spPr bwMode="auto">
          <a:xfrm>
            <a:off x="8229600" y="3886201"/>
            <a:ext cx="1821332" cy="369332"/>
          </a:xfrm>
          <a:prstGeom prst="rect">
            <a:avLst/>
          </a:prstGeom>
          <a:noFill/>
          <a:ln>
            <a:noFill/>
          </a:ln>
          <a:effectLst/>
          <a:extLst>
            <a:ext uri="{909E8E84-426E-40DD-AFC4-6F175D3DCCD1}">
              <a14:hiddenFill xmlns:a14="http://schemas.microsoft.com/office/drawing/2010/main">
                <a:solidFill>
                  <a:srgbClr val="EBEB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SE"/>
              <a:t>kernel threads</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FCE5B0E8-0D4E-128A-4FA3-69226DC35F35}"/>
              </a:ext>
            </a:extLst>
          </p:cNvPr>
          <p:cNvSpPr>
            <a:spLocks noGrp="1" noChangeArrowheads="1"/>
          </p:cNvSpPr>
          <p:nvPr>
            <p:ph type="title"/>
          </p:nvPr>
        </p:nvSpPr>
        <p:spPr/>
        <p:txBody>
          <a:bodyPr/>
          <a:lstStyle/>
          <a:p>
            <a:r>
              <a:rPr lang="en-US" altLang="en-SE"/>
              <a:t>User-level thread implementation</a:t>
            </a:r>
          </a:p>
        </p:txBody>
      </p:sp>
      <p:sp>
        <p:nvSpPr>
          <p:cNvPr id="121859" name="Rectangle 3">
            <a:extLst>
              <a:ext uri="{FF2B5EF4-FFF2-40B4-BE49-F238E27FC236}">
                <a16:creationId xmlns:a16="http://schemas.microsoft.com/office/drawing/2014/main" id="{83C7424B-9D80-B0F9-8873-44C5CA79C629}"/>
              </a:ext>
            </a:extLst>
          </p:cNvPr>
          <p:cNvSpPr>
            <a:spLocks noGrp="1" noChangeArrowheads="1"/>
          </p:cNvSpPr>
          <p:nvPr>
            <p:ph type="body" idx="1"/>
          </p:nvPr>
        </p:nvSpPr>
        <p:spPr/>
        <p:txBody>
          <a:bodyPr/>
          <a:lstStyle/>
          <a:p>
            <a:r>
              <a:rPr lang="en-US" altLang="en-SE" dirty="0"/>
              <a:t>The kernel believes the user-level process is just a normal process running code</a:t>
            </a:r>
          </a:p>
          <a:p>
            <a:pPr lvl="1"/>
            <a:r>
              <a:rPr lang="en-US" altLang="en-SE" dirty="0"/>
              <a:t>But, this code includes the thread support library and its associated thread scheduler</a:t>
            </a:r>
          </a:p>
          <a:p>
            <a:r>
              <a:rPr lang="en-US" altLang="en-SE" dirty="0"/>
              <a:t>The thread scheduler determines when a thread runs</a:t>
            </a:r>
          </a:p>
          <a:p>
            <a:pPr lvl="1"/>
            <a:r>
              <a:rPr lang="en-US" altLang="en-SE" dirty="0"/>
              <a:t>it uses queues to keep track of what threads are doing:  run, ready, wait</a:t>
            </a:r>
          </a:p>
          <a:p>
            <a:pPr lvl="2"/>
            <a:r>
              <a:rPr lang="en-US" altLang="en-SE" dirty="0"/>
              <a:t>just like the OS and processes</a:t>
            </a:r>
          </a:p>
          <a:p>
            <a:pPr lvl="2"/>
            <a:r>
              <a:rPr lang="en-US" altLang="en-SE" dirty="0"/>
              <a:t>but, implemented at user-level as a library</a:t>
            </a:r>
          </a:p>
          <a:p>
            <a:r>
              <a:rPr lang="en-US" altLang="en-SE" dirty="0"/>
              <a:t>Example implementations of user-level threads</a:t>
            </a:r>
          </a:p>
          <a:p>
            <a:pPr lvl="1"/>
            <a:r>
              <a:rPr lang="en-US" altLang="en-SE" dirty="0"/>
              <a:t>Fibers, co-routines</a:t>
            </a:r>
          </a:p>
        </p:txBody>
      </p:sp>
      <p:sp>
        <p:nvSpPr>
          <p:cNvPr id="4" name="Rectangle 3">
            <a:extLst>
              <a:ext uri="{FF2B5EF4-FFF2-40B4-BE49-F238E27FC236}">
                <a16:creationId xmlns:a16="http://schemas.microsoft.com/office/drawing/2014/main" id="{9FD517BA-660E-D100-939F-78B5E46055A2}"/>
              </a:ext>
            </a:extLst>
          </p:cNvPr>
          <p:cNvSpPr/>
          <p:nvPr/>
        </p:nvSpPr>
        <p:spPr bwMode="auto">
          <a:xfrm>
            <a:off x="3907973" y="6248400"/>
            <a:ext cx="4147456" cy="457200"/>
          </a:xfrm>
          <a:prstGeom prst="rect">
            <a:avLst/>
          </a:prstGeom>
          <a:ln w="9525">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lnRef>
          <a:fillRef idx="1">
            <a:schemeClr val="lt1"/>
          </a:fillRef>
          <a:effectRef idx="0">
            <a:schemeClr val="accent1"/>
          </a:effectRef>
          <a:fontRef idx="minor">
            <a:schemeClr val="dk1"/>
          </a:fontRef>
        </p:style>
        <p:txBody>
          <a:bodyPr vert="horz" wrap="square" lIns="91440" tIns="45720" rIns="91440" bIns="45720" numCol="1" rtlCol="0" anchor="t" anchorCtr="0" compatLnSpc="1">
            <a:prstTxWarp prst="textNoShape">
              <a:avLst/>
            </a:prstTxWarp>
          </a:bodyPr>
          <a:lstStyle/>
          <a:p>
            <a:pPr algn="l"/>
            <a:r>
              <a:rPr lang="en-GB" sz="1400" b="0" i="0" dirty="0">
                <a:solidFill>
                  <a:srgbClr val="0F0F0F"/>
                </a:solidFill>
                <a:effectLst/>
                <a:latin typeface="Roboto" panose="02000000000000000000" pitchFamily="2" charset="0"/>
              </a:rPr>
              <a:t>FANG Interview Question | Process vs Thread</a:t>
            </a:r>
          </a:p>
          <a:p>
            <a:pPr algn="l"/>
            <a:r>
              <a:rPr lang="en-GB" sz="1400" b="0" i="0" dirty="0">
                <a:solidFill>
                  <a:srgbClr val="0F0F0F"/>
                </a:solidFill>
                <a:effectLst/>
                <a:latin typeface="Roboto" panose="02000000000000000000" pitchFamily="2" charset="0"/>
                <a:hlinkClick r:id="rId3"/>
              </a:rPr>
              <a:t>https://www.youtube.com/watch?v=4rLW7zg21gI</a:t>
            </a:r>
            <a:r>
              <a:rPr lang="en-GB" sz="1400" b="0" i="0" dirty="0">
                <a:solidFill>
                  <a:srgbClr val="0F0F0F"/>
                </a:solidFill>
                <a:effectLst/>
                <a:latin typeface="Roboto" panose="02000000000000000000" pitchFamily="2" charset="0"/>
              </a:rPr>
              <a:t> </a:t>
            </a:r>
          </a:p>
          <a:p>
            <a:pPr algn="l"/>
            <a:endParaRPr lang="en-GB" sz="1400" b="0" i="0" dirty="0">
              <a:solidFill>
                <a:srgbClr val="0F0F0F"/>
              </a:solidFill>
              <a:effectLst/>
              <a:latin typeface="Roboto" panose="02000000000000000000" pitchFamily="2"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a:t>Thread interface</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1111169" y="1144929"/>
            <a:ext cx="10174147" cy="4953000"/>
          </a:xfrm>
        </p:spPr>
        <p:txBody>
          <a:bodyPr/>
          <a:lstStyle/>
          <a:p>
            <a:r>
              <a:rPr lang="en-US" altLang="en-SE" dirty="0"/>
              <a:t>The POSIX </a:t>
            </a:r>
            <a:r>
              <a:rPr lang="en-US" altLang="en-SE" dirty="0" err="1">
                <a:latin typeface="Courier New" panose="02070309020205020404" pitchFamily="49" charset="0"/>
              </a:rPr>
              <a:t>pthreads</a:t>
            </a:r>
            <a:r>
              <a:rPr lang="en-US" altLang="en-SE" dirty="0"/>
              <a:t> API:</a:t>
            </a:r>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7" name="Rectangle 3">
            <a:extLst>
              <a:ext uri="{FF2B5EF4-FFF2-40B4-BE49-F238E27FC236}">
                <a16:creationId xmlns:a16="http://schemas.microsoft.com/office/drawing/2014/main" id="{5D933542-F242-41A2-3FBC-D892553ADD37}"/>
              </a:ext>
            </a:extLst>
          </p:cNvPr>
          <p:cNvSpPr>
            <a:spLocks noGrp="1" noChangeArrowheads="1"/>
          </p:cNvSpPr>
          <p:nvPr>
            <p:ph type="body" idx="1"/>
          </p:nvPr>
        </p:nvSpPr>
        <p:spPr>
          <a:xfrm>
            <a:off x="1238491" y="1292506"/>
            <a:ext cx="9988952" cy="4953000"/>
          </a:xfrm>
        </p:spPr>
        <p:txBody>
          <a:bodyPr/>
          <a:lstStyle/>
          <a:p>
            <a:pPr>
              <a:lnSpc>
                <a:spcPct val="90000"/>
              </a:lnSpc>
            </a:pPr>
            <a:r>
              <a:rPr lang="en-US" altLang="en-SE" dirty="0"/>
              <a:t>Strategy 1: force everyone to cooperate</a:t>
            </a:r>
          </a:p>
          <a:p>
            <a:pPr lvl="1">
              <a:lnSpc>
                <a:spcPct val="90000"/>
              </a:lnSpc>
            </a:pPr>
            <a:r>
              <a:rPr lang="en-US" altLang="en-SE" dirty="0"/>
              <a:t>a thread willingly gives up the CPU by calling </a:t>
            </a:r>
            <a:r>
              <a:rPr lang="en-US" altLang="en-SE" b="1" dirty="0">
                <a:latin typeface="Courier New" panose="02070309020205020404" pitchFamily="49" charset="0"/>
              </a:rPr>
              <a:t>yield()</a:t>
            </a:r>
          </a:p>
          <a:p>
            <a:pPr lvl="1">
              <a:lnSpc>
                <a:spcPct val="90000"/>
              </a:lnSpc>
            </a:pPr>
            <a:r>
              <a:rPr lang="en-US" altLang="en-SE" b="1" dirty="0">
                <a:latin typeface="Courier New" panose="02070309020205020404" pitchFamily="49" charset="0"/>
              </a:rPr>
              <a:t>yield()</a:t>
            </a:r>
            <a:r>
              <a:rPr lang="en-US" altLang="en-SE" dirty="0"/>
              <a:t> calls into the scheduler, which context switches to another ready thread</a:t>
            </a:r>
          </a:p>
          <a:p>
            <a:pPr lvl="1">
              <a:lnSpc>
                <a:spcPct val="90000"/>
              </a:lnSpc>
            </a:pPr>
            <a:r>
              <a:rPr lang="en-US" altLang="en-SE" dirty="0"/>
              <a:t>what happens if a thread never calls </a:t>
            </a:r>
            <a:r>
              <a:rPr lang="en-US" altLang="en-SE" b="1" dirty="0">
                <a:latin typeface="Courier New" panose="02070309020205020404" pitchFamily="49" charset="0"/>
              </a:rPr>
              <a:t>yield()</a:t>
            </a:r>
            <a:r>
              <a:rPr lang="en-US" altLang="en-SE" dirty="0"/>
              <a:t>?</a:t>
            </a:r>
          </a:p>
          <a:p>
            <a:pPr>
              <a:lnSpc>
                <a:spcPct val="90000"/>
              </a:lnSpc>
            </a:pPr>
            <a:endParaRPr lang="en-US" altLang="en-SE" dirty="0"/>
          </a:p>
          <a:p>
            <a:pPr>
              <a:lnSpc>
                <a:spcPct val="90000"/>
              </a:lnSpc>
            </a:pPr>
            <a:r>
              <a:rPr lang="en-US" altLang="en-SE" dirty="0"/>
              <a:t>Strategy 2: use preemption</a:t>
            </a:r>
          </a:p>
          <a:p>
            <a:pPr lvl="1">
              <a:lnSpc>
                <a:spcPct val="90000"/>
              </a:lnSpc>
            </a:pPr>
            <a:r>
              <a:rPr lang="en-US" altLang="en-SE" dirty="0"/>
              <a:t>scheduler requests that a timer interrupt be delivered by the OS periodically</a:t>
            </a:r>
          </a:p>
          <a:p>
            <a:pPr lvl="2">
              <a:lnSpc>
                <a:spcPct val="90000"/>
              </a:lnSpc>
            </a:pPr>
            <a:r>
              <a:rPr lang="en-US" altLang="en-SE" dirty="0"/>
              <a:t>usually delivered as a UNIX signal (</a:t>
            </a:r>
            <a:r>
              <a:rPr lang="en-US" altLang="en-SE" dirty="0">
                <a:latin typeface="Courier New" panose="02070309020205020404" pitchFamily="49" charset="0"/>
              </a:rPr>
              <a:t>man signal</a:t>
            </a:r>
            <a:r>
              <a:rPr lang="en-US" altLang="en-SE" dirty="0"/>
              <a:t>)</a:t>
            </a:r>
          </a:p>
          <a:p>
            <a:pPr lvl="2">
              <a:lnSpc>
                <a:spcPct val="90000"/>
              </a:lnSpc>
            </a:pPr>
            <a:r>
              <a:rPr lang="en-US" altLang="en-SE" dirty="0"/>
              <a:t>signals are just like software interrupts, but delivered to user-level by the OS instead of delivered to OS by hardware</a:t>
            </a:r>
          </a:p>
          <a:p>
            <a:pPr lvl="1">
              <a:lnSpc>
                <a:spcPct val="90000"/>
              </a:lnSpc>
            </a:pPr>
            <a:r>
              <a:rPr lang="en-US" altLang="en-SE" dirty="0"/>
              <a:t>at each timer interrupt, scheduler gains control and context switches as appropriate</a:t>
            </a:r>
          </a:p>
        </p:txBody>
      </p:sp>
      <p:sp>
        <p:nvSpPr>
          <p:cNvPr id="139269" name="Rectangle 5">
            <a:extLst>
              <a:ext uri="{FF2B5EF4-FFF2-40B4-BE49-F238E27FC236}">
                <a16:creationId xmlns:a16="http://schemas.microsoft.com/office/drawing/2014/main" id="{31B1C15B-0645-38D6-E9B7-4C47C92C01AB}"/>
              </a:ext>
            </a:extLst>
          </p:cNvPr>
          <p:cNvSpPr>
            <a:spLocks noGrp="1" noChangeArrowheads="1"/>
          </p:cNvSpPr>
          <p:nvPr>
            <p:ph type="title"/>
          </p:nvPr>
        </p:nvSpPr>
        <p:spPr>
          <a:xfrm>
            <a:off x="1524000" y="381000"/>
            <a:ext cx="9144000" cy="685800"/>
          </a:xfrm>
        </p:spPr>
        <p:txBody>
          <a:bodyPr/>
          <a:lstStyle/>
          <a:p>
            <a:r>
              <a:rPr lang="en-US" altLang="en-SE" dirty="0"/>
              <a:t>How to prevent a user-level thread from</a:t>
            </a:r>
            <a:br>
              <a:rPr lang="en-US" altLang="en-SE" dirty="0"/>
            </a:br>
            <a:r>
              <a:rPr lang="en-US" altLang="en-SE" dirty="0"/>
              <a:t>hogging the CPU?</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15C97C8B-8A83-7EC6-E38A-E5BEF37F288B}"/>
              </a:ext>
            </a:extLst>
          </p:cNvPr>
          <p:cNvSpPr>
            <a:spLocks noGrp="1" noChangeArrowheads="1"/>
          </p:cNvSpPr>
          <p:nvPr>
            <p:ph type="title"/>
          </p:nvPr>
        </p:nvSpPr>
        <p:spPr/>
        <p:txBody>
          <a:bodyPr/>
          <a:lstStyle/>
          <a:p>
            <a:r>
              <a:rPr lang="en-US" altLang="en-SE"/>
              <a:t>Thread context switch</a:t>
            </a:r>
          </a:p>
        </p:txBody>
      </p:sp>
      <p:sp>
        <p:nvSpPr>
          <p:cNvPr id="123907" name="Rectangle 3">
            <a:extLst>
              <a:ext uri="{FF2B5EF4-FFF2-40B4-BE49-F238E27FC236}">
                <a16:creationId xmlns:a16="http://schemas.microsoft.com/office/drawing/2014/main" id="{8E3EB131-6FD4-5ED9-588D-90226196C480}"/>
              </a:ext>
            </a:extLst>
          </p:cNvPr>
          <p:cNvSpPr>
            <a:spLocks noGrp="1" noChangeArrowheads="1"/>
          </p:cNvSpPr>
          <p:nvPr>
            <p:ph type="body" idx="1"/>
          </p:nvPr>
        </p:nvSpPr>
        <p:spPr/>
        <p:txBody>
          <a:bodyPr/>
          <a:lstStyle/>
          <a:p>
            <a:r>
              <a:rPr lang="en-US" altLang="en-SE"/>
              <a:t>Very simple for user-level threads:</a:t>
            </a:r>
          </a:p>
          <a:p>
            <a:pPr lvl="1"/>
            <a:r>
              <a:rPr lang="en-US" altLang="en-SE"/>
              <a:t>save context of currently running thread</a:t>
            </a:r>
          </a:p>
          <a:p>
            <a:pPr lvl="2"/>
            <a:r>
              <a:rPr lang="en-US" altLang="en-SE"/>
              <a:t>push machine state onto thread stack</a:t>
            </a:r>
          </a:p>
          <a:p>
            <a:pPr lvl="1"/>
            <a:r>
              <a:rPr lang="en-US" altLang="en-SE"/>
              <a:t>restore context of the next thread</a:t>
            </a:r>
          </a:p>
          <a:p>
            <a:pPr lvl="2"/>
            <a:r>
              <a:rPr lang="en-US" altLang="en-SE"/>
              <a:t>pop machine state from next thread’s stack</a:t>
            </a:r>
          </a:p>
          <a:p>
            <a:pPr lvl="1"/>
            <a:r>
              <a:rPr lang="en-US" altLang="en-SE"/>
              <a:t>return as the new thread</a:t>
            </a:r>
          </a:p>
          <a:p>
            <a:pPr lvl="2"/>
            <a:r>
              <a:rPr lang="en-US" altLang="en-SE"/>
              <a:t>execution resumes at PC of next thread</a:t>
            </a:r>
          </a:p>
          <a:p>
            <a:r>
              <a:rPr lang="en-US" altLang="en-SE"/>
              <a:t>This is all done by assembly language</a:t>
            </a:r>
          </a:p>
          <a:p>
            <a:pPr lvl="1"/>
            <a:r>
              <a:rPr lang="en-US" altLang="en-SE"/>
              <a:t>it works at the level of the procedure calling convention</a:t>
            </a:r>
          </a:p>
          <a:p>
            <a:pPr lvl="2"/>
            <a:r>
              <a:rPr lang="en-US" altLang="en-SE"/>
              <a:t>thus, it cannot be implemented using procedure calls</a:t>
            </a:r>
          </a:p>
          <a:p>
            <a:pPr lvl="2"/>
            <a:r>
              <a:rPr lang="en-US" altLang="en-SE"/>
              <a:t>e.g., a thread might be preempted (and then resumed) in the middle of a procedure call</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28954194-30C0-3926-3FFE-26BFE5DD46E9}"/>
              </a:ext>
            </a:extLst>
          </p:cNvPr>
          <p:cNvSpPr>
            <a:spLocks noGrp="1" noChangeArrowheads="1"/>
          </p:cNvSpPr>
          <p:nvPr>
            <p:ph type="title"/>
          </p:nvPr>
        </p:nvSpPr>
        <p:spPr/>
        <p:txBody>
          <a:bodyPr/>
          <a:lstStyle/>
          <a:p>
            <a:r>
              <a:rPr lang="en-US" altLang="en-SE"/>
              <a:t>What if a thread tries to do I/O?</a:t>
            </a:r>
          </a:p>
        </p:txBody>
      </p:sp>
      <p:sp>
        <p:nvSpPr>
          <p:cNvPr id="140291" name="Rectangle 3">
            <a:extLst>
              <a:ext uri="{FF2B5EF4-FFF2-40B4-BE49-F238E27FC236}">
                <a16:creationId xmlns:a16="http://schemas.microsoft.com/office/drawing/2014/main" id="{FFD71764-B3AA-5153-3CBE-DB7975F010CA}"/>
              </a:ext>
            </a:extLst>
          </p:cNvPr>
          <p:cNvSpPr>
            <a:spLocks noGrp="1" noChangeArrowheads="1"/>
          </p:cNvSpPr>
          <p:nvPr>
            <p:ph type="body" idx="1"/>
          </p:nvPr>
        </p:nvSpPr>
        <p:spPr/>
        <p:txBody>
          <a:bodyPr/>
          <a:lstStyle/>
          <a:p>
            <a:r>
              <a:rPr lang="en-US" altLang="en-SE" dirty="0"/>
              <a:t>The kernel thread is lost for the duration of the (synchronous) I/O operation!</a:t>
            </a:r>
          </a:p>
          <a:p>
            <a:r>
              <a:rPr lang="en-US" altLang="en-SE" dirty="0"/>
              <a:t>Could have one kernel thread for each user-level thread</a:t>
            </a:r>
          </a:p>
          <a:p>
            <a:pPr lvl="1"/>
            <a:r>
              <a:rPr lang="en-US" altLang="en-SE" dirty="0"/>
              <a:t>no real difference from kernel threads – “common case” operations (e.g., synchronization) would be quick</a:t>
            </a:r>
          </a:p>
          <a:p>
            <a:r>
              <a:rPr lang="en-US" altLang="en-SE" dirty="0"/>
              <a:t>Could have a limited-size “pool” of kernel threads “powering” all the user-level threads in the address space</a:t>
            </a:r>
          </a:p>
          <a:p>
            <a:pPr lvl="1"/>
            <a:r>
              <a:rPr lang="en-US" altLang="en-SE" dirty="0"/>
              <a:t>the kernel will be scheduling these threads, obliviously to what’s going on at user-level</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F0EAE45E-8690-958C-E7F2-434745B2CF83}"/>
              </a:ext>
            </a:extLst>
          </p:cNvPr>
          <p:cNvSpPr>
            <a:spLocks noGrp="1" noChangeArrowheads="1"/>
          </p:cNvSpPr>
          <p:nvPr>
            <p:ph type="title"/>
          </p:nvPr>
        </p:nvSpPr>
        <p:spPr/>
        <p:txBody>
          <a:bodyPr/>
          <a:lstStyle/>
          <a:p>
            <a:r>
              <a:rPr lang="en-US" altLang="en-SE"/>
              <a:t>Summary</a:t>
            </a:r>
          </a:p>
        </p:txBody>
      </p:sp>
      <p:sp>
        <p:nvSpPr>
          <p:cNvPr id="142339" name="Rectangle 3">
            <a:extLst>
              <a:ext uri="{FF2B5EF4-FFF2-40B4-BE49-F238E27FC236}">
                <a16:creationId xmlns:a16="http://schemas.microsoft.com/office/drawing/2014/main" id="{B7B9BAE2-5B77-4CA5-CCD1-DCB779806785}"/>
              </a:ext>
            </a:extLst>
          </p:cNvPr>
          <p:cNvSpPr>
            <a:spLocks noGrp="1" noChangeArrowheads="1"/>
          </p:cNvSpPr>
          <p:nvPr>
            <p:ph type="body" idx="1"/>
          </p:nvPr>
        </p:nvSpPr>
        <p:spPr>
          <a:xfrm>
            <a:off x="1088020" y="1066800"/>
            <a:ext cx="10359342" cy="4953000"/>
          </a:xfrm>
        </p:spPr>
        <p:txBody>
          <a:bodyPr/>
          <a:lstStyle/>
          <a:p>
            <a:r>
              <a:rPr lang="en-US" altLang="en-SE" dirty="0"/>
              <a:t>We want multiple threads per address space</a:t>
            </a:r>
          </a:p>
          <a:p>
            <a:r>
              <a:rPr lang="en-US" altLang="en-SE" dirty="0"/>
              <a:t>Kernel threads are much more efficient than processes, but they’re still not cheap</a:t>
            </a:r>
          </a:p>
          <a:p>
            <a:pPr lvl="1"/>
            <a:r>
              <a:rPr lang="en-US" altLang="en-SE" dirty="0"/>
              <a:t>all operations require a kernel call and parameter verification</a:t>
            </a:r>
          </a:p>
          <a:p>
            <a:r>
              <a:rPr lang="en-US" altLang="en-SE" dirty="0"/>
              <a:t>User-level threads are:</a:t>
            </a:r>
          </a:p>
          <a:p>
            <a:pPr lvl="1"/>
            <a:r>
              <a:rPr lang="en-US" altLang="en-SE" dirty="0"/>
              <a:t>fast</a:t>
            </a:r>
          </a:p>
          <a:p>
            <a:pPr lvl="1"/>
            <a:r>
              <a:rPr lang="en-US" altLang="en-SE" dirty="0"/>
              <a:t>great for common-case operations</a:t>
            </a:r>
          </a:p>
          <a:p>
            <a:pPr lvl="2"/>
            <a:r>
              <a:rPr lang="en-US" altLang="en-SE" dirty="0"/>
              <a:t>creation, synchronization, destruction</a:t>
            </a:r>
          </a:p>
          <a:p>
            <a:pPr lvl="1"/>
            <a:r>
              <a:rPr lang="en-US" altLang="en-SE" dirty="0"/>
              <a:t>can suffer in uncommon cases due to kernel obliviousness</a:t>
            </a:r>
          </a:p>
          <a:p>
            <a:pPr lvl="2"/>
            <a:r>
              <a:rPr lang="en-US" altLang="en-SE" dirty="0"/>
              <a:t>I/O</a:t>
            </a:r>
          </a:p>
          <a:p>
            <a:pPr lvl="2"/>
            <a:r>
              <a:rPr lang="en-US" altLang="en-SE" dirty="0"/>
              <a:t>preemption of a lock-holder</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590310" y="1007325"/>
            <a:ext cx="5581876" cy="5138531"/>
          </a:xfrm>
        </p:spPr>
        <p:txBody>
          <a:bodyPr/>
          <a:lstStyle/>
          <a:p>
            <a:endParaRPr lang="en-US" b="1" dirty="0"/>
          </a:p>
          <a:p>
            <a:endParaRPr lang="en-US" b="1" dirty="0"/>
          </a:p>
          <a:p>
            <a:pPr marL="0" indent="0">
              <a:buNone/>
            </a:pPr>
            <a:endParaRPr lang="en-US" b="1" dirty="0"/>
          </a:p>
          <a:p>
            <a:r>
              <a:rPr lang="en-US" b="1" dirty="0"/>
              <a:t>Con</a:t>
            </a:r>
            <a:r>
              <a:rPr lang="en-US" altLang="zh-CN" b="1" dirty="0"/>
              <a:t>sists</a:t>
            </a:r>
            <a:r>
              <a:rPr lang="zh-CN" altLang="en-US" b="1" dirty="0"/>
              <a:t> </a:t>
            </a:r>
            <a:r>
              <a:rPr lang="en-US" altLang="zh-CN" b="1" dirty="0"/>
              <a:t>of:</a:t>
            </a:r>
          </a:p>
          <a:p>
            <a:pPr lvl="1"/>
            <a:r>
              <a:rPr lang="en-US" altLang="zh-CN" dirty="0">
                <a:solidFill>
                  <a:srgbClr val="00B0F0"/>
                </a:solidFill>
              </a:rPr>
              <a:t>Code</a:t>
            </a:r>
            <a:r>
              <a:rPr lang="en-US" altLang="zh-CN" dirty="0"/>
              <a:t>:</a:t>
            </a:r>
            <a:r>
              <a:rPr lang="zh-CN" altLang="en-US" dirty="0"/>
              <a:t> </a:t>
            </a:r>
            <a:r>
              <a:rPr lang="en-US" altLang="zh-CN" dirty="0"/>
              <a:t>Instructions</a:t>
            </a:r>
          </a:p>
          <a:p>
            <a:pPr lvl="1"/>
            <a:r>
              <a:rPr lang="en-US" altLang="zh-CN" dirty="0">
                <a:solidFill>
                  <a:srgbClr val="00B0F0"/>
                </a:solidFill>
              </a:rPr>
              <a:t>Stack</a:t>
            </a:r>
            <a:r>
              <a:rPr lang="en-US" altLang="zh-CN" dirty="0"/>
              <a:t>:</a:t>
            </a:r>
            <a:r>
              <a:rPr lang="zh-CN" altLang="en-US" dirty="0"/>
              <a:t> </a:t>
            </a:r>
            <a:r>
              <a:rPr lang="en-US" altLang="zh-CN" dirty="0"/>
              <a:t>Temporary</a:t>
            </a:r>
            <a:r>
              <a:rPr lang="zh-CN" altLang="en-US" dirty="0"/>
              <a:t> </a:t>
            </a:r>
            <a:r>
              <a:rPr lang="en-US" altLang="zh-CN" dirty="0"/>
              <a:t>data,</a:t>
            </a:r>
            <a:r>
              <a:rPr lang="zh-CN" altLang="en-US" dirty="0"/>
              <a:t> </a:t>
            </a:r>
            <a:r>
              <a:rPr lang="en-US" altLang="zh-CN" dirty="0"/>
              <a:t>e.g.,</a:t>
            </a:r>
            <a:r>
              <a:rPr lang="zh-CN" altLang="en-US" dirty="0"/>
              <a:t> </a:t>
            </a:r>
            <a:r>
              <a:rPr lang="en-US" altLang="zh-CN" dirty="0"/>
              <a:t>function</a:t>
            </a:r>
            <a:r>
              <a:rPr lang="zh-CN" altLang="en-US" dirty="0"/>
              <a:t> </a:t>
            </a:r>
            <a:r>
              <a:rPr lang="en-US" altLang="zh-CN" dirty="0"/>
              <a:t>parameters,</a:t>
            </a:r>
            <a:r>
              <a:rPr lang="zh-CN" altLang="en-US" dirty="0"/>
              <a:t> </a:t>
            </a:r>
            <a:r>
              <a:rPr lang="en-US" altLang="zh-CN" dirty="0"/>
              <a:t>returned</a:t>
            </a:r>
            <a:r>
              <a:rPr lang="zh-CN" altLang="en-US" dirty="0"/>
              <a:t> </a:t>
            </a:r>
            <a:r>
              <a:rPr lang="en-US" altLang="zh-CN" dirty="0"/>
              <a:t>addresses,</a:t>
            </a:r>
            <a:r>
              <a:rPr lang="zh-CN" altLang="en-US" dirty="0"/>
              <a:t> </a:t>
            </a:r>
            <a:r>
              <a:rPr lang="en-US" altLang="zh-CN" dirty="0"/>
              <a:t>local</a:t>
            </a:r>
            <a:r>
              <a:rPr lang="zh-CN" altLang="en-US" dirty="0"/>
              <a:t> </a:t>
            </a:r>
            <a:r>
              <a:rPr lang="en-US" altLang="zh-CN" dirty="0"/>
              <a:t>variables</a:t>
            </a:r>
          </a:p>
          <a:p>
            <a:pPr lvl="1"/>
            <a:r>
              <a:rPr lang="en-US" altLang="zh-CN" dirty="0">
                <a:solidFill>
                  <a:srgbClr val="00B0F0"/>
                </a:solidFill>
              </a:rPr>
              <a:t>Registers</a:t>
            </a:r>
            <a:r>
              <a:rPr lang="en-US" altLang="zh-CN" dirty="0"/>
              <a:t>:</a:t>
            </a:r>
            <a:r>
              <a:rPr lang="zh-CN" altLang="en-US" dirty="0"/>
              <a:t> </a:t>
            </a:r>
            <a:r>
              <a:rPr lang="en-US" altLang="zh-CN" dirty="0"/>
              <a:t>Program</a:t>
            </a:r>
            <a:r>
              <a:rPr lang="zh-CN" altLang="en-US" dirty="0"/>
              <a:t> </a:t>
            </a:r>
            <a:r>
              <a:rPr lang="en-US" altLang="zh-CN" dirty="0"/>
              <a:t>counter</a:t>
            </a:r>
            <a:r>
              <a:rPr lang="zh-CN" altLang="en-US" dirty="0"/>
              <a:t> </a:t>
            </a:r>
            <a:r>
              <a:rPr lang="en-US" altLang="zh-CN" dirty="0"/>
              <a:t>(PC),</a:t>
            </a:r>
            <a:r>
              <a:rPr lang="zh-CN" altLang="en-US" dirty="0"/>
              <a:t> </a:t>
            </a:r>
            <a:r>
              <a:rPr lang="en-US" altLang="zh-CN" dirty="0"/>
              <a:t>general</a:t>
            </a:r>
            <a:r>
              <a:rPr lang="zh-CN" altLang="en-US" dirty="0"/>
              <a:t> </a:t>
            </a:r>
            <a:r>
              <a:rPr lang="en-US" altLang="zh-CN" dirty="0"/>
              <a:t>purpose,</a:t>
            </a:r>
            <a:r>
              <a:rPr lang="zh-CN" altLang="en-US" dirty="0"/>
              <a:t> </a:t>
            </a:r>
            <a:r>
              <a:rPr lang="en-US" altLang="zh-CN" dirty="0"/>
              <a:t>stack</a:t>
            </a:r>
            <a:r>
              <a:rPr lang="zh-CN" altLang="en-US" dirty="0"/>
              <a:t> </a:t>
            </a:r>
            <a:r>
              <a:rPr lang="en-US" altLang="zh-CN" dirty="0"/>
              <a:t>pointer</a:t>
            </a:r>
          </a:p>
          <a:p>
            <a:pPr lvl="1"/>
            <a:r>
              <a:rPr lang="en-US" altLang="zh-CN" dirty="0">
                <a:solidFill>
                  <a:srgbClr val="00B0F0"/>
                </a:solidFill>
              </a:rPr>
              <a:t>Data</a:t>
            </a:r>
            <a:r>
              <a:rPr lang="en-US" altLang="zh-CN" dirty="0"/>
              <a:t>:</a:t>
            </a:r>
            <a:r>
              <a:rPr lang="zh-CN" altLang="en-US" dirty="0">
                <a:solidFill>
                  <a:srgbClr val="00B0F0"/>
                </a:solidFill>
              </a:rPr>
              <a:t> </a:t>
            </a:r>
            <a:r>
              <a:rPr lang="en-US" altLang="zh-CN" dirty="0"/>
              <a:t>Global</a:t>
            </a:r>
            <a:r>
              <a:rPr lang="zh-CN" altLang="en-US" dirty="0"/>
              <a:t> </a:t>
            </a:r>
            <a:r>
              <a:rPr lang="en-US" altLang="zh-CN" dirty="0"/>
              <a:t>variables</a:t>
            </a:r>
          </a:p>
          <a:p>
            <a:pPr lvl="1"/>
            <a:r>
              <a:rPr lang="en-US" altLang="zh-CN" dirty="0">
                <a:solidFill>
                  <a:srgbClr val="00B0F0"/>
                </a:solidFill>
              </a:rPr>
              <a:t>Heap</a:t>
            </a:r>
            <a:r>
              <a:rPr lang="en-US" altLang="zh-CN" dirty="0"/>
              <a:t>:</a:t>
            </a:r>
            <a:r>
              <a:rPr lang="zh-CN" altLang="en-US" dirty="0"/>
              <a:t> </a:t>
            </a:r>
            <a:r>
              <a:rPr lang="en-US" altLang="zh-CN" dirty="0"/>
              <a:t>Dynamically</a:t>
            </a:r>
            <a:r>
              <a:rPr lang="zh-CN" altLang="en-US" dirty="0"/>
              <a:t> </a:t>
            </a:r>
            <a:r>
              <a:rPr lang="en-US" altLang="zh-CN" dirty="0"/>
              <a:t>allocated</a:t>
            </a:r>
            <a:r>
              <a:rPr lang="zh-CN" altLang="en-US" dirty="0"/>
              <a:t> </a:t>
            </a:r>
            <a:endParaRPr lang="nb-NO" dirty="0"/>
          </a:p>
        </p:txBody>
      </p:sp>
      <p:sp>
        <p:nvSpPr>
          <p:cNvPr id="4" name="圆角矩形 3">
            <a:extLst>
              <a:ext uri="{FF2B5EF4-FFF2-40B4-BE49-F238E27FC236}">
                <a16:creationId xmlns:a16="http://schemas.microsoft.com/office/drawing/2014/main" id="{80245F49-50C8-F6D2-7F9D-D46CC398C7AD}"/>
              </a:ext>
            </a:extLst>
          </p:cNvPr>
          <p:cNvSpPr/>
          <p:nvPr/>
        </p:nvSpPr>
        <p:spPr>
          <a:xfrm>
            <a:off x="3522804" y="1299991"/>
            <a:ext cx="5133860" cy="848299"/>
          </a:xfrm>
          <a:prstGeom prst="roundRect">
            <a:avLst/>
          </a:prstGeom>
          <a:solidFill>
            <a:schemeClr val="accent6">
              <a:lumMod val="60000"/>
              <a:lumOff val="40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a:t>Process:</a:t>
            </a:r>
            <a:r>
              <a:rPr lang="zh-CN" altLang="en-US" sz="2800" dirty="0"/>
              <a:t> </a:t>
            </a:r>
            <a:r>
              <a:rPr lang="en-US" altLang="zh-CN" sz="2800" dirty="0"/>
              <a:t>a</a:t>
            </a:r>
            <a:r>
              <a:rPr lang="zh-CN" altLang="en-US" sz="2800" dirty="0"/>
              <a:t> </a:t>
            </a:r>
            <a:r>
              <a:rPr lang="en-US" altLang="zh-CN" sz="2800" dirty="0"/>
              <a:t>running</a:t>
            </a:r>
            <a:r>
              <a:rPr lang="zh-CN" altLang="en-US" sz="2800" dirty="0"/>
              <a:t> </a:t>
            </a:r>
            <a:r>
              <a:rPr lang="en-US" altLang="zh-CN" sz="2800" dirty="0"/>
              <a:t>program</a:t>
            </a:r>
            <a:endParaRPr lang="nb-NO" altLang="zh-CN" sz="2800" dirty="0"/>
          </a:p>
        </p:txBody>
      </p:sp>
      <p:sp>
        <p:nvSpPr>
          <p:cNvPr id="6" name="矩形 5">
            <a:extLst>
              <a:ext uri="{FF2B5EF4-FFF2-40B4-BE49-F238E27FC236}">
                <a16:creationId xmlns:a16="http://schemas.microsoft.com/office/drawing/2014/main" id="{6B93FC47-6C64-FDE9-6E2B-B51319E396AF}"/>
              </a:ext>
            </a:extLst>
          </p:cNvPr>
          <p:cNvSpPr/>
          <p:nvPr/>
        </p:nvSpPr>
        <p:spPr>
          <a:xfrm>
            <a:off x="7329889" y="375777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Heap</a:t>
            </a:r>
            <a:endParaRPr lang="en-US" dirty="0"/>
          </a:p>
        </p:txBody>
      </p:sp>
      <p:sp>
        <p:nvSpPr>
          <p:cNvPr id="8" name="矩形 7">
            <a:extLst>
              <a:ext uri="{FF2B5EF4-FFF2-40B4-BE49-F238E27FC236}">
                <a16:creationId xmlns:a16="http://schemas.microsoft.com/office/drawing/2014/main" id="{D59EE0E3-1FB0-14BC-9059-C6D7295F6A37}"/>
              </a:ext>
            </a:extLst>
          </p:cNvPr>
          <p:cNvSpPr/>
          <p:nvPr/>
        </p:nvSpPr>
        <p:spPr>
          <a:xfrm>
            <a:off x="7329889" y="4473902"/>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Stack</a:t>
            </a:r>
            <a:endParaRPr lang="en-US" dirty="0"/>
          </a:p>
        </p:txBody>
      </p:sp>
      <p:sp>
        <p:nvSpPr>
          <p:cNvPr id="9" name="矩形 8">
            <a:extLst>
              <a:ext uri="{FF2B5EF4-FFF2-40B4-BE49-F238E27FC236}">
                <a16:creationId xmlns:a16="http://schemas.microsoft.com/office/drawing/2014/main" id="{DE5C9534-DA8E-5FFC-5E66-F83E03589450}"/>
              </a:ext>
            </a:extLst>
          </p:cNvPr>
          <p:cNvSpPr/>
          <p:nvPr/>
        </p:nvSpPr>
        <p:spPr>
          <a:xfrm>
            <a:off x="7329889" y="5189998"/>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Code</a:t>
            </a:r>
          </a:p>
          <a:p>
            <a:pPr algn="ctr"/>
            <a:r>
              <a:rPr lang="en-US" altLang="zh-CN" dirty="0"/>
              <a:t>Data</a:t>
            </a:r>
            <a:endParaRPr lang="en-US" dirty="0"/>
          </a:p>
        </p:txBody>
      </p:sp>
      <p:sp>
        <p:nvSpPr>
          <p:cNvPr id="11" name="矩形 10">
            <a:extLst>
              <a:ext uri="{FF2B5EF4-FFF2-40B4-BE49-F238E27FC236}">
                <a16:creationId xmlns:a16="http://schemas.microsoft.com/office/drawing/2014/main" id="{CE6C1D6A-D46E-C9C5-0CA8-BFD9D4059533}"/>
              </a:ext>
            </a:extLst>
          </p:cNvPr>
          <p:cNvSpPr/>
          <p:nvPr/>
        </p:nvSpPr>
        <p:spPr>
          <a:xfrm>
            <a:off x="7329889" y="3047594"/>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err="1"/>
              <a:t>Trapframe</a:t>
            </a:r>
            <a:endParaRPr lang="en-US" dirty="0"/>
          </a:p>
        </p:txBody>
      </p:sp>
      <p:sp>
        <p:nvSpPr>
          <p:cNvPr id="12" name="文本框 11">
            <a:extLst>
              <a:ext uri="{FF2B5EF4-FFF2-40B4-BE49-F238E27FC236}">
                <a16:creationId xmlns:a16="http://schemas.microsoft.com/office/drawing/2014/main" id="{0F6CC06B-5F3E-C6F6-1C30-3E057D27E2A5}"/>
              </a:ext>
            </a:extLst>
          </p:cNvPr>
          <p:cNvSpPr txBox="1"/>
          <p:nvPr/>
        </p:nvSpPr>
        <p:spPr>
          <a:xfrm>
            <a:off x="6445601" y="5770053"/>
            <a:ext cx="325730" cy="369332"/>
          </a:xfrm>
          <a:prstGeom prst="rect">
            <a:avLst/>
          </a:prstGeom>
          <a:noFill/>
        </p:spPr>
        <p:txBody>
          <a:bodyPr wrap="none" rtlCol="0">
            <a:spAutoFit/>
          </a:bodyPr>
          <a:lstStyle/>
          <a:p>
            <a:r>
              <a:rPr lang="en-US" altLang="zh-CN" dirty="0"/>
              <a:t>0</a:t>
            </a:r>
            <a:endParaRPr lang="en-US" dirty="0"/>
          </a:p>
        </p:txBody>
      </p:sp>
      <p:cxnSp>
        <p:nvCxnSpPr>
          <p:cNvPr id="14" name="直线箭头连接符 13">
            <a:extLst>
              <a:ext uri="{FF2B5EF4-FFF2-40B4-BE49-F238E27FC236}">
                <a16:creationId xmlns:a16="http://schemas.microsoft.com/office/drawing/2014/main" id="{877AB688-CB9B-DF90-8685-853879B4D72D}"/>
              </a:ext>
            </a:extLst>
          </p:cNvPr>
          <p:cNvCxnSpPr>
            <a:cxnSpLocks/>
          </p:cNvCxnSpPr>
          <p:nvPr/>
        </p:nvCxnSpPr>
        <p:spPr>
          <a:xfrm flipV="1">
            <a:off x="6719947" y="5900852"/>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文本框 14">
            <a:extLst>
              <a:ext uri="{FF2B5EF4-FFF2-40B4-BE49-F238E27FC236}">
                <a16:creationId xmlns:a16="http://schemas.microsoft.com/office/drawing/2014/main" id="{8397A549-610B-C861-C0E9-AAADC55F7D16}"/>
              </a:ext>
            </a:extLst>
          </p:cNvPr>
          <p:cNvSpPr txBox="1"/>
          <p:nvPr/>
        </p:nvSpPr>
        <p:spPr>
          <a:xfrm>
            <a:off x="6035145" y="2300746"/>
            <a:ext cx="723275" cy="369332"/>
          </a:xfrm>
          <a:prstGeom prst="rect">
            <a:avLst/>
          </a:prstGeom>
          <a:noFill/>
        </p:spPr>
        <p:txBody>
          <a:bodyPr wrap="none" rtlCol="0">
            <a:spAutoFit/>
          </a:bodyPr>
          <a:lstStyle/>
          <a:p>
            <a:r>
              <a:rPr lang="en-US" altLang="zh-CN" dirty="0"/>
              <a:t>MAX</a:t>
            </a:r>
            <a:endParaRPr lang="en-US" dirty="0"/>
          </a:p>
        </p:txBody>
      </p:sp>
      <p:cxnSp>
        <p:nvCxnSpPr>
          <p:cNvPr id="16" name="直线箭头连接符 15">
            <a:extLst>
              <a:ext uri="{FF2B5EF4-FFF2-40B4-BE49-F238E27FC236}">
                <a16:creationId xmlns:a16="http://schemas.microsoft.com/office/drawing/2014/main" id="{7260E6B0-7A74-5660-590D-7659EE4265A2}"/>
              </a:ext>
            </a:extLst>
          </p:cNvPr>
          <p:cNvCxnSpPr>
            <a:cxnSpLocks/>
          </p:cNvCxnSpPr>
          <p:nvPr/>
        </p:nvCxnSpPr>
        <p:spPr>
          <a:xfrm flipV="1">
            <a:off x="6751501" y="2473443"/>
            <a:ext cx="473726" cy="52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矩形 16">
            <a:extLst>
              <a:ext uri="{FF2B5EF4-FFF2-40B4-BE49-F238E27FC236}">
                <a16:creationId xmlns:a16="http://schemas.microsoft.com/office/drawing/2014/main" id="{094B9BB0-92FE-471C-9DFC-66EA72A7B98C}"/>
              </a:ext>
            </a:extLst>
          </p:cNvPr>
          <p:cNvSpPr/>
          <p:nvPr/>
        </p:nvSpPr>
        <p:spPr>
          <a:xfrm>
            <a:off x="7329889" y="2339387"/>
            <a:ext cx="1619480" cy="71609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Trampoline</a:t>
            </a:r>
          </a:p>
        </p:txBody>
      </p:sp>
      <p:sp>
        <p:nvSpPr>
          <p:cNvPr id="5" name="页脚占位符 4">
            <a:extLst>
              <a:ext uri="{FF2B5EF4-FFF2-40B4-BE49-F238E27FC236}">
                <a16:creationId xmlns:a16="http://schemas.microsoft.com/office/drawing/2014/main" id="{012171D3-BA0C-7E91-7929-5CAAB3A3112C}"/>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
        <p:nvSpPr>
          <p:cNvPr id="10" name="文本框 9">
            <a:extLst>
              <a:ext uri="{FF2B5EF4-FFF2-40B4-BE49-F238E27FC236}">
                <a16:creationId xmlns:a16="http://schemas.microsoft.com/office/drawing/2014/main" id="{56C6D493-5CBF-8BD6-F9F3-36148FB3BCB0}"/>
              </a:ext>
            </a:extLst>
          </p:cNvPr>
          <p:cNvSpPr txBox="1"/>
          <p:nvPr/>
        </p:nvSpPr>
        <p:spPr>
          <a:xfrm>
            <a:off x="9312926" y="3580483"/>
            <a:ext cx="1653017" cy="646331"/>
          </a:xfrm>
          <a:prstGeom prst="rect">
            <a:avLst/>
          </a:prstGeom>
          <a:noFill/>
        </p:spPr>
        <p:txBody>
          <a:bodyPr wrap="none" rtlCol="0">
            <a:spAutoFit/>
          </a:bodyPr>
          <a:lstStyle/>
          <a:p>
            <a:r>
              <a:rPr lang="en-US" altLang="zh-CN" dirty="0"/>
              <a:t>XV6 Address</a:t>
            </a:r>
          </a:p>
          <a:p>
            <a:r>
              <a:rPr lang="en-US" altLang="zh-CN" dirty="0"/>
              <a:t>Space</a:t>
            </a:r>
            <a:endParaRPr lang="en-US" dirty="0"/>
          </a:p>
        </p:txBody>
      </p:sp>
    </p:spTree>
    <p:extLst>
      <p:ext uri="{BB962C8B-B14F-4D97-AF65-F5344CB8AC3E}">
        <p14:creationId xmlns:p14="http://schemas.microsoft.com/office/powerpoint/2010/main" val="2969819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a:xfrm>
            <a:off x="7836060" y="1109525"/>
            <a:ext cx="4223860" cy="5138531"/>
          </a:xfrm>
        </p:spPr>
        <p:txBody>
          <a:bodyPr/>
          <a:lstStyle/>
          <a:p>
            <a:r>
              <a:rPr lang="en-US" altLang="zh-CN" dirty="0"/>
              <a:t>A</a:t>
            </a:r>
            <a:r>
              <a:rPr lang="zh-CN" altLang="en-US" dirty="0"/>
              <a:t> </a:t>
            </a:r>
            <a:r>
              <a:rPr lang="en-US" altLang="zh-CN" dirty="0"/>
              <a:t>process</a:t>
            </a:r>
            <a:r>
              <a:rPr lang="zh-CN" altLang="en-US" dirty="0"/>
              <a:t> </a:t>
            </a:r>
            <a:r>
              <a:rPr lang="en-US" altLang="zh-CN" dirty="0"/>
              <a:t>is</a:t>
            </a:r>
            <a:r>
              <a:rPr lang="zh-CN" altLang="en-US" dirty="0"/>
              <a:t> </a:t>
            </a:r>
            <a:r>
              <a:rPr lang="en-US" altLang="zh-CN" dirty="0"/>
              <a:t>represented</a:t>
            </a:r>
            <a:r>
              <a:rPr lang="zh-CN" altLang="en-US" dirty="0"/>
              <a:t> </a:t>
            </a:r>
            <a:r>
              <a:rPr lang="en-US" altLang="zh-CN" dirty="0"/>
              <a:t>by</a:t>
            </a:r>
            <a:r>
              <a:rPr lang="zh-CN" altLang="en-US" dirty="0"/>
              <a:t> </a:t>
            </a:r>
            <a:r>
              <a:rPr lang="en-US" altLang="zh-CN" dirty="0"/>
              <a:t>a</a:t>
            </a:r>
            <a:r>
              <a:rPr lang="zh-CN" altLang="en-US" dirty="0"/>
              <a:t> </a:t>
            </a:r>
            <a:r>
              <a:rPr lang="en-US" altLang="zh-CN" b="1" dirty="0">
                <a:solidFill>
                  <a:srgbClr val="0070C0"/>
                </a:solidFill>
              </a:rPr>
              <a:t>process</a:t>
            </a:r>
            <a:r>
              <a:rPr lang="zh-CN" altLang="en-US" b="1" dirty="0">
                <a:solidFill>
                  <a:srgbClr val="0070C0"/>
                </a:solidFill>
              </a:rPr>
              <a:t> </a:t>
            </a:r>
            <a:r>
              <a:rPr lang="en-US" altLang="zh-CN" b="1" dirty="0">
                <a:solidFill>
                  <a:srgbClr val="0070C0"/>
                </a:solidFill>
              </a:rPr>
              <a:t>control</a:t>
            </a:r>
            <a:r>
              <a:rPr lang="zh-CN" altLang="en-US" b="1" dirty="0">
                <a:solidFill>
                  <a:srgbClr val="0070C0"/>
                </a:solidFill>
              </a:rPr>
              <a:t> </a:t>
            </a:r>
            <a:r>
              <a:rPr lang="en-US" altLang="zh-CN" b="1" dirty="0">
                <a:solidFill>
                  <a:srgbClr val="0070C0"/>
                </a:solidFill>
              </a:rPr>
              <a:t>block</a:t>
            </a:r>
            <a:r>
              <a:rPr lang="zh-CN" altLang="en-US" b="1" dirty="0">
                <a:solidFill>
                  <a:srgbClr val="0070C0"/>
                </a:solidFill>
              </a:rPr>
              <a:t> </a:t>
            </a:r>
            <a:r>
              <a:rPr lang="en-US" altLang="zh-CN" b="1" dirty="0">
                <a:solidFill>
                  <a:srgbClr val="0070C0"/>
                </a:solidFill>
              </a:rPr>
              <a:t>(PCB)</a:t>
            </a:r>
          </a:p>
          <a:p>
            <a:pPr lvl="1"/>
            <a:r>
              <a:rPr lang="en-US" altLang="zh-CN" dirty="0"/>
              <a:t>Process</a:t>
            </a:r>
            <a:r>
              <a:rPr lang="zh-CN" altLang="en-US" dirty="0"/>
              <a:t> </a:t>
            </a:r>
            <a:r>
              <a:rPr lang="en-US" altLang="zh-CN" dirty="0"/>
              <a:t>ID</a:t>
            </a:r>
            <a:r>
              <a:rPr lang="zh-CN" altLang="en-US" dirty="0"/>
              <a:t> </a:t>
            </a:r>
            <a:r>
              <a:rPr lang="en-US" altLang="zh-CN" dirty="0"/>
              <a:t>(PID,</a:t>
            </a:r>
            <a:r>
              <a:rPr lang="zh-CN" altLang="en-US" dirty="0"/>
              <a:t> </a:t>
            </a:r>
            <a:r>
              <a:rPr lang="en-US" altLang="zh-CN" dirty="0"/>
              <a:t>unique)</a:t>
            </a:r>
          </a:p>
          <a:p>
            <a:pPr lvl="1"/>
            <a:r>
              <a:rPr lang="en-US" altLang="zh-CN" dirty="0"/>
              <a:t>State</a:t>
            </a:r>
          </a:p>
          <a:p>
            <a:pPr lvl="1"/>
            <a:r>
              <a:rPr lang="en-US" altLang="zh-CN" dirty="0"/>
              <a:t>Parent</a:t>
            </a:r>
            <a:r>
              <a:rPr lang="zh-CN" altLang="en-US" dirty="0"/>
              <a:t> </a:t>
            </a:r>
            <a:r>
              <a:rPr lang="en-US" altLang="zh-CN" dirty="0"/>
              <a:t>process pointer</a:t>
            </a:r>
          </a:p>
          <a:p>
            <a:pPr lvl="1"/>
            <a:r>
              <a:rPr lang="en-US" altLang="zh-CN" dirty="0"/>
              <a:t>Opened</a:t>
            </a:r>
            <a:r>
              <a:rPr lang="zh-CN" altLang="en-US" dirty="0"/>
              <a:t> </a:t>
            </a:r>
            <a:r>
              <a:rPr lang="en-US" altLang="zh-CN" dirty="0"/>
              <a:t>files</a:t>
            </a:r>
          </a:p>
          <a:p>
            <a:pPr lvl="1"/>
            <a:r>
              <a:rPr lang="en-US" altLang="zh-CN" dirty="0"/>
              <a:t>Many other fields</a:t>
            </a:r>
          </a:p>
          <a:p>
            <a:pPr lvl="1"/>
            <a:r>
              <a:rPr lang="en-US" altLang="zh-CN" dirty="0"/>
              <a:t>PCB in XV6 does not include pointers to child processes for simplicity, but PCB in Linux include them for convenient references to its child processes</a:t>
            </a:r>
          </a:p>
          <a:p>
            <a:endParaRPr lang="nb-NO" b="1" dirty="0">
              <a:solidFill>
                <a:srgbClr val="0070C0"/>
              </a:solidFill>
            </a:endParaRPr>
          </a:p>
        </p:txBody>
      </p:sp>
      <p:sp>
        <p:nvSpPr>
          <p:cNvPr id="4" name="文本框 3">
            <a:extLst>
              <a:ext uri="{FF2B5EF4-FFF2-40B4-BE49-F238E27FC236}">
                <a16:creationId xmlns:a16="http://schemas.microsoft.com/office/drawing/2014/main" id="{20597AB5-59A0-086A-D39A-0A690635B0B3}"/>
              </a:ext>
            </a:extLst>
          </p:cNvPr>
          <p:cNvSpPr txBox="1"/>
          <p:nvPr/>
        </p:nvSpPr>
        <p:spPr>
          <a:xfrm>
            <a:off x="419449" y="882348"/>
            <a:ext cx="7590232" cy="5016758"/>
          </a:xfrm>
          <a:prstGeom prst="rect">
            <a:avLst/>
          </a:prstGeom>
          <a:noFill/>
        </p:spPr>
        <p:txBody>
          <a:bodyPr wrap="square" rtlCol="0">
            <a:spAutoFit/>
          </a:bodyPr>
          <a:lstStyle/>
          <a:p>
            <a:r>
              <a:rPr lang="en-US" altLang="zh-CN" sz="1600" dirty="0">
                <a:solidFill>
                  <a:srgbClr val="008000"/>
                </a:solidFill>
              </a:rPr>
              <a:t>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spinlock</a:t>
            </a:r>
            <a:r>
              <a:rPr lang="en-US" altLang="zh-CN" sz="1600" dirty="0">
                <a:solidFill>
                  <a:srgbClr val="BBBBBB"/>
                </a:solidFill>
              </a:rPr>
              <a:t> </a:t>
            </a:r>
            <a:r>
              <a:rPr lang="en-US" altLang="zh-CN" sz="1600" dirty="0"/>
              <a:t>lock; </a:t>
            </a:r>
            <a:r>
              <a:rPr lang="en-US" altLang="zh-CN" sz="1600" i="1" dirty="0">
                <a:solidFill>
                  <a:srgbClr val="3D7B7B"/>
                </a:solidFill>
              </a:rPr>
              <a:t>// p-&gt;lock must be held when using these:</a:t>
            </a:r>
            <a:r>
              <a:rPr lang="en-US" altLang="zh-CN" sz="1600" dirty="0"/>
              <a:t> </a:t>
            </a:r>
          </a:p>
          <a:p>
            <a:r>
              <a:rPr lang="en-US" altLang="zh-CN" sz="1600" dirty="0">
                <a:solidFill>
                  <a:srgbClr val="008000"/>
                </a:solidFill>
              </a:rPr>
              <a:t>	</a:t>
            </a:r>
            <a:r>
              <a:rPr lang="en-US" altLang="zh-CN" sz="1600" dirty="0" err="1">
                <a:solidFill>
                  <a:srgbClr val="008000"/>
                </a:solidFill>
              </a:rPr>
              <a:t>enum</a:t>
            </a:r>
            <a:r>
              <a:rPr lang="en-US" altLang="zh-CN" sz="1600" dirty="0">
                <a:solidFill>
                  <a:srgbClr val="BBBBBB"/>
                </a:solidFill>
              </a:rPr>
              <a:t> </a:t>
            </a:r>
            <a:r>
              <a:rPr lang="en-US" altLang="zh-CN" sz="1600" dirty="0" err="1"/>
              <a:t>procstate</a:t>
            </a:r>
            <a:r>
              <a:rPr lang="en-US" altLang="zh-CN" sz="1600" dirty="0">
                <a:solidFill>
                  <a:srgbClr val="BBBBBB"/>
                </a:solidFill>
              </a:rPr>
              <a:t> </a:t>
            </a:r>
            <a:r>
              <a:rPr lang="en-US" altLang="zh-CN" sz="1600" dirty="0"/>
              <a:t>state;</a:t>
            </a:r>
            <a:r>
              <a:rPr lang="en-US" altLang="zh-CN" sz="1600" dirty="0">
                <a:solidFill>
                  <a:srgbClr val="BBBBBB"/>
                </a:solidFill>
              </a:rPr>
              <a:t> </a:t>
            </a:r>
            <a:r>
              <a:rPr lang="en-US" altLang="zh-CN" sz="1600" i="1" dirty="0">
                <a:solidFill>
                  <a:srgbClr val="3D7B7B"/>
                </a:solidFill>
              </a:rPr>
              <a:t>// Process state</a:t>
            </a:r>
            <a:r>
              <a:rPr lang="en-US" altLang="zh-CN" sz="1600" dirty="0"/>
              <a:t> </a:t>
            </a:r>
          </a:p>
          <a:p>
            <a:r>
              <a:rPr lang="en-US" altLang="zh-CN" sz="1600" dirty="0">
                <a:solidFill>
                  <a:srgbClr val="B00040"/>
                </a:solidFill>
              </a:rPr>
              <a:t>	void</a:t>
            </a:r>
            <a:r>
              <a:rPr lang="en-US" altLang="zh-CN" sz="1600" dirty="0">
                <a:solidFill>
                  <a:srgbClr val="BBBBBB"/>
                </a:solidFill>
              </a:rPr>
              <a:t> </a:t>
            </a:r>
            <a:r>
              <a:rPr lang="en-US" altLang="zh-CN" sz="1600" dirty="0">
                <a:solidFill>
                  <a:srgbClr val="666666"/>
                </a:solidFill>
              </a:rPr>
              <a:t>*</a:t>
            </a:r>
            <a:r>
              <a:rPr lang="en-US" altLang="zh-CN" sz="1600" dirty="0" err="1"/>
              <a:t>chan</a:t>
            </a:r>
            <a:r>
              <a:rPr lang="en-US" altLang="zh-CN" sz="1600" dirty="0"/>
              <a:t>;</a:t>
            </a:r>
            <a:r>
              <a:rPr lang="en-US" altLang="zh-CN" sz="1600" dirty="0">
                <a:solidFill>
                  <a:srgbClr val="BBBBBB"/>
                </a:solidFill>
              </a:rPr>
              <a:t> </a:t>
            </a:r>
            <a:r>
              <a:rPr lang="en-US" altLang="zh-CN" sz="1600" i="1" dirty="0">
                <a:solidFill>
                  <a:srgbClr val="3D7B7B"/>
                </a:solidFill>
              </a:rPr>
              <a:t>// If non-zero, sleeping on </a:t>
            </a:r>
            <a:r>
              <a:rPr lang="en-US" altLang="zh-CN" sz="1600" i="1" dirty="0" err="1">
                <a:solidFill>
                  <a:srgbClr val="3D7B7B"/>
                </a:solidFill>
              </a:rPr>
              <a:t>chan</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killed;</a:t>
            </a:r>
            <a:r>
              <a:rPr lang="en-US" altLang="zh-CN" sz="1600" dirty="0">
                <a:solidFill>
                  <a:srgbClr val="BBBBBB"/>
                </a:solidFill>
              </a:rPr>
              <a:t> </a:t>
            </a:r>
            <a:r>
              <a:rPr lang="en-US" altLang="zh-CN" sz="1600" i="1" dirty="0">
                <a:solidFill>
                  <a:srgbClr val="3D7B7B"/>
                </a:solidFill>
              </a:rPr>
              <a:t>// If non-zero, have been killed</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err="1"/>
              <a:t>xstate</a:t>
            </a:r>
            <a:r>
              <a:rPr lang="en-US" altLang="zh-CN" sz="1600" dirty="0"/>
              <a:t>;</a:t>
            </a:r>
            <a:r>
              <a:rPr lang="en-US" altLang="zh-CN" sz="1600" dirty="0">
                <a:solidFill>
                  <a:srgbClr val="BBBBBB"/>
                </a:solidFill>
              </a:rPr>
              <a:t> </a:t>
            </a:r>
            <a:r>
              <a:rPr lang="en-US" altLang="zh-CN" sz="1600" i="1" dirty="0">
                <a:solidFill>
                  <a:srgbClr val="3D7B7B"/>
                </a:solidFill>
              </a:rPr>
              <a:t>// Exit status to be returned to parent's wait</a:t>
            </a:r>
            <a:r>
              <a:rPr lang="en-US" altLang="zh-CN" sz="1600" dirty="0"/>
              <a:t> </a:t>
            </a:r>
          </a:p>
          <a:p>
            <a:r>
              <a:rPr lang="en-US" altLang="zh-CN" sz="1600" dirty="0">
                <a:solidFill>
                  <a:srgbClr val="B00040"/>
                </a:solidFill>
              </a:rPr>
              <a:t>	int</a:t>
            </a:r>
            <a:r>
              <a:rPr lang="en-US" altLang="zh-CN" sz="1600" dirty="0">
                <a:solidFill>
                  <a:srgbClr val="BBBBBB"/>
                </a:solidFill>
              </a:rPr>
              <a:t> </a:t>
            </a:r>
            <a:r>
              <a:rPr lang="en-US" altLang="zh-CN" sz="1600" dirty="0"/>
              <a:t>pid;</a:t>
            </a:r>
            <a:r>
              <a:rPr lang="en-US" altLang="zh-CN" sz="1600" dirty="0">
                <a:solidFill>
                  <a:srgbClr val="BBBBBB"/>
                </a:solidFill>
              </a:rPr>
              <a:t> </a:t>
            </a:r>
            <a:r>
              <a:rPr lang="en-US" altLang="zh-CN" sz="1600" i="1" dirty="0">
                <a:solidFill>
                  <a:srgbClr val="3D7B7B"/>
                </a:solidFill>
              </a:rPr>
              <a:t>// Process ID</a:t>
            </a:r>
            <a:r>
              <a:rPr lang="en-US" altLang="zh-CN" sz="1600" dirty="0"/>
              <a:t> </a:t>
            </a:r>
          </a:p>
          <a:p>
            <a:r>
              <a:rPr lang="en-US" altLang="zh-CN" sz="1600" i="1" dirty="0">
                <a:solidFill>
                  <a:srgbClr val="3D7B7B"/>
                </a:solidFill>
              </a:rPr>
              <a:t>	// </a:t>
            </a:r>
            <a:r>
              <a:rPr lang="en-US" altLang="zh-CN" sz="1600" i="1" dirty="0" err="1">
                <a:solidFill>
                  <a:srgbClr val="3D7B7B"/>
                </a:solidFill>
              </a:rPr>
              <a:t>wait_lock</a:t>
            </a:r>
            <a:r>
              <a:rPr lang="en-US" altLang="zh-CN" sz="1600" i="1" dirty="0">
                <a:solidFill>
                  <a:srgbClr val="3D7B7B"/>
                </a:solidFill>
              </a:rPr>
              <a:t> must be held when using this: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proc</a:t>
            </a:r>
            <a:r>
              <a:rPr lang="en-US" altLang="zh-CN" sz="1600" dirty="0">
                <a:solidFill>
                  <a:srgbClr val="BBBBBB"/>
                </a:solidFill>
              </a:rPr>
              <a:t> </a:t>
            </a:r>
            <a:r>
              <a:rPr lang="en-US" altLang="zh-CN" sz="1600" dirty="0">
                <a:solidFill>
                  <a:srgbClr val="666666"/>
                </a:solidFill>
              </a:rPr>
              <a:t>*</a:t>
            </a:r>
            <a:r>
              <a:rPr lang="en-US" altLang="zh-CN" sz="1600" dirty="0"/>
              <a:t>parent;</a:t>
            </a:r>
            <a:r>
              <a:rPr lang="en-US" altLang="zh-CN" sz="1600" dirty="0">
                <a:solidFill>
                  <a:srgbClr val="BBBBBB"/>
                </a:solidFill>
              </a:rPr>
              <a:t> </a:t>
            </a:r>
            <a:r>
              <a:rPr lang="en-US" altLang="zh-CN" sz="1600" i="1" dirty="0">
                <a:solidFill>
                  <a:srgbClr val="3D7B7B"/>
                </a:solidFill>
              </a:rPr>
              <a:t>// Parent process</a:t>
            </a:r>
            <a:r>
              <a:rPr lang="en-US" altLang="zh-CN" sz="1600" dirty="0"/>
              <a:t> </a:t>
            </a:r>
          </a:p>
          <a:p>
            <a:r>
              <a:rPr lang="en-US" altLang="zh-CN" sz="1600" i="1" dirty="0">
                <a:solidFill>
                  <a:srgbClr val="3D7B7B"/>
                </a:solidFill>
              </a:rPr>
              <a:t>	// these are private to the process, so p-&gt;lock need not be held.</a:t>
            </a:r>
            <a:r>
              <a:rPr lang="en-US" altLang="zh-CN" sz="1600" dirty="0"/>
              <a:t> </a:t>
            </a:r>
          </a:p>
          <a:p>
            <a:r>
              <a:rPr lang="en-US" altLang="zh-CN" sz="1600" dirty="0"/>
              <a:t>	uint64</a:t>
            </a:r>
            <a:r>
              <a:rPr lang="en-US" altLang="zh-CN" sz="1600" dirty="0">
                <a:solidFill>
                  <a:srgbClr val="BBBBBB"/>
                </a:solidFill>
              </a:rPr>
              <a:t> </a:t>
            </a:r>
            <a:r>
              <a:rPr lang="en-US" altLang="zh-CN" sz="1600" dirty="0" err="1"/>
              <a:t>kstack</a:t>
            </a:r>
            <a:r>
              <a:rPr lang="en-US" altLang="zh-CN" sz="1600" dirty="0"/>
              <a:t>;</a:t>
            </a:r>
            <a:r>
              <a:rPr lang="en-US" altLang="zh-CN" sz="1600" dirty="0">
                <a:solidFill>
                  <a:srgbClr val="BBBBBB"/>
                </a:solidFill>
              </a:rPr>
              <a:t> </a:t>
            </a:r>
            <a:r>
              <a:rPr lang="en-US" altLang="zh-CN" sz="1600" i="1" dirty="0">
                <a:solidFill>
                  <a:srgbClr val="3D7B7B"/>
                </a:solidFill>
              </a:rPr>
              <a:t>// Virtual address of kernel stack</a:t>
            </a:r>
            <a:r>
              <a:rPr lang="en-US" altLang="zh-CN" sz="1600" dirty="0"/>
              <a:t> </a:t>
            </a:r>
          </a:p>
          <a:p>
            <a:r>
              <a:rPr lang="en-US" altLang="zh-CN" sz="1600" dirty="0"/>
              <a:t>	uint64</a:t>
            </a:r>
            <a:r>
              <a:rPr lang="en-US" altLang="zh-CN" sz="1600" dirty="0">
                <a:solidFill>
                  <a:srgbClr val="BBBBBB"/>
                </a:solidFill>
              </a:rPr>
              <a:t> </a:t>
            </a:r>
            <a:r>
              <a:rPr lang="en-US" altLang="zh-CN" sz="1600" dirty="0" err="1"/>
              <a:t>sz</a:t>
            </a:r>
            <a:r>
              <a:rPr lang="en-US" altLang="zh-CN" sz="1600" dirty="0"/>
              <a:t>;</a:t>
            </a:r>
            <a:r>
              <a:rPr lang="en-US" altLang="zh-CN" sz="1600" dirty="0">
                <a:solidFill>
                  <a:srgbClr val="BBBBBB"/>
                </a:solidFill>
              </a:rPr>
              <a:t> </a:t>
            </a:r>
            <a:r>
              <a:rPr lang="en-US" altLang="zh-CN" sz="1600" i="1" dirty="0">
                <a:solidFill>
                  <a:srgbClr val="3D7B7B"/>
                </a:solidFill>
              </a:rPr>
              <a:t>// Size of process memory (bytes)</a:t>
            </a:r>
            <a:r>
              <a:rPr lang="en-US" altLang="zh-CN" sz="1600" dirty="0"/>
              <a:t> </a:t>
            </a:r>
          </a:p>
          <a:p>
            <a:r>
              <a:rPr lang="en-US" altLang="zh-CN" sz="1600" dirty="0"/>
              <a:t>	</a:t>
            </a:r>
            <a:r>
              <a:rPr lang="en-US" altLang="zh-CN" sz="1600" dirty="0" err="1"/>
              <a:t>pagetable_t</a:t>
            </a:r>
            <a:r>
              <a:rPr lang="en-US" altLang="zh-CN" sz="1600" dirty="0">
                <a:solidFill>
                  <a:srgbClr val="BBBBBB"/>
                </a:solidFill>
              </a:rPr>
              <a:t> </a:t>
            </a:r>
            <a:r>
              <a:rPr lang="en-US" altLang="zh-CN" sz="1600" dirty="0" err="1"/>
              <a:t>pagetable</a:t>
            </a:r>
            <a:r>
              <a:rPr lang="en-US" altLang="zh-CN" sz="1600" dirty="0"/>
              <a:t>;</a:t>
            </a:r>
            <a:r>
              <a:rPr lang="en-US" altLang="zh-CN" sz="1600" dirty="0">
                <a:solidFill>
                  <a:srgbClr val="BBBBBB"/>
                </a:solidFill>
              </a:rPr>
              <a:t> </a:t>
            </a:r>
            <a:r>
              <a:rPr lang="en-US" altLang="zh-CN" sz="1600" i="1" dirty="0">
                <a:solidFill>
                  <a:srgbClr val="3D7B7B"/>
                </a:solidFill>
              </a:rPr>
              <a:t>// User page table</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trapframe</a:t>
            </a:r>
            <a:r>
              <a:rPr lang="en-US" altLang="zh-CN" sz="1600" dirty="0">
                <a:solidFill>
                  <a:srgbClr val="BBBBBB"/>
                </a:solidFill>
              </a:rPr>
              <a:t> </a:t>
            </a:r>
            <a:r>
              <a:rPr lang="en-US" altLang="zh-CN" sz="1600" dirty="0">
                <a:solidFill>
                  <a:srgbClr val="666666"/>
                </a:solidFill>
              </a:rPr>
              <a:t>*</a:t>
            </a:r>
            <a:r>
              <a:rPr lang="en-US" altLang="zh-CN" sz="1600" dirty="0" err="1"/>
              <a:t>trapframe</a:t>
            </a:r>
            <a:r>
              <a:rPr lang="en-US" altLang="zh-CN" sz="1600" dirty="0"/>
              <a:t>;</a:t>
            </a:r>
            <a:r>
              <a:rPr lang="en-US" altLang="zh-CN" sz="1600" dirty="0">
                <a:solidFill>
                  <a:srgbClr val="BBBBBB"/>
                </a:solidFill>
              </a:rPr>
              <a:t> </a:t>
            </a:r>
            <a:r>
              <a:rPr lang="en-US" altLang="zh-CN" sz="1600" i="1" dirty="0">
                <a:solidFill>
                  <a:srgbClr val="3D7B7B"/>
                </a:solidFill>
              </a:rPr>
              <a:t>// data page for </a:t>
            </a:r>
            <a:r>
              <a:rPr lang="en-US" altLang="zh-CN" sz="1600" i="1" dirty="0" err="1">
                <a:solidFill>
                  <a:srgbClr val="3D7B7B"/>
                </a:solidFill>
              </a:rPr>
              <a:t>trampoline.S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context</a:t>
            </a:r>
            <a:r>
              <a:rPr lang="en-US" altLang="zh-CN" sz="1600" dirty="0">
                <a:solidFill>
                  <a:srgbClr val="BBBBBB"/>
                </a:solidFill>
              </a:rPr>
              <a:t> </a:t>
            </a:r>
            <a:r>
              <a:rPr lang="en-US" altLang="zh-CN" sz="1600" dirty="0"/>
              <a:t>context;</a:t>
            </a:r>
            <a:r>
              <a:rPr lang="en-US" altLang="zh-CN" sz="1600" dirty="0">
                <a:solidFill>
                  <a:srgbClr val="BBBBBB"/>
                </a:solidFill>
              </a:rPr>
              <a:t> </a:t>
            </a:r>
            <a:r>
              <a:rPr lang="en-US" altLang="zh-CN" sz="1600" i="1" dirty="0">
                <a:solidFill>
                  <a:srgbClr val="3D7B7B"/>
                </a:solidFill>
              </a:rPr>
              <a:t>// </a:t>
            </a:r>
            <a:r>
              <a:rPr lang="en-US" altLang="zh-CN" sz="1600" i="1" dirty="0" err="1">
                <a:solidFill>
                  <a:srgbClr val="3D7B7B"/>
                </a:solidFill>
              </a:rPr>
              <a:t>swtch</a:t>
            </a:r>
            <a:r>
              <a:rPr lang="en-US" altLang="zh-CN" sz="1600" i="1" dirty="0">
                <a:solidFill>
                  <a:srgbClr val="3D7B7B"/>
                </a:solidFill>
              </a:rPr>
              <a:t>() here to run process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a:solidFill>
                  <a:srgbClr val="0000FF"/>
                </a:solidFill>
              </a:rPr>
              <a:t>file</a:t>
            </a:r>
            <a:r>
              <a:rPr lang="en-US" altLang="zh-CN" sz="1600" dirty="0">
                <a:solidFill>
                  <a:srgbClr val="BBBBBB"/>
                </a:solidFill>
              </a:rPr>
              <a:t> </a:t>
            </a:r>
            <a:r>
              <a:rPr lang="en-US" altLang="zh-CN" sz="1600" dirty="0">
                <a:solidFill>
                  <a:srgbClr val="666666"/>
                </a:solidFill>
              </a:rPr>
              <a:t>*</a:t>
            </a:r>
            <a:r>
              <a:rPr lang="en-US" altLang="zh-CN" sz="1600" dirty="0" err="1"/>
              <a:t>ofile</a:t>
            </a:r>
            <a:r>
              <a:rPr lang="en-US" altLang="zh-CN" sz="1600" dirty="0"/>
              <a:t>[NOFILE];</a:t>
            </a:r>
            <a:r>
              <a:rPr lang="en-US" altLang="zh-CN" sz="1600" dirty="0">
                <a:solidFill>
                  <a:srgbClr val="BBBBBB"/>
                </a:solidFill>
              </a:rPr>
              <a:t> </a:t>
            </a:r>
            <a:r>
              <a:rPr lang="en-US" altLang="zh-CN" sz="1600" i="1" dirty="0">
                <a:solidFill>
                  <a:srgbClr val="3D7B7B"/>
                </a:solidFill>
              </a:rPr>
              <a:t>// Open files</a:t>
            </a:r>
            <a:r>
              <a:rPr lang="en-US" altLang="zh-CN" sz="1600" dirty="0"/>
              <a:t> </a:t>
            </a:r>
          </a:p>
          <a:p>
            <a:r>
              <a:rPr lang="en-US" altLang="zh-CN" sz="1600" dirty="0">
                <a:solidFill>
                  <a:srgbClr val="008000"/>
                </a:solidFill>
              </a:rPr>
              <a:t>	struct</a:t>
            </a:r>
            <a:r>
              <a:rPr lang="en-US" altLang="zh-CN" sz="1600" dirty="0">
                <a:solidFill>
                  <a:srgbClr val="BBBBBB"/>
                </a:solidFill>
              </a:rPr>
              <a:t> </a:t>
            </a:r>
            <a:r>
              <a:rPr lang="en-US" altLang="zh-CN" sz="1600" dirty="0" err="1">
                <a:solidFill>
                  <a:srgbClr val="0000FF"/>
                </a:solidFill>
              </a:rPr>
              <a:t>inode</a:t>
            </a:r>
            <a:r>
              <a:rPr lang="en-US" altLang="zh-CN" sz="1600" dirty="0">
                <a:solidFill>
                  <a:srgbClr val="BBBBBB"/>
                </a:solidFill>
              </a:rPr>
              <a:t> </a:t>
            </a:r>
            <a:r>
              <a:rPr lang="en-US" altLang="zh-CN" sz="1600" dirty="0">
                <a:solidFill>
                  <a:srgbClr val="666666"/>
                </a:solidFill>
              </a:rPr>
              <a:t>*</a:t>
            </a:r>
            <a:r>
              <a:rPr lang="en-US" altLang="zh-CN" sz="1600" dirty="0" err="1"/>
              <a:t>cwd</a:t>
            </a:r>
            <a:r>
              <a:rPr lang="en-US" altLang="zh-CN" sz="1600" dirty="0"/>
              <a:t>;</a:t>
            </a:r>
            <a:r>
              <a:rPr lang="en-US" altLang="zh-CN" sz="1600" dirty="0">
                <a:solidFill>
                  <a:srgbClr val="BBBBBB"/>
                </a:solidFill>
              </a:rPr>
              <a:t> </a:t>
            </a:r>
            <a:r>
              <a:rPr lang="en-US" altLang="zh-CN" sz="1600" i="1" dirty="0">
                <a:solidFill>
                  <a:srgbClr val="3D7B7B"/>
                </a:solidFill>
              </a:rPr>
              <a:t>// Current directory</a:t>
            </a:r>
            <a:r>
              <a:rPr lang="en-US" altLang="zh-CN" sz="1600" dirty="0"/>
              <a:t> </a:t>
            </a:r>
          </a:p>
          <a:p>
            <a:r>
              <a:rPr lang="en-US" altLang="zh-CN" sz="1600" dirty="0">
                <a:solidFill>
                  <a:srgbClr val="B00040"/>
                </a:solidFill>
              </a:rPr>
              <a:t>	char</a:t>
            </a:r>
            <a:r>
              <a:rPr lang="en-US" altLang="zh-CN" sz="1600" dirty="0">
                <a:solidFill>
                  <a:srgbClr val="BBBBBB"/>
                </a:solidFill>
              </a:rPr>
              <a:t> </a:t>
            </a:r>
            <a:r>
              <a:rPr lang="en-US" altLang="zh-CN" sz="1600" dirty="0"/>
              <a:t>name[</a:t>
            </a:r>
            <a:r>
              <a:rPr lang="en-US" altLang="zh-CN" sz="1600" dirty="0">
                <a:solidFill>
                  <a:srgbClr val="666666"/>
                </a:solidFill>
              </a:rPr>
              <a:t>16</a:t>
            </a:r>
            <a:r>
              <a:rPr lang="en-US" altLang="zh-CN" sz="1600" dirty="0"/>
              <a:t>];</a:t>
            </a:r>
            <a:r>
              <a:rPr lang="en-US" altLang="zh-CN" sz="1600" dirty="0">
                <a:solidFill>
                  <a:srgbClr val="BBBBBB"/>
                </a:solidFill>
              </a:rPr>
              <a:t> </a:t>
            </a:r>
            <a:r>
              <a:rPr lang="en-US" altLang="zh-CN" sz="1600" i="1" dirty="0">
                <a:solidFill>
                  <a:srgbClr val="3D7B7B"/>
                </a:solidFill>
              </a:rPr>
              <a:t>// Process name (debugging)</a:t>
            </a:r>
            <a:r>
              <a:rPr lang="en-US" altLang="zh-CN" sz="1600" dirty="0"/>
              <a:t> </a:t>
            </a:r>
          </a:p>
          <a:p>
            <a:r>
              <a:rPr lang="en-US" altLang="zh-CN" sz="1600" dirty="0"/>
              <a:t>};</a:t>
            </a:r>
            <a:endParaRPr lang="en-US" sz="1600" dirty="0"/>
          </a:p>
        </p:txBody>
      </p:sp>
      <p:sp>
        <p:nvSpPr>
          <p:cNvPr id="5" name="文本框 4">
            <a:extLst>
              <a:ext uri="{FF2B5EF4-FFF2-40B4-BE49-F238E27FC236}">
                <a16:creationId xmlns:a16="http://schemas.microsoft.com/office/drawing/2014/main" id="{B575DCA0-9299-DD15-0BC4-86778DF4ACE5}"/>
              </a:ext>
            </a:extLst>
          </p:cNvPr>
          <p:cNvSpPr txBox="1"/>
          <p:nvPr/>
        </p:nvSpPr>
        <p:spPr>
          <a:xfrm>
            <a:off x="2994874" y="5914823"/>
            <a:ext cx="1624163" cy="369332"/>
          </a:xfrm>
          <a:prstGeom prst="rect">
            <a:avLst/>
          </a:prstGeom>
          <a:noFill/>
        </p:spPr>
        <p:txBody>
          <a:bodyPr wrap="none" rtlCol="0">
            <a:spAutoFit/>
          </a:bodyPr>
          <a:lstStyle/>
          <a:p>
            <a:r>
              <a:rPr lang="en-US" altLang="zh-CN" dirty="0"/>
              <a:t>XV6</a:t>
            </a:r>
            <a:r>
              <a:rPr lang="zh-CN" altLang="en-US" dirty="0"/>
              <a:t> </a:t>
            </a:r>
            <a:r>
              <a:rPr lang="en-US" altLang="zh-CN" dirty="0"/>
              <a:t>(</a:t>
            </a:r>
            <a:r>
              <a:rPr lang="en-US" altLang="zh-CN" dirty="0" err="1"/>
              <a:t>proc.h</a:t>
            </a:r>
            <a:r>
              <a:rPr lang="en-US" altLang="zh-CN" dirty="0"/>
              <a:t>)</a:t>
            </a:r>
            <a:endParaRPr lang="en-US" dirty="0"/>
          </a:p>
        </p:txBody>
      </p:sp>
      <p:sp>
        <p:nvSpPr>
          <p:cNvPr id="6" name="页脚占位符 5">
            <a:extLst>
              <a:ext uri="{FF2B5EF4-FFF2-40B4-BE49-F238E27FC236}">
                <a16:creationId xmlns:a16="http://schemas.microsoft.com/office/drawing/2014/main" id="{BD13F078-3DD1-AB00-BEE1-DFA30BF505BB}"/>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1914696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has</a:t>
            </a:r>
            <a:r>
              <a:rPr lang="zh-CN" altLang="en-US" dirty="0"/>
              <a:t> </a:t>
            </a:r>
            <a:r>
              <a:rPr lang="en-US" altLang="zh-CN" dirty="0"/>
              <a:t>different</a:t>
            </a:r>
            <a:r>
              <a:rPr lang="zh-CN" altLang="en-US" dirty="0"/>
              <a:t> </a:t>
            </a:r>
            <a:r>
              <a:rPr lang="en-US" altLang="zh-CN" dirty="0"/>
              <a:t>states</a:t>
            </a:r>
          </a:p>
          <a:p>
            <a:pPr lvl="1"/>
            <a:r>
              <a:rPr lang="en-US" altLang="zh-CN" b="1" dirty="0">
                <a:solidFill>
                  <a:srgbClr val="0070C0"/>
                </a:solidFill>
              </a:rPr>
              <a:t>READY</a:t>
            </a:r>
          </a:p>
          <a:p>
            <a:pPr lvl="2"/>
            <a:r>
              <a:rPr lang="en-US" altLang="zh-CN" dirty="0"/>
              <a:t>Ready</a:t>
            </a:r>
            <a:r>
              <a:rPr lang="zh-CN" altLang="en-US" dirty="0"/>
              <a:t> </a:t>
            </a:r>
            <a:r>
              <a:rPr lang="en-US" altLang="zh-CN" dirty="0"/>
              <a:t>to</a:t>
            </a:r>
            <a:r>
              <a:rPr lang="zh-CN" altLang="en-US" dirty="0"/>
              <a:t> </a:t>
            </a:r>
            <a:r>
              <a:rPr lang="en-US" altLang="zh-CN" dirty="0"/>
              <a:t>run</a:t>
            </a:r>
            <a:r>
              <a:rPr lang="zh-CN" altLang="en-US" dirty="0"/>
              <a:t> </a:t>
            </a:r>
            <a:r>
              <a:rPr lang="en-US" altLang="zh-CN" dirty="0"/>
              <a:t>and</a:t>
            </a:r>
            <a:r>
              <a:rPr lang="zh-CN" altLang="en-US" dirty="0"/>
              <a:t> </a:t>
            </a:r>
            <a:r>
              <a:rPr lang="en-US" altLang="zh-CN" dirty="0"/>
              <a:t>pending</a:t>
            </a:r>
            <a:r>
              <a:rPr lang="zh-CN" altLang="en-US" dirty="0"/>
              <a:t> </a:t>
            </a:r>
            <a:r>
              <a:rPr lang="en-US" altLang="zh-CN" dirty="0"/>
              <a:t>for</a:t>
            </a:r>
            <a:r>
              <a:rPr lang="zh-CN" altLang="en-US" dirty="0"/>
              <a:t> </a:t>
            </a:r>
            <a:r>
              <a:rPr lang="en-US" altLang="zh-CN" dirty="0"/>
              <a:t>running</a:t>
            </a:r>
          </a:p>
          <a:p>
            <a:pPr lvl="1"/>
            <a:r>
              <a:rPr lang="en-US" altLang="zh-CN" b="1" dirty="0">
                <a:solidFill>
                  <a:srgbClr val="0070C0"/>
                </a:solidFill>
              </a:rPr>
              <a:t>RUNNING</a:t>
            </a:r>
          </a:p>
          <a:p>
            <a:pPr lvl="2"/>
            <a:r>
              <a:rPr lang="en-US" altLang="zh-CN" dirty="0"/>
              <a:t>Being</a:t>
            </a:r>
            <a:r>
              <a:rPr lang="zh-CN" altLang="en-US" dirty="0"/>
              <a:t> </a:t>
            </a:r>
            <a:r>
              <a:rPr lang="en-US" altLang="zh-CN" dirty="0"/>
              <a:t>executed</a:t>
            </a:r>
            <a:r>
              <a:rPr lang="zh-CN" altLang="en-US" dirty="0"/>
              <a:t> </a:t>
            </a:r>
            <a:r>
              <a:rPr lang="en-US" altLang="zh-CN" dirty="0"/>
              <a:t>by</a:t>
            </a:r>
            <a:r>
              <a:rPr lang="zh-CN" altLang="en-US" dirty="0"/>
              <a:t> </a:t>
            </a:r>
            <a:r>
              <a:rPr lang="en-US" altLang="zh-CN" dirty="0"/>
              <a:t>OS</a:t>
            </a:r>
          </a:p>
          <a:p>
            <a:pPr lvl="1"/>
            <a:r>
              <a:rPr lang="en-US" altLang="zh-CN" b="1" dirty="0">
                <a:solidFill>
                  <a:srgbClr val="0070C0"/>
                </a:solidFill>
              </a:rPr>
              <a:t>BLOCKED</a:t>
            </a:r>
          </a:p>
          <a:p>
            <a:pPr lvl="2"/>
            <a:r>
              <a:rPr lang="en-US" altLang="zh-CN" dirty="0"/>
              <a:t>Suspended</a:t>
            </a:r>
            <a:r>
              <a:rPr lang="zh-CN" altLang="en-US" dirty="0"/>
              <a:t> </a:t>
            </a:r>
            <a:r>
              <a:rPr lang="en-US" altLang="zh-CN" dirty="0"/>
              <a:t>due</a:t>
            </a:r>
            <a:r>
              <a:rPr lang="zh-CN" altLang="en-US" dirty="0"/>
              <a:t> </a:t>
            </a:r>
            <a:r>
              <a:rPr lang="en-US" altLang="zh-CN" dirty="0"/>
              <a:t>to</a:t>
            </a:r>
            <a:r>
              <a:rPr lang="zh-CN" altLang="en-US" dirty="0"/>
              <a:t> </a:t>
            </a:r>
            <a:r>
              <a:rPr lang="en-US" altLang="zh-CN" dirty="0"/>
              <a:t>some</a:t>
            </a:r>
            <a:r>
              <a:rPr lang="zh-CN" altLang="en-US" dirty="0"/>
              <a:t> </a:t>
            </a:r>
            <a:r>
              <a:rPr lang="en-US" altLang="zh-CN" dirty="0"/>
              <a:t>other</a:t>
            </a:r>
            <a:r>
              <a:rPr lang="zh-CN" altLang="en-US" dirty="0"/>
              <a:t> </a:t>
            </a:r>
            <a:r>
              <a:rPr lang="en-US" altLang="zh-CN" dirty="0"/>
              <a:t>events, e.g., I/O</a:t>
            </a:r>
            <a:r>
              <a:rPr lang="zh-CN" altLang="en-US" dirty="0"/>
              <a:t> </a:t>
            </a:r>
            <a:r>
              <a:rPr lang="en-US" altLang="zh-CN" dirty="0"/>
              <a:t>requests</a:t>
            </a:r>
          </a:p>
        </p:txBody>
      </p:sp>
      <p:grpSp>
        <p:nvGrpSpPr>
          <p:cNvPr id="12" name="组合 11">
            <a:extLst>
              <a:ext uri="{FF2B5EF4-FFF2-40B4-BE49-F238E27FC236}">
                <a16:creationId xmlns:a16="http://schemas.microsoft.com/office/drawing/2014/main" id="{9E8FB86E-6A68-FEAD-ED9D-A3059D36742E}"/>
              </a:ext>
            </a:extLst>
          </p:cNvPr>
          <p:cNvGrpSpPr/>
          <p:nvPr/>
        </p:nvGrpSpPr>
        <p:grpSpPr>
          <a:xfrm>
            <a:off x="7032892" y="1803401"/>
            <a:ext cx="3423513" cy="2039667"/>
            <a:chOff x="5508891" y="1803400"/>
            <a:chExt cx="3423513" cy="2039667"/>
          </a:xfrm>
        </p:grpSpPr>
        <p:pic>
          <p:nvPicPr>
            <p:cNvPr id="4" name="图片 3">
              <a:extLst>
                <a:ext uri="{FF2B5EF4-FFF2-40B4-BE49-F238E27FC236}">
                  <a16:creationId xmlns:a16="http://schemas.microsoft.com/office/drawing/2014/main" id="{596B6B6A-313E-5DB9-920E-18042B532BC1}"/>
                </a:ext>
              </a:extLst>
            </p:cNvPr>
            <p:cNvPicPr>
              <a:picLocks noChangeAspect="1"/>
            </p:cNvPicPr>
            <p:nvPr/>
          </p:nvPicPr>
          <p:blipFill>
            <a:blip r:embed="rId3"/>
            <a:stretch>
              <a:fillRect/>
            </a:stretch>
          </p:blipFill>
          <p:spPr>
            <a:xfrm>
              <a:off x="5781581" y="1803400"/>
              <a:ext cx="3035300" cy="1625600"/>
            </a:xfrm>
            <a:prstGeom prst="rect">
              <a:avLst/>
            </a:prstGeom>
          </p:spPr>
        </p:pic>
        <p:sp>
          <p:nvSpPr>
            <p:cNvPr id="5" name="文本框 4">
              <a:extLst>
                <a:ext uri="{FF2B5EF4-FFF2-40B4-BE49-F238E27FC236}">
                  <a16:creationId xmlns:a16="http://schemas.microsoft.com/office/drawing/2014/main" id="{79A40CBA-495A-56A0-5769-9F007AB36890}"/>
                </a:ext>
              </a:extLst>
            </p:cNvPr>
            <p:cNvSpPr txBox="1"/>
            <p:nvPr/>
          </p:nvSpPr>
          <p:spPr>
            <a:xfrm>
              <a:off x="7869292" y="1943115"/>
              <a:ext cx="1063112" cy="307777"/>
            </a:xfrm>
            <a:prstGeom prst="rect">
              <a:avLst/>
            </a:prstGeom>
            <a:noFill/>
          </p:spPr>
          <p:txBody>
            <a:bodyPr wrap="none" rtlCol="0">
              <a:spAutoFit/>
            </a:bodyPr>
            <a:lstStyle/>
            <a:p>
              <a:r>
                <a:rPr lang="en-US" altLang="zh-CN" sz="1400" dirty="0"/>
                <a:t>Scheduled</a:t>
              </a:r>
              <a:endParaRPr lang="en-US" sz="1400" dirty="0"/>
            </a:p>
          </p:txBody>
        </p:sp>
        <p:sp>
          <p:nvSpPr>
            <p:cNvPr id="6" name="文本框 5">
              <a:extLst>
                <a:ext uri="{FF2B5EF4-FFF2-40B4-BE49-F238E27FC236}">
                  <a16:creationId xmlns:a16="http://schemas.microsoft.com/office/drawing/2014/main" id="{A11C7190-04EA-AFCC-072E-B1ED4F19D0EF}"/>
                </a:ext>
              </a:extLst>
            </p:cNvPr>
            <p:cNvSpPr txBox="1"/>
            <p:nvPr/>
          </p:nvSpPr>
          <p:spPr>
            <a:xfrm>
              <a:off x="6661877" y="2501391"/>
              <a:ext cx="1260281" cy="307777"/>
            </a:xfrm>
            <a:prstGeom prst="rect">
              <a:avLst/>
            </a:prstGeom>
            <a:noFill/>
          </p:spPr>
          <p:txBody>
            <a:bodyPr wrap="none" rtlCol="0">
              <a:spAutoFit/>
            </a:bodyPr>
            <a:lstStyle/>
            <a:p>
              <a:r>
                <a:rPr lang="en-US" altLang="zh-CN" sz="1400" dirty="0" err="1"/>
                <a:t>Descheduled</a:t>
              </a:r>
              <a:endParaRPr lang="en-US" dirty="0"/>
            </a:p>
          </p:txBody>
        </p:sp>
        <p:sp>
          <p:nvSpPr>
            <p:cNvPr id="7" name="文本框 6">
              <a:extLst>
                <a:ext uri="{FF2B5EF4-FFF2-40B4-BE49-F238E27FC236}">
                  <a16:creationId xmlns:a16="http://schemas.microsoft.com/office/drawing/2014/main" id="{CBDB00BB-6B77-B0E8-F704-BFAEE6F3FF77}"/>
                </a:ext>
              </a:extLst>
            </p:cNvPr>
            <p:cNvSpPr txBox="1"/>
            <p:nvPr/>
          </p:nvSpPr>
          <p:spPr>
            <a:xfrm>
              <a:off x="5508891" y="2308423"/>
              <a:ext cx="1242648" cy="307777"/>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endParaRPr lang="en-US" dirty="0"/>
            </a:p>
          </p:txBody>
        </p:sp>
        <p:sp>
          <p:nvSpPr>
            <p:cNvPr id="8" name="文本框 7">
              <a:extLst>
                <a:ext uri="{FF2B5EF4-FFF2-40B4-BE49-F238E27FC236}">
                  <a16:creationId xmlns:a16="http://schemas.microsoft.com/office/drawing/2014/main" id="{86C0F69A-C316-665D-33EE-C2E83D8D9A72}"/>
                </a:ext>
              </a:extLst>
            </p:cNvPr>
            <p:cNvSpPr txBox="1"/>
            <p:nvPr/>
          </p:nvSpPr>
          <p:spPr>
            <a:xfrm>
              <a:off x="6852634" y="3319847"/>
              <a:ext cx="1242648" cy="523220"/>
            </a:xfrm>
            <a:prstGeom prst="rect">
              <a:avLst/>
            </a:prstGeom>
            <a:noFill/>
          </p:spPr>
          <p:txBody>
            <a:bodyPr wrap="none" rtlCol="0">
              <a:spAutoFit/>
            </a:bodyPr>
            <a:lstStyle/>
            <a:p>
              <a:r>
                <a:rPr lang="en-US" altLang="zh-CN" sz="1400" dirty="0"/>
                <a:t>I/O</a:t>
              </a:r>
              <a:r>
                <a:rPr lang="zh-CN" altLang="en-US" sz="1400" dirty="0"/>
                <a:t> </a:t>
              </a:r>
              <a:r>
                <a:rPr lang="en-US" altLang="zh-CN" sz="1400" dirty="0"/>
                <a:t>request</a:t>
              </a:r>
            </a:p>
            <a:p>
              <a:r>
                <a:rPr lang="en-US" altLang="zh-CN" sz="1400" dirty="0"/>
                <a:t>completion</a:t>
              </a:r>
              <a:endParaRPr lang="en-US" dirty="0"/>
            </a:p>
          </p:txBody>
        </p:sp>
      </p:grpSp>
    </p:spTree>
    <p:extLst>
      <p:ext uri="{BB962C8B-B14F-4D97-AF65-F5344CB8AC3E}">
        <p14:creationId xmlns:p14="http://schemas.microsoft.com/office/powerpoint/2010/main" val="24167008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State</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endParaRPr lang="nb-NO" dirty="0"/>
          </a:p>
        </p:txBody>
      </p:sp>
      <p:sp>
        <p:nvSpPr>
          <p:cNvPr id="4" name="圆角矩形 3">
            <a:extLst>
              <a:ext uri="{FF2B5EF4-FFF2-40B4-BE49-F238E27FC236}">
                <a16:creationId xmlns:a16="http://schemas.microsoft.com/office/drawing/2014/main" id="{A5B4584F-D03C-C465-C905-5323DE5CA2B5}"/>
              </a:ext>
            </a:extLst>
          </p:cNvPr>
          <p:cNvSpPr/>
          <p:nvPr/>
        </p:nvSpPr>
        <p:spPr>
          <a:xfrm>
            <a:off x="2328231"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0</a:t>
            </a:r>
            <a:endParaRPr lang="en-US" dirty="0"/>
          </a:p>
        </p:txBody>
      </p:sp>
      <p:sp>
        <p:nvSpPr>
          <p:cNvPr id="5" name="圆角矩形 4">
            <a:extLst>
              <a:ext uri="{FF2B5EF4-FFF2-40B4-BE49-F238E27FC236}">
                <a16:creationId xmlns:a16="http://schemas.microsoft.com/office/drawing/2014/main" id="{AB4903E9-F987-BA19-DBD0-37C6A39841D0}"/>
              </a:ext>
            </a:extLst>
          </p:cNvPr>
          <p:cNvSpPr/>
          <p:nvPr/>
        </p:nvSpPr>
        <p:spPr>
          <a:xfrm>
            <a:off x="7614492" y="1189822"/>
            <a:ext cx="2357610" cy="616944"/>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t>Process</a:t>
            </a:r>
            <a:r>
              <a:rPr lang="zh-CN" altLang="en-US" dirty="0"/>
              <a:t> </a:t>
            </a:r>
            <a:r>
              <a:rPr lang="en-US" altLang="zh-CN" dirty="0"/>
              <a:t>1</a:t>
            </a:r>
            <a:endParaRPr lang="en-US" dirty="0"/>
          </a:p>
        </p:txBody>
      </p:sp>
      <p:sp>
        <p:nvSpPr>
          <p:cNvPr id="6" name="右箭头 5">
            <a:extLst>
              <a:ext uri="{FF2B5EF4-FFF2-40B4-BE49-F238E27FC236}">
                <a16:creationId xmlns:a16="http://schemas.microsoft.com/office/drawing/2014/main" id="{4A9AB324-F4D1-D321-DBE8-2F5379DEB9A9}"/>
              </a:ext>
            </a:extLst>
          </p:cNvPr>
          <p:cNvSpPr/>
          <p:nvPr/>
        </p:nvSpPr>
        <p:spPr>
          <a:xfrm rot="5400000">
            <a:off x="2906617" y="2302528"/>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右箭头 6">
            <a:extLst>
              <a:ext uri="{FF2B5EF4-FFF2-40B4-BE49-F238E27FC236}">
                <a16:creationId xmlns:a16="http://schemas.microsoft.com/office/drawing/2014/main" id="{CF89A51A-3FD5-7186-7FF6-E12A171BF2F4}"/>
              </a:ext>
            </a:extLst>
          </p:cNvPr>
          <p:cNvSpPr/>
          <p:nvPr/>
        </p:nvSpPr>
        <p:spPr>
          <a:xfrm rot="5400000">
            <a:off x="8192879" y="2291508"/>
            <a:ext cx="1200839" cy="231354"/>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文本框 7">
            <a:extLst>
              <a:ext uri="{FF2B5EF4-FFF2-40B4-BE49-F238E27FC236}">
                <a16:creationId xmlns:a16="http://schemas.microsoft.com/office/drawing/2014/main" id="{1879D7C9-5F84-BF15-D236-76C41000A30F}"/>
              </a:ext>
            </a:extLst>
          </p:cNvPr>
          <p:cNvSpPr txBox="1"/>
          <p:nvPr/>
        </p:nvSpPr>
        <p:spPr>
          <a:xfrm>
            <a:off x="2360525" y="2103956"/>
            <a:ext cx="998991" cy="369332"/>
          </a:xfrm>
          <a:prstGeom prst="rect">
            <a:avLst/>
          </a:prstGeom>
          <a:noFill/>
        </p:spPr>
        <p:txBody>
          <a:bodyPr wrap="none" rtlCol="0">
            <a:spAutoFit/>
          </a:bodyPr>
          <a:lstStyle/>
          <a:p>
            <a:r>
              <a:rPr lang="en-US" altLang="zh-CN" dirty="0"/>
              <a:t>Running</a:t>
            </a:r>
            <a:endParaRPr lang="en-US" dirty="0"/>
          </a:p>
        </p:txBody>
      </p:sp>
      <p:sp>
        <p:nvSpPr>
          <p:cNvPr id="9" name="文本框 8">
            <a:extLst>
              <a:ext uri="{FF2B5EF4-FFF2-40B4-BE49-F238E27FC236}">
                <a16:creationId xmlns:a16="http://schemas.microsoft.com/office/drawing/2014/main" id="{6E6C5326-DDB2-BEF6-8DE7-085747653586}"/>
              </a:ext>
            </a:extLst>
          </p:cNvPr>
          <p:cNvSpPr txBox="1"/>
          <p:nvPr/>
        </p:nvSpPr>
        <p:spPr>
          <a:xfrm>
            <a:off x="8908976" y="2153813"/>
            <a:ext cx="851515" cy="369332"/>
          </a:xfrm>
          <a:prstGeom prst="rect">
            <a:avLst/>
          </a:prstGeom>
          <a:noFill/>
        </p:spPr>
        <p:txBody>
          <a:bodyPr wrap="none" rtlCol="0">
            <a:spAutoFit/>
          </a:bodyPr>
          <a:lstStyle/>
          <a:p>
            <a:r>
              <a:rPr lang="en-US" altLang="zh-CN" dirty="0"/>
              <a:t>Ready</a:t>
            </a:r>
            <a:endParaRPr lang="en-US" dirty="0"/>
          </a:p>
        </p:txBody>
      </p:sp>
      <p:sp>
        <p:nvSpPr>
          <p:cNvPr id="10" name="圆角矩形 9">
            <a:extLst>
              <a:ext uri="{FF2B5EF4-FFF2-40B4-BE49-F238E27FC236}">
                <a16:creationId xmlns:a16="http://schemas.microsoft.com/office/drawing/2014/main" id="{DCE97591-D09B-D01E-2F6D-D752643C9273}"/>
              </a:ext>
            </a:extLst>
          </p:cNvPr>
          <p:cNvSpPr/>
          <p:nvPr/>
        </p:nvSpPr>
        <p:spPr>
          <a:xfrm>
            <a:off x="5358158" y="1200841"/>
            <a:ext cx="1323573" cy="616944"/>
          </a:xfrm>
          <a:prstGeom prst="roundRect">
            <a:avLst/>
          </a:prstGeom>
          <a:ln/>
        </p:spPr>
        <p:style>
          <a:lnRef idx="2">
            <a:schemeClr val="accent5">
              <a:shade val="50000"/>
            </a:schemeClr>
          </a:lnRef>
          <a:fillRef idx="1">
            <a:schemeClr val="accent5"/>
          </a:fillRef>
          <a:effectRef idx="0">
            <a:schemeClr val="accent5"/>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I/O</a:t>
            </a:r>
            <a:endParaRPr lang="en-US" dirty="0"/>
          </a:p>
        </p:txBody>
      </p:sp>
      <p:cxnSp>
        <p:nvCxnSpPr>
          <p:cNvPr id="12" name="直线箭头连接符 11">
            <a:extLst>
              <a:ext uri="{FF2B5EF4-FFF2-40B4-BE49-F238E27FC236}">
                <a16:creationId xmlns:a16="http://schemas.microsoft.com/office/drawing/2014/main" id="{593A9ADF-F3F6-A6B0-2A39-FCACD8C0EE4F}"/>
              </a:ext>
            </a:extLst>
          </p:cNvPr>
          <p:cNvCxnSpPr/>
          <p:nvPr/>
        </p:nvCxnSpPr>
        <p:spPr>
          <a:xfrm>
            <a:off x="3589237" y="3007605"/>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 name="文本框 12">
            <a:extLst>
              <a:ext uri="{FF2B5EF4-FFF2-40B4-BE49-F238E27FC236}">
                <a16:creationId xmlns:a16="http://schemas.microsoft.com/office/drawing/2014/main" id="{51D08FD7-3658-6864-AF42-EC36C9E585A6}"/>
              </a:ext>
            </a:extLst>
          </p:cNvPr>
          <p:cNvSpPr txBox="1"/>
          <p:nvPr/>
        </p:nvSpPr>
        <p:spPr>
          <a:xfrm>
            <a:off x="4131608" y="2627254"/>
            <a:ext cx="1043876" cy="369332"/>
          </a:xfrm>
          <a:prstGeom prst="rect">
            <a:avLst/>
          </a:prstGeom>
          <a:noFill/>
        </p:spPr>
        <p:txBody>
          <a:bodyPr wrap="none" rtlCol="0">
            <a:spAutoFit/>
          </a:bodyPr>
          <a:lstStyle/>
          <a:p>
            <a:r>
              <a:rPr lang="en-US" altLang="zh-CN" dirty="0"/>
              <a:t>Request</a:t>
            </a:r>
            <a:endParaRPr lang="en-US" dirty="0"/>
          </a:p>
        </p:txBody>
      </p:sp>
      <p:sp>
        <p:nvSpPr>
          <p:cNvPr id="14" name="右箭头 13">
            <a:extLst>
              <a:ext uri="{FF2B5EF4-FFF2-40B4-BE49-F238E27FC236}">
                <a16:creationId xmlns:a16="http://schemas.microsoft.com/office/drawing/2014/main" id="{97F9EF0E-7589-454A-35CA-D018B1A968C1}"/>
              </a:ext>
            </a:extLst>
          </p:cNvPr>
          <p:cNvSpPr/>
          <p:nvPr/>
        </p:nvSpPr>
        <p:spPr>
          <a:xfrm rot="5400000">
            <a:off x="2906616" y="3580486"/>
            <a:ext cx="1200839" cy="231354"/>
          </a:xfrm>
          <a:prstGeom prst="rightArrow">
            <a:avLst/>
          </a:prstGeom>
          <a:ln/>
        </p:spPr>
        <p:style>
          <a:lnRef idx="2">
            <a:schemeClr val="dk1">
              <a:shade val="50000"/>
            </a:schemeClr>
          </a:lnRef>
          <a:fillRef idx="1">
            <a:schemeClr val="dk1"/>
          </a:fillRef>
          <a:effectRef idx="0">
            <a:schemeClr val="dk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文本框 14">
            <a:extLst>
              <a:ext uri="{FF2B5EF4-FFF2-40B4-BE49-F238E27FC236}">
                <a16:creationId xmlns:a16="http://schemas.microsoft.com/office/drawing/2014/main" id="{3BE409C4-B3AC-BA50-5B2B-7032EE727F32}"/>
              </a:ext>
            </a:extLst>
          </p:cNvPr>
          <p:cNvSpPr txBox="1"/>
          <p:nvPr/>
        </p:nvSpPr>
        <p:spPr>
          <a:xfrm>
            <a:off x="2605742" y="3535851"/>
            <a:ext cx="758541" cy="369332"/>
          </a:xfrm>
          <a:prstGeom prst="rect">
            <a:avLst/>
          </a:prstGeom>
          <a:noFill/>
        </p:spPr>
        <p:txBody>
          <a:bodyPr wrap="none" rtlCol="0">
            <a:spAutoFit/>
          </a:bodyPr>
          <a:lstStyle/>
          <a:p>
            <a:r>
              <a:rPr lang="en-US" altLang="zh-CN" dirty="0"/>
              <a:t>Block</a:t>
            </a:r>
            <a:endParaRPr lang="en-US" dirty="0"/>
          </a:p>
        </p:txBody>
      </p:sp>
      <p:sp>
        <p:nvSpPr>
          <p:cNvPr id="16" name="右箭头 15">
            <a:extLst>
              <a:ext uri="{FF2B5EF4-FFF2-40B4-BE49-F238E27FC236}">
                <a16:creationId xmlns:a16="http://schemas.microsoft.com/office/drawing/2014/main" id="{CD67F104-F90E-187B-173A-58705290CB9F}"/>
              </a:ext>
            </a:extLst>
          </p:cNvPr>
          <p:cNvSpPr/>
          <p:nvPr/>
        </p:nvSpPr>
        <p:spPr>
          <a:xfrm rot="5400000">
            <a:off x="5434069" y="3580487"/>
            <a:ext cx="1200839" cy="231354"/>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文本框 16">
            <a:extLst>
              <a:ext uri="{FF2B5EF4-FFF2-40B4-BE49-F238E27FC236}">
                <a16:creationId xmlns:a16="http://schemas.microsoft.com/office/drawing/2014/main" id="{23EE9496-E688-A89D-0DB4-7CFB3731BFF1}"/>
              </a:ext>
            </a:extLst>
          </p:cNvPr>
          <p:cNvSpPr txBox="1"/>
          <p:nvPr/>
        </p:nvSpPr>
        <p:spPr>
          <a:xfrm>
            <a:off x="4653546" y="3371614"/>
            <a:ext cx="1476506" cy="646331"/>
          </a:xfrm>
          <a:prstGeom prst="rect">
            <a:avLst/>
          </a:prstGeom>
          <a:noFill/>
        </p:spPr>
        <p:txBody>
          <a:bodyPr wrap="square" rtlCol="0">
            <a:spAutoFit/>
          </a:bodyPr>
          <a:lstStyle/>
          <a:p>
            <a:r>
              <a:rPr lang="en-US" altLang="zh-CN" dirty="0"/>
              <a:t>I/O</a:t>
            </a:r>
            <a:r>
              <a:rPr lang="zh-CN" altLang="en-US" dirty="0"/>
              <a:t> </a:t>
            </a:r>
            <a:r>
              <a:rPr lang="en-US" altLang="zh-CN" dirty="0"/>
              <a:t>processing</a:t>
            </a:r>
            <a:endParaRPr lang="en-US" dirty="0"/>
          </a:p>
        </p:txBody>
      </p:sp>
      <p:sp>
        <p:nvSpPr>
          <p:cNvPr id="18" name="右箭头 17">
            <a:extLst>
              <a:ext uri="{FF2B5EF4-FFF2-40B4-BE49-F238E27FC236}">
                <a16:creationId xmlns:a16="http://schemas.microsoft.com/office/drawing/2014/main" id="{CC96380E-D40C-7578-5302-B5828E7D77AE}"/>
              </a:ext>
            </a:extLst>
          </p:cNvPr>
          <p:cNvSpPr/>
          <p:nvPr/>
        </p:nvSpPr>
        <p:spPr>
          <a:xfrm rot="5400000">
            <a:off x="7843116" y="3885259"/>
            <a:ext cx="1895823" cy="226813"/>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cxnSp>
        <p:nvCxnSpPr>
          <p:cNvPr id="19" name="直线箭头连接符 18">
            <a:extLst>
              <a:ext uri="{FF2B5EF4-FFF2-40B4-BE49-F238E27FC236}">
                <a16:creationId xmlns:a16="http://schemas.microsoft.com/office/drawing/2014/main" id="{B7842607-A8A2-B5DD-8650-F543DF435B09}"/>
              </a:ext>
            </a:extLst>
          </p:cNvPr>
          <p:cNvCxnSpPr/>
          <p:nvPr/>
        </p:nvCxnSpPr>
        <p:spPr>
          <a:xfrm>
            <a:off x="6286533" y="3005769"/>
            <a:ext cx="222057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文本框 19">
            <a:extLst>
              <a:ext uri="{FF2B5EF4-FFF2-40B4-BE49-F238E27FC236}">
                <a16:creationId xmlns:a16="http://schemas.microsoft.com/office/drawing/2014/main" id="{89B95C17-1852-0CEC-C523-0EABA3462F2A}"/>
              </a:ext>
            </a:extLst>
          </p:cNvPr>
          <p:cNvSpPr txBox="1"/>
          <p:nvPr/>
        </p:nvSpPr>
        <p:spPr>
          <a:xfrm>
            <a:off x="6756890" y="2569566"/>
            <a:ext cx="1476506" cy="369332"/>
          </a:xfrm>
          <a:prstGeom prst="rect">
            <a:avLst/>
          </a:prstGeom>
          <a:noFill/>
        </p:spPr>
        <p:txBody>
          <a:bodyPr wrap="square" rtlCol="0">
            <a:spAutoFit/>
          </a:bodyPr>
          <a:lstStyle/>
          <a:p>
            <a:r>
              <a:rPr lang="en-US" altLang="zh-CN" dirty="0"/>
              <a:t>CPU</a:t>
            </a:r>
            <a:r>
              <a:rPr lang="zh-CN" altLang="en-US" dirty="0"/>
              <a:t> </a:t>
            </a:r>
            <a:r>
              <a:rPr lang="en-US" altLang="zh-CN" dirty="0"/>
              <a:t>switch</a:t>
            </a:r>
            <a:endParaRPr lang="en-US" dirty="0"/>
          </a:p>
        </p:txBody>
      </p:sp>
      <p:sp>
        <p:nvSpPr>
          <p:cNvPr id="21" name="文本框 20">
            <a:extLst>
              <a:ext uri="{FF2B5EF4-FFF2-40B4-BE49-F238E27FC236}">
                <a16:creationId xmlns:a16="http://schemas.microsoft.com/office/drawing/2014/main" id="{7B358179-437B-CB5F-0670-A853401146CF}"/>
              </a:ext>
            </a:extLst>
          </p:cNvPr>
          <p:cNvSpPr txBox="1"/>
          <p:nvPr/>
        </p:nvSpPr>
        <p:spPr>
          <a:xfrm>
            <a:off x="8904433" y="3481064"/>
            <a:ext cx="998991" cy="369332"/>
          </a:xfrm>
          <a:prstGeom prst="rect">
            <a:avLst/>
          </a:prstGeom>
          <a:noFill/>
        </p:spPr>
        <p:txBody>
          <a:bodyPr wrap="none" rtlCol="0">
            <a:spAutoFit/>
          </a:bodyPr>
          <a:lstStyle/>
          <a:p>
            <a:r>
              <a:rPr lang="en-US" altLang="zh-CN" dirty="0"/>
              <a:t>Running</a:t>
            </a:r>
            <a:endParaRPr lang="en-US" dirty="0"/>
          </a:p>
        </p:txBody>
      </p:sp>
      <p:cxnSp>
        <p:nvCxnSpPr>
          <p:cNvPr id="22" name="直线箭头连接符 21">
            <a:extLst>
              <a:ext uri="{FF2B5EF4-FFF2-40B4-BE49-F238E27FC236}">
                <a16:creationId xmlns:a16="http://schemas.microsoft.com/office/drawing/2014/main" id="{940EF37C-1E4D-6A02-595A-B69226205C1E}"/>
              </a:ext>
            </a:extLst>
          </p:cNvPr>
          <p:cNvCxnSpPr>
            <a:cxnSpLocks/>
          </p:cNvCxnSpPr>
          <p:nvPr/>
        </p:nvCxnSpPr>
        <p:spPr>
          <a:xfrm flipH="1">
            <a:off x="3658559" y="4296583"/>
            <a:ext cx="215124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文本框 23">
            <a:extLst>
              <a:ext uri="{FF2B5EF4-FFF2-40B4-BE49-F238E27FC236}">
                <a16:creationId xmlns:a16="http://schemas.microsoft.com/office/drawing/2014/main" id="{7815299F-A88F-D4A6-598A-39BAC07103E1}"/>
              </a:ext>
            </a:extLst>
          </p:cNvPr>
          <p:cNvSpPr txBox="1"/>
          <p:nvPr/>
        </p:nvSpPr>
        <p:spPr>
          <a:xfrm>
            <a:off x="4177583" y="4319906"/>
            <a:ext cx="1252266" cy="369332"/>
          </a:xfrm>
          <a:prstGeom prst="rect">
            <a:avLst/>
          </a:prstGeom>
          <a:noFill/>
        </p:spPr>
        <p:txBody>
          <a:bodyPr wrap="none" rtlCol="0">
            <a:spAutoFit/>
          </a:bodyPr>
          <a:lstStyle/>
          <a:p>
            <a:r>
              <a:rPr lang="en-US" altLang="zh-CN" dirty="0"/>
              <a:t>I/O</a:t>
            </a:r>
            <a:r>
              <a:rPr lang="zh-CN" altLang="en-US" dirty="0"/>
              <a:t> </a:t>
            </a:r>
            <a:r>
              <a:rPr lang="en-US" altLang="zh-CN" dirty="0"/>
              <a:t>Done</a:t>
            </a:r>
            <a:endParaRPr lang="en-US" dirty="0"/>
          </a:p>
        </p:txBody>
      </p:sp>
      <p:sp>
        <p:nvSpPr>
          <p:cNvPr id="25" name="右箭头 24">
            <a:extLst>
              <a:ext uri="{FF2B5EF4-FFF2-40B4-BE49-F238E27FC236}">
                <a16:creationId xmlns:a16="http://schemas.microsoft.com/office/drawing/2014/main" id="{2C3C64FD-3B2C-70D8-1EBD-8CFDD0073FE7}"/>
              </a:ext>
            </a:extLst>
          </p:cNvPr>
          <p:cNvSpPr/>
          <p:nvPr/>
        </p:nvSpPr>
        <p:spPr>
          <a:xfrm rot="5400000">
            <a:off x="3209706" y="4533323"/>
            <a:ext cx="590117" cy="226813"/>
          </a:xfrm>
          <a:prstGeom prst="rightArrow">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6" name="文本框 25">
            <a:extLst>
              <a:ext uri="{FF2B5EF4-FFF2-40B4-BE49-F238E27FC236}">
                <a16:creationId xmlns:a16="http://schemas.microsoft.com/office/drawing/2014/main" id="{230F9848-C4D3-4FEF-2F72-DEC94A6A30F0}"/>
              </a:ext>
            </a:extLst>
          </p:cNvPr>
          <p:cNvSpPr txBox="1"/>
          <p:nvPr/>
        </p:nvSpPr>
        <p:spPr>
          <a:xfrm>
            <a:off x="2478326" y="4462062"/>
            <a:ext cx="851515" cy="369332"/>
          </a:xfrm>
          <a:prstGeom prst="rect">
            <a:avLst/>
          </a:prstGeom>
          <a:noFill/>
        </p:spPr>
        <p:txBody>
          <a:bodyPr wrap="none" rtlCol="0">
            <a:spAutoFit/>
          </a:bodyPr>
          <a:lstStyle/>
          <a:p>
            <a:r>
              <a:rPr lang="en-US" altLang="zh-CN" dirty="0"/>
              <a:t>Ready</a:t>
            </a:r>
            <a:endParaRPr lang="en-US" dirty="0"/>
          </a:p>
        </p:txBody>
      </p:sp>
      <p:cxnSp>
        <p:nvCxnSpPr>
          <p:cNvPr id="27" name="直线箭头连接符 26">
            <a:extLst>
              <a:ext uri="{FF2B5EF4-FFF2-40B4-BE49-F238E27FC236}">
                <a16:creationId xmlns:a16="http://schemas.microsoft.com/office/drawing/2014/main" id="{3ED0D203-8B41-813A-0894-C2CAD4F04DE9}"/>
              </a:ext>
            </a:extLst>
          </p:cNvPr>
          <p:cNvCxnSpPr>
            <a:cxnSpLocks/>
          </p:cNvCxnSpPr>
          <p:nvPr/>
        </p:nvCxnSpPr>
        <p:spPr>
          <a:xfrm flipH="1">
            <a:off x="3658559" y="4941787"/>
            <a:ext cx="510205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文本框 28">
            <a:extLst>
              <a:ext uri="{FF2B5EF4-FFF2-40B4-BE49-F238E27FC236}">
                <a16:creationId xmlns:a16="http://schemas.microsoft.com/office/drawing/2014/main" id="{B3D7B8F6-8675-0D53-19CA-7FC7A377C405}"/>
              </a:ext>
            </a:extLst>
          </p:cNvPr>
          <p:cNvSpPr txBox="1"/>
          <p:nvPr/>
        </p:nvSpPr>
        <p:spPr>
          <a:xfrm>
            <a:off x="8422977" y="5098697"/>
            <a:ext cx="736099" cy="369332"/>
          </a:xfrm>
          <a:prstGeom prst="rect">
            <a:avLst/>
          </a:prstGeom>
          <a:noFill/>
        </p:spPr>
        <p:txBody>
          <a:bodyPr wrap="none" rtlCol="0">
            <a:spAutoFit/>
          </a:bodyPr>
          <a:lstStyle/>
          <a:p>
            <a:r>
              <a:rPr lang="en-US" altLang="zh-CN" dirty="0"/>
              <a:t>Done</a:t>
            </a:r>
            <a:endParaRPr lang="en-US" dirty="0"/>
          </a:p>
        </p:txBody>
      </p:sp>
      <p:sp>
        <p:nvSpPr>
          <p:cNvPr id="30" name="右箭头 29">
            <a:extLst>
              <a:ext uri="{FF2B5EF4-FFF2-40B4-BE49-F238E27FC236}">
                <a16:creationId xmlns:a16="http://schemas.microsoft.com/office/drawing/2014/main" id="{9498CE11-9FE0-457E-180E-A534ADBC314C}"/>
              </a:ext>
            </a:extLst>
          </p:cNvPr>
          <p:cNvSpPr/>
          <p:nvPr/>
        </p:nvSpPr>
        <p:spPr>
          <a:xfrm rot="5400000">
            <a:off x="3267989" y="5113309"/>
            <a:ext cx="473550" cy="235896"/>
          </a:xfrm>
          <a:prstGeom prst="rightArrow">
            <a:avLst/>
          </a:prstGeom>
          <a:ln/>
        </p:spPr>
        <p:style>
          <a:lnRef idx="2">
            <a:schemeClr val="accent2">
              <a:shade val="50000"/>
            </a:schemeClr>
          </a:lnRef>
          <a:fillRef idx="1">
            <a:schemeClr val="accent2"/>
          </a:fillRef>
          <a:effectRef idx="0">
            <a:schemeClr val="accent2"/>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文本框 30">
            <a:extLst>
              <a:ext uri="{FF2B5EF4-FFF2-40B4-BE49-F238E27FC236}">
                <a16:creationId xmlns:a16="http://schemas.microsoft.com/office/drawing/2014/main" id="{39572989-27CC-B1FE-5241-4E139BEFC979}"/>
              </a:ext>
            </a:extLst>
          </p:cNvPr>
          <p:cNvSpPr txBox="1"/>
          <p:nvPr/>
        </p:nvSpPr>
        <p:spPr>
          <a:xfrm>
            <a:off x="2373174" y="4987525"/>
            <a:ext cx="998991" cy="369332"/>
          </a:xfrm>
          <a:prstGeom prst="rect">
            <a:avLst/>
          </a:prstGeom>
          <a:noFill/>
        </p:spPr>
        <p:txBody>
          <a:bodyPr wrap="none" rtlCol="0">
            <a:spAutoFit/>
          </a:bodyPr>
          <a:lstStyle/>
          <a:p>
            <a:r>
              <a:rPr lang="en-US" altLang="zh-CN" dirty="0"/>
              <a:t>Running</a:t>
            </a:r>
            <a:endParaRPr lang="en-US" dirty="0"/>
          </a:p>
        </p:txBody>
      </p:sp>
      <p:sp>
        <p:nvSpPr>
          <p:cNvPr id="32" name="文本框 31">
            <a:extLst>
              <a:ext uri="{FF2B5EF4-FFF2-40B4-BE49-F238E27FC236}">
                <a16:creationId xmlns:a16="http://schemas.microsoft.com/office/drawing/2014/main" id="{1A5B8FA6-88E9-CDA4-075A-BE743C12B3DE}"/>
              </a:ext>
            </a:extLst>
          </p:cNvPr>
          <p:cNvSpPr txBox="1"/>
          <p:nvPr/>
        </p:nvSpPr>
        <p:spPr>
          <a:xfrm>
            <a:off x="3136714" y="5515047"/>
            <a:ext cx="736099" cy="369332"/>
          </a:xfrm>
          <a:prstGeom prst="rect">
            <a:avLst/>
          </a:prstGeom>
          <a:noFill/>
        </p:spPr>
        <p:txBody>
          <a:bodyPr wrap="none" rtlCol="0">
            <a:spAutoFit/>
          </a:bodyPr>
          <a:lstStyle/>
          <a:p>
            <a:r>
              <a:rPr lang="en-US" altLang="zh-CN" dirty="0"/>
              <a:t>Done</a:t>
            </a:r>
            <a:endParaRPr lang="en-US" dirty="0"/>
          </a:p>
        </p:txBody>
      </p:sp>
      <p:sp>
        <p:nvSpPr>
          <p:cNvPr id="11" name="页脚占位符 10">
            <a:extLst>
              <a:ext uri="{FF2B5EF4-FFF2-40B4-BE49-F238E27FC236}">
                <a16:creationId xmlns:a16="http://schemas.microsoft.com/office/drawing/2014/main" id="{5856B5B7-D0D0-1CF1-7798-26A58CAF7648}"/>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3164696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3" grpId="0"/>
      <p:bldP spid="14" grpId="0" animBg="1"/>
      <p:bldP spid="15" grpId="0"/>
      <p:bldP spid="16" grpId="0" animBg="1"/>
      <p:bldP spid="17" grpId="0"/>
      <p:bldP spid="18" grpId="0" animBg="1"/>
      <p:bldP spid="20" grpId="0"/>
      <p:bldP spid="21" grpId="0"/>
      <p:bldP spid="24" grpId="0"/>
      <p:bldP spid="25" grpId="0" animBg="1"/>
      <p:bldP spid="26" grpId="0"/>
      <p:bldP spid="29" grpId="0"/>
      <p:bldP spid="30"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id="{444E9320-82CB-6B47-9656-1B5499518015}"/>
              </a:ext>
            </a:extLst>
          </p:cNvPr>
          <p:cNvSpPr>
            <a:spLocks noGrp="1"/>
          </p:cNvSpPr>
          <p:nvPr>
            <p:ph type="title"/>
          </p:nvPr>
        </p:nvSpPr>
        <p:spPr/>
        <p:txBody>
          <a:bodyPr/>
          <a:lstStyle/>
          <a:p>
            <a:r>
              <a:rPr lang="en-US" altLang="zh-CN" dirty="0"/>
              <a:t>Process</a:t>
            </a:r>
            <a:r>
              <a:rPr lang="zh-CN" altLang="en-US" dirty="0"/>
              <a:t> </a:t>
            </a:r>
            <a:r>
              <a:rPr lang="en-US" altLang="zh-CN" dirty="0"/>
              <a:t>API</a:t>
            </a:r>
            <a:endParaRPr lang="nb-NO" dirty="0"/>
          </a:p>
        </p:txBody>
      </p:sp>
      <p:sp>
        <p:nvSpPr>
          <p:cNvPr id="3" name="Plassholder for innhold 2">
            <a:extLst>
              <a:ext uri="{FF2B5EF4-FFF2-40B4-BE49-F238E27FC236}">
                <a16:creationId xmlns:a16="http://schemas.microsoft.com/office/drawing/2014/main" id="{FC7524D1-ADBD-8C45-9DC3-F343D7DEE3B6}"/>
              </a:ext>
            </a:extLst>
          </p:cNvPr>
          <p:cNvSpPr>
            <a:spLocks noGrp="1"/>
          </p:cNvSpPr>
          <p:nvPr>
            <p:ph idx="1"/>
          </p:nvPr>
        </p:nvSpPr>
        <p:spPr/>
        <p:txBody>
          <a:bodyPr/>
          <a:lstStyle/>
          <a:p>
            <a:r>
              <a:rPr lang="en-US" altLang="zh-CN" dirty="0"/>
              <a:t>Process</a:t>
            </a:r>
            <a:r>
              <a:rPr lang="zh-CN" altLang="en-US" dirty="0"/>
              <a:t> </a:t>
            </a:r>
            <a:r>
              <a:rPr lang="en-US" altLang="zh-CN" dirty="0"/>
              <a:t>API</a:t>
            </a:r>
            <a:r>
              <a:rPr lang="zh-CN" altLang="en-US" dirty="0"/>
              <a:t> </a:t>
            </a:r>
            <a:r>
              <a:rPr lang="en-US" altLang="zh-CN" dirty="0"/>
              <a:t>to</a:t>
            </a:r>
            <a:r>
              <a:rPr lang="zh-CN" altLang="en-US" dirty="0"/>
              <a:t> </a:t>
            </a:r>
            <a:r>
              <a:rPr lang="en-US" altLang="zh-CN" dirty="0"/>
              <a:t>manipulate</a:t>
            </a:r>
            <a:r>
              <a:rPr lang="zh-CN" altLang="en-US" dirty="0"/>
              <a:t> </a:t>
            </a:r>
            <a:r>
              <a:rPr lang="en-US" altLang="zh-CN" dirty="0"/>
              <a:t>processes</a:t>
            </a:r>
          </a:p>
          <a:p>
            <a:pPr lvl="1"/>
            <a:r>
              <a:rPr lang="en-US" altLang="zh-CN" b="1" dirty="0">
                <a:solidFill>
                  <a:srgbClr val="0070C0"/>
                </a:solidFill>
              </a:rPr>
              <a:t>CREATE</a:t>
            </a:r>
          </a:p>
          <a:p>
            <a:pPr lvl="2"/>
            <a:r>
              <a:rPr lang="en-US" altLang="zh-CN" dirty="0"/>
              <a:t>Create</a:t>
            </a:r>
            <a:r>
              <a:rPr lang="zh-CN" altLang="en-US" dirty="0"/>
              <a:t> </a:t>
            </a:r>
            <a:r>
              <a:rPr lang="en-US" altLang="zh-CN" dirty="0"/>
              <a:t>a</a:t>
            </a:r>
            <a:r>
              <a:rPr lang="zh-CN" altLang="en-US" dirty="0"/>
              <a:t> </a:t>
            </a:r>
            <a:r>
              <a:rPr lang="en-US" altLang="zh-CN" dirty="0"/>
              <a:t>new</a:t>
            </a:r>
            <a:r>
              <a:rPr lang="zh-CN" altLang="en-US" dirty="0"/>
              <a:t> </a:t>
            </a:r>
            <a:r>
              <a:rPr lang="en-US" altLang="zh-CN" dirty="0"/>
              <a:t>process,</a:t>
            </a:r>
            <a:r>
              <a:rPr lang="zh-CN" altLang="en-US" dirty="0"/>
              <a:t> </a:t>
            </a:r>
            <a:r>
              <a:rPr lang="en-US" altLang="zh-CN" dirty="0"/>
              <a:t>e.g.,</a:t>
            </a:r>
            <a:r>
              <a:rPr lang="zh-CN" altLang="en-US" dirty="0"/>
              <a:t> </a:t>
            </a:r>
            <a:r>
              <a:rPr lang="en-US" altLang="zh-CN" dirty="0"/>
              <a:t>double</a:t>
            </a:r>
            <a:r>
              <a:rPr lang="zh-CN" altLang="en-US" dirty="0"/>
              <a:t> </a:t>
            </a:r>
            <a:r>
              <a:rPr lang="en-US" altLang="zh-CN" dirty="0"/>
              <a:t>click,</a:t>
            </a:r>
            <a:r>
              <a:rPr lang="zh-CN" altLang="en-US" dirty="0"/>
              <a:t> </a:t>
            </a:r>
            <a:r>
              <a:rPr lang="en-US" altLang="zh-CN" dirty="0"/>
              <a:t>a</a:t>
            </a:r>
            <a:r>
              <a:rPr lang="zh-CN" altLang="en-US" dirty="0"/>
              <a:t> </a:t>
            </a:r>
            <a:r>
              <a:rPr lang="en-US" altLang="zh-CN" dirty="0"/>
              <a:t>command</a:t>
            </a:r>
            <a:r>
              <a:rPr lang="zh-CN" altLang="en-US" dirty="0"/>
              <a:t> </a:t>
            </a:r>
            <a:r>
              <a:rPr lang="en-US" altLang="zh-CN" dirty="0"/>
              <a:t>in</a:t>
            </a:r>
            <a:r>
              <a:rPr lang="zh-CN" altLang="en-US" dirty="0"/>
              <a:t> </a:t>
            </a:r>
            <a:r>
              <a:rPr lang="en-US" altLang="zh-CN" dirty="0"/>
              <a:t>terminal</a:t>
            </a:r>
          </a:p>
          <a:p>
            <a:pPr lvl="1"/>
            <a:r>
              <a:rPr lang="en-US" altLang="zh-CN" b="1" dirty="0">
                <a:solidFill>
                  <a:srgbClr val="0070C0"/>
                </a:solidFill>
              </a:rPr>
              <a:t>WAIT</a:t>
            </a:r>
          </a:p>
          <a:p>
            <a:pPr lvl="2"/>
            <a:r>
              <a:rPr lang="en-US" altLang="zh-CN" dirty="0"/>
              <a:t>Wait</a:t>
            </a:r>
            <a:r>
              <a:rPr lang="zh-CN" altLang="en-US" dirty="0"/>
              <a:t> </a:t>
            </a:r>
            <a:r>
              <a:rPr lang="en-US" altLang="zh-CN" dirty="0"/>
              <a:t>for</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stop</a:t>
            </a:r>
          </a:p>
          <a:p>
            <a:pPr lvl="2"/>
            <a:r>
              <a:rPr lang="en-US" altLang="zh-CN" dirty="0"/>
              <a:t>Like</a:t>
            </a:r>
            <a:r>
              <a:rPr lang="zh-CN" altLang="en-US" dirty="0"/>
              <a:t> </a:t>
            </a:r>
            <a:r>
              <a:rPr lang="en-US" altLang="zh-CN" dirty="0"/>
              <a:t>I/O</a:t>
            </a:r>
            <a:r>
              <a:rPr lang="zh-CN" altLang="en-US" dirty="0"/>
              <a:t> </a:t>
            </a:r>
            <a:r>
              <a:rPr lang="en-US" altLang="zh-CN" dirty="0"/>
              <a:t>request</a:t>
            </a:r>
          </a:p>
          <a:p>
            <a:pPr lvl="1"/>
            <a:r>
              <a:rPr lang="en-US" altLang="zh-CN" b="1" dirty="0">
                <a:solidFill>
                  <a:srgbClr val="0070C0"/>
                </a:solidFill>
              </a:rPr>
              <a:t>DESTROY</a:t>
            </a:r>
          </a:p>
          <a:p>
            <a:pPr lvl="2"/>
            <a:r>
              <a:rPr lang="en-US" altLang="zh-CN" dirty="0"/>
              <a:t>Kill</a:t>
            </a:r>
            <a:r>
              <a:rPr lang="zh-CN" altLang="en-US" dirty="0"/>
              <a:t> </a:t>
            </a:r>
            <a:r>
              <a:rPr lang="en-US" altLang="zh-CN" dirty="0"/>
              <a:t>the</a:t>
            </a:r>
            <a:r>
              <a:rPr lang="zh-CN" altLang="en-US" dirty="0"/>
              <a:t> </a:t>
            </a:r>
            <a:r>
              <a:rPr lang="en-US" altLang="zh-CN" dirty="0"/>
              <a:t>processes</a:t>
            </a:r>
          </a:p>
          <a:p>
            <a:pPr lvl="1"/>
            <a:r>
              <a:rPr lang="en-US" altLang="zh-CN" b="1" dirty="0">
                <a:solidFill>
                  <a:srgbClr val="0070C0"/>
                </a:solidFill>
              </a:rPr>
              <a:t>STATUS</a:t>
            </a:r>
          </a:p>
          <a:p>
            <a:pPr lvl="2"/>
            <a:r>
              <a:rPr lang="en-US" altLang="zh-CN" dirty="0"/>
              <a:t>Obtain</a:t>
            </a:r>
            <a:r>
              <a:rPr lang="zh-CN" altLang="en-US" dirty="0"/>
              <a:t> </a:t>
            </a:r>
            <a:r>
              <a:rPr lang="en-US" altLang="zh-CN" dirty="0"/>
              <a:t>the</a:t>
            </a:r>
            <a:r>
              <a:rPr lang="zh-CN" altLang="en-US" dirty="0"/>
              <a:t> </a:t>
            </a:r>
            <a:r>
              <a:rPr lang="en-US" altLang="zh-CN" dirty="0"/>
              <a:t>information</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p>
          <a:p>
            <a:pPr lvl="1"/>
            <a:r>
              <a:rPr lang="en-US" altLang="zh-CN" b="1" dirty="0">
                <a:solidFill>
                  <a:srgbClr val="0070C0"/>
                </a:solidFill>
              </a:rPr>
              <a:t>OTHERS</a:t>
            </a:r>
          </a:p>
          <a:p>
            <a:pPr lvl="2"/>
            <a:r>
              <a:rPr lang="en-US" altLang="zh-CN" dirty="0"/>
              <a:t>Suspend</a:t>
            </a:r>
            <a:r>
              <a:rPr lang="zh-CN" altLang="en-US" dirty="0"/>
              <a:t> </a:t>
            </a:r>
            <a:r>
              <a:rPr lang="en-US" altLang="zh-CN" dirty="0"/>
              <a:t>or</a:t>
            </a:r>
            <a:r>
              <a:rPr lang="zh-CN" altLang="en-US" dirty="0"/>
              <a:t> </a:t>
            </a:r>
            <a:r>
              <a:rPr lang="en-US" altLang="zh-CN" dirty="0"/>
              <a:t>resume</a:t>
            </a:r>
            <a:r>
              <a:rPr lang="zh-CN" altLang="en-US" dirty="0"/>
              <a:t> </a:t>
            </a:r>
            <a:r>
              <a:rPr lang="en-US" altLang="zh-CN" dirty="0"/>
              <a:t>a</a:t>
            </a:r>
            <a:r>
              <a:rPr lang="zh-CN" altLang="en-US" dirty="0"/>
              <a:t> </a:t>
            </a:r>
            <a:r>
              <a:rPr lang="en-US" altLang="zh-CN" dirty="0"/>
              <a:t>process</a:t>
            </a:r>
          </a:p>
        </p:txBody>
      </p:sp>
      <p:sp>
        <p:nvSpPr>
          <p:cNvPr id="4" name="页脚占位符 3">
            <a:extLst>
              <a:ext uri="{FF2B5EF4-FFF2-40B4-BE49-F238E27FC236}">
                <a16:creationId xmlns:a16="http://schemas.microsoft.com/office/drawing/2014/main" id="{6701F35C-325E-C0BB-1DC0-F9C992C0031E}"/>
              </a:ext>
            </a:extLst>
          </p:cNvPr>
          <p:cNvSpPr>
            <a:spLocks noGrp="1"/>
          </p:cNvSpPr>
          <p:nvPr>
            <p:ph type="ftr" sz="quarter" idx="4294967295"/>
          </p:nvPr>
        </p:nvSpPr>
        <p:spPr>
          <a:xfrm>
            <a:off x="4038600" y="6356351"/>
            <a:ext cx="4114800" cy="365125"/>
          </a:xfrm>
          <a:prstGeom prst="rect">
            <a:avLst/>
          </a:prstGeom>
        </p:spPr>
        <p:txBody>
          <a:bodyPr/>
          <a:lstStyle/>
          <a:p>
            <a:endParaRPr lang="en-US" altLang="zh-CN" dirty="0"/>
          </a:p>
        </p:txBody>
      </p:sp>
    </p:spTree>
    <p:extLst>
      <p:ext uri="{BB962C8B-B14F-4D97-AF65-F5344CB8AC3E}">
        <p14:creationId xmlns:p14="http://schemas.microsoft.com/office/powerpoint/2010/main" val="2522470081"/>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0</TotalTime>
  <Words>4203</Words>
  <Application>Microsoft Office PowerPoint</Application>
  <PresentationFormat>Widescreen</PresentationFormat>
  <Paragraphs>622</Paragraphs>
  <Slides>46</Slides>
  <Notes>40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46</vt:i4>
      </vt:variant>
    </vt:vector>
  </HeadingPairs>
  <TitlesOfParts>
    <vt:vector size="57" baseType="lpstr">
      <vt:lpstr>Courier</vt:lpstr>
      <vt:lpstr>Gill Sans</vt:lpstr>
      <vt:lpstr>Gill Sans Light</vt:lpstr>
      <vt:lpstr>맑은 고딕</vt:lpstr>
      <vt:lpstr>Palatino</vt:lpstr>
      <vt:lpstr>Arial</vt:lpstr>
      <vt:lpstr>Comic Sans MS</vt:lpstr>
      <vt:lpstr>Courier New</vt:lpstr>
      <vt:lpstr>Helvetica</vt:lpstr>
      <vt:lpstr>Roboto</vt:lpstr>
      <vt:lpstr>Office</vt:lpstr>
      <vt:lpstr>CSC 112: Computer Operating Systems Lecture 2  Processes and Threads</vt:lpstr>
      <vt:lpstr>Overview</vt:lpstr>
      <vt:lpstr>Process</vt:lpstr>
      <vt:lpstr>Process</vt:lpstr>
      <vt:lpstr>Process</vt:lpstr>
      <vt:lpstr>Process</vt:lpstr>
      <vt:lpstr>Process State</vt:lpstr>
      <vt:lpstr>Process State</vt:lpstr>
      <vt:lpstr>Process API</vt:lpstr>
      <vt:lpstr>Process Creation</vt:lpstr>
      <vt:lpstr>fork()</vt:lpstr>
      <vt:lpstr>fork()</vt:lpstr>
      <vt:lpstr>wait()</vt:lpstr>
      <vt:lpstr>wait()</vt:lpstr>
      <vt:lpstr>wait()</vt:lpstr>
      <vt:lpstr>exec()</vt:lpstr>
      <vt:lpstr>exec() Example</vt:lpstr>
      <vt:lpstr>IO redirection and pipe </vt:lpstr>
      <vt:lpstr>pipe</vt:lpstr>
      <vt:lpstr>Process Tree</vt:lpstr>
      <vt:lpstr>Process Tree </vt:lpstr>
      <vt:lpstr>User/Kernel Mode Separation</vt:lpstr>
      <vt:lpstr>User/Kernel Mode Separation</vt:lpstr>
      <vt:lpstr>Process Scheduling</vt:lpstr>
      <vt:lpstr>Summary</vt:lpstr>
      <vt:lpstr>What’s in a process?</vt:lpstr>
      <vt:lpstr>Concurrency</vt:lpstr>
      <vt:lpstr>What’s needed?</vt:lpstr>
      <vt:lpstr>Processes and Threads</vt:lpstr>
      <vt:lpstr>The design space</vt:lpstr>
      <vt:lpstr>(old) Process address space</vt:lpstr>
      <vt:lpstr>(new) Process address space with threads</vt:lpstr>
      <vt:lpstr>Process/thread separation</vt:lpstr>
      <vt:lpstr>“Where do threads come from?”</vt:lpstr>
      <vt:lpstr>“Where do threads come from?” (2)</vt:lpstr>
      <vt:lpstr>Kernel threads</vt:lpstr>
      <vt:lpstr>User-level threads</vt:lpstr>
      <vt:lpstr>The design space</vt:lpstr>
      <vt:lpstr>Kernel threads</vt:lpstr>
      <vt:lpstr>User-level threads</vt:lpstr>
      <vt:lpstr>User-level thread implementation</vt:lpstr>
      <vt:lpstr>Thread interface</vt:lpstr>
      <vt:lpstr>How to prevent a user-level thread from hogging the CPU?</vt:lpstr>
      <vt:lpstr>Thread context switch</vt:lpstr>
      <vt:lpstr>What if a thread tries to do I/O?</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
  <cp:revision>1</cp:revision>
  <dcterms:created xsi:type="dcterms:W3CDTF">2025-01-23T14:58:16Z</dcterms:created>
  <dcterms:modified xsi:type="dcterms:W3CDTF">2025-02-03T14:16:48Z</dcterms:modified>
</cp:coreProperties>
</file>