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Lst>
  <p:notesMasterIdLst>
    <p:notesMasterId r:id="rId46"/>
  </p:notesMasterIdLst>
  <p:handoutMasterIdLst>
    <p:handoutMasterId r:id="rId47"/>
  </p:handoutMasterIdLst>
  <p:sldIdLst>
    <p:sldId id="256" r:id="rId3"/>
    <p:sldId id="334" r:id="rId4"/>
    <p:sldId id="294" r:id="rId5"/>
    <p:sldId id="295" r:id="rId6"/>
    <p:sldId id="296" r:id="rId7"/>
    <p:sldId id="298" r:id="rId8"/>
    <p:sldId id="299" r:id="rId9"/>
    <p:sldId id="300" r:id="rId10"/>
    <p:sldId id="336" r:id="rId11"/>
    <p:sldId id="301" r:id="rId12"/>
    <p:sldId id="302" r:id="rId13"/>
    <p:sldId id="303" r:id="rId14"/>
    <p:sldId id="305" r:id="rId15"/>
    <p:sldId id="306" r:id="rId16"/>
    <p:sldId id="307" r:id="rId17"/>
    <p:sldId id="308" r:id="rId18"/>
    <p:sldId id="337" r:id="rId19"/>
    <p:sldId id="309" r:id="rId20"/>
    <p:sldId id="310" r:id="rId21"/>
    <p:sldId id="311" r:id="rId22"/>
    <p:sldId id="338" r:id="rId23"/>
    <p:sldId id="312" r:id="rId24"/>
    <p:sldId id="313" r:id="rId25"/>
    <p:sldId id="315" r:id="rId26"/>
    <p:sldId id="314" r:id="rId27"/>
    <p:sldId id="316" r:id="rId28"/>
    <p:sldId id="317" r:id="rId29"/>
    <p:sldId id="318" r:id="rId30"/>
    <p:sldId id="319" r:id="rId31"/>
    <p:sldId id="321" r:id="rId32"/>
    <p:sldId id="320"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963"/>
    <p:restoredTop sz="85229" autoAdjust="0"/>
  </p:normalViewPr>
  <p:slideViewPr>
    <p:cSldViewPr>
      <p:cViewPr varScale="1">
        <p:scale>
          <a:sx n="70" d="100"/>
          <a:sy n="70" d="100"/>
        </p:scale>
        <p:origin x="696" y="2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80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Take</a:t>
            </a:r>
            <a:r>
              <a:rPr lang="zh-CN" altLang="en-US" dirty="0"/>
              <a:t> </a:t>
            </a:r>
            <a:r>
              <a:rPr lang="en-US" altLang="zh-CN" dirty="0"/>
              <a:t>I/O</a:t>
            </a:r>
            <a:r>
              <a:rPr lang="zh-CN" altLang="en-US" dirty="0"/>
              <a:t> </a:t>
            </a:r>
            <a:r>
              <a:rPr lang="en-US" altLang="zh-CN" dirty="0"/>
              <a:t>into</a:t>
            </a:r>
            <a:r>
              <a:rPr lang="zh-CN" altLang="en-US" dirty="0"/>
              <a:t> </a:t>
            </a:r>
            <a:r>
              <a:rPr lang="en-US" altLang="zh-CN" dirty="0"/>
              <a:t>account</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35969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r>
              <a:rPr lang="en-US" altLang="ko-KR" sz="1200" b="1" dirty="0">
                <a:solidFill>
                  <a:prstClr val="black"/>
                </a:solidFill>
                <a:latin typeface="맑은 고딕" panose="020B0503020000020004" pitchFamily="50" charset="-127"/>
                <a:ea typeface="맑은 고딕" panose="020B0503020000020004" pitchFamily="50" charset="-127"/>
              </a:rPr>
              <a:t>The longer these two jobs compete,</a:t>
            </a:r>
          </a:p>
          <a:p>
            <a:pPr algn="ctr"/>
            <a:r>
              <a:rPr lang="en-US" altLang="ko-KR" sz="1200" b="1" dirty="0">
                <a:solidFill>
                  <a:prstClr val="black"/>
                </a:solidFill>
                <a:latin typeface="맑은 고딕" panose="020B0503020000020004" pitchFamily="50" charset="-127"/>
                <a:ea typeface="맑은 고딕" panose="020B0503020000020004" pitchFamily="50" charset="-127"/>
              </a:rPr>
              <a:t>The more likely they are to achieve the desired percentages.</a:t>
            </a:r>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73078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Current</a:t>
            </a:r>
            <a:r>
              <a:rPr lang="zh-CN" altLang="en-US" dirty="0"/>
              <a:t> </a:t>
            </a:r>
            <a:r>
              <a:rPr lang="en-US" altLang="zh-CN" dirty="0" err="1"/>
              <a:t>linux</a:t>
            </a:r>
            <a:r>
              <a:rPr lang="zh-CN" altLang="en-US" dirty="0"/>
              <a:t> </a:t>
            </a:r>
            <a:r>
              <a:rPr lang="en-US" altLang="zh-CN" dirty="0"/>
              <a:t>kernel</a:t>
            </a:r>
            <a:r>
              <a:rPr lang="zh-CN" altLang="en-US" dirty="0"/>
              <a:t> </a:t>
            </a:r>
            <a:r>
              <a:rPr lang="en-US" altLang="zh-CN" dirty="0"/>
              <a:t>6.1.1</a:t>
            </a:r>
          </a:p>
          <a:p>
            <a:endParaRPr lang="en-US" dirty="0"/>
          </a:p>
          <a:p>
            <a:r>
              <a:rPr lang="en-US" altLang="zh-CN" dirty="0"/>
              <a:t>17,900 lines of code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07408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9298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Moving a short process before a long one decreases the waiting time of the short process more than it increases the waiting time of the long process.</a:t>
            </a:r>
          </a:p>
          <a:p>
            <a:endParaRPr lang="en-US" dirty="0"/>
          </a:p>
          <a:p>
            <a:pPr defTabSz="457200" eaLnBrk="1" fontAlgn="auto" hangingPunct="1">
              <a:spcBef>
                <a:spcPts val="0"/>
              </a:spcBef>
              <a:spcAft>
                <a:spcPts val="0"/>
              </a:spcAft>
              <a:buFont typeface="Arial" panose="020B0604020202020204" pitchFamily="34" charset="0"/>
              <a:buChar char="•"/>
              <a:defRPr sz="1800">
                <a:solidFill>
                  <a:srgbClr val="000000"/>
                </a:solidFill>
              </a:defRPr>
            </a:pPr>
            <a:r>
              <a:rPr lang="en-US" altLang="zh-CN" sz="1200" b="0" dirty="0">
                <a:solidFill>
                  <a:srgbClr val="FFFFFF"/>
                </a:solidFill>
                <a:latin typeface="Arial" panose="020B0604020202020204"/>
                <a:ea typeface="黑体" panose="02010609060101010101" pitchFamily="49" charset="-122"/>
              </a:rPr>
              <a:t>All jobs only use the CPU (no I/O)</a:t>
            </a:r>
          </a:p>
          <a:p>
            <a:pPr defTabSz="457200" eaLnBrk="1" fontAlgn="auto" hangingPunct="1">
              <a:spcBef>
                <a:spcPts val="0"/>
              </a:spcBef>
              <a:spcAft>
                <a:spcPts val="0"/>
              </a:spcAft>
              <a:buFont typeface="Arial" panose="020B0604020202020204" pitchFamily="34" charset="0"/>
              <a:buChar char="•"/>
              <a:defRPr sz="1800">
                <a:solidFill>
                  <a:srgbClr val="000000"/>
                </a:solidFill>
              </a:defRPr>
            </a:pPr>
            <a:r>
              <a:rPr lang="en-US" altLang="zh-CN" sz="1200" b="0" dirty="0">
                <a:solidFill>
                  <a:srgbClr val="FFFFFF"/>
                </a:solidFill>
                <a:latin typeface="Arial" panose="020B0604020202020204"/>
                <a:ea typeface="黑体" panose="02010609060101010101" pitchFamily="49" charset="-122"/>
              </a:rPr>
              <a:t>Run-time of each job is known</a:t>
            </a:r>
          </a:p>
          <a:p>
            <a:pPr defTabSz="457200" eaLnBrk="1" fontAlgn="auto" hangingPunct="1">
              <a:spcBef>
                <a:spcPts val="0"/>
              </a:spcBef>
              <a:spcAft>
                <a:spcPts val="0"/>
              </a:spcAft>
              <a:buFont typeface="Arial" panose="020B0604020202020204" pitchFamily="34" charset="0"/>
              <a:buChar char="•"/>
              <a:defRPr sz="1800">
                <a:solidFill>
                  <a:srgbClr val="000000"/>
                </a:solidFill>
              </a:defRPr>
            </a:pPr>
            <a:r>
              <a:rPr lang="en-US" altLang="zh-CN" sz="1200" b="0" dirty="0">
                <a:solidFill>
                  <a:srgbClr val="FFFFFF"/>
                </a:solidFill>
                <a:latin typeface="Arial" panose="020B0604020202020204"/>
                <a:ea typeface="黑体" panose="02010609060101010101" pitchFamily="49" charset="-122"/>
              </a:rPr>
              <a:t>Once</a:t>
            </a:r>
            <a:r>
              <a:rPr lang="zh-CN" altLang="en-US" sz="1200" b="0" dirty="0">
                <a:solidFill>
                  <a:srgbClr val="FFFFFF"/>
                </a:solidFill>
                <a:latin typeface="Arial" panose="020B0604020202020204"/>
                <a:ea typeface="黑体" panose="02010609060101010101" pitchFamily="49" charset="-122"/>
              </a:rPr>
              <a:t> </a:t>
            </a:r>
            <a:r>
              <a:rPr lang="en-US" altLang="zh-CN" sz="1200" b="0" dirty="0">
                <a:solidFill>
                  <a:srgbClr val="FFFFFF"/>
                </a:solidFill>
                <a:latin typeface="Arial" panose="020B0604020202020204"/>
                <a:ea typeface="黑体" panose="02010609060101010101" pitchFamily="49" charset="-122"/>
              </a:rPr>
              <a:t>started,</a:t>
            </a:r>
            <a:r>
              <a:rPr lang="zh-CN" altLang="en-US" sz="1200" b="0" dirty="0">
                <a:solidFill>
                  <a:srgbClr val="FFFFFF"/>
                </a:solidFill>
                <a:latin typeface="Arial" panose="020B0604020202020204"/>
                <a:ea typeface="黑体" panose="02010609060101010101" pitchFamily="49" charset="-122"/>
              </a:rPr>
              <a:t> </a:t>
            </a:r>
            <a:r>
              <a:rPr lang="en-US" altLang="zh-CN" sz="1200" b="0" dirty="0">
                <a:solidFill>
                  <a:srgbClr val="FFFFFF"/>
                </a:solidFill>
                <a:latin typeface="Arial" panose="020B0604020202020204"/>
                <a:ea typeface="黑体" panose="02010609060101010101" pitchFamily="49" charset="-122"/>
              </a:rPr>
              <a:t>each</a:t>
            </a:r>
            <a:r>
              <a:rPr lang="zh-CN" altLang="en-US" sz="1200" b="0" dirty="0">
                <a:solidFill>
                  <a:srgbClr val="FFFFFF"/>
                </a:solidFill>
                <a:latin typeface="Arial" panose="020B0604020202020204"/>
                <a:ea typeface="黑体" panose="02010609060101010101" pitchFamily="49" charset="-122"/>
              </a:rPr>
              <a:t> </a:t>
            </a:r>
            <a:r>
              <a:rPr lang="en-US" altLang="zh-CN" sz="1200" b="0" dirty="0">
                <a:solidFill>
                  <a:srgbClr val="FFFFFF"/>
                </a:solidFill>
                <a:latin typeface="Arial" panose="020B0604020202020204"/>
                <a:ea typeface="黑体" panose="02010609060101010101" pitchFamily="49" charset="-122"/>
              </a:rPr>
              <a:t>job</a:t>
            </a:r>
            <a:r>
              <a:rPr lang="zh-CN" altLang="en-US" sz="1200" b="0" dirty="0">
                <a:solidFill>
                  <a:srgbClr val="FFFFFF"/>
                </a:solidFill>
                <a:latin typeface="Arial" panose="020B0604020202020204"/>
                <a:ea typeface="黑体" panose="02010609060101010101" pitchFamily="49" charset="-122"/>
              </a:rPr>
              <a:t> </a:t>
            </a:r>
            <a:r>
              <a:rPr lang="en-US" altLang="zh-CN" sz="1200" b="0" dirty="0">
                <a:solidFill>
                  <a:srgbClr val="FFFFFF"/>
                </a:solidFill>
                <a:latin typeface="Arial" panose="020B0604020202020204"/>
                <a:ea typeface="黑体" panose="02010609060101010101" pitchFamily="49" charset="-122"/>
              </a:rPr>
              <a:t>runs</a:t>
            </a:r>
            <a:r>
              <a:rPr lang="zh-CN" altLang="en-US" sz="1200" b="0" dirty="0">
                <a:solidFill>
                  <a:srgbClr val="FFFFFF"/>
                </a:solidFill>
                <a:latin typeface="Arial" panose="020B0604020202020204"/>
                <a:ea typeface="黑体" panose="02010609060101010101" pitchFamily="49" charset="-122"/>
              </a:rPr>
              <a:t> </a:t>
            </a:r>
            <a:r>
              <a:rPr lang="en-US" altLang="zh-CN" sz="1200" b="0" dirty="0">
                <a:solidFill>
                  <a:srgbClr val="FFFFFF"/>
                </a:solidFill>
                <a:latin typeface="Arial" panose="020B0604020202020204"/>
                <a:ea typeface="黑体" panose="02010609060101010101" pitchFamily="49" charset="-122"/>
              </a:rPr>
              <a:t>to</a:t>
            </a:r>
            <a:r>
              <a:rPr lang="zh-CN" altLang="en-US" sz="1200" b="0" dirty="0">
                <a:solidFill>
                  <a:srgbClr val="FFFFFF"/>
                </a:solidFill>
                <a:latin typeface="Arial" panose="020B0604020202020204"/>
                <a:ea typeface="黑体" panose="02010609060101010101" pitchFamily="49" charset="-122"/>
              </a:rPr>
              <a:t> </a:t>
            </a:r>
            <a:r>
              <a:rPr lang="en-US" altLang="zh-CN" sz="1200" b="0" dirty="0">
                <a:solidFill>
                  <a:srgbClr val="FFFFFF"/>
                </a:solidFill>
                <a:latin typeface="Arial" panose="020B0604020202020204"/>
                <a:ea typeface="黑体" panose="02010609060101010101" pitchFamily="49" charset="-122"/>
              </a:rPr>
              <a:t>completion</a:t>
            </a:r>
            <a:r>
              <a:rPr lang="zh-CN" altLang="en-US" sz="1200" b="0" dirty="0">
                <a:solidFill>
                  <a:srgbClr val="FFFFFF"/>
                </a:solidFill>
                <a:latin typeface="Arial" panose="020B0604020202020204"/>
                <a:ea typeface="黑体" panose="02010609060101010101" pitchFamily="49" charset="-122"/>
              </a:rPr>
              <a:t> </a:t>
            </a:r>
            <a:r>
              <a:rPr lang="en-US" altLang="zh-CN" sz="1200" b="0" dirty="0">
                <a:solidFill>
                  <a:srgbClr val="FFFFFF"/>
                </a:solidFill>
                <a:latin typeface="Arial" panose="020B0604020202020204"/>
                <a:ea typeface="黑体" panose="02010609060101010101" pitchFamily="49" charset="-122"/>
              </a:rPr>
              <a:t>(non-preemption)</a:t>
            </a:r>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96067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Alternate</a:t>
            </a:r>
            <a:r>
              <a:rPr lang="zh-CN" altLang="en-US" dirty="0"/>
              <a:t> </a:t>
            </a:r>
            <a:r>
              <a:rPr lang="en-US" altLang="zh-CN" dirty="0"/>
              <a:t>ready</a:t>
            </a:r>
            <a:r>
              <a:rPr lang="zh-CN" altLang="en-US" dirty="0"/>
              <a:t> </a:t>
            </a:r>
            <a:r>
              <a:rPr lang="en-US" altLang="zh-CN" dirty="0"/>
              <a:t>processes</a:t>
            </a:r>
            <a:r>
              <a:rPr lang="zh-CN" altLang="en-US" dirty="0"/>
              <a:t> </a:t>
            </a:r>
            <a:r>
              <a:rPr lang="en-US" altLang="zh-CN" dirty="0"/>
              <a:t>every</a:t>
            </a:r>
            <a:r>
              <a:rPr lang="zh-CN" altLang="en-US" dirty="0"/>
              <a:t> </a:t>
            </a:r>
            <a:r>
              <a:rPr lang="en-US" altLang="zh-CN" dirty="0"/>
              <a:t>fixed-length</a:t>
            </a:r>
            <a:r>
              <a:rPr lang="zh-CN" altLang="en-US" dirty="0"/>
              <a:t> </a:t>
            </a:r>
            <a:r>
              <a:rPr lang="en-US" altLang="zh-CN" dirty="0"/>
              <a:t>time-slice,</a:t>
            </a:r>
            <a:r>
              <a:rPr lang="zh-CN" altLang="en-US" dirty="0"/>
              <a:t> </a:t>
            </a:r>
            <a:r>
              <a:rPr lang="en-US" altLang="zh-CN" dirty="0"/>
              <a:t>you</a:t>
            </a:r>
            <a:r>
              <a:rPr lang="zh-CN" altLang="en-US" dirty="0"/>
              <a:t> </a:t>
            </a:r>
            <a:r>
              <a:rPr lang="en-US" altLang="zh-CN" dirty="0"/>
              <a:t>have</a:t>
            </a:r>
            <a:r>
              <a:rPr lang="zh-CN" altLang="en-US" dirty="0"/>
              <a:t> </a:t>
            </a:r>
            <a:r>
              <a:rPr lang="en-US" altLang="zh-CN" dirty="0"/>
              <a:t>a</a:t>
            </a:r>
            <a:r>
              <a:rPr lang="zh-CN" altLang="en-US" dirty="0"/>
              <a:t> </a:t>
            </a:r>
            <a:r>
              <a:rPr lang="en-US" altLang="zh-CN" dirty="0"/>
              <a:t>circular</a:t>
            </a:r>
            <a:r>
              <a:rPr lang="zh-CN" altLang="en-US" dirty="0"/>
              <a:t> </a:t>
            </a:r>
            <a:r>
              <a:rPr lang="en-US" altLang="zh-CN" dirty="0"/>
              <a:t>queue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2368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Alternate</a:t>
            </a:r>
            <a:r>
              <a:rPr lang="zh-CN" altLang="en-US" dirty="0"/>
              <a:t> </a:t>
            </a:r>
            <a:r>
              <a:rPr lang="en-US" altLang="zh-CN" dirty="0"/>
              <a:t>ready</a:t>
            </a:r>
            <a:r>
              <a:rPr lang="zh-CN" altLang="en-US" dirty="0"/>
              <a:t> </a:t>
            </a:r>
            <a:r>
              <a:rPr lang="en-US" altLang="zh-CN" dirty="0"/>
              <a:t>processes</a:t>
            </a:r>
            <a:r>
              <a:rPr lang="zh-CN" altLang="en-US" dirty="0"/>
              <a:t> </a:t>
            </a:r>
            <a:r>
              <a:rPr lang="en-US" altLang="zh-CN" dirty="0"/>
              <a:t>every</a:t>
            </a:r>
            <a:r>
              <a:rPr lang="zh-CN" altLang="en-US" dirty="0"/>
              <a:t> </a:t>
            </a:r>
            <a:r>
              <a:rPr lang="en-US" altLang="zh-CN" dirty="0"/>
              <a:t>fixed-length</a:t>
            </a:r>
            <a:r>
              <a:rPr lang="zh-CN" altLang="en-US" dirty="0"/>
              <a:t> </a:t>
            </a:r>
            <a:r>
              <a:rPr lang="en-US" altLang="zh-CN" dirty="0"/>
              <a:t>time-slice,</a:t>
            </a:r>
            <a:r>
              <a:rPr lang="zh-CN" altLang="en-US" dirty="0"/>
              <a:t> </a:t>
            </a:r>
            <a:r>
              <a:rPr lang="en-US" altLang="zh-CN" dirty="0"/>
              <a:t>you</a:t>
            </a:r>
            <a:r>
              <a:rPr lang="zh-CN" altLang="en-US" dirty="0"/>
              <a:t> </a:t>
            </a:r>
            <a:r>
              <a:rPr lang="en-US" altLang="zh-CN" dirty="0"/>
              <a:t>have</a:t>
            </a:r>
            <a:r>
              <a:rPr lang="zh-CN" altLang="en-US" dirty="0"/>
              <a:t> </a:t>
            </a:r>
            <a:r>
              <a:rPr lang="en-US" altLang="zh-CN" dirty="0"/>
              <a:t>a</a:t>
            </a:r>
            <a:r>
              <a:rPr lang="zh-CN" altLang="en-US" dirty="0"/>
              <a:t> </a:t>
            </a:r>
            <a:r>
              <a:rPr lang="en-US" altLang="zh-CN" dirty="0"/>
              <a:t>circular</a:t>
            </a:r>
            <a:r>
              <a:rPr lang="zh-CN" altLang="en-US" dirty="0"/>
              <a:t> </a:t>
            </a:r>
            <a:r>
              <a:rPr lang="en-US" altLang="zh-CN" dirty="0"/>
              <a:t>queue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04730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Use</a:t>
            </a:r>
            <a:r>
              <a:rPr lang="zh-CN" altLang="en-US" dirty="0"/>
              <a:t> </a:t>
            </a:r>
            <a:r>
              <a:rPr lang="en-US" altLang="zh-CN" dirty="0"/>
              <a:t>a</a:t>
            </a:r>
            <a:r>
              <a:rPr lang="zh-CN" altLang="en-US" dirty="0"/>
              <a:t> </a:t>
            </a:r>
            <a:r>
              <a:rPr lang="en-US" altLang="zh-CN" dirty="0"/>
              <a:t>timer</a:t>
            </a:r>
            <a:r>
              <a:rPr lang="zh-CN" altLang="en-US" dirty="0"/>
              <a:t> </a:t>
            </a:r>
            <a:r>
              <a:rPr lang="en-US" altLang="zh-CN" dirty="0"/>
              <a:t>to</a:t>
            </a:r>
            <a:r>
              <a:rPr lang="zh-CN" altLang="en-US" dirty="0"/>
              <a:t> </a:t>
            </a:r>
            <a:r>
              <a:rPr lang="en-US" altLang="zh-CN" dirty="0"/>
              <a:t>implement</a:t>
            </a:r>
            <a:r>
              <a:rPr lang="zh-CN" altLang="en-US" dirty="0"/>
              <a:t> </a:t>
            </a:r>
            <a:r>
              <a:rPr lang="en-US" altLang="zh-CN" dirty="0"/>
              <a:t>this</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5047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when they shut down the IBM 7094 at MIT in 1973, they found a low-priority process that had been submitted in 1967 and had not yet been run. </a:t>
            </a:r>
            <a:endParaRPr lang="en-US" altLang="zh-CN"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21182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CPU</a:t>
            </a:r>
            <a:r>
              <a:rPr lang="zh-CN" altLang="en-US" dirty="0"/>
              <a:t> </a:t>
            </a:r>
            <a:r>
              <a:rPr lang="en-US" altLang="zh-CN" dirty="0"/>
              <a:t>burst</a:t>
            </a:r>
          </a:p>
          <a:p>
            <a:r>
              <a:rPr lang="en-US" altLang="zh-CN" dirty="0"/>
              <a:t>I/O</a:t>
            </a:r>
            <a:r>
              <a:rPr lang="zh-CN" altLang="en-US" dirty="0"/>
              <a:t> </a:t>
            </a:r>
            <a:r>
              <a:rPr lang="en-US" altLang="zh-CN" dirty="0"/>
              <a:t>burst</a:t>
            </a:r>
            <a:r>
              <a:rPr lang="zh-CN" altLang="en-US" dirty="0"/>
              <a:t> </a:t>
            </a:r>
            <a:endParaRPr lang="en-US" altLang="zh-CN"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process execution consists of a </a:t>
            </a:r>
            <a:r>
              <a:rPr lang="en-US" altLang="zh-CN" sz="1800" b="1" dirty="0">
                <a:solidFill>
                  <a:srgbClr val="00AAED"/>
                </a:solidFill>
                <a:effectLst/>
                <a:latin typeface="Palatino" pitchFamily="2" charset="0"/>
              </a:rPr>
              <a:t>cycle </a:t>
            </a:r>
            <a:r>
              <a:rPr lang="en-US" altLang="zh-CN" sz="1800" dirty="0">
                <a:solidFill>
                  <a:srgbClr val="211E1E"/>
                </a:solidFill>
                <a:effectLst/>
                <a:latin typeface="Palatino" pitchFamily="2" charset="0"/>
              </a:rPr>
              <a:t>of CPU execution and I/O wait </a:t>
            </a:r>
            <a:endParaRPr lang="en-US" altLang="zh-CN"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83462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Internal:</a:t>
            </a:r>
            <a:r>
              <a:rPr lang="zh-CN" altLang="en-US" dirty="0"/>
              <a:t> </a:t>
            </a:r>
            <a:r>
              <a:rPr lang="en-US" altLang="zh-CN" dirty="0"/>
              <a:t>timing constraints, memory requirements, the ratio of average I/O burst to average CPU burst</a:t>
            </a:r>
          </a:p>
          <a:p>
            <a:endParaRPr lang="en-US" altLang="zh-CN" dirty="0"/>
          </a:p>
          <a:p>
            <a:r>
              <a:rPr lang="en-US" altLang="zh-CN" dirty="0"/>
              <a:t>External:</a:t>
            </a:r>
            <a:r>
              <a:rPr lang="zh-CN" altLang="en-US" dirty="0"/>
              <a:t> </a:t>
            </a:r>
            <a:r>
              <a:rPr lang="en-US" altLang="zh-CN" dirty="0"/>
              <a:t>Importance of the process, financial considerations, hierarchy among users </a:t>
            </a:r>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09050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dirty="0"/>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a:t>Klikk for å redigere undertittelstil i malen</a:t>
            </a:r>
          </a:p>
        </p:txBody>
      </p:sp>
    </p:spTree>
    <p:extLst>
      <p:ext uri="{BB962C8B-B14F-4D97-AF65-F5344CB8AC3E}">
        <p14:creationId xmlns:p14="http://schemas.microsoft.com/office/powerpoint/2010/main" val="2191538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1699706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024562E7-4F5E-8B89-F238-F220F63D8C67}"/>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689563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3CB57BB2-809A-16CF-B986-844F8CC0AD8D}"/>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3281394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E1D13EBD-B3DA-98AD-7B2A-5EFFE0538CB5}"/>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385319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73551476-1FCF-6E87-9B4D-9646AE0593BC}"/>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3992791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D5E0C6C6-9654-9459-AC50-B9E14EFC03A0}"/>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176653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4ED1D68A-A2D5-B2A5-8700-CD1A1B7F05E6}"/>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18263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E70C48C1-294D-E9F9-914F-83F12F30FA73}"/>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5595447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D197BC04-ED6B-C030-A07F-0E21F3D683EB}"/>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40540351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35FCCD35-646B-0EDF-D672-A808C6D5B3D5}"/>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4194613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dirty="0"/>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4" name="Plassholder for lysbildenummer 5"/>
          <p:cNvSpPr>
            <a:spLocks noGrp="1"/>
          </p:cNvSpPr>
          <p:nvPr>
            <p:ph type="sldNum" sz="quarter" idx="4"/>
          </p:nvPr>
        </p:nvSpPr>
        <p:spPr>
          <a:xfrm>
            <a:off x="11582400" y="6569075"/>
            <a:ext cx="569288" cy="365125"/>
          </a:xfrm>
          <a:prstGeom prst="rect">
            <a:avLst/>
          </a:prstGeom>
        </p:spPr>
        <p:txBody>
          <a:bodyPr/>
          <a:lstStyle>
            <a:lvl1pPr>
              <a:defRPr sz="120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3524196697"/>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3</a:t>
            </a:r>
            <a:br>
              <a:rPr lang="en-US" sz="3000" dirty="0"/>
            </a:br>
            <a:br>
              <a:rPr lang="en-US" sz="3000" dirty="0"/>
            </a:br>
            <a:br>
              <a:rPr lang="en-US" sz="3000" dirty="0"/>
            </a:br>
            <a:r>
              <a:rPr lang="en-US" sz="3000" dirty="0"/>
              <a:t>Scheduling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644485-9DC5-7E9E-4BF0-5DFDA3503685}"/>
              </a:ext>
            </a:extLst>
          </p:cNvPr>
          <p:cNvSpPr>
            <a:spLocks noGrp="1"/>
          </p:cNvSpPr>
          <p:nvPr>
            <p:ph type="title"/>
          </p:nvPr>
        </p:nvSpPr>
        <p:spPr/>
        <p:txBody>
          <a:bodyPr/>
          <a:lstStyle/>
          <a:p>
            <a:r>
              <a:rPr lang="en-US" altLang="zh-CN" dirty="0"/>
              <a:t>Shortest</a:t>
            </a:r>
            <a:r>
              <a:rPr lang="zh-CN" altLang="en-US" dirty="0"/>
              <a:t> </a:t>
            </a:r>
            <a:r>
              <a:rPr lang="en-US" altLang="zh-CN" dirty="0"/>
              <a:t>Job</a:t>
            </a:r>
            <a:r>
              <a:rPr lang="zh-CN" altLang="en-US" dirty="0"/>
              <a:t> </a:t>
            </a:r>
            <a:r>
              <a:rPr lang="en-US" altLang="zh-CN" dirty="0"/>
              <a:t>First</a:t>
            </a:r>
            <a:r>
              <a:rPr lang="zh-CN" altLang="en-US" dirty="0"/>
              <a:t> </a:t>
            </a:r>
            <a:r>
              <a:rPr lang="en-US" altLang="zh-CN" dirty="0"/>
              <a:t>(SJF)</a:t>
            </a:r>
            <a:endParaRPr lang="en-US" dirty="0"/>
          </a:p>
        </p:txBody>
      </p:sp>
      <p:sp>
        <p:nvSpPr>
          <p:cNvPr id="3" name="内容占位符 2">
            <a:extLst>
              <a:ext uri="{FF2B5EF4-FFF2-40B4-BE49-F238E27FC236}">
                <a16:creationId xmlns:a16="http://schemas.microsoft.com/office/drawing/2014/main" id="{E679EF6B-D35F-18DD-EF96-21EFC50E5165}"/>
              </a:ext>
            </a:extLst>
          </p:cNvPr>
          <p:cNvSpPr>
            <a:spLocks noGrp="1"/>
          </p:cNvSpPr>
          <p:nvPr>
            <p:ph idx="1"/>
          </p:nvPr>
        </p:nvSpPr>
        <p:spPr/>
        <p:txBody>
          <a:bodyPr>
            <a:normAutofit fontScale="92500" lnSpcReduction="20000"/>
          </a:bodyPr>
          <a:lstStyle/>
          <a:p>
            <a:r>
              <a:rPr lang="en-US" altLang="zh-CN" dirty="0"/>
              <a:t>How to minimize</a:t>
            </a:r>
            <a:r>
              <a:rPr lang="zh-CN" altLang="en-US" dirty="0"/>
              <a:t> </a:t>
            </a:r>
            <a:r>
              <a:rPr lang="en-US" altLang="zh-CN" dirty="0"/>
              <a:t>average</a:t>
            </a:r>
            <a:r>
              <a:rPr lang="zh-CN" altLang="en-US" dirty="0"/>
              <a:t> </a:t>
            </a:r>
            <a:r>
              <a:rPr lang="en-US" altLang="zh-CN" dirty="0"/>
              <a:t>turnaround</a:t>
            </a:r>
            <a:r>
              <a:rPr lang="zh-CN" altLang="en-US" dirty="0"/>
              <a:t> </a:t>
            </a:r>
            <a:r>
              <a:rPr lang="en-US" altLang="zh-CN" dirty="0"/>
              <a:t>time</a:t>
            </a:r>
            <a:r>
              <a:rPr lang="en-GB" altLang="zh-CN" dirty="0"/>
              <a:t>? Run short jobs before long ones.</a:t>
            </a:r>
          </a:p>
          <a:p>
            <a:r>
              <a:rPr lang="en-US" altLang="zh-CN" dirty="0"/>
              <a:t>SJF:</a:t>
            </a:r>
            <a:r>
              <a:rPr lang="zh-CN" altLang="en-US" dirty="0"/>
              <a:t> </a:t>
            </a:r>
            <a:r>
              <a:rPr lang="en-US" altLang="zh-CN" dirty="0"/>
              <a:t>jobs</a:t>
            </a:r>
            <a:r>
              <a:rPr lang="zh-CN" altLang="en-US" dirty="0"/>
              <a:t> </a:t>
            </a:r>
            <a:r>
              <a:rPr lang="en-US" altLang="zh-CN" dirty="0"/>
              <a:t>with</a:t>
            </a:r>
            <a:r>
              <a:rPr lang="zh-CN" altLang="en-US" dirty="0"/>
              <a:t> </a:t>
            </a:r>
            <a:r>
              <a:rPr lang="en-US" altLang="zh-CN" dirty="0"/>
              <a:t>the</a:t>
            </a:r>
            <a:r>
              <a:rPr lang="zh-CN" altLang="en-US" dirty="0"/>
              <a:t> </a:t>
            </a:r>
            <a:r>
              <a:rPr lang="en-US" altLang="zh-CN" dirty="0"/>
              <a:t>shortest</a:t>
            </a:r>
            <a:r>
              <a:rPr lang="zh-CN" altLang="en-US" dirty="0"/>
              <a:t> </a:t>
            </a:r>
            <a:r>
              <a:rPr lang="en-US" altLang="zh-CN" dirty="0"/>
              <a:t>execution</a:t>
            </a:r>
            <a:r>
              <a:rPr lang="zh-CN" altLang="en-US" dirty="0"/>
              <a:t> </a:t>
            </a:r>
            <a:r>
              <a:rPr lang="en-US" altLang="zh-CN" dirty="0"/>
              <a:t>time</a:t>
            </a:r>
            <a:r>
              <a:rPr lang="zh-CN" altLang="en-US" dirty="0"/>
              <a:t> </a:t>
            </a:r>
            <a:r>
              <a:rPr lang="en-US" altLang="zh-CN" dirty="0"/>
              <a:t>is</a:t>
            </a:r>
            <a:r>
              <a:rPr lang="zh-CN" altLang="en-US" dirty="0"/>
              <a:t> </a:t>
            </a:r>
            <a:r>
              <a:rPr lang="en-US" altLang="zh-CN" dirty="0"/>
              <a:t>scheduled</a:t>
            </a:r>
            <a:r>
              <a:rPr lang="zh-CN" altLang="en-US" dirty="0"/>
              <a:t> </a:t>
            </a:r>
            <a:r>
              <a:rPr lang="en-US" altLang="zh-CN" dirty="0"/>
              <a:t>first</a:t>
            </a:r>
          </a:p>
          <a:p>
            <a:pPr lvl="1"/>
            <a:r>
              <a:rPr lang="en-GB" altLang="zh-CN" dirty="0"/>
              <a:t>Analogy: at supermarket checkout, Let people with few items jump the queue to cut in front of people with many items. It is not fair for each person, but more efficient from the supermarket (OS) perspective</a:t>
            </a:r>
            <a:endParaRPr lang="en-US" altLang="zh-CN"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altLang="zh-CN" dirty="0"/>
          </a:p>
          <a:p>
            <a:endParaRPr lang="en-US" altLang="zh-CN" dirty="0"/>
          </a:p>
          <a:p>
            <a:r>
              <a:rPr lang="en-US" altLang="zh-CN" dirty="0"/>
              <a:t>Average</a:t>
            </a:r>
            <a:r>
              <a:rPr lang="zh-CN" altLang="en-US" dirty="0"/>
              <a:t> </a:t>
            </a:r>
            <a:r>
              <a:rPr lang="en-US" altLang="zh-CN" dirty="0"/>
              <a:t>Turnaround</a:t>
            </a:r>
            <a:r>
              <a:rPr lang="zh-CN" altLang="en-US" dirty="0"/>
              <a:t> </a:t>
            </a:r>
            <a:r>
              <a:rPr lang="en-US" altLang="zh-CN" dirty="0"/>
              <a:t>time</a:t>
            </a:r>
            <a:r>
              <a:rPr lang="zh-CN" altLang="en-US" dirty="0"/>
              <a:t> </a:t>
            </a:r>
            <a:r>
              <a:rPr lang="en-US" altLang="zh-CN" dirty="0"/>
              <a:t>=</a:t>
            </a:r>
            <a:r>
              <a:rPr lang="zh-CN" altLang="en-US" dirty="0"/>
              <a:t> </a:t>
            </a:r>
            <a:r>
              <a:rPr lang="en-US" altLang="zh-CN" dirty="0"/>
              <a:t>(10</a:t>
            </a:r>
            <a:r>
              <a:rPr lang="zh-CN" altLang="en-US" dirty="0"/>
              <a:t> </a:t>
            </a:r>
            <a:r>
              <a:rPr lang="en-US" altLang="zh-CN" dirty="0"/>
              <a:t>+</a:t>
            </a:r>
            <a:r>
              <a:rPr lang="zh-CN" altLang="en-US" dirty="0"/>
              <a:t> </a:t>
            </a:r>
            <a:r>
              <a:rPr lang="en-US" altLang="zh-CN" dirty="0"/>
              <a:t>20</a:t>
            </a:r>
            <a:r>
              <a:rPr lang="zh-CN" altLang="en-US" dirty="0"/>
              <a:t> </a:t>
            </a:r>
            <a:r>
              <a:rPr lang="en-US" altLang="zh-CN" dirty="0"/>
              <a:t>+</a:t>
            </a:r>
            <a:r>
              <a:rPr lang="zh-CN" altLang="en-US" dirty="0"/>
              <a:t> </a:t>
            </a:r>
            <a:r>
              <a:rPr lang="en-US" altLang="zh-CN" dirty="0"/>
              <a:t>90)</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40</a:t>
            </a:r>
            <a:r>
              <a:rPr lang="zh-CN" altLang="en-US" dirty="0"/>
              <a:t> </a:t>
            </a:r>
            <a:r>
              <a:rPr lang="en-US" altLang="zh-CN" dirty="0"/>
              <a:t>(vs. </a:t>
            </a:r>
            <a:r>
              <a:rPr lang="en-US" altLang="zh-CN" b="1" dirty="0">
                <a:solidFill>
                  <a:srgbClr val="FF0000"/>
                </a:solidFill>
              </a:rPr>
              <a:t>80 </a:t>
            </a:r>
            <a:r>
              <a:rPr lang="en-US" altLang="zh-CN" dirty="0"/>
              <a:t>for FIFO)</a:t>
            </a:r>
            <a:endParaRPr lang="en-US" dirty="0"/>
          </a:p>
        </p:txBody>
      </p:sp>
      <p:cxnSp>
        <p:nvCxnSpPr>
          <p:cNvPr id="6" name="直线箭头连接符 5">
            <a:extLst>
              <a:ext uri="{FF2B5EF4-FFF2-40B4-BE49-F238E27FC236}">
                <a16:creationId xmlns:a16="http://schemas.microsoft.com/office/drawing/2014/main" id="{96DD9118-C110-6A2E-B44D-6DDBBE996F51}"/>
              </a:ext>
            </a:extLst>
          </p:cNvPr>
          <p:cNvCxnSpPr/>
          <p:nvPr/>
        </p:nvCxnSpPr>
        <p:spPr>
          <a:xfrm>
            <a:off x="2584356" y="5153465"/>
            <a:ext cx="70980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圆角矩形 6">
            <a:extLst>
              <a:ext uri="{FF2B5EF4-FFF2-40B4-BE49-F238E27FC236}">
                <a16:creationId xmlns:a16="http://schemas.microsoft.com/office/drawing/2014/main" id="{C911FDC1-F9B8-90C5-8F69-2B43BC06D664}"/>
              </a:ext>
            </a:extLst>
          </p:cNvPr>
          <p:cNvSpPr/>
          <p:nvPr/>
        </p:nvSpPr>
        <p:spPr>
          <a:xfrm>
            <a:off x="3982753" y="4604825"/>
            <a:ext cx="3340194"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8" name="圆角矩形 7">
            <a:extLst>
              <a:ext uri="{FF2B5EF4-FFF2-40B4-BE49-F238E27FC236}">
                <a16:creationId xmlns:a16="http://schemas.microsoft.com/office/drawing/2014/main" id="{CE1CB38A-483C-7FB9-A375-043059873DD2}"/>
              </a:ext>
            </a:extLst>
          </p:cNvPr>
          <p:cNvSpPr/>
          <p:nvPr/>
        </p:nvSpPr>
        <p:spPr>
          <a:xfrm>
            <a:off x="2604528" y="4604825"/>
            <a:ext cx="674370"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9" name="圆角矩形 8">
            <a:extLst>
              <a:ext uri="{FF2B5EF4-FFF2-40B4-BE49-F238E27FC236}">
                <a16:creationId xmlns:a16="http://schemas.microsoft.com/office/drawing/2014/main" id="{FA78BAD9-6B2F-2CF0-2C46-310BE8EF80B3}"/>
              </a:ext>
            </a:extLst>
          </p:cNvPr>
          <p:cNvSpPr/>
          <p:nvPr/>
        </p:nvSpPr>
        <p:spPr>
          <a:xfrm>
            <a:off x="3286602" y="4616255"/>
            <a:ext cx="674370" cy="53721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C</a:t>
            </a:r>
            <a:endParaRPr lang="en-US" b="0" dirty="0">
              <a:solidFill>
                <a:srgbClr val="FFFFFF"/>
              </a:solidFill>
              <a:latin typeface="Arial" panose="020B0604020202020204"/>
            </a:endParaRPr>
          </a:p>
        </p:txBody>
      </p:sp>
      <p:sp>
        <p:nvSpPr>
          <p:cNvPr id="10" name="文本框 9">
            <a:extLst>
              <a:ext uri="{FF2B5EF4-FFF2-40B4-BE49-F238E27FC236}">
                <a16:creationId xmlns:a16="http://schemas.microsoft.com/office/drawing/2014/main" id="{157E9F59-C9DC-1752-3640-F533DA309759}"/>
              </a:ext>
            </a:extLst>
          </p:cNvPr>
          <p:cNvSpPr txBox="1"/>
          <p:nvPr/>
        </p:nvSpPr>
        <p:spPr>
          <a:xfrm>
            <a:off x="5007589" y="5421868"/>
            <a:ext cx="689035"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endParaRPr lang="en-US" b="0" dirty="0">
              <a:solidFill>
                <a:srgbClr val="000000"/>
              </a:solidFill>
              <a:latin typeface="Arial" panose="020B0604020202020204"/>
              <a:ea typeface="+mn-ea"/>
              <a:cs typeface="+mn-cs"/>
            </a:endParaRPr>
          </a:p>
        </p:txBody>
      </p:sp>
      <p:sp>
        <p:nvSpPr>
          <p:cNvPr id="11" name="文本框 10">
            <a:extLst>
              <a:ext uri="{FF2B5EF4-FFF2-40B4-BE49-F238E27FC236}">
                <a16:creationId xmlns:a16="http://schemas.microsoft.com/office/drawing/2014/main" id="{025B90C2-5ED7-B66D-213B-4AC7FA8A55F1}"/>
              </a:ext>
            </a:extLst>
          </p:cNvPr>
          <p:cNvSpPr txBox="1"/>
          <p:nvPr/>
        </p:nvSpPr>
        <p:spPr>
          <a:xfrm>
            <a:off x="2427903" y="5165005"/>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168EA8A1-6A46-7A4D-1F19-A5E7084048B2}"/>
              </a:ext>
            </a:extLst>
          </p:cNvPr>
          <p:cNvSpPr txBox="1"/>
          <p:nvPr/>
        </p:nvSpPr>
        <p:spPr>
          <a:xfrm>
            <a:off x="3034819" y="516500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13BD899C-1DC2-DC6E-C1D4-24D95ACCACFD}"/>
              </a:ext>
            </a:extLst>
          </p:cNvPr>
          <p:cNvSpPr txBox="1"/>
          <p:nvPr/>
        </p:nvSpPr>
        <p:spPr>
          <a:xfrm>
            <a:off x="3740399" y="518019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AD69BFAE-F21D-EF10-49C6-3D329601782F}"/>
              </a:ext>
            </a:extLst>
          </p:cNvPr>
          <p:cNvSpPr txBox="1"/>
          <p:nvPr/>
        </p:nvSpPr>
        <p:spPr>
          <a:xfrm>
            <a:off x="7054892" y="516500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15" name="灯片编号占位符 2">
            <a:extLst>
              <a:ext uri="{FF2B5EF4-FFF2-40B4-BE49-F238E27FC236}">
                <a16:creationId xmlns:a16="http://schemas.microsoft.com/office/drawing/2014/main" id="{338E77C8-DB48-7AF8-0182-385EDC042E9F}"/>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10</a:t>
            </a:fld>
            <a:endParaRPr lang="nb-NO" dirty="0">
              <a:latin typeface="Arial"/>
              <a:cs typeface="Arial"/>
            </a:endParaRPr>
          </a:p>
        </p:txBody>
      </p:sp>
      <p:graphicFrame>
        <p:nvGraphicFramePr>
          <p:cNvPr id="16" name="表格 4">
            <a:extLst>
              <a:ext uri="{FF2B5EF4-FFF2-40B4-BE49-F238E27FC236}">
                <a16:creationId xmlns:a16="http://schemas.microsoft.com/office/drawing/2014/main" id="{F6A834D5-1B05-7E7F-BC5C-1C67987FB635}"/>
              </a:ext>
            </a:extLst>
          </p:cNvPr>
          <p:cNvGraphicFramePr>
            <a:graphicFrameLocks noGrp="1"/>
          </p:cNvGraphicFramePr>
          <p:nvPr>
            <p:extLst>
              <p:ext uri="{D42A27DB-BD31-4B8C-83A1-F6EECF244321}">
                <p14:modId xmlns:p14="http://schemas.microsoft.com/office/powerpoint/2010/main" val="2494773907"/>
              </p:ext>
            </p:extLst>
          </p:nvPr>
        </p:nvGraphicFramePr>
        <p:xfrm>
          <a:off x="2427903" y="2641600"/>
          <a:ext cx="7098032" cy="2123440"/>
        </p:xfrm>
        <a:graphic>
          <a:graphicData uri="http://schemas.openxmlformats.org/drawingml/2006/table">
            <a:tbl>
              <a:tblPr firstRow="1" bandRow="1">
                <a:tableStyleId>{5C22544A-7EE6-4342-B048-85BDC9FD1C3A}</a:tableStyleId>
              </a:tblPr>
              <a:tblGrid>
                <a:gridCol w="811530">
                  <a:extLst>
                    <a:ext uri="{9D8B030D-6E8A-4147-A177-3AD203B41FA5}">
                      <a16:colId xmlns:a16="http://schemas.microsoft.com/office/drawing/2014/main" val="3897766631"/>
                    </a:ext>
                  </a:extLst>
                </a:gridCol>
                <a:gridCol w="1885950">
                  <a:extLst>
                    <a:ext uri="{9D8B030D-6E8A-4147-A177-3AD203B41FA5}">
                      <a16:colId xmlns:a16="http://schemas.microsoft.com/office/drawing/2014/main" val="3850674632"/>
                    </a:ext>
                  </a:extLst>
                </a:gridCol>
                <a:gridCol w="1851660">
                  <a:extLst>
                    <a:ext uri="{9D8B030D-6E8A-4147-A177-3AD203B41FA5}">
                      <a16:colId xmlns:a16="http://schemas.microsoft.com/office/drawing/2014/main" val="3839086762"/>
                    </a:ext>
                  </a:extLst>
                </a:gridCol>
                <a:gridCol w="2548892">
                  <a:extLst>
                    <a:ext uri="{9D8B030D-6E8A-4147-A177-3AD203B41FA5}">
                      <a16:colId xmlns:a16="http://schemas.microsoft.com/office/drawing/2014/main" val="3306942541"/>
                    </a:ext>
                  </a:extLst>
                </a:gridCol>
              </a:tblGrid>
              <a:tr h="370840">
                <a:tc>
                  <a:txBody>
                    <a:bodyPr/>
                    <a:lstStyle/>
                    <a:p>
                      <a:r>
                        <a:rPr lang="en-US" dirty="0">
                          <a:solidFill>
                            <a:srgbClr val="0070C0"/>
                          </a:solidFill>
                        </a:rPr>
                        <a:t>J</a:t>
                      </a:r>
                      <a:r>
                        <a:rPr lang="en-US" altLang="zh-CN" dirty="0">
                          <a:solidFill>
                            <a:srgbClr val="0070C0"/>
                          </a:solidFill>
                        </a:rPr>
                        <a:t>ob</a:t>
                      </a:r>
                      <a:endParaRPr lang="en-US" dirty="0">
                        <a:solidFill>
                          <a:srgbClr val="0070C0"/>
                        </a:solidFill>
                      </a:endParaRPr>
                    </a:p>
                  </a:txBody>
                  <a:tcPr/>
                </a:tc>
                <a:tc>
                  <a:txBody>
                    <a:bodyPr/>
                    <a:lstStyle/>
                    <a:p>
                      <a:r>
                        <a:rPr lang="en-US" altLang="zh-CN" dirty="0">
                          <a:solidFill>
                            <a:srgbClr val="0070C0"/>
                          </a:solidFill>
                        </a:rPr>
                        <a:t>Arrival</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Run</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Finishing</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dirty="0"/>
                        <a:t>A</a:t>
                      </a:r>
                      <a:endParaRPr lang="en-US" dirty="0"/>
                    </a:p>
                  </a:txBody>
                  <a:tcPr/>
                </a:tc>
                <a:tc>
                  <a:txBody>
                    <a:bodyPr/>
                    <a:lstStyle/>
                    <a:p>
                      <a:r>
                        <a:rPr lang="en-US" altLang="zh-CN" dirty="0"/>
                        <a:t>0</a:t>
                      </a:r>
                      <a:endParaRPr lang="en-US" dirty="0"/>
                    </a:p>
                  </a:txBody>
                  <a:tcPr/>
                </a:tc>
                <a:tc>
                  <a:txBody>
                    <a:bodyPr/>
                    <a:lstStyle/>
                    <a:p>
                      <a:r>
                        <a:rPr lang="en-US" altLang="zh-CN" strike="noStrike" dirty="0">
                          <a:solidFill>
                            <a:schemeClr val="tx1"/>
                          </a:solidFill>
                        </a:rPr>
                        <a:t>70</a:t>
                      </a:r>
                      <a:endParaRPr lang="en-US" strike="noStrike" dirty="0">
                        <a:solidFill>
                          <a:schemeClr val="tx1"/>
                        </a:solidFill>
                      </a:endParaRPr>
                    </a:p>
                  </a:txBody>
                  <a:tcPr/>
                </a:tc>
                <a:tc>
                  <a:txBody>
                    <a:bodyPr/>
                    <a:lstStyle/>
                    <a:p>
                      <a:r>
                        <a:rPr lang="en-US" altLang="zh-CN" dirty="0">
                          <a:solidFill>
                            <a:srgbClr val="FF0000"/>
                          </a:solidFill>
                        </a:rPr>
                        <a:t>90</a:t>
                      </a:r>
                      <a:endParaRPr lang="en-US" dirty="0">
                        <a:solidFill>
                          <a:srgbClr val="FF0000"/>
                        </a:solidFill>
                      </a:endParaRPr>
                    </a:p>
                  </a:txBody>
                  <a:tcPr/>
                </a:tc>
                <a:extLst>
                  <a:ext uri="{0D108BD9-81ED-4DB2-BD59-A6C34878D82A}">
                    <a16:rowId xmlns:a16="http://schemas.microsoft.com/office/drawing/2014/main" val="2311278232"/>
                  </a:ext>
                </a:extLst>
              </a:tr>
              <a:tr h="370840">
                <a:tc>
                  <a:txBody>
                    <a:bodyPr/>
                    <a:lstStyle/>
                    <a:p>
                      <a:r>
                        <a:rPr lang="en-US" altLang="zh-CN" dirty="0"/>
                        <a:t>B</a:t>
                      </a:r>
                      <a:endParaRPr lang="en-US" dirty="0"/>
                    </a:p>
                  </a:txBody>
                  <a:tcPr/>
                </a:tc>
                <a:tc>
                  <a:txBody>
                    <a:bodyPr/>
                    <a:lstStyle/>
                    <a:p>
                      <a:r>
                        <a:rPr lang="en-US" altLang="zh-CN" dirty="0"/>
                        <a:t>0</a:t>
                      </a:r>
                      <a:endParaRPr lang="en-US" baseline="30000" dirty="0"/>
                    </a:p>
                  </a:txBody>
                  <a:tcPr/>
                </a:tc>
                <a:tc>
                  <a:txBody>
                    <a:bodyPr/>
                    <a:lstStyle/>
                    <a:p>
                      <a:r>
                        <a:rPr lang="en-US" altLang="zh-CN" dirty="0"/>
                        <a:t>10</a:t>
                      </a:r>
                      <a:endParaRPr lang="en-US" dirty="0"/>
                    </a:p>
                  </a:txBody>
                  <a:tcPr/>
                </a:tc>
                <a:tc>
                  <a:txBody>
                    <a:bodyPr/>
                    <a:lstStyle/>
                    <a:p>
                      <a:r>
                        <a:rPr lang="en-US" altLang="zh-CN" dirty="0">
                          <a:solidFill>
                            <a:srgbClr val="FF0000"/>
                          </a:solidFill>
                        </a:rPr>
                        <a:t>10</a:t>
                      </a:r>
                      <a:endParaRPr lang="en-US" dirty="0">
                        <a:solidFill>
                          <a:srgbClr val="FF0000"/>
                        </a:solidFill>
                      </a:endParaRPr>
                    </a:p>
                  </a:txBody>
                  <a:tcPr/>
                </a:tc>
                <a:extLst>
                  <a:ext uri="{0D108BD9-81ED-4DB2-BD59-A6C34878D82A}">
                    <a16:rowId xmlns:a16="http://schemas.microsoft.com/office/drawing/2014/main" val="1749603488"/>
                  </a:ext>
                </a:extLst>
              </a:tr>
              <a:tr h="370840">
                <a:tc>
                  <a:txBody>
                    <a:bodyPr/>
                    <a:lstStyle/>
                    <a:p>
                      <a:r>
                        <a:rPr lang="en-US" dirty="0"/>
                        <a:t>C</a:t>
                      </a:r>
                    </a:p>
                  </a:txBody>
                  <a:tcPr/>
                </a:tc>
                <a:tc>
                  <a:txBody>
                    <a:bodyPr/>
                    <a:lstStyle/>
                    <a:p>
                      <a:r>
                        <a:rPr lang="en-US" altLang="zh-CN" dirty="0"/>
                        <a:t>0</a:t>
                      </a:r>
                      <a:endParaRPr lang="en-US" baseline="30000" dirty="0"/>
                    </a:p>
                  </a:txBody>
                  <a:tcPr/>
                </a:tc>
                <a:tc>
                  <a:txBody>
                    <a:bodyPr/>
                    <a:lstStyle/>
                    <a:p>
                      <a:r>
                        <a:rPr lang="en-US" altLang="zh-CN" dirty="0"/>
                        <a:t>10</a:t>
                      </a:r>
                      <a:endParaRPr lang="en-US" dirty="0"/>
                    </a:p>
                  </a:txBody>
                  <a:tcPr/>
                </a:tc>
                <a:tc>
                  <a:txBody>
                    <a:bodyPr/>
                    <a:lstStyle/>
                    <a:p>
                      <a:r>
                        <a:rPr lang="en-US" altLang="zh-CN" dirty="0">
                          <a:solidFill>
                            <a:srgbClr val="FF0000"/>
                          </a:solidFill>
                        </a:rPr>
                        <a:t>20</a:t>
                      </a:r>
                      <a:endParaRPr lang="en-US" dirty="0">
                        <a:solidFill>
                          <a:srgbClr val="FF0000"/>
                        </a:solidFill>
                      </a:endParaRPr>
                    </a:p>
                  </a:txBody>
                  <a:tcPr/>
                </a:tc>
                <a:extLst>
                  <a:ext uri="{0D108BD9-81ED-4DB2-BD59-A6C34878D82A}">
                    <a16:rowId xmlns:a16="http://schemas.microsoft.com/office/drawing/2014/main" val="1233945708"/>
                  </a:ext>
                </a:extLst>
              </a:tr>
              <a:tr h="370840">
                <a:tc>
                  <a:txBody>
                    <a:bodyPr/>
                    <a:lstStyle/>
                    <a:p>
                      <a:endParaRPr lang="en-US" dirty="0"/>
                    </a:p>
                  </a:txBody>
                  <a:tcPr/>
                </a:tc>
                <a:tc gridSpan="2">
                  <a:txBody>
                    <a:bodyPr/>
                    <a:lstStyle/>
                    <a:p>
                      <a:pPr algn="r"/>
                      <a:r>
                        <a:rPr lang="en-US" altLang="zh-CN" dirty="0"/>
                        <a:t>Average</a:t>
                      </a:r>
                      <a:r>
                        <a:rPr lang="zh-CN" altLang="en-US" dirty="0"/>
                        <a:t> </a:t>
                      </a:r>
                      <a:r>
                        <a:rPr lang="en-US" altLang="zh-CN" dirty="0"/>
                        <a:t>Turnaround</a:t>
                      </a:r>
                      <a:endParaRPr lang="en-US" dirty="0"/>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r>
                        <a:rPr lang="en-US" altLang="zh-CN" dirty="0">
                          <a:solidFill>
                            <a:srgbClr val="FF0000"/>
                          </a:solidFill>
                        </a:rPr>
                        <a:t>40</a:t>
                      </a:r>
                      <a:endParaRPr lang="en-US" dirty="0">
                        <a:solidFill>
                          <a:srgbClr val="FF0000"/>
                        </a:solidFill>
                      </a:endParaRP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73187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E1D680-9508-4EDE-C53A-317A10C98DED}"/>
              </a:ext>
            </a:extLst>
          </p:cNvPr>
          <p:cNvSpPr>
            <a:spLocks noGrp="1"/>
          </p:cNvSpPr>
          <p:nvPr>
            <p:ph type="title"/>
          </p:nvPr>
        </p:nvSpPr>
        <p:spPr/>
        <p:txBody>
          <a:bodyPr/>
          <a:lstStyle/>
          <a:p>
            <a:r>
              <a:rPr lang="en-US" altLang="zh-CN" dirty="0"/>
              <a:t>Shortest</a:t>
            </a:r>
            <a:r>
              <a:rPr lang="zh-CN" altLang="en-US" dirty="0"/>
              <a:t> </a:t>
            </a:r>
            <a:r>
              <a:rPr lang="en-US" altLang="zh-CN" dirty="0"/>
              <a:t>Job</a:t>
            </a:r>
            <a:r>
              <a:rPr lang="zh-CN" altLang="en-US" dirty="0"/>
              <a:t> </a:t>
            </a:r>
            <a:r>
              <a:rPr lang="en-US" altLang="zh-CN" dirty="0"/>
              <a:t>First</a:t>
            </a:r>
            <a:r>
              <a:rPr lang="zh-CN" altLang="en-US" dirty="0"/>
              <a:t> </a:t>
            </a:r>
            <a:r>
              <a:rPr lang="en-US" altLang="zh-CN" dirty="0"/>
              <a:t>(SJF)</a:t>
            </a:r>
            <a:endParaRPr lang="en-US" dirty="0"/>
          </a:p>
        </p:txBody>
      </p:sp>
      <p:sp>
        <p:nvSpPr>
          <p:cNvPr id="3" name="内容占位符 2">
            <a:extLst>
              <a:ext uri="{FF2B5EF4-FFF2-40B4-BE49-F238E27FC236}">
                <a16:creationId xmlns:a16="http://schemas.microsoft.com/office/drawing/2014/main" id="{AD754F77-7603-64E1-6299-1F83F2D912C5}"/>
              </a:ext>
            </a:extLst>
          </p:cNvPr>
          <p:cNvSpPr>
            <a:spLocks noGrp="1"/>
          </p:cNvSpPr>
          <p:nvPr>
            <p:ph idx="1"/>
          </p:nvPr>
        </p:nvSpPr>
        <p:spPr/>
        <p:txBody>
          <a:bodyPr/>
          <a:lstStyle/>
          <a:p>
            <a:r>
              <a:rPr lang="en-US" altLang="zh-CN" dirty="0"/>
              <a:t>SJF</a:t>
            </a:r>
            <a:r>
              <a:rPr lang="zh-CN" altLang="en-US" dirty="0"/>
              <a:t> </a:t>
            </a:r>
            <a:r>
              <a:rPr lang="en-US" altLang="zh-CN" dirty="0"/>
              <a:t>is</a:t>
            </a:r>
            <a:r>
              <a:rPr lang="zh-CN" altLang="en-US" dirty="0"/>
              <a:t> </a:t>
            </a:r>
            <a:r>
              <a:rPr lang="en-US" altLang="zh-CN" dirty="0"/>
              <a:t>an</a:t>
            </a:r>
            <a:r>
              <a:rPr lang="zh-CN" altLang="en-US" dirty="0"/>
              <a:t> </a:t>
            </a:r>
            <a:r>
              <a:rPr lang="en-US" altLang="zh-CN" b="1" dirty="0">
                <a:solidFill>
                  <a:srgbClr val="0070C0"/>
                </a:solidFill>
              </a:rPr>
              <a:t>optimal</a:t>
            </a:r>
            <a:r>
              <a:rPr lang="zh-CN" altLang="en-US" dirty="0"/>
              <a:t> </a:t>
            </a:r>
            <a:r>
              <a:rPr lang="en-US" altLang="zh-CN" dirty="0"/>
              <a:t>scheduling</a:t>
            </a:r>
            <a:r>
              <a:rPr lang="zh-CN" altLang="en-US" dirty="0"/>
              <a:t> </a:t>
            </a:r>
            <a:r>
              <a:rPr lang="en-US" altLang="zh-CN" dirty="0"/>
              <a:t>algorithm</a:t>
            </a:r>
            <a:r>
              <a:rPr lang="zh-CN" altLang="en-US" dirty="0"/>
              <a:t> </a:t>
            </a:r>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b="1" dirty="0">
                <a:solidFill>
                  <a:srgbClr val="0070C0"/>
                </a:solidFill>
              </a:rPr>
              <a:t>average</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time </a:t>
            </a:r>
            <a:r>
              <a:rPr lang="en-US" altLang="zh-CN" dirty="0"/>
              <a:t>given these assumptions: </a:t>
            </a:r>
          </a:p>
          <a:p>
            <a:pPr lvl="1"/>
            <a:r>
              <a:rPr lang="en-GB" altLang="zh-CN" dirty="0"/>
              <a:t>All jobs arrive at the same time</a:t>
            </a:r>
          </a:p>
          <a:p>
            <a:pPr lvl="1"/>
            <a:r>
              <a:rPr lang="en-GB" altLang="zh-CN" dirty="0"/>
              <a:t>All jobs only use the CPU (no I/O)</a:t>
            </a:r>
          </a:p>
          <a:p>
            <a:pPr lvl="1"/>
            <a:r>
              <a:rPr lang="en-GB" altLang="zh-CN" dirty="0"/>
              <a:t>Run-time of each job is known</a:t>
            </a:r>
          </a:p>
          <a:p>
            <a:pPr lvl="1"/>
            <a:r>
              <a:rPr lang="en-GB" altLang="zh-CN" dirty="0"/>
              <a:t>Once started, each job runs to completion (non-</a:t>
            </a:r>
            <a:r>
              <a:rPr lang="en-GB" altLang="zh-CN" dirty="0" err="1"/>
              <a:t>preemption</a:t>
            </a:r>
            <a:r>
              <a:rPr lang="en-GB" altLang="zh-CN" dirty="0"/>
              <a:t>)</a:t>
            </a:r>
          </a:p>
          <a:p>
            <a:pPr lvl="1"/>
            <a:endParaRPr lang="en-US" altLang="zh-CN" dirty="0"/>
          </a:p>
          <a:p>
            <a:endParaRPr lang="en-US" altLang="zh-CN" dirty="0"/>
          </a:p>
          <a:p>
            <a:endParaRPr lang="en-US" altLang="zh-CN" dirty="0"/>
          </a:p>
          <a:p>
            <a:pPr marL="0" indent="0">
              <a:buNone/>
            </a:pPr>
            <a:endParaRPr lang="en-US" altLang="zh-CN" dirty="0"/>
          </a:p>
          <a:p>
            <a:endParaRPr lang="en-US" dirty="0"/>
          </a:p>
        </p:txBody>
      </p:sp>
      <p:sp>
        <p:nvSpPr>
          <p:cNvPr id="7" name="灯片编号占位符 2">
            <a:extLst>
              <a:ext uri="{FF2B5EF4-FFF2-40B4-BE49-F238E27FC236}">
                <a16:creationId xmlns:a16="http://schemas.microsoft.com/office/drawing/2014/main" id="{8732997D-796F-A3DA-5D4A-6178BF72D085}"/>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11</a:t>
            </a:fld>
            <a:endParaRPr lang="nb-NO" dirty="0">
              <a:latin typeface="Arial"/>
              <a:cs typeface="Arial"/>
            </a:endParaRPr>
          </a:p>
        </p:txBody>
      </p:sp>
    </p:spTree>
    <p:extLst>
      <p:ext uri="{BB962C8B-B14F-4D97-AF65-F5344CB8AC3E}">
        <p14:creationId xmlns:p14="http://schemas.microsoft.com/office/powerpoint/2010/main" val="38612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E59BF-E91B-AE7D-B780-938963FE88D4}"/>
              </a:ext>
            </a:extLst>
          </p:cNvPr>
          <p:cNvSpPr>
            <a:spLocks noGrp="1"/>
          </p:cNvSpPr>
          <p:nvPr>
            <p:ph type="title"/>
          </p:nvPr>
        </p:nvSpPr>
        <p:spPr/>
        <p:txBody>
          <a:bodyPr/>
          <a:lstStyle/>
          <a:p>
            <a:r>
              <a:rPr lang="en-US" altLang="zh-CN" dirty="0"/>
              <a:t>Shortest</a:t>
            </a:r>
            <a:r>
              <a:rPr lang="zh-CN" altLang="en-US" dirty="0"/>
              <a:t> </a:t>
            </a:r>
            <a:r>
              <a:rPr lang="en-US" altLang="zh-CN" dirty="0"/>
              <a:t>Job</a:t>
            </a:r>
            <a:r>
              <a:rPr lang="zh-CN" altLang="en-US" dirty="0"/>
              <a:t> </a:t>
            </a:r>
            <a:r>
              <a:rPr lang="en-US" altLang="zh-CN" dirty="0"/>
              <a:t>First</a:t>
            </a:r>
            <a:r>
              <a:rPr lang="zh-CN" altLang="en-US" dirty="0"/>
              <a:t> </a:t>
            </a:r>
            <a:r>
              <a:rPr lang="en-US" altLang="zh-CN" dirty="0"/>
              <a:t>(SJF)</a:t>
            </a:r>
            <a:endParaRPr lang="en-US" dirty="0"/>
          </a:p>
        </p:txBody>
      </p:sp>
      <p:sp>
        <p:nvSpPr>
          <p:cNvPr id="3" name="内容占位符 2">
            <a:extLst>
              <a:ext uri="{FF2B5EF4-FFF2-40B4-BE49-F238E27FC236}">
                <a16:creationId xmlns:a16="http://schemas.microsoft.com/office/drawing/2014/main" id="{1CB46855-BDAE-E50B-A3B1-8326A59B27AA}"/>
              </a:ext>
            </a:extLst>
          </p:cNvPr>
          <p:cNvSpPr>
            <a:spLocks noGrp="1"/>
          </p:cNvSpPr>
          <p:nvPr>
            <p:ph idx="1"/>
          </p:nvPr>
        </p:nvSpPr>
        <p:spPr/>
        <p:txBody>
          <a:bodyPr/>
          <a:lstStyle/>
          <a:p>
            <a:r>
              <a:rPr lang="en-US" altLang="zh-CN" dirty="0"/>
              <a:t>SJF</a:t>
            </a:r>
            <a:r>
              <a:rPr lang="zh-CN" altLang="en-US" dirty="0"/>
              <a:t> </a:t>
            </a:r>
            <a:r>
              <a:rPr lang="en-US" altLang="zh-CN" dirty="0"/>
              <a:t>is no longer optimal</a:t>
            </a:r>
            <a:r>
              <a:rPr lang="zh-CN" altLang="en-US" dirty="0"/>
              <a:t> </a:t>
            </a:r>
            <a:r>
              <a:rPr lang="en-GB" altLang="zh-CN" dirty="0"/>
              <a:t>if not all jobs arrive at the same time:</a:t>
            </a:r>
            <a:r>
              <a:rPr lang="en-US" altLang="zh-CN" b="1" dirty="0">
                <a:solidFill>
                  <a:srgbClr val="0070C0"/>
                </a:solidFill>
              </a:rPr>
              <a:t> </a:t>
            </a:r>
          </a:p>
          <a:p>
            <a:endParaRPr lang="en-US" altLang="zh-CN" dirty="0"/>
          </a:p>
          <a:p>
            <a:endParaRPr lang="en-US" altLang="zh-CN" dirty="0"/>
          </a:p>
          <a:p>
            <a:pPr marL="0" indent="0">
              <a:buNone/>
            </a:pPr>
            <a:endParaRPr lang="en-US" altLang="zh-CN" dirty="0"/>
          </a:p>
          <a:p>
            <a:endParaRPr lang="en-US" dirty="0"/>
          </a:p>
        </p:txBody>
      </p:sp>
      <p:sp>
        <p:nvSpPr>
          <p:cNvPr id="5" name="圆角矩形 4">
            <a:extLst>
              <a:ext uri="{FF2B5EF4-FFF2-40B4-BE49-F238E27FC236}">
                <a16:creationId xmlns:a16="http://schemas.microsoft.com/office/drawing/2014/main" id="{3A0ABE30-449F-4A49-CCBA-A9984B5CFA84}"/>
              </a:ext>
            </a:extLst>
          </p:cNvPr>
          <p:cNvSpPr/>
          <p:nvPr/>
        </p:nvSpPr>
        <p:spPr>
          <a:xfrm>
            <a:off x="2244091" y="1999256"/>
            <a:ext cx="8096791" cy="60579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defRPr sz="1800">
                <a:solidFill>
                  <a:srgbClr val="000000"/>
                </a:solidFill>
              </a:defRPr>
            </a:pPr>
            <a:r>
              <a:rPr lang="en-US" altLang="zh-CN" sz="2800" b="0" strike="sngStrike" dirty="0">
                <a:solidFill>
                  <a:srgbClr val="FFFFFF"/>
                </a:solidFill>
                <a:latin typeface="Arial" panose="020B0604020202020204"/>
                <a:ea typeface="黑体" panose="02010609060101010101" pitchFamily="49" charset="-122"/>
              </a:rPr>
              <a:t>All jobs arrive at the same time</a:t>
            </a:r>
          </a:p>
        </p:txBody>
      </p:sp>
      <p:cxnSp>
        <p:nvCxnSpPr>
          <p:cNvPr id="7" name="直线箭头连接符 6">
            <a:extLst>
              <a:ext uri="{FF2B5EF4-FFF2-40B4-BE49-F238E27FC236}">
                <a16:creationId xmlns:a16="http://schemas.microsoft.com/office/drawing/2014/main" id="{DFB9545B-3826-EB50-2EFD-81BB2F1BDFB4}"/>
              </a:ext>
            </a:extLst>
          </p:cNvPr>
          <p:cNvCxnSpPr/>
          <p:nvPr/>
        </p:nvCxnSpPr>
        <p:spPr>
          <a:xfrm>
            <a:off x="2261333" y="5302019"/>
            <a:ext cx="70980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圆角矩形 7">
            <a:extLst>
              <a:ext uri="{FF2B5EF4-FFF2-40B4-BE49-F238E27FC236}">
                <a16:creationId xmlns:a16="http://schemas.microsoft.com/office/drawing/2014/main" id="{2E40BB58-5058-58B5-5A04-1D69AC15DED3}"/>
              </a:ext>
            </a:extLst>
          </p:cNvPr>
          <p:cNvSpPr/>
          <p:nvPr/>
        </p:nvSpPr>
        <p:spPr>
          <a:xfrm>
            <a:off x="2250462" y="4740686"/>
            <a:ext cx="3340194"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9" name="圆角矩形 8">
            <a:extLst>
              <a:ext uri="{FF2B5EF4-FFF2-40B4-BE49-F238E27FC236}">
                <a16:creationId xmlns:a16="http://schemas.microsoft.com/office/drawing/2014/main" id="{83BC7B33-C107-AAA3-E8FC-D3F28371D794}"/>
              </a:ext>
            </a:extLst>
          </p:cNvPr>
          <p:cNvSpPr/>
          <p:nvPr/>
        </p:nvSpPr>
        <p:spPr>
          <a:xfrm>
            <a:off x="5618115" y="4738083"/>
            <a:ext cx="674370"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10" name="圆角矩形 9">
            <a:extLst>
              <a:ext uri="{FF2B5EF4-FFF2-40B4-BE49-F238E27FC236}">
                <a16:creationId xmlns:a16="http://schemas.microsoft.com/office/drawing/2014/main" id="{02029976-036E-FF0D-222B-4F4718BD5585}"/>
              </a:ext>
            </a:extLst>
          </p:cNvPr>
          <p:cNvSpPr/>
          <p:nvPr/>
        </p:nvSpPr>
        <p:spPr>
          <a:xfrm>
            <a:off x="6319944" y="4738083"/>
            <a:ext cx="674370" cy="53721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C</a:t>
            </a:r>
            <a:endParaRPr lang="en-US" b="0" dirty="0">
              <a:solidFill>
                <a:srgbClr val="FFFFFF"/>
              </a:solidFill>
              <a:latin typeface="Arial" panose="020B0604020202020204"/>
            </a:endParaRPr>
          </a:p>
        </p:txBody>
      </p:sp>
      <p:sp>
        <p:nvSpPr>
          <p:cNvPr id="11" name="文本框 10">
            <a:extLst>
              <a:ext uri="{FF2B5EF4-FFF2-40B4-BE49-F238E27FC236}">
                <a16:creationId xmlns:a16="http://schemas.microsoft.com/office/drawing/2014/main" id="{406329FB-A658-48AA-FE76-64E0273D00C6}"/>
              </a:ext>
            </a:extLst>
          </p:cNvPr>
          <p:cNvSpPr txBox="1"/>
          <p:nvPr/>
        </p:nvSpPr>
        <p:spPr>
          <a:xfrm>
            <a:off x="4684566" y="5570422"/>
            <a:ext cx="689035"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01FC049C-C38F-516D-5441-05414C0BB2AD}"/>
              </a:ext>
            </a:extLst>
          </p:cNvPr>
          <p:cNvSpPr txBox="1"/>
          <p:nvPr/>
        </p:nvSpPr>
        <p:spPr>
          <a:xfrm>
            <a:off x="2104880" y="5313559"/>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92CCE7E1-5909-5B13-8CF9-9FD6A85EC437}"/>
              </a:ext>
            </a:extLst>
          </p:cNvPr>
          <p:cNvSpPr txBox="1"/>
          <p:nvPr/>
        </p:nvSpPr>
        <p:spPr>
          <a:xfrm>
            <a:off x="5366214" y="5359029"/>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70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8F60AC10-56E0-85E8-D9A1-D15103667089}"/>
              </a:ext>
            </a:extLst>
          </p:cNvPr>
          <p:cNvSpPr txBox="1"/>
          <p:nvPr/>
        </p:nvSpPr>
        <p:spPr>
          <a:xfrm>
            <a:off x="6099371" y="532614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80</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3EE0A811-7871-7939-3D5F-0D8690FFEDA4}"/>
              </a:ext>
            </a:extLst>
          </p:cNvPr>
          <p:cNvSpPr txBox="1"/>
          <p:nvPr/>
        </p:nvSpPr>
        <p:spPr>
          <a:xfrm>
            <a:off x="6731869" y="5313559"/>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17" name="左箭头 16">
            <a:extLst>
              <a:ext uri="{FF2B5EF4-FFF2-40B4-BE49-F238E27FC236}">
                <a16:creationId xmlns:a16="http://schemas.microsoft.com/office/drawing/2014/main" id="{67B403ED-C50A-B0C9-3975-7551FDC8A237}"/>
              </a:ext>
            </a:extLst>
          </p:cNvPr>
          <p:cNvSpPr/>
          <p:nvPr/>
        </p:nvSpPr>
        <p:spPr>
          <a:xfrm rot="5400000" flipV="1">
            <a:off x="2767197" y="5420884"/>
            <a:ext cx="412362" cy="134085"/>
          </a:xfrm>
          <a:prstGeom prst="lef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8" name="文本框 17">
            <a:extLst>
              <a:ext uri="{FF2B5EF4-FFF2-40B4-BE49-F238E27FC236}">
                <a16:creationId xmlns:a16="http://schemas.microsoft.com/office/drawing/2014/main" id="{3AD13912-1C18-663B-F14C-48C49B6C3F87}"/>
              </a:ext>
            </a:extLst>
          </p:cNvPr>
          <p:cNvSpPr txBox="1"/>
          <p:nvPr/>
        </p:nvSpPr>
        <p:spPr>
          <a:xfrm>
            <a:off x="2684811" y="5906869"/>
            <a:ext cx="7215349" cy="646331"/>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B</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and</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C</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are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ready</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here,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but</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cannot</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be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scheduled</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due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to</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non-preemption</a:t>
            </a:r>
            <a:endParaRPr lang="en-US" b="0" dirty="0">
              <a:solidFill>
                <a:srgbClr val="FF0000"/>
              </a:solidFill>
              <a:latin typeface="Arial" panose="020B0604020202020204"/>
              <a:ea typeface="+mn-ea"/>
              <a:cs typeface="+mn-cs"/>
            </a:endParaRPr>
          </a:p>
        </p:txBody>
      </p:sp>
      <p:sp>
        <p:nvSpPr>
          <p:cNvPr id="19" name="左箭头 18">
            <a:extLst>
              <a:ext uri="{FF2B5EF4-FFF2-40B4-BE49-F238E27FC236}">
                <a16:creationId xmlns:a16="http://schemas.microsoft.com/office/drawing/2014/main" id="{BD337A94-71B9-BC16-75C1-8E154C60D9B3}"/>
              </a:ext>
            </a:extLst>
          </p:cNvPr>
          <p:cNvSpPr/>
          <p:nvPr/>
        </p:nvSpPr>
        <p:spPr>
          <a:xfrm rot="5400000" flipV="1">
            <a:off x="3391765" y="5414433"/>
            <a:ext cx="412362" cy="134085"/>
          </a:xfrm>
          <a:prstGeom prst="lef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6" name="灯片编号占位符 2">
            <a:extLst>
              <a:ext uri="{FF2B5EF4-FFF2-40B4-BE49-F238E27FC236}">
                <a16:creationId xmlns:a16="http://schemas.microsoft.com/office/drawing/2014/main" id="{9F349CCF-F4D1-2AF1-2E13-5290A45DE5DF}"/>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12</a:t>
            </a:fld>
            <a:endParaRPr lang="nb-NO" dirty="0">
              <a:latin typeface="Arial"/>
              <a:cs typeface="Arial"/>
            </a:endParaRPr>
          </a:p>
        </p:txBody>
      </p:sp>
      <p:graphicFrame>
        <p:nvGraphicFramePr>
          <p:cNvPr id="21" name="表格 6">
            <a:extLst>
              <a:ext uri="{FF2B5EF4-FFF2-40B4-BE49-F238E27FC236}">
                <a16:creationId xmlns:a16="http://schemas.microsoft.com/office/drawing/2014/main" id="{20F30FC9-A91E-FB56-8835-8AC4EE95B89F}"/>
              </a:ext>
            </a:extLst>
          </p:cNvPr>
          <p:cNvGraphicFramePr>
            <a:graphicFrameLocks noGrp="1"/>
          </p:cNvGraphicFramePr>
          <p:nvPr>
            <p:extLst>
              <p:ext uri="{D42A27DB-BD31-4B8C-83A1-F6EECF244321}">
                <p14:modId xmlns:p14="http://schemas.microsoft.com/office/powerpoint/2010/main" val="427081738"/>
              </p:ext>
            </p:extLst>
          </p:nvPr>
        </p:nvGraphicFramePr>
        <p:xfrm>
          <a:off x="2684811" y="2697492"/>
          <a:ext cx="7098032" cy="2123440"/>
        </p:xfrm>
        <a:graphic>
          <a:graphicData uri="http://schemas.openxmlformats.org/drawingml/2006/table">
            <a:tbl>
              <a:tblPr firstRow="1" bandRow="1">
                <a:tableStyleId>{5C22544A-7EE6-4342-B048-85BDC9FD1C3A}</a:tableStyleId>
              </a:tblPr>
              <a:tblGrid>
                <a:gridCol w="811530">
                  <a:extLst>
                    <a:ext uri="{9D8B030D-6E8A-4147-A177-3AD203B41FA5}">
                      <a16:colId xmlns:a16="http://schemas.microsoft.com/office/drawing/2014/main" val="3897766631"/>
                    </a:ext>
                  </a:extLst>
                </a:gridCol>
                <a:gridCol w="1885950">
                  <a:extLst>
                    <a:ext uri="{9D8B030D-6E8A-4147-A177-3AD203B41FA5}">
                      <a16:colId xmlns:a16="http://schemas.microsoft.com/office/drawing/2014/main" val="3850674632"/>
                    </a:ext>
                  </a:extLst>
                </a:gridCol>
                <a:gridCol w="1851660">
                  <a:extLst>
                    <a:ext uri="{9D8B030D-6E8A-4147-A177-3AD203B41FA5}">
                      <a16:colId xmlns:a16="http://schemas.microsoft.com/office/drawing/2014/main" val="3839086762"/>
                    </a:ext>
                  </a:extLst>
                </a:gridCol>
                <a:gridCol w="2548892">
                  <a:extLst>
                    <a:ext uri="{9D8B030D-6E8A-4147-A177-3AD203B41FA5}">
                      <a16:colId xmlns:a16="http://schemas.microsoft.com/office/drawing/2014/main" val="3306942541"/>
                    </a:ext>
                  </a:extLst>
                </a:gridCol>
              </a:tblGrid>
              <a:tr h="370840">
                <a:tc>
                  <a:txBody>
                    <a:bodyPr/>
                    <a:lstStyle/>
                    <a:p>
                      <a:r>
                        <a:rPr lang="en-US" dirty="0">
                          <a:solidFill>
                            <a:srgbClr val="0070C0"/>
                          </a:solidFill>
                        </a:rPr>
                        <a:t>J</a:t>
                      </a:r>
                      <a:r>
                        <a:rPr lang="en-US" altLang="zh-CN" dirty="0">
                          <a:solidFill>
                            <a:srgbClr val="0070C0"/>
                          </a:solidFill>
                        </a:rPr>
                        <a:t>ob</a:t>
                      </a:r>
                      <a:endParaRPr lang="en-US" dirty="0">
                        <a:solidFill>
                          <a:srgbClr val="0070C0"/>
                        </a:solidFill>
                      </a:endParaRPr>
                    </a:p>
                  </a:txBody>
                  <a:tcPr/>
                </a:tc>
                <a:tc>
                  <a:txBody>
                    <a:bodyPr/>
                    <a:lstStyle/>
                    <a:p>
                      <a:r>
                        <a:rPr lang="en-US" altLang="zh-CN" dirty="0">
                          <a:solidFill>
                            <a:srgbClr val="0070C0"/>
                          </a:solidFill>
                        </a:rPr>
                        <a:t>Arrival</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Run</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Finishing</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dirty="0"/>
                        <a:t>A</a:t>
                      </a:r>
                      <a:endParaRPr lang="en-US" dirty="0"/>
                    </a:p>
                  </a:txBody>
                  <a:tcPr/>
                </a:tc>
                <a:tc>
                  <a:txBody>
                    <a:bodyPr/>
                    <a:lstStyle/>
                    <a:p>
                      <a:r>
                        <a:rPr lang="en-US" altLang="zh-CN" dirty="0"/>
                        <a:t>0</a:t>
                      </a:r>
                      <a:endParaRPr lang="en-US" dirty="0"/>
                    </a:p>
                  </a:txBody>
                  <a:tcPr/>
                </a:tc>
                <a:tc>
                  <a:txBody>
                    <a:bodyPr/>
                    <a:lstStyle/>
                    <a:p>
                      <a:r>
                        <a:rPr lang="en-US" altLang="zh-CN" strike="noStrike" dirty="0">
                          <a:solidFill>
                            <a:schemeClr val="tx1"/>
                          </a:solidFill>
                        </a:rPr>
                        <a:t>70</a:t>
                      </a:r>
                      <a:endParaRPr lang="en-US" strike="noStrike" dirty="0">
                        <a:solidFill>
                          <a:schemeClr val="tx1"/>
                        </a:solidFill>
                      </a:endParaRPr>
                    </a:p>
                  </a:txBody>
                  <a:tcPr/>
                </a:tc>
                <a:tc>
                  <a:txBody>
                    <a:bodyPr/>
                    <a:lstStyle/>
                    <a:p>
                      <a:r>
                        <a:rPr lang="en-US" altLang="zh-CN" dirty="0">
                          <a:solidFill>
                            <a:srgbClr val="FF0000"/>
                          </a:solidFill>
                        </a:rPr>
                        <a:t>70</a:t>
                      </a:r>
                      <a:endParaRPr lang="en-US" dirty="0">
                        <a:solidFill>
                          <a:srgbClr val="FF0000"/>
                        </a:solidFill>
                      </a:endParaRPr>
                    </a:p>
                  </a:txBody>
                  <a:tcPr/>
                </a:tc>
                <a:extLst>
                  <a:ext uri="{0D108BD9-81ED-4DB2-BD59-A6C34878D82A}">
                    <a16:rowId xmlns:a16="http://schemas.microsoft.com/office/drawing/2014/main" val="2311278232"/>
                  </a:ext>
                </a:extLst>
              </a:tr>
              <a:tr h="370840">
                <a:tc>
                  <a:txBody>
                    <a:bodyPr/>
                    <a:lstStyle/>
                    <a:p>
                      <a:r>
                        <a:rPr lang="en-US" altLang="zh-CN" dirty="0"/>
                        <a:t>B</a:t>
                      </a:r>
                      <a:endParaRPr lang="en-US" dirty="0"/>
                    </a:p>
                  </a:txBody>
                  <a:tcPr/>
                </a:tc>
                <a:tc>
                  <a:txBody>
                    <a:bodyPr/>
                    <a:lstStyle/>
                    <a:p>
                      <a:r>
                        <a:rPr lang="en-US" altLang="zh-CN" baseline="0" dirty="0"/>
                        <a:t>10</a:t>
                      </a:r>
                      <a:endParaRPr lang="en-US" baseline="0" dirty="0"/>
                    </a:p>
                  </a:txBody>
                  <a:tcPr/>
                </a:tc>
                <a:tc>
                  <a:txBody>
                    <a:bodyPr/>
                    <a:lstStyle/>
                    <a:p>
                      <a:r>
                        <a:rPr lang="en-US" altLang="zh-CN" dirty="0"/>
                        <a:t>10</a:t>
                      </a:r>
                      <a:endParaRPr lang="en-US" dirty="0"/>
                    </a:p>
                  </a:txBody>
                  <a:tcPr/>
                </a:tc>
                <a:tc>
                  <a:txBody>
                    <a:bodyPr/>
                    <a:lstStyle/>
                    <a:p>
                      <a:r>
                        <a:rPr lang="en-US" altLang="zh-CN" dirty="0">
                          <a:solidFill>
                            <a:srgbClr val="FF0000"/>
                          </a:solidFill>
                        </a:rPr>
                        <a:t>80</a:t>
                      </a:r>
                      <a:endParaRPr lang="en-US" dirty="0">
                        <a:solidFill>
                          <a:srgbClr val="FF0000"/>
                        </a:solidFill>
                      </a:endParaRPr>
                    </a:p>
                  </a:txBody>
                  <a:tcPr/>
                </a:tc>
                <a:extLst>
                  <a:ext uri="{0D108BD9-81ED-4DB2-BD59-A6C34878D82A}">
                    <a16:rowId xmlns:a16="http://schemas.microsoft.com/office/drawing/2014/main" val="1749603488"/>
                  </a:ext>
                </a:extLst>
              </a:tr>
              <a:tr h="370840">
                <a:tc>
                  <a:txBody>
                    <a:bodyPr/>
                    <a:lstStyle/>
                    <a:p>
                      <a:r>
                        <a:rPr lang="en-US" dirty="0"/>
                        <a:t>C</a:t>
                      </a:r>
                    </a:p>
                  </a:txBody>
                  <a:tcPr/>
                </a:tc>
                <a:tc>
                  <a:txBody>
                    <a:bodyPr/>
                    <a:lstStyle/>
                    <a:p>
                      <a:r>
                        <a:rPr lang="en-US" altLang="zh-CN" dirty="0"/>
                        <a:t>20</a:t>
                      </a:r>
                      <a:endParaRPr lang="en-US" baseline="30000" dirty="0"/>
                    </a:p>
                  </a:txBody>
                  <a:tcPr/>
                </a:tc>
                <a:tc>
                  <a:txBody>
                    <a:bodyPr/>
                    <a:lstStyle/>
                    <a:p>
                      <a:r>
                        <a:rPr lang="en-US" altLang="zh-CN" dirty="0"/>
                        <a:t>10</a:t>
                      </a:r>
                      <a:endParaRPr lang="en-US" dirty="0"/>
                    </a:p>
                  </a:txBody>
                  <a:tcPr/>
                </a:tc>
                <a:tc>
                  <a:txBody>
                    <a:bodyPr/>
                    <a:lstStyle/>
                    <a:p>
                      <a:r>
                        <a:rPr lang="en-US" altLang="zh-CN" dirty="0">
                          <a:solidFill>
                            <a:srgbClr val="FF0000"/>
                          </a:solidFill>
                        </a:rPr>
                        <a:t>90</a:t>
                      </a:r>
                      <a:endParaRPr lang="en-US" dirty="0">
                        <a:solidFill>
                          <a:srgbClr val="FF0000"/>
                        </a:solidFill>
                      </a:endParaRPr>
                    </a:p>
                  </a:txBody>
                  <a:tcPr/>
                </a:tc>
                <a:extLst>
                  <a:ext uri="{0D108BD9-81ED-4DB2-BD59-A6C34878D82A}">
                    <a16:rowId xmlns:a16="http://schemas.microsoft.com/office/drawing/2014/main" val="1233945708"/>
                  </a:ext>
                </a:extLst>
              </a:tr>
              <a:tr h="370840">
                <a:tc>
                  <a:txBody>
                    <a:bodyPr/>
                    <a:lstStyle/>
                    <a:p>
                      <a:endParaRPr lang="en-US" dirty="0"/>
                    </a:p>
                  </a:txBody>
                  <a:tcPr/>
                </a:tc>
                <a:tc gridSpan="2">
                  <a:txBody>
                    <a:bodyPr/>
                    <a:lstStyle/>
                    <a:p>
                      <a:pPr algn="r"/>
                      <a:r>
                        <a:rPr lang="en-US" altLang="zh-CN" dirty="0"/>
                        <a:t>Average</a:t>
                      </a:r>
                      <a:r>
                        <a:rPr lang="zh-CN" altLang="en-US" dirty="0"/>
                        <a:t> </a:t>
                      </a:r>
                      <a:r>
                        <a:rPr lang="en-US" altLang="zh-CN" dirty="0"/>
                        <a:t>Turnaround</a:t>
                      </a:r>
                      <a:endParaRPr lang="en-US" dirty="0"/>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r>
                        <a:rPr lang="en-US" altLang="zh-CN" dirty="0">
                          <a:solidFill>
                            <a:srgbClr val="FF0000"/>
                          </a:solidFill>
                        </a:rPr>
                        <a:t>(70+70+70)/3</a:t>
                      </a:r>
                      <a:r>
                        <a:rPr lang="zh-CN" altLang="en-US" dirty="0">
                          <a:solidFill>
                            <a:srgbClr val="FF0000"/>
                          </a:solidFill>
                        </a:rPr>
                        <a:t> </a:t>
                      </a:r>
                      <a:r>
                        <a:rPr lang="en-US" altLang="zh-CN" dirty="0">
                          <a:solidFill>
                            <a:srgbClr val="FF0000"/>
                          </a:solidFill>
                        </a:rPr>
                        <a:t>=</a:t>
                      </a:r>
                      <a:r>
                        <a:rPr lang="zh-CN" altLang="en-US" dirty="0">
                          <a:solidFill>
                            <a:srgbClr val="FF0000"/>
                          </a:solidFill>
                        </a:rPr>
                        <a:t> </a:t>
                      </a:r>
                      <a:r>
                        <a:rPr lang="en-US" altLang="zh-CN" dirty="0">
                          <a:solidFill>
                            <a:srgbClr val="FF0000"/>
                          </a:solidFill>
                        </a:rPr>
                        <a:t>70</a:t>
                      </a:r>
                      <a:endParaRPr lang="en-US" dirty="0">
                        <a:solidFill>
                          <a:srgbClr val="FF0000"/>
                        </a:solidFill>
                      </a:endParaRPr>
                    </a:p>
                  </a:txBody>
                  <a:tcPr/>
                </a:tc>
                <a:extLst>
                  <a:ext uri="{0D108BD9-81ED-4DB2-BD59-A6C34878D82A}">
                    <a16:rowId xmlns:a16="http://schemas.microsoft.com/office/drawing/2014/main" val="2879113726"/>
                  </a:ext>
                </a:extLst>
              </a:tr>
            </a:tbl>
          </a:graphicData>
        </a:graphic>
      </p:graphicFrame>
      <p:sp>
        <p:nvSpPr>
          <p:cNvPr id="22" name="矩形 2">
            <a:extLst>
              <a:ext uri="{FF2B5EF4-FFF2-40B4-BE49-F238E27FC236}">
                <a16:creationId xmlns:a16="http://schemas.microsoft.com/office/drawing/2014/main" id="{062CF53D-AFE5-0BA5-E09C-5F7A0482F270}"/>
              </a:ext>
            </a:extLst>
          </p:cNvPr>
          <p:cNvSpPr/>
          <p:nvPr/>
        </p:nvSpPr>
        <p:spPr>
          <a:xfrm>
            <a:off x="7214947" y="4180164"/>
            <a:ext cx="2674417" cy="371529"/>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000000"/>
              </a:solidFill>
              <a:latin typeface="Arial" panose="020B0604020202020204"/>
            </a:endParaRPr>
          </a:p>
        </p:txBody>
      </p:sp>
    </p:spTree>
    <p:extLst>
      <p:ext uri="{BB962C8B-B14F-4D97-AF65-F5344CB8AC3E}">
        <p14:creationId xmlns:p14="http://schemas.microsoft.com/office/powerpoint/2010/main" val="74211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p:bldP spid="12" grpId="0"/>
      <p:bldP spid="13" grpId="0"/>
      <p:bldP spid="14" grpId="0"/>
      <p:bldP spid="15" grpId="0"/>
      <p:bldP spid="17" grpId="0" animBg="1"/>
      <p:bldP spid="18" grpId="0"/>
      <p:bldP spid="19"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5BA9D-FB6C-23FD-4CE2-3C0B14E853F2}"/>
              </a:ext>
            </a:extLst>
          </p:cNvPr>
          <p:cNvSpPr>
            <a:spLocks noGrp="1"/>
          </p:cNvSpPr>
          <p:nvPr>
            <p:ph type="title"/>
          </p:nvPr>
        </p:nvSpPr>
        <p:spPr>
          <a:xfrm>
            <a:off x="1838587" y="274639"/>
            <a:ext cx="8657963" cy="646331"/>
          </a:xfrm>
        </p:spPr>
        <p:txBody>
          <a:bodyPr/>
          <a:lstStyle/>
          <a:p>
            <a:r>
              <a:rPr lang="en-US" altLang="zh-CN" dirty="0"/>
              <a:t>Shortest</a:t>
            </a:r>
            <a:r>
              <a:rPr lang="zh-CN" altLang="en-US" dirty="0"/>
              <a:t> </a:t>
            </a:r>
            <a:r>
              <a:rPr lang="en-US" altLang="zh-CN" dirty="0"/>
              <a:t>Time-to-Complete</a:t>
            </a:r>
            <a:r>
              <a:rPr lang="zh-CN" altLang="en-US" dirty="0"/>
              <a:t> </a:t>
            </a:r>
            <a:r>
              <a:rPr lang="en-US" altLang="zh-CN" dirty="0"/>
              <a:t>First</a:t>
            </a:r>
            <a:r>
              <a:rPr lang="zh-CN" altLang="en-US" dirty="0"/>
              <a:t> </a:t>
            </a:r>
            <a:r>
              <a:rPr lang="en-US" altLang="zh-CN" dirty="0"/>
              <a:t>(STCF)</a:t>
            </a:r>
            <a:endParaRPr lang="en-US" dirty="0"/>
          </a:p>
        </p:txBody>
      </p:sp>
      <p:sp>
        <p:nvSpPr>
          <p:cNvPr id="3" name="内容占位符 2">
            <a:extLst>
              <a:ext uri="{FF2B5EF4-FFF2-40B4-BE49-F238E27FC236}">
                <a16:creationId xmlns:a16="http://schemas.microsoft.com/office/drawing/2014/main" id="{11B8B09D-3472-5C35-7152-7E94376A65D6}"/>
              </a:ext>
            </a:extLst>
          </p:cNvPr>
          <p:cNvSpPr>
            <a:spLocks noGrp="1"/>
          </p:cNvSpPr>
          <p:nvPr>
            <p:ph idx="1"/>
          </p:nvPr>
        </p:nvSpPr>
        <p:spPr/>
        <p:txBody>
          <a:bodyPr>
            <a:normAutofit lnSpcReduction="10000"/>
          </a:bodyPr>
          <a:lstStyle/>
          <a:p>
            <a:endParaRPr lang="en-US" dirty="0"/>
          </a:p>
          <a:p>
            <a:endParaRPr lang="en-US" dirty="0"/>
          </a:p>
          <a:p>
            <a:r>
              <a:rPr lang="en-US" altLang="zh-CN" dirty="0"/>
              <a:t>This</a:t>
            </a:r>
            <a:r>
              <a:rPr lang="zh-CN" altLang="en-US" dirty="0"/>
              <a:t> </a:t>
            </a:r>
            <a:r>
              <a:rPr lang="en-US" altLang="zh-CN" dirty="0"/>
              <a:t>assumption</a:t>
            </a:r>
            <a:r>
              <a:rPr lang="zh-CN" altLang="en-US" dirty="0"/>
              <a:t> </a:t>
            </a:r>
            <a:r>
              <a:rPr lang="en-US" altLang="zh-CN" dirty="0"/>
              <a:t>indicates</a:t>
            </a:r>
            <a:r>
              <a:rPr lang="zh-CN" altLang="en-US" dirty="0"/>
              <a:t> </a:t>
            </a:r>
            <a:r>
              <a:rPr lang="en-US" altLang="zh-CN" dirty="0"/>
              <a:t>the</a:t>
            </a:r>
            <a:r>
              <a:rPr lang="zh-CN" altLang="en-US" dirty="0"/>
              <a:t> </a:t>
            </a:r>
            <a:r>
              <a:rPr lang="en-US" altLang="zh-CN" dirty="0"/>
              <a:t>concept</a:t>
            </a:r>
            <a:r>
              <a:rPr lang="zh-CN" altLang="en-US" dirty="0"/>
              <a:t> </a:t>
            </a:r>
            <a:r>
              <a:rPr lang="en-US" altLang="zh-CN" dirty="0"/>
              <a:t>of</a:t>
            </a:r>
            <a:r>
              <a:rPr lang="zh-CN" altLang="en-US" dirty="0"/>
              <a:t> </a:t>
            </a:r>
            <a:r>
              <a:rPr lang="en-GB" altLang="zh-CN" b="1" dirty="0">
                <a:solidFill>
                  <a:srgbClr val="0070C0"/>
                </a:solidFill>
              </a:rPr>
              <a:t>non-</a:t>
            </a:r>
            <a:r>
              <a:rPr lang="en-US" altLang="zh-CN" b="1" dirty="0">
                <a:solidFill>
                  <a:srgbClr val="0070C0"/>
                </a:solidFill>
              </a:rPr>
              <a:t>preemption</a:t>
            </a:r>
          </a:p>
          <a:p>
            <a:pPr marL="0" indent="0">
              <a:buNone/>
            </a:pPr>
            <a:endParaRPr lang="en-US" altLang="zh-CN" b="1" dirty="0">
              <a:solidFill>
                <a:srgbClr val="0070C0"/>
              </a:solidFill>
            </a:endParaRPr>
          </a:p>
          <a:p>
            <a:r>
              <a:rPr lang="en-US" altLang="zh-CN" dirty="0"/>
              <a:t>FIFO</a:t>
            </a:r>
            <a:r>
              <a:rPr lang="zh-CN" altLang="en-US" dirty="0"/>
              <a:t> </a:t>
            </a:r>
            <a:r>
              <a:rPr lang="en-US" altLang="zh-CN" dirty="0"/>
              <a:t>and</a:t>
            </a:r>
            <a:r>
              <a:rPr lang="zh-CN" altLang="en-US" dirty="0"/>
              <a:t> </a:t>
            </a:r>
            <a:r>
              <a:rPr lang="en-US" altLang="zh-CN" dirty="0"/>
              <a:t>SJF</a:t>
            </a:r>
            <a:r>
              <a:rPr lang="zh-CN" altLang="en-US" dirty="0"/>
              <a:t> </a:t>
            </a:r>
            <a:r>
              <a:rPr lang="en-US" altLang="zh-CN" dirty="0"/>
              <a:t>are</a:t>
            </a:r>
            <a:r>
              <a:rPr lang="zh-CN" altLang="en-US" dirty="0"/>
              <a:t> </a:t>
            </a:r>
            <a:r>
              <a:rPr lang="en-US" altLang="zh-CN" dirty="0"/>
              <a:t>both</a:t>
            </a:r>
            <a:r>
              <a:rPr lang="zh-CN" altLang="en-US" dirty="0"/>
              <a:t> </a:t>
            </a:r>
            <a:r>
              <a:rPr lang="en-US" altLang="zh-CN" b="1" dirty="0">
                <a:solidFill>
                  <a:srgbClr val="0070C0"/>
                </a:solidFill>
              </a:rPr>
              <a:t>non-preemptive</a:t>
            </a:r>
            <a:r>
              <a:rPr lang="zh-CN" altLang="en-US" dirty="0"/>
              <a:t> </a:t>
            </a:r>
            <a:r>
              <a:rPr lang="en-US" altLang="zh-CN" dirty="0"/>
              <a:t>schedulers</a:t>
            </a:r>
          </a:p>
          <a:p>
            <a:pPr marL="0" indent="0">
              <a:buNone/>
            </a:pPr>
            <a:endParaRPr lang="en-US" altLang="zh-CN" dirty="0"/>
          </a:p>
          <a:p>
            <a:r>
              <a:rPr lang="en-US" altLang="zh-CN" dirty="0"/>
              <a:t>STCF</a:t>
            </a:r>
            <a:r>
              <a:rPr lang="zh-CN" altLang="en-US" dirty="0"/>
              <a:t> </a:t>
            </a:r>
            <a:r>
              <a:rPr lang="en-US" altLang="zh-CN" dirty="0"/>
              <a:t>policy:</a:t>
            </a:r>
            <a:r>
              <a:rPr lang="zh-CN" altLang="en-US" dirty="0"/>
              <a:t> </a:t>
            </a:r>
            <a:r>
              <a:rPr lang="en-US" altLang="zh-CN" dirty="0"/>
              <a:t>Always</a:t>
            </a:r>
            <a:r>
              <a:rPr lang="zh-CN" altLang="en-US" dirty="0"/>
              <a:t> </a:t>
            </a:r>
            <a:r>
              <a:rPr lang="en-US" altLang="zh-CN" dirty="0"/>
              <a:t>switch</a:t>
            </a:r>
            <a:r>
              <a:rPr lang="zh-CN" altLang="en-US" dirty="0"/>
              <a:t> </a:t>
            </a:r>
            <a:r>
              <a:rPr lang="en-US" altLang="zh-CN" dirty="0"/>
              <a:t>to</a:t>
            </a:r>
            <a:r>
              <a:rPr lang="zh-CN" altLang="en-US" dirty="0"/>
              <a:t> </a:t>
            </a:r>
            <a:r>
              <a:rPr lang="en-US" altLang="zh-CN" dirty="0"/>
              <a:t>jobs</a:t>
            </a:r>
            <a:r>
              <a:rPr lang="zh-CN" altLang="en-US" dirty="0"/>
              <a:t> </a:t>
            </a:r>
            <a:r>
              <a:rPr lang="en-US" altLang="zh-CN" dirty="0"/>
              <a:t>with</a:t>
            </a:r>
            <a:r>
              <a:rPr lang="zh-CN" altLang="en-US" dirty="0"/>
              <a:t> </a:t>
            </a:r>
            <a:r>
              <a:rPr lang="en-US" altLang="zh-CN" dirty="0"/>
              <a:t>the</a:t>
            </a:r>
            <a:r>
              <a:rPr lang="zh-CN" altLang="en-US" dirty="0"/>
              <a:t> </a:t>
            </a:r>
            <a:r>
              <a:rPr lang="en-US" altLang="zh-CN" dirty="0"/>
              <a:t>shortest</a:t>
            </a:r>
            <a:r>
              <a:rPr lang="zh-CN" altLang="en-US" dirty="0"/>
              <a:t> </a:t>
            </a:r>
            <a:r>
              <a:rPr lang="en-US" altLang="zh-CN" dirty="0"/>
              <a:t>completion</a:t>
            </a:r>
            <a:r>
              <a:rPr lang="zh-CN" altLang="en-US" dirty="0"/>
              <a:t> </a:t>
            </a:r>
            <a:r>
              <a:rPr lang="en-US" altLang="zh-CN" dirty="0"/>
              <a:t>time</a:t>
            </a:r>
          </a:p>
          <a:p>
            <a:pPr marL="0" indent="0">
              <a:buNone/>
            </a:pPr>
            <a:endParaRPr lang="en-US" altLang="zh-CN" dirty="0"/>
          </a:p>
          <a:p>
            <a:r>
              <a:rPr lang="en-US" altLang="zh-CN" dirty="0"/>
              <a:t>STCF</a:t>
            </a:r>
            <a:r>
              <a:rPr lang="zh-CN" altLang="en-US" dirty="0"/>
              <a:t> </a:t>
            </a:r>
            <a:r>
              <a:rPr lang="en-US" altLang="zh-CN" dirty="0"/>
              <a:t>is</a:t>
            </a:r>
            <a:r>
              <a:rPr lang="zh-CN" altLang="en-US" dirty="0"/>
              <a:t> </a:t>
            </a:r>
            <a:r>
              <a:rPr lang="en-US" altLang="zh-CN" dirty="0"/>
              <a:t>a</a:t>
            </a:r>
            <a:r>
              <a:rPr lang="zh-CN" altLang="en-US" dirty="0"/>
              <a:t> </a:t>
            </a:r>
            <a:r>
              <a:rPr lang="en-US" altLang="zh-CN" b="1" dirty="0">
                <a:solidFill>
                  <a:srgbClr val="0070C0"/>
                </a:solidFill>
              </a:rPr>
              <a:t>preemptive</a:t>
            </a:r>
            <a:r>
              <a:rPr lang="zh-CN" altLang="en-US" dirty="0"/>
              <a:t> </a:t>
            </a:r>
            <a:r>
              <a:rPr lang="en-US" altLang="zh-CN" dirty="0"/>
              <a:t>scheduler</a:t>
            </a:r>
          </a:p>
          <a:p>
            <a:endParaRPr lang="en-US" dirty="0"/>
          </a:p>
          <a:p>
            <a:r>
              <a:rPr lang="en-US" altLang="zh-CN" dirty="0"/>
              <a:t>STFC</a:t>
            </a:r>
            <a:r>
              <a:rPr lang="zh-CN" altLang="en-US" dirty="0"/>
              <a:t> </a:t>
            </a:r>
            <a:r>
              <a:rPr lang="en-US" altLang="zh-CN" dirty="0"/>
              <a:t>is</a:t>
            </a:r>
            <a:r>
              <a:rPr lang="zh-CN" altLang="en-US" dirty="0"/>
              <a:t> </a:t>
            </a:r>
            <a:r>
              <a:rPr lang="en-US" altLang="zh-CN" dirty="0"/>
              <a:t>optimal</a:t>
            </a:r>
            <a:r>
              <a:rPr lang="zh-CN" altLang="en-US" dirty="0"/>
              <a:t> </a:t>
            </a:r>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dirty="0"/>
              <a:t>minimizing</a:t>
            </a:r>
            <a:r>
              <a:rPr lang="zh-CN" altLang="en-US" dirty="0"/>
              <a:t> </a:t>
            </a:r>
            <a:r>
              <a:rPr lang="en-US" altLang="zh-CN" dirty="0"/>
              <a:t>the</a:t>
            </a:r>
            <a:r>
              <a:rPr lang="zh-CN" altLang="en-US" dirty="0"/>
              <a:t> </a:t>
            </a:r>
            <a:r>
              <a:rPr lang="en-US" altLang="zh-CN" dirty="0"/>
              <a:t>average</a:t>
            </a:r>
            <a:r>
              <a:rPr lang="zh-CN" altLang="en-US" dirty="0"/>
              <a:t> </a:t>
            </a:r>
            <a:r>
              <a:rPr lang="en-US" altLang="zh-CN" dirty="0"/>
              <a:t>waiting</a:t>
            </a:r>
            <a:r>
              <a:rPr lang="zh-CN" altLang="en-US" dirty="0"/>
              <a:t> </a:t>
            </a:r>
            <a:r>
              <a:rPr lang="en-US" altLang="zh-CN" dirty="0"/>
              <a:t>time,</a:t>
            </a:r>
            <a:r>
              <a:rPr lang="zh-CN" altLang="en-US" dirty="0"/>
              <a:t> </a:t>
            </a:r>
            <a:r>
              <a:rPr lang="en-US" altLang="zh-CN" dirty="0"/>
              <a:t>if</a:t>
            </a:r>
            <a:r>
              <a:rPr lang="zh-CN" altLang="en-US" dirty="0"/>
              <a:t> </a:t>
            </a:r>
            <a:r>
              <a:rPr lang="en-US" altLang="zh-CN" dirty="0"/>
              <a:t>the</a:t>
            </a:r>
            <a:r>
              <a:rPr lang="zh-CN" altLang="en-US" dirty="0"/>
              <a:t> </a:t>
            </a:r>
            <a:r>
              <a:rPr lang="en-US" altLang="zh-CN" dirty="0"/>
              <a:t>assumptions</a:t>
            </a:r>
            <a:r>
              <a:rPr lang="zh-CN" altLang="en-US" dirty="0"/>
              <a:t> </a:t>
            </a:r>
            <a:r>
              <a:rPr lang="en-US" altLang="zh-CN" dirty="0"/>
              <a:t>hold.</a:t>
            </a:r>
            <a:r>
              <a:rPr lang="zh-CN" altLang="en-US" dirty="0"/>
              <a:t> </a:t>
            </a:r>
            <a:endParaRPr lang="en-US" dirty="0"/>
          </a:p>
        </p:txBody>
      </p:sp>
      <p:sp>
        <p:nvSpPr>
          <p:cNvPr id="5" name="圆角矩形 4">
            <a:extLst>
              <a:ext uri="{FF2B5EF4-FFF2-40B4-BE49-F238E27FC236}">
                <a16:creationId xmlns:a16="http://schemas.microsoft.com/office/drawing/2014/main" id="{7611555A-6C42-EB6F-503C-D0298892E0A4}"/>
              </a:ext>
            </a:extLst>
          </p:cNvPr>
          <p:cNvSpPr/>
          <p:nvPr/>
        </p:nvSpPr>
        <p:spPr>
          <a:xfrm>
            <a:off x="2119172" y="1073426"/>
            <a:ext cx="8096791" cy="60579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defRPr sz="1800">
                <a:solidFill>
                  <a:srgbClr val="000000"/>
                </a:solidFill>
              </a:defRPr>
            </a:pPr>
            <a:r>
              <a:rPr lang="en-US" altLang="zh-CN" sz="2800" b="0" strike="sngStrike" dirty="0">
                <a:solidFill>
                  <a:srgbClr val="FFFFFF"/>
                </a:solidFill>
                <a:latin typeface="Arial" panose="020B0604020202020204"/>
                <a:ea typeface="黑体" panose="02010609060101010101" pitchFamily="49" charset="-122"/>
              </a:rPr>
              <a:t>Once</a:t>
            </a:r>
            <a:r>
              <a:rPr lang="zh-CN" altLang="en-US" sz="2800" b="0" strike="sngStrike" dirty="0">
                <a:solidFill>
                  <a:srgbClr val="FFFFFF"/>
                </a:solidFill>
                <a:latin typeface="Arial" panose="020B0604020202020204"/>
                <a:ea typeface="黑体" panose="02010609060101010101" pitchFamily="49" charset="-122"/>
              </a:rPr>
              <a:t> </a:t>
            </a:r>
            <a:r>
              <a:rPr lang="en-US" altLang="zh-CN" sz="2800" b="0" strike="sngStrike" dirty="0">
                <a:solidFill>
                  <a:srgbClr val="FFFFFF"/>
                </a:solidFill>
                <a:latin typeface="Arial" panose="020B0604020202020204"/>
                <a:ea typeface="黑体" panose="02010609060101010101" pitchFamily="49" charset="-122"/>
              </a:rPr>
              <a:t>started,</a:t>
            </a:r>
            <a:r>
              <a:rPr lang="zh-CN" altLang="en-US" sz="2800" b="0" strike="sngStrike" dirty="0">
                <a:solidFill>
                  <a:srgbClr val="FFFFFF"/>
                </a:solidFill>
                <a:latin typeface="Arial" panose="020B0604020202020204"/>
                <a:ea typeface="黑体" panose="02010609060101010101" pitchFamily="49" charset="-122"/>
              </a:rPr>
              <a:t> </a:t>
            </a:r>
            <a:r>
              <a:rPr lang="en-US" altLang="zh-CN" sz="2800" b="0" strike="sngStrike" dirty="0">
                <a:solidFill>
                  <a:srgbClr val="FFFFFF"/>
                </a:solidFill>
                <a:latin typeface="Arial" panose="020B0604020202020204"/>
                <a:ea typeface="黑体" panose="02010609060101010101" pitchFamily="49" charset="-122"/>
              </a:rPr>
              <a:t>each</a:t>
            </a:r>
            <a:r>
              <a:rPr lang="zh-CN" altLang="en-US" sz="2800" b="0" strike="sngStrike" dirty="0">
                <a:solidFill>
                  <a:srgbClr val="FFFFFF"/>
                </a:solidFill>
                <a:latin typeface="Arial" panose="020B0604020202020204"/>
                <a:ea typeface="黑体" panose="02010609060101010101" pitchFamily="49" charset="-122"/>
              </a:rPr>
              <a:t> </a:t>
            </a:r>
            <a:r>
              <a:rPr lang="en-US" altLang="zh-CN" sz="2800" b="0" strike="sngStrike" dirty="0">
                <a:solidFill>
                  <a:srgbClr val="FFFFFF"/>
                </a:solidFill>
                <a:latin typeface="Arial" panose="020B0604020202020204"/>
                <a:ea typeface="黑体" panose="02010609060101010101" pitchFamily="49" charset="-122"/>
              </a:rPr>
              <a:t>job</a:t>
            </a:r>
            <a:r>
              <a:rPr lang="zh-CN" altLang="en-US" sz="2800" b="0" strike="sngStrike" dirty="0">
                <a:solidFill>
                  <a:srgbClr val="FFFFFF"/>
                </a:solidFill>
                <a:latin typeface="Arial" panose="020B0604020202020204"/>
                <a:ea typeface="黑体" panose="02010609060101010101" pitchFamily="49" charset="-122"/>
              </a:rPr>
              <a:t> </a:t>
            </a:r>
            <a:r>
              <a:rPr lang="en-US" altLang="zh-CN" sz="2800" b="0" strike="sngStrike" dirty="0">
                <a:solidFill>
                  <a:srgbClr val="FFFFFF"/>
                </a:solidFill>
                <a:latin typeface="Arial" panose="020B0604020202020204"/>
                <a:ea typeface="黑体" panose="02010609060101010101" pitchFamily="49" charset="-122"/>
              </a:rPr>
              <a:t>runs</a:t>
            </a:r>
            <a:r>
              <a:rPr lang="zh-CN" altLang="en-US" sz="2800" b="0" strike="sngStrike" dirty="0">
                <a:solidFill>
                  <a:srgbClr val="FFFFFF"/>
                </a:solidFill>
                <a:latin typeface="Arial" panose="020B0604020202020204"/>
                <a:ea typeface="黑体" panose="02010609060101010101" pitchFamily="49" charset="-122"/>
              </a:rPr>
              <a:t> </a:t>
            </a:r>
            <a:r>
              <a:rPr lang="en-US" altLang="zh-CN" sz="2800" b="0" strike="sngStrike" dirty="0">
                <a:solidFill>
                  <a:srgbClr val="FFFFFF"/>
                </a:solidFill>
                <a:latin typeface="Arial" panose="020B0604020202020204"/>
                <a:ea typeface="黑体" panose="02010609060101010101" pitchFamily="49" charset="-122"/>
              </a:rPr>
              <a:t>to</a:t>
            </a:r>
            <a:r>
              <a:rPr lang="zh-CN" altLang="en-US" sz="2800" b="0" strike="sngStrike" dirty="0">
                <a:solidFill>
                  <a:srgbClr val="FFFFFF"/>
                </a:solidFill>
                <a:latin typeface="Arial" panose="020B0604020202020204"/>
                <a:ea typeface="黑体" panose="02010609060101010101" pitchFamily="49" charset="-122"/>
              </a:rPr>
              <a:t> </a:t>
            </a:r>
            <a:r>
              <a:rPr lang="en-US" altLang="zh-CN" sz="2800" b="0" strike="sngStrike" dirty="0">
                <a:solidFill>
                  <a:srgbClr val="FFFFFF"/>
                </a:solidFill>
                <a:latin typeface="Arial" panose="020B0604020202020204"/>
                <a:ea typeface="黑体" panose="02010609060101010101" pitchFamily="49" charset="-122"/>
              </a:rPr>
              <a:t>completion</a:t>
            </a:r>
          </a:p>
        </p:txBody>
      </p:sp>
      <p:sp>
        <p:nvSpPr>
          <p:cNvPr id="6" name="灯片编号占位符 2">
            <a:extLst>
              <a:ext uri="{FF2B5EF4-FFF2-40B4-BE49-F238E27FC236}">
                <a16:creationId xmlns:a16="http://schemas.microsoft.com/office/drawing/2014/main" id="{42893859-78DF-CE1C-3753-C1A40FBB28E3}"/>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13</a:t>
            </a:fld>
            <a:endParaRPr lang="nb-NO" dirty="0">
              <a:latin typeface="Arial"/>
              <a:cs typeface="Arial"/>
            </a:endParaRPr>
          </a:p>
        </p:txBody>
      </p:sp>
    </p:spTree>
    <p:extLst>
      <p:ext uri="{BB962C8B-B14F-4D97-AF65-F5344CB8AC3E}">
        <p14:creationId xmlns:p14="http://schemas.microsoft.com/office/powerpoint/2010/main" val="1252697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5BA9D-FB6C-23FD-4CE2-3C0B14E853F2}"/>
              </a:ext>
            </a:extLst>
          </p:cNvPr>
          <p:cNvSpPr>
            <a:spLocks noGrp="1"/>
          </p:cNvSpPr>
          <p:nvPr>
            <p:ph type="title"/>
          </p:nvPr>
        </p:nvSpPr>
        <p:spPr>
          <a:xfrm>
            <a:off x="1838587" y="274639"/>
            <a:ext cx="8657963" cy="646331"/>
          </a:xfrm>
        </p:spPr>
        <p:txBody>
          <a:bodyPr/>
          <a:lstStyle/>
          <a:p>
            <a:r>
              <a:rPr lang="en-US" altLang="zh-CN" dirty="0"/>
              <a:t>Shortest</a:t>
            </a:r>
            <a:r>
              <a:rPr lang="zh-CN" altLang="en-US" dirty="0"/>
              <a:t> </a:t>
            </a:r>
            <a:r>
              <a:rPr lang="en-US" altLang="zh-CN" dirty="0"/>
              <a:t>Time-to-Complete</a:t>
            </a:r>
            <a:r>
              <a:rPr lang="zh-CN" altLang="en-US" dirty="0"/>
              <a:t> </a:t>
            </a:r>
            <a:r>
              <a:rPr lang="en-US" altLang="zh-CN" dirty="0"/>
              <a:t>First</a:t>
            </a:r>
            <a:r>
              <a:rPr lang="zh-CN" altLang="en-US" dirty="0"/>
              <a:t> </a:t>
            </a:r>
            <a:r>
              <a:rPr lang="en-US" altLang="zh-CN" dirty="0"/>
              <a:t>(STCF)</a:t>
            </a:r>
            <a:endParaRPr lang="en-US" dirty="0"/>
          </a:p>
        </p:txBody>
      </p:sp>
      <p:graphicFrame>
        <p:nvGraphicFramePr>
          <p:cNvPr id="5" name="表格 4">
            <a:extLst>
              <a:ext uri="{FF2B5EF4-FFF2-40B4-BE49-F238E27FC236}">
                <a16:creationId xmlns:a16="http://schemas.microsoft.com/office/drawing/2014/main" id="{84F0CDDB-A2D8-5CFD-E34D-EC409543A423}"/>
              </a:ext>
            </a:extLst>
          </p:cNvPr>
          <p:cNvGraphicFramePr>
            <a:graphicFrameLocks noGrp="1"/>
          </p:cNvGraphicFramePr>
          <p:nvPr/>
        </p:nvGraphicFramePr>
        <p:xfrm>
          <a:off x="2403556" y="1222016"/>
          <a:ext cx="7372902" cy="1854200"/>
        </p:xfrm>
        <a:graphic>
          <a:graphicData uri="http://schemas.openxmlformats.org/drawingml/2006/table">
            <a:tbl>
              <a:tblPr firstRow="1" bandRow="1">
                <a:tableStyleId>{5C22544A-7EE6-4342-B048-85BDC9FD1C3A}</a:tableStyleId>
              </a:tblPr>
              <a:tblGrid>
                <a:gridCol w="842956">
                  <a:extLst>
                    <a:ext uri="{9D8B030D-6E8A-4147-A177-3AD203B41FA5}">
                      <a16:colId xmlns:a16="http://schemas.microsoft.com/office/drawing/2014/main" val="3897766631"/>
                    </a:ext>
                  </a:extLst>
                </a:gridCol>
                <a:gridCol w="1958983">
                  <a:extLst>
                    <a:ext uri="{9D8B030D-6E8A-4147-A177-3AD203B41FA5}">
                      <a16:colId xmlns:a16="http://schemas.microsoft.com/office/drawing/2014/main" val="3850674632"/>
                    </a:ext>
                  </a:extLst>
                </a:gridCol>
                <a:gridCol w="1679175">
                  <a:extLst>
                    <a:ext uri="{9D8B030D-6E8A-4147-A177-3AD203B41FA5}">
                      <a16:colId xmlns:a16="http://schemas.microsoft.com/office/drawing/2014/main" val="3839086762"/>
                    </a:ext>
                  </a:extLst>
                </a:gridCol>
                <a:gridCol w="2891788">
                  <a:extLst>
                    <a:ext uri="{9D8B030D-6E8A-4147-A177-3AD203B41FA5}">
                      <a16:colId xmlns:a16="http://schemas.microsoft.com/office/drawing/2014/main" val="3306942541"/>
                    </a:ext>
                  </a:extLst>
                </a:gridCol>
              </a:tblGrid>
              <a:tr h="370840">
                <a:tc>
                  <a:txBody>
                    <a:bodyPr/>
                    <a:lstStyle/>
                    <a:p>
                      <a:r>
                        <a:rPr lang="en-US" dirty="0">
                          <a:solidFill>
                            <a:srgbClr val="0070C0"/>
                          </a:solidFill>
                        </a:rPr>
                        <a:t>J</a:t>
                      </a:r>
                      <a:r>
                        <a:rPr lang="en-US" altLang="zh-CN" dirty="0">
                          <a:solidFill>
                            <a:srgbClr val="0070C0"/>
                          </a:solidFill>
                        </a:rPr>
                        <a:t>ob</a:t>
                      </a:r>
                      <a:endParaRPr lang="en-US" dirty="0">
                        <a:solidFill>
                          <a:srgbClr val="0070C0"/>
                        </a:solidFill>
                      </a:endParaRPr>
                    </a:p>
                  </a:txBody>
                  <a:tcPr/>
                </a:tc>
                <a:tc>
                  <a:txBody>
                    <a:bodyPr/>
                    <a:lstStyle/>
                    <a:p>
                      <a:r>
                        <a:rPr lang="en-US" altLang="zh-CN" dirty="0">
                          <a:solidFill>
                            <a:srgbClr val="0070C0"/>
                          </a:solidFill>
                        </a:rPr>
                        <a:t>Arrival</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Run</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Finishing</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dirty="0"/>
                        <a:t>A</a:t>
                      </a:r>
                      <a:endParaRPr lang="en-US" dirty="0"/>
                    </a:p>
                  </a:txBody>
                  <a:tcPr/>
                </a:tc>
                <a:tc>
                  <a:txBody>
                    <a:bodyPr/>
                    <a:lstStyle/>
                    <a:p>
                      <a:r>
                        <a:rPr lang="en-US" altLang="zh-CN" dirty="0"/>
                        <a:t>0</a:t>
                      </a:r>
                      <a:endParaRPr lang="en-US" dirty="0"/>
                    </a:p>
                  </a:txBody>
                  <a:tcPr/>
                </a:tc>
                <a:tc>
                  <a:txBody>
                    <a:bodyPr/>
                    <a:lstStyle/>
                    <a:p>
                      <a:r>
                        <a:rPr lang="en-US" altLang="zh-CN" strike="noStrike" dirty="0">
                          <a:solidFill>
                            <a:schemeClr val="tx1"/>
                          </a:solidFill>
                        </a:rPr>
                        <a:t>70</a:t>
                      </a:r>
                      <a:endParaRPr lang="en-US" strike="noStrike" dirty="0">
                        <a:solidFill>
                          <a:schemeClr val="tx1"/>
                        </a:solidFill>
                      </a:endParaRPr>
                    </a:p>
                  </a:txBody>
                  <a:tcPr/>
                </a:tc>
                <a:tc>
                  <a:txBody>
                    <a:bodyPr/>
                    <a:lstStyle/>
                    <a:p>
                      <a:r>
                        <a:rPr lang="en-US" altLang="zh-CN" dirty="0">
                          <a:solidFill>
                            <a:srgbClr val="FF0000"/>
                          </a:solidFill>
                        </a:rPr>
                        <a:t>90</a:t>
                      </a:r>
                      <a:endParaRPr lang="en-US" dirty="0">
                        <a:solidFill>
                          <a:srgbClr val="FF0000"/>
                        </a:solidFill>
                      </a:endParaRPr>
                    </a:p>
                  </a:txBody>
                  <a:tcPr/>
                </a:tc>
                <a:extLst>
                  <a:ext uri="{0D108BD9-81ED-4DB2-BD59-A6C34878D82A}">
                    <a16:rowId xmlns:a16="http://schemas.microsoft.com/office/drawing/2014/main" val="2311278232"/>
                  </a:ext>
                </a:extLst>
              </a:tr>
              <a:tr h="370840">
                <a:tc>
                  <a:txBody>
                    <a:bodyPr/>
                    <a:lstStyle/>
                    <a:p>
                      <a:r>
                        <a:rPr lang="en-US" altLang="zh-CN" dirty="0"/>
                        <a:t>B</a:t>
                      </a:r>
                      <a:endParaRPr lang="en-US" dirty="0"/>
                    </a:p>
                  </a:txBody>
                  <a:tcPr/>
                </a:tc>
                <a:tc>
                  <a:txBody>
                    <a:bodyPr/>
                    <a:lstStyle/>
                    <a:p>
                      <a:r>
                        <a:rPr lang="en-US" altLang="zh-CN" baseline="0" dirty="0"/>
                        <a:t>10</a:t>
                      </a:r>
                      <a:endParaRPr lang="en-US" baseline="0" dirty="0"/>
                    </a:p>
                  </a:txBody>
                  <a:tcPr/>
                </a:tc>
                <a:tc>
                  <a:txBody>
                    <a:bodyPr/>
                    <a:lstStyle/>
                    <a:p>
                      <a:r>
                        <a:rPr lang="en-US" altLang="zh-CN" dirty="0"/>
                        <a:t>10</a:t>
                      </a:r>
                      <a:endParaRPr lang="en-US" dirty="0"/>
                    </a:p>
                  </a:txBody>
                  <a:tcPr/>
                </a:tc>
                <a:tc>
                  <a:txBody>
                    <a:bodyPr/>
                    <a:lstStyle/>
                    <a:p>
                      <a:r>
                        <a:rPr lang="en-US" altLang="zh-CN" dirty="0">
                          <a:solidFill>
                            <a:srgbClr val="FF0000"/>
                          </a:solidFill>
                        </a:rPr>
                        <a:t>20</a:t>
                      </a:r>
                      <a:endParaRPr lang="en-US" dirty="0">
                        <a:solidFill>
                          <a:srgbClr val="FF0000"/>
                        </a:solidFill>
                      </a:endParaRPr>
                    </a:p>
                  </a:txBody>
                  <a:tcPr/>
                </a:tc>
                <a:extLst>
                  <a:ext uri="{0D108BD9-81ED-4DB2-BD59-A6C34878D82A}">
                    <a16:rowId xmlns:a16="http://schemas.microsoft.com/office/drawing/2014/main" val="1749603488"/>
                  </a:ext>
                </a:extLst>
              </a:tr>
              <a:tr h="370840">
                <a:tc>
                  <a:txBody>
                    <a:bodyPr/>
                    <a:lstStyle/>
                    <a:p>
                      <a:r>
                        <a:rPr lang="en-US" dirty="0"/>
                        <a:t>C</a:t>
                      </a:r>
                    </a:p>
                  </a:txBody>
                  <a:tcPr/>
                </a:tc>
                <a:tc>
                  <a:txBody>
                    <a:bodyPr/>
                    <a:lstStyle/>
                    <a:p>
                      <a:r>
                        <a:rPr lang="en-US" altLang="zh-CN" dirty="0"/>
                        <a:t>20</a:t>
                      </a:r>
                      <a:endParaRPr lang="en-US" baseline="30000" dirty="0"/>
                    </a:p>
                  </a:txBody>
                  <a:tcPr/>
                </a:tc>
                <a:tc>
                  <a:txBody>
                    <a:bodyPr/>
                    <a:lstStyle/>
                    <a:p>
                      <a:r>
                        <a:rPr lang="en-US" altLang="zh-CN" dirty="0"/>
                        <a:t>10</a:t>
                      </a:r>
                      <a:endParaRPr lang="en-US" dirty="0"/>
                    </a:p>
                  </a:txBody>
                  <a:tcPr/>
                </a:tc>
                <a:tc>
                  <a:txBody>
                    <a:bodyPr/>
                    <a:lstStyle/>
                    <a:p>
                      <a:r>
                        <a:rPr lang="en-US" altLang="zh-CN" dirty="0">
                          <a:solidFill>
                            <a:srgbClr val="FF0000"/>
                          </a:solidFill>
                        </a:rPr>
                        <a:t>30</a:t>
                      </a:r>
                      <a:endParaRPr lang="en-US" dirty="0">
                        <a:solidFill>
                          <a:srgbClr val="FF0000"/>
                        </a:solidFill>
                      </a:endParaRPr>
                    </a:p>
                  </a:txBody>
                  <a:tcPr/>
                </a:tc>
                <a:extLst>
                  <a:ext uri="{0D108BD9-81ED-4DB2-BD59-A6C34878D82A}">
                    <a16:rowId xmlns:a16="http://schemas.microsoft.com/office/drawing/2014/main" val="1233945708"/>
                  </a:ext>
                </a:extLst>
              </a:tr>
              <a:tr h="370840">
                <a:tc>
                  <a:txBody>
                    <a:bodyPr/>
                    <a:lstStyle/>
                    <a:p>
                      <a:endParaRPr lang="en-US" dirty="0"/>
                    </a:p>
                  </a:txBody>
                  <a:tcPr/>
                </a:tc>
                <a:tc gridSpan="2">
                  <a:txBody>
                    <a:bodyPr/>
                    <a:lstStyle/>
                    <a:p>
                      <a:pPr algn="r"/>
                      <a:r>
                        <a:rPr lang="en-US" altLang="zh-CN" dirty="0"/>
                        <a:t>Average</a:t>
                      </a:r>
                      <a:r>
                        <a:rPr lang="zh-CN" altLang="en-US" dirty="0"/>
                        <a:t> </a:t>
                      </a:r>
                      <a:r>
                        <a:rPr lang="en-US" altLang="zh-CN" dirty="0"/>
                        <a:t>Turnaround</a:t>
                      </a:r>
                      <a:endParaRPr lang="en-US" dirty="0"/>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r>
                        <a:rPr lang="en-US" altLang="zh-CN" dirty="0">
                          <a:solidFill>
                            <a:srgbClr val="FF0000"/>
                          </a:solidFill>
                        </a:rPr>
                        <a:t>(90+20+30)/3</a:t>
                      </a:r>
                      <a:r>
                        <a:rPr lang="zh-CN" altLang="en-US" dirty="0">
                          <a:solidFill>
                            <a:srgbClr val="FF0000"/>
                          </a:solidFill>
                        </a:rPr>
                        <a:t> </a:t>
                      </a:r>
                      <a:r>
                        <a:rPr lang="en-US" altLang="zh-CN" dirty="0">
                          <a:solidFill>
                            <a:srgbClr val="FF0000"/>
                          </a:solidFill>
                        </a:rPr>
                        <a:t>=</a:t>
                      </a:r>
                      <a:r>
                        <a:rPr lang="zh-CN" altLang="en-US" dirty="0">
                          <a:solidFill>
                            <a:srgbClr val="FF0000"/>
                          </a:solidFill>
                        </a:rPr>
                        <a:t> </a:t>
                      </a:r>
                      <a:r>
                        <a:rPr lang="en-US" altLang="zh-CN" dirty="0">
                          <a:solidFill>
                            <a:srgbClr val="FF0000"/>
                          </a:solidFill>
                        </a:rPr>
                        <a:t>46.7</a:t>
                      </a:r>
                      <a:r>
                        <a:rPr lang="zh-CN" altLang="en-US" dirty="0">
                          <a:solidFill>
                            <a:srgbClr val="FF0000"/>
                          </a:solidFill>
                        </a:rPr>
                        <a:t> </a:t>
                      </a:r>
                      <a:r>
                        <a:rPr lang="en-US" altLang="zh-CN" dirty="0">
                          <a:solidFill>
                            <a:srgbClr val="FF0000"/>
                          </a:solidFill>
                        </a:rPr>
                        <a:t>(</a:t>
                      </a:r>
                      <a:r>
                        <a:rPr lang="en-US" altLang="zh-CN" b="1" dirty="0">
                          <a:solidFill>
                            <a:srgbClr val="FF0000"/>
                          </a:solidFill>
                        </a:rPr>
                        <a:t>70</a:t>
                      </a:r>
                      <a:r>
                        <a:rPr lang="en-US" altLang="zh-CN" dirty="0">
                          <a:solidFill>
                            <a:srgbClr val="FF0000"/>
                          </a:solidFill>
                        </a:rPr>
                        <a:t>)</a:t>
                      </a:r>
                      <a:endParaRPr lang="en-US" dirty="0">
                        <a:solidFill>
                          <a:srgbClr val="FF0000"/>
                        </a:solidFill>
                      </a:endParaRPr>
                    </a:p>
                  </a:txBody>
                  <a:tcPr/>
                </a:tc>
                <a:extLst>
                  <a:ext uri="{0D108BD9-81ED-4DB2-BD59-A6C34878D82A}">
                    <a16:rowId xmlns:a16="http://schemas.microsoft.com/office/drawing/2014/main" val="2879113726"/>
                  </a:ext>
                </a:extLst>
              </a:tr>
            </a:tbl>
          </a:graphicData>
        </a:graphic>
      </p:graphicFrame>
      <p:cxnSp>
        <p:nvCxnSpPr>
          <p:cNvPr id="6" name="直线箭头连接符 5">
            <a:extLst>
              <a:ext uri="{FF2B5EF4-FFF2-40B4-BE49-F238E27FC236}">
                <a16:creationId xmlns:a16="http://schemas.microsoft.com/office/drawing/2014/main" id="{1770E49E-738B-A0DB-5656-656EC553CEE9}"/>
              </a:ext>
            </a:extLst>
          </p:cNvPr>
          <p:cNvCxnSpPr/>
          <p:nvPr/>
        </p:nvCxnSpPr>
        <p:spPr>
          <a:xfrm>
            <a:off x="2414428" y="3990333"/>
            <a:ext cx="70980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圆角矩形 6">
            <a:extLst>
              <a:ext uri="{FF2B5EF4-FFF2-40B4-BE49-F238E27FC236}">
                <a16:creationId xmlns:a16="http://schemas.microsoft.com/office/drawing/2014/main" id="{F52FDE14-541F-D3D5-DC12-EE8CDEE83844}"/>
              </a:ext>
            </a:extLst>
          </p:cNvPr>
          <p:cNvSpPr/>
          <p:nvPr/>
        </p:nvSpPr>
        <p:spPr>
          <a:xfrm>
            <a:off x="2403557" y="3429000"/>
            <a:ext cx="674370"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8" name="圆角矩形 7">
            <a:extLst>
              <a:ext uri="{FF2B5EF4-FFF2-40B4-BE49-F238E27FC236}">
                <a16:creationId xmlns:a16="http://schemas.microsoft.com/office/drawing/2014/main" id="{C4B2037A-9303-79E7-D6DE-A736E13E2DF4}"/>
              </a:ext>
            </a:extLst>
          </p:cNvPr>
          <p:cNvSpPr/>
          <p:nvPr/>
        </p:nvSpPr>
        <p:spPr>
          <a:xfrm>
            <a:off x="3083370" y="3414185"/>
            <a:ext cx="674370"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9" name="圆角矩形 8">
            <a:extLst>
              <a:ext uri="{FF2B5EF4-FFF2-40B4-BE49-F238E27FC236}">
                <a16:creationId xmlns:a16="http://schemas.microsoft.com/office/drawing/2014/main" id="{7FDA7BA8-E0B8-BB67-57FD-EC3835EC5743}"/>
              </a:ext>
            </a:extLst>
          </p:cNvPr>
          <p:cNvSpPr/>
          <p:nvPr/>
        </p:nvSpPr>
        <p:spPr>
          <a:xfrm>
            <a:off x="3757740" y="3414185"/>
            <a:ext cx="674370" cy="53721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C</a:t>
            </a:r>
            <a:endParaRPr lang="en-US" b="0" dirty="0">
              <a:solidFill>
                <a:srgbClr val="FFFFFF"/>
              </a:solidFill>
              <a:latin typeface="Arial" panose="020B0604020202020204"/>
            </a:endParaRPr>
          </a:p>
        </p:txBody>
      </p:sp>
      <p:sp>
        <p:nvSpPr>
          <p:cNvPr id="10" name="文本框 9">
            <a:extLst>
              <a:ext uri="{FF2B5EF4-FFF2-40B4-BE49-F238E27FC236}">
                <a16:creationId xmlns:a16="http://schemas.microsoft.com/office/drawing/2014/main" id="{45B73935-6232-6A8C-660A-5B1AC2AC93AE}"/>
              </a:ext>
            </a:extLst>
          </p:cNvPr>
          <p:cNvSpPr txBox="1"/>
          <p:nvPr/>
        </p:nvSpPr>
        <p:spPr>
          <a:xfrm>
            <a:off x="4837661" y="4258736"/>
            <a:ext cx="689035"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endParaRPr lang="en-US" b="0" dirty="0">
              <a:solidFill>
                <a:srgbClr val="000000"/>
              </a:solidFill>
              <a:latin typeface="Arial" panose="020B0604020202020204"/>
              <a:ea typeface="+mn-ea"/>
              <a:cs typeface="+mn-cs"/>
            </a:endParaRPr>
          </a:p>
        </p:txBody>
      </p:sp>
      <p:sp>
        <p:nvSpPr>
          <p:cNvPr id="11" name="文本框 10">
            <a:extLst>
              <a:ext uri="{FF2B5EF4-FFF2-40B4-BE49-F238E27FC236}">
                <a16:creationId xmlns:a16="http://schemas.microsoft.com/office/drawing/2014/main" id="{F55C5FDE-E9C8-07E3-48C7-637B6C75070C}"/>
              </a:ext>
            </a:extLst>
          </p:cNvPr>
          <p:cNvSpPr txBox="1"/>
          <p:nvPr/>
        </p:nvSpPr>
        <p:spPr>
          <a:xfrm>
            <a:off x="2257975" y="4001873"/>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CCBC288C-0B4E-96C4-17CF-4C7139A204FE}"/>
              </a:ext>
            </a:extLst>
          </p:cNvPr>
          <p:cNvSpPr txBox="1"/>
          <p:nvPr/>
        </p:nvSpPr>
        <p:spPr>
          <a:xfrm>
            <a:off x="2905900" y="4430034"/>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D51ABA54-9610-1863-F92D-521259F3D44C}"/>
              </a:ext>
            </a:extLst>
          </p:cNvPr>
          <p:cNvSpPr txBox="1"/>
          <p:nvPr/>
        </p:nvSpPr>
        <p:spPr>
          <a:xfrm>
            <a:off x="3530468" y="444340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5DCD45FB-CABE-414D-704E-02410FB76AD0}"/>
              </a:ext>
            </a:extLst>
          </p:cNvPr>
          <p:cNvSpPr txBox="1"/>
          <p:nvPr/>
        </p:nvSpPr>
        <p:spPr>
          <a:xfrm>
            <a:off x="6884964" y="400187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15" name="左箭头 14">
            <a:extLst>
              <a:ext uri="{FF2B5EF4-FFF2-40B4-BE49-F238E27FC236}">
                <a16:creationId xmlns:a16="http://schemas.microsoft.com/office/drawing/2014/main" id="{DF7C4257-54A2-123D-6F35-2166EFEB2C7C}"/>
              </a:ext>
            </a:extLst>
          </p:cNvPr>
          <p:cNvSpPr/>
          <p:nvPr/>
        </p:nvSpPr>
        <p:spPr>
          <a:xfrm rot="5400000" flipV="1">
            <a:off x="2920292" y="4109198"/>
            <a:ext cx="412362" cy="134085"/>
          </a:xfrm>
          <a:prstGeom prst="leftArrow">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6" name="左箭头 15">
            <a:extLst>
              <a:ext uri="{FF2B5EF4-FFF2-40B4-BE49-F238E27FC236}">
                <a16:creationId xmlns:a16="http://schemas.microsoft.com/office/drawing/2014/main" id="{4412B980-7363-CBBF-2DAA-D24D6ED91C02}"/>
              </a:ext>
            </a:extLst>
          </p:cNvPr>
          <p:cNvSpPr/>
          <p:nvPr/>
        </p:nvSpPr>
        <p:spPr>
          <a:xfrm rot="5400000" flipV="1">
            <a:off x="3544860" y="4102747"/>
            <a:ext cx="412362" cy="134085"/>
          </a:xfrm>
          <a:prstGeom prst="leftArrow">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7" name="圆角矩形 16">
            <a:extLst>
              <a:ext uri="{FF2B5EF4-FFF2-40B4-BE49-F238E27FC236}">
                <a16:creationId xmlns:a16="http://schemas.microsoft.com/office/drawing/2014/main" id="{57D6869C-AE47-A7CD-B391-9FBEE4DBB753}"/>
              </a:ext>
            </a:extLst>
          </p:cNvPr>
          <p:cNvSpPr/>
          <p:nvPr/>
        </p:nvSpPr>
        <p:spPr>
          <a:xfrm>
            <a:off x="4432111" y="3405510"/>
            <a:ext cx="2674417"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18" name="文本框 17">
            <a:extLst>
              <a:ext uri="{FF2B5EF4-FFF2-40B4-BE49-F238E27FC236}">
                <a16:creationId xmlns:a16="http://schemas.microsoft.com/office/drawing/2014/main" id="{0F72D2CC-8CE5-6434-DD9F-BA3FDE35A045}"/>
              </a:ext>
            </a:extLst>
          </p:cNvPr>
          <p:cNvSpPr txBox="1"/>
          <p:nvPr/>
        </p:nvSpPr>
        <p:spPr>
          <a:xfrm>
            <a:off x="4217529" y="406070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30</a:t>
            </a:r>
            <a:endParaRPr lang="en-US" b="0" dirty="0">
              <a:solidFill>
                <a:srgbClr val="000000"/>
              </a:solidFill>
              <a:latin typeface="Arial" panose="020B0604020202020204"/>
              <a:ea typeface="+mn-ea"/>
              <a:cs typeface="+mn-cs"/>
            </a:endParaRPr>
          </a:p>
        </p:txBody>
      </p:sp>
      <p:sp>
        <p:nvSpPr>
          <p:cNvPr id="3" name="矩形 2">
            <a:extLst>
              <a:ext uri="{FF2B5EF4-FFF2-40B4-BE49-F238E27FC236}">
                <a16:creationId xmlns:a16="http://schemas.microsoft.com/office/drawing/2014/main" id="{E42F17A0-C720-AD67-9B11-752F99306E69}"/>
              </a:ext>
            </a:extLst>
          </p:cNvPr>
          <p:cNvSpPr/>
          <p:nvPr/>
        </p:nvSpPr>
        <p:spPr>
          <a:xfrm>
            <a:off x="6884965" y="2711741"/>
            <a:ext cx="2674417" cy="371529"/>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21" name="Content Placeholder 20">
            <a:extLst>
              <a:ext uri="{FF2B5EF4-FFF2-40B4-BE49-F238E27FC236}">
                <a16:creationId xmlns:a16="http://schemas.microsoft.com/office/drawing/2014/main" id="{17D20CAB-4126-98E2-B30A-B5AFA3B7E65D}"/>
              </a:ext>
            </a:extLst>
          </p:cNvPr>
          <p:cNvSpPr>
            <a:spLocks noGrp="1"/>
          </p:cNvSpPr>
          <p:nvPr>
            <p:ph idx="1"/>
          </p:nvPr>
        </p:nvSpPr>
        <p:spPr/>
        <p:txBody>
          <a:bodyPr/>
          <a:lstStyle/>
          <a:p>
            <a:endParaRPr lang="en-NO" dirty="0"/>
          </a:p>
          <a:p>
            <a:endParaRPr lang="en-NO" dirty="0"/>
          </a:p>
          <a:p>
            <a:endParaRPr lang="en-NO" dirty="0"/>
          </a:p>
          <a:p>
            <a:endParaRPr lang="en-NO" dirty="0"/>
          </a:p>
          <a:p>
            <a:endParaRPr lang="en-NO" dirty="0"/>
          </a:p>
          <a:p>
            <a:endParaRPr lang="en-NO" dirty="0"/>
          </a:p>
          <a:p>
            <a:endParaRPr lang="en-NO" dirty="0"/>
          </a:p>
          <a:p>
            <a:endParaRPr lang="en-NO" dirty="0"/>
          </a:p>
          <a:p>
            <a:endParaRPr lang="en-NO" dirty="0"/>
          </a:p>
          <a:p>
            <a:r>
              <a:rPr lang="en-NO" dirty="0"/>
              <a:t>STCF may cause </a:t>
            </a:r>
            <a:r>
              <a:rPr lang="en-NO" b="1" dirty="0">
                <a:solidFill>
                  <a:srgbClr val="FF0000"/>
                </a:solidFill>
              </a:rPr>
              <a:t>starvation</a:t>
            </a:r>
            <a:r>
              <a:rPr lang="en-NO" dirty="0"/>
              <a:t> </a:t>
            </a:r>
          </a:p>
          <a:p>
            <a:r>
              <a:rPr lang="en-NO" dirty="0"/>
              <a:t>How about other metric?</a:t>
            </a:r>
          </a:p>
        </p:txBody>
      </p:sp>
      <p:sp>
        <p:nvSpPr>
          <p:cNvPr id="19" name="灯片编号占位符 2">
            <a:extLst>
              <a:ext uri="{FF2B5EF4-FFF2-40B4-BE49-F238E27FC236}">
                <a16:creationId xmlns:a16="http://schemas.microsoft.com/office/drawing/2014/main" id="{C5DD44CA-0BA6-BF99-E684-9F2E4301629E}"/>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14</a:t>
            </a:fld>
            <a:endParaRPr lang="nb-NO" dirty="0">
              <a:latin typeface="Arial"/>
              <a:cs typeface="Arial"/>
            </a:endParaRPr>
          </a:p>
        </p:txBody>
      </p:sp>
    </p:spTree>
    <p:extLst>
      <p:ext uri="{BB962C8B-B14F-4D97-AF65-F5344CB8AC3E}">
        <p14:creationId xmlns:p14="http://schemas.microsoft.com/office/powerpoint/2010/main" val="181424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p:bldP spid="13" grpId="0"/>
      <p:bldP spid="15" grpId="0" animBg="1"/>
      <p:bldP spid="16" grpId="0" animBg="1"/>
      <p:bldP spid="17"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B7919-F5B6-19B4-6598-BFCD5DB73606}"/>
              </a:ext>
            </a:extLst>
          </p:cNvPr>
          <p:cNvSpPr>
            <a:spLocks noGrp="1"/>
          </p:cNvSpPr>
          <p:nvPr>
            <p:ph type="title"/>
          </p:nvPr>
        </p:nvSpPr>
        <p:spPr>
          <a:xfrm>
            <a:off x="1838587" y="274639"/>
            <a:ext cx="8692253" cy="646331"/>
          </a:xfrm>
        </p:spPr>
        <p:txBody>
          <a:bodyPr/>
          <a:lstStyle/>
          <a:p>
            <a:r>
              <a:rPr lang="en-US" altLang="zh-CN" dirty="0"/>
              <a:t>Response</a:t>
            </a:r>
            <a:r>
              <a:rPr lang="zh-CN" altLang="en-US" dirty="0"/>
              <a:t> </a:t>
            </a:r>
            <a:r>
              <a:rPr lang="en-US" altLang="zh-CN" dirty="0"/>
              <a:t>Time</a:t>
            </a:r>
            <a:endParaRPr lang="en-US" dirty="0"/>
          </a:p>
        </p:txBody>
      </p:sp>
      <p:sp>
        <p:nvSpPr>
          <p:cNvPr id="3" name="内容占位符 2">
            <a:extLst>
              <a:ext uri="{FF2B5EF4-FFF2-40B4-BE49-F238E27FC236}">
                <a16:creationId xmlns:a16="http://schemas.microsoft.com/office/drawing/2014/main" id="{DA2D2F37-7010-E921-FE0A-87F592970FED}"/>
              </a:ext>
            </a:extLst>
          </p:cNvPr>
          <p:cNvSpPr>
            <a:spLocks noGrp="1"/>
          </p:cNvSpPr>
          <p:nvPr>
            <p:ph idx="1"/>
          </p:nvPr>
        </p:nvSpPr>
        <p:spPr/>
        <p:txBody>
          <a:bodyPr>
            <a:normAutofit lnSpcReduction="10000"/>
          </a:bodyPr>
          <a:lstStyle/>
          <a:p>
            <a:r>
              <a:rPr lang="en-US" altLang="zh-CN" b="1" dirty="0">
                <a:solidFill>
                  <a:srgbClr val="0070C0"/>
                </a:solidFill>
              </a:rPr>
              <a:t>Response</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GB" altLang="zh-CN" dirty="0"/>
              <a:t>refers</a:t>
            </a:r>
            <a:r>
              <a:rPr lang="en-GB" altLang="zh-CN" b="1" dirty="0">
                <a:solidFill>
                  <a:srgbClr val="0070C0"/>
                </a:solidFill>
              </a:rPr>
              <a:t> </a:t>
            </a:r>
            <a:r>
              <a:rPr lang="en-GB" altLang="zh-CN" dirty="0"/>
              <a:t>to the time between a process's arrival in the ready queue and its first execution on the CPU. This metric is crucial for evaluating the responsiveness of the system, </a:t>
            </a:r>
            <a:r>
              <a:rPr lang="en-US" altLang="zh-CN" dirty="0"/>
              <a:t>especially</a:t>
            </a:r>
            <a:r>
              <a:rPr lang="zh-CN" altLang="en-US" dirty="0"/>
              <a:t> </a:t>
            </a:r>
            <a:r>
              <a:rPr lang="en-US" altLang="zh-CN" dirty="0"/>
              <a:t>for</a:t>
            </a:r>
            <a:r>
              <a:rPr lang="zh-CN" altLang="en-US" dirty="0"/>
              <a:t> </a:t>
            </a:r>
            <a:r>
              <a:rPr lang="en-US" altLang="zh-CN" dirty="0"/>
              <a:t>interactive</a:t>
            </a:r>
            <a:r>
              <a:rPr lang="zh-CN" altLang="en-US" dirty="0"/>
              <a:t> </a:t>
            </a:r>
            <a:r>
              <a:rPr lang="en-US" altLang="zh-CN" dirty="0"/>
              <a:t>applications</a:t>
            </a:r>
          </a:p>
          <a:p>
            <a:endParaRPr lang="en-US" altLang="zh-CN" dirty="0"/>
          </a:p>
          <a:p>
            <a:endParaRPr lang="en-US" altLang="zh-CN" dirty="0"/>
          </a:p>
          <a:p>
            <a:endParaRPr lang="en-US" altLang="zh-CN" dirty="0"/>
          </a:p>
          <a:p>
            <a:endParaRPr lang="en-US" altLang="zh-CN" dirty="0"/>
          </a:p>
          <a:p>
            <a:r>
              <a:rPr lang="en-US" altLang="zh-CN" dirty="0"/>
              <a:t>FIFO</a:t>
            </a:r>
          </a:p>
          <a:p>
            <a:pPr lvl="1"/>
            <a:r>
              <a:rPr lang="zh-CN" altLang="en-US" dirty="0"/>
              <a:t> </a:t>
            </a:r>
            <a:r>
              <a:rPr lang="en-US" altLang="zh-CN" dirty="0"/>
              <a:t>R</a:t>
            </a:r>
            <a:r>
              <a:rPr lang="zh-CN" altLang="en-US" dirty="0"/>
              <a:t> </a:t>
            </a:r>
            <a:r>
              <a:rPr lang="en-US" altLang="zh-CN" dirty="0"/>
              <a:t>=</a:t>
            </a:r>
            <a:r>
              <a:rPr lang="zh-CN" altLang="en-US" dirty="0"/>
              <a:t> </a:t>
            </a:r>
            <a:r>
              <a:rPr lang="en-US" altLang="zh-CN" dirty="0"/>
              <a:t>(0</a:t>
            </a:r>
            <a:r>
              <a:rPr lang="zh-CN" altLang="en-US" dirty="0"/>
              <a:t> </a:t>
            </a:r>
            <a:r>
              <a:rPr lang="en-US" altLang="zh-CN" dirty="0"/>
              <a:t>+</a:t>
            </a:r>
            <a:r>
              <a:rPr lang="zh-CN" altLang="en-US" dirty="0"/>
              <a:t> </a:t>
            </a:r>
            <a:r>
              <a:rPr lang="en-US" altLang="zh-CN" dirty="0"/>
              <a:t>30</a:t>
            </a:r>
            <a:r>
              <a:rPr lang="zh-CN" altLang="en-US" dirty="0"/>
              <a:t> </a:t>
            </a:r>
            <a:r>
              <a:rPr lang="en-US" altLang="zh-CN" dirty="0"/>
              <a:t>+</a:t>
            </a:r>
            <a:r>
              <a:rPr lang="zh-CN" altLang="en-US" dirty="0"/>
              <a:t> </a:t>
            </a:r>
            <a:r>
              <a:rPr lang="en-US" altLang="zh-CN" dirty="0"/>
              <a:t>50)</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26.7</a:t>
            </a:r>
          </a:p>
          <a:p>
            <a:r>
              <a:rPr lang="en-US" altLang="zh-CN" dirty="0"/>
              <a:t>SJF</a:t>
            </a:r>
          </a:p>
          <a:p>
            <a:pPr lvl="1"/>
            <a:r>
              <a:rPr lang="en-US" altLang="zh-CN" dirty="0"/>
              <a:t>R</a:t>
            </a:r>
            <a:r>
              <a:rPr lang="zh-CN" altLang="en-US" dirty="0"/>
              <a:t> </a:t>
            </a:r>
            <a:r>
              <a:rPr lang="en-US" altLang="zh-CN" dirty="0"/>
              <a:t>=</a:t>
            </a:r>
            <a:r>
              <a:rPr lang="zh-CN" altLang="en-US" dirty="0"/>
              <a:t> </a:t>
            </a:r>
            <a:r>
              <a:rPr lang="en-US" altLang="zh-CN" dirty="0"/>
              <a:t>(0</a:t>
            </a:r>
            <a:r>
              <a:rPr lang="zh-CN" altLang="en-US" dirty="0"/>
              <a:t> </a:t>
            </a:r>
            <a:r>
              <a:rPr lang="en-US" altLang="zh-CN" dirty="0"/>
              <a:t>+</a:t>
            </a:r>
            <a:r>
              <a:rPr lang="zh-CN" altLang="en-US" dirty="0"/>
              <a:t> </a:t>
            </a:r>
            <a:r>
              <a:rPr lang="en-US" altLang="zh-CN" dirty="0"/>
              <a:t>10</a:t>
            </a:r>
            <a:r>
              <a:rPr lang="zh-CN" altLang="en-US" dirty="0"/>
              <a:t> </a:t>
            </a:r>
            <a:r>
              <a:rPr lang="en-US" altLang="zh-CN" dirty="0"/>
              <a:t>+</a:t>
            </a:r>
            <a:r>
              <a:rPr lang="zh-CN" altLang="en-US" dirty="0"/>
              <a:t> </a:t>
            </a:r>
            <a:r>
              <a:rPr lang="en-US" altLang="zh-CN" dirty="0"/>
              <a:t>30)</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13.3</a:t>
            </a:r>
          </a:p>
          <a:p>
            <a:pPr lvl="1"/>
            <a:endParaRPr lang="en-US" altLang="zh-CN" dirty="0"/>
          </a:p>
          <a:p>
            <a:r>
              <a:rPr lang="en-US" altLang="zh-CN" dirty="0"/>
              <a:t>A</a:t>
            </a:r>
            <a:r>
              <a:rPr lang="zh-CN" altLang="en-US" dirty="0"/>
              <a:t> </a:t>
            </a:r>
            <a:r>
              <a:rPr lang="en-US" altLang="zh-CN" dirty="0"/>
              <a:t>better</a:t>
            </a:r>
            <a:r>
              <a:rPr lang="zh-CN" altLang="en-US" dirty="0"/>
              <a:t> </a:t>
            </a:r>
            <a:r>
              <a:rPr lang="en-US" altLang="zh-CN" dirty="0"/>
              <a:t>scheduler</a:t>
            </a:r>
            <a:r>
              <a:rPr lang="zh-CN" altLang="en-US" dirty="0"/>
              <a:t> </a:t>
            </a:r>
            <a:r>
              <a:rPr lang="en-US" altLang="zh-CN" dirty="0"/>
              <a:t>for</a:t>
            </a:r>
            <a:r>
              <a:rPr lang="zh-CN" altLang="en-US" dirty="0"/>
              <a:t> </a:t>
            </a:r>
            <a:r>
              <a:rPr lang="en-US" altLang="zh-CN" dirty="0"/>
              <a:t>response</a:t>
            </a:r>
            <a:r>
              <a:rPr lang="zh-CN" altLang="en-US" dirty="0"/>
              <a:t> </a:t>
            </a:r>
            <a:r>
              <a:rPr lang="en-US" altLang="zh-CN" dirty="0"/>
              <a:t>time? Round-Robin (RR)</a:t>
            </a:r>
            <a:endParaRPr lang="en-US" dirty="0"/>
          </a:p>
        </p:txBody>
      </p:sp>
      <p:graphicFrame>
        <p:nvGraphicFramePr>
          <p:cNvPr id="5" name="表格 4">
            <a:extLst>
              <a:ext uri="{FF2B5EF4-FFF2-40B4-BE49-F238E27FC236}">
                <a16:creationId xmlns:a16="http://schemas.microsoft.com/office/drawing/2014/main" id="{E159A77E-1BFA-F7E2-B43B-502C55C852ED}"/>
              </a:ext>
            </a:extLst>
          </p:cNvPr>
          <p:cNvGraphicFramePr>
            <a:graphicFrameLocks noGrp="1"/>
          </p:cNvGraphicFramePr>
          <p:nvPr>
            <p:extLst>
              <p:ext uri="{D42A27DB-BD31-4B8C-83A1-F6EECF244321}">
                <p14:modId xmlns:p14="http://schemas.microsoft.com/office/powerpoint/2010/main" val="3906201567"/>
              </p:ext>
            </p:extLst>
          </p:nvPr>
        </p:nvGraphicFramePr>
        <p:xfrm>
          <a:off x="3657600" y="2286000"/>
          <a:ext cx="5257799" cy="1584960"/>
        </p:xfrm>
        <a:graphic>
          <a:graphicData uri="http://schemas.openxmlformats.org/drawingml/2006/table">
            <a:tbl>
              <a:tblPr firstRow="1" bandRow="1">
                <a:tableStyleId>{5C22544A-7EE6-4342-B048-85BDC9FD1C3A}</a:tableStyleId>
              </a:tblPr>
              <a:tblGrid>
                <a:gridCol w="937949">
                  <a:extLst>
                    <a:ext uri="{9D8B030D-6E8A-4147-A177-3AD203B41FA5}">
                      <a16:colId xmlns:a16="http://schemas.microsoft.com/office/drawing/2014/main" val="3897766631"/>
                    </a:ext>
                  </a:extLst>
                </a:gridCol>
                <a:gridCol w="2179740">
                  <a:extLst>
                    <a:ext uri="{9D8B030D-6E8A-4147-A177-3AD203B41FA5}">
                      <a16:colId xmlns:a16="http://schemas.microsoft.com/office/drawing/2014/main" val="3850674632"/>
                    </a:ext>
                  </a:extLst>
                </a:gridCol>
                <a:gridCol w="2140110">
                  <a:extLst>
                    <a:ext uri="{9D8B030D-6E8A-4147-A177-3AD203B41FA5}">
                      <a16:colId xmlns:a16="http://schemas.microsoft.com/office/drawing/2014/main" val="3839086762"/>
                    </a:ext>
                  </a:extLst>
                </a:gridCol>
              </a:tblGrid>
              <a:tr h="0">
                <a:tc>
                  <a:txBody>
                    <a:bodyPr/>
                    <a:lstStyle/>
                    <a:p>
                      <a:r>
                        <a:rPr lang="en-US" sz="2000" dirty="0">
                          <a:solidFill>
                            <a:srgbClr val="0070C0"/>
                          </a:solidFill>
                        </a:rPr>
                        <a:t>J</a:t>
                      </a:r>
                      <a:r>
                        <a:rPr lang="en-US" altLang="zh-CN" sz="2000" dirty="0">
                          <a:solidFill>
                            <a:srgbClr val="0070C0"/>
                          </a:solidFill>
                        </a:rPr>
                        <a:t>ob</a:t>
                      </a:r>
                      <a:endParaRPr lang="en-US" sz="2000" dirty="0">
                        <a:solidFill>
                          <a:srgbClr val="0070C0"/>
                        </a:solidFill>
                      </a:endParaRPr>
                    </a:p>
                  </a:txBody>
                  <a:tcPr/>
                </a:tc>
                <a:tc>
                  <a:txBody>
                    <a:bodyPr/>
                    <a:lstStyle/>
                    <a:p>
                      <a:r>
                        <a:rPr lang="en-US" altLang="zh-CN" sz="2000" dirty="0">
                          <a:solidFill>
                            <a:srgbClr val="0070C0"/>
                          </a:solidFill>
                        </a:rPr>
                        <a:t>Arrival</a:t>
                      </a:r>
                      <a:r>
                        <a:rPr lang="zh-CN" altLang="en-US" sz="2000" dirty="0">
                          <a:solidFill>
                            <a:srgbClr val="0070C0"/>
                          </a:solidFill>
                        </a:rPr>
                        <a:t> </a:t>
                      </a:r>
                      <a:r>
                        <a:rPr lang="en-US" altLang="zh-CN" sz="2000" dirty="0">
                          <a:solidFill>
                            <a:srgbClr val="0070C0"/>
                          </a:solidFill>
                        </a:rPr>
                        <a:t>time (</a:t>
                      </a:r>
                      <a:r>
                        <a:rPr lang="en-US" altLang="zh-CN" sz="2000" dirty="0" err="1">
                          <a:solidFill>
                            <a:srgbClr val="0070C0"/>
                          </a:solidFill>
                        </a:rPr>
                        <a:t>ms</a:t>
                      </a:r>
                      <a:r>
                        <a:rPr lang="en-US" altLang="zh-CN" sz="2000" dirty="0">
                          <a:solidFill>
                            <a:srgbClr val="0070C0"/>
                          </a:solidFill>
                        </a:rPr>
                        <a:t>)</a:t>
                      </a:r>
                      <a:endParaRPr lang="en-US" sz="2000" dirty="0">
                        <a:solidFill>
                          <a:srgbClr val="0070C0"/>
                        </a:solidFill>
                      </a:endParaRPr>
                    </a:p>
                  </a:txBody>
                  <a:tcPr/>
                </a:tc>
                <a:tc>
                  <a:txBody>
                    <a:bodyPr/>
                    <a:lstStyle/>
                    <a:p>
                      <a:r>
                        <a:rPr lang="en-US" altLang="zh-CN" sz="2000" dirty="0">
                          <a:solidFill>
                            <a:srgbClr val="0070C0"/>
                          </a:solidFill>
                        </a:rPr>
                        <a:t>Run</a:t>
                      </a:r>
                      <a:r>
                        <a:rPr lang="zh-CN" altLang="en-US" sz="2000" dirty="0">
                          <a:solidFill>
                            <a:srgbClr val="0070C0"/>
                          </a:solidFill>
                        </a:rPr>
                        <a:t> </a:t>
                      </a:r>
                      <a:r>
                        <a:rPr lang="en-US" altLang="zh-CN" sz="2000" dirty="0">
                          <a:solidFill>
                            <a:srgbClr val="0070C0"/>
                          </a:solidFill>
                        </a:rPr>
                        <a:t>time (</a:t>
                      </a:r>
                      <a:r>
                        <a:rPr lang="en-US" altLang="zh-CN" sz="2000" dirty="0" err="1">
                          <a:solidFill>
                            <a:srgbClr val="0070C0"/>
                          </a:solidFill>
                        </a:rPr>
                        <a:t>ms</a:t>
                      </a:r>
                      <a:r>
                        <a:rPr lang="en-US" altLang="zh-CN" sz="2000" dirty="0">
                          <a:solidFill>
                            <a:srgbClr val="0070C0"/>
                          </a:solidFill>
                        </a:rPr>
                        <a:t>)</a:t>
                      </a:r>
                      <a:endParaRPr lang="en-US" sz="2000"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sz="2000" dirty="0"/>
                        <a:t>A</a:t>
                      </a:r>
                      <a:endParaRPr lang="en-US" sz="2000" dirty="0"/>
                    </a:p>
                  </a:txBody>
                  <a:tcPr/>
                </a:tc>
                <a:tc>
                  <a:txBody>
                    <a:bodyPr/>
                    <a:lstStyle/>
                    <a:p>
                      <a:r>
                        <a:rPr lang="en-US" altLang="zh-CN" sz="2000" dirty="0"/>
                        <a:t>0</a:t>
                      </a:r>
                      <a:endParaRPr lang="en-US" sz="2000" dirty="0"/>
                    </a:p>
                  </a:txBody>
                  <a:tcPr/>
                </a:tc>
                <a:tc>
                  <a:txBody>
                    <a:bodyPr/>
                    <a:lstStyle/>
                    <a:p>
                      <a:r>
                        <a:rPr lang="en-US" altLang="zh-CN" sz="2000" strike="noStrike" dirty="0">
                          <a:solidFill>
                            <a:schemeClr val="tx1"/>
                          </a:solidFill>
                        </a:rPr>
                        <a:t>30</a:t>
                      </a:r>
                      <a:endParaRPr lang="en-US" sz="2000" strike="noStrike" dirty="0">
                        <a:solidFill>
                          <a:schemeClr val="tx1"/>
                        </a:solidFill>
                      </a:endParaRPr>
                    </a:p>
                  </a:txBody>
                  <a:tcPr/>
                </a:tc>
                <a:extLst>
                  <a:ext uri="{0D108BD9-81ED-4DB2-BD59-A6C34878D82A}">
                    <a16:rowId xmlns:a16="http://schemas.microsoft.com/office/drawing/2014/main" val="2311278232"/>
                  </a:ext>
                </a:extLst>
              </a:tr>
              <a:tr h="370840">
                <a:tc>
                  <a:txBody>
                    <a:bodyPr/>
                    <a:lstStyle/>
                    <a:p>
                      <a:r>
                        <a:rPr lang="en-US" altLang="zh-CN" sz="2000" dirty="0"/>
                        <a:t>B</a:t>
                      </a:r>
                      <a:endParaRPr lang="en-US" sz="2000" dirty="0"/>
                    </a:p>
                  </a:txBody>
                  <a:tcPr/>
                </a:tc>
                <a:tc>
                  <a:txBody>
                    <a:bodyPr/>
                    <a:lstStyle/>
                    <a:p>
                      <a:r>
                        <a:rPr lang="en-US" altLang="zh-CN" sz="2000" dirty="0"/>
                        <a:t>0</a:t>
                      </a:r>
                      <a:r>
                        <a:rPr lang="en-US" altLang="zh-CN" sz="2000" baseline="30000" dirty="0"/>
                        <a:t>+</a:t>
                      </a:r>
                      <a:endParaRPr lang="en-US" sz="2000" baseline="30000" dirty="0"/>
                    </a:p>
                  </a:txBody>
                  <a:tcPr/>
                </a:tc>
                <a:tc>
                  <a:txBody>
                    <a:bodyPr/>
                    <a:lstStyle/>
                    <a:p>
                      <a:r>
                        <a:rPr lang="en-US" altLang="zh-CN" sz="2000" dirty="0"/>
                        <a:t>20</a:t>
                      </a:r>
                      <a:endParaRPr lang="en-US" sz="2000" dirty="0"/>
                    </a:p>
                  </a:txBody>
                  <a:tcPr/>
                </a:tc>
                <a:extLst>
                  <a:ext uri="{0D108BD9-81ED-4DB2-BD59-A6C34878D82A}">
                    <a16:rowId xmlns:a16="http://schemas.microsoft.com/office/drawing/2014/main" val="1749603488"/>
                  </a:ext>
                </a:extLst>
              </a:tr>
              <a:tr h="370840">
                <a:tc>
                  <a:txBody>
                    <a:bodyPr/>
                    <a:lstStyle/>
                    <a:p>
                      <a:r>
                        <a:rPr lang="en-US" sz="2000" dirty="0"/>
                        <a:t>C</a:t>
                      </a:r>
                    </a:p>
                  </a:txBody>
                  <a:tcPr/>
                </a:tc>
                <a:tc>
                  <a:txBody>
                    <a:bodyPr/>
                    <a:lstStyle/>
                    <a:p>
                      <a:r>
                        <a:rPr lang="en-US" altLang="zh-CN" sz="2000" dirty="0"/>
                        <a:t>0</a:t>
                      </a:r>
                      <a:r>
                        <a:rPr lang="en-US" altLang="zh-CN" sz="2000" baseline="30000" dirty="0"/>
                        <a:t>++</a:t>
                      </a:r>
                      <a:endParaRPr lang="en-US" sz="2000" baseline="30000" dirty="0"/>
                    </a:p>
                  </a:txBody>
                  <a:tcPr/>
                </a:tc>
                <a:tc>
                  <a:txBody>
                    <a:bodyPr/>
                    <a:lstStyle/>
                    <a:p>
                      <a:r>
                        <a:rPr lang="en-US" altLang="zh-CN" sz="2000" dirty="0"/>
                        <a:t>10</a:t>
                      </a:r>
                      <a:endParaRPr lang="en-US" sz="2000" dirty="0"/>
                    </a:p>
                  </a:txBody>
                  <a:tcPr/>
                </a:tc>
                <a:extLst>
                  <a:ext uri="{0D108BD9-81ED-4DB2-BD59-A6C34878D82A}">
                    <a16:rowId xmlns:a16="http://schemas.microsoft.com/office/drawing/2014/main" val="1233945708"/>
                  </a:ext>
                </a:extLst>
              </a:tr>
            </a:tbl>
          </a:graphicData>
        </a:graphic>
      </p:graphicFrame>
      <p:sp>
        <p:nvSpPr>
          <p:cNvPr id="6" name="灯片编号占位符 2">
            <a:extLst>
              <a:ext uri="{FF2B5EF4-FFF2-40B4-BE49-F238E27FC236}">
                <a16:creationId xmlns:a16="http://schemas.microsoft.com/office/drawing/2014/main" id="{654BDB91-0A90-3C37-4718-EEBA0D1ADFB5}"/>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15</a:t>
            </a:fld>
            <a:endParaRPr lang="nb-NO" dirty="0">
              <a:latin typeface="Arial"/>
              <a:cs typeface="Arial"/>
            </a:endParaRPr>
          </a:p>
        </p:txBody>
      </p:sp>
    </p:spTree>
    <p:extLst>
      <p:ext uri="{BB962C8B-B14F-4D97-AF65-F5344CB8AC3E}">
        <p14:creationId xmlns:p14="http://schemas.microsoft.com/office/powerpoint/2010/main" val="228596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82B9A-D092-2751-1C01-1F7F7709771A}"/>
              </a:ext>
            </a:extLst>
          </p:cNvPr>
          <p:cNvSpPr>
            <a:spLocks noGrp="1"/>
          </p:cNvSpPr>
          <p:nvPr>
            <p:ph type="title"/>
          </p:nvPr>
        </p:nvSpPr>
        <p:spPr/>
        <p:txBody>
          <a:bodyPr/>
          <a:lstStyle/>
          <a:p>
            <a:r>
              <a:rPr lang="en-US" altLang="zh-CN" dirty="0"/>
              <a:t>Round-Robin</a:t>
            </a:r>
            <a:r>
              <a:rPr lang="zh-CN" altLang="en-US" dirty="0"/>
              <a:t> </a:t>
            </a:r>
            <a:r>
              <a:rPr lang="en-US" altLang="zh-CN" dirty="0"/>
              <a:t>(RR)</a:t>
            </a:r>
            <a:endParaRPr lang="en-US" dirty="0"/>
          </a:p>
        </p:txBody>
      </p:sp>
      <p:sp>
        <p:nvSpPr>
          <p:cNvPr id="3" name="内容占位符 2">
            <a:extLst>
              <a:ext uri="{FF2B5EF4-FFF2-40B4-BE49-F238E27FC236}">
                <a16:creationId xmlns:a16="http://schemas.microsoft.com/office/drawing/2014/main" id="{E5BBCF32-0E67-792B-E0E1-4902BE98CF5A}"/>
              </a:ext>
            </a:extLst>
          </p:cNvPr>
          <p:cNvSpPr>
            <a:spLocks noGrp="1"/>
          </p:cNvSpPr>
          <p:nvPr>
            <p:ph idx="1"/>
          </p:nvPr>
        </p:nvSpPr>
        <p:spPr/>
        <p:txBody>
          <a:bodyPr/>
          <a:lstStyle/>
          <a:p>
            <a:r>
              <a:rPr lang="en-US" altLang="zh-CN" dirty="0"/>
              <a:t>Concept</a:t>
            </a:r>
            <a:r>
              <a:rPr lang="zh-CN" altLang="en-US" dirty="0"/>
              <a:t> </a:t>
            </a:r>
            <a:r>
              <a:rPr lang="en-US" altLang="zh-CN" dirty="0"/>
              <a:t>of</a:t>
            </a:r>
            <a:r>
              <a:rPr lang="zh-CN" altLang="en-US" dirty="0"/>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quantum/time</a:t>
            </a:r>
            <a:r>
              <a:rPr lang="zh-CN" altLang="en-US" b="1" dirty="0">
                <a:solidFill>
                  <a:srgbClr val="0070C0"/>
                </a:solidFill>
              </a:rPr>
              <a:t> </a:t>
            </a:r>
            <a:r>
              <a:rPr lang="en-US" altLang="zh-CN" b="1" dirty="0">
                <a:solidFill>
                  <a:srgbClr val="0070C0"/>
                </a:solidFill>
              </a:rPr>
              <a:t>slice/scheduling</a:t>
            </a:r>
            <a:r>
              <a:rPr lang="zh-CN" altLang="en-US" b="1" dirty="0">
                <a:solidFill>
                  <a:srgbClr val="0070C0"/>
                </a:solidFill>
              </a:rPr>
              <a:t> </a:t>
            </a:r>
            <a:r>
              <a:rPr lang="en-US" altLang="zh-CN" b="1" dirty="0">
                <a:solidFill>
                  <a:srgbClr val="0070C0"/>
                </a:solidFill>
              </a:rPr>
              <a:t>quantum:</a:t>
            </a:r>
            <a:r>
              <a:rPr lang="zh-CN" altLang="en-US" b="1" dirty="0">
                <a:solidFill>
                  <a:srgbClr val="0070C0"/>
                </a:solidFill>
              </a:rPr>
              <a:t> </a:t>
            </a:r>
            <a:r>
              <a:rPr lang="en-US" altLang="zh-CN" dirty="0"/>
              <a:t>a</a:t>
            </a:r>
            <a:r>
              <a:rPr lang="zh-CN" altLang="en-US" dirty="0"/>
              <a:t> </a:t>
            </a:r>
            <a:r>
              <a:rPr lang="en-US" altLang="zh-CN" dirty="0"/>
              <a:t>fixed</a:t>
            </a:r>
            <a:r>
              <a:rPr lang="zh-CN" altLang="en-US" dirty="0"/>
              <a:t> </a:t>
            </a:r>
            <a:r>
              <a:rPr lang="en-US" altLang="zh-CN" dirty="0"/>
              <a:t>and</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time</a:t>
            </a:r>
            <a:r>
              <a:rPr lang="zh-CN" altLang="en-US" dirty="0"/>
              <a:t> </a:t>
            </a:r>
            <a:r>
              <a:rPr lang="en-US" altLang="zh-CN" dirty="0"/>
              <a:t>units</a:t>
            </a:r>
          </a:p>
          <a:p>
            <a:endParaRPr lang="en-US" altLang="zh-CN" dirty="0"/>
          </a:p>
          <a:p>
            <a:r>
              <a:rPr lang="en-US" altLang="zh-CN" dirty="0"/>
              <a:t>Each</a:t>
            </a:r>
            <a:r>
              <a:rPr lang="zh-CN" altLang="en-US" dirty="0"/>
              <a:t> </a:t>
            </a:r>
            <a:r>
              <a:rPr lang="en-US" altLang="zh-CN" dirty="0"/>
              <a:t>process</a:t>
            </a:r>
            <a:r>
              <a:rPr lang="zh-CN" altLang="en-US" dirty="0"/>
              <a:t> </a:t>
            </a:r>
            <a:r>
              <a:rPr lang="en-US" altLang="zh-CN" dirty="0"/>
              <a:t>executes</a:t>
            </a:r>
            <a:r>
              <a:rPr lang="zh-CN" altLang="en-US" dirty="0"/>
              <a:t> </a:t>
            </a:r>
            <a:r>
              <a:rPr lang="en-US" altLang="zh-CN" dirty="0"/>
              <a:t>for</a:t>
            </a:r>
            <a:r>
              <a:rPr lang="zh-CN" altLang="en-US" dirty="0"/>
              <a:t> </a:t>
            </a:r>
            <a:r>
              <a:rPr lang="en-US" altLang="zh-CN" b="1" dirty="0">
                <a:solidFill>
                  <a:srgbClr val="0070C0"/>
                </a:solidFill>
              </a:rPr>
              <a:t>a</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slice</a:t>
            </a:r>
          </a:p>
          <a:p>
            <a:endParaRPr lang="en-US" altLang="zh-CN" dirty="0"/>
          </a:p>
          <a:p>
            <a:r>
              <a:rPr lang="en-US" altLang="zh-CN" dirty="0"/>
              <a:t>Switches</a:t>
            </a:r>
            <a:r>
              <a:rPr lang="zh-CN" altLang="en-US" dirty="0"/>
              <a:t> </a:t>
            </a:r>
            <a:r>
              <a:rPr lang="en-US" altLang="zh-CN" dirty="0"/>
              <a:t>to</a:t>
            </a:r>
            <a:r>
              <a:rPr lang="zh-CN" altLang="en-US" dirty="0"/>
              <a:t> </a:t>
            </a:r>
            <a:r>
              <a:rPr lang="en-US" altLang="zh-CN" dirty="0"/>
              <a:t>another</a:t>
            </a:r>
            <a:r>
              <a:rPr lang="zh-CN" altLang="en-US" dirty="0"/>
              <a:t> </a:t>
            </a:r>
            <a:r>
              <a:rPr lang="en-US" altLang="zh-CN" dirty="0"/>
              <a:t>one</a:t>
            </a:r>
            <a:r>
              <a:rPr lang="zh-CN" altLang="en-US" dirty="0"/>
              <a:t> </a:t>
            </a:r>
            <a:r>
              <a:rPr lang="en-US" altLang="zh-CN" b="1" dirty="0">
                <a:solidFill>
                  <a:srgbClr val="FF0000"/>
                </a:solidFill>
              </a:rPr>
              <a:t>regardless</a:t>
            </a:r>
            <a:r>
              <a:rPr lang="zh-CN" altLang="en-US" b="1" dirty="0">
                <a:solidFill>
                  <a:srgbClr val="FF0000"/>
                </a:solidFill>
              </a:rPr>
              <a:t> </a:t>
            </a:r>
            <a:r>
              <a:rPr lang="en-US" altLang="zh-CN" b="1" dirty="0">
                <a:solidFill>
                  <a:srgbClr val="FF0000"/>
                </a:solidFill>
              </a:rPr>
              <a:t>whether</a:t>
            </a:r>
            <a:r>
              <a:rPr lang="zh-CN" altLang="en-US" b="1" dirty="0">
                <a:solidFill>
                  <a:srgbClr val="FF0000"/>
                </a:solidFill>
              </a:rPr>
              <a:t> </a:t>
            </a:r>
            <a:r>
              <a:rPr lang="en-US" altLang="zh-CN" b="1" dirty="0">
                <a:solidFill>
                  <a:srgbClr val="FF0000"/>
                </a:solidFill>
              </a:rPr>
              <a:t>it</a:t>
            </a:r>
            <a:r>
              <a:rPr lang="zh-CN" altLang="en-US" b="1" dirty="0">
                <a:solidFill>
                  <a:srgbClr val="FF0000"/>
                </a:solidFill>
              </a:rPr>
              <a:t> </a:t>
            </a:r>
            <a:r>
              <a:rPr lang="en-US" altLang="zh-CN" b="1" dirty="0">
                <a:solidFill>
                  <a:srgbClr val="FF0000"/>
                </a:solidFill>
              </a:rPr>
              <a:t>has</a:t>
            </a:r>
            <a:r>
              <a:rPr lang="zh-CN" altLang="en-US" b="1" dirty="0">
                <a:solidFill>
                  <a:srgbClr val="FF0000"/>
                </a:solidFill>
              </a:rPr>
              <a:t> </a:t>
            </a:r>
            <a:r>
              <a:rPr lang="en-US" altLang="zh-CN" b="1" dirty="0">
                <a:solidFill>
                  <a:srgbClr val="FF0000"/>
                </a:solidFill>
              </a:rPr>
              <a:t>completed</a:t>
            </a:r>
            <a:r>
              <a:rPr lang="zh-CN" altLang="en-US" b="1" dirty="0">
                <a:solidFill>
                  <a:srgbClr val="FF0000"/>
                </a:solidFill>
              </a:rPr>
              <a:t> </a:t>
            </a:r>
            <a:r>
              <a:rPr lang="en-US" altLang="zh-CN" b="1" dirty="0">
                <a:solidFill>
                  <a:srgbClr val="FF0000"/>
                </a:solidFill>
              </a:rPr>
              <a:t>its</a:t>
            </a:r>
            <a:r>
              <a:rPr lang="zh-CN" altLang="en-US" b="1" dirty="0">
                <a:solidFill>
                  <a:srgbClr val="FF0000"/>
                </a:solidFill>
              </a:rPr>
              <a:t> </a:t>
            </a:r>
            <a:r>
              <a:rPr lang="en-US" altLang="zh-CN" b="1" dirty="0">
                <a:solidFill>
                  <a:srgbClr val="FF0000"/>
                </a:solidFill>
              </a:rPr>
              <a:t>execution</a:t>
            </a:r>
            <a:r>
              <a:rPr lang="zh-CN" altLang="en-US" b="1" dirty="0">
                <a:solidFill>
                  <a:srgbClr val="FF0000"/>
                </a:solidFill>
              </a:rPr>
              <a:t> </a:t>
            </a:r>
            <a:r>
              <a:rPr lang="en-US" altLang="zh-CN" b="1" dirty="0">
                <a:solidFill>
                  <a:srgbClr val="FF0000"/>
                </a:solidFill>
              </a:rPr>
              <a:t>or</a:t>
            </a:r>
            <a:r>
              <a:rPr lang="zh-CN" altLang="en-US" b="1" dirty="0">
                <a:solidFill>
                  <a:srgbClr val="FF0000"/>
                </a:solidFill>
              </a:rPr>
              <a:t> </a:t>
            </a:r>
            <a:r>
              <a:rPr lang="en-US" altLang="zh-CN" b="1" dirty="0">
                <a:solidFill>
                  <a:srgbClr val="FF0000"/>
                </a:solidFill>
              </a:rPr>
              <a:t>not</a:t>
            </a:r>
            <a:r>
              <a:rPr lang="zh-CN" altLang="en-US" b="1" dirty="0">
                <a:solidFill>
                  <a:srgbClr val="FF0000"/>
                </a:solidFill>
              </a:rPr>
              <a:t> </a:t>
            </a:r>
            <a:endParaRPr lang="en-US" altLang="zh-CN" b="1" dirty="0">
              <a:solidFill>
                <a:srgbClr val="FF0000"/>
              </a:solidFill>
            </a:endParaRPr>
          </a:p>
          <a:p>
            <a:endParaRPr lang="en-US" altLang="zh-CN" dirty="0"/>
          </a:p>
          <a:p>
            <a:r>
              <a:rPr lang="en-US" altLang="zh-CN" dirty="0"/>
              <a:t>If</a:t>
            </a:r>
            <a:r>
              <a:rPr lang="zh-CN" altLang="en-US" dirty="0"/>
              <a:t> </a:t>
            </a:r>
            <a:r>
              <a:rPr lang="en-US" altLang="zh-CN" dirty="0"/>
              <a:t>the</a:t>
            </a:r>
            <a:r>
              <a:rPr lang="zh-CN" altLang="en-US" dirty="0"/>
              <a:t> </a:t>
            </a:r>
            <a:r>
              <a:rPr lang="en-US" altLang="zh-CN" dirty="0"/>
              <a:t>job</a:t>
            </a:r>
            <a:r>
              <a:rPr lang="zh-CN" altLang="en-US" dirty="0"/>
              <a:t> </a:t>
            </a:r>
            <a:r>
              <a:rPr lang="en-US" altLang="zh-CN" dirty="0"/>
              <a:t>has</a:t>
            </a:r>
            <a:r>
              <a:rPr lang="zh-CN" altLang="en-US" dirty="0"/>
              <a:t> </a:t>
            </a:r>
            <a:r>
              <a:rPr lang="en-US" altLang="zh-CN" dirty="0"/>
              <a:t>not</a:t>
            </a:r>
            <a:r>
              <a:rPr lang="zh-CN" altLang="en-US" dirty="0"/>
              <a:t> </a:t>
            </a:r>
            <a:r>
              <a:rPr lang="en-US" altLang="zh-CN" dirty="0"/>
              <a:t>yet</a:t>
            </a:r>
            <a:r>
              <a:rPr lang="zh-CN" altLang="en-US" dirty="0"/>
              <a:t> </a:t>
            </a:r>
            <a:r>
              <a:rPr lang="en-US" altLang="zh-CN" dirty="0"/>
              <a:t>completed</a:t>
            </a:r>
            <a:r>
              <a:rPr lang="zh-CN" altLang="en-US" dirty="0"/>
              <a:t> </a:t>
            </a:r>
            <a:r>
              <a:rPr lang="en-US" altLang="zh-CN" dirty="0"/>
              <a:t>its</a:t>
            </a:r>
            <a:r>
              <a:rPr lang="zh-CN" altLang="en-US" dirty="0"/>
              <a:t> </a:t>
            </a:r>
            <a:r>
              <a:rPr lang="en-US" altLang="zh-CN" dirty="0"/>
              <a:t>execution,</a:t>
            </a:r>
            <a:r>
              <a:rPr lang="zh-CN" altLang="en-US" dirty="0"/>
              <a:t> </a:t>
            </a:r>
            <a:r>
              <a:rPr lang="en-US" altLang="zh-CN" dirty="0"/>
              <a:t>the</a:t>
            </a:r>
            <a:r>
              <a:rPr lang="zh-CN" altLang="en-US" dirty="0"/>
              <a:t> </a:t>
            </a:r>
            <a:r>
              <a:rPr lang="en-US" altLang="zh-CN" dirty="0"/>
              <a:t>incomplete</a:t>
            </a:r>
            <a:r>
              <a:rPr lang="zh-CN" altLang="en-US" dirty="0"/>
              <a:t> </a:t>
            </a:r>
            <a:r>
              <a:rPr lang="en-US" altLang="zh-CN" dirty="0"/>
              <a:t>job</a:t>
            </a:r>
            <a:r>
              <a:rPr lang="zh-CN" altLang="en-US" dirty="0"/>
              <a:t> </a:t>
            </a:r>
            <a:r>
              <a:rPr lang="en-US" altLang="zh-CN" dirty="0"/>
              <a:t>is</a:t>
            </a:r>
            <a:r>
              <a:rPr lang="zh-CN" altLang="en-US" dirty="0"/>
              <a:t> </a:t>
            </a:r>
            <a:r>
              <a:rPr lang="en-US" altLang="zh-CN" dirty="0"/>
              <a:t>added</a:t>
            </a:r>
            <a:r>
              <a:rPr lang="zh-CN" altLang="en-US" dirty="0"/>
              <a:t> </a:t>
            </a:r>
            <a:r>
              <a:rPr lang="en-US" altLang="zh-CN" dirty="0"/>
              <a:t>to</a:t>
            </a:r>
            <a:r>
              <a:rPr lang="zh-CN" altLang="en-US" dirty="0"/>
              <a:t> </a:t>
            </a:r>
            <a:r>
              <a:rPr lang="en-US" altLang="zh-CN" dirty="0"/>
              <a:t>the</a:t>
            </a:r>
            <a:r>
              <a:rPr lang="zh-CN" altLang="en-US" dirty="0"/>
              <a:t> </a:t>
            </a:r>
            <a:r>
              <a:rPr lang="en-US" altLang="zh-CN" dirty="0"/>
              <a:t>tail</a:t>
            </a:r>
            <a:r>
              <a:rPr lang="zh-CN" altLang="en-US" dirty="0"/>
              <a:t> </a:t>
            </a:r>
            <a:r>
              <a:rPr lang="en-US" altLang="zh-CN" dirty="0"/>
              <a:t>of</a:t>
            </a:r>
            <a:r>
              <a:rPr lang="zh-CN" altLang="en-US" dirty="0"/>
              <a:t> </a:t>
            </a:r>
            <a:r>
              <a:rPr lang="en-US" altLang="zh-CN" dirty="0"/>
              <a:t>the</a:t>
            </a:r>
            <a:r>
              <a:rPr lang="zh-CN" altLang="en-US" dirty="0"/>
              <a:t> </a:t>
            </a:r>
            <a:r>
              <a:rPr lang="en-US" altLang="zh-CN" dirty="0"/>
              <a:t>ready</a:t>
            </a:r>
            <a:r>
              <a:rPr lang="zh-CN" altLang="en-US" dirty="0"/>
              <a:t> </a:t>
            </a:r>
            <a:r>
              <a:rPr lang="en-US" altLang="zh-CN" dirty="0"/>
              <a:t>queue,</a:t>
            </a:r>
            <a:r>
              <a:rPr lang="zh-CN" altLang="en-US" dirty="0"/>
              <a:t> </a:t>
            </a:r>
            <a:r>
              <a:rPr lang="en-US" altLang="zh-CN" dirty="0"/>
              <a:t>FIFO</a:t>
            </a:r>
            <a:r>
              <a:rPr lang="zh-CN" altLang="en-US" dirty="0"/>
              <a:t> </a:t>
            </a:r>
            <a:r>
              <a:rPr lang="en-US" altLang="zh-CN" dirty="0"/>
              <a:t>queue.</a:t>
            </a:r>
          </a:p>
          <a:p>
            <a:endParaRPr lang="en-US" altLang="zh-CN" dirty="0"/>
          </a:p>
          <a:p>
            <a:endParaRPr lang="en-US" altLang="zh-CN" dirty="0"/>
          </a:p>
          <a:p>
            <a:endParaRPr lang="en-US" altLang="zh-CN" dirty="0"/>
          </a:p>
          <a:p>
            <a:pPr marL="0" indent="0">
              <a:buNone/>
            </a:pPr>
            <a:endParaRPr lang="en-US" altLang="zh-CN" dirty="0"/>
          </a:p>
          <a:p>
            <a:endParaRPr lang="en-US" b="1" dirty="0">
              <a:solidFill>
                <a:srgbClr val="0070C0"/>
              </a:solidFill>
            </a:endParaRPr>
          </a:p>
        </p:txBody>
      </p:sp>
      <p:sp>
        <p:nvSpPr>
          <p:cNvPr id="5" name="灯片编号占位符 2">
            <a:extLst>
              <a:ext uri="{FF2B5EF4-FFF2-40B4-BE49-F238E27FC236}">
                <a16:creationId xmlns:a16="http://schemas.microsoft.com/office/drawing/2014/main" id="{8A901F33-3CCB-9575-8337-5A729465C4BC}"/>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16</a:t>
            </a:fld>
            <a:endParaRPr lang="nb-NO" dirty="0">
              <a:latin typeface="Arial"/>
              <a:cs typeface="Arial"/>
            </a:endParaRPr>
          </a:p>
        </p:txBody>
      </p:sp>
    </p:spTree>
    <p:extLst>
      <p:ext uri="{BB962C8B-B14F-4D97-AF65-F5344CB8AC3E}">
        <p14:creationId xmlns:p14="http://schemas.microsoft.com/office/powerpoint/2010/main" val="3949125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82B9A-D092-2751-1C01-1F7F7709771A}"/>
              </a:ext>
            </a:extLst>
          </p:cNvPr>
          <p:cNvSpPr>
            <a:spLocks noGrp="1"/>
          </p:cNvSpPr>
          <p:nvPr>
            <p:ph type="title"/>
          </p:nvPr>
        </p:nvSpPr>
        <p:spPr/>
        <p:txBody>
          <a:bodyPr/>
          <a:lstStyle/>
          <a:p>
            <a:r>
              <a:rPr lang="en-US" altLang="zh-CN" dirty="0"/>
              <a:t>Round-Robin</a:t>
            </a:r>
            <a:r>
              <a:rPr lang="zh-CN" altLang="en-US" dirty="0"/>
              <a:t> </a:t>
            </a:r>
            <a:r>
              <a:rPr lang="en-US" altLang="zh-CN" dirty="0"/>
              <a:t>(RR)</a:t>
            </a:r>
            <a:endParaRPr lang="en-US" dirty="0"/>
          </a:p>
        </p:txBody>
      </p:sp>
      <p:sp>
        <p:nvSpPr>
          <p:cNvPr id="3" name="内容占位符 2">
            <a:extLst>
              <a:ext uri="{FF2B5EF4-FFF2-40B4-BE49-F238E27FC236}">
                <a16:creationId xmlns:a16="http://schemas.microsoft.com/office/drawing/2014/main" id="{E5BBCF32-0E67-792B-E0E1-4902BE98CF5A}"/>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en-US" altLang="zh-CN" dirty="0"/>
              <a:t>Assume</a:t>
            </a:r>
            <a:r>
              <a:rPr lang="zh-CN" altLang="en-US" dirty="0"/>
              <a:t> </a:t>
            </a:r>
            <a:r>
              <a:rPr lang="en-US" altLang="zh-CN" dirty="0"/>
              <a:t>that</a:t>
            </a:r>
            <a:r>
              <a:rPr lang="zh-CN" altLang="en-US" dirty="0"/>
              <a:t> </a:t>
            </a:r>
            <a:r>
              <a:rPr lang="en-US" altLang="zh-CN" dirty="0"/>
              <a:t>time</a:t>
            </a:r>
            <a:r>
              <a:rPr lang="zh-CN" altLang="en-US" dirty="0"/>
              <a:t> </a:t>
            </a:r>
            <a:r>
              <a:rPr lang="en-US" altLang="zh-CN" dirty="0"/>
              <a:t>slice</a:t>
            </a:r>
            <a:r>
              <a:rPr lang="zh-CN" altLang="en-US" dirty="0"/>
              <a:t> </a:t>
            </a:r>
            <a:r>
              <a:rPr lang="en-US" altLang="zh-CN" dirty="0"/>
              <a:t>is</a:t>
            </a:r>
            <a:r>
              <a:rPr lang="zh-CN" altLang="en-US" dirty="0"/>
              <a:t> </a:t>
            </a:r>
            <a:r>
              <a:rPr lang="en-US" altLang="zh-CN" dirty="0"/>
              <a:t>5</a:t>
            </a:r>
            <a:r>
              <a:rPr lang="zh-CN" altLang="en-US" dirty="0"/>
              <a:t> </a:t>
            </a:r>
            <a:endParaRPr lang="en-US" altLang="zh-CN" dirty="0"/>
          </a:p>
          <a:p>
            <a:pPr marL="0" indent="0">
              <a:buNone/>
            </a:pPr>
            <a:endParaRPr lang="en-US" altLang="zh-CN" dirty="0"/>
          </a:p>
          <a:p>
            <a:endParaRPr lang="en-US" b="1" dirty="0">
              <a:solidFill>
                <a:srgbClr val="0070C0"/>
              </a:solidFill>
            </a:endParaRPr>
          </a:p>
        </p:txBody>
      </p:sp>
      <p:graphicFrame>
        <p:nvGraphicFramePr>
          <p:cNvPr id="5" name="表格 4">
            <a:extLst>
              <a:ext uri="{FF2B5EF4-FFF2-40B4-BE49-F238E27FC236}">
                <a16:creationId xmlns:a16="http://schemas.microsoft.com/office/drawing/2014/main" id="{ADDB6B79-875C-591C-3800-15A12DFA5315}"/>
              </a:ext>
            </a:extLst>
          </p:cNvPr>
          <p:cNvGraphicFramePr>
            <a:graphicFrameLocks noGrp="1"/>
          </p:cNvGraphicFramePr>
          <p:nvPr/>
        </p:nvGraphicFramePr>
        <p:xfrm>
          <a:off x="3669565" y="1349855"/>
          <a:ext cx="4549140" cy="1752600"/>
        </p:xfrm>
        <a:graphic>
          <a:graphicData uri="http://schemas.openxmlformats.org/drawingml/2006/table">
            <a:tbl>
              <a:tblPr firstRow="1" bandRow="1">
                <a:tableStyleId>{5C22544A-7EE6-4342-B048-85BDC9FD1C3A}</a:tableStyleId>
              </a:tblPr>
              <a:tblGrid>
                <a:gridCol w="811530">
                  <a:extLst>
                    <a:ext uri="{9D8B030D-6E8A-4147-A177-3AD203B41FA5}">
                      <a16:colId xmlns:a16="http://schemas.microsoft.com/office/drawing/2014/main" val="3897766631"/>
                    </a:ext>
                  </a:extLst>
                </a:gridCol>
                <a:gridCol w="1885950">
                  <a:extLst>
                    <a:ext uri="{9D8B030D-6E8A-4147-A177-3AD203B41FA5}">
                      <a16:colId xmlns:a16="http://schemas.microsoft.com/office/drawing/2014/main" val="3850674632"/>
                    </a:ext>
                  </a:extLst>
                </a:gridCol>
                <a:gridCol w="1851660">
                  <a:extLst>
                    <a:ext uri="{9D8B030D-6E8A-4147-A177-3AD203B41FA5}">
                      <a16:colId xmlns:a16="http://schemas.microsoft.com/office/drawing/2014/main" val="3839086762"/>
                    </a:ext>
                  </a:extLst>
                </a:gridCol>
              </a:tblGrid>
              <a:tr h="370840">
                <a:tc>
                  <a:txBody>
                    <a:bodyPr/>
                    <a:lstStyle/>
                    <a:p>
                      <a:r>
                        <a:rPr lang="en-US" dirty="0">
                          <a:solidFill>
                            <a:srgbClr val="0070C0"/>
                          </a:solidFill>
                        </a:rPr>
                        <a:t>J</a:t>
                      </a:r>
                      <a:r>
                        <a:rPr lang="en-US" altLang="zh-CN" dirty="0">
                          <a:solidFill>
                            <a:srgbClr val="0070C0"/>
                          </a:solidFill>
                        </a:rPr>
                        <a:t>ob</a:t>
                      </a:r>
                      <a:endParaRPr lang="en-US" dirty="0">
                        <a:solidFill>
                          <a:srgbClr val="0070C0"/>
                        </a:solidFill>
                      </a:endParaRPr>
                    </a:p>
                  </a:txBody>
                  <a:tcPr/>
                </a:tc>
                <a:tc>
                  <a:txBody>
                    <a:bodyPr/>
                    <a:lstStyle/>
                    <a:p>
                      <a:r>
                        <a:rPr lang="en-US" altLang="zh-CN" dirty="0">
                          <a:solidFill>
                            <a:srgbClr val="0070C0"/>
                          </a:solidFill>
                        </a:rPr>
                        <a:t>Arrival</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Run</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dirty="0"/>
                        <a:t>A</a:t>
                      </a:r>
                      <a:endParaRPr lang="en-US" dirty="0"/>
                    </a:p>
                  </a:txBody>
                  <a:tcPr/>
                </a:tc>
                <a:tc>
                  <a:txBody>
                    <a:bodyPr/>
                    <a:lstStyle/>
                    <a:p>
                      <a:r>
                        <a:rPr lang="en-US" altLang="zh-CN" dirty="0"/>
                        <a:t>0</a:t>
                      </a:r>
                      <a:endParaRPr lang="en-US" dirty="0"/>
                    </a:p>
                  </a:txBody>
                  <a:tcPr/>
                </a:tc>
                <a:tc>
                  <a:txBody>
                    <a:bodyPr/>
                    <a:lstStyle/>
                    <a:p>
                      <a:r>
                        <a:rPr lang="en-US" altLang="zh-CN" strike="noStrike" dirty="0">
                          <a:solidFill>
                            <a:schemeClr val="tx1"/>
                          </a:solidFill>
                        </a:rPr>
                        <a:t>30</a:t>
                      </a:r>
                      <a:endParaRPr lang="en-US" strike="noStrike" dirty="0">
                        <a:solidFill>
                          <a:schemeClr val="tx1"/>
                        </a:solidFill>
                      </a:endParaRPr>
                    </a:p>
                  </a:txBody>
                  <a:tcPr/>
                </a:tc>
                <a:extLst>
                  <a:ext uri="{0D108BD9-81ED-4DB2-BD59-A6C34878D82A}">
                    <a16:rowId xmlns:a16="http://schemas.microsoft.com/office/drawing/2014/main" val="2311278232"/>
                  </a:ext>
                </a:extLst>
              </a:tr>
              <a:tr h="370840">
                <a:tc>
                  <a:txBody>
                    <a:bodyPr/>
                    <a:lstStyle/>
                    <a:p>
                      <a:r>
                        <a:rPr lang="en-US" altLang="zh-CN" dirty="0"/>
                        <a:t>B</a:t>
                      </a:r>
                      <a:endParaRPr lang="en-US" dirty="0"/>
                    </a:p>
                  </a:txBody>
                  <a:tcPr/>
                </a:tc>
                <a:tc>
                  <a:txBody>
                    <a:bodyPr/>
                    <a:lstStyle/>
                    <a:p>
                      <a:r>
                        <a:rPr lang="en-US" altLang="zh-CN" dirty="0"/>
                        <a:t>0</a:t>
                      </a:r>
                      <a:r>
                        <a:rPr lang="en-US" altLang="zh-CN" baseline="30000" dirty="0"/>
                        <a:t>+</a:t>
                      </a:r>
                      <a:endParaRPr lang="en-US" baseline="30000" dirty="0"/>
                    </a:p>
                  </a:txBody>
                  <a:tcPr/>
                </a:tc>
                <a:tc>
                  <a:txBody>
                    <a:bodyPr/>
                    <a:lstStyle/>
                    <a:p>
                      <a:r>
                        <a:rPr lang="en-US" altLang="zh-CN" dirty="0"/>
                        <a:t>20</a:t>
                      </a:r>
                      <a:endParaRPr lang="en-US" dirty="0"/>
                    </a:p>
                  </a:txBody>
                  <a:tcPr/>
                </a:tc>
                <a:extLst>
                  <a:ext uri="{0D108BD9-81ED-4DB2-BD59-A6C34878D82A}">
                    <a16:rowId xmlns:a16="http://schemas.microsoft.com/office/drawing/2014/main" val="1749603488"/>
                  </a:ext>
                </a:extLst>
              </a:tr>
              <a:tr h="370840">
                <a:tc>
                  <a:txBody>
                    <a:bodyPr/>
                    <a:lstStyle/>
                    <a:p>
                      <a:r>
                        <a:rPr lang="en-US" dirty="0"/>
                        <a:t>C</a:t>
                      </a:r>
                    </a:p>
                  </a:txBody>
                  <a:tcPr/>
                </a:tc>
                <a:tc>
                  <a:txBody>
                    <a:bodyPr/>
                    <a:lstStyle/>
                    <a:p>
                      <a:r>
                        <a:rPr lang="en-US" altLang="zh-CN" dirty="0"/>
                        <a:t>0</a:t>
                      </a:r>
                      <a:r>
                        <a:rPr lang="en-US" altLang="zh-CN" baseline="30000" dirty="0"/>
                        <a:t>++</a:t>
                      </a:r>
                      <a:endParaRPr lang="en-US" baseline="30000" dirty="0"/>
                    </a:p>
                  </a:txBody>
                  <a:tcPr/>
                </a:tc>
                <a:tc>
                  <a:txBody>
                    <a:bodyPr/>
                    <a:lstStyle/>
                    <a:p>
                      <a:r>
                        <a:rPr lang="en-US" altLang="zh-CN" dirty="0"/>
                        <a:t>10</a:t>
                      </a:r>
                      <a:endParaRPr lang="en-US" dirty="0"/>
                    </a:p>
                  </a:txBody>
                  <a:tcPr/>
                </a:tc>
                <a:extLst>
                  <a:ext uri="{0D108BD9-81ED-4DB2-BD59-A6C34878D82A}">
                    <a16:rowId xmlns:a16="http://schemas.microsoft.com/office/drawing/2014/main" val="1233945708"/>
                  </a:ext>
                </a:extLst>
              </a:tr>
            </a:tbl>
          </a:graphicData>
        </a:graphic>
      </p:graphicFrame>
      <p:cxnSp>
        <p:nvCxnSpPr>
          <p:cNvPr id="6" name="直线箭头连接符 5">
            <a:extLst>
              <a:ext uri="{FF2B5EF4-FFF2-40B4-BE49-F238E27FC236}">
                <a16:creationId xmlns:a16="http://schemas.microsoft.com/office/drawing/2014/main" id="{324A864D-6579-FF81-B221-E7F784545DBC}"/>
              </a:ext>
            </a:extLst>
          </p:cNvPr>
          <p:cNvCxnSpPr/>
          <p:nvPr/>
        </p:nvCxnSpPr>
        <p:spPr>
          <a:xfrm>
            <a:off x="2624613" y="4031623"/>
            <a:ext cx="70980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圆角矩形 6">
            <a:extLst>
              <a:ext uri="{FF2B5EF4-FFF2-40B4-BE49-F238E27FC236}">
                <a16:creationId xmlns:a16="http://schemas.microsoft.com/office/drawing/2014/main" id="{6C0C2CFC-0FFB-A406-9288-0174253EC5A3}"/>
              </a:ext>
            </a:extLst>
          </p:cNvPr>
          <p:cNvSpPr/>
          <p:nvPr/>
        </p:nvSpPr>
        <p:spPr>
          <a:xfrm>
            <a:off x="2613742" y="3467065"/>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8" name="圆角矩形 7">
            <a:extLst>
              <a:ext uri="{FF2B5EF4-FFF2-40B4-BE49-F238E27FC236}">
                <a16:creationId xmlns:a16="http://schemas.microsoft.com/office/drawing/2014/main" id="{7B7822AC-D871-D6B1-E7AE-D38D5C782FAE}"/>
              </a:ext>
            </a:extLst>
          </p:cNvPr>
          <p:cNvSpPr/>
          <p:nvPr/>
        </p:nvSpPr>
        <p:spPr>
          <a:xfrm>
            <a:off x="2939152" y="3467065"/>
            <a:ext cx="307463"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9" name="圆角矩形 8">
            <a:extLst>
              <a:ext uri="{FF2B5EF4-FFF2-40B4-BE49-F238E27FC236}">
                <a16:creationId xmlns:a16="http://schemas.microsoft.com/office/drawing/2014/main" id="{29124663-502F-8C5A-F004-CFC6C0B6564C}"/>
              </a:ext>
            </a:extLst>
          </p:cNvPr>
          <p:cNvSpPr/>
          <p:nvPr/>
        </p:nvSpPr>
        <p:spPr>
          <a:xfrm>
            <a:off x="3258694" y="3467065"/>
            <a:ext cx="312906" cy="53721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C</a:t>
            </a:r>
            <a:endParaRPr lang="en-US" b="0" dirty="0">
              <a:solidFill>
                <a:srgbClr val="FFFFFF"/>
              </a:solidFill>
              <a:latin typeface="Arial" panose="020B0604020202020204"/>
            </a:endParaRPr>
          </a:p>
        </p:txBody>
      </p:sp>
      <p:sp>
        <p:nvSpPr>
          <p:cNvPr id="10" name="文本框 9">
            <a:extLst>
              <a:ext uri="{FF2B5EF4-FFF2-40B4-BE49-F238E27FC236}">
                <a16:creationId xmlns:a16="http://schemas.microsoft.com/office/drawing/2014/main" id="{9261A6B3-9DBA-99C0-77A1-A8586E4C32E2}"/>
              </a:ext>
            </a:extLst>
          </p:cNvPr>
          <p:cNvSpPr txBox="1"/>
          <p:nvPr/>
        </p:nvSpPr>
        <p:spPr>
          <a:xfrm>
            <a:off x="5047846" y="4300026"/>
            <a:ext cx="689035"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endParaRPr lang="en-US" b="0" dirty="0">
              <a:solidFill>
                <a:srgbClr val="000000"/>
              </a:solidFill>
              <a:latin typeface="Arial" panose="020B0604020202020204"/>
              <a:ea typeface="+mn-ea"/>
              <a:cs typeface="+mn-cs"/>
            </a:endParaRPr>
          </a:p>
        </p:txBody>
      </p:sp>
      <p:sp>
        <p:nvSpPr>
          <p:cNvPr id="11" name="文本框 10">
            <a:extLst>
              <a:ext uri="{FF2B5EF4-FFF2-40B4-BE49-F238E27FC236}">
                <a16:creationId xmlns:a16="http://schemas.microsoft.com/office/drawing/2014/main" id="{4D174378-53C8-962F-E921-0E7D6E3939C7}"/>
              </a:ext>
            </a:extLst>
          </p:cNvPr>
          <p:cNvSpPr txBox="1"/>
          <p:nvPr/>
        </p:nvSpPr>
        <p:spPr>
          <a:xfrm>
            <a:off x="2468160" y="4043163"/>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5527EDA9-0729-9B78-B5EC-7D325BEB2ACB}"/>
              </a:ext>
            </a:extLst>
          </p:cNvPr>
          <p:cNvSpPr txBox="1"/>
          <p:nvPr/>
        </p:nvSpPr>
        <p:spPr>
          <a:xfrm>
            <a:off x="6294935" y="404402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60</a:t>
            </a:r>
            <a:endParaRPr lang="en-US" b="0" dirty="0">
              <a:solidFill>
                <a:srgbClr val="000000"/>
              </a:solidFill>
              <a:latin typeface="Arial" panose="020B0604020202020204"/>
              <a:ea typeface="+mn-ea"/>
              <a:cs typeface="+mn-cs"/>
            </a:endParaRPr>
          </a:p>
        </p:txBody>
      </p:sp>
      <p:sp>
        <p:nvSpPr>
          <p:cNvPr id="19" name="圆角矩形 18">
            <a:extLst>
              <a:ext uri="{FF2B5EF4-FFF2-40B4-BE49-F238E27FC236}">
                <a16:creationId xmlns:a16="http://schemas.microsoft.com/office/drawing/2014/main" id="{824579DF-11BD-C1AA-90B7-D085C87DCDA1}"/>
              </a:ext>
            </a:extLst>
          </p:cNvPr>
          <p:cNvSpPr/>
          <p:nvPr/>
        </p:nvSpPr>
        <p:spPr>
          <a:xfrm>
            <a:off x="4555954" y="3467065"/>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20" name="圆角矩形 19">
            <a:extLst>
              <a:ext uri="{FF2B5EF4-FFF2-40B4-BE49-F238E27FC236}">
                <a16:creationId xmlns:a16="http://schemas.microsoft.com/office/drawing/2014/main" id="{E7241C5C-4F87-2CF9-E01A-E59CB7633F08}"/>
              </a:ext>
            </a:extLst>
          </p:cNvPr>
          <p:cNvSpPr/>
          <p:nvPr/>
        </p:nvSpPr>
        <p:spPr>
          <a:xfrm>
            <a:off x="3590740" y="3467065"/>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21" name="圆角矩形 20">
            <a:extLst>
              <a:ext uri="{FF2B5EF4-FFF2-40B4-BE49-F238E27FC236}">
                <a16:creationId xmlns:a16="http://schemas.microsoft.com/office/drawing/2014/main" id="{274D6836-CB48-CF7D-E055-C68CEE038A19}"/>
              </a:ext>
            </a:extLst>
          </p:cNvPr>
          <p:cNvSpPr/>
          <p:nvPr/>
        </p:nvSpPr>
        <p:spPr>
          <a:xfrm>
            <a:off x="3916150" y="3467065"/>
            <a:ext cx="307463"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22" name="圆角矩形 21">
            <a:extLst>
              <a:ext uri="{FF2B5EF4-FFF2-40B4-BE49-F238E27FC236}">
                <a16:creationId xmlns:a16="http://schemas.microsoft.com/office/drawing/2014/main" id="{C001CFF4-DD3C-439E-3DA6-0FFD407357EC}"/>
              </a:ext>
            </a:extLst>
          </p:cNvPr>
          <p:cNvSpPr/>
          <p:nvPr/>
        </p:nvSpPr>
        <p:spPr>
          <a:xfrm>
            <a:off x="4235692" y="3467065"/>
            <a:ext cx="312906" cy="53721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C</a:t>
            </a:r>
            <a:endParaRPr lang="en-US" b="0" dirty="0">
              <a:solidFill>
                <a:srgbClr val="FFFFFF"/>
              </a:solidFill>
              <a:latin typeface="Arial" panose="020B0604020202020204"/>
            </a:endParaRPr>
          </a:p>
        </p:txBody>
      </p:sp>
      <p:sp>
        <p:nvSpPr>
          <p:cNvPr id="23" name="圆角矩形 22">
            <a:extLst>
              <a:ext uri="{FF2B5EF4-FFF2-40B4-BE49-F238E27FC236}">
                <a16:creationId xmlns:a16="http://schemas.microsoft.com/office/drawing/2014/main" id="{035C7BA4-4366-9BF9-8C45-EDD8896FCD9F}"/>
              </a:ext>
            </a:extLst>
          </p:cNvPr>
          <p:cNvSpPr/>
          <p:nvPr/>
        </p:nvSpPr>
        <p:spPr>
          <a:xfrm>
            <a:off x="5214603" y="3467065"/>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24" name="圆角矩形 23">
            <a:extLst>
              <a:ext uri="{FF2B5EF4-FFF2-40B4-BE49-F238E27FC236}">
                <a16:creationId xmlns:a16="http://schemas.microsoft.com/office/drawing/2014/main" id="{6A66C93D-563F-DF87-3EE2-C6BA7D1B7033}"/>
              </a:ext>
            </a:extLst>
          </p:cNvPr>
          <p:cNvSpPr/>
          <p:nvPr/>
        </p:nvSpPr>
        <p:spPr>
          <a:xfrm>
            <a:off x="4888001" y="3467065"/>
            <a:ext cx="307463"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25" name="圆角矩形 24">
            <a:extLst>
              <a:ext uri="{FF2B5EF4-FFF2-40B4-BE49-F238E27FC236}">
                <a16:creationId xmlns:a16="http://schemas.microsoft.com/office/drawing/2014/main" id="{40FA7ED1-E137-7B44-4542-C89BFE328408}"/>
              </a:ext>
            </a:extLst>
          </p:cNvPr>
          <p:cNvSpPr/>
          <p:nvPr/>
        </p:nvSpPr>
        <p:spPr>
          <a:xfrm>
            <a:off x="5867168" y="3467065"/>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26" name="圆角矩形 25">
            <a:extLst>
              <a:ext uri="{FF2B5EF4-FFF2-40B4-BE49-F238E27FC236}">
                <a16:creationId xmlns:a16="http://schemas.microsoft.com/office/drawing/2014/main" id="{09551334-9E5D-A7AB-9E10-F8B1A162902E}"/>
              </a:ext>
            </a:extLst>
          </p:cNvPr>
          <p:cNvSpPr/>
          <p:nvPr/>
        </p:nvSpPr>
        <p:spPr>
          <a:xfrm>
            <a:off x="5540566" y="3467065"/>
            <a:ext cx="307463"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27" name="圆角矩形 26">
            <a:extLst>
              <a:ext uri="{FF2B5EF4-FFF2-40B4-BE49-F238E27FC236}">
                <a16:creationId xmlns:a16="http://schemas.microsoft.com/office/drawing/2014/main" id="{9BD0D59F-4FE7-0C4B-5A4C-502197CC40B1}"/>
              </a:ext>
            </a:extLst>
          </p:cNvPr>
          <p:cNvSpPr/>
          <p:nvPr/>
        </p:nvSpPr>
        <p:spPr>
          <a:xfrm>
            <a:off x="6193130" y="3467065"/>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31" name="文本框 30">
            <a:extLst>
              <a:ext uri="{FF2B5EF4-FFF2-40B4-BE49-F238E27FC236}">
                <a16:creationId xmlns:a16="http://schemas.microsoft.com/office/drawing/2014/main" id="{B0D3B684-3C83-6CD9-369C-478A4ED96387}"/>
              </a:ext>
            </a:extLst>
          </p:cNvPr>
          <p:cNvSpPr txBox="1"/>
          <p:nvPr/>
        </p:nvSpPr>
        <p:spPr>
          <a:xfrm>
            <a:off x="2468160" y="5045367"/>
            <a:ext cx="5750545" cy="584775"/>
          </a:xfrm>
          <a:prstGeom prst="rect">
            <a:avLst/>
          </a:prstGeom>
          <a:noFill/>
        </p:spPr>
        <p:txBody>
          <a:bodyPr wrap="square">
            <a:spAutoFit/>
          </a:bodyPr>
          <a:lstStyle/>
          <a:p>
            <a:pPr lvl="1" defTabSz="457200" eaLnBrk="1" fontAlgn="auto" hangingPunct="1">
              <a:spcBef>
                <a:spcPts val="0"/>
              </a:spcBef>
              <a:spcAft>
                <a:spcPts val="0"/>
              </a:spcAft>
            </a:pPr>
            <a:r>
              <a:rPr lang="en-US" altLang="zh-CN" sz="3200" b="0" dirty="0">
                <a:solidFill>
                  <a:srgbClr val="0070C0"/>
                </a:solidFill>
                <a:latin typeface="Arial" panose="020B0604020202020204"/>
                <a:ea typeface="黑体" panose="02010609060101010101" pitchFamily="49" charset="-122"/>
                <a:cs typeface="+mn-cs"/>
              </a:rPr>
              <a:t>R</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(0</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5</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10)</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3</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a:t>
            </a:r>
            <a:r>
              <a:rPr lang="zh-CN" altLang="en-US" sz="3200" b="0" dirty="0">
                <a:solidFill>
                  <a:srgbClr val="0070C0"/>
                </a:solidFill>
                <a:latin typeface="Arial" panose="020B0604020202020204"/>
                <a:ea typeface="黑体" panose="02010609060101010101" pitchFamily="49" charset="-122"/>
                <a:cs typeface="+mn-cs"/>
              </a:rPr>
              <a:t> </a:t>
            </a:r>
            <a:r>
              <a:rPr lang="en-US" altLang="zh-CN" sz="3200" b="0" dirty="0">
                <a:solidFill>
                  <a:srgbClr val="0070C0"/>
                </a:solidFill>
                <a:latin typeface="Arial" panose="020B0604020202020204"/>
                <a:ea typeface="黑体" panose="02010609060101010101" pitchFamily="49" charset="-122"/>
                <a:cs typeface="+mn-cs"/>
              </a:rPr>
              <a:t>5</a:t>
            </a:r>
          </a:p>
        </p:txBody>
      </p:sp>
      <p:sp>
        <p:nvSpPr>
          <p:cNvPr id="12" name="灯片编号占位符 2">
            <a:extLst>
              <a:ext uri="{FF2B5EF4-FFF2-40B4-BE49-F238E27FC236}">
                <a16:creationId xmlns:a16="http://schemas.microsoft.com/office/drawing/2014/main" id="{CBA9228F-2010-1C97-DC1E-2EA92454B7F4}"/>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17</a:t>
            </a:fld>
            <a:endParaRPr lang="nb-NO" dirty="0">
              <a:latin typeface="Arial"/>
              <a:cs typeface="Arial"/>
            </a:endParaRPr>
          </a:p>
        </p:txBody>
      </p:sp>
    </p:spTree>
    <p:extLst>
      <p:ext uri="{BB962C8B-B14F-4D97-AF65-F5344CB8AC3E}">
        <p14:creationId xmlns:p14="http://schemas.microsoft.com/office/powerpoint/2010/main" val="421228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9" grpId="0" animBg="1"/>
      <p:bldP spid="20" grpId="0" animBg="1"/>
      <p:bldP spid="21" grpId="0" animBg="1"/>
      <p:bldP spid="22" grpId="0" animBg="1"/>
      <p:bldP spid="23" grpId="0" animBg="1"/>
      <p:bldP spid="24" grpId="0" animBg="1"/>
      <p:bldP spid="25" grpId="0" animBg="1"/>
      <p:bldP spid="26" grpId="0" animBg="1"/>
      <p:bldP spid="27" grpId="0" animBg="1"/>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C5889F-E8BF-71F4-4E9A-EC4CC67E0632}"/>
              </a:ext>
            </a:extLst>
          </p:cNvPr>
          <p:cNvSpPr>
            <a:spLocks noGrp="1"/>
          </p:cNvSpPr>
          <p:nvPr>
            <p:ph type="title"/>
          </p:nvPr>
        </p:nvSpPr>
        <p:spPr/>
        <p:txBody>
          <a:bodyPr/>
          <a:lstStyle/>
          <a:p>
            <a:r>
              <a:rPr lang="en-US" altLang="zh-CN" dirty="0"/>
              <a:t>Round-Robin</a:t>
            </a:r>
            <a:r>
              <a:rPr lang="zh-CN" altLang="en-US" dirty="0"/>
              <a:t> </a:t>
            </a:r>
            <a:r>
              <a:rPr lang="en-US" altLang="zh-CN" dirty="0"/>
              <a:t>(RR)</a:t>
            </a:r>
            <a:endParaRPr lang="en-US" dirty="0"/>
          </a:p>
        </p:txBody>
      </p:sp>
      <p:sp>
        <p:nvSpPr>
          <p:cNvPr id="3" name="内容占位符 2">
            <a:extLst>
              <a:ext uri="{FF2B5EF4-FFF2-40B4-BE49-F238E27FC236}">
                <a16:creationId xmlns:a16="http://schemas.microsoft.com/office/drawing/2014/main" id="{76266B64-7E4A-D623-FECD-405467C06D0C}"/>
              </a:ext>
            </a:extLst>
          </p:cNvPr>
          <p:cNvSpPr>
            <a:spLocks noGrp="1"/>
          </p:cNvSpPr>
          <p:nvPr>
            <p:ph idx="1"/>
          </p:nvPr>
        </p:nvSpPr>
        <p:spPr/>
        <p:txBody>
          <a:bodyPr/>
          <a:lstStyle/>
          <a:p>
            <a:endParaRPr lang="en-US" dirty="0"/>
          </a:p>
          <a:p>
            <a:endParaRPr lang="en-US" dirty="0"/>
          </a:p>
          <a:p>
            <a:endParaRPr lang="en-US" dirty="0"/>
          </a:p>
          <a:p>
            <a:endParaRPr lang="en-US" dirty="0"/>
          </a:p>
          <a:p>
            <a:r>
              <a:rPr lang="en-US" altLang="zh-CN" dirty="0"/>
              <a:t>RR</a:t>
            </a:r>
          </a:p>
          <a:p>
            <a:pPr lvl="1"/>
            <a:r>
              <a:rPr lang="en-US" altLang="zh-CN" dirty="0"/>
              <a:t>R</a:t>
            </a:r>
            <a:r>
              <a:rPr lang="zh-CN" altLang="en-US" dirty="0"/>
              <a:t> </a:t>
            </a:r>
            <a:r>
              <a:rPr lang="en-US" altLang="zh-CN" dirty="0"/>
              <a:t>=</a:t>
            </a:r>
            <a:r>
              <a:rPr lang="zh-CN" altLang="en-US" dirty="0"/>
              <a:t> </a:t>
            </a:r>
            <a:r>
              <a:rPr lang="en-US" altLang="zh-CN" dirty="0"/>
              <a:t>(0</a:t>
            </a:r>
            <a:r>
              <a:rPr lang="zh-CN" altLang="en-US" dirty="0"/>
              <a:t> </a:t>
            </a:r>
            <a:r>
              <a:rPr lang="en-US" altLang="zh-CN" dirty="0"/>
              <a:t>+</a:t>
            </a:r>
            <a:r>
              <a:rPr lang="zh-CN" altLang="en-US" dirty="0"/>
              <a:t> </a:t>
            </a:r>
            <a:r>
              <a:rPr lang="en-US" altLang="zh-CN" dirty="0"/>
              <a:t>1</a:t>
            </a:r>
            <a:r>
              <a:rPr lang="zh-CN" altLang="en-US" dirty="0"/>
              <a:t> </a:t>
            </a:r>
            <a:r>
              <a:rPr lang="en-US" altLang="zh-CN" dirty="0"/>
              <a:t>+</a:t>
            </a:r>
            <a:r>
              <a:rPr lang="zh-CN" altLang="en-US" dirty="0"/>
              <a:t> </a:t>
            </a:r>
            <a:r>
              <a:rPr lang="en-US" altLang="zh-CN" dirty="0"/>
              <a:t>2)</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1</a:t>
            </a:r>
          </a:p>
          <a:p>
            <a:r>
              <a:rPr lang="en-US" altLang="zh-CN" dirty="0"/>
              <a:t>RR</a:t>
            </a:r>
            <a:r>
              <a:rPr lang="zh-CN" altLang="en-US" dirty="0"/>
              <a:t> </a:t>
            </a:r>
            <a:r>
              <a:rPr lang="en-US" altLang="zh-CN" dirty="0"/>
              <a:t>is</a:t>
            </a:r>
            <a:r>
              <a:rPr lang="zh-CN" altLang="en-US" dirty="0"/>
              <a:t> </a:t>
            </a:r>
            <a:r>
              <a:rPr lang="en-US" altLang="zh-CN" dirty="0"/>
              <a:t>a</a:t>
            </a:r>
            <a:r>
              <a:rPr lang="zh-CN" altLang="en-US" dirty="0"/>
              <a:t> </a:t>
            </a:r>
            <a:r>
              <a:rPr lang="en-US" altLang="zh-CN" dirty="0"/>
              <a:t>good</a:t>
            </a:r>
            <a:r>
              <a:rPr lang="zh-CN" altLang="en-US" dirty="0"/>
              <a:t> </a:t>
            </a:r>
            <a:r>
              <a:rPr lang="en-US" altLang="zh-CN" dirty="0"/>
              <a:t>scheduler</a:t>
            </a:r>
            <a:r>
              <a:rPr lang="zh-CN" altLang="en-US" dirty="0"/>
              <a:t> </a:t>
            </a:r>
            <a:r>
              <a:rPr lang="en-US" altLang="zh-CN" dirty="0"/>
              <a:t>in</a:t>
            </a:r>
            <a:r>
              <a:rPr lang="zh-CN" altLang="en-US" dirty="0"/>
              <a:t> </a:t>
            </a:r>
            <a:r>
              <a:rPr lang="en-US" altLang="zh-CN" dirty="0"/>
              <a:t>terms</a:t>
            </a:r>
            <a:r>
              <a:rPr lang="zh-CN" altLang="en-US" dirty="0"/>
              <a:t> </a:t>
            </a:r>
            <a:r>
              <a:rPr lang="en-US" altLang="zh-CN" dirty="0"/>
              <a:t>of short</a:t>
            </a:r>
            <a:r>
              <a:rPr lang="zh-CN" altLang="en-US" dirty="0"/>
              <a:t> </a:t>
            </a:r>
            <a:r>
              <a:rPr lang="en-US" altLang="zh-CN" b="1" dirty="0">
                <a:solidFill>
                  <a:srgbClr val="0070C0"/>
                </a:solidFill>
              </a:rPr>
              <a:t>response</a:t>
            </a:r>
            <a:r>
              <a:rPr lang="zh-CN" altLang="en-US" b="1" dirty="0">
                <a:solidFill>
                  <a:srgbClr val="0070C0"/>
                </a:solidFill>
              </a:rPr>
              <a:t> </a:t>
            </a:r>
            <a:r>
              <a:rPr lang="en-US" altLang="zh-CN" b="1" dirty="0">
                <a:solidFill>
                  <a:srgbClr val="0070C0"/>
                </a:solidFill>
              </a:rPr>
              <a:t>time</a:t>
            </a:r>
          </a:p>
          <a:p>
            <a:r>
              <a:rPr lang="en-US" altLang="zh-CN" dirty="0"/>
              <a:t>But</a:t>
            </a:r>
            <a:r>
              <a:rPr lang="zh-CN" altLang="en-US" dirty="0"/>
              <a:t> </a:t>
            </a:r>
            <a:r>
              <a:rPr lang="en-US" altLang="zh-CN" dirty="0"/>
              <a:t>poor</a:t>
            </a:r>
            <a:r>
              <a:rPr lang="zh-CN" altLang="en-US" dirty="0"/>
              <a:t> </a:t>
            </a:r>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b="1" dirty="0">
                <a:solidFill>
                  <a:srgbClr val="FF0000"/>
                </a:solidFill>
              </a:rPr>
              <a:t>turnaround</a:t>
            </a:r>
            <a:r>
              <a:rPr lang="zh-CN" altLang="en-US" b="1" dirty="0">
                <a:solidFill>
                  <a:srgbClr val="FF0000"/>
                </a:solidFill>
              </a:rPr>
              <a:t> </a:t>
            </a:r>
            <a:r>
              <a:rPr lang="en-US" altLang="zh-CN" b="1" dirty="0">
                <a:solidFill>
                  <a:srgbClr val="FF0000"/>
                </a:solidFill>
              </a:rPr>
              <a:t>time</a:t>
            </a:r>
          </a:p>
          <a:p>
            <a:pPr lvl="1"/>
            <a:r>
              <a:rPr lang="en-US" altLang="zh-CN" dirty="0"/>
              <a:t>FIFO:</a:t>
            </a:r>
            <a:r>
              <a:rPr lang="zh-CN" altLang="en-US" dirty="0"/>
              <a:t> </a:t>
            </a:r>
            <a:r>
              <a:rPr lang="en-US" altLang="zh-CN" dirty="0"/>
              <a:t>T</a:t>
            </a:r>
            <a:r>
              <a:rPr lang="zh-CN" altLang="en-US" dirty="0"/>
              <a:t> </a:t>
            </a:r>
            <a:r>
              <a:rPr lang="en-US" altLang="zh-CN" dirty="0"/>
              <a:t>=</a:t>
            </a:r>
            <a:r>
              <a:rPr lang="zh-CN" altLang="en-US" dirty="0"/>
              <a:t> </a:t>
            </a:r>
            <a:r>
              <a:rPr lang="en-US" altLang="zh-CN" dirty="0"/>
              <a:t>(5</a:t>
            </a:r>
            <a:r>
              <a:rPr lang="zh-CN" altLang="en-US" dirty="0"/>
              <a:t> </a:t>
            </a:r>
            <a:r>
              <a:rPr lang="en-US" altLang="zh-CN" dirty="0"/>
              <a:t>+</a:t>
            </a:r>
            <a:r>
              <a:rPr lang="zh-CN" altLang="en-US" dirty="0"/>
              <a:t> </a:t>
            </a:r>
            <a:r>
              <a:rPr lang="en-US" altLang="zh-CN" dirty="0"/>
              <a:t>10</a:t>
            </a:r>
            <a:r>
              <a:rPr lang="zh-CN" altLang="en-US" dirty="0"/>
              <a:t> </a:t>
            </a:r>
            <a:r>
              <a:rPr lang="en-US" altLang="zh-CN" dirty="0"/>
              <a:t>+</a:t>
            </a:r>
            <a:r>
              <a:rPr lang="zh-CN" altLang="en-US" dirty="0"/>
              <a:t> </a:t>
            </a:r>
            <a:r>
              <a:rPr lang="en-US" altLang="zh-CN" dirty="0"/>
              <a:t>15)</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10</a:t>
            </a:r>
          </a:p>
          <a:p>
            <a:pPr lvl="1"/>
            <a:r>
              <a:rPr lang="en-US" altLang="zh-CN" dirty="0"/>
              <a:t>SJF:</a:t>
            </a:r>
            <a:r>
              <a:rPr lang="zh-CN" altLang="en-US" dirty="0"/>
              <a:t> </a:t>
            </a:r>
            <a:r>
              <a:rPr lang="en-US" altLang="zh-CN" dirty="0"/>
              <a:t>T</a:t>
            </a:r>
            <a:r>
              <a:rPr lang="zh-CN" altLang="en-US" dirty="0"/>
              <a:t> </a:t>
            </a:r>
            <a:r>
              <a:rPr lang="en-US" altLang="zh-CN" dirty="0"/>
              <a:t>=</a:t>
            </a:r>
            <a:r>
              <a:rPr lang="zh-CN" altLang="en-US" dirty="0"/>
              <a:t> </a:t>
            </a:r>
            <a:r>
              <a:rPr lang="en-US" altLang="zh-CN" dirty="0"/>
              <a:t>(5</a:t>
            </a:r>
            <a:r>
              <a:rPr lang="zh-CN" altLang="en-US" dirty="0"/>
              <a:t> </a:t>
            </a:r>
            <a:r>
              <a:rPr lang="en-US" altLang="zh-CN" dirty="0"/>
              <a:t>+</a:t>
            </a:r>
            <a:r>
              <a:rPr lang="zh-CN" altLang="en-US" dirty="0"/>
              <a:t> </a:t>
            </a:r>
            <a:r>
              <a:rPr lang="en-US" altLang="zh-CN" dirty="0"/>
              <a:t>10</a:t>
            </a:r>
            <a:r>
              <a:rPr lang="zh-CN" altLang="en-US" dirty="0"/>
              <a:t> </a:t>
            </a:r>
            <a:r>
              <a:rPr lang="en-US" altLang="zh-CN" dirty="0"/>
              <a:t>+</a:t>
            </a:r>
            <a:r>
              <a:rPr lang="zh-CN" altLang="en-US" dirty="0"/>
              <a:t> </a:t>
            </a:r>
            <a:r>
              <a:rPr lang="en-US" altLang="zh-CN" dirty="0"/>
              <a:t>15)</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10 (same as FIFO since each job has the same run-time)</a:t>
            </a:r>
          </a:p>
          <a:p>
            <a:pPr lvl="1"/>
            <a:r>
              <a:rPr lang="en-US" altLang="zh-CN" dirty="0"/>
              <a:t>RR:</a:t>
            </a:r>
            <a:r>
              <a:rPr lang="zh-CN" altLang="en-US" dirty="0"/>
              <a:t> </a:t>
            </a:r>
            <a:r>
              <a:rPr lang="en-US" altLang="zh-CN" dirty="0"/>
              <a:t>T</a:t>
            </a:r>
            <a:r>
              <a:rPr lang="zh-CN" altLang="en-US" dirty="0"/>
              <a:t> </a:t>
            </a:r>
            <a:r>
              <a:rPr lang="en-US" altLang="zh-CN" dirty="0"/>
              <a:t>=</a:t>
            </a:r>
            <a:r>
              <a:rPr lang="zh-CN" altLang="en-US" dirty="0"/>
              <a:t> </a:t>
            </a:r>
            <a:r>
              <a:rPr lang="en-US" altLang="zh-CN" dirty="0"/>
              <a:t>(13</a:t>
            </a:r>
            <a:r>
              <a:rPr lang="zh-CN" altLang="en-US" dirty="0"/>
              <a:t> </a:t>
            </a:r>
            <a:r>
              <a:rPr lang="en-US" altLang="zh-CN" dirty="0"/>
              <a:t>+</a:t>
            </a:r>
            <a:r>
              <a:rPr lang="zh-CN" altLang="en-US" dirty="0"/>
              <a:t> </a:t>
            </a:r>
            <a:r>
              <a:rPr lang="en-US" altLang="zh-CN" dirty="0"/>
              <a:t>14</a:t>
            </a:r>
            <a:r>
              <a:rPr lang="zh-CN" altLang="en-US" dirty="0"/>
              <a:t> </a:t>
            </a:r>
            <a:r>
              <a:rPr lang="en-US" altLang="zh-CN" dirty="0"/>
              <a:t>+</a:t>
            </a:r>
            <a:r>
              <a:rPr lang="zh-CN" altLang="en-US" dirty="0"/>
              <a:t> </a:t>
            </a:r>
            <a:r>
              <a:rPr lang="en-US" altLang="zh-CN" dirty="0"/>
              <a:t>15)</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b="1" dirty="0">
                <a:solidFill>
                  <a:srgbClr val="FF0000"/>
                </a:solidFill>
              </a:rPr>
              <a:t>14</a:t>
            </a:r>
            <a:r>
              <a:rPr lang="zh-CN" altLang="en-US" dirty="0"/>
              <a:t> </a:t>
            </a:r>
            <a:endParaRPr lang="en-US" dirty="0"/>
          </a:p>
        </p:txBody>
      </p:sp>
      <p:graphicFrame>
        <p:nvGraphicFramePr>
          <p:cNvPr id="5" name="表格 4">
            <a:extLst>
              <a:ext uri="{FF2B5EF4-FFF2-40B4-BE49-F238E27FC236}">
                <a16:creationId xmlns:a16="http://schemas.microsoft.com/office/drawing/2014/main" id="{FE7AE3A4-4E92-E386-129A-BD727C43F863}"/>
              </a:ext>
            </a:extLst>
          </p:cNvPr>
          <p:cNvGraphicFramePr>
            <a:graphicFrameLocks noGrp="1"/>
          </p:cNvGraphicFramePr>
          <p:nvPr/>
        </p:nvGraphicFramePr>
        <p:xfrm>
          <a:off x="3095075" y="1065362"/>
          <a:ext cx="6464215" cy="1752600"/>
        </p:xfrm>
        <a:graphic>
          <a:graphicData uri="http://schemas.openxmlformats.org/drawingml/2006/table">
            <a:tbl>
              <a:tblPr firstRow="1" bandRow="1">
                <a:tableStyleId>{5C22544A-7EE6-4342-B048-85BDC9FD1C3A}</a:tableStyleId>
              </a:tblPr>
              <a:tblGrid>
                <a:gridCol w="819570">
                  <a:extLst>
                    <a:ext uri="{9D8B030D-6E8A-4147-A177-3AD203B41FA5}">
                      <a16:colId xmlns:a16="http://schemas.microsoft.com/office/drawing/2014/main" val="3897766631"/>
                    </a:ext>
                  </a:extLst>
                </a:gridCol>
                <a:gridCol w="1904635">
                  <a:extLst>
                    <a:ext uri="{9D8B030D-6E8A-4147-A177-3AD203B41FA5}">
                      <a16:colId xmlns:a16="http://schemas.microsoft.com/office/drawing/2014/main" val="3850674632"/>
                    </a:ext>
                  </a:extLst>
                </a:gridCol>
                <a:gridCol w="1870005">
                  <a:extLst>
                    <a:ext uri="{9D8B030D-6E8A-4147-A177-3AD203B41FA5}">
                      <a16:colId xmlns:a16="http://schemas.microsoft.com/office/drawing/2014/main" val="3839086762"/>
                    </a:ext>
                  </a:extLst>
                </a:gridCol>
                <a:gridCol w="1870005">
                  <a:extLst>
                    <a:ext uri="{9D8B030D-6E8A-4147-A177-3AD203B41FA5}">
                      <a16:colId xmlns:a16="http://schemas.microsoft.com/office/drawing/2014/main" val="423015000"/>
                    </a:ext>
                  </a:extLst>
                </a:gridCol>
              </a:tblGrid>
              <a:tr h="370840">
                <a:tc>
                  <a:txBody>
                    <a:bodyPr/>
                    <a:lstStyle/>
                    <a:p>
                      <a:r>
                        <a:rPr lang="en-US" dirty="0">
                          <a:solidFill>
                            <a:srgbClr val="0070C0"/>
                          </a:solidFill>
                        </a:rPr>
                        <a:t>J</a:t>
                      </a:r>
                      <a:r>
                        <a:rPr lang="en-US" altLang="zh-CN" dirty="0">
                          <a:solidFill>
                            <a:srgbClr val="0070C0"/>
                          </a:solidFill>
                        </a:rPr>
                        <a:t>ob</a:t>
                      </a:r>
                      <a:endParaRPr lang="en-US" dirty="0">
                        <a:solidFill>
                          <a:srgbClr val="0070C0"/>
                        </a:solidFill>
                      </a:endParaRPr>
                    </a:p>
                  </a:txBody>
                  <a:tcPr/>
                </a:tc>
                <a:tc>
                  <a:txBody>
                    <a:bodyPr/>
                    <a:lstStyle/>
                    <a:p>
                      <a:r>
                        <a:rPr lang="en-US" altLang="zh-CN" dirty="0">
                          <a:solidFill>
                            <a:srgbClr val="0070C0"/>
                          </a:solidFill>
                        </a:rPr>
                        <a:t>Arrival</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Run</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dirty="0">
                          <a:solidFill>
                            <a:srgbClr val="0070C0"/>
                          </a:solidFill>
                        </a:rPr>
                        <a:t>Time</a:t>
                      </a:r>
                      <a:r>
                        <a:rPr lang="zh-CN" altLang="en-US" dirty="0">
                          <a:solidFill>
                            <a:srgbClr val="0070C0"/>
                          </a:solidFill>
                        </a:rPr>
                        <a:t> </a:t>
                      </a:r>
                      <a:r>
                        <a:rPr lang="en-US" altLang="zh-CN" dirty="0">
                          <a:solidFill>
                            <a:srgbClr val="0070C0"/>
                          </a:solidFill>
                        </a:rPr>
                        <a:t>quantum</a:t>
                      </a:r>
                      <a:endParaRPr lang="en-US"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dirty="0"/>
                        <a:t>A</a:t>
                      </a:r>
                      <a:endParaRPr lang="en-US" dirty="0"/>
                    </a:p>
                  </a:txBody>
                  <a:tcPr/>
                </a:tc>
                <a:tc>
                  <a:txBody>
                    <a:bodyPr/>
                    <a:lstStyle/>
                    <a:p>
                      <a:r>
                        <a:rPr lang="en-US" altLang="zh-CN" dirty="0"/>
                        <a:t>0</a:t>
                      </a:r>
                      <a:endParaRPr lang="en-US" dirty="0"/>
                    </a:p>
                  </a:txBody>
                  <a:tcPr/>
                </a:tc>
                <a:tc>
                  <a:txBody>
                    <a:bodyPr/>
                    <a:lstStyle/>
                    <a:p>
                      <a:r>
                        <a:rPr lang="en-US" altLang="zh-CN" strike="noStrike" dirty="0">
                          <a:solidFill>
                            <a:schemeClr val="tx1"/>
                          </a:solidFill>
                        </a:rPr>
                        <a:t>5</a:t>
                      </a:r>
                      <a:endParaRPr lang="en-US" strike="noStrike" dirty="0">
                        <a:solidFill>
                          <a:schemeClr val="tx1"/>
                        </a:solidFill>
                      </a:endParaRPr>
                    </a:p>
                  </a:txBody>
                  <a:tcPr/>
                </a:tc>
                <a:tc>
                  <a:txBody>
                    <a:bodyPr/>
                    <a:lstStyle/>
                    <a:p>
                      <a:r>
                        <a:rPr lang="en-US" altLang="zh-CN" strike="noStrike" dirty="0">
                          <a:solidFill>
                            <a:schemeClr val="tx1"/>
                          </a:solidFill>
                        </a:rPr>
                        <a:t>1</a:t>
                      </a:r>
                      <a:endParaRPr lang="en-US" strike="noStrike" dirty="0">
                        <a:solidFill>
                          <a:schemeClr val="tx1"/>
                        </a:solidFill>
                      </a:endParaRPr>
                    </a:p>
                  </a:txBody>
                  <a:tcPr/>
                </a:tc>
                <a:extLst>
                  <a:ext uri="{0D108BD9-81ED-4DB2-BD59-A6C34878D82A}">
                    <a16:rowId xmlns:a16="http://schemas.microsoft.com/office/drawing/2014/main" val="2311278232"/>
                  </a:ext>
                </a:extLst>
              </a:tr>
              <a:tr h="370840">
                <a:tc>
                  <a:txBody>
                    <a:bodyPr/>
                    <a:lstStyle/>
                    <a:p>
                      <a:r>
                        <a:rPr lang="en-US" altLang="zh-CN" dirty="0"/>
                        <a:t>B</a:t>
                      </a:r>
                      <a:endParaRPr lang="en-US" dirty="0"/>
                    </a:p>
                  </a:txBody>
                  <a:tcPr/>
                </a:tc>
                <a:tc>
                  <a:txBody>
                    <a:bodyPr/>
                    <a:lstStyle/>
                    <a:p>
                      <a:r>
                        <a:rPr lang="en-US" altLang="zh-CN" dirty="0"/>
                        <a:t>0</a:t>
                      </a:r>
                      <a:endParaRPr lang="en-US" baseline="30000" dirty="0"/>
                    </a:p>
                  </a:txBody>
                  <a:tcPr/>
                </a:tc>
                <a:tc>
                  <a:txBody>
                    <a:bodyPr/>
                    <a:lstStyle/>
                    <a:p>
                      <a:r>
                        <a:rPr lang="en-US" altLang="zh-CN" dirty="0"/>
                        <a:t>5</a:t>
                      </a:r>
                      <a:endParaRPr lang="en-US" dirty="0"/>
                    </a:p>
                  </a:txBody>
                  <a:tcPr/>
                </a:tc>
                <a:tc>
                  <a:txBody>
                    <a:bodyPr/>
                    <a:lstStyle/>
                    <a:p>
                      <a:endParaRPr lang="en-US" dirty="0"/>
                    </a:p>
                  </a:txBody>
                  <a:tcPr/>
                </a:tc>
                <a:extLst>
                  <a:ext uri="{0D108BD9-81ED-4DB2-BD59-A6C34878D82A}">
                    <a16:rowId xmlns:a16="http://schemas.microsoft.com/office/drawing/2014/main" val="1749603488"/>
                  </a:ext>
                </a:extLst>
              </a:tr>
              <a:tr h="370840">
                <a:tc>
                  <a:txBody>
                    <a:bodyPr/>
                    <a:lstStyle/>
                    <a:p>
                      <a:r>
                        <a:rPr lang="en-US" dirty="0"/>
                        <a:t>C</a:t>
                      </a:r>
                    </a:p>
                  </a:txBody>
                  <a:tcPr/>
                </a:tc>
                <a:tc>
                  <a:txBody>
                    <a:bodyPr/>
                    <a:lstStyle/>
                    <a:p>
                      <a:r>
                        <a:rPr lang="en-US" altLang="zh-CN" dirty="0"/>
                        <a:t>0</a:t>
                      </a:r>
                      <a:endParaRPr lang="en-US" baseline="30000" dirty="0"/>
                    </a:p>
                  </a:txBody>
                  <a:tcPr/>
                </a:tc>
                <a:tc>
                  <a:txBody>
                    <a:bodyPr/>
                    <a:lstStyle/>
                    <a:p>
                      <a:r>
                        <a:rPr lang="en-US" altLang="zh-CN" dirty="0"/>
                        <a:t>5</a:t>
                      </a:r>
                      <a:endParaRPr lang="en-US" dirty="0"/>
                    </a:p>
                  </a:txBody>
                  <a:tcPr/>
                </a:tc>
                <a:tc>
                  <a:txBody>
                    <a:bodyPr/>
                    <a:lstStyle/>
                    <a:p>
                      <a:endParaRPr lang="en-US" dirty="0"/>
                    </a:p>
                  </a:txBody>
                  <a:tcPr/>
                </a:tc>
                <a:extLst>
                  <a:ext uri="{0D108BD9-81ED-4DB2-BD59-A6C34878D82A}">
                    <a16:rowId xmlns:a16="http://schemas.microsoft.com/office/drawing/2014/main" val="1233945708"/>
                  </a:ext>
                </a:extLst>
              </a:tr>
            </a:tbl>
          </a:graphicData>
        </a:graphic>
      </p:graphicFrame>
      <p:sp>
        <p:nvSpPr>
          <p:cNvPr id="6" name="灯片编号占位符 2">
            <a:extLst>
              <a:ext uri="{FF2B5EF4-FFF2-40B4-BE49-F238E27FC236}">
                <a16:creationId xmlns:a16="http://schemas.microsoft.com/office/drawing/2014/main" id="{39FB03F9-8CFA-C4EC-C8C9-A5763E950842}"/>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18</a:t>
            </a:fld>
            <a:endParaRPr lang="nb-NO" dirty="0">
              <a:latin typeface="Arial"/>
              <a:cs typeface="Arial"/>
            </a:endParaRPr>
          </a:p>
        </p:txBody>
      </p:sp>
    </p:spTree>
    <p:extLst>
      <p:ext uri="{BB962C8B-B14F-4D97-AF65-F5344CB8AC3E}">
        <p14:creationId xmlns:p14="http://schemas.microsoft.com/office/powerpoint/2010/main" val="227230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43190B-5FB7-892F-F4D1-BF44D3F33113}"/>
              </a:ext>
            </a:extLst>
          </p:cNvPr>
          <p:cNvSpPr>
            <a:spLocks noGrp="1"/>
          </p:cNvSpPr>
          <p:nvPr>
            <p:ph type="title"/>
          </p:nvPr>
        </p:nvSpPr>
        <p:spPr/>
        <p:txBody>
          <a:bodyPr/>
          <a:lstStyle/>
          <a:p>
            <a:r>
              <a:rPr lang="en-US" altLang="zh-CN" dirty="0"/>
              <a:t>Round-Robin</a:t>
            </a:r>
            <a:r>
              <a:rPr lang="zh-CN" altLang="en-US" dirty="0"/>
              <a:t> </a:t>
            </a:r>
            <a:r>
              <a:rPr lang="en-US" altLang="zh-CN" dirty="0"/>
              <a:t>(RR)</a:t>
            </a:r>
            <a:endParaRPr lang="en-US" dirty="0"/>
          </a:p>
        </p:txBody>
      </p:sp>
      <p:sp>
        <p:nvSpPr>
          <p:cNvPr id="3" name="内容占位符 2">
            <a:extLst>
              <a:ext uri="{FF2B5EF4-FFF2-40B4-BE49-F238E27FC236}">
                <a16:creationId xmlns:a16="http://schemas.microsoft.com/office/drawing/2014/main" id="{68025B7A-0C93-E721-82EE-9667A6785379}"/>
              </a:ext>
            </a:extLst>
          </p:cNvPr>
          <p:cNvSpPr>
            <a:spLocks noGrp="1"/>
          </p:cNvSpPr>
          <p:nvPr>
            <p:ph idx="1"/>
          </p:nvPr>
        </p:nvSpPr>
        <p:spPr/>
        <p:txBody>
          <a:bodyPr/>
          <a:lstStyle/>
          <a:p>
            <a:r>
              <a:rPr lang="en-US" altLang="zh-CN" dirty="0"/>
              <a:t>If</a:t>
            </a:r>
            <a:r>
              <a:rPr lang="zh-CN" altLang="en-US" dirty="0"/>
              <a:t> </a:t>
            </a:r>
            <a:r>
              <a:rPr lang="en-US" altLang="zh-CN" dirty="0"/>
              <a:t>there</a:t>
            </a:r>
            <a:r>
              <a:rPr lang="zh-CN" altLang="en-US" dirty="0"/>
              <a:t> </a:t>
            </a:r>
            <a:r>
              <a:rPr lang="en-US" altLang="zh-CN" dirty="0"/>
              <a:t>are</a:t>
            </a:r>
            <a:r>
              <a:rPr lang="zh-CN" altLang="en-US" dirty="0"/>
              <a:t> </a:t>
            </a:r>
            <a:r>
              <a:rPr lang="en-US" altLang="zh-CN" b="1" dirty="0">
                <a:solidFill>
                  <a:srgbClr val="0070C0"/>
                </a:solidFill>
              </a:rPr>
              <a:t>n</a:t>
            </a:r>
            <a:r>
              <a:rPr lang="zh-CN" altLang="en-US" dirty="0"/>
              <a:t> </a:t>
            </a:r>
            <a:r>
              <a:rPr lang="en-US" altLang="zh-CN" dirty="0"/>
              <a:t>processes</a:t>
            </a:r>
            <a:r>
              <a:rPr lang="zh-CN" altLang="en-US" dirty="0"/>
              <a:t> </a:t>
            </a:r>
            <a:r>
              <a:rPr lang="en-US" altLang="zh-CN" dirty="0"/>
              <a:t>in</a:t>
            </a:r>
            <a:r>
              <a:rPr lang="zh-CN" altLang="en-US" dirty="0"/>
              <a:t> </a:t>
            </a:r>
            <a:r>
              <a:rPr lang="en-US" altLang="zh-CN" dirty="0"/>
              <a:t>the</a:t>
            </a:r>
            <a:r>
              <a:rPr lang="zh-CN" altLang="en-US" dirty="0"/>
              <a:t> </a:t>
            </a:r>
            <a:r>
              <a:rPr lang="en-US" altLang="zh-CN" dirty="0"/>
              <a:t>ready</a:t>
            </a:r>
            <a:r>
              <a:rPr lang="zh-CN" altLang="en-US" dirty="0"/>
              <a:t> </a:t>
            </a:r>
            <a:r>
              <a:rPr lang="en-US" altLang="zh-CN" dirty="0"/>
              <a:t>queue</a:t>
            </a:r>
            <a:r>
              <a:rPr lang="zh-CN" altLang="en-US" dirty="0"/>
              <a:t> </a:t>
            </a:r>
            <a:r>
              <a:rPr lang="en-US" altLang="zh-CN" dirty="0"/>
              <a:t>and</a:t>
            </a:r>
            <a:r>
              <a:rPr lang="zh-CN" altLang="en-US" dirty="0"/>
              <a:t> </a:t>
            </a:r>
            <a:r>
              <a:rPr lang="en-US" altLang="zh-CN" dirty="0"/>
              <a:t>the</a:t>
            </a:r>
            <a:r>
              <a:rPr lang="zh-CN" altLang="en-US" dirty="0"/>
              <a:t> </a:t>
            </a:r>
            <a:r>
              <a:rPr lang="en-US" altLang="zh-CN" dirty="0"/>
              <a:t>time</a:t>
            </a:r>
            <a:r>
              <a:rPr lang="zh-CN" altLang="en-US" dirty="0"/>
              <a:t> </a:t>
            </a:r>
            <a:r>
              <a:rPr lang="en-US" altLang="zh-CN" dirty="0"/>
              <a:t>quantum</a:t>
            </a:r>
            <a:r>
              <a:rPr lang="zh-CN" altLang="en-US" dirty="0"/>
              <a:t> </a:t>
            </a:r>
            <a:r>
              <a:rPr lang="en-US" altLang="zh-CN" dirty="0"/>
              <a:t>is</a:t>
            </a:r>
            <a:r>
              <a:rPr lang="zh-CN" altLang="en-US" dirty="0"/>
              <a:t> </a:t>
            </a:r>
            <a:r>
              <a:rPr lang="en-US" altLang="zh-CN" b="1" dirty="0">
                <a:solidFill>
                  <a:srgbClr val="0070C0"/>
                </a:solidFill>
              </a:rPr>
              <a:t>q</a:t>
            </a:r>
            <a:r>
              <a:rPr lang="en-US" altLang="zh-CN" dirty="0"/>
              <a:t>,</a:t>
            </a:r>
            <a:r>
              <a:rPr lang="zh-CN" altLang="en-US" b="1" dirty="0"/>
              <a:t> </a:t>
            </a:r>
            <a:r>
              <a:rPr lang="en-US" altLang="zh-CN" dirty="0"/>
              <a:t>no</a:t>
            </a:r>
            <a:r>
              <a:rPr lang="zh-CN" altLang="en-US" dirty="0"/>
              <a:t> </a:t>
            </a:r>
            <a:r>
              <a:rPr lang="en-US" altLang="zh-CN" dirty="0"/>
              <a:t>process</a:t>
            </a:r>
            <a:r>
              <a:rPr lang="zh-CN" altLang="en-US" dirty="0"/>
              <a:t> </a:t>
            </a:r>
            <a:r>
              <a:rPr lang="en-US" altLang="zh-CN" dirty="0"/>
              <a:t>waits</a:t>
            </a:r>
            <a:r>
              <a:rPr lang="zh-CN" altLang="en-US" dirty="0"/>
              <a:t> </a:t>
            </a:r>
            <a:r>
              <a:rPr lang="en-US" altLang="zh-CN" dirty="0"/>
              <a:t>more</a:t>
            </a:r>
            <a:r>
              <a:rPr lang="zh-CN" altLang="en-US" dirty="0"/>
              <a:t> </a:t>
            </a:r>
            <a:r>
              <a:rPr lang="en-US" altLang="zh-CN" dirty="0"/>
              <a:t>than</a:t>
            </a:r>
            <a:r>
              <a:rPr lang="zh-CN" altLang="en-US" dirty="0"/>
              <a:t> </a:t>
            </a:r>
            <a:r>
              <a:rPr lang="en-US" altLang="zh-CN" b="1" dirty="0">
                <a:solidFill>
                  <a:srgbClr val="0070C0"/>
                </a:solidFill>
              </a:rPr>
              <a:t>(n-1)q</a:t>
            </a:r>
            <a:r>
              <a:rPr lang="zh-CN" altLang="en-US" b="1" dirty="0">
                <a:solidFill>
                  <a:srgbClr val="0070C0"/>
                </a:solidFill>
              </a:rPr>
              <a:t> </a:t>
            </a:r>
            <a:r>
              <a:rPr lang="en-US" altLang="zh-CN" dirty="0"/>
              <a:t>time</a:t>
            </a:r>
            <a:r>
              <a:rPr lang="zh-CN" altLang="en-US" dirty="0"/>
              <a:t> </a:t>
            </a:r>
            <a:r>
              <a:rPr lang="en-US" altLang="zh-CN" dirty="0"/>
              <a:t>units</a:t>
            </a:r>
          </a:p>
          <a:p>
            <a:r>
              <a:rPr lang="en-US" altLang="zh-CN" dirty="0"/>
              <a:t>The</a:t>
            </a:r>
            <a:r>
              <a:rPr lang="zh-CN" altLang="en-US" dirty="0"/>
              <a:t> </a:t>
            </a:r>
            <a:r>
              <a:rPr lang="en-US" altLang="zh-CN" dirty="0"/>
              <a:t>selection</a:t>
            </a:r>
            <a:r>
              <a:rPr lang="zh-CN" altLang="en-US" dirty="0"/>
              <a:t> </a:t>
            </a:r>
            <a:r>
              <a:rPr lang="en-US" altLang="zh-CN" dirty="0"/>
              <a:t>of</a:t>
            </a:r>
            <a:r>
              <a:rPr lang="zh-CN" altLang="en-US" dirty="0"/>
              <a:t> </a:t>
            </a:r>
            <a:r>
              <a:rPr lang="en-US" altLang="zh-CN" dirty="0"/>
              <a:t>time</a:t>
            </a:r>
            <a:r>
              <a:rPr lang="zh-CN" altLang="en-US" dirty="0">
                <a:solidFill>
                  <a:srgbClr val="0070C0"/>
                </a:solidFill>
              </a:rPr>
              <a:t> </a:t>
            </a:r>
            <a:r>
              <a:rPr lang="en-US" altLang="zh-CN" dirty="0"/>
              <a:t>quantum</a:t>
            </a:r>
            <a:r>
              <a:rPr lang="zh-CN" altLang="en-US" dirty="0"/>
              <a:t> </a:t>
            </a:r>
            <a:r>
              <a:rPr lang="en-US" altLang="zh-CN" dirty="0"/>
              <a:t>size</a:t>
            </a:r>
            <a:r>
              <a:rPr lang="zh-CN" altLang="en-US" dirty="0"/>
              <a:t> </a:t>
            </a:r>
            <a:r>
              <a:rPr lang="en-US" altLang="zh-CN" dirty="0"/>
              <a:t>should</a:t>
            </a:r>
            <a:r>
              <a:rPr lang="zh-CN" altLang="en-US" dirty="0"/>
              <a:t> </a:t>
            </a:r>
            <a:r>
              <a:rPr lang="en-US" altLang="zh-CN" dirty="0"/>
              <a:t>be</a:t>
            </a:r>
            <a:r>
              <a:rPr lang="zh-CN" altLang="en-US" dirty="0"/>
              <a:t> </a:t>
            </a:r>
            <a:r>
              <a:rPr lang="en-US" altLang="zh-CN" dirty="0"/>
              <a:t>carefully</a:t>
            </a:r>
            <a:r>
              <a:rPr lang="zh-CN" altLang="en-US" dirty="0"/>
              <a:t> </a:t>
            </a:r>
            <a:r>
              <a:rPr lang="en-US" altLang="zh-CN" dirty="0"/>
              <a:t>considered</a:t>
            </a:r>
            <a:r>
              <a:rPr lang="zh-CN" altLang="en-US" dirty="0"/>
              <a:t> </a:t>
            </a:r>
            <a:r>
              <a:rPr lang="en-US" altLang="zh-CN" dirty="0"/>
              <a:t>(usually</a:t>
            </a:r>
            <a:r>
              <a:rPr lang="zh-CN" altLang="en-US" dirty="0"/>
              <a:t> </a:t>
            </a:r>
            <a:r>
              <a:rPr lang="en-US" altLang="zh-CN" dirty="0">
                <a:solidFill>
                  <a:srgbClr val="0070C0"/>
                </a:solidFill>
              </a:rPr>
              <a:t>10-100 milliseconds</a:t>
            </a:r>
            <a:r>
              <a:rPr lang="en-US" altLang="zh-CN" dirty="0"/>
              <a:t>)</a:t>
            </a:r>
          </a:p>
          <a:p>
            <a:pPr lvl="1"/>
            <a:r>
              <a:rPr lang="en-US" altLang="zh-CN" dirty="0"/>
              <a:t>Switching</a:t>
            </a:r>
            <a:r>
              <a:rPr lang="zh-CN" altLang="en-US" dirty="0"/>
              <a:t> </a:t>
            </a:r>
            <a:r>
              <a:rPr lang="en-US" altLang="zh-CN" dirty="0"/>
              <a:t>between</a:t>
            </a:r>
            <a:r>
              <a:rPr lang="zh-CN" altLang="en-US" dirty="0"/>
              <a:t> </a:t>
            </a:r>
            <a:r>
              <a:rPr lang="en-US" altLang="zh-CN" dirty="0"/>
              <a:t>processes</a:t>
            </a:r>
            <a:r>
              <a:rPr lang="zh-CN" altLang="en-US" dirty="0"/>
              <a:t> </a:t>
            </a:r>
            <a:r>
              <a:rPr lang="en-US" altLang="zh-CN" dirty="0"/>
              <a:t>incurs</a:t>
            </a:r>
            <a:r>
              <a:rPr lang="zh-CN" altLang="en-US" dirty="0"/>
              <a:t> </a:t>
            </a:r>
            <a:r>
              <a:rPr lang="en-US" altLang="zh-CN" dirty="0"/>
              <a:t>some</a:t>
            </a:r>
            <a:r>
              <a:rPr lang="zh-CN" altLang="en-US" dirty="0"/>
              <a:t> </a:t>
            </a:r>
            <a:r>
              <a:rPr lang="en-US" altLang="zh-CN" dirty="0"/>
              <a:t>overhead,</a:t>
            </a:r>
            <a:r>
              <a:rPr lang="zh-CN" altLang="en-US" dirty="0"/>
              <a:t> </a:t>
            </a:r>
            <a:r>
              <a:rPr lang="en-US" altLang="zh-CN" dirty="0"/>
              <a:t>i.e.,</a:t>
            </a:r>
            <a:r>
              <a:rPr lang="zh-CN" altLang="en-US" dirty="0"/>
              <a:t> </a:t>
            </a:r>
            <a:r>
              <a:rPr lang="en-US" altLang="zh-CN" dirty="0"/>
              <a:t>context-switch</a:t>
            </a:r>
            <a:r>
              <a:rPr lang="zh-CN" altLang="en-US" dirty="0"/>
              <a:t> </a:t>
            </a:r>
            <a:r>
              <a:rPr lang="en-US" altLang="zh-CN" dirty="0"/>
              <a:t>time</a:t>
            </a:r>
          </a:p>
          <a:p>
            <a:pPr lvl="1"/>
            <a:r>
              <a:rPr lang="en-US" altLang="zh-CN" dirty="0"/>
              <a:t>Turnaround</a:t>
            </a:r>
            <a:r>
              <a:rPr lang="zh-CN" altLang="en-US" dirty="0"/>
              <a:t> </a:t>
            </a:r>
            <a:r>
              <a:rPr lang="en-US" altLang="zh-CN" dirty="0"/>
              <a:t>time</a:t>
            </a:r>
            <a:r>
              <a:rPr lang="zh-CN" altLang="en-US" dirty="0"/>
              <a:t> </a:t>
            </a:r>
            <a:r>
              <a:rPr lang="en-US" altLang="zh-CN" dirty="0"/>
              <a:t>depends</a:t>
            </a:r>
            <a:r>
              <a:rPr lang="zh-CN" altLang="en-US" dirty="0"/>
              <a:t> </a:t>
            </a:r>
            <a:r>
              <a:rPr lang="en-US" altLang="zh-CN" dirty="0"/>
              <a:t>on</a:t>
            </a:r>
            <a:r>
              <a:rPr lang="zh-CN" altLang="en-US" dirty="0"/>
              <a:t> </a:t>
            </a:r>
            <a:r>
              <a:rPr lang="en-US" altLang="zh-CN" dirty="0"/>
              <a:t>the</a:t>
            </a:r>
            <a:r>
              <a:rPr lang="zh-CN" altLang="en-US" dirty="0"/>
              <a:t> </a:t>
            </a:r>
            <a:r>
              <a:rPr lang="en-US" altLang="zh-CN" dirty="0"/>
              <a:t>size</a:t>
            </a:r>
            <a:r>
              <a:rPr lang="zh-CN" altLang="en-US" dirty="0"/>
              <a:t> </a:t>
            </a:r>
            <a:r>
              <a:rPr lang="en-US" altLang="zh-CN" dirty="0"/>
              <a:t>of</a:t>
            </a:r>
            <a:r>
              <a:rPr lang="zh-CN" altLang="en-US" dirty="0"/>
              <a:t> </a:t>
            </a:r>
            <a:r>
              <a:rPr lang="en-US" altLang="zh-CN" dirty="0"/>
              <a:t>time</a:t>
            </a:r>
            <a:r>
              <a:rPr lang="zh-CN" altLang="en-US" dirty="0"/>
              <a:t> </a:t>
            </a:r>
            <a:r>
              <a:rPr lang="en-US" altLang="zh-CN" dirty="0"/>
              <a:t>quantum</a:t>
            </a:r>
            <a:endParaRPr lang="en-US" dirty="0"/>
          </a:p>
        </p:txBody>
      </p:sp>
      <p:pic>
        <p:nvPicPr>
          <p:cNvPr id="5" name="Picture 7">
            <a:extLst>
              <a:ext uri="{FF2B5EF4-FFF2-40B4-BE49-F238E27FC236}">
                <a16:creationId xmlns:a16="http://schemas.microsoft.com/office/drawing/2014/main" id="{2E797B20-01EE-D234-F5BF-09F462D761F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90800" y="3414194"/>
            <a:ext cx="7162800" cy="3185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9F9E477C-73C2-B386-2FED-7C43EBD92D5A}"/>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19</a:t>
            </a:fld>
            <a:endParaRPr lang="nb-NO" dirty="0">
              <a:latin typeface="Arial"/>
              <a:cs typeface="Arial"/>
            </a:endParaRPr>
          </a:p>
        </p:txBody>
      </p:sp>
    </p:spTree>
    <p:extLst>
      <p:ext uri="{BB962C8B-B14F-4D97-AF65-F5344CB8AC3E}">
        <p14:creationId xmlns:p14="http://schemas.microsoft.com/office/powerpoint/2010/main" val="152000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07EAD-5E08-B5B8-CE38-21DAC355DFFD}"/>
              </a:ext>
            </a:extLst>
          </p:cNvPr>
          <p:cNvSpPr>
            <a:spLocks noGrp="1"/>
          </p:cNvSpPr>
          <p:nvPr>
            <p:ph type="title"/>
          </p:nvPr>
        </p:nvSpPr>
        <p:spPr/>
        <p:txBody>
          <a:bodyPr/>
          <a:lstStyle/>
          <a:p>
            <a:r>
              <a:rPr lang="en-US" dirty="0"/>
              <a:t>Overview</a:t>
            </a:r>
          </a:p>
        </p:txBody>
      </p:sp>
      <p:sp>
        <p:nvSpPr>
          <p:cNvPr id="3" name="内容占位符 2">
            <a:extLst>
              <a:ext uri="{FF2B5EF4-FFF2-40B4-BE49-F238E27FC236}">
                <a16:creationId xmlns:a16="http://schemas.microsoft.com/office/drawing/2014/main" id="{C2B1F94C-5719-A7DC-37D4-A908068DA27D}"/>
              </a:ext>
            </a:extLst>
          </p:cNvPr>
          <p:cNvSpPr>
            <a:spLocks noGrp="1"/>
          </p:cNvSpPr>
          <p:nvPr>
            <p:ph idx="1"/>
          </p:nvPr>
        </p:nvSpPr>
        <p:spPr/>
        <p:txBody>
          <a:bodyPr/>
          <a:lstStyle/>
          <a:p>
            <a:r>
              <a:rPr lang="en-US" altLang="zh-CN" dirty="0"/>
              <a:t>Metrics</a:t>
            </a:r>
            <a:r>
              <a:rPr lang="zh-CN" altLang="en-US" dirty="0"/>
              <a:t> </a:t>
            </a:r>
            <a:r>
              <a:rPr lang="en-US" altLang="zh-CN" dirty="0"/>
              <a:t>to</a:t>
            </a:r>
            <a:r>
              <a:rPr lang="zh-CN" altLang="en-US" dirty="0"/>
              <a:t> </a:t>
            </a:r>
            <a:r>
              <a:rPr lang="en-US" altLang="zh-CN" dirty="0"/>
              <a:t>evaluate</a:t>
            </a:r>
            <a:r>
              <a:rPr lang="zh-CN" altLang="en-US" dirty="0"/>
              <a:t> </a:t>
            </a:r>
            <a:r>
              <a:rPr lang="en-US" altLang="zh-CN" dirty="0"/>
              <a:t>scheduling</a:t>
            </a:r>
            <a:r>
              <a:rPr lang="zh-CN" altLang="en-US" dirty="0"/>
              <a:t> </a:t>
            </a:r>
            <a:r>
              <a:rPr lang="en-US" altLang="zh-CN" dirty="0"/>
              <a:t>algorithms</a:t>
            </a:r>
          </a:p>
          <a:p>
            <a:r>
              <a:rPr lang="en-US" altLang="zh-CN" dirty="0"/>
              <a:t>Goals</a:t>
            </a:r>
            <a:r>
              <a:rPr lang="zh-CN" altLang="en-US" dirty="0"/>
              <a:t> </a:t>
            </a:r>
            <a:r>
              <a:rPr lang="en-US" altLang="zh-CN" dirty="0"/>
              <a:t>of</a:t>
            </a:r>
            <a:r>
              <a:rPr lang="zh-CN" altLang="en-US" dirty="0"/>
              <a:t> </a:t>
            </a:r>
            <a:r>
              <a:rPr lang="en-US" altLang="zh-CN" dirty="0"/>
              <a:t>Scheduling</a:t>
            </a:r>
            <a:r>
              <a:rPr lang="zh-CN" altLang="en-US" dirty="0"/>
              <a:t> </a:t>
            </a:r>
            <a:r>
              <a:rPr lang="en-US" altLang="zh-CN" dirty="0"/>
              <a:t>algorithms</a:t>
            </a:r>
          </a:p>
          <a:p>
            <a:r>
              <a:rPr lang="en-US" altLang="zh-CN" dirty="0"/>
              <a:t>Different</a:t>
            </a:r>
            <a:r>
              <a:rPr lang="zh-CN" altLang="en-US" dirty="0"/>
              <a:t> </a:t>
            </a:r>
            <a:r>
              <a:rPr lang="en-US" altLang="zh-CN" dirty="0"/>
              <a:t>scheduling</a:t>
            </a:r>
            <a:r>
              <a:rPr lang="zh-CN" altLang="en-US" dirty="0"/>
              <a:t> </a:t>
            </a:r>
            <a:r>
              <a:rPr lang="en-US" altLang="zh-CN" dirty="0"/>
              <a:t>algorithms,</a:t>
            </a:r>
            <a:r>
              <a:rPr lang="zh-CN" altLang="en-US" dirty="0"/>
              <a:t> </a:t>
            </a:r>
            <a:endParaRPr lang="en-US" altLang="zh-CN" dirty="0"/>
          </a:p>
          <a:p>
            <a:pPr lvl="1"/>
            <a:r>
              <a:rPr lang="en-US" altLang="zh-CN" dirty="0"/>
              <a:t>First</a:t>
            </a:r>
            <a:r>
              <a:rPr lang="zh-CN" altLang="en-US" dirty="0"/>
              <a:t> </a:t>
            </a:r>
            <a:r>
              <a:rPr lang="en-US" altLang="zh-CN" dirty="0"/>
              <a:t>in</a:t>
            </a:r>
            <a:r>
              <a:rPr lang="zh-CN" altLang="en-US" dirty="0"/>
              <a:t> </a:t>
            </a:r>
            <a:r>
              <a:rPr lang="en-US" altLang="zh-CN" dirty="0"/>
              <a:t>first</a:t>
            </a:r>
            <a:r>
              <a:rPr lang="zh-CN" altLang="en-US" dirty="0"/>
              <a:t> </a:t>
            </a:r>
            <a:r>
              <a:rPr lang="en-US" altLang="zh-CN" dirty="0"/>
              <a:t>out</a:t>
            </a:r>
            <a:r>
              <a:rPr lang="zh-CN" altLang="en-US" dirty="0"/>
              <a:t> </a:t>
            </a:r>
            <a:r>
              <a:rPr lang="en-US" altLang="zh-CN" dirty="0"/>
              <a:t>(FIFO)</a:t>
            </a:r>
          </a:p>
          <a:p>
            <a:pPr lvl="1"/>
            <a:r>
              <a:rPr lang="en-US" altLang="zh-CN" dirty="0"/>
              <a:t>Shortest</a:t>
            </a:r>
            <a:r>
              <a:rPr lang="zh-CN" altLang="en-US" dirty="0"/>
              <a:t> </a:t>
            </a:r>
            <a:r>
              <a:rPr lang="en-US" altLang="zh-CN" dirty="0"/>
              <a:t>job</a:t>
            </a:r>
            <a:r>
              <a:rPr lang="zh-CN" altLang="en-US" dirty="0"/>
              <a:t> </a:t>
            </a:r>
            <a:r>
              <a:rPr lang="en-US" altLang="zh-CN" dirty="0"/>
              <a:t>first</a:t>
            </a:r>
            <a:r>
              <a:rPr lang="zh-CN" altLang="en-US" dirty="0"/>
              <a:t> </a:t>
            </a:r>
            <a:r>
              <a:rPr lang="en-US" altLang="zh-CN" dirty="0"/>
              <a:t>(SFJ)</a:t>
            </a:r>
          </a:p>
          <a:p>
            <a:pPr lvl="1"/>
            <a:r>
              <a:rPr lang="en-US" altLang="zh-CN" dirty="0"/>
              <a:t>Shortest time-to-complete first (SCTF)</a:t>
            </a:r>
          </a:p>
          <a:p>
            <a:pPr lvl="1"/>
            <a:r>
              <a:rPr lang="en-US" altLang="zh-CN" dirty="0"/>
              <a:t>Round-robin (RR)</a:t>
            </a:r>
          </a:p>
          <a:p>
            <a:endParaRPr lang="en-US" dirty="0"/>
          </a:p>
        </p:txBody>
      </p:sp>
      <p:sp>
        <p:nvSpPr>
          <p:cNvPr id="5" name="灯片编号占位符 2">
            <a:extLst>
              <a:ext uri="{FF2B5EF4-FFF2-40B4-BE49-F238E27FC236}">
                <a16:creationId xmlns:a16="http://schemas.microsoft.com/office/drawing/2014/main" id="{9878C015-0F22-205F-EFD1-0EF8E49C07DE}"/>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a:t>
            </a:fld>
            <a:endParaRPr lang="nb-NO" dirty="0">
              <a:latin typeface="Arial"/>
              <a:cs typeface="Arial"/>
            </a:endParaRPr>
          </a:p>
        </p:txBody>
      </p:sp>
    </p:spTree>
    <p:extLst>
      <p:ext uri="{BB962C8B-B14F-4D97-AF65-F5344CB8AC3E}">
        <p14:creationId xmlns:p14="http://schemas.microsoft.com/office/powerpoint/2010/main" val="35234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33305-BD62-C288-E093-FF9EF5B5B41A}"/>
              </a:ext>
            </a:extLst>
          </p:cNvPr>
          <p:cNvSpPr>
            <a:spLocks noGrp="1"/>
          </p:cNvSpPr>
          <p:nvPr>
            <p:ph type="title"/>
          </p:nvPr>
        </p:nvSpPr>
        <p:spPr/>
        <p:txBody>
          <a:bodyPr/>
          <a:lstStyle/>
          <a:p>
            <a:r>
              <a:rPr lang="en-US" altLang="zh-CN" dirty="0"/>
              <a:t>Round-Robin</a:t>
            </a:r>
            <a:r>
              <a:rPr lang="zh-CN" altLang="en-US" dirty="0"/>
              <a:t> </a:t>
            </a:r>
            <a:r>
              <a:rPr lang="en-US" altLang="zh-CN" dirty="0"/>
              <a:t>(RR)</a:t>
            </a:r>
            <a:endParaRPr lang="en-US" dirty="0"/>
          </a:p>
        </p:txBody>
      </p:sp>
      <p:sp>
        <p:nvSpPr>
          <p:cNvPr id="3" name="内容占位符 2">
            <a:extLst>
              <a:ext uri="{FF2B5EF4-FFF2-40B4-BE49-F238E27FC236}">
                <a16:creationId xmlns:a16="http://schemas.microsoft.com/office/drawing/2014/main" id="{82C39E11-96BC-74A3-22D0-672ABD042A7C}"/>
              </a:ext>
            </a:extLst>
          </p:cNvPr>
          <p:cNvSpPr>
            <a:spLocks noGrp="1"/>
          </p:cNvSpPr>
          <p:nvPr>
            <p:ph idx="1"/>
          </p:nvPr>
        </p:nvSpPr>
        <p:spPr/>
        <p:txBody>
          <a:bodyPr/>
          <a:lstStyle/>
          <a:p>
            <a:r>
              <a:rPr lang="en-US" altLang="zh-CN" dirty="0"/>
              <a:t>RR</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0070C0"/>
                </a:solidFill>
              </a:rPr>
              <a:t>starvation-free</a:t>
            </a:r>
            <a:r>
              <a:rPr lang="zh-CN" altLang="en-US" dirty="0"/>
              <a:t> </a:t>
            </a:r>
            <a:r>
              <a:rPr lang="en-US" altLang="zh-CN" dirty="0"/>
              <a:t>scheduler</a:t>
            </a:r>
          </a:p>
          <a:p>
            <a:pPr lvl="1"/>
            <a:r>
              <a:rPr lang="en-US" altLang="zh-CN" dirty="0"/>
              <a:t>STCF may cause starvation: some</a:t>
            </a:r>
            <a:r>
              <a:rPr lang="zh-CN" altLang="en-US" dirty="0"/>
              <a:t> </a:t>
            </a:r>
            <a:r>
              <a:rPr lang="en-US" altLang="zh-CN" dirty="0"/>
              <a:t>processes</a:t>
            </a:r>
            <a:r>
              <a:rPr lang="zh-CN" altLang="en-US" dirty="0"/>
              <a:t> </a:t>
            </a:r>
            <a:r>
              <a:rPr lang="en-GB" altLang="zh-CN" dirty="0"/>
              <a:t>may </a:t>
            </a:r>
            <a:r>
              <a:rPr lang="en-US" altLang="zh-CN" dirty="0"/>
              <a:t>never</a:t>
            </a:r>
            <a:r>
              <a:rPr lang="zh-CN" altLang="en-US" dirty="0"/>
              <a:t> </a:t>
            </a:r>
            <a:r>
              <a:rPr lang="en-US" altLang="zh-CN" dirty="0"/>
              <a:t>get</a:t>
            </a:r>
            <a:r>
              <a:rPr lang="zh-CN" altLang="en-US" dirty="0"/>
              <a:t> </a:t>
            </a:r>
            <a:r>
              <a:rPr lang="en-US" altLang="zh-CN" dirty="0"/>
              <a:t>scheduled,</a:t>
            </a:r>
            <a:r>
              <a:rPr lang="zh-CN" altLang="en-US" dirty="0"/>
              <a:t> </a:t>
            </a:r>
            <a:r>
              <a:rPr lang="en-US" altLang="zh-CN" dirty="0"/>
              <a:t>e.g.,</a:t>
            </a:r>
            <a:r>
              <a:rPr lang="zh-CN" altLang="en-US" dirty="0"/>
              <a:t> </a:t>
            </a:r>
            <a:r>
              <a:rPr lang="en-US" altLang="zh-CN" dirty="0"/>
              <a:t>processes</a:t>
            </a:r>
            <a:r>
              <a:rPr lang="zh-CN" altLang="en-US" dirty="0"/>
              <a:t> </a:t>
            </a:r>
            <a:r>
              <a:rPr lang="en-US" altLang="zh-CN" dirty="0"/>
              <a:t>with</a:t>
            </a:r>
            <a:r>
              <a:rPr lang="zh-CN" altLang="en-US" dirty="0"/>
              <a:t> </a:t>
            </a:r>
            <a:r>
              <a:rPr lang="en-US" altLang="zh-CN" dirty="0"/>
              <a:t>long</a:t>
            </a:r>
            <a:r>
              <a:rPr lang="zh-CN" altLang="en-US" dirty="0"/>
              <a:t> </a:t>
            </a:r>
            <a:r>
              <a:rPr lang="en-US" altLang="zh-CN" dirty="0"/>
              <a:t>execution</a:t>
            </a:r>
            <a:r>
              <a:rPr lang="zh-CN" altLang="en-US" dirty="0"/>
              <a:t> </a:t>
            </a:r>
            <a:r>
              <a:rPr lang="en-US" altLang="zh-CN" dirty="0"/>
              <a:t>times</a:t>
            </a:r>
          </a:p>
          <a:p>
            <a:r>
              <a:rPr lang="en-US" altLang="zh-CN" dirty="0"/>
              <a:t>RR</a:t>
            </a:r>
            <a:r>
              <a:rPr lang="zh-CN" altLang="en-US" dirty="0"/>
              <a:t> </a:t>
            </a:r>
            <a:r>
              <a:rPr lang="en-US" altLang="zh-CN" dirty="0"/>
              <a:t>is</a:t>
            </a:r>
            <a:r>
              <a:rPr lang="zh-CN" altLang="en-US" dirty="0"/>
              <a:t> </a:t>
            </a:r>
            <a:r>
              <a:rPr lang="en-US" altLang="zh-CN" dirty="0"/>
              <a:t>fair,</a:t>
            </a:r>
            <a:r>
              <a:rPr lang="zh-CN" altLang="en-US" dirty="0"/>
              <a:t> </a:t>
            </a:r>
            <a:r>
              <a:rPr lang="en-US" altLang="zh-CN" dirty="0"/>
              <a:t>simple,</a:t>
            </a:r>
            <a:r>
              <a:rPr lang="zh-CN" altLang="en-US" dirty="0"/>
              <a:t> </a:t>
            </a:r>
            <a:r>
              <a:rPr lang="en-US" altLang="zh-CN" dirty="0"/>
              <a:t>and</a:t>
            </a:r>
            <a:r>
              <a:rPr lang="zh-CN" altLang="en-US" dirty="0"/>
              <a:t> </a:t>
            </a:r>
            <a:r>
              <a:rPr lang="en-US" altLang="zh-CN" dirty="0"/>
              <a:t>easy</a:t>
            </a:r>
            <a:r>
              <a:rPr lang="zh-CN" altLang="en-US" dirty="0"/>
              <a:t> </a:t>
            </a:r>
            <a:r>
              <a:rPr lang="en-US" altLang="zh-CN" dirty="0"/>
              <a:t>to</a:t>
            </a:r>
            <a:r>
              <a:rPr lang="zh-CN" altLang="en-US" dirty="0"/>
              <a:t> </a:t>
            </a:r>
            <a:r>
              <a:rPr lang="en-US" altLang="zh-CN" dirty="0"/>
              <a:t>implement</a:t>
            </a:r>
            <a:r>
              <a:rPr lang="zh-CN" altLang="en-US" dirty="0"/>
              <a:t> </a:t>
            </a:r>
            <a:r>
              <a:rPr lang="en-US" altLang="zh-CN" dirty="0"/>
              <a:t>and</a:t>
            </a:r>
            <a:r>
              <a:rPr lang="zh-CN" altLang="en-US" dirty="0"/>
              <a:t> </a:t>
            </a:r>
            <a:r>
              <a:rPr lang="en-US" altLang="zh-CN" dirty="0"/>
              <a:t>thus</a:t>
            </a:r>
            <a:r>
              <a:rPr lang="zh-CN" altLang="en-US" dirty="0"/>
              <a:t> </a:t>
            </a:r>
            <a:r>
              <a:rPr lang="en-US" altLang="zh-CN" dirty="0"/>
              <a:t>is</a:t>
            </a:r>
            <a:r>
              <a:rPr lang="zh-CN" altLang="en-US" dirty="0"/>
              <a:t> </a:t>
            </a:r>
            <a:r>
              <a:rPr lang="en-US" altLang="zh-CN" dirty="0"/>
              <a:t>used</a:t>
            </a:r>
            <a:r>
              <a:rPr lang="zh-CN" altLang="en-US" dirty="0"/>
              <a:t> </a:t>
            </a:r>
            <a:r>
              <a:rPr lang="en-US" altLang="zh-CN" dirty="0"/>
              <a:t>in</a:t>
            </a:r>
            <a:r>
              <a:rPr lang="zh-CN" altLang="en-US" dirty="0"/>
              <a:t> </a:t>
            </a:r>
            <a:r>
              <a:rPr lang="en-US" altLang="zh-CN" dirty="0"/>
              <a:t>modern</a:t>
            </a:r>
            <a:r>
              <a:rPr lang="zh-CN" altLang="en-US" dirty="0"/>
              <a:t> </a:t>
            </a:r>
            <a:r>
              <a:rPr lang="en-US" altLang="zh-CN" dirty="0"/>
              <a:t>OSs,</a:t>
            </a:r>
            <a:r>
              <a:rPr lang="zh-CN" altLang="en-US" dirty="0"/>
              <a:t> </a:t>
            </a:r>
            <a:r>
              <a:rPr lang="en-US" altLang="zh-CN" dirty="0"/>
              <a:t>such</a:t>
            </a:r>
            <a:r>
              <a:rPr lang="zh-CN" altLang="en-US" dirty="0"/>
              <a:t> </a:t>
            </a:r>
            <a:r>
              <a:rPr lang="en-US" altLang="zh-CN" dirty="0"/>
              <a:t>as</a:t>
            </a:r>
            <a:r>
              <a:rPr lang="zh-CN" altLang="en-US" dirty="0"/>
              <a:t> </a:t>
            </a:r>
            <a:r>
              <a:rPr lang="en-US" altLang="zh-CN" dirty="0"/>
              <a:t>Linux, Windows,</a:t>
            </a:r>
            <a:r>
              <a:rPr lang="zh-CN" altLang="en-US" dirty="0"/>
              <a:t> </a:t>
            </a:r>
            <a:r>
              <a:rPr lang="en-US" altLang="zh-CN" dirty="0"/>
              <a:t>and</a:t>
            </a:r>
            <a:r>
              <a:rPr lang="zh-CN" altLang="en-US" dirty="0"/>
              <a:t> </a:t>
            </a:r>
            <a:r>
              <a:rPr lang="en-US" altLang="zh-CN" dirty="0"/>
              <a:t>MacOS.</a:t>
            </a:r>
            <a:r>
              <a:rPr lang="zh-CN" altLang="en-US" dirty="0"/>
              <a:t> </a:t>
            </a:r>
            <a:endParaRPr lang="en-US" dirty="0"/>
          </a:p>
        </p:txBody>
      </p:sp>
      <p:sp>
        <p:nvSpPr>
          <p:cNvPr id="5" name="灯片编号占位符 2">
            <a:extLst>
              <a:ext uri="{FF2B5EF4-FFF2-40B4-BE49-F238E27FC236}">
                <a16:creationId xmlns:a16="http://schemas.microsoft.com/office/drawing/2014/main" id="{16AEBA45-699C-239C-17C8-071A1B5201EC}"/>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20</a:t>
            </a:fld>
            <a:endParaRPr lang="nb-NO" dirty="0">
              <a:latin typeface="Arial"/>
              <a:cs typeface="Arial"/>
            </a:endParaRPr>
          </a:p>
        </p:txBody>
      </p:sp>
    </p:spTree>
    <p:extLst>
      <p:ext uri="{BB962C8B-B14F-4D97-AF65-F5344CB8AC3E}">
        <p14:creationId xmlns:p14="http://schemas.microsoft.com/office/powerpoint/2010/main" val="3397165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7F4CF-9D3C-4E9F-658B-DD1DF7582B28}"/>
              </a:ext>
            </a:extLst>
          </p:cNvPr>
          <p:cNvSpPr>
            <a:spLocks noGrp="1"/>
          </p:cNvSpPr>
          <p:nvPr>
            <p:ph type="title"/>
          </p:nvPr>
        </p:nvSpPr>
        <p:spPr/>
        <p:txBody>
          <a:bodyPr/>
          <a:lstStyle/>
          <a:p>
            <a:r>
              <a:rPr lang="en-US" altLang="zh-CN" dirty="0"/>
              <a:t>Summary</a:t>
            </a:r>
            <a:endParaRPr lang="en-US" dirty="0"/>
          </a:p>
        </p:txBody>
      </p:sp>
      <p:sp>
        <p:nvSpPr>
          <p:cNvPr id="3" name="内容占位符 2">
            <a:extLst>
              <a:ext uri="{FF2B5EF4-FFF2-40B4-BE49-F238E27FC236}">
                <a16:creationId xmlns:a16="http://schemas.microsoft.com/office/drawing/2014/main" id="{38C5267E-FEBF-D708-6BD1-3097E2B343F6}"/>
              </a:ext>
            </a:extLst>
          </p:cNvPr>
          <p:cNvSpPr>
            <a:spLocks noGrp="1"/>
          </p:cNvSpPr>
          <p:nvPr>
            <p:ph idx="1"/>
          </p:nvPr>
        </p:nvSpPr>
        <p:spPr/>
        <p:txBody>
          <a:bodyPr/>
          <a:lstStyle/>
          <a:p>
            <a:r>
              <a:rPr lang="en-US" altLang="zh-CN" dirty="0"/>
              <a:t>There</a:t>
            </a:r>
            <a:r>
              <a:rPr lang="zh-CN" altLang="en-US" dirty="0"/>
              <a:t> </a:t>
            </a:r>
            <a:r>
              <a:rPr lang="en-US" altLang="zh-CN" dirty="0"/>
              <a:t>are</a:t>
            </a:r>
            <a:r>
              <a:rPr lang="zh-CN" altLang="en-US" dirty="0"/>
              <a:t> </a:t>
            </a:r>
            <a:r>
              <a:rPr lang="en-US" altLang="zh-CN" dirty="0"/>
              <a:t>different</a:t>
            </a:r>
            <a:r>
              <a:rPr lang="zh-CN" altLang="en-US" dirty="0"/>
              <a:t> </a:t>
            </a:r>
            <a:r>
              <a:rPr lang="en-US" altLang="zh-CN" dirty="0"/>
              <a:t>metrics</a:t>
            </a:r>
            <a:r>
              <a:rPr lang="zh-CN" altLang="en-US" dirty="0"/>
              <a:t> </a:t>
            </a:r>
            <a:r>
              <a:rPr lang="en-US" altLang="zh-CN" dirty="0"/>
              <a:t>to</a:t>
            </a:r>
            <a:r>
              <a:rPr lang="zh-CN" altLang="en-US" dirty="0"/>
              <a:t> </a:t>
            </a:r>
            <a:r>
              <a:rPr lang="en-US" altLang="zh-CN" dirty="0"/>
              <a:t>evaluate</a:t>
            </a:r>
            <a:r>
              <a:rPr lang="zh-CN" altLang="en-US" dirty="0"/>
              <a:t> </a:t>
            </a:r>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scheduling</a:t>
            </a:r>
            <a:r>
              <a:rPr lang="zh-CN" altLang="en-US" dirty="0"/>
              <a:t> </a:t>
            </a:r>
            <a:r>
              <a:rPr lang="en-US" altLang="zh-CN" dirty="0"/>
              <a:t>algorithms.</a:t>
            </a:r>
          </a:p>
          <a:p>
            <a:r>
              <a:rPr lang="en-US" altLang="zh-CN" dirty="0"/>
              <a:t>FIFO</a:t>
            </a:r>
            <a:r>
              <a:rPr lang="zh-CN" altLang="en-US" dirty="0"/>
              <a:t> </a:t>
            </a:r>
            <a:r>
              <a:rPr lang="en-US" altLang="zh-CN" dirty="0"/>
              <a:t>is</a:t>
            </a:r>
            <a:r>
              <a:rPr lang="zh-CN" altLang="en-US" dirty="0"/>
              <a:t> </a:t>
            </a:r>
            <a:r>
              <a:rPr lang="en-US" altLang="zh-CN" dirty="0"/>
              <a:t>a</a:t>
            </a:r>
            <a:r>
              <a:rPr lang="zh-CN" altLang="en-US" dirty="0"/>
              <a:t> </a:t>
            </a:r>
            <a:r>
              <a:rPr lang="en-US" altLang="zh-CN" dirty="0"/>
              <a:t>simple</a:t>
            </a:r>
            <a:r>
              <a:rPr lang="zh-CN" altLang="en-US" dirty="0"/>
              <a:t> </a:t>
            </a:r>
            <a:r>
              <a:rPr lang="en-US" altLang="zh-CN" dirty="0"/>
              <a:t>scheduler,</a:t>
            </a:r>
            <a:r>
              <a:rPr lang="zh-CN" altLang="en-US" dirty="0"/>
              <a:t> </a:t>
            </a:r>
            <a:r>
              <a:rPr lang="en-US" altLang="zh-CN" dirty="0"/>
              <a:t>but</a:t>
            </a:r>
            <a:r>
              <a:rPr lang="zh-CN" altLang="en-US" dirty="0"/>
              <a:t> </a:t>
            </a:r>
            <a:r>
              <a:rPr lang="en-US" altLang="zh-CN" dirty="0"/>
              <a:t>suffers</a:t>
            </a:r>
            <a:r>
              <a:rPr lang="zh-CN" altLang="en-US" dirty="0"/>
              <a:t> </a:t>
            </a:r>
            <a:r>
              <a:rPr lang="en-US" altLang="zh-CN" dirty="0"/>
              <a:t>from</a:t>
            </a:r>
            <a:r>
              <a:rPr lang="zh-CN" altLang="en-US" dirty="0"/>
              <a:t> </a:t>
            </a:r>
            <a:r>
              <a:rPr lang="en-US" altLang="zh-CN" dirty="0"/>
              <a:t>the</a:t>
            </a:r>
            <a:r>
              <a:rPr lang="zh-CN" altLang="en-US" dirty="0"/>
              <a:t> </a:t>
            </a:r>
            <a:r>
              <a:rPr lang="en-US" altLang="zh-CN" dirty="0"/>
              <a:t>convoy</a:t>
            </a:r>
            <a:r>
              <a:rPr lang="zh-CN" altLang="en-US" dirty="0"/>
              <a:t> </a:t>
            </a:r>
            <a:r>
              <a:rPr lang="en-US" altLang="zh-CN" dirty="0"/>
              <a:t>effect</a:t>
            </a:r>
          </a:p>
          <a:p>
            <a:r>
              <a:rPr lang="en-US" altLang="zh-CN" dirty="0"/>
              <a:t>SJF</a:t>
            </a:r>
            <a:r>
              <a:rPr lang="zh-CN" altLang="en-US" dirty="0"/>
              <a:t> </a:t>
            </a:r>
            <a:r>
              <a:rPr lang="en-US" altLang="zh-CN" dirty="0"/>
              <a:t>is</a:t>
            </a:r>
            <a:r>
              <a:rPr lang="zh-CN" altLang="en-US" dirty="0"/>
              <a:t> </a:t>
            </a:r>
            <a:r>
              <a:rPr lang="en-US" altLang="zh-CN" dirty="0"/>
              <a:t>an</a:t>
            </a:r>
            <a:r>
              <a:rPr lang="zh-CN" altLang="en-US" dirty="0"/>
              <a:t> </a:t>
            </a:r>
            <a:r>
              <a:rPr lang="en-US" altLang="zh-CN" dirty="0"/>
              <a:t>optimal</a:t>
            </a:r>
            <a:r>
              <a:rPr lang="zh-CN" altLang="en-US" dirty="0"/>
              <a:t> </a:t>
            </a:r>
            <a:r>
              <a:rPr lang="en-US" altLang="zh-CN" dirty="0"/>
              <a:t>scheduling</a:t>
            </a:r>
            <a:r>
              <a:rPr lang="zh-CN" altLang="en-US" dirty="0"/>
              <a:t> </a:t>
            </a:r>
            <a:r>
              <a:rPr lang="en-US" altLang="zh-CN" dirty="0"/>
              <a:t>algorithm</a:t>
            </a:r>
            <a:r>
              <a:rPr lang="zh-CN" altLang="en-US" dirty="0"/>
              <a:t> </a:t>
            </a:r>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dirty="0"/>
              <a:t>minimizing</a:t>
            </a:r>
            <a:r>
              <a:rPr lang="zh-CN" altLang="en-US" dirty="0"/>
              <a:t> </a:t>
            </a:r>
            <a:r>
              <a:rPr lang="en-US" altLang="zh-CN" dirty="0"/>
              <a:t>average</a:t>
            </a:r>
            <a:r>
              <a:rPr lang="zh-CN" altLang="en-US" dirty="0"/>
              <a:t> </a:t>
            </a:r>
            <a:r>
              <a:rPr lang="en-US" altLang="zh-CN" dirty="0"/>
              <a:t>waiting</a:t>
            </a:r>
            <a:r>
              <a:rPr lang="zh-CN" altLang="en-US" dirty="0"/>
              <a:t> </a:t>
            </a:r>
            <a:r>
              <a:rPr lang="en-US" altLang="zh-CN" dirty="0"/>
              <a:t>time,</a:t>
            </a:r>
            <a:r>
              <a:rPr lang="zh-CN" altLang="en-US" dirty="0"/>
              <a:t> </a:t>
            </a:r>
            <a:r>
              <a:rPr lang="en-US" altLang="zh-CN" dirty="0"/>
              <a:t>if</a:t>
            </a:r>
            <a:r>
              <a:rPr lang="zh-CN" altLang="en-US" dirty="0"/>
              <a:t> </a:t>
            </a:r>
            <a:r>
              <a:rPr lang="en-US" altLang="zh-CN" dirty="0"/>
              <a:t>all</a:t>
            </a:r>
            <a:r>
              <a:rPr lang="zh-CN" altLang="en-US" dirty="0"/>
              <a:t> </a:t>
            </a:r>
            <a:r>
              <a:rPr lang="en-US" altLang="zh-CN" dirty="0"/>
              <a:t>jobs</a:t>
            </a:r>
            <a:r>
              <a:rPr lang="zh-CN" altLang="en-US" dirty="0"/>
              <a:t> </a:t>
            </a:r>
            <a:r>
              <a:rPr lang="en-US" altLang="zh-CN" dirty="0"/>
              <a:t>start</a:t>
            </a:r>
            <a:r>
              <a:rPr lang="zh-CN" altLang="en-US" dirty="0"/>
              <a:t> </a:t>
            </a:r>
            <a:r>
              <a:rPr lang="en-US" altLang="zh-CN" dirty="0"/>
              <a:t>simultaneously</a:t>
            </a:r>
            <a:r>
              <a:rPr lang="zh-CN" altLang="en-US" dirty="0"/>
              <a:t> </a:t>
            </a:r>
            <a:r>
              <a:rPr lang="en-US" altLang="zh-CN" dirty="0"/>
              <a:t>and</a:t>
            </a:r>
            <a:r>
              <a:rPr lang="zh-CN" altLang="en-US" dirty="0"/>
              <a:t> </a:t>
            </a:r>
            <a:r>
              <a:rPr lang="en-US" altLang="zh-CN" dirty="0"/>
              <a:t>know</a:t>
            </a:r>
            <a:r>
              <a:rPr lang="zh-CN" altLang="en-US" dirty="0"/>
              <a:t> </a:t>
            </a:r>
            <a:r>
              <a:rPr lang="en-US" altLang="zh-CN" dirty="0"/>
              <a:t>their</a:t>
            </a:r>
            <a:r>
              <a:rPr lang="zh-CN" altLang="en-US" dirty="0"/>
              <a:t> </a:t>
            </a:r>
            <a:r>
              <a:rPr lang="en-US" altLang="zh-CN" dirty="0"/>
              <a:t>execution</a:t>
            </a:r>
            <a:r>
              <a:rPr lang="zh-CN" altLang="en-US" dirty="0"/>
              <a:t> </a:t>
            </a:r>
            <a:r>
              <a:rPr lang="en-US" altLang="zh-CN" dirty="0"/>
              <a:t>times</a:t>
            </a:r>
            <a:r>
              <a:rPr lang="zh-CN" altLang="en-US" dirty="0"/>
              <a:t> </a:t>
            </a:r>
            <a:r>
              <a:rPr lang="en-US" altLang="zh-CN" dirty="0"/>
              <a:t>in</a:t>
            </a:r>
            <a:r>
              <a:rPr lang="zh-CN" altLang="en-US" dirty="0"/>
              <a:t> </a:t>
            </a:r>
            <a:r>
              <a:rPr lang="en-US" altLang="zh-CN" dirty="0"/>
              <a:t>prior</a:t>
            </a:r>
            <a:r>
              <a:rPr lang="zh-CN" altLang="en-US" dirty="0"/>
              <a:t> </a:t>
            </a:r>
            <a:endParaRPr lang="en-US" altLang="zh-CN" dirty="0"/>
          </a:p>
          <a:p>
            <a:r>
              <a:rPr lang="en-US" altLang="zh-CN" dirty="0"/>
              <a:t>STCF</a:t>
            </a:r>
            <a:r>
              <a:rPr lang="zh-CN" altLang="en-US" dirty="0"/>
              <a:t> </a:t>
            </a:r>
            <a:r>
              <a:rPr lang="en-US" altLang="zh-CN" dirty="0"/>
              <a:t>is</a:t>
            </a:r>
            <a:r>
              <a:rPr lang="zh-CN" altLang="en-US" dirty="0"/>
              <a:t> </a:t>
            </a:r>
            <a:r>
              <a:rPr lang="en-US" altLang="zh-CN" dirty="0"/>
              <a:t>an</a:t>
            </a:r>
            <a:r>
              <a:rPr lang="zh-CN" altLang="en-US" dirty="0"/>
              <a:t> </a:t>
            </a:r>
            <a:r>
              <a:rPr lang="en-US" altLang="zh-CN" dirty="0"/>
              <a:t>optimal</a:t>
            </a:r>
            <a:r>
              <a:rPr lang="zh-CN" altLang="en-US" dirty="0"/>
              <a:t> </a:t>
            </a:r>
            <a:r>
              <a:rPr lang="en-US" altLang="zh-CN" dirty="0"/>
              <a:t>scheduling</a:t>
            </a:r>
            <a:r>
              <a:rPr lang="zh-CN" altLang="en-US" dirty="0"/>
              <a:t> </a:t>
            </a:r>
            <a:r>
              <a:rPr lang="en-US" altLang="zh-CN" dirty="0"/>
              <a:t>algorithm</a:t>
            </a:r>
            <a:r>
              <a:rPr lang="zh-CN" altLang="en-US" dirty="0"/>
              <a:t> </a:t>
            </a:r>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dirty="0"/>
              <a:t>minimizing</a:t>
            </a:r>
            <a:r>
              <a:rPr lang="zh-CN" altLang="en-US" dirty="0"/>
              <a:t> </a:t>
            </a:r>
            <a:r>
              <a:rPr lang="en-US" altLang="zh-CN" dirty="0"/>
              <a:t>average</a:t>
            </a:r>
            <a:r>
              <a:rPr lang="zh-CN" altLang="en-US" dirty="0"/>
              <a:t> </a:t>
            </a:r>
            <a:r>
              <a:rPr lang="en-US" altLang="zh-CN" dirty="0"/>
              <a:t>turnaround</a:t>
            </a:r>
            <a:r>
              <a:rPr lang="zh-CN" altLang="en-US" dirty="0"/>
              <a:t> </a:t>
            </a:r>
            <a:r>
              <a:rPr lang="en-US" altLang="zh-CN" dirty="0"/>
              <a:t>time,</a:t>
            </a:r>
            <a:r>
              <a:rPr lang="zh-CN" altLang="en-US" dirty="0"/>
              <a:t> </a:t>
            </a:r>
            <a:r>
              <a:rPr lang="en-US" altLang="zh-CN" dirty="0"/>
              <a:t>if</a:t>
            </a:r>
            <a:r>
              <a:rPr lang="zh-CN" altLang="en-US" dirty="0"/>
              <a:t> </a:t>
            </a:r>
            <a:r>
              <a:rPr lang="en-US" altLang="zh-CN" dirty="0"/>
              <a:t>all</a:t>
            </a:r>
            <a:r>
              <a:rPr lang="zh-CN" altLang="en-US" dirty="0"/>
              <a:t> </a:t>
            </a:r>
            <a:r>
              <a:rPr lang="en-US" altLang="zh-CN" dirty="0"/>
              <a:t>jobs</a:t>
            </a:r>
            <a:r>
              <a:rPr lang="zh-CN" altLang="en-US" dirty="0"/>
              <a:t> </a:t>
            </a:r>
            <a:r>
              <a:rPr lang="en-US" altLang="zh-CN" dirty="0"/>
              <a:t>know</a:t>
            </a:r>
            <a:r>
              <a:rPr lang="zh-CN" altLang="en-US" dirty="0"/>
              <a:t> </a:t>
            </a:r>
            <a:r>
              <a:rPr lang="en-US" altLang="zh-CN" dirty="0"/>
              <a:t>their</a:t>
            </a:r>
            <a:r>
              <a:rPr lang="zh-CN" altLang="en-US" dirty="0"/>
              <a:t> </a:t>
            </a:r>
            <a:r>
              <a:rPr lang="en-US" altLang="zh-CN" dirty="0"/>
              <a:t>execution</a:t>
            </a:r>
            <a:r>
              <a:rPr lang="zh-CN" altLang="en-US" dirty="0"/>
              <a:t> </a:t>
            </a:r>
            <a:r>
              <a:rPr lang="en-US" altLang="zh-CN" dirty="0"/>
              <a:t>times</a:t>
            </a:r>
            <a:r>
              <a:rPr lang="zh-CN" altLang="en-US" dirty="0"/>
              <a:t> </a:t>
            </a:r>
            <a:r>
              <a:rPr lang="en-US" altLang="zh-CN" dirty="0"/>
              <a:t>in</a:t>
            </a:r>
            <a:r>
              <a:rPr lang="zh-CN" altLang="en-US" dirty="0"/>
              <a:t> </a:t>
            </a:r>
            <a:r>
              <a:rPr lang="en-US" altLang="zh-CN" dirty="0"/>
              <a:t>prior</a:t>
            </a:r>
          </a:p>
          <a:p>
            <a:r>
              <a:rPr lang="en-US" altLang="zh-CN" dirty="0"/>
              <a:t>RR</a:t>
            </a:r>
            <a:r>
              <a:rPr lang="zh-CN" altLang="en-US" dirty="0"/>
              <a:t> </a:t>
            </a:r>
            <a:r>
              <a:rPr lang="en-US" altLang="zh-CN" dirty="0"/>
              <a:t>is</a:t>
            </a:r>
            <a:r>
              <a:rPr lang="zh-CN" altLang="en-US" dirty="0"/>
              <a:t> </a:t>
            </a:r>
            <a:r>
              <a:rPr lang="en-US" altLang="zh-CN" dirty="0"/>
              <a:t>a</a:t>
            </a:r>
            <a:r>
              <a:rPr lang="zh-CN" altLang="en-US" dirty="0"/>
              <a:t> </a:t>
            </a:r>
            <a:r>
              <a:rPr lang="en-US" altLang="zh-CN" dirty="0"/>
              <a:t>better</a:t>
            </a:r>
            <a:r>
              <a:rPr lang="zh-CN" altLang="en-US" dirty="0"/>
              <a:t> </a:t>
            </a:r>
            <a:r>
              <a:rPr lang="en-US" altLang="zh-CN" dirty="0"/>
              <a:t>algorithm</a:t>
            </a:r>
            <a:r>
              <a:rPr lang="zh-CN" altLang="en-US" dirty="0"/>
              <a:t> </a:t>
            </a:r>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dirty="0"/>
              <a:t>minimizing</a:t>
            </a:r>
            <a:r>
              <a:rPr lang="zh-CN" altLang="en-US" dirty="0"/>
              <a:t> </a:t>
            </a:r>
            <a:r>
              <a:rPr lang="en-US" altLang="zh-CN" dirty="0"/>
              <a:t>average</a:t>
            </a:r>
            <a:r>
              <a:rPr lang="zh-CN" altLang="en-US" dirty="0"/>
              <a:t> </a:t>
            </a:r>
            <a:r>
              <a:rPr lang="en-US" altLang="zh-CN" dirty="0"/>
              <a:t>response</a:t>
            </a:r>
            <a:r>
              <a:rPr lang="zh-CN" altLang="en-US" dirty="0"/>
              <a:t> </a:t>
            </a:r>
            <a:r>
              <a:rPr lang="en-US" altLang="zh-CN" dirty="0"/>
              <a:t>time</a:t>
            </a:r>
            <a:endParaRPr lang="en-US" dirty="0"/>
          </a:p>
        </p:txBody>
      </p:sp>
      <p:sp>
        <p:nvSpPr>
          <p:cNvPr id="5" name="灯片编号占位符 2">
            <a:extLst>
              <a:ext uri="{FF2B5EF4-FFF2-40B4-BE49-F238E27FC236}">
                <a16:creationId xmlns:a16="http://schemas.microsoft.com/office/drawing/2014/main" id="{2562E54F-D2B4-50E7-FBE5-D1A138D9F122}"/>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21</a:t>
            </a:fld>
            <a:endParaRPr lang="nb-NO" dirty="0">
              <a:latin typeface="Arial"/>
              <a:cs typeface="Arial"/>
            </a:endParaRPr>
          </a:p>
        </p:txBody>
      </p:sp>
    </p:spTree>
    <p:extLst>
      <p:ext uri="{BB962C8B-B14F-4D97-AF65-F5344CB8AC3E}">
        <p14:creationId xmlns:p14="http://schemas.microsoft.com/office/powerpoint/2010/main" val="1960631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9062C-477A-E6BF-53DB-F00A1B8D07F0}"/>
              </a:ext>
            </a:extLst>
          </p:cNvPr>
          <p:cNvSpPr>
            <a:spLocks noGrp="1"/>
          </p:cNvSpPr>
          <p:nvPr>
            <p:ph type="title"/>
          </p:nvPr>
        </p:nvSpPr>
        <p:spPr/>
        <p:txBody>
          <a:bodyPr/>
          <a:lstStyle/>
          <a:p>
            <a:r>
              <a:rPr lang="en-US" altLang="zh-CN" dirty="0"/>
              <a:t>Incorporating</a:t>
            </a:r>
            <a:r>
              <a:rPr lang="zh-CN" altLang="en-US" dirty="0"/>
              <a:t> </a:t>
            </a:r>
            <a:r>
              <a:rPr lang="en-US" dirty="0"/>
              <a:t>I</a:t>
            </a:r>
            <a:r>
              <a:rPr lang="en-US" altLang="zh-CN" dirty="0"/>
              <a:t>/O</a:t>
            </a:r>
            <a:endParaRPr lang="en-US" dirty="0"/>
          </a:p>
        </p:txBody>
      </p:sp>
      <p:sp>
        <p:nvSpPr>
          <p:cNvPr id="3" name="内容占位符 2">
            <a:extLst>
              <a:ext uri="{FF2B5EF4-FFF2-40B4-BE49-F238E27FC236}">
                <a16:creationId xmlns:a16="http://schemas.microsoft.com/office/drawing/2014/main" id="{6F8B8961-1A55-E3CF-5C0E-F15FAF5E4D39}"/>
              </a:ext>
            </a:extLst>
          </p:cNvPr>
          <p:cNvSpPr>
            <a:spLocks noGrp="1"/>
          </p:cNvSpPr>
          <p:nvPr>
            <p:ph idx="1"/>
          </p:nvPr>
        </p:nvSpPr>
        <p:spPr/>
        <p:txBody>
          <a:bodyPr/>
          <a:lstStyle/>
          <a:p>
            <a:endParaRPr lang="en-US" dirty="0"/>
          </a:p>
          <a:p>
            <a:endParaRPr lang="en-US" dirty="0"/>
          </a:p>
          <a:p>
            <a:r>
              <a:rPr lang="en-US" altLang="zh-CN" dirty="0"/>
              <a:t>Every</a:t>
            </a:r>
            <a:r>
              <a:rPr lang="zh-CN" altLang="en-US" dirty="0"/>
              <a:t> </a:t>
            </a:r>
            <a:r>
              <a:rPr lang="en-US" altLang="zh-CN" dirty="0"/>
              <a:t>program</a:t>
            </a:r>
            <a:r>
              <a:rPr lang="zh-CN" altLang="en-US" dirty="0"/>
              <a:t> </a:t>
            </a:r>
            <a:r>
              <a:rPr lang="en-US" altLang="zh-CN" dirty="0"/>
              <a:t>uses</a:t>
            </a:r>
            <a:r>
              <a:rPr lang="zh-CN" altLang="en-US" dirty="0"/>
              <a:t> </a:t>
            </a:r>
            <a:r>
              <a:rPr lang="en-US" altLang="zh-CN" dirty="0"/>
              <a:t>I/O</a:t>
            </a:r>
          </a:p>
          <a:p>
            <a:r>
              <a:rPr lang="en-US" altLang="zh-CN" dirty="0"/>
              <a:t>Process</a:t>
            </a:r>
            <a:r>
              <a:rPr lang="zh-CN" altLang="en-US" dirty="0"/>
              <a:t> </a:t>
            </a:r>
            <a:r>
              <a:rPr lang="en-US" altLang="zh-CN" dirty="0"/>
              <a:t>execution</a:t>
            </a:r>
            <a:r>
              <a:rPr lang="zh-CN" altLang="en-US" dirty="0"/>
              <a:t> </a:t>
            </a:r>
            <a:r>
              <a:rPr lang="en-US" altLang="zh-CN" dirty="0"/>
              <a:t>consists</a:t>
            </a:r>
            <a:r>
              <a:rPr lang="zh-CN" altLang="en-US" dirty="0"/>
              <a:t> </a:t>
            </a:r>
            <a:r>
              <a:rPr lang="en-US" altLang="zh-CN" dirty="0"/>
              <a:t>of</a:t>
            </a:r>
          </a:p>
          <a:p>
            <a:pPr lvl="1"/>
            <a:r>
              <a:rPr lang="en-US" altLang="zh-CN" dirty="0"/>
              <a:t>CPU</a:t>
            </a:r>
            <a:r>
              <a:rPr lang="zh-CN" altLang="en-US" dirty="0"/>
              <a:t> </a:t>
            </a:r>
            <a:r>
              <a:rPr lang="en-US" altLang="zh-CN" dirty="0"/>
              <a:t>execution</a:t>
            </a:r>
            <a:r>
              <a:rPr lang="zh-CN" altLang="en-US" dirty="0"/>
              <a:t> </a:t>
            </a:r>
            <a:r>
              <a:rPr lang="en-US" altLang="zh-CN" dirty="0"/>
              <a:t>(</a:t>
            </a:r>
            <a:r>
              <a:rPr lang="en-US" altLang="zh-CN" dirty="0">
                <a:solidFill>
                  <a:srgbClr val="0070C0"/>
                </a:solidFill>
              </a:rPr>
              <a:t>CPU</a:t>
            </a:r>
            <a:r>
              <a:rPr lang="zh-CN" altLang="en-US" dirty="0">
                <a:solidFill>
                  <a:srgbClr val="0070C0"/>
                </a:solidFill>
              </a:rPr>
              <a:t> </a:t>
            </a:r>
            <a:r>
              <a:rPr lang="en-US" altLang="zh-CN" dirty="0">
                <a:solidFill>
                  <a:srgbClr val="0070C0"/>
                </a:solidFill>
              </a:rPr>
              <a:t>burst</a:t>
            </a:r>
            <a:r>
              <a:rPr lang="en-US" altLang="zh-CN" dirty="0"/>
              <a:t>)</a:t>
            </a:r>
          </a:p>
          <a:p>
            <a:pPr lvl="1"/>
            <a:r>
              <a:rPr lang="en-US" altLang="zh-CN" dirty="0"/>
              <a:t>I/O</a:t>
            </a:r>
            <a:r>
              <a:rPr lang="zh-CN" altLang="en-US" dirty="0"/>
              <a:t> </a:t>
            </a:r>
            <a:r>
              <a:rPr lang="en-US" altLang="zh-CN" dirty="0"/>
              <a:t>wait</a:t>
            </a:r>
            <a:r>
              <a:rPr lang="zh-CN" altLang="en-US" dirty="0"/>
              <a:t> </a:t>
            </a:r>
            <a:r>
              <a:rPr lang="en-US" altLang="zh-CN" dirty="0"/>
              <a:t>(</a:t>
            </a:r>
            <a:r>
              <a:rPr lang="en-US" altLang="zh-CN" dirty="0">
                <a:solidFill>
                  <a:srgbClr val="0070C0"/>
                </a:solidFill>
              </a:rPr>
              <a:t>I/O</a:t>
            </a:r>
            <a:r>
              <a:rPr lang="zh-CN" altLang="en-US" dirty="0">
                <a:solidFill>
                  <a:srgbClr val="0070C0"/>
                </a:solidFill>
              </a:rPr>
              <a:t> </a:t>
            </a:r>
            <a:r>
              <a:rPr lang="en-US" altLang="zh-CN" dirty="0">
                <a:solidFill>
                  <a:srgbClr val="0070C0"/>
                </a:solidFill>
              </a:rPr>
              <a:t>burst</a:t>
            </a:r>
            <a:r>
              <a:rPr lang="en-US" altLang="zh-CN" dirty="0"/>
              <a:t>)</a:t>
            </a:r>
          </a:p>
          <a:p>
            <a:endParaRPr lang="en-US" dirty="0"/>
          </a:p>
        </p:txBody>
      </p:sp>
      <p:cxnSp>
        <p:nvCxnSpPr>
          <p:cNvPr id="5" name="直线箭头连接符 4">
            <a:extLst>
              <a:ext uri="{FF2B5EF4-FFF2-40B4-BE49-F238E27FC236}">
                <a16:creationId xmlns:a16="http://schemas.microsoft.com/office/drawing/2014/main" id="{F59C7DBC-36DE-4A79-8B0C-E4BE5F6F7E09}"/>
              </a:ext>
            </a:extLst>
          </p:cNvPr>
          <p:cNvCxnSpPr>
            <a:cxnSpLocks/>
          </p:cNvCxnSpPr>
          <p:nvPr/>
        </p:nvCxnSpPr>
        <p:spPr>
          <a:xfrm flipV="1">
            <a:off x="2744678" y="5473911"/>
            <a:ext cx="3114675" cy="17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圆角矩形 5">
            <a:extLst>
              <a:ext uri="{FF2B5EF4-FFF2-40B4-BE49-F238E27FC236}">
                <a16:creationId xmlns:a16="http://schemas.microsoft.com/office/drawing/2014/main" id="{50A45272-5F59-D688-4C12-FC778A702F55}"/>
              </a:ext>
            </a:extLst>
          </p:cNvPr>
          <p:cNvSpPr/>
          <p:nvPr/>
        </p:nvSpPr>
        <p:spPr>
          <a:xfrm>
            <a:off x="2746309" y="4195914"/>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9" name="文本框 8">
            <a:extLst>
              <a:ext uri="{FF2B5EF4-FFF2-40B4-BE49-F238E27FC236}">
                <a16:creationId xmlns:a16="http://schemas.microsoft.com/office/drawing/2014/main" id="{D93A7397-C10B-C62A-7768-251F06A5A549}"/>
              </a:ext>
            </a:extLst>
          </p:cNvPr>
          <p:cNvSpPr txBox="1"/>
          <p:nvPr/>
        </p:nvSpPr>
        <p:spPr>
          <a:xfrm>
            <a:off x="2048812" y="4976429"/>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I/O</a:t>
            </a:r>
            <a:endParaRPr lang="en-US" b="0" dirty="0">
              <a:solidFill>
                <a:srgbClr val="000000"/>
              </a:solidFill>
              <a:latin typeface="Arial" panose="020B0604020202020204"/>
              <a:ea typeface="+mn-ea"/>
              <a:cs typeface="+mn-cs"/>
            </a:endParaRPr>
          </a:p>
        </p:txBody>
      </p:sp>
      <p:sp>
        <p:nvSpPr>
          <p:cNvPr id="10" name="文本框 9">
            <a:extLst>
              <a:ext uri="{FF2B5EF4-FFF2-40B4-BE49-F238E27FC236}">
                <a16:creationId xmlns:a16="http://schemas.microsoft.com/office/drawing/2014/main" id="{35E08F4C-A22D-0463-344A-9622D59353EB}"/>
              </a:ext>
            </a:extLst>
          </p:cNvPr>
          <p:cNvSpPr txBox="1"/>
          <p:nvPr/>
        </p:nvSpPr>
        <p:spPr>
          <a:xfrm>
            <a:off x="1992902" y="4252162"/>
            <a:ext cx="671979"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CPU</a:t>
            </a:r>
            <a:endParaRPr lang="en-US" b="0" dirty="0">
              <a:solidFill>
                <a:srgbClr val="000000"/>
              </a:solidFill>
              <a:latin typeface="Arial" panose="020B0604020202020204"/>
              <a:ea typeface="+mn-ea"/>
              <a:cs typeface="+mn-cs"/>
            </a:endParaRPr>
          </a:p>
        </p:txBody>
      </p:sp>
      <p:sp>
        <p:nvSpPr>
          <p:cNvPr id="12" name="圆角矩形 11">
            <a:extLst>
              <a:ext uri="{FF2B5EF4-FFF2-40B4-BE49-F238E27FC236}">
                <a16:creationId xmlns:a16="http://schemas.microsoft.com/office/drawing/2014/main" id="{D5658E47-6065-B681-24E7-4842355FDBEE}"/>
              </a:ext>
            </a:extLst>
          </p:cNvPr>
          <p:cNvSpPr/>
          <p:nvPr/>
        </p:nvSpPr>
        <p:spPr>
          <a:xfrm>
            <a:off x="3372121" y="4209482"/>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13" name="圆角矩形 12">
            <a:extLst>
              <a:ext uri="{FF2B5EF4-FFF2-40B4-BE49-F238E27FC236}">
                <a16:creationId xmlns:a16="http://schemas.microsoft.com/office/drawing/2014/main" id="{AB85DA4A-F8D6-B81B-B8B5-06B68ED6BC36}"/>
              </a:ext>
            </a:extLst>
          </p:cNvPr>
          <p:cNvSpPr/>
          <p:nvPr/>
        </p:nvSpPr>
        <p:spPr>
          <a:xfrm>
            <a:off x="3059215" y="4936701"/>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14" name="圆角矩形 13">
            <a:extLst>
              <a:ext uri="{FF2B5EF4-FFF2-40B4-BE49-F238E27FC236}">
                <a16:creationId xmlns:a16="http://schemas.microsoft.com/office/drawing/2014/main" id="{BC1EEE39-886A-572B-81EC-2590A90D6062}"/>
              </a:ext>
            </a:extLst>
          </p:cNvPr>
          <p:cNvSpPr/>
          <p:nvPr/>
        </p:nvSpPr>
        <p:spPr>
          <a:xfrm>
            <a:off x="4327862" y="4204307"/>
            <a:ext cx="1330043"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16" name="圆角矩形 15">
            <a:extLst>
              <a:ext uri="{FF2B5EF4-FFF2-40B4-BE49-F238E27FC236}">
                <a16:creationId xmlns:a16="http://schemas.microsoft.com/office/drawing/2014/main" id="{0F1A77BE-A46D-00FC-A580-AAEF4C71D98D}"/>
              </a:ext>
            </a:extLst>
          </p:cNvPr>
          <p:cNvSpPr/>
          <p:nvPr/>
        </p:nvSpPr>
        <p:spPr>
          <a:xfrm>
            <a:off x="3997933" y="4205353"/>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18" name="圆角矩形 17">
            <a:extLst>
              <a:ext uri="{FF2B5EF4-FFF2-40B4-BE49-F238E27FC236}">
                <a16:creationId xmlns:a16="http://schemas.microsoft.com/office/drawing/2014/main" id="{52CFC68A-2FD5-9521-0167-69357EFA9016}"/>
              </a:ext>
            </a:extLst>
          </p:cNvPr>
          <p:cNvSpPr/>
          <p:nvPr/>
        </p:nvSpPr>
        <p:spPr>
          <a:xfrm>
            <a:off x="3685027" y="4936701"/>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25" name="圆角矩形 24">
            <a:extLst>
              <a:ext uri="{FF2B5EF4-FFF2-40B4-BE49-F238E27FC236}">
                <a16:creationId xmlns:a16="http://schemas.microsoft.com/office/drawing/2014/main" id="{0AB9C80D-415A-E639-3F39-C4F0E6D560C9}"/>
              </a:ext>
            </a:extLst>
          </p:cNvPr>
          <p:cNvSpPr/>
          <p:nvPr/>
        </p:nvSpPr>
        <p:spPr>
          <a:xfrm>
            <a:off x="2119172" y="1073426"/>
            <a:ext cx="8096791" cy="60579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defRPr sz="1800">
                <a:solidFill>
                  <a:srgbClr val="000000"/>
                </a:solidFill>
              </a:defRPr>
            </a:pPr>
            <a:r>
              <a:rPr lang="en-US" altLang="zh-CN" sz="2800" b="0" strike="sngStrike" dirty="0">
                <a:solidFill>
                  <a:srgbClr val="FFFFFF"/>
                </a:solidFill>
                <a:latin typeface="Arial" panose="020B0604020202020204"/>
                <a:ea typeface="黑体" panose="02010609060101010101" pitchFamily="49" charset="-122"/>
              </a:rPr>
              <a:t>All jobs only use the CPU (no I/O)</a:t>
            </a:r>
          </a:p>
        </p:txBody>
      </p:sp>
      <p:pic>
        <p:nvPicPr>
          <p:cNvPr id="27" name="Picture 1" descr="6_01.pdf">
            <a:extLst>
              <a:ext uri="{FF2B5EF4-FFF2-40B4-BE49-F238E27FC236}">
                <a16:creationId xmlns:a16="http://schemas.microsoft.com/office/drawing/2014/main" id="{8235EDF5-12CB-E626-04E1-41C8B19481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09367" y="1679217"/>
            <a:ext cx="2444233" cy="51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2">
            <a:extLst>
              <a:ext uri="{FF2B5EF4-FFF2-40B4-BE49-F238E27FC236}">
                <a16:creationId xmlns:a16="http://schemas.microsoft.com/office/drawing/2014/main" id="{0DFF44D5-559A-E364-5C01-51FE33621BB9}"/>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22</a:t>
            </a:fld>
            <a:endParaRPr lang="nb-NO" dirty="0">
              <a:latin typeface="Arial"/>
              <a:cs typeface="Arial"/>
            </a:endParaRPr>
          </a:p>
        </p:txBody>
      </p:sp>
    </p:spTree>
    <p:extLst>
      <p:ext uri="{BB962C8B-B14F-4D97-AF65-F5344CB8AC3E}">
        <p14:creationId xmlns:p14="http://schemas.microsoft.com/office/powerpoint/2010/main" val="377991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2E14F0-70D1-0EA1-A8BC-00A17C72F3FF}"/>
              </a:ext>
            </a:extLst>
          </p:cNvPr>
          <p:cNvSpPr>
            <a:spLocks noGrp="1"/>
          </p:cNvSpPr>
          <p:nvPr>
            <p:ph type="title"/>
          </p:nvPr>
        </p:nvSpPr>
        <p:spPr/>
        <p:txBody>
          <a:bodyPr/>
          <a:lstStyle/>
          <a:p>
            <a:r>
              <a:rPr lang="en-US" altLang="zh-CN" dirty="0"/>
              <a:t>Incorporating</a:t>
            </a:r>
            <a:r>
              <a:rPr lang="zh-CN" altLang="en-US" dirty="0"/>
              <a:t> </a:t>
            </a:r>
            <a:r>
              <a:rPr lang="en-US" altLang="zh-CN" dirty="0"/>
              <a:t>I/O</a:t>
            </a:r>
            <a:endParaRPr lang="en-US" dirty="0"/>
          </a:p>
        </p:txBody>
      </p:sp>
      <p:sp>
        <p:nvSpPr>
          <p:cNvPr id="3" name="内容占位符 2">
            <a:extLst>
              <a:ext uri="{FF2B5EF4-FFF2-40B4-BE49-F238E27FC236}">
                <a16:creationId xmlns:a16="http://schemas.microsoft.com/office/drawing/2014/main" id="{37EC03F8-E7A2-5C9B-EC6F-882ABD234016}"/>
              </a:ext>
            </a:extLst>
          </p:cNvPr>
          <p:cNvSpPr>
            <a:spLocks noGrp="1"/>
          </p:cNvSpPr>
          <p:nvPr>
            <p:ph idx="1"/>
          </p:nvPr>
        </p:nvSpPr>
        <p:spPr/>
        <p:txBody>
          <a:bodyPr/>
          <a:lstStyle/>
          <a:p>
            <a:r>
              <a:rPr lang="en-US" altLang="zh-CN" dirty="0"/>
              <a:t>Treating</a:t>
            </a:r>
            <a:r>
              <a:rPr lang="zh-CN" altLang="en-US" dirty="0"/>
              <a:t> </a:t>
            </a:r>
            <a:r>
              <a:rPr lang="en-US" altLang="zh-CN" dirty="0"/>
              <a:t>each</a:t>
            </a:r>
            <a:r>
              <a:rPr lang="zh-CN" altLang="en-US" dirty="0"/>
              <a:t> </a:t>
            </a:r>
            <a:r>
              <a:rPr lang="en-US" altLang="zh-CN" dirty="0"/>
              <a:t>CPU</a:t>
            </a:r>
            <a:r>
              <a:rPr lang="zh-CN" altLang="en-US" dirty="0"/>
              <a:t> </a:t>
            </a:r>
            <a:r>
              <a:rPr lang="en-US" altLang="zh-CN" dirty="0"/>
              <a:t>burst</a:t>
            </a:r>
            <a:r>
              <a:rPr lang="zh-CN" altLang="en-US" dirty="0"/>
              <a:t> </a:t>
            </a:r>
            <a:r>
              <a:rPr lang="en-US" altLang="zh-CN" dirty="0"/>
              <a:t>as</a:t>
            </a:r>
            <a:r>
              <a:rPr lang="zh-CN" altLang="en-US" dirty="0"/>
              <a:t> </a:t>
            </a:r>
            <a:r>
              <a:rPr lang="en-US" altLang="zh-CN" dirty="0"/>
              <a:t>a</a:t>
            </a:r>
            <a:r>
              <a:rPr lang="zh-CN" altLang="en-US" dirty="0"/>
              <a:t> </a:t>
            </a:r>
            <a:r>
              <a:rPr lang="en-US" altLang="zh-CN" dirty="0"/>
              <a:t>sub-job</a:t>
            </a:r>
          </a:p>
          <a:p>
            <a:pPr lvl="1"/>
            <a:r>
              <a:rPr lang="en-US" dirty="0"/>
              <a:t>Schedule a CPU burst</a:t>
            </a:r>
          </a:p>
          <a:p>
            <a:pPr lvl="1"/>
            <a:r>
              <a:rPr lang="en-US" dirty="0"/>
              <a:t>Initialize the subsequent I/O burst, when the CPU burst completes</a:t>
            </a:r>
          </a:p>
          <a:p>
            <a:pPr lvl="1"/>
            <a:r>
              <a:rPr lang="en-US" dirty="0"/>
              <a:t>Switch to another process </a:t>
            </a:r>
          </a:p>
          <a:p>
            <a:pPr lvl="1"/>
            <a:endParaRPr lang="en-US" dirty="0"/>
          </a:p>
        </p:txBody>
      </p:sp>
      <p:grpSp>
        <p:nvGrpSpPr>
          <p:cNvPr id="14" name="组合 13">
            <a:extLst>
              <a:ext uri="{FF2B5EF4-FFF2-40B4-BE49-F238E27FC236}">
                <a16:creationId xmlns:a16="http://schemas.microsoft.com/office/drawing/2014/main" id="{D6C0CFF8-954E-E228-AF66-27496C6A38ED}"/>
              </a:ext>
            </a:extLst>
          </p:cNvPr>
          <p:cNvGrpSpPr/>
          <p:nvPr/>
        </p:nvGrpSpPr>
        <p:grpSpPr>
          <a:xfrm>
            <a:off x="1851120" y="3323699"/>
            <a:ext cx="3866451" cy="1295457"/>
            <a:chOff x="468901" y="4195914"/>
            <a:chExt cx="3866451" cy="1295457"/>
          </a:xfrm>
        </p:grpSpPr>
        <p:cxnSp>
          <p:nvCxnSpPr>
            <p:cNvPr id="5" name="直线箭头连接符 4">
              <a:extLst>
                <a:ext uri="{FF2B5EF4-FFF2-40B4-BE49-F238E27FC236}">
                  <a16:creationId xmlns:a16="http://schemas.microsoft.com/office/drawing/2014/main" id="{372032D3-3703-2F60-3BD1-8E74D8EA7407}"/>
                </a:ext>
              </a:extLst>
            </p:cNvPr>
            <p:cNvCxnSpPr>
              <a:cxnSpLocks/>
            </p:cNvCxnSpPr>
            <p:nvPr/>
          </p:nvCxnSpPr>
          <p:spPr>
            <a:xfrm flipV="1">
              <a:off x="1220677" y="5473911"/>
              <a:ext cx="3114675" cy="17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圆角矩形 5">
              <a:extLst>
                <a:ext uri="{FF2B5EF4-FFF2-40B4-BE49-F238E27FC236}">
                  <a16:creationId xmlns:a16="http://schemas.microsoft.com/office/drawing/2014/main" id="{D55292CE-5BA5-A8D7-C595-2B32C7C62DBF}"/>
                </a:ext>
              </a:extLst>
            </p:cNvPr>
            <p:cNvSpPr/>
            <p:nvPr/>
          </p:nvSpPr>
          <p:spPr>
            <a:xfrm>
              <a:off x="1222309" y="4195914"/>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7" name="文本框 6">
              <a:extLst>
                <a:ext uri="{FF2B5EF4-FFF2-40B4-BE49-F238E27FC236}">
                  <a16:creationId xmlns:a16="http://schemas.microsoft.com/office/drawing/2014/main" id="{1D109A40-2850-6543-BD5B-90C5C79B0D59}"/>
                </a:ext>
              </a:extLst>
            </p:cNvPr>
            <p:cNvSpPr txBox="1"/>
            <p:nvPr/>
          </p:nvSpPr>
          <p:spPr>
            <a:xfrm>
              <a:off x="524811" y="4976429"/>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I/O</a:t>
              </a:r>
              <a:endParaRPr lang="en-US" b="0" dirty="0">
                <a:solidFill>
                  <a:srgbClr val="000000"/>
                </a:solidFill>
                <a:latin typeface="Arial" panose="020B0604020202020204"/>
                <a:ea typeface="+mn-ea"/>
                <a:cs typeface="+mn-cs"/>
              </a:endParaRPr>
            </a:p>
          </p:txBody>
        </p:sp>
        <p:sp>
          <p:nvSpPr>
            <p:cNvPr id="8" name="文本框 7">
              <a:extLst>
                <a:ext uri="{FF2B5EF4-FFF2-40B4-BE49-F238E27FC236}">
                  <a16:creationId xmlns:a16="http://schemas.microsoft.com/office/drawing/2014/main" id="{0A71E048-9BC1-3514-68DA-10802DFAA17B}"/>
                </a:ext>
              </a:extLst>
            </p:cNvPr>
            <p:cNvSpPr txBox="1"/>
            <p:nvPr/>
          </p:nvSpPr>
          <p:spPr>
            <a:xfrm>
              <a:off x="468901" y="4252162"/>
              <a:ext cx="671979"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CPU</a:t>
              </a:r>
              <a:endParaRPr lang="en-US" b="0" dirty="0">
                <a:solidFill>
                  <a:srgbClr val="000000"/>
                </a:solidFill>
                <a:latin typeface="Arial" panose="020B0604020202020204"/>
                <a:ea typeface="+mn-ea"/>
                <a:cs typeface="+mn-cs"/>
              </a:endParaRPr>
            </a:p>
          </p:txBody>
        </p:sp>
        <p:sp>
          <p:nvSpPr>
            <p:cNvPr id="9" name="圆角矩形 8">
              <a:extLst>
                <a:ext uri="{FF2B5EF4-FFF2-40B4-BE49-F238E27FC236}">
                  <a16:creationId xmlns:a16="http://schemas.microsoft.com/office/drawing/2014/main" id="{F500FE40-1F69-A71F-F8A1-8B0E1847ABA3}"/>
                </a:ext>
              </a:extLst>
            </p:cNvPr>
            <p:cNvSpPr/>
            <p:nvPr/>
          </p:nvSpPr>
          <p:spPr>
            <a:xfrm>
              <a:off x="1848121" y="4209482"/>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10" name="圆角矩形 9">
              <a:extLst>
                <a:ext uri="{FF2B5EF4-FFF2-40B4-BE49-F238E27FC236}">
                  <a16:creationId xmlns:a16="http://schemas.microsoft.com/office/drawing/2014/main" id="{DC81E8C1-B5EE-5ED9-9A78-6B0525211739}"/>
                </a:ext>
              </a:extLst>
            </p:cNvPr>
            <p:cNvSpPr/>
            <p:nvPr/>
          </p:nvSpPr>
          <p:spPr>
            <a:xfrm>
              <a:off x="1535215" y="4936701"/>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11" name="圆角矩形 10">
              <a:extLst>
                <a:ext uri="{FF2B5EF4-FFF2-40B4-BE49-F238E27FC236}">
                  <a16:creationId xmlns:a16="http://schemas.microsoft.com/office/drawing/2014/main" id="{5D99A64D-673E-0919-1CEB-6B16091F2784}"/>
                </a:ext>
              </a:extLst>
            </p:cNvPr>
            <p:cNvSpPr/>
            <p:nvPr/>
          </p:nvSpPr>
          <p:spPr>
            <a:xfrm>
              <a:off x="2803861" y="4204307"/>
              <a:ext cx="1330043"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12" name="圆角矩形 11">
              <a:extLst>
                <a:ext uri="{FF2B5EF4-FFF2-40B4-BE49-F238E27FC236}">
                  <a16:creationId xmlns:a16="http://schemas.microsoft.com/office/drawing/2014/main" id="{991972B5-4129-9201-A76D-D4EB7AEC4330}"/>
                </a:ext>
              </a:extLst>
            </p:cNvPr>
            <p:cNvSpPr/>
            <p:nvPr/>
          </p:nvSpPr>
          <p:spPr>
            <a:xfrm>
              <a:off x="2473933" y="4205353"/>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13" name="圆角矩形 12">
              <a:extLst>
                <a:ext uri="{FF2B5EF4-FFF2-40B4-BE49-F238E27FC236}">
                  <a16:creationId xmlns:a16="http://schemas.microsoft.com/office/drawing/2014/main" id="{600864F8-9798-5949-01CF-981FABBFFB6C}"/>
                </a:ext>
              </a:extLst>
            </p:cNvPr>
            <p:cNvSpPr/>
            <p:nvPr/>
          </p:nvSpPr>
          <p:spPr>
            <a:xfrm>
              <a:off x="2161027" y="4936701"/>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grpSp>
      <p:grpSp>
        <p:nvGrpSpPr>
          <p:cNvPr id="27" name="组合 26">
            <a:extLst>
              <a:ext uri="{FF2B5EF4-FFF2-40B4-BE49-F238E27FC236}">
                <a16:creationId xmlns:a16="http://schemas.microsoft.com/office/drawing/2014/main" id="{8E4010D7-9DAA-A6F3-372C-DCABE799BE56}"/>
              </a:ext>
            </a:extLst>
          </p:cNvPr>
          <p:cNvGrpSpPr/>
          <p:nvPr/>
        </p:nvGrpSpPr>
        <p:grpSpPr>
          <a:xfrm>
            <a:off x="6542873" y="3221573"/>
            <a:ext cx="3866451" cy="1295457"/>
            <a:chOff x="4622424" y="4308815"/>
            <a:chExt cx="3866451" cy="1295457"/>
          </a:xfrm>
        </p:grpSpPr>
        <p:grpSp>
          <p:nvGrpSpPr>
            <p:cNvPr id="15" name="组合 14">
              <a:extLst>
                <a:ext uri="{FF2B5EF4-FFF2-40B4-BE49-F238E27FC236}">
                  <a16:creationId xmlns:a16="http://schemas.microsoft.com/office/drawing/2014/main" id="{43921FBE-B92B-0213-1450-BD89E293C69F}"/>
                </a:ext>
              </a:extLst>
            </p:cNvPr>
            <p:cNvGrpSpPr/>
            <p:nvPr/>
          </p:nvGrpSpPr>
          <p:grpSpPr>
            <a:xfrm>
              <a:off x="4622424" y="4308815"/>
              <a:ext cx="3866451" cy="1295457"/>
              <a:chOff x="468901" y="4195914"/>
              <a:chExt cx="3866451" cy="1295457"/>
            </a:xfrm>
          </p:grpSpPr>
          <p:cxnSp>
            <p:nvCxnSpPr>
              <p:cNvPr id="16" name="直线箭头连接符 15">
                <a:extLst>
                  <a:ext uri="{FF2B5EF4-FFF2-40B4-BE49-F238E27FC236}">
                    <a16:creationId xmlns:a16="http://schemas.microsoft.com/office/drawing/2014/main" id="{7F5AD9EE-C3A8-1979-B1BD-9B685D1D531E}"/>
                  </a:ext>
                </a:extLst>
              </p:cNvPr>
              <p:cNvCxnSpPr>
                <a:cxnSpLocks/>
              </p:cNvCxnSpPr>
              <p:nvPr/>
            </p:nvCxnSpPr>
            <p:spPr>
              <a:xfrm flipV="1">
                <a:off x="1220677" y="5473911"/>
                <a:ext cx="3114675" cy="17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圆角矩形 16">
                <a:extLst>
                  <a:ext uri="{FF2B5EF4-FFF2-40B4-BE49-F238E27FC236}">
                    <a16:creationId xmlns:a16="http://schemas.microsoft.com/office/drawing/2014/main" id="{21E47268-6389-35D5-085F-0E4FECCE6002}"/>
                  </a:ext>
                </a:extLst>
              </p:cNvPr>
              <p:cNvSpPr/>
              <p:nvPr/>
            </p:nvSpPr>
            <p:spPr>
              <a:xfrm>
                <a:off x="1222309" y="4195914"/>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18" name="文本框 17">
                <a:extLst>
                  <a:ext uri="{FF2B5EF4-FFF2-40B4-BE49-F238E27FC236}">
                    <a16:creationId xmlns:a16="http://schemas.microsoft.com/office/drawing/2014/main" id="{C0F45739-6CD3-CB0C-06CA-4A181B9191CB}"/>
                  </a:ext>
                </a:extLst>
              </p:cNvPr>
              <p:cNvSpPr txBox="1"/>
              <p:nvPr/>
            </p:nvSpPr>
            <p:spPr>
              <a:xfrm>
                <a:off x="524811" y="4976429"/>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I/O</a:t>
                </a:r>
                <a:endParaRPr lang="en-US" b="0" dirty="0">
                  <a:solidFill>
                    <a:srgbClr val="000000"/>
                  </a:solidFill>
                  <a:latin typeface="Arial" panose="020B0604020202020204"/>
                  <a:ea typeface="+mn-ea"/>
                  <a:cs typeface="+mn-cs"/>
                </a:endParaRPr>
              </a:p>
            </p:txBody>
          </p:sp>
          <p:sp>
            <p:nvSpPr>
              <p:cNvPr id="19" name="文本框 18">
                <a:extLst>
                  <a:ext uri="{FF2B5EF4-FFF2-40B4-BE49-F238E27FC236}">
                    <a16:creationId xmlns:a16="http://schemas.microsoft.com/office/drawing/2014/main" id="{03B08378-EB03-47FB-7C46-B00BF484E8F8}"/>
                  </a:ext>
                </a:extLst>
              </p:cNvPr>
              <p:cNvSpPr txBox="1"/>
              <p:nvPr/>
            </p:nvSpPr>
            <p:spPr>
              <a:xfrm>
                <a:off x="468901" y="4252162"/>
                <a:ext cx="671979"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CPU</a:t>
                </a:r>
                <a:endParaRPr lang="en-US" b="0" dirty="0">
                  <a:solidFill>
                    <a:srgbClr val="000000"/>
                  </a:solidFill>
                  <a:latin typeface="Arial" panose="020B0604020202020204"/>
                  <a:ea typeface="+mn-ea"/>
                  <a:cs typeface="+mn-cs"/>
                </a:endParaRPr>
              </a:p>
            </p:txBody>
          </p:sp>
          <p:sp>
            <p:nvSpPr>
              <p:cNvPr id="20" name="圆角矩形 19">
                <a:extLst>
                  <a:ext uri="{FF2B5EF4-FFF2-40B4-BE49-F238E27FC236}">
                    <a16:creationId xmlns:a16="http://schemas.microsoft.com/office/drawing/2014/main" id="{2FBE212B-C171-C047-640E-7DC3EF2CFE31}"/>
                  </a:ext>
                </a:extLst>
              </p:cNvPr>
              <p:cNvSpPr/>
              <p:nvPr/>
            </p:nvSpPr>
            <p:spPr>
              <a:xfrm>
                <a:off x="1848121" y="4209482"/>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21" name="圆角矩形 20">
                <a:extLst>
                  <a:ext uri="{FF2B5EF4-FFF2-40B4-BE49-F238E27FC236}">
                    <a16:creationId xmlns:a16="http://schemas.microsoft.com/office/drawing/2014/main" id="{168AEFC8-CBCA-D484-0B42-B0058D5FF2BD}"/>
                  </a:ext>
                </a:extLst>
              </p:cNvPr>
              <p:cNvSpPr/>
              <p:nvPr/>
            </p:nvSpPr>
            <p:spPr>
              <a:xfrm>
                <a:off x="1535215" y="4936701"/>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22" name="圆角矩形 21">
                <a:extLst>
                  <a:ext uri="{FF2B5EF4-FFF2-40B4-BE49-F238E27FC236}">
                    <a16:creationId xmlns:a16="http://schemas.microsoft.com/office/drawing/2014/main" id="{F9AD975C-190C-71D0-186E-54BEB9AB96DC}"/>
                  </a:ext>
                </a:extLst>
              </p:cNvPr>
              <p:cNvSpPr/>
              <p:nvPr/>
            </p:nvSpPr>
            <p:spPr>
              <a:xfrm>
                <a:off x="2803861" y="4204307"/>
                <a:ext cx="312907"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23" name="圆角矩形 22">
                <a:extLst>
                  <a:ext uri="{FF2B5EF4-FFF2-40B4-BE49-F238E27FC236}">
                    <a16:creationId xmlns:a16="http://schemas.microsoft.com/office/drawing/2014/main" id="{D4CE784C-529E-A160-0D17-6C43004DA30B}"/>
                  </a:ext>
                </a:extLst>
              </p:cNvPr>
              <p:cNvSpPr/>
              <p:nvPr/>
            </p:nvSpPr>
            <p:spPr>
              <a:xfrm>
                <a:off x="2473933" y="4205353"/>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24" name="圆角矩形 23">
                <a:extLst>
                  <a:ext uri="{FF2B5EF4-FFF2-40B4-BE49-F238E27FC236}">
                    <a16:creationId xmlns:a16="http://schemas.microsoft.com/office/drawing/2014/main" id="{2F49445E-F86C-8387-26AC-774EBB0EC0FF}"/>
                  </a:ext>
                </a:extLst>
              </p:cNvPr>
              <p:cNvSpPr/>
              <p:nvPr/>
            </p:nvSpPr>
            <p:spPr>
              <a:xfrm>
                <a:off x="2161027" y="4936701"/>
                <a:ext cx="312906"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grpSp>
        <p:sp>
          <p:nvSpPr>
            <p:cNvPr id="25" name="圆角矩形 24">
              <a:extLst>
                <a:ext uri="{FF2B5EF4-FFF2-40B4-BE49-F238E27FC236}">
                  <a16:creationId xmlns:a16="http://schemas.microsoft.com/office/drawing/2014/main" id="{CF460E6A-92A3-D7F9-892A-995910DDB148}"/>
                </a:ext>
              </a:extLst>
            </p:cNvPr>
            <p:cNvSpPr/>
            <p:nvPr/>
          </p:nvSpPr>
          <p:spPr>
            <a:xfrm>
              <a:off x="5705760" y="4308815"/>
              <a:ext cx="295884"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26" name="圆角矩形 25">
              <a:extLst>
                <a:ext uri="{FF2B5EF4-FFF2-40B4-BE49-F238E27FC236}">
                  <a16:creationId xmlns:a16="http://schemas.microsoft.com/office/drawing/2014/main" id="{7295C83A-1E9D-BB73-C1A2-6D41B40D0975}"/>
                </a:ext>
              </a:extLst>
            </p:cNvPr>
            <p:cNvSpPr/>
            <p:nvPr/>
          </p:nvSpPr>
          <p:spPr>
            <a:xfrm>
              <a:off x="6323061" y="4314776"/>
              <a:ext cx="295884"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grpSp>
      <p:sp>
        <p:nvSpPr>
          <p:cNvPr id="28" name="右箭头 27">
            <a:extLst>
              <a:ext uri="{FF2B5EF4-FFF2-40B4-BE49-F238E27FC236}">
                <a16:creationId xmlns:a16="http://schemas.microsoft.com/office/drawing/2014/main" id="{587CF345-5315-59C0-C5B1-F2A84B967358}"/>
              </a:ext>
            </a:extLst>
          </p:cNvPr>
          <p:cNvSpPr/>
          <p:nvPr/>
        </p:nvSpPr>
        <p:spPr>
          <a:xfrm>
            <a:off x="5706490" y="3748374"/>
            <a:ext cx="881212" cy="427971"/>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9" name="文本框 28">
            <a:extLst>
              <a:ext uri="{FF2B5EF4-FFF2-40B4-BE49-F238E27FC236}">
                <a16:creationId xmlns:a16="http://schemas.microsoft.com/office/drawing/2014/main" id="{808F7C63-EDE8-A852-95AE-17031D3A4A81}"/>
              </a:ext>
            </a:extLst>
          </p:cNvPr>
          <p:cNvSpPr txBox="1"/>
          <p:nvPr/>
        </p:nvSpPr>
        <p:spPr>
          <a:xfrm>
            <a:off x="5650807" y="3359250"/>
            <a:ext cx="992579"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Overlap</a:t>
            </a:r>
          </a:p>
        </p:txBody>
      </p:sp>
      <p:sp>
        <p:nvSpPr>
          <p:cNvPr id="30" name="圆角矩形 29">
            <a:extLst>
              <a:ext uri="{FF2B5EF4-FFF2-40B4-BE49-F238E27FC236}">
                <a16:creationId xmlns:a16="http://schemas.microsoft.com/office/drawing/2014/main" id="{91106AC8-5B2C-9206-B01A-9512AC08ECCA}"/>
              </a:ext>
            </a:extLst>
          </p:cNvPr>
          <p:cNvSpPr/>
          <p:nvPr/>
        </p:nvSpPr>
        <p:spPr>
          <a:xfrm>
            <a:off x="2134301" y="5291634"/>
            <a:ext cx="8096791" cy="60579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defRPr sz="1800">
                <a:solidFill>
                  <a:srgbClr val="000000"/>
                </a:solidFill>
              </a:defRPr>
            </a:pPr>
            <a:r>
              <a:rPr lang="en-US" altLang="zh-CN" sz="2800" b="0" dirty="0">
                <a:solidFill>
                  <a:srgbClr val="FFFFFF"/>
                </a:solidFill>
                <a:latin typeface="Arial" panose="020B0604020202020204"/>
                <a:ea typeface="黑体" panose="02010609060101010101" pitchFamily="49" charset="-122"/>
              </a:rPr>
              <a:t>Run-time of each job is known</a:t>
            </a:r>
          </a:p>
        </p:txBody>
      </p:sp>
      <p:sp>
        <p:nvSpPr>
          <p:cNvPr id="31" name="灯片编号占位符 2">
            <a:extLst>
              <a:ext uri="{FF2B5EF4-FFF2-40B4-BE49-F238E27FC236}">
                <a16:creationId xmlns:a16="http://schemas.microsoft.com/office/drawing/2014/main" id="{E5731B6B-DA04-AD14-E224-ECCCDE381208}"/>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23</a:t>
            </a:fld>
            <a:endParaRPr lang="nb-NO" dirty="0">
              <a:latin typeface="Arial"/>
              <a:cs typeface="Arial"/>
            </a:endParaRPr>
          </a:p>
        </p:txBody>
      </p:sp>
    </p:spTree>
    <p:extLst>
      <p:ext uri="{BB962C8B-B14F-4D97-AF65-F5344CB8AC3E}">
        <p14:creationId xmlns:p14="http://schemas.microsoft.com/office/powerpoint/2010/main" val="3648238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716C0-4D42-20EA-39A1-C6BD202747F5}"/>
              </a:ext>
            </a:extLst>
          </p:cNvPr>
          <p:cNvSpPr>
            <a:spLocks noGrp="1"/>
          </p:cNvSpPr>
          <p:nvPr>
            <p:ph type="title"/>
          </p:nvPr>
        </p:nvSpPr>
        <p:spPr/>
        <p:txBody>
          <a:bodyPr/>
          <a:lstStyle/>
          <a:p>
            <a:r>
              <a:rPr lang="en-US" altLang="zh-CN" dirty="0"/>
              <a:t>Priority-Based</a:t>
            </a:r>
            <a:r>
              <a:rPr lang="zh-CN" altLang="en-US" dirty="0"/>
              <a:t> </a:t>
            </a:r>
            <a:r>
              <a:rPr lang="en-US" altLang="zh-CN" dirty="0"/>
              <a:t>Scheduling</a:t>
            </a:r>
            <a:endParaRPr lang="en-US" dirty="0"/>
          </a:p>
        </p:txBody>
      </p:sp>
      <p:sp>
        <p:nvSpPr>
          <p:cNvPr id="3" name="内容占位符 2">
            <a:extLst>
              <a:ext uri="{FF2B5EF4-FFF2-40B4-BE49-F238E27FC236}">
                <a16:creationId xmlns:a16="http://schemas.microsoft.com/office/drawing/2014/main" id="{F265CE0E-CE5C-6C6C-6FDD-ED18E753C1F8}"/>
              </a:ext>
            </a:extLst>
          </p:cNvPr>
          <p:cNvSpPr>
            <a:spLocks noGrp="1"/>
          </p:cNvSpPr>
          <p:nvPr>
            <p:ph idx="1"/>
          </p:nvPr>
        </p:nvSpPr>
        <p:spPr/>
        <p:txBody>
          <a:bodyPr>
            <a:normAutofit/>
          </a:bodyPr>
          <a:lstStyle/>
          <a:p>
            <a:endParaRPr lang="en-US" dirty="0"/>
          </a:p>
          <a:p>
            <a:endParaRPr lang="en-US" dirty="0"/>
          </a:p>
          <a:p>
            <a:r>
              <a:rPr lang="en-US" altLang="zh-CN" dirty="0"/>
              <a:t>A</a:t>
            </a:r>
            <a:r>
              <a:rPr lang="zh-CN" altLang="en-US" dirty="0"/>
              <a:t> </a:t>
            </a:r>
            <a:r>
              <a:rPr lang="en-US" altLang="zh-CN" b="1" dirty="0">
                <a:solidFill>
                  <a:srgbClr val="0070C0"/>
                </a:solidFill>
              </a:rPr>
              <a:t>priority</a:t>
            </a:r>
            <a:r>
              <a:rPr lang="zh-CN" altLang="en-US" dirty="0"/>
              <a:t> </a:t>
            </a:r>
            <a:r>
              <a:rPr lang="en-US" altLang="zh-CN" dirty="0"/>
              <a:t>level</a:t>
            </a:r>
            <a:r>
              <a:rPr lang="zh-CN" altLang="en-US" dirty="0"/>
              <a:t> </a:t>
            </a:r>
            <a:r>
              <a:rPr lang="en-US" altLang="zh-CN" dirty="0"/>
              <a:t>(integer)</a:t>
            </a:r>
            <a:r>
              <a:rPr lang="zh-CN" altLang="en-US" dirty="0"/>
              <a:t> </a:t>
            </a:r>
            <a:r>
              <a:rPr lang="en-US" altLang="zh-CN" dirty="0"/>
              <a:t>is</a:t>
            </a:r>
            <a:r>
              <a:rPr lang="zh-CN" altLang="en-US" dirty="0"/>
              <a:t> </a:t>
            </a:r>
            <a:r>
              <a:rPr lang="en-US" altLang="zh-CN" dirty="0"/>
              <a:t>assigned</a:t>
            </a:r>
            <a:r>
              <a:rPr lang="zh-CN" altLang="en-US" dirty="0"/>
              <a:t> </a:t>
            </a:r>
            <a:r>
              <a:rPr lang="en-US" altLang="zh-CN" dirty="0"/>
              <a:t>to</a:t>
            </a:r>
            <a:r>
              <a:rPr lang="zh-CN" altLang="en-US" dirty="0"/>
              <a:t> </a:t>
            </a:r>
            <a:r>
              <a:rPr lang="en-US" altLang="zh-CN" dirty="0"/>
              <a:t>each</a:t>
            </a:r>
            <a:r>
              <a:rPr lang="zh-CN" altLang="en-US" dirty="0"/>
              <a:t> </a:t>
            </a:r>
            <a:r>
              <a:rPr lang="en-US" altLang="zh-CN" dirty="0"/>
              <a:t>process</a:t>
            </a:r>
          </a:p>
          <a:p>
            <a:pPr lvl="1"/>
            <a:r>
              <a:rPr lang="en-GB" altLang="zh-CN" dirty="0"/>
              <a:t>Larger number indicates higher priority (typically)</a:t>
            </a:r>
          </a:p>
          <a:p>
            <a:pPr lvl="1"/>
            <a:r>
              <a:rPr lang="en-US" altLang="zh-CN" dirty="0"/>
              <a:t>FIFO,</a:t>
            </a:r>
            <a:r>
              <a:rPr lang="zh-CN" altLang="en-US" dirty="0"/>
              <a:t> </a:t>
            </a:r>
            <a:r>
              <a:rPr lang="en-US" altLang="zh-CN" dirty="0"/>
              <a:t>SJF,</a:t>
            </a:r>
            <a:r>
              <a:rPr lang="zh-CN" altLang="en-US" dirty="0"/>
              <a:t> </a:t>
            </a:r>
            <a:r>
              <a:rPr lang="en-US" altLang="zh-CN" dirty="0"/>
              <a:t>STCF</a:t>
            </a:r>
            <a:r>
              <a:rPr lang="zh-CN" altLang="en-US" dirty="0"/>
              <a:t> </a:t>
            </a:r>
            <a:r>
              <a:rPr lang="en-US" altLang="zh-CN" dirty="0"/>
              <a:t>are</a:t>
            </a:r>
            <a:r>
              <a:rPr lang="zh-CN" altLang="en-US" dirty="0"/>
              <a:t> </a:t>
            </a:r>
            <a:r>
              <a:rPr lang="en-US" altLang="zh-CN" dirty="0">
                <a:solidFill>
                  <a:srgbClr val="FF0000"/>
                </a:solidFill>
              </a:rPr>
              <a:t>special</a:t>
            </a:r>
            <a:r>
              <a:rPr lang="zh-CN" altLang="en-US" dirty="0"/>
              <a:t> </a:t>
            </a:r>
            <a:r>
              <a:rPr lang="en-US" altLang="zh-CN" dirty="0"/>
              <a:t>priority-based</a:t>
            </a:r>
            <a:r>
              <a:rPr lang="zh-CN" altLang="en-US" dirty="0"/>
              <a:t> </a:t>
            </a:r>
            <a:r>
              <a:rPr lang="en-US" altLang="zh-CN" dirty="0"/>
              <a:t>scheduling</a:t>
            </a:r>
            <a:r>
              <a:rPr lang="zh-CN" altLang="en-US" dirty="0"/>
              <a:t> </a:t>
            </a:r>
            <a:r>
              <a:rPr lang="en-US" altLang="zh-CN" dirty="0"/>
              <a:t>algorithms</a:t>
            </a:r>
            <a:endParaRPr lang="en-US" dirty="0"/>
          </a:p>
          <a:p>
            <a:r>
              <a:rPr lang="en-US" altLang="zh-CN" dirty="0"/>
              <a:t>The</a:t>
            </a:r>
            <a:r>
              <a:rPr lang="zh-CN" altLang="en-US" dirty="0"/>
              <a:t> </a:t>
            </a:r>
            <a:r>
              <a:rPr lang="en-US" altLang="zh-CN" dirty="0"/>
              <a:t>process</a:t>
            </a:r>
            <a:r>
              <a:rPr lang="zh-CN" altLang="en-US" dirty="0"/>
              <a:t> </a:t>
            </a:r>
            <a:r>
              <a:rPr lang="en-US" altLang="zh-CN" dirty="0"/>
              <a:t>with</a:t>
            </a:r>
            <a:r>
              <a:rPr lang="zh-CN" altLang="en-US" dirty="0"/>
              <a:t> </a:t>
            </a:r>
            <a:r>
              <a:rPr lang="en-US" altLang="zh-CN" dirty="0"/>
              <a:t>the</a:t>
            </a:r>
            <a:r>
              <a:rPr lang="zh-CN" altLang="en-US" dirty="0"/>
              <a:t> </a:t>
            </a:r>
            <a:r>
              <a:rPr lang="en-US" altLang="zh-CN" dirty="0">
                <a:solidFill>
                  <a:srgbClr val="0070C0"/>
                </a:solidFill>
              </a:rPr>
              <a:t>highest</a:t>
            </a:r>
            <a:r>
              <a:rPr lang="zh-CN" altLang="en-US" dirty="0">
                <a:solidFill>
                  <a:srgbClr val="0070C0"/>
                </a:solidFill>
              </a:rPr>
              <a:t> </a:t>
            </a:r>
            <a:r>
              <a:rPr lang="en-US" altLang="zh-CN" dirty="0">
                <a:solidFill>
                  <a:srgbClr val="0070C0"/>
                </a:solidFill>
              </a:rPr>
              <a:t>priority</a:t>
            </a:r>
            <a:r>
              <a:rPr lang="zh-CN" altLang="en-US" dirty="0">
                <a:solidFill>
                  <a:srgbClr val="0070C0"/>
                </a:solidFill>
              </a:rPr>
              <a:t> </a:t>
            </a:r>
            <a:r>
              <a:rPr lang="en-US" altLang="zh-CN" dirty="0"/>
              <a:t>is</a:t>
            </a:r>
            <a:r>
              <a:rPr lang="zh-CN" altLang="en-US" dirty="0"/>
              <a:t> </a:t>
            </a:r>
            <a:r>
              <a:rPr lang="en-US" altLang="zh-CN" dirty="0"/>
              <a:t>always</a:t>
            </a:r>
            <a:r>
              <a:rPr lang="zh-CN" altLang="en-US" dirty="0"/>
              <a:t> </a:t>
            </a:r>
            <a:r>
              <a:rPr lang="en-US" altLang="zh-CN" dirty="0"/>
              <a:t>scheduled</a:t>
            </a:r>
            <a:endParaRPr lang="en-US" dirty="0">
              <a:solidFill>
                <a:srgbClr val="0070C0"/>
              </a:solidFill>
            </a:endParaRPr>
          </a:p>
          <a:p>
            <a:r>
              <a:rPr lang="en-US" altLang="zh-CN" dirty="0"/>
              <a:t>Priority-Based</a:t>
            </a:r>
            <a:r>
              <a:rPr lang="zh-CN" altLang="en-US" dirty="0"/>
              <a:t> </a:t>
            </a:r>
            <a:r>
              <a:rPr lang="en-US" altLang="zh-CN" dirty="0"/>
              <a:t>Scheduling:</a:t>
            </a:r>
          </a:p>
          <a:p>
            <a:pPr lvl="1"/>
            <a:r>
              <a:rPr lang="en-US" altLang="zh-CN" dirty="0">
                <a:solidFill>
                  <a:srgbClr val="0070C0"/>
                </a:solidFill>
              </a:rPr>
              <a:t>Preemptive or non-preemptive</a:t>
            </a:r>
          </a:p>
          <a:p>
            <a:r>
              <a:rPr lang="en-US" altLang="zh-CN" dirty="0"/>
              <a:t>Different</a:t>
            </a:r>
            <a:r>
              <a:rPr lang="zh-CN" altLang="en-US" dirty="0"/>
              <a:t> </a:t>
            </a:r>
            <a:r>
              <a:rPr lang="en-US" altLang="zh-CN" dirty="0"/>
              <a:t>priority</a:t>
            </a:r>
            <a:r>
              <a:rPr lang="zh-CN" altLang="en-US" dirty="0"/>
              <a:t> </a:t>
            </a:r>
            <a:r>
              <a:rPr lang="en-US" altLang="zh-CN" dirty="0"/>
              <a:t>assignment</a:t>
            </a:r>
            <a:r>
              <a:rPr lang="zh-CN" altLang="en-US" dirty="0"/>
              <a:t> </a:t>
            </a:r>
            <a:r>
              <a:rPr lang="en-US" altLang="zh-CN" dirty="0"/>
              <a:t>methods</a:t>
            </a:r>
          </a:p>
          <a:p>
            <a:pPr lvl="1"/>
            <a:r>
              <a:rPr lang="en-US" altLang="zh-CN" dirty="0"/>
              <a:t>Internal</a:t>
            </a:r>
            <a:r>
              <a:rPr lang="zh-CN" altLang="en-US" dirty="0"/>
              <a:t> </a:t>
            </a:r>
            <a:r>
              <a:rPr lang="en-US" altLang="zh-CN" dirty="0"/>
              <a:t>or</a:t>
            </a:r>
            <a:r>
              <a:rPr lang="zh-CN" altLang="en-US" dirty="0"/>
              <a:t> </a:t>
            </a:r>
            <a:r>
              <a:rPr lang="en-US" altLang="zh-CN" dirty="0"/>
              <a:t>external</a:t>
            </a:r>
          </a:p>
          <a:p>
            <a:r>
              <a:rPr lang="en-US" altLang="zh-CN" dirty="0"/>
              <a:t>Priority-based</a:t>
            </a:r>
            <a:r>
              <a:rPr lang="zh-CN" altLang="en-US" dirty="0"/>
              <a:t> </a:t>
            </a:r>
            <a:r>
              <a:rPr lang="en-US" altLang="zh-CN" dirty="0"/>
              <a:t>scheduling</a:t>
            </a:r>
            <a:r>
              <a:rPr lang="zh-CN" altLang="en-US" dirty="0"/>
              <a:t> </a:t>
            </a:r>
            <a:r>
              <a:rPr lang="en-US" altLang="zh-CN" dirty="0"/>
              <a:t>may</a:t>
            </a:r>
            <a:r>
              <a:rPr lang="zh-CN" altLang="en-US" dirty="0"/>
              <a:t> </a:t>
            </a:r>
            <a:r>
              <a:rPr lang="en-US" altLang="zh-CN" dirty="0"/>
              <a:t>suffer</a:t>
            </a:r>
            <a:r>
              <a:rPr lang="zh-CN" altLang="en-US" dirty="0"/>
              <a:t> </a:t>
            </a:r>
            <a:r>
              <a:rPr lang="en-US" altLang="zh-CN" dirty="0"/>
              <a:t>from</a:t>
            </a:r>
            <a:r>
              <a:rPr lang="zh-CN" altLang="en-US" dirty="0"/>
              <a:t> </a:t>
            </a:r>
            <a:r>
              <a:rPr lang="en-US" altLang="zh-CN" b="1" dirty="0">
                <a:solidFill>
                  <a:srgbClr val="FF0000"/>
                </a:solidFill>
              </a:rPr>
              <a:t>starvation</a:t>
            </a:r>
            <a:r>
              <a:rPr lang="zh-CN" altLang="en-US" b="1" dirty="0">
                <a:solidFill>
                  <a:srgbClr val="FF0000"/>
                </a:solidFill>
              </a:rPr>
              <a:t> </a:t>
            </a:r>
            <a:r>
              <a:rPr lang="en-US" altLang="zh-CN" b="1" dirty="0">
                <a:solidFill>
                  <a:srgbClr val="0070C0"/>
                </a:solidFill>
              </a:rPr>
              <a:t>(solution:</a:t>
            </a:r>
            <a:r>
              <a:rPr lang="zh-CN" altLang="en-US" b="1" dirty="0">
                <a:solidFill>
                  <a:srgbClr val="0070C0"/>
                </a:solidFill>
              </a:rPr>
              <a:t> </a:t>
            </a:r>
            <a:r>
              <a:rPr lang="en-US" altLang="zh-CN" b="1" dirty="0">
                <a:solidFill>
                  <a:srgbClr val="0070C0"/>
                </a:solidFill>
              </a:rPr>
              <a:t>aging)</a:t>
            </a:r>
            <a:endParaRPr lang="en-US" b="1" dirty="0">
              <a:solidFill>
                <a:srgbClr val="0070C0"/>
              </a:solidFill>
            </a:endParaRPr>
          </a:p>
        </p:txBody>
      </p:sp>
      <p:sp>
        <p:nvSpPr>
          <p:cNvPr id="6" name="圆角矩形 5">
            <a:extLst>
              <a:ext uri="{FF2B5EF4-FFF2-40B4-BE49-F238E27FC236}">
                <a16:creationId xmlns:a16="http://schemas.microsoft.com/office/drawing/2014/main" id="{117D6669-5B7D-D0C0-F41E-682F819CF1D7}"/>
              </a:ext>
            </a:extLst>
          </p:cNvPr>
          <p:cNvSpPr/>
          <p:nvPr/>
        </p:nvSpPr>
        <p:spPr>
          <a:xfrm>
            <a:off x="2119172" y="1073426"/>
            <a:ext cx="8096791" cy="60579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defRPr sz="1800">
                <a:solidFill>
                  <a:srgbClr val="000000"/>
                </a:solidFill>
              </a:defRPr>
            </a:pPr>
            <a:r>
              <a:rPr lang="en-US" altLang="zh-CN" sz="2800" b="0" strike="sngStrike" dirty="0">
                <a:solidFill>
                  <a:srgbClr val="FFFFFF"/>
                </a:solidFill>
                <a:latin typeface="Arial" panose="020B0604020202020204"/>
                <a:ea typeface="黑体" panose="02010609060101010101" pitchFamily="49" charset="-122"/>
              </a:rPr>
              <a:t>Run-time of each job is known</a:t>
            </a:r>
          </a:p>
        </p:txBody>
      </p:sp>
      <p:sp>
        <p:nvSpPr>
          <p:cNvPr id="5" name="灯片编号占位符 2">
            <a:extLst>
              <a:ext uri="{FF2B5EF4-FFF2-40B4-BE49-F238E27FC236}">
                <a16:creationId xmlns:a16="http://schemas.microsoft.com/office/drawing/2014/main" id="{0453149B-9E5A-186E-D1F7-D4F51B4BE47C}"/>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24</a:t>
            </a:fld>
            <a:endParaRPr lang="nb-NO" dirty="0">
              <a:latin typeface="Arial"/>
              <a:cs typeface="Arial"/>
            </a:endParaRPr>
          </a:p>
        </p:txBody>
      </p:sp>
    </p:spTree>
    <p:extLst>
      <p:ext uri="{BB962C8B-B14F-4D97-AF65-F5344CB8AC3E}">
        <p14:creationId xmlns:p14="http://schemas.microsoft.com/office/powerpoint/2010/main" val="2998950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811FD-56ED-9856-50EF-7BEC4926C3EA}"/>
              </a:ext>
            </a:extLst>
          </p:cNvPr>
          <p:cNvSpPr>
            <a:spLocks noGrp="1"/>
          </p:cNvSpPr>
          <p:nvPr>
            <p:ph type="title"/>
          </p:nvPr>
        </p:nvSpPr>
        <p:spPr/>
        <p:txBody>
          <a:bodyPr/>
          <a:lstStyle/>
          <a:p>
            <a:r>
              <a:rPr lang="en-US" dirty="0"/>
              <a:t>Multi-</a:t>
            </a:r>
            <a:r>
              <a:rPr lang="en-US" altLang="zh-CN" dirty="0"/>
              <a:t>L</a:t>
            </a:r>
            <a:r>
              <a:rPr lang="en-US" dirty="0"/>
              <a:t>evel Feedback Queue (MLFQ)</a:t>
            </a:r>
          </a:p>
        </p:txBody>
      </p:sp>
      <p:sp>
        <p:nvSpPr>
          <p:cNvPr id="3" name="内容占位符 2">
            <a:extLst>
              <a:ext uri="{FF2B5EF4-FFF2-40B4-BE49-F238E27FC236}">
                <a16:creationId xmlns:a16="http://schemas.microsoft.com/office/drawing/2014/main" id="{597D47F1-3006-7B4C-3606-96652BA218B6}"/>
              </a:ext>
            </a:extLst>
          </p:cNvPr>
          <p:cNvSpPr>
            <a:spLocks noGrp="1"/>
          </p:cNvSpPr>
          <p:nvPr>
            <p:ph idx="1"/>
          </p:nvPr>
        </p:nvSpPr>
        <p:spPr/>
        <p:txBody>
          <a:bodyPr/>
          <a:lstStyle/>
          <a:p>
            <a:r>
              <a:rPr lang="en-US" dirty="0"/>
              <a:t>SJF and STCF are </a:t>
            </a:r>
            <a:r>
              <a:rPr lang="en-US" dirty="0">
                <a:solidFill>
                  <a:srgbClr val="0070C0"/>
                </a:solidFill>
              </a:rPr>
              <a:t>good</a:t>
            </a:r>
            <a:r>
              <a:rPr lang="en-US" dirty="0"/>
              <a:t> for </a:t>
            </a:r>
            <a:r>
              <a:rPr lang="en-US" dirty="0">
                <a:solidFill>
                  <a:srgbClr val="0070C0"/>
                </a:solidFill>
              </a:rPr>
              <a:t>turnaround time</a:t>
            </a:r>
            <a:r>
              <a:rPr lang="en-US" dirty="0"/>
              <a:t>, but </a:t>
            </a:r>
            <a:r>
              <a:rPr lang="en-US" dirty="0">
                <a:solidFill>
                  <a:srgbClr val="FF0000"/>
                </a:solidFill>
              </a:rPr>
              <a:t>poor</a:t>
            </a:r>
            <a:r>
              <a:rPr lang="en-US" dirty="0"/>
              <a:t> for </a:t>
            </a:r>
            <a:r>
              <a:rPr lang="en-US" dirty="0">
                <a:solidFill>
                  <a:srgbClr val="FF0000"/>
                </a:solidFill>
              </a:rPr>
              <a:t>response time</a:t>
            </a:r>
          </a:p>
          <a:p>
            <a:r>
              <a:rPr lang="en-US" dirty="0"/>
              <a:t>In</a:t>
            </a:r>
            <a:r>
              <a:rPr lang="zh-CN" altLang="en-US" dirty="0"/>
              <a:t> </a:t>
            </a:r>
            <a:r>
              <a:rPr lang="en-US" altLang="zh-CN" dirty="0"/>
              <a:t>contrast,</a:t>
            </a:r>
            <a:r>
              <a:rPr lang="zh-CN" altLang="en-US" dirty="0"/>
              <a:t> </a:t>
            </a:r>
            <a:r>
              <a:rPr lang="en-US" altLang="zh-CN" dirty="0"/>
              <a:t>RR</a:t>
            </a:r>
            <a:r>
              <a:rPr lang="zh-CN" altLang="en-US" dirty="0"/>
              <a:t> </a:t>
            </a:r>
            <a:r>
              <a:rPr lang="en-US" altLang="zh-CN" dirty="0"/>
              <a:t>are</a:t>
            </a:r>
            <a:r>
              <a:rPr lang="zh-CN" altLang="en-US" dirty="0"/>
              <a:t> </a:t>
            </a:r>
            <a:r>
              <a:rPr lang="en-US" altLang="zh-CN" dirty="0">
                <a:solidFill>
                  <a:srgbClr val="0070C0"/>
                </a:solidFill>
              </a:rPr>
              <a:t>good</a:t>
            </a:r>
            <a:r>
              <a:rPr lang="zh-CN" altLang="en-US" dirty="0"/>
              <a:t> </a:t>
            </a:r>
            <a:r>
              <a:rPr lang="en-US" altLang="zh-CN" dirty="0"/>
              <a:t>for</a:t>
            </a:r>
            <a:r>
              <a:rPr lang="zh-CN" altLang="en-US" dirty="0"/>
              <a:t> </a:t>
            </a:r>
            <a:r>
              <a:rPr lang="en-US" altLang="zh-CN" dirty="0">
                <a:solidFill>
                  <a:srgbClr val="0070C0"/>
                </a:solidFill>
              </a:rPr>
              <a:t>response</a:t>
            </a:r>
            <a:r>
              <a:rPr lang="zh-CN" altLang="en-US" dirty="0">
                <a:solidFill>
                  <a:srgbClr val="0070C0"/>
                </a:solidFill>
              </a:rPr>
              <a:t> </a:t>
            </a:r>
            <a:r>
              <a:rPr lang="en-US" altLang="zh-CN" dirty="0">
                <a:solidFill>
                  <a:srgbClr val="0070C0"/>
                </a:solidFill>
              </a:rPr>
              <a:t>time</a:t>
            </a:r>
            <a:r>
              <a:rPr lang="en-US" altLang="zh-CN" dirty="0"/>
              <a:t>,</a:t>
            </a:r>
            <a:r>
              <a:rPr lang="zh-CN" altLang="en-US" dirty="0"/>
              <a:t> </a:t>
            </a:r>
            <a:r>
              <a:rPr lang="en-US" altLang="zh-CN" dirty="0"/>
              <a:t>but</a:t>
            </a:r>
            <a:r>
              <a:rPr lang="zh-CN" altLang="en-US" dirty="0"/>
              <a:t> </a:t>
            </a:r>
            <a:r>
              <a:rPr lang="en-US" altLang="zh-CN" dirty="0">
                <a:solidFill>
                  <a:srgbClr val="FF0000"/>
                </a:solidFill>
              </a:rPr>
              <a:t>terrible</a:t>
            </a:r>
            <a:r>
              <a:rPr lang="zh-CN" altLang="en-US" dirty="0"/>
              <a:t> </a:t>
            </a:r>
            <a:r>
              <a:rPr lang="en-US" altLang="zh-CN" dirty="0"/>
              <a:t>for</a:t>
            </a:r>
            <a:r>
              <a:rPr lang="zh-CN" altLang="en-US" dirty="0"/>
              <a:t> </a:t>
            </a:r>
            <a:r>
              <a:rPr lang="en-US" altLang="zh-CN" dirty="0">
                <a:solidFill>
                  <a:srgbClr val="FF0000"/>
                </a:solidFill>
              </a:rPr>
              <a:t>turnaround</a:t>
            </a:r>
            <a:r>
              <a:rPr lang="zh-CN" altLang="en-US" dirty="0">
                <a:solidFill>
                  <a:srgbClr val="FF0000"/>
                </a:solidFill>
              </a:rPr>
              <a:t> </a:t>
            </a:r>
            <a:r>
              <a:rPr lang="en-US" altLang="zh-CN" dirty="0">
                <a:solidFill>
                  <a:srgbClr val="FF0000"/>
                </a:solidFill>
              </a:rPr>
              <a:t>time</a:t>
            </a:r>
          </a:p>
          <a:p>
            <a:endParaRPr lang="en-US" dirty="0"/>
          </a:p>
          <a:p>
            <a:r>
              <a:rPr lang="en-US" altLang="zh-CN" dirty="0"/>
              <a:t>We</a:t>
            </a:r>
            <a:r>
              <a:rPr lang="zh-CN" altLang="en-US" dirty="0"/>
              <a:t> </a:t>
            </a:r>
            <a:r>
              <a:rPr lang="en-US" altLang="zh-CN" dirty="0"/>
              <a:t>need</a:t>
            </a:r>
            <a:r>
              <a:rPr lang="zh-CN" altLang="en-US" dirty="0"/>
              <a:t> </a:t>
            </a:r>
            <a:r>
              <a:rPr lang="en-US" altLang="zh-CN" dirty="0"/>
              <a:t>a</a:t>
            </a:r>
            <a:r>
              <a:rPr lang="zh-CN" altLang="en-US" dirty="0"/>
              <a:t> </a:t>
            </a:r>
            <a:r>
              <a:rPr lang="en-US" altLang="zh-CN" dirty="0"/>
              <a:t>scheduling</a:t>
            </a:r>
            <a:r>
              <a:rPr lang="zh-CN" altLang="en-US" dirty="0"/>
              <a:t> </a:t>
            </a:r>
            <a:r>
              <a:rPr lang="en-US" altLang="zh-CN" dirty="0"/>
              <a:t>algorithm that</a:t>
            </a:r>
            <a:r>
              <a:rPr lang="zh-CN" altLang="en-US" dirty="0"/>
              <a:t> </a:t>
            </a:r>
            <a:endParaRPr lang="en-US" altLang="zh-CN" dirty="0"/>
          </a:p>
          <a:p>
            <a:pPr lvl="1"/>
            <a:r>
              <a:rPr lang="en-US" altLang="zh-CN" dirty="0"/>
              <a:t>Optimizes</a:t>
            </a:r>
            <a:r>
              <a:rPr lang="zh-CN" altLang="en-US" dirty="0"/>
              <a:t> </a:t>
            </a:r>
            <a:r>
              <a:rPr lang="en-US" altLang="zh-CN" dirty="0">
                <a:solidFill>
                  <a:srgbClr val="0070C0"/>
                </a:solidFill>
              </a:rPr>
              <a:t>turnaround</a:t>
            </a:r>
            <a:r>
              <a:rPr lang="zh-CN" altLang="en-US" dirty="0">
                <a:solidFill>
                  <a:srgbClr val="0070C0"/>
                </a:solidFill>
              </a:rPr>
              <a:t> </a:t>
            </a:r>
            <a:r>
              <a:rPr lang="en-US" altLang="zh-CN" dirty="0">
                <a:solidFill>
                  <a:srgbClr val="0070C0"/>
                </a:solidFill>
              </a:rPr>
              <a:t>time</a:t>
            </a:r>
            <a:r>
              <a:rPr lang="zh-CN" altLang="en-US" dirty="0">
                <a:solidFill>
                  <a:srgbClr val="0070C0"/>
                </a:solidFill>
              </a:rPr>
              <a:t> </a:t>
            </a:r>
            <a:r>
              <a:rPr lang="en-US" altLang="zh-CN" dirty="0"/>
              <a:t>for</a:t>
            </a:r>
            <a:r>
              <a:rPr lang="zh-CN" altLang="en-US" dirty="0"/>
              <a:t> </a:t>
            </a:r>
            <a:r>
              <a:rPr lang="en-US" altLang="zh-CN" dirty="0">
                <a:solidFill>
                  <a:srgbClr val="0070C0"/>
                </a:solidFill>
              </a:rPr>
              <a:t>batch</a:t>
            </a:r>
            <a:r>
              <a:rPr lang="zh-CN" altLang="en-US" dirty="0">
                <a:solidFill>
                  <a:srgbClr val="0070C0"/>
                </a:solidFill>
              </a:rPr>
              <a:t> </a:t>
            </a:r>
            <a:r>
              <a:rPr lang="en-US" altLang="zh-CN" dirty="0">
                <a:solidFill>
                  <a:srgbClr val="0070C0"/>
                </a:solidFill>
              </a:rPr>
              <a:t>programs</a:t>
            </a:r>
            <a:r>
              <a:rPr lang="zh-CN" altLang="en-US" dirty="0">
                <a:solidFill>
                  <a:srgbClr val="0070C0"/>
                </a:solidFill>
              </a:rPr>
              <a:t> </a:t>
            </a:r>
            <a:endParaRPr lang="en-US" altLang="zh-CN" dirty="0">
              <a:solidFill>
                <a:srgbClr val="0070C0"/>
              </a:solidFill>
            </a:endParaRPr>
          </a:p>
          <a:p>
            <a:pPr lvl="1"/>
            <a:r>
              <a:rPr lang="en-US" altLang="zh-CN" dirty="0"/>
              <a:t>Minimizes</a:t>
            </a:r>
            <a:r>
              <a:rPr lang="zh-CN" altLang="en-US" dirty="0"/>
              <a:t> </a:t>
            </a:r>
            <a:r>
              <a:rPr lang="en-US" altLang="zh-CN" dirty="0">
                <a:solidFill>
                  <a:srgbClr val="0070C0"/>
                </a:solidFill>
              </a:rPr>
              <a:t>response</a:t>
            </a:r>
            <a:r>
              <a:rPr lang="zh-CN" altLang="en-US" dirty="0">
                <a:solidFill>
                  <a:srgbClr val="0070C0"/>
                </a:solidFill>
              </a:rPr>
              <a:t> </a:t>
            </a:r>
            <a:r>
              <a:rPr lang="en-US" altLang="zh-CN" dirty="0">
                <a:solidFill>
                  <a:srgbClr val="0070C0"/>
                </a:solidFill>
              </a:rPr>
              <a:t>time</a:t>
            </a:r>
            <a:r>
              <a:rPr lang="zh-CN" altLang="en-US" dirty="0">
                <a:solidFill>
                  <a:srgbClr val="0070C0"/>
                </a:solidFill>
              </a:rPr>
              <a:t> </a:t>
            </a:r>
            <a:r>
              <a:rPr lang="en-US" altLang="zh-CN" dirty="0"/>
              <a:t>for</a:t>
            </a:r>
            <a:r>
              <a:rPr lang="zh-CN" altLang="en-US" dirty="0">
                <a:solidFill>
                  <a:srgbClr val="0070C0"/>
                </a:solidFill>
              </a:rPr>
              <a:t> </a:t>
            </a:r>
            <a:r>
              <a:rPr lang="en-US" altLang="zh-CN" dirty="0">
                <a:solidFill>
                  <a:srgbClr val="0070C0"/>
                </a:solidFill>
              </a:rPr>
              <a:t>interactive</a:t>
            </a:r>
            <a:r>
              <a:rPr lang="zh-CN" altLang="en-US" dirty="0">
                <a:solidFill>
                  <a:srgbClr val="0070C0"/>
                </a:solidFill>
              </a:rPr>
              <a:t> </a:t>
            </a:r>
            <a:r>
              <a:rPr lang="en-US" altLang="zh-CN" dirty="0">
                <a:solidFill>
                  <a:srgbClr val="0070C0"/>
                </a:solidFill>
              </a:rPr>
              <a:t>programs</a:t>
            </a:r>
            <a:endParaRPr lang="en-US" altLang="zh-CN" dirty="0"/>
          </a:p>
          <a:p>
            <a:pPr lvl="1"/>
            <a:endParaRPr lang="en-US" dirty="0"/>
          </a:p>
          <a:p>
            <a:r>
              <a:rPr lang="en-US" dirty="0"/>
              <a:t>M</a:t>
            </a:r>
            <a:r>
              <a:rPr lang="en-US" altLang="zh-CN" dirty="0"/>
              <a:t>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r>
              <a:rPr lang="zh-CN" altLang="en-US" dirty="0"/>
              <a:t> </a:t>
            </a:r>
            <a:r>
              <a:rPr lang="en-US" altLang="zh-CN" dirty="0"/>
              <a:t>combines</a:t>
            </a:r>
            <a:r>
              <a:rPr lang="zh-CN" altLang="en-US" dirty="0"/>
              <a:t> </a:t>
            </a:r>
            <a:endParaRPr lang="en-US" altLang="zh-CN" dirty="0"/>
          </a:p>
          <a:p>
            <a:pPr lvl="1"/>
            <a:r>
              <a:rPr lang="en-US" altLang="zh-CN" b="1" dirty="0">
                <a:solidFill>
                  <a:srgbClr val="0070C0"/>
                </a:solidFill>
              </a:rPr>
              <a:t>Priority-based</a:t>
            </a:r>
            <a:r>
              <a:rPr lang="zh-CN" altLang="en-US" b="1" dirty="0">
                <a:solidFill>
                  <a:srgbClr val="0070C0"/>
                </a:solidFill>
              </a:rPr>
              <a:t> </a:t>
            </a:r>
            <a:r>
              <a:rPr lang="en-US" altLang="zh-CN" b="1" dirty="0">
                <a:solidFill>
                  <a:srgbClr val="0070C0"/>
                </a:solidFill>
              </a:rPr>
              <a:t>scheduling</a:t>
            </a:r>
          </a:p>
          <a:p>
            <a:pPr lvl="1"/>
            <a:r>
              <a:rPr lang="en-US" altLang="zh-CN" b="1" dirty="0">
                <a:solidFill>
                  <a:srgbClr val="0070C0"/>
                </a:solidFill>
              </a:rPr>
              <a:t>RR</a:t>
            </a:r>
          </a:p>
          <a:p>
            <a:pPr lvl="1"/>
            <a:endParaRPr lang="en-US" dirty="0"/>
          </a:p>
        </p:txBody>
      </p:sp>
      <p:sp>
        <p:nvSpPr>
          <p:cNvPr id="5" name="灯片编号占位符 2">
            <a:extLst>
              <a:ext uri="{FF2B5EF4-FFF2-40B4-BE49-F238E27FC236}">
                <a16:creationId xmlns:a16="http://schemas.microsoft.com/office/drawing/2014/main" id="{D6069CC0-B0A5-B0DE-0475-C105AAE5FB21}"/>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25</a:t>
            </a:fld>
            <a:endParaRPr lang="nb-NO" dirty="0">
              <a:latin typeface="Arial"/>
              <a:cs typeface="Arial"/>
            </a:endParaRPr>
          </a:p>
        </p:txBody>
      </p:sp>
    </p:spTree>
    <p:extLst>
      <p:ext uri="{BB962C8B-B14F-4D97-AF65-F5344CB8AC3E}">
        <p14:creationId xmlns:p14="http://schemas.microsoft.com/office/powerpoint/2010/main" val="676426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19E502-9E63-F65C-A36B-BB364DE0BAB0}"/>
              </a:ext>
            </a:extLst>
          </p:cNvPr>
          <p:cNvSpPr>
            <a:spLocks noGrp="1"/>
          </p:cNvSpPr>
          <p:nvPr>
            <p:ph type="title"/>
          </p:nvPr>
        </p:nvSpPr>
        <p:spPr/>
        <p:txBody>
          <a:bodyPr/>
          <a:lstStyle/>
          <a:p>
            <a:r>
              <a:rPr lang="en-US" altLang="zh-CN" dirty="0"/>
              <a:t>Multi-Level Feedback Queue (MLFQ)</a:t>
            </a:r>
            <a:endParaRPr lang="en-US" dirty="0"/>
          </a:p>
        </p:txBody>
      </p:sp>
      <p:sp>
        <p:nvSpPr>
          <p:cNvPr id="3" name="内容占位符 2">
            <a:extLst>
              <a:ext uri="{FF2B5EF4-FFF2-40B4-BE49-F238E27FC236}">
                <a16:creationId xmlns:a16="http://schemas.microsoft.com/office/drawing/2014/main" id="{72F659D6-5322-1F14-E614-C3DDC90CEC0A}"/>
              </a:ext>
            </a:extLst>
          </p:cNvPr>
          <p:cNvSpPr>
            <a:spLocks noGrp="1"/>
          </p:cNvSpPr>
          <p:nvPr>
            <p:ph idx="1"/>
          </p:nvPr>
        </p:nvSpPr>
        <p:spPr/>
        <p:txBody>
          <a:bodyPr/>
          <a:lstStyle/>
          <a:p>
            <a:r>
              <a:rPr lang="en-US" altLang="zh-CN" dirty="0"/>
              <a:t>MLFQ</a:t>
            </a:r>
            <a:r>
              <a:rPr lang="zh-CN" altLang="en-US" dirty="0"/>
              <a:t> </a:t>
            </a:r>
            <a:r>
              <a:rPr lang="en-US" altLang="zh-CN" dirty="0"/>
              <a:t>maintains</a:t>
            </a:r>
            <a:r>
              <a:rPr lang="zh-CN" altLang="en-US" dirty="0"/>
              <a:t> </a:t>
            </a:r>
            <a:r>
              <a:rPr lang="en-US" altLang="zh-CN" dirty="0"/>
              <a:t>a</a:t>
            </a:r>
            <a:r>
              <a:rPr lang="zh-CN" altLang="en-US" dirty="0"/>
              <a:t> </a:t>
            </a:r>
            <a:r>
              <a:rPr lang="en-US" altLang="zh-CN" dirty="0"/>
              <a:t>number</a:t>
            </a:r>
            <a:r>
              <a:rPr lang="zh-CN" altLang="en-US" dirty="0"/>
              <a:t> </a:t>
            </a:r>
            <a:r>
              <a:rPr lang="en-US" altLang="zh-CN" dirty="0"/>
              <a:t>of</a:t>
            </a:r>
            <a:r>
              <a:rPr lang="zh-CN" altLang="en-US" dirty="0"/>
              <a:t> </a:t>
            </a:r>
            <a:r>
              <a:rPr lang="en-US" altLang="zh-CN" b="1" dirty="0">
                <a:solidFill>
                  <a:srgbClr val="0070C0"/>
                </a:solidFill>
              </a:rPr>
              <a:t>queues</a:t>
            </a:r>
            <a:r>
              <a:rPr lang="zh-CN" altLang="en-US" b="1" dirty="0">
                <a:solidFill>
                  <a:srgbClr val="0070C0"/>
                </a:solidFill>
              </a:rPr>
              <a:t> </a:t>
            </a:r>
            <a:r>
              <a:rPr lang="en-US" altLang="zh-CN" b="1" dirty="0">
                <a:solidFill>
                  <a:srgbClr val="0070C0"/>
                </a:solidFill>
              </a:rPr>
              <a:t>(multi-level</a:t>
            </a:r>
            <a:r>
              <a:rPr lang="zh-CN" altLang="en-US" b="1" dirty="0">
                <a:solidFill>
                  <a:srgbClr val="0070C0"/>
                </a:solidFill>
              </a:rPr>
              <a:t> </a:t>
            </a:r>
            <a:r>
              <a:rPr lang="en-US" altLang="zh-CN" b="1" dirty="0">
                <a:solidFill>
                  <a:srgbClr val="0070C0"/>
                </a:solidFill>
              </a:rPr>
              <a:t>queue)</a:t>
            </a:r>
          </a:p>
          <a:p>
            <a:pPr lvl="1"/>
            <a:r>
              <a:rPr lang="zh-CN" altLang="en-US" dirty="0">
                <a:solidFill>
                  <a:srgbClr val="0070C0"/>
                </a:solidFill>
              </a:rPr>
              <a:t> </a:t>
            </a:r>
            <a:r>
              <a:rPr lang="en-US" altLang="zh-CN" dirty="0">
                <a:solidFill>
                  <a:srgbClr val="0070C0"/>
                </a:solidFill>
              </a:rPr>
              <a:t>E</a:t>
            </a:r>
            <a:r>
              <a:rPr lang="en-US" altLang="zh-CN" dirty="0"/>
              <a:t>ach</a:t>
            </a:r>
            <a:r>
              <a:rPr lang="zh-CN" altLang="en-US" dirty="0"/>
              <a:t> </a:t>
            </a:r>
            <a:r>
              <a:rPr lang="en-US" altLang="zh-CN" dirty="0"/>
              <a:t>queue</a:t>
            </a:r>
            <a:r>
              <a:rPr lang="zh-CN" altLang="en-US" dirty="0"/>
              <a:t> </a:t>
            </a:r>
            <a:r>
              <a:rPr lang="en-US" altLang="zh-CN" dirty="0"/>
              <a:t>has</a:t>
            </a:r>
            <a:r>
              <a:rPr lang="zh-CN" altLang="en-US" dirty="0"/>
              <a:t> </a:t>
            </a:r>
            <a:r>
              <a:rPr lang="en-US" altLang="zh-CN" dirty="0"/>
              <a:t>a</a:t>
            </a:r>
            <a:r>
              <a:rPr lang="zh-CN" altLang="en-US" dirty="0"/>
              <a:t> </a:t>
            </a:r>
            <a:r>
              <a:rPr lang="en-US" altLang="zh-CN" dirty="0"/>
              <a:t>different</a:t>
            </a:r>
            <a:r>
              <a:rPr lang="zh-CN" altLang="en-US" dirty="0"/>
              <a:t> </a:t>
            </a:r>
            <a:r>
              <a:rPr lang="en-US" altLang="zh-CN" b="1" dirty="0">
                <a:solidFill>
                  <a:srgbClr val="0070C0"/>
                </a:solidFill>
              </a:rPr>
              <a:t>priority</a:t>
            </a:r>
            <a:r>
              <a:rPr lang="zh-CN" altLang="en-US" b="1" dirty="0">
                <a:solidFill>
                  <a:srgbClr val="0070C0"/>
                </a:solidFill>
              </a:rPr>
              <a:t> </a:t>
            </a:r>
            <a:r>
              <a:rPr lang="en-US" altLang="zh-CN" b="1" dirty="0">
                <a:solidFill>
                  <a:srgbClr val="0070C0"/>
                </a:solidFill>
              </a:rPr>
              <a:t>level</a:t>
            </a:r>
          </a:p>
          <a:p>
            <a:pPr lvl="1"/>
            <a:r>
              <a:rPr lang="en-US" altLang="zh-CN" dirty="0"/>
              <a:t>Jobs</a:t>
            </a:r>
            <a:r>
              <a:rPr lang="zh-CN" altLang="en-US" dirty="0"/>
              <a:t> </a:t>
            </a:r>
            <a:r>
              <a:rPr lang="en-US" altLang="zh-CN" dirty="0"/>
              <a:t>which</a:t>
            </a:r>
            <a:r>
              <a:rPr lang="zh-CN" altLang="en-US" dirty="0"/>
              <a:t> </a:t>
            </a:r>
            <a:r>
              <a:rPr lang="en-US" altLang="zh-CN" dirty="0"/>
              <a:t>are</a:t>
            </a:r>
            <a:r>
              <a:rPr lang="zh-CN" altLang="en-US" dirty="0"/>
              <a:t> </a:t>
            </a:r>
            <a:r>
              <a:rPr lang="en-US" altLang="zh-CN" dirty="0"/>
              <a:t>on</a:t>
            </a:r>
            <a:r>
              <a:rPr lang="zh-CN" altLang="en-US" dirty="0"/>
              <a:t> </a:t>
            </a:r>
            <a:r>
              <a:rPr lang="en-US" altLang="zh-CN" dirty="0"/>
              <a:t>the</a:t>
            </a:r>
            <a:r>
              <a:rPr lang="zh-CN" altLang="en-US" dirty="0"/>
              <a:t> </a:t>
            </a:r>
            <a:r>
              <a:rPr lang="en-US" altLang="zh-CN" dirty="0"/>
              <a:t>same</a:t>
            </a:r>
            <a:r>
              <a:rPr lang="zh-CN" altLang="en-US" dirty="0"/>
              <a:t> </a:t>
            </a:r>
            <a:r>
              <a:rPr lang="en-US" altLang="zh-CN" dirty="0"/>
              <a:t>queue</a:t>
            </a:r>
            <a:r>
              <a:rPr lang="zh-CN" altLang="en-US" dirty="0"/>
              <a:t> </a:t>
            </a:r>
            <a:r>
              <a:rPr lang="en-US" altLang="zh-CN" dirty="0"/>
              <a:t>have</a:t>
            </a:r>
            <a:r>
              <a:rPr lang="zh-CN" altLang="en-US" dirty="0"/>
              <a:t> </a:t>
            </a:r>
            <a:r>
              <a:rPr lang="en-US" altLang="zh-CN" dirty="0"/>
              <a:t>same</a:t>
            </a:r>
            <a:r>
              <a:rPr lang="zh-CN" altLang="en-US" dirty="0"/>
              <a:t> </a:t>
            </a:r>
            <a:r>
              <a:rPr lang="en-US" altLang="zh-CN" dirty="0"/>
              <a:t>priority</a:t>
            </a:r>
          </a:p>
          <a:p>
            <a:r>
              <a:rPr lang="en-US" dirty="0"/>
              <a:t>Jobs</a:t>
            </a:r>
            <a:r>
              <a:rPr lang="zh-CN" altLang="en-US" dirty="0"/>
              <a:t> </a:t>
            </a:r>
            <a:r>
              <a:rPr lang="en-US" altLang="zh-CN" dirty="0"/>
              <a:t>are</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queue</a:t>
            </a:r>
            <a:endParaRPr lang="en-US" dirty="0"/>
          </a:p>
        </p:txBody>
      </p:sp>
      <p:sp>
        <p:nvSpPr>
          <p:cNvPr id="5" name="立方体 4">
            <a:extLst>
              <a:ext uri="{FF2B5EF4-FFF2-40B4-BE49-F238E27FC236}">
                <a16:creationId xmlns:a16="http://schemas.microsoft.com/office/drawing/2014/main" id="{B0DC99A7-45B2-9A86-9CD6-620DA5BB0DB9}"/>
              </a:ext>
            </a:extLst>
          </p:cNvPr>
          <p:cNvSpPr/>
          <p:nvPr/>
        </p:nvSpPr>
        <p:spPr>
          <a:xfrm>
            <a:off x="2967990" y="3361664"/>
            <a:ext cx="1165860" cy="297180"/>
          </a:xfrm>
          <a:prstGeom prst="cube">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6" name="立方体 5">
            <a:extLst>
              <a:ext uri="{FF2B5EF4-FFF2-40B4-BE49-F238E27FC236}">
                <a16:creationId xmlns:a16="http://schemas.microsoft.com/office/drawing/2014/main" id="{A8FE3B5E-0C73-0E3D-B663-4D6CD174E71C}"/>
              </a:ext>
            </a:extLst>
          </p:cNvPr>
          <p:cNvSpPr/>
          <p:nvPr/>
        </p:nvSpPr>
        <p:spPr>
          <a:xfrm>
            <a:off x="2967990" y="3849357"/>
            <a:ext cx="1165860" cy="297180"/>
          </a:xfrm>
          <a:prstGeom prst="cube">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 name="立方体 6">
            <a:extLst>
              <a:ext uri="{FF2B5EF4-FFF2-40B4-BE49-F238E27FC236}">
                <a16:creationId xmlns:a16="http://schemas.microsoft.com/office/drawing/2014/main" id="{D081B482-9B7A-E45C-C3EC-5A87FF2686AD}"/>
              </a:ext>
            </a:extLst>
          </p:cNvPr>
          <p:cNvSpPr/>
          <p:nvPr/>
        </p:nvSpPr>
        <p:spPr>
          <a:xfrm>
            <a:off x="2967990" y="4366648"/>
            <a:ext cx="1165860" cy="297180"/>
          </a:xfrm>
          <a:prstGeom prst="cube">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8" name="立方体 7">
            <a:extLst>
              <a:ext uri="{FF2B5EF4-FFF2-40B4-BE49-F238E27FC236}">
                <a16:creationId xmlns:a16="http://schemas.microsoft.com/office/drawing/2014/main" id="{02B21D1F-4A2A-A707-742A-99B199063335}"/>
              </a:ext>
            </a:extLst>
          </p:cNvPr>
          <p:cNvSpPr/>
          <p:nvPr/>
        </p:nvSpPr>
        <p:spPr>
          <a:xfrm>
            <a:off x="2990850" y="4844817"/>
            <a:ext cx="1165860" cy="297180"/>
          </a:xfrm>
          <a:prstGeom prst="cube">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9" name="立方体 8">
            <a:extLst>
              <a:ext uri="{FF2B5EF4-FFF2-40B4-BE49-F238E27FC236}">
                <a16:creationId xmlns:a16="http://schemas.microsoft.com/office/drawing/2014/main" id="{E40EDD76-1161-397A-ACE8-3B64F7FACA4E}"/>
              </a:ext>
            </a:extLst>
          </p:cNvPr>
          <p:cNvSpPr/>
          <p:nvPr/>
        </p:nvSpPr>
        <p:spPr>
          <a:xfrm>
            <a:off x="2990850" y="5366815"/>
            <a:ext cx="1165860" cy="297180"/>
          </a:xfrm>
          <a:prstGeom prst="cube">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0" name="立方体 9">
            <a:extLst>
              <a:ext uri="{FF2B5EF4-FFF2-40B4-BE49-F238E27FC236}">
                <a16:creationId xmlns:a16="http://schemas.microsoft.com/office/drawing/2014/main" id="{F0B38B79-F58F-BC42-D959-E5D98810B180}"/>
              </a:ext>
            </a:extLst>
          </p:cNvPr>
          <p:cNvSpPr/>
          <p:nvPr/>
        </p:nvSpPr>
        <p:spPr>
          <a:xfrm>
            <a:off x="2990850" y="5888813"/>
            <a:ext cx="1165860" cy="297180"/>
          </a:xfrm>
          <a:prstGeom prst="cube">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1" name="椭圆 10">
            <a:extLst>
              <a:ext uri="{FF2B5EF4-FFF2-40B4-BE49-F238E27FC236}">
                <a16:creationId xmlns:a16="http://schemas.microsoft.com/office/drawing/2014/main" id="{A162112A-B74B-8852-86C3-900398A38CD7}"/>
              </a:ext>
            </a:extLst>
          </p:cNvPr>
          <p:cNvSpPr/>
          <p:nvPr/>
        </p:nvSpPr>
        <p:spPr>
          <a:xfrm>
            <a:off x="4490085" y="3277746"/>
            <a:ext cx="445770" cy="381098"/>
          </a:xfrm>
          <a:prstGeom prst="ellipse">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12" name="椭圆 11">
            <a:extLst>
              <a:ext uri="{FF2B5EF4-FFF2-40B4-BE49-F238E27FC236}">
                <a16:creationId xmlns:a16="http://schemas.microsoft.com/office/drawing/2014/main" id="{BB90D09A-AF77-7157-86B3-DA1DF935EE90}"/>
              </a:ext>
            </a:extLst>
          </p:cNvPr>
          <p:cNvSpPr/>
          <p:nvPr/>
        </p:nvSpPr>
        <p:spPr>
          <a:xfrm>
            <a:off x="5292090" y="3281072"/>
            <a:ext cx="445770" cy="381098"/>
          </a:xfrm>
          <a:prstGeom prst="ellipse">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13" name="椭圆 12">
            <a:extLst>
              <a:ext uri="{FF2B5EF4-FFF2-40B4-BE49-F238E27FC236}">
                <a16:creationId xmlns:a16="http://schemas.microsoft.com/office/drawing/2014/main" id="{0FECEF79-33F1-D23C-F295-6CF1B08CFBBD}"/>
              </a:ext>
            </a:extLst>
          </p:cNvPr>
          <p:cNvSpPr/>
          <p:nvPr/>
        </p:nvSpPr>
        <p:spPr>
          <a:xfrm>
            <a:off x="4490085" y="4802858"/>
            <a:ext cx="445770" cy="381098"/>
          </a:xfrm>
          <a:prstGeom prst="ellipse">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C</a:t>
            </a:r>
            <a:endParaRPr lang="en-US" b="0" dirty="0">
              <a:solidFill>
                <a:srgbClr val="FFFFFF"/>
              </a:solidFill>
              <a:latin typeface="Arial" panose="020B0604020202020204"/>
            </a:endParaRPr>
          </a:p>
        </p:txBody>
      </p:sp>
      <p:sp>
        <p:nvSpPr>
          <p:cNvPr id="14" name="文本框 13">
            <a:extLst>
              <a:ext uri="{FF2B5EF4-FFF2-40B4-BE49-F238E27FC236}">
                <a16:creationId xmlns:a16="http://schemas.microsoft.com/office/drawing/2014/main" id="{4B7653E8-5678-432C-5EDD-EA601D3789E9}"/>
              </a:ext>
            </a:extLst>
          </p:cNvPr>
          <p:cNvSpPr txBox="1"/>
          <p:nvPr/>
        </p:nvSpPr>
        <p:spPr>
          <a:xfrm>
            <a:off x="1588723" y="3312887"/>
            <a:ext cx="14157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High</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000B9C61-DEDA-5E8D-AF39-95625596A25D}"/>
              </a:ext>
            </a:extLst>
          </p:cNvPr>
          <p:cNvSpPr txBox="1"/>
          <p:nvPr/>
        </p:nvSpPr>
        <p:spPr>
          <a:xfrm>
            <a:off x="1614371" y="5852737"/>
            <a:ext cx="13644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Low</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16" name="文本框 15">
            <a:extLst>
              <a:ext uri="{FF2B5EF4-FFF2-40B4-BE49-F238E27FC236}">
                <a16:creationId xmlns:a16="http://schemas.microsoft.com/office/drawing/2014/main" id="{A70BA8F1-38E4-1211-CDF6-5237E4BEBDC4}"/>
              </a:ext>
            </a:extLst>
          </p:cNvPr>
          <p:cNvSpPr txBox="1"/>
          <p:nvPr/>
        </p:nvSpPr>
        <p:spPr>
          <a:xfrm>
            <a:off x="5975193" y="3484080"/>
            <a:ext cx="4365689" cy="2308324"/>
          </a:xfrm>
          <a:prstGeom prst="rect">
            <a:avLst/>
          </a:prstGeom>
          <a:noFill/>
        </p:spPr>
        <p:txBody>
          <a:bodyPr wrap="square" rtlCol="0">
            <a:spAutoFit/>
          </a:bodyPr>
          <a:lstStyle/>
          <a:p>
            <a:pPr marL="285750" indent="-285750" defTabSz="457200" eaLnBrk="1" fontAlgn="auto" hangingPunct="1">
              <a:spcBef>
                <a:spcPts val="0"/>
              </a:spcBef>
              <a:spcAft>
                <a:spcPts val="0"/>
              </a:spcAft>
              <a:buFont typeface="Arial" panose="020B0604020202020204" pitchFamily="34" charset="0"/>
              <a:buChar char="•"/>
            </a:pPr>
            <a:r>
              <a:rPr lang="en-US" altLang="zh-CN" dirty="0">
                <a:solidFill>
                  <a:srgbClr val="0070C0"/>
                </a:solidFill>
                <a:latin typeface="Arial" panose="020B0604020202020204"/>
                <a:ea typeface="黑体" panose="02010609060101010101" pitchFamily="49" charset="-122"/>
                <a:cs typeface="+mn-cs"/>
              </a:rPr>
              <a:t>Rule 1</a:t>
            </a:r>
            <a:r>
              <a:rPr lang="en-US" altLang="zh-CN" b="0" dirty="0">
                <a:solidFill>
                  <a:srgbClr val="000000"/>
                </a:solidFill>
                <a:latin typeface="Arial" panose="020B0604020202020204"/>
                <a:ea typeface="黑体" panose="02010609060101010101" pitchFamily="49" charset="-122"/>
                <a:cs typeface="+mn-cs"/>
              </a:rPr>
              <a:t>: If priority(A) &gt; Priority(B), A runs</a:t>
            </a:r>
          </a:p>
          <a:p>
            <a:pPr marL="742950" lvl="1" indent="-285750" defTabSz="457200" eaLnBrk="1" fontAlgn="auto" hangingPunct="1">
              <a:spcBef>
                <a:spcPts val="0"/>
              </a:spcBef>
              <a:spcAft>
                <a:spcPts val="0"/>
              </a:spcAft>
              <a:buFont typeface="Arial" panose="020B0604020202020204" pitchFamily="34" charset="0"/>
              <a:buChar char="•"/>
            </a:pPr>
            <a:r>
              <a:rPr lang="en-US" altLang="zh-CN" b="0" dirty="0">
                <a:solidFill>
                  <a:srgbClr val="000000"/>
                </a:solidFill>
                <a:latin typeface="Arial" panose="020B0604020202020204"/>
                <a:ea typeface="黑体" panose="02010609060101010101" pitchFamily="49" charset="-122"/>
                <a:cs typeface="+mn-cs"/>
              </a:rPr>
              <a:t>A&amp;B</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are</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scheduled</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before</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C</a:t>
            </a:r>
          </a:p>
          <a:p>
            <a:pPr marL="285750" indent="-285750" defTabSz="457200" eaLnBrk="1" fontAlgn="auto" hangingPunct="1">
              <a:spcBef>
                <a:spcPts val="0"/>
              </a:spcBef>
              <a:spcAft>
                <a:spcPts val="0"/>
              </a:spcAft>
              <a:buFont typeface="Arial" panose="020B0604020202020204" pitchFamily="34" charset="0"/>
              <a:buChar char="•"/>
            </a:pPr>
            <a:endParaRPr lang="en-US" altLang="zh-CN" b="0" dirty="0">
              <a:solidFill>
                <a:srgbClr val="000000"/>
              </a:solidFill>
              <a:latin typeface="Arial" panose="020B0604020202020204"/>
              <a:ea typeface="黑体" panose="02010609060101010101" pitchFamily="49" charset="-122"/>
              <a:cs typeface="+mn-cs"/>
            </a:endParaRPr>
          </a:p>
          <a:p>
            <a:pPr marL="285750" indent="-285750" defTabSz="457200" eaLnBrk="1" fontAlgn="auto" hangingPunct="1">
              <a:spcBef>
                <a:spcPts val="0"/>
              </a:spcBef>
              <a:spcAft>
                <a:spcPts val="0"/>
              </a:spcAft>
              <a:buFont typeface="Arial" panose="020B0604020202020204" pitchFamily="34" charset="0"/>
              <a:buChar char="•"/>
            </a:pPr>
            <a:endParaRPr lang="en-US" altLang="zh-CN" b="0" dirty="0">
              <a:solidFill>
                <a:srgbClr val="000000"/>
              </a:solidFill>
              <a:latin typeface="Arial" panose="020B0604020202020204"/>
              <a:ea typeface="黑体" panose="02010609060101010101" pitchFamily="49" charset="-122"/>
              <a:cs typeface="+mn-cs"/>
            </a:endParaRPr>
          </a:p>
          <a:p>
            <a:pPr marL="285750" indent="-285750" defTabSz="457200" eaLnBrk="1" fontAlgn="auto" hangingPunct="1">
              <a:spcBef>
                <a:spcPts val="0"/>
              </a:spcBef>
              <a:spcAft>
                <a:spcPts val="0"/>
              </a:spcAft>
              <a:buFont typeface="Arial" panose="020B0604020202020204" pitchFamily="34" charset="0"/>
              <a:buChar char="•"/>
            </a:pPr>
            <a:r>
              <a:rPr lang="en-US" altLang="zh-CN" dirty="0">
                <a:solidFill>
                  <a:srgbClr val="0070C0"/>
                </a:solidFill>
                <a:latin typeface="Arial" panose="020B0604020202020204"/>
                <a:ea typeface="黑体" panose="02010609060101010101" pitchFamily="49" charset="-122"/>
                <a:cs typeface="+mn-cs"/>
              </a:rPr>
              <a:t>Rule 2</a:t>
            </a:r>
            <a:r>
              <a:rPr lang="en-US" altLang="zh-CN" b="0" dirty="0">
                <a:solidFill>
                  <a:srgbClr val="000000"/>
                </a:solidFill>
                <a:latin typeface="Arial" panose="020B0604020202020204"/>
                <a:ea typeface="黑体" panose="02010609060101010101" pitchFamily="49" charset="-122"/>
                <a:cs typeface="+mn-cs"/>
              </a:rPr>
              <a:t>: If priority(A) == Priority(B), A &amp; B run with RR</a:t>
            </a:r>
          </a:p>
          <a:p>
            <a:pPr marL="285750" indent="-285750" defTabSz="457200" eaLnBrk="1" fontAlgn="auto" hangingPunct="1">
              <a:spcBef>
                <a:spcPts val="0"/>
              </a:spcBef>
              <a:spcAft>
                <a:spcPts val="0"/>
              </a:spcAft>
              <a:buFont typeface="Arial" panose="020B0604020202020204" pitchFamily="34" charset="0"/>
              <a:buChar char="•"/>
            </a:pPr>
            <a:endParaRPr lang="en-US" altLang="zh-CN" b="0" dirty="0">
              <a:solidFill>
                <a:srgbClr val="000000"/>
              </a:solidFill>
              <a:latin typeface="Arial" panose="020B0604020202020204"/>
              <a:ea typeface="黑体" panose="02010609060101010101" pitchFamily="49" charset="-122"/>
              <a:cs typeface="+mn-cs"/>
            </a:endParaRPr>
          </a:p>
        </p:txBody>
      </p:sp>
      <p:sp>
        <p:nvSpPr>
          <p:cNvPr id="17" name="灯片编号占位符 2">
            <a:extLst>
              <a:ext uri="{FF2B5EF4-FFF2-40B4-BE49-F238E27FC236}">
                <a16:creationId xmlns:a16="http://schemas.microsoft.com/office/drawing/2014/main" id="{46E7B5B9-28FE-46A9-C650-AE2874A63E6D}"/>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26</a:t>
            </a:fld>
            <a:endParaRPr lang="nb-NO" dirty="0">
              <a:latin typeface="Arial"/>
              <a:cs typeface="Arial"/>
            </a:endParaRPr>
          </a:p>
        </p:txBody>
      </p:sp>
    </p:spTree>
    <p:extLst>
      <p:ext uri="{BB962C8B-B14F-4D97-AF65-F5344CB8AC3E}">
        <p14:creationId xmlns:p14="http://schemas.microsoft.com/office/powerpoint/2010/main" val="1479620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27606-E4CD-B5E0-313A-7B24D67DC0FF}"/>
              </a:ext>
            </a:extLst>
          </p:cNvPr>
          <p:cNvSpPr>
            <a:spLocks noGrp="1"/>
          </p:cNvSpPr>
          <p:nvPr>
            <p:ph type="title"/>
          </p:nvPr>
        </p:nvSpPr>
        <p:spPr/>
        <p:txBody>
          <a:bodyPr/>
          <a:lstStyle/>
          <a:p>
            <a:r>
              <a:rPr lang="en-US" altLang="zh-CN" dirty="0"/>
              <a:t>Multi-Level Feedback Queue (MLFQ)</a:t>
            </a:r>
            <a:endParaRPr lang="en-US" dirty="0"/>
          </a:p>
        </p:txBody>
      </p:sp>
      <p:sp>
        <p:nvSpPr>
          <p:cNvPr id="3" name="内容占位符 2">
            <a:extLst>
              <a:ext uri="{FF2B5EF4-FFF2-40B4-BE49-F238E27FC236}">
                <a16:creationId xmlns:a16="http://schemas.microsoft.com/office/drawing/2014/main" id="{B5B829A8-D4A1-6EC9-2772-21D2124E0BB0}"/>
              </a:ext>
            </a:extLst>
          </p:cNvPr>
          <p:cNvSpPr>
            <a:spLocks noGrp="1"/>
          </p:cNvSpPr>
          <p:nvPr>
            <p:ph idx="1"/>
          </p:nvPr>
        </p:nvSpPr>
        <p:spPr/>
        <p:txBody>
          <a:bodyPr/>
          <a:lstStyle/>
          <a:p>
            <a:r>
              <a:rPr lang="en-US" altLang="zh-CN" dirty="0"/>
              <a:t>MLFQ</a:t>
            </a:r>
            <a:r>
              <a:rPr lang="zh-CN" altLang="en-US" dirty="0"/>
              <a:t> </a:t>
            </a:r>
            <a:r>
              <a:rPr lang="en-US" altLang="zh-CN" b="1" dirty="0">
                <a:solidFill>
                  <a:srgbClr val="0070C0"/>
                </a:solidFill>
              </a:rPr>
              <a:t>varies</a:t>
            </a:r>
            <a:r>
              <a:rPr lang="zh-CN" altLang="en-US" dirty="0"/>
              <a:t> </a:t>
            </a:r>
            <a:r>
              <a:rPr lang="en-US" altLang="zh-CN" dirty="0"/>
              <a:t>the</a:t>
            </a:r>
            <a:r>
              <a:rPr lang="zh-CN" altLang="en-US" dirty="0"/>
              <a:t> </a:t>
            </a:r>
            <a:r>
              <a:rPr lang="en-US" altLang="zh-CN" dirty="0"/>
              <a:t>priority</a:t>
            </a:r>
            <a:r>
              <a:rPr lang="zh-CN" altLang="en-US" dirty="0"/>
              <a:t> </a:t>
            </a:r>
            <a:r>
              <a:rPr lang="en-US" altLang="zh-CN" dirty="0"/>
              <a:t>of</a:t>
            </a:r>
            <a:r>
              <a:rPr lang="zh-CN" altLang="en-US" dirty="0"/>
              <a:t> </a:t>
            </a:r>
            <a:r>
              <a:rPr lang="en-US" altLang="zh-CN" dirty="0"/>
              <a:t>a</a:t>
            </a:r>
            <a:r>
              <a:rPr lang="zh-CN" altLang="en-US" dirty="0"/>
              <a:t> </a:t>
            </a:r>
            <a:r>
              <a:rPr lang="en-US" altLang="zh-CN" dirty="0"/>
              <a:t>job</a:t>
            </a:r>
            <a:r>
              <a:rPr lang="zh-CN" altLang="en-US" dirty="0"/>
              <a:t> </a:t>
            </a:r>
            <a:r>
              <a:rPr lang="en-US" altLang="zh-CN" dirty="0"/>
              <a:t>instead</a:t>
            </a:r>
            <a:r>
              <a:rPr lang="zh-CN" altLang="en-US" dirty="0"/>
              <a:t> </a:t>
            </a:r>
            <a:r>
              <a:rPr lang="en-US" altLang="zh-CN" dirty="0"/>
              <a:t>of</a:t>
            </a:r>
            <a:r>
              <a:rPr lang="zh-CN" altLang="en-US" dirty="0"/>
              <a:t> </a:t>
            </a:r>
            <a:r>
              <a:rPr lang="en-US" altLang="zh-CN" dirty="0"/>
              <a:t>having</a:t>
            </a:r>
            <a:r>
              <a:rPr lang="zh-CN" altLang="en-US" dirty="0"/>
              <a:t> </a:t>
            </a:r>
            <a:r>
              <a:rPr lang="en-US" altLang="zh-CN" dirty="0"/>
              <a:t>a</a:t>
            </a:r>
            <a:r>
              <a:rPr lang="zh-CN" altLang="en-US" dirty="0"/>
              <a:t> </a:t>
            </a:r>
            <a:r>
              <a:rPr lang="en-US" altLang="zh-CN" dirty="0"/>
              <a:t>fixed</a:t>
            </a:r>
            <a:r>
              <a:rPr lang="zh-CN" altLang="en-US" dirty="0"/>
              <a:t> </a:t>
            </a:r>
            <a:r>
              <a:rPr lang="en-US" altLang="zh-CN" dirty="0"/>
              <a:t>priority</a:t>
            </a:r>
          </a:p>
          <a:p>
            <a:r>
              <a:rPr lang="en-US" dirty="0"/>
              <a:t>MLFQ</a:t>
            </a:r>
            <a:r>
              <a:rPr lang="zh-CN" altLang="en-US" dirty="0"/>
              <a:t> </a:t>
            </a:r>
            <a:r>
              <a:rPr lang="en-US" altLang="zh-CN" b="1" dirty="0">
                <a:solidFill>
                  <a:srgbClr val="0070C0"/>
                </a:solidFill>
              </a:rPr>
              <a:t>varies</a:t>
            </a:r>
            <a:r>
              <a:rPr lang="zh-CN" altLang="en-US" b="1" dirty="0">
                <a:solidFill>
                  <a:srgbClr val="0070C0"/>
                </a:solidFill>
              </a:rPr>
              <a:t> </a:t>
            </a:r>
            <a:r>
              <a:rPr lang="en-US" altLang="zh-CN" dirty="0"/>
              <a:t>the</a:t>
            </a:r>
            <a:r>
              <a:rPr lang="zh-CN" altLang="en-US" dirty="0"/>
              <a:t> </a:t>
            </a:r>
            <a:r>
              <a:rPr lang="en-US" altLang="zh-CN" dirty="0"/>
              <a:t>priority</a:t>
            </a:r>
            <a:r>
              <a:rPr lang="zh-CN" altLang="en-US" dirty="0"/>
              <a:t> </a:t>
            </a:r>
            <a:r>
              <a:rPr lang="en-US" altLang="zh-CN" dirty="0"/>
              <a:t>of</a:t>
            </a:r>
            <a:r>
              <a:rPr lang="zh-CN" altLang="en-US" dirty="0"/>
              <a:t> </a:t>
            </a:r>
            <a:r>
              <a:rPr lang="en-US" altLang="zh-CN" dirty="0"/>
              <a:t>a</a:t>
            </a:r>
            <a:r>
              <a:rPr lang="zh-CN" altLang="en-US" dirty="0"/>
              <a:t> </a:t>
            </a:r>
            <a:r>
              <a:rPr lang="en-US" altLang="zh-CN" dirty="0"/>
              <a:t>job</a:t>
            </a:r>
            <a:r>
              <a:rPr lang="zh-CN" altLang="en-US" dirty="0"/>
              <a:t> </a:t>
            </a:r>
            <a:r>
              <a:rPr lang="en-US" altLang="zh-CN" dirty="0"/>
              <a:t>based</a:t>
            </a:r>
            <a:r>
              <a:rPr lang="zh-CN" altLang="en-US" dirty="0"/>
              <a:t> </a:t>
            </a:r>
            <a:r>
              <a:rPr lang="en-US" altLang="zh-CN" dirty="0"/>
              <a:t>on</a:t>
            </a:r>
            <a:r>
              <a:rPr lang="zh-CN" altLang="en-US" dirty="0"/>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observed</a:t>
            </a:r>
            <a:r>
              <a:rPr lang="zh-CN" altLang="en-US" b="1" dirty="0">
                <a:solidFill>
                  <a:srgbClr val="0070C0"/>
                </a:solidFill>
              </a:rPr>
              <a:t> </a:t>
            </a:r>
            <a:r>
              <a:rPr lang="en-US" altLang="zh-CN" b="1" dirty="0">
                <a:solidFill>
                  <a:srgbClr val="0070C0"/>
                </a:solidFill>
              </a:rPr>
              <a:t>behavior</a:t>
            </a:r>
            <a:endParaRPr lang="en-US" b="1" dirty="0">
              <a:solidFill>
                <a:srgbClr val="0070C0"/>
              </a:solidFill>
            </a:endParaRPr>
          </a:p>
        </p:txBody>
      </p:sp>
      <p:sp>
        <p:nvSpPr>
          <p:cNvPr id="17" name="文本框 16">
            <a:extLst>
              <a:ext uri="{FF2B5EF4-FFF2-40B4-BE49-F238E27FC236}">
                <a16:creationId xmlns:a16="http://schemas.microsoft.com/office/drawing/2014/main" id="{5DEEA1A6-2DCD-61BD-B36C-4F8598AA383D}"/>
              </a:ext>
            </a:extLst>
          </p:cNvPr>
          <p:cNvSpPr txBox="1"/>
          <p:nvPr/>
        </p:nvSpPr>
        <p:spPr>
          <a:xfrm>
            <a:off x="1219200" y="2939517"/>
            <a:ext cx="9144000" cy="2677656"/>
          </a:xfrm>
          <a:prstGeom prst="rect">
            <a:avLst/>
          </a:prstGeom>
          <a:noFill/>
        </p:spPr>
        <p:txBody>
          <a:bodyPr wrap="square" rtlCol="0">
            <a:spAutoFit/>
          </a:bodyPr>
          <a:lstStyle/>
          <a:p>
            <a:pPr marL="742950" lvl="1" indent="-285750" defTabSz="457200" eaLnBrk="1" fontAlgn="auto" hangingPunct="1">
              <a:spcBef>
                <a:spcPts val="0"/>
              </a:spcBef>
              <a:spcAft>
                <a:spcPts val="0"/>
              </a:spcAft>
              <a:buFont typeface="Arial" panose="020B0604020202020204" pitchFamily="34" charset="0"/>
              <a:buChar char="•"/>
            </a:pPr>
            <a:r>
              <a:rPr lang="en-US" altLang="ko-KR" sz="2400" dirty="0">
                <a:solidFill>
                  <a:srgbClr val="000000"/>
                </a:solidFill>
                <a:latin typeface="Arial" panose="020B0604020202020204"/>
                <a:ea typeface="굴림" panose="020B0600000101010101" pitchFamily="34" charset="-127"/>
                <a:cs typeface="+mn-cs"/>
              </a:rPr>
              <a:t>Rule 3</a:t>
            </a:r>
            <a:r>
              <a:rPr lang="en-US" altLang="ko-KR" sz="2400" b="0" dirty="0">
                <a:solidFill>
                  <a:srgbClr val="000000"/>
                </a:solidFill>
                <a:latin typeface="Arial" panose="020B0604020202020204"/>
                <a:ea typeface="굴림" panose="020B0600000101010101" pitchFamily="34" charset="-127"/>
                <a:cs typeface="+mn-cs"/>
              </a:rPr>
              <a:t>: When a job enters the system, it is placed at the highest priority</a:t>
            </a:r>
          </a:p>
          <a:p>
            <a:pPr marL="742950" lvl="1" indent="-285750" defTabSz="457200" eaLnBrk="1" fontAlgn="auto" hangingPunct="1">
              <a:spcBef>
                <a:spcPts val="0"/>
              </a:spcBef>
              <a:spcAft>
                <a:spcPts val="0"/>
              </a:spcAft>
              <a:buFont typeface="Arial" panose="020B0604020202020204" pitchFamily="34" charset="0"/>
              <a:buChar char="•"/>
            </a:pPr>
            <a:r>
              <a:rPr lang="en-US" altLang="ko-KR" sz="2400" dirty="0">
                <a:solidFill>
                  <a:srgbClr val="000000"/>
                </a:solidFill>
                <a:latin typeface="Arial" panose="020B0604020202020204"/>
                <a:ea typeface="굴림" panose="020B0600000101010101" pitchFamily="34" charset="-127"/>
                <a:cs typeface="+mn-cs"/>
              </a:rPr>
              <a:t>Rule 4a</a:t>
            </a:r>
            <a:r>
              <a:rPr lang="en-US" altLang="ko-KR" sz="2400" b="0" dirty="0">
                <a:solidFill>
                  <a:srgbClr val="000000"/>
                </a:solidFill>
                <a:latin typeface="Arial" panose="020B0604020202020204"/>
                <a:ea typeface="굴림" panose="020B0600000101010101" pitchFamily="34" charset="-127"/>
                <a:cs typeface="+mn-cs"/>
              </a:rPr>
              <a:t>: If a job uses up an entire time slice while running, its priority is reduced (i.e., it moves down on queue).</a:t>
            </a:r>
          </a:p>
          <a:p>
            <a:pPr marL="742950" lvl="1" indent="-285750" defTabSz="457200" eaLnBrk="1" fontAlgn="auto" hangingPunct="1">
              <a:spcBef>
                <a:spcPts val="0"/>
              </a:spcBef>
              <a:spcAft>
                <a:spcPts val="0"/>
              </a:spcAft>
              <a:buFont typeface="Arial" panose="020B0604020202020204" pitchFamily="34" charset="0"/>
              <a:buChar char="•"/>
            </a:pPr>
            <a:r>
              <a:rPr lang="en-US" altLang="ko-KR" sz="2400" dirty="0">
                <a:solidFill>
                  <a:srgbClr val="000000"/>
                </a:solidFill>
                <a:latin typeface="Arial" panose="020B0604020202020204"/>
                <a:ea typeface="굴림" panose="020B0600000101010101" pitchFamily="34" charset="-127"/>
                <a:cs typeface="+mn-cs"/>
              </a:rPr>
              <a:t>Rule 4b</a:t>
            </a:r>
            <a:r>
              <a:rPr lang="en-US" altLang="ko-KR" sz="2400" b="0" dirty="0">
                <a:solidFill>
                  <a:srgbClr val="000000"/>
                </a:solidFill>
                <a:latin typeface="Arial" panose="020B0604020202020204"/>
                <a:ea typeface="굴림" panose="020B0600000101010101" pitchFamily="34" charset="-127"/>
                <a:cs typeface="+mn-cs"/>
              </a:rPr>
              <a:t>: If a job gives up the CPU before the time slice is up, it stays at the same priority level</a:t>
            </a:r>
          </a:p>
          <a:p>
            <a:pPr defTabSz="457200" eaLnBrk="1" fontAlgn="auto" hangingPunct="1">
              <a:spcBef>
                <a:spcPts val="0"/>
              </a:spcBef>
              <a:spcAft>
                <a:spcPts val="0"/>
              </a:spcAft>
            </a:pPr>
            <a:endParaRPr lang="en-US" sz="2400" b="0" dirty="0">
              <a:solidFill>
                <a:srgbClr val="000000"/>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5382C418-F2F8-085A-2B77-92E3C94455DD}"/>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27</a:t>
            </a:fld>
            <a:endParaRPr lang="nb-NO" dirty="0">
              <a:latin typeface="Arial"/>
              <a:cs typeface="Arial"/>
            </a:endParaRPr>
          </a:p>
        </p:txBody>
      </p:sp>
    </p:spTree>
    <p:extLst>
      <p:ext uri="{BB962C8B-B14F-4D97-AF65-F5344CB8AC3E}">
        <p14:creationId xmlns:p14="http://schemas.microsoft.com/office/powerpoint/2010/main" val="259324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D271C-D9CE-9769-49A0-D4E9AAD712FA}"/>
              </a:ext>
            </a:extLst>
          </p:cNvPr>
          <p:cNvSpPr>
            <a:spLocks noGrp="1"/>
          </p:cNvSpPr>
          <p:nvPr>
            <p:ph type="title"/>
          </p:nvPr>
        </p:nvSpPr>
        <p:spPr/>
        <p:txBody>
          <a:bodyPr/>
          <a:lstStyle/>
          <a:p>
            <a:r>
              <a:rPr lang="en-US" dirty="0"/>
              <a:t>Mu</a:t>
            </a:r>
            <a:r>
              <a:rPr lang="en-US" altLang="zh-CN" dirty="0"/>
              <a:t>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89C64FA7-5520-4F28-5E02-CD4A39CE4D3E}"/>
              </a:ext>
            </a:extLst>
          </p:cNvPr>
          <p:cNvSpPr>
            <a:spLocks noGrp="1"/>
          </p:cNvSpPr>
          <p:nvPr>
            <p:ph idx="1"/>
          </p:nvPr>
        </p:nvSpPr>
        <p:spPr/>
        <p:txBody>
          <a:bodyPr/>
          <a:lstStyle/>
          <a:p>
            <a:r>
              <a:rPr lang="en-US" altLang="zh-CN" dirty="0"/>
              <a:t>Rule</a:t>
            </a:r>
            <a:r>
              <a:rPr lang="zh-CN" altLang="en-US" dirty="0"/>
              <a:t> </a:t>
            </a:r>
            <a:r>
              <a:rPr lang="en-US" altLang="zh-CN" dirty="0"/>
              <a:t>3</a:t>
            </a:r>
            <a:r>
              <a:rPr lang="zh-CN" altLang="en-US" dirty="0"/>
              <a:t> </a:t>
            </a:r>
            <a:r>
              <a:rPr lang="en-US" altLang="zh-CN" dirty="0"/>
              <a:t>and</a:t>
            </a:r>
            <a:r>
              <a:rPr lang="zh-CN" altLang="en-US" dirty="0"/>
              <a:t> </a:t>
            </a:r>
            <a:r>
              <a:rPr lang="en-US" altLang="zh-CN" dirty="0"/>
              <a:t>4a</a:t>
            </a:r>
            <a:r>
              <a:rPr lang="zh-CN" altLang="en-US" dirty="0"/>
              <a:t> </a:t>
            </a:r>
            <a:r>
              <a:rPr lang="en-US" altLang="zh-CN" dirty="0"/>
              <a:t>(starts</a:t>
            </a:r>
            <a:r>
              <a:rPr lang="zh-CN" altLang="en-US" dirty="0"/>
              <a:t> </a:t>
            </a:r>
            <a:r>
              <a:rPr lang="en-US" altLang="zh-CN" dirty="0"/>
              <a:t>at</a:t>
            </a:r>
            <a:r>
              <a:rPr lang="zh-CN" altLang="en-US" dirty="0"/>
              <a:t> </a:t>
            </a:r>
            <a:r>
              <a:rPr lang="en-US" altLang="zh-CN" dirty="0"/>
              <a:t>the</a:t>
            </a:r>
            <a:r>
              <a:rPr lang="zh-CN" altLang="en-US" dirty="0"/>
              <a:t> </a:t>
            </a:r>
            <a:r>
              <a:rPr lang="en-US" altLang="zh-CN" dirty="0"/>
              <a:t>highest,</a:t>
            </a:r>
            <a:r>
              <a:rPr lang="zh-CN" altLang="en-US" dirty="0"/>
              <a:t> </a:t>
            </a:r>
            <a:r>
              <a:rPr lang="en-US" altLang="zh-CN" dirty="0"/>
              <a:t>and</a:t>
            </a:r>
            <a:r>
              <a:rPr lang="zh-CN" altLang="en-US" dirty="0"/>
              <a:t> </a:t>
            </a:r>
            <a:r>
              <a:rPr lang="en-US" altLang="zh-CN" dirty="0"/>
              <a:t>lower</a:t>
            </a:r>
            <a:r>
              <a:rPr lang="zh-CN" altLang="en-US" dirty="0"/>
              <a:t> </a:t>
            </a:r>
            <a:r>
              <a:rPr lang="en-US" altLang="zh-CN" dirty="0"/>
              <a:t>if</a:t>
            </a:r>
            <a:r>
              <a:rPr lang="zh-CN" altLang="en-US" dirty="0"/>
              <a:t> </a:t>
            </a:r>
            <a:r>
              <a:rPr lang="en-US" altLang="zh-CN" dirty="0"/>
              <a:t>not</a:t>
            </a:r>
            <a:r>
              <a:rPr lang="zh-CN" altLang="en-US" dirty="0"/>
              <a:t> </a:t>
            </a:r>
            <a:r>
              <a:rPr lang="en-US" altLang="zh-CN" dirty="0"/>
              <a:t>finished)</a:t>
            </a:r>
          </a:p>
          <a:p>
            <a:r>
              <a:rPr lang="en-US" altLang="zh-CN" dirty="0"/>
              <a:t>A</a:t>
            </a:r>
            <a:r>
              <a:rPr lang="zh-CN" altLang="en-US" dirty="0"/>
              <a:t> </a:t>
            </a:r>
            <a:r>
              <a:rPr lang="en-US" altLang="zh-CN" dirty="0"/>
              <a:t>long</a:t>
            </a:r>
            <a:r>
              <a:rPr lang="zh-CN" altLang="en-US" dirty="0"/>
              <a:t> </a:t>
            </a:r>
            <a:r>
              <a:rPr lang="en-US" altLang="zh-CN" dirty="0"/>
              <a:t>running</a:t>
            </a:r>
            <a:r>
              <a:rPr lang="zh-CN" altLang="en-US" dirty="0"/>
              <a:t> </a:t>
            </a:r>
            <a:r>
              <a:rPr lang="en-US" altLang="zh-CN" dirty="0"/>
              <a:t>job;</a:t>
            </a:r>
            <a:r>
              <a:rPr lang="zh-CN" altLang="en-US" dirty="0"/>
              <a:t> </a:t>
            </a:r>
            <a:r>
              <a:rPr lang="en-US" altLang="zh-CN" dirty="0"/>
              <a:t>Time</a:t>
            </a:r>
            <a:r>
              <a:rPr lang="zh-CN" altLang="en-US" dirty="0"/>
              <a:t> </a:t>
            </a:r>
            <a:r>
              <a:rPr lang="en-US" altLang="zh-CN" dirty="0"/>
              <a:t>slice</a:t>
            </a:r>
            <a:r>
              <a:rPr lang="zh-CN" altLang="en-US" dirty="0"/>
              <a:t> </a:t>
            </a:r>
            <a:r>
              <a:rPr lang="en-US" altLang="zh-CN" dirty="0"/>
              <a:t>is</a:t>
            </a:r>
            <a:r>
              <a:rPr lang="zh-CN" altLang="en-US" dirty="0"/>
              <a:t> </a:t>
            </a:r>
            <a:r>
              <a:rPr lang="en-US" altLang="zh-CN" dirty="0"/>
              <a:t>10ms</a:t>
            </a:r>
            <a:endParaRPr lang="en-US" dirty="0"/>
          </a:p>
        </p:txBody>
      </p:sp>
      <p:grpSp>
        <p:nvGrpSpPr>
          <p:cNvPr id="5" name="그룹 27">
            <a:extLst>
              <a:ext uri="{FF2B5EF4-FFF2-40B4-BE49-F238E27FC236}">
                <a16:creationId xmlns:a16="http://schemas.microsoft.com/office/drawing/2014/main" id="{468D54B9-E3B3-4701-1D13-9753E8E312B3}"/>
              </a:ext>
            </a:extLst>
          </p:cNvPr>
          <p:cNvGrpSpPr/>
          <p:nvPr/>
        </p:nvGrpSpPr>
        <p:grpSpPr>
          <a:xfrm>
            <a:off x="4039573" y="2833691"/>
            <a:ext cx="4448447" cy="2440609"/>
            <a:chOff x="1419697" y="1772896"/>
            <a:chExt cx="4448447" cy="2440609"/>
          </a:xfrm>
        </p:grpSpPr>
        <p:cxnSp>
          <p:nvCxnSpPr>
            <p:cNvPr id="6" name="직선 연결선 6">
              <a:extLst>
                <a:ext uri="{FF2B5EF4-FFF2-40B4-BE49-F238E27FC236}">
                  <a16:creationId xmlns:a16="http://schemas.microsoft.com/office/drawing/2014/main" id="{3719BE87-6419-9764-B4D8-6BC4313C6C8A}"/>
                </a:ext>
              </a:extLst>
            </p:cNvPr>
            <p:cNvCxnSpPr/>
            <p:nvPr/>
          </p:nvCxnSpPr>
          <p:spPr>
            <a:xfrm>
              <a:off x="2051720" y="2492896"/>
              <a:ext cx="3600000" cy="0"/>
            </a:xfrm>
            <a:prstGeom prst="line">
              <a:avLst/>
            </a:prstGeom>
            <a:ln w="1905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7" name="직사각형 7">
              <a:extLst>
                <a:ext uri="{FF2B5EF4-FFF2-40B4-BE49-F238E27FC236}">
                  <a16:creationId xmlns:a16="http://schemas.microsoft.com/office/drawing/2014/main" id="{AB324B25-2EB6-D9FC-65ED-44B2D49B0AA7}"/>
                </a:ext>
              </a:extLst>
            </p:cNvPr>
            <p:cNvSpPr/>
            <p:nvPr/>
          </p:nvSpPr>
          <p:spPr>
            <a:xfrm>
              <a:off x="2046100" y="1772896"/>
              <a:ext cx="180000" cy="72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600" b="0" dirty="0">
                <a:solidFill>
                  <a:srgbClr val="00B050"/>
                </a:solidFill>
                <a:latin typeface="Courier New" pitchFamily="49" charset="0"/>
                <a:ea typeface="맑은 고딕" pitchFamily="50" charset="-127"/>
                <a:cs typeface="Courier New" pitchFamily="49" charset="0"/>
              </a:endParaRPr>
            </a:p>
          </p:txBody>
        </p:sp>
        <p:cxnSp>
          <p:nvCxnSpPr>
            <p:cNvPr id="8" name="직선 연결선 8">
              <a:extLst>
                <a:ext uri="{FF2B5EF4-FFF2-40B4-BE49-F238E27FC236}">
                  <a16:creationId xmlns:a16="http://schemas.microsoft.com/office/drawing/2014/main" id="{9B16B9D6-5464-C82C-5D82-06E3DC2A2165}"/>
                </a:ext>
              </a:extLst>
            </p:cNvPr>
            <p:cNvCxnSpPr/>
            <p:nvPr/>
          </p:nvCxnSpPr>
          <p:spPr>
            <a:xfrm>
              <a:off x="2057340" y="3212976"/>
              <a:ext cx="3600000" cy="0"/>
            </a:xfrm>
            <a:prstGeom prst="line">
              <a:avLst/>
            </a:prstGeom>
            <a:ln w="1905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9" name="직사각형 9">
              <a:extLst>
                <a:ext uri="{FF2B5EF4-FFF2-40B4-BE49-F238E27FC236}">
                  <a16:creationId xmlns:a16="http://schemas.microsoft.com/office/drawing/2014/main" id="{10222858-2CE9-CA2E-E80E-B28C9A8B90EF}"/>
                </a:ext>
              </a:extLst>
            </p:cNvPr>
            <p:cNvSpPr/>
            <p:nvPr/>
          </p:nvSpPr>
          <p:spPr>
            <a:xfrm>
              <a:off x="2231760" y="2493745"/>
              <a:ext cx="180000" cy="72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600" b="0" dirty="0">
                <a:solidFill>
                  <a:srgbClr val="00B050"/>
                </a:solidFill>
                <a:latin typeface="Courier New" pitchFamily="49" charset="0"/>
                <a:ea typeface="맑은 고딕" pitchFamily="50" charset="-127"/>
                <a:cs typeface="Courier New" pitchFamily="49" charset="0"/>
              </a:endParaRPr>
            </a:p>
          </p:txBody>
        </p:sp>
        <p:cxnSp>
          <p:nvCxnSpPr>
            <p:cNvPr id="10" name="직선 연결선 10">
              <a:extLst>
                <a:ext uri="{FF2B5EF4-FFF2-40B4-BE49-F238E27FC236}">
                  <a16:creationId xmlns:a16="http://schemas.microsoft.com/office/drawing/2014/main" id="{6E5DAAA6-E1B9-3779-9A52-5C89CFD3811A}"/>
                </a:ext>
              </a:extLst>
            </p:cNvPr>
            <p:cNvCxnSpPr/>
            <p:nvPr/>
          </p:nvCxnSpPr>
          <p:spPr>
            <a:xfrm>
              <a:off x="2051720" y="3932287"/>
              <a:ext cx="3600000" cy="0"/>
            </a:xfrm>
            <a:prstGeom prst="line">
              <a:avLst/>
            </a:prstGeom>
            <a:ln w="1905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1" name="직사각형 11">
              <a:extLst>
                <a:ext uri="{FF2B5EF4-FFF2-40B4-BE49-F238E27FC236}">
                  <a16:creationId xmlns:a16="http://schemas.microsoft.com/office/drawing/2014/main" id="{ACC91CCA-7F54-56DB-B79C-B9D515F864BE}"/>
                </a:ext>
              </a:extLst>
            </p:cNvPr>
            <p:cNvSpPr/>
            <p:nvPr/>
          </p:nvSpPr>
          <p:spPr>
            <a:xfrm>
              <a:off x="2411760" y="3213056"/>
              <a:ext cx="3245580" cy="720000"/>
            </a:xfrm>
            <a:prstGeom prst="rect">
              <a:avLst/>
            </a:prstGeom>
            <a:solidFill>
              <a:schemeClr val="tx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600" b="0" dirty="0">
                <a:solidFill>
                  <a:srgbClr val="00B050"/>
                </a:solidFill>
                <a:latin typeface="Courier New" pitchFamily="49" charset="0"/>
                <a:ea typeface="맑은 고딕" pitchFamily="50" charset="-127"/>
                <a:cs typeface="Courier New" pitchFamily="49" charset="0"/>
              </a:endParaRPr>
            </a:p>
          </p:txBody>
        </p:sp>
        <p:sp>
          <p:nvSpPr>
            <p:cNvPr id="12" name="TextBox 12">
              <a:extLst>
                <a:ext uri="{FF2B5EF4-FFF2-40B4-BE49-F238E27FC236}">
                  <a16:creationId xmlns:a16="http://schemas.microsoft.com/office/drawing/2014/main" id="{617C9BC7-5BF6-DD70-78FF-11A0ADF20BA0}"/>
                </a:ext>
              </a:extLst>
            </p:cNvPr>
            <p:cNvSpPr txBox="1"/>
            <p:nvPr/>
          </p:nvSpPr>
          <p:spPr>
            <a:xfrm>
              <a:off x="1936279" y="3933058"/>
              <a:ext cx="216024" cy="276999"/>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200" dirty="0">
                  <a:solidFill>
                    <a:prstClr val="black"/>
                  </a:solidFill>
                  <a:latin typeface="맑은 고딕" pitchFamily="50" charset="-127"/>
                  <a:ea typeface="맑은 고딕" pitchFamily="50" charset="-127"/>
                  <a:cs typeface="+mn-cs"/>
                </a:rPr>
                <a:t>0</a:t>
              </a:r>
              <a:endParaRPr lang="ko-KR" altLang="en-US" sz="1200" dirty="0">
                <a:solidFill>
                  <a:prstClr val="black"/>
                </a:solidFill>
                <a:latin typeface="맑은 고딕" pitchFamily="50" charset="-127"/>
                <a:ea typeface="맑은 고딕" pitchFamily="50" charset="-127"/>
                <a:cs typeface="+mn-cs"/>
              </a:endParaRPr>
            </a:p>
          </p:txBody>
        </p:sp>
        <p:sp>
          <p:nvSpPr>
            <p:cNvPr id="13" name="TextBox 13">
              <a:extLst>
                <a:ext uri="{FF2B5EF4-FFF2-40B4-BE49-F238E27FC236}">
                  <a16:creationId xmlns:a16="http://schemas.microsoft.com/office/drawing/2014/main" id="{015F2BC0-1081-BAC7-3207-DDD2430C9509}"/>
                </a:ext>
              </a:extLst>
            </p:cNvPr>
            <p:cNvSpPr txBox="1"/>
            <p:nvPr/>
          </p:nvSpPr>
          <p:spPr>
            <a:xfrm>
              <a:off x="2716389" y="3933057"/>
              <a:ext cx="432048" cy="276999"/>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200" dirty="0">
                  <a:solidFill>
                    <a:prstClr val="black"/>
                  </a:solidFill>
                  <a:latin typeface="맑은 고딕" pitchFamily="50" charset="-127"/>
                  <a:ea typeface="맑은 고딕" pitchFamily="50" charset="-127"/>
                  <a:cs typeface="+mn-cs"/>
                </a:rPr>
                <a:t>50</a:t>
              </a:r>
              <a:endParaRPr lang="ko-KR" altLang="en-US" sz="1200" dirty="0">
                <a:solidFill>
                  <a:prstClr val="black"/>
                </a:solidFill>
                <a:latin typeface="맑은 고딕" pitchFamily="50" charset="-127"/>
                <a:ea typeface="맑은 고딕" pitchFamily="50" charset="-127"/>
                <a:cs typeface="+mn-cs"/>
              </a:endParaRPr>
            </a:p>
          </p:txBody>
        </p:sp>
        <p:sp>
          <p:nvSpPr>
            <p:cNvPr id="14" name="TextBox 14">
              <a:extLst>
                <a:ext uri="{FF2B5EF4-FFF2-40B4-BE49-F238E27FC236}">
                  <a16:creationId xmlns:a16="http://schemas.microsoft.com/office/drawing/2014/main" id="{720C9D42-6909-FFEA-242B-5A4A3186C3A3}"/>
                </a:ext>
              </a:extLst>
            </p:cNvPr>
            <p:cNvSpPr txBox="1"/>
            <p:nvPr/>
          </p:nvSpPr>
          <p:spPr>
            <a:xfrm>
              <a:off x="3502262" y="3933056"/>
              <a:ext cx="555300" cy="276999"/>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200" dirty="0">
                  <a:solidFill>
                    <a:prstClr val="black"/>
                  </a:solidFill>
                  <a:latin typeface="맑은 고딕" pitchFamily="50" charset="-127"/>
                  <a:ea typeface="맑은 고딕" pitchFamily="50" charset="-127"/>
                  <a:cs typeface="+mn-cs"/>
                </a:rPr>
                <a:t>100</a:t>
              </a:r>
              <a:endParaRPr lang="ko-KR" altLang="en-US" sz="1200" dirty="0">
                <a:solidFill>
                  <a:prstClr val="black"/>
                </a:solidFill>
                <a:latin typeface="맑은 고딕" pitchFamily="50" charset="-127"/>
                <a:ea typeface="맑은 고딕" pitchFamily="50" charset="-127"/>
                <a:cs typeface="+mn-cs"/>
              </a:endParaRPr>
            </a:p>
          </p:txBody>
        </p:sp>
        <p:sp>
          <p:nvSpPr>
            <p:cNvPr id="15" name="TextBox 19">
              <a:extLst>
                <a:ext uri="{FF2B5EF4-FFF2-40B4-BE49-F238E27FC236}">
                  <a16:creationId xmlns:a16="http://schemas.microsoft.com/office/drawing/2014/main" id="{E06B9B1B-591E-997A-9F8B-864A0BA893FC}"/>
                </a:ext>
              </a:extLst>
            </p:cNvPr>
            <p:cNvSpPr txBox="1"/>
            <p:nvPr/>
          </p:nvSpPr>
          <p:spPr>
            <a:xfrm>
              <a:off x="4409791" y="3936506"/>
              <a:ext cx="555300" cy="276999"/>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200" dirty="0">
                  <a:solidFill>
                    <a:prstClr val="black"/>
                  </a:solidFill>
                  <a:latin typeface="맑은 고딕" pitchFamily="50" charset="-127"/>
                  <a:ea typeface="맑은 고딕" pitchFamily="50" charset="-127"/>
                  <a:cs typeface="+mn-cs"/>
                </a:rPr>
                <a:t>150</a:t>
              </a:r>
              <a:endParaRPr lang="ko-KR" altLang="en-US" sz="1200" dirty="0">
                <a:solidFill>
                  <a:prstClr val="black"/>
                </a:solidFill>
                <a:latin typeface="맑은 고딕" pitchFamily="50" charset="-127"/>
                <a:ea typeface="맑은 고딕" pitchFamily="50" charset="-127"/>
                <a:cs typeface="+mn-cs"/>
              </a:endParaRPr>
            </a:p>
          </p:txBody>
        </p:sp>
        <p:sp>
          <p:nvSpPr>
            <p:cNvPr id="16" name="TextBox 21">
              <a:extLst>
                <a:ext uri="{FF2B5EF4-FFF2-40B4-BE49-F238E27FC236}">
                  <a16:creationId xmlns:a16="http://schemas.microsoft.com/office/drawing/2014/main" id="{987D1F40-7D75-4D68-CDB6-905A8670D0F5}"/>
                </a:ext>
              </a:extLst>
            </p:cNvPr>
            <p:cNvSpPr txBox="1"/>
            <p:nvPr/>
          </p:nvSpPr>
          <p:spPr>
            <a:xfrm>
              <a:off x="5312844" y="3936506"/>
              <a:ext cx="555300" cy="276999"/>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200" dirty="0">
                  <a:solidFill>
                    <a:prstClr val="black"/>
                  </a:solidFill>
                  <a:latin typeface="맑은 고딕" pitchFamily="50" charset="-127"/>
                  <a:ea typeface="맑은 고딕" pitchFamily="50" charset="-127"/>
                  <a:cs typeface="+mn-cs"/>
                </a:rPr>
                <a:t>200</a:t>
              </a:r>
              <a:endParaRPr lang="ko-KR" altLang="en-US" sz="1200" dirty="0">
                <a:solidFill>
                  <a:prstClr val="black"/>
                </a:solidFill>
                <a:latin typeface="맑은 고딕" pitchFamily="50" charset="-127"/>
                <a:ea typeface="맑은 고딕" pitchFamily="50" charset="-127"/>
                <a:cs typeface="+mn-cs"/>
              </a:endParaRPr>
            </a:p>
          </p:txBody>
        </p:sp>
        <p:sp>
          <p:nvSpPr>
            <p:cNvPr id="17" name="TextBox 24">
              <a:extLst>
                <a:ext uri="{FF2B5EF4-FFF2-40B4-BE49-F238E27FC236}">
                  <a16:creationId xmlns:a16="http://schemas.microsoft.com/office/drawing/2014/main" id="{E89793C9-BAB9-4604-0609-9CEACBCEAC91}"/>
                </a:ext>
              </a:extLst>
            </p:cNvPr>
            <p:cNvSpPr txBox="1"/>
            <p:nvPr/>
          </p:nvSpPr>
          <p:spPr>
            <a:xfrm>
              <a:off x="1419697" y="1945407"/>
              <a:ext cx="632023" cy="369332"/>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b="0" dirty="0">
                  <a:solidFill>
                    <a:prstClr val="black"/>
                  </a:solidFill>
                  <a:latin typeface="맑은 고딕" pitchFamily="50" charset="-127"/>
                  <a:ea typeface="맑은 고딕" pitchFamily="50" charset="-127"/>
                  <a:cs typeface="+mn-cs"/>
                </a:rPr>
                <a:t>Q2</a:t>
              </a:r>
              <a:endParaRPr lang="ko-KR" altLang="en-US" b="0" dirty="0">
                <a:solidFill>
                  <a:prstClr val="black"/>
                </a:solidFill>
                <a:latin typeface="맑은 고딕" pitchFamily="50" charset="-127"/>
                <a:ea typeface="맑은 고딕" pitchFamily="50" charset="-127"/>
                <a:cs typeface="+mn-cs"/>
              </a:endParaRPr>
            </a:p>
          </p:txBody>
        </p:sp>
        <p:sp>
          <p:nvSpPr>
            <p:cNvPr id="18" name="TextBox 25">
              <a:extLst>
                <a:ext uri="{FF2B5EF4-FFF2-40B4-BE49-F238E27FC236}">
                  <a16:creationId xmlns:a16="http://schemas.microsoft.com/office/drawing/2014/main" id="{87A871CB-9EB5-9F0F-7B31-283FBE0DC3BF}"/>
                </a:ext>
              </a:extLst>
            </p:cNvPr>
            <p:cNvSpPr txBox="1"/>
            <p:nvPr/>
          </p:nvSpPr>
          <p:spPr>
            <a:xfrm>
              <a:off x="1419697" y="2636912"/>
              <a:ext cx="632023" cy="369332"/>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b="0" dirty="0">
                  <a:solidFill>
                    <a:prstClr val="black"/>
                  </a:solidFill>
                  <a:latin typeface="맑은 고딕" pitchFamily="50" charset="-127"/>
                  <a:ea typeface="맑은 고딕" pitchFamily="50" charset="-127"/>
                  <a:cs typeface="+mn-cs"/>
                </a:rPr>
                <a:t>Q1</a:t>
              </a:r>
              <a:endParaRPr lang="ko-KR" altLang="en-US" b="0" dirty="0">
                <a:solidFill>
                  <a:prstClr val="black"/>
                </a:solidFill>
                <a:latin typeface="맑은 고딕" pitchFamily="50" charset="-127"/>
                <a:ea typeface="맑은 고딕" pitchFamily="50" charset="-127"/>
                <a:cs typeface="+mn-cs"/>
              </a:endParaRPr>
            </a:p>
          </p:txBody>
        </p:sp>
        <p:sp>
          <p:nvSpPr>
            <p:cNvPr id="19" name="TextBox 26">
              <a:extLst>
                <a:ext uri="{FF2B5EF4-FFF2-40B4-BE49-F238E27FC236}">
                  <a16:creationId xmlns:a16="http://schemas.microsoft.com/office/drawing/2014/main" id="{3A906FD5-DD41-F6C9-9657-A4B67EFD04C5}"/>
                </a:ext>
              </a:extLst>
            </p:cNvPr>
            <p:cNvSpPr txBox="1"/>
            <p:nvPr/>
          </p:nvSpPr>
          <p:spPr>
            <a:xfrm>
              <a:off x="1419697" y="3356992"/>
              <a:ext cx="632023" cy="369332"/>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b="0" dirty="0">
                  <a:solidFill>
                    <a:prstClr val="black"/>
                  </a:solidFill>
                  <a:latin typeface="맑은 고딕" pitchFamily="50" charset="-127"/>
                  <a:ea typeface="맑은 고딕" pitchFamily="50" charset="-127"/>
                  <a:cs typeface="+mn-cs"/>
                </a:rPr>
                <a:t>Q0</a:t>
              </a:r>
              <a:endParaRPr lang="ko-KR" altLang="en-US" b="0" dirty="0">
                <a:solidFill>
                  <a:prstClr val="black"/>
                </a:solidFill>
                <a:latin typeface="맑은 고딕" pitchFamily="50" charset="-127"/>
                <a:ea typeface="맑은 고딕" pitchFamily="50" charset="-127"/>
                <a:cs typeface="+mn-cs"/>
              </a:endParaRPr>
            </a:p>
          </p:txBody>
        </p:sp>
      </p:grpSp>
      <p:sp>
        <p:nvSpPr>
          <p:cNvPr id="20" name="文本框 19">
            <a:extLst>
              <a:ext uri="{FF2B5EF4-FFF2-40B4-BE49-F238E27FC236}">
                <a16:creationId xmlns:a16="http://schemas.microsoft.com/office/drawing/2014/main" id="{17146C17-841B-2CDC-1BEF-12F7ECE1ABCD}"/>
              </a:ext>
            </a:extLst>
          </p:cNvPr>
          <p:cNvSpPr txBox="1"/>
          <p:nvPr/>
        </p:nvSpPr>
        <p:spPr>
          <a:xfrm>
            <a:off x="5661848" y="5415242"/>
            <a:ext cx="121482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a:t>
            </a:r>
            <a:r>
              <a:rPr lang="en-US" altLang="zh-CN" b="0" dirty="0" err="1">
                <a:solidFill>
                  <a:srgbClr val="000000"/>
                </a:solidFill>
                <a:latin typeface="Arial" panose="020B0604020202020204"/>
                <a:ea typeface="黑体" panose="02010609060101010101" pitchFamily="49" charset="-122"/>
                <a:cs typeface="+mn-cs"/>
              </a:rPr>
              <a:t>ms</a:t>
            </a:r>
            <a:r>
              <a:rPr lang="en-US" altLang="zh-CN" b="0" dirty="0">
                <a:solidFill>
                  <a:srgbClr val="000000"/>
                </a:solidFill>
                <a:latin typeface="Arial" panose="020B0604020202020204"/>
                <a:ea typeface="黑体" panose="02010609060101010101" pitchFamily="49" charset="-122"/>
                <a:cs typeface="+mn-cs"/>
              </a:rPr>
              <a:t>)</a:t>
            </a:r>
            <a:endParaRPr lang="en-US" b="0" dirty="0">
              <a:solidFill>
                <a:srgbClr val="000000"/>
              </a:solidFill>
              <a:latin typeface="Arial" panose="020B0604020202020204"/>
              <a:ea typeface="+mn-ea"/>
              <a:cs typeface="+mn-cs"/>
            </a:endParaRPr>
          </a:p>
        </p:txBody>
      </p:sp>
      <p:sp>
        <p:nvSpPr>
          <p:cNvPr id="21" name="文本框 20">
            <a:extLst>
              <a:ext uri="{FF2B5EF4-FFF2-40B4-BE49-F238E27FC236}">
                <a16:creationId xmlns:a16="http://schemas.microsoft.com/office/drawing/2014/main" id="{EA998644-9463-283D-0C21-31A7B87561DE}"/>
              </a:ext>
            </a:extLst>
          </p:cNvPr>
          <p:cNvSpPr txBox="1"/>
          <p:nvPr/>
        </p:nvSpPr>
        <p:spPr>
          <a:xfrm>
            <a:off x="2824752" y="2977626"/>
            <a:ext cx="14157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High</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22" name="文本框 21">
            <a:extLst>
              <a:ext uri="{FF2B5EF4-FFF2-40B4-BE49-F238E27FC236}">
                <a16:creationId xmlns:a16="http://schemas.microsoft.com/office/drawing/2014/main" id="{B239F25A-EF1E-8879-64D2-E7E7CD75C26C}"/>
              </a:ext>
            </a:extLst>
          </p:cNvPr>
          <p:cNvSpPr txBox="1"/>
          <p:nvPr/>
        </p:nvSpPr>
        <p:spPr>
          <a:xfrm>
            <a:off x="2850400" y="4378517"/>
            <a:ext cx="13644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Low</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23" name="左箭头 22">
            <a:extLst>
              <a:ext uri="{FF2B5EF4-FFF2-40B4-BE49-F238E27FC236}">
                <a16:creationId xmlns:a16="http://schemas.microsoft.com/office/drawing/2014/main" id="{76209C90-B2FA-9E2F-760A-C04DC55E90E7}"/>
              </a:ext>
            </a:extLst>
          </p:cNvPr>
          <p:cNvSpPr/>
          <p:nvPr/>
        </p:nvSpPr>
        <p:spPr>
          <a:xfrm rot="906858">
            <a:off x="5278045" y="3507815"/>
            <a:ext cx="720213" cy="146313"/>
          </a:xfrm>
          <a:prstGeom prst="lef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4" name="文本框 23">
            <a:extLst>
              <a:ext uri="{FF2B5EF4-FFF2-40B4-BE49-F238E27FC236}">
                <a16:creationId xmlns:a16="http://schemas.microsoft.com/office/drawing/2014/main" id="{7FA7F1B9-CF88-96F9-F5EB-3FF44BDE8C12}"/>
              </a:ext>
            </a:extLst>
          </p:cNvPr>
          <p:cNvSpPr txBox="1"/>
          <p:nvPr/>
        </p:nvSpPr>
        <p:spPr>
          <a:xfrm>
            <a:off x="6071162" y="3514771"/>
            <a:ext cx="156966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Lower</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priority</a:t>
            </a:r>
            <a:endParaRPr lang="en-US" b="0" dirty="0">
              <a:solidFill>
                <a:srgbClr val="FF0000"/>
              </a:solidFill>
              <a:latin typeface="Arial" panose="020B0604020202020204"/>
              <a:ea typeface="+mn-ea"/>
              <a:cs typeface="+mn-cs"/>
            </a:endParaRPr>
          </a:p>
        </p:txBody>
      </p:sp>
      <p:sp>
        <p:nvSpPr>
          <p:cNvPr id="25" name="左箭头 24">
            <a:extLst>
              <a:ext uri="{FF2B5EF4-FFF2-40B4-BE49-F238E27FC236}">
                <a16:creationId xmlns:a16="http://schemas.microsoft.com/office/drawing/2014/main" id="{F646DFD8-B928-6816-A555-FCFE0C7E37CB}"/>
              </a:ext>
            </a:extLst>
          </p:cNvPr>
          <p:cNvSpPr/>
          <p:nvPr/>
        </p:nvSpPr>
        <p:spPr>
          <a:xfrm rot="20263134">
            <a:off x="5346912" y="3959495"/>
            <a:ext cx="720213" cy="146313"/>
          </a:xfrm>
          <a:prstGeom prst="lef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6" name="灯片编号占位符 2">
            <a:extLst>
              <a:ext uri="{FF2B5EF4-FFF2-40B4-BE49-F238E27FC236}">
                <a16:creationId xmlns:a16="http://schemas.microsoft.com/office/drawing/2014/main" id="{B272FD4D-FCEF-1A53-759A-A5D230F97828}"/>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28</a:t>
            </a:fld>
            <a:endParaRPr lang="nb-NO" dirty="0">
              <a:latin typeface="Arial"/>
              <a:cs typeface="Arial"/>
            </a:endParaRPr>
          </a:p>
        </p:txBody>
      </p:sp>
    </p:spTree>
    <p:extLst>
      <p:ext uri="{BB962C8B-B14F-4D97-AF65-F5344CB8AC3E}">
        <p14:creationId xmlns:p14="http://schemas.microsoft.com/office/powerpoint/2010/main" val="40613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5">
            <a:extLst>
              <a:ext uri="{FF2B5EF4-FFF2-40B4-BE49-F238E27FC236}">
                <a16:creationId xmlns:a16="http://schemas.microsoft.com/office/drawing/2014/main" id="{B2B96958-654C-B69C-FE5B-E6041DE23647}"/>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052398" y="2131461"/>
            <a:ext cx="4558203" cy="3841182"/>
          </a:xfrm>
          <a:prstGeom prst="rect">
            <a:avLst/>
          </a:prstGeom>
        </p:spPr>
      </p:pic>
      <p:sp>
        <p:nvSpPr>
          <p:cNvPr id="2" name="标题 1">
            <a:extLst>
              <a:ext uri="{FF2B5EF4-FFF2-40B4-BE49-F238E27FC236}">
                <a16:creationId xmlns:a16="http://schemas.microsoft.com/office/drawing/2014/main" id="{C61D271C-D9CE-9769-49A0-D4E9AAD712FA}"/>
              </a:ext>
            </a:extLst>
          </p:cNvPr>
          <p:cNvSpPr>
            <a:spLocks noGrp="1"/>
          </p:cNvSpPr>
          <p:nvPr>
            <p:ph type="title"/>
          </p:nvPr>
        </p:nvSpPr>
        <p:spPr/>
        <p:txBody>
          <a:bodyPr/>
          <a:lstStyle/>
          <a:p>
            <a:r>
              <a:rPr lang="en-US" dirty="0"/>
              <a:t>Mu</a:t>
            </a:r>
            <a:r>
              <a:rPr lang="en-US" altLang="zh-CN" dirty="0"/>
              <a:t>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89C64FA7-5520-4F28-5E02-CD4A39CE4D3E}"/>
              </a:ext>
            </a:extLst>
          </p:cNvPr>
          <p:cNvSpPr>
            <a:spLocks noGrp="1"/>
          </p:cNvSpPr>
          <p:nvPr>
            <p:ph idx="1"/>
          </p:nvPr>
        </p:nvSpPr>
        <p:spPr/>
        <p:txBody>
          <a:bodyPr/>
          <a:lstStyle/>
          <a:p>
            <a:r>
              <a:rPr lang="en-US" altLang="zh-CN" b="1" dirty="0"/>
              <a:t>Job A</a:t>
            </a:r>
            <a:r>
              <a:rPr lang="en-US" altLang="zh-CN" dirty="0"/>
              <a:t>: A long-running CPU-intensive job</a:t>
            </a:r>
          </a:p>
          <a:p>
            <a:r>
              <a:rPr lang="en-US" altLang="zh-CN" b="1" dirty="0"/>
              <a:t>Job B</a:t>
            </a:r>
            <a:r>
              <a:rPr lang="en-US" altLang="zh-CN" dirty="0"/>
              <a:t>: A short-running interactive job (20ms runtime),</a:t>
            </a:r>
            <a:r>
              <a:rPr lang="zh-CN" altLang="en-US" dirty="0"/>
              <a:t> </a:t>
            </a:r>
            <a:r>
              <a:rPr lang="en-US" altLang="zh-CN" dirty="0"/>
              <a:t>arrives</a:t>
            </a:r>
            <a:r>
              <a:rPr lang="zh-CN" altLang="en-US" dirty="0"/>
              <a:t> </a:t>
            </a:r>
            <a:r>
              <a:rPr lang="en-US" altLang="zh-CN" dirty="0"/>
              <a:t>at</a:t>
            </a:r>
            <a:r>
              <a:rPr lang="zh-CN" altLang="en-US" dirty="0"/>
              <a:t> </a:t>
            </a:r>
            <a:r>
              <a:rPr lang="en-US" altLang="zh-CN" dirty="0"/>
              <a:t>100ms</a:t>
            </a:r>
          </a:p>
          <a:p>
            <a:endParaRPr lang="en-US" altLang="zh-CN" dirty="0"/>
          </a:p>
        </p:txBody>
      </p:sp>
      <p:sp>
        <p:nvSpPr>
          <p:cNvPr id="20" name="文本框 19">
            <a:extLst>
              <a:ext uri="{FF2B5EF4-FFF2-40B4-BE49-F238E27FC236}">
                <a16:creationId xmlns:a16="http://schemas.microsoft.com/office/drawing/2014/main" id="{17146C17-841B-2CDC-1BEF-12F7ECE1ABCD}"/>
              </a:ext>
            </a:extLst>
          </p:cNvPr>
          <p:cNvSpPr txBox="1"/>
          <p:nvPr/>
        </p:nvSpPr>
        <p:spPr>
          <a:xfrm>
            <a:off x="5724088" y="5995082"/>
            <a:ext cx="121482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a:t>
            </a:r>
            <a:r>
              <a:rPr lang="en-US" altLang="zh-CN" b="0" dirty="0" err="1">
                <a:solidFill>
                  <a:srgbClr val="000000"/>
                </a:solidFill>
                <a:latin typeface="Arial" panose="020B0604020202020204"/>
                <a:ea typeface="黑体" panose="02010609060101010101" pitchFamily="49" charset="-122"/>
                <a:cs typeface="+mn-cs"/>
              </a:rPr>
              <a:t>ms</a:t>
            </a:r>
            <a:r>
              <a:rPr lang="en-US" altLang="zh-CN" b="0" dirty="0">
                <a:solidFill>
                  <a:srgbClr val="000000"/>
                </a:solidFill>
                <a:latin typeface="Arial" panose="020B0604020202020204"/>
                <a:ea typeface="黑体" panose="02010609060101010101" pitchFamily="49" charset="-122"/>
                <a:cs typeface="+mn-cs"/>
              </a:rPr>
              <a:t>)</a:t>
            </a:r>
            <a:endParaRPr lang="en-US" b="0" dirty="0">
              <a:solidFill>
                <a:srgbClr val="000000"/>
              </a:solidFill>
              <a:latin typeface="Arial" panose="020B0604020202020204"/>
              <a:ea typeface="+mn-ea"/>
              <a:cs typeface="+mn-cs"/>
            </a:endParaRPr>
          </a:p>
        </p:txBody>
      </p:sp>
      <p:sp>
        <p:nvSpPr>
          <p:cNvPr id="21" name="文本框 20">
            <a:extLst>
              <a:ext uri="{FF2B5EF4-FFF2-40B4-BE49-F238E27FC236}">
                <a16:creationId xmlns:a16="http://schemas.microsoft.com/office/drawing/2014/main" id="{EA998644-9463-283D-0C21-31A7B87561DE}"/>
              </a:ext>
            </a:extLst>
          </p:cNvPr>
          <p:cNvSpPr txBox="1"/>
          <p:nvPr/>
        </p:nvSpPr>
        <p:spPr>
          <a:xfrm>
            <a:off x="2777126" y="2624741"/>
            <a:ext cx="14157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High</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22" name="文本框 21">
            <a:extLst>
              <a:ext uri="{FF2B5EF4-FFF2-40B4-BE49-F238E27FC236}">
                <a16:creationId xmlns:a16="http://schemas.microsoft.com/office/drawing/2014/main" id="{B239F25A-EF1E-8879-64D2-E7E7CD75C26C}"/>
              </a:ext>
            </a:extLst>
          </p:cNvPr>
          <p:cNvSpPr txBox="1"/>
          <p:nvPr/>
        </p:nvSpPr>
        <p:spPr>
          <a:xfrm>
            <a:off x="2777126" y="4949777"/>
            <a:ext cx="13644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Low</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23" name="左箭头 22">
            <a:extLst>
              <a:ext uri="{FF2B5EF4-FFF2-40B4-BE49-F238E27FC236}">
                <a16:creationId xmlns:a16="http://schemas.microsoft.com/office/drawing/2014/main" id="{76209C90-B2FA-9E2F-760A-C04DC55E90E7}"/>
              </a:ext>
            </a:extLst>
          </p:cNvPr>
          <p:cNvSpPr/>
          <p:nvPr/>
        </p:nvSpPr>
        <p:spPr>
          <a:xfrm rot="17977144">
            <a:off x="4719899" y="3478421"/>
            <a:ext cx="720213" cy="140532"/>
          </a:xfrm>
          <a:prstGeom prst="lef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4" name="文本框 23">
            <a:extLst>
              <a:ext uri="{FF2B5EF4-FFF2-40B4-BE49-F238E27FC236}">
                <a16:creationId xmlns:a16="http://schemas.microsoft.com/office/drawing/2014/main" id="{7FA7F1B9-CF88-96F9-F5EB-3FF44BDE8C12}"/>
              </a:ext>
            </a:extLst>
          </p:cNvPr>
          <p:cNvSpPr txBox="1"/>
          <p:nvPr/>
        </p:nvSpPr>
        <p:spPr>
          <a:xfrm>
            <a:off x="4832089" y="2647180"/>
            <a:ext cx="156966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Lower</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priority</a:t>
            </a:r>
            <a:endParaRPr lang="en-US" b="0" dirty="0">
              <a:solidFill>
                <a:srgbClr val="FF0000"/>
              </a:solidFill>
              <a:latin typeface="Arial" panose="020B0604020202020204"/>
              <a:ea typeface="+mn-ea"/>
              <a:cs typeface="+mn-cs"/>
            </a:endParaRPr>
          </a:p>
        </p:txBody>
      </p:sp>
      <p:sp>
        <p:nvSpPr>
          <p:cNvPr id="26" name="文本框 25">
            <a:extLst>
              <a:ext uri="{FF2B5EF4-FFF2-40B4-BE49-F238E27FC236}">
                <a16:creationId xmlns:a16="http://schemas.microsoft.com/office/drawing/2014/main" id="{6E655C99-1FE1-239C-9E97-CF34445CB95F}"/>
              </a:ext>
            </a:extLst>
          </p:cNvPr>
          <p:cNvSpPr txBox="1"/>
          <p:nvPr/>
        </p:nvSpPr>
        <p:spPr>
          <a:xfrm>
            <a:off x="4484566" y="2286187"/>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A</a:t>
            </a:r>
            <a:endParaRPr lang="en-US" sz="2800" dirty="0">
              <a:solidFill>
                <a:srgbClr val="000000"/>
              </a:solidFill>
              <a:latin typeface="Arial" panose="020B0604020202020204"/>
              <a:ea typeface="+mn-ea"/>
              <a:cs typeface="+mn-cs"/>
            </a:endParaRPr>
          </a:p>
        </p:txBody>
      </p:sp>
      <p:sp>
        <p:nvSpPr>
          <p:cNvPr id="27" name="文本框 26">
            <a:extLst>
              <a:ext uri="{FF2B5EF4-FFF2-40B4-BE49-F238E27FC236}">
                <a16:creationId xmlns:a16="http://schemas.microsoft.com/office/drawing/2014/main" id="{E6853CF4-BAA2-F927-11FC-4DF7F246783F}"/>
              </a:ext>
            </a:extLst>
          </p:cNvPr>
          <p:cNvSpPr txBox="1"/>
          <p:nvPr/>
        </p:nvSpPr>
        <p:spPr>
          <a:xfrm>
            <a:off x="6646379" y="2158191"/>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B</a:t>
            </a:r>
            <a:endParaRPr lang="en-US" sz="2800" dirty="0">
              <a:solidFill>
                <a:srgbClr val="000000"/>
              </a:solidFill>
              <a:latin typeface="Arial" panose="020B0604020202020204"/>
              <a:ea typeface="+mn-ea"/>
              <a:cs typeface="+mn-cs"/>
            </a:endParaRPr>
          </a:p>
        </p:txBody>
      </p:sp>
      <p:sp>
        <p:nvSpPr>
          <p:cNvPr id="28" name="左箭头 27">
            <a:extLst>
              <a:ext uri="{FF2B5EF4-FFF2-40B4-BE49-F238E27FC236}">
                <a16:creationId xmlns:a16="http://schemas.microsoft.com/office/drawing/2014/main" id="{828A965D-BC9B-E9E3-1D4A-544240A8111D}"/>
              </a:ext>
            </a:extLst>
          </p:cNvPr>
          <p:cNvSpPr/>
          <p:nvPr/>
        </p:nvSpPr>
        <p:spPr>
          <a:xfrm rot="12561847">
            <a:off x="5747507" y="3141347"/>
            <a:ext cx="720213" cy="117119"/>
          </a:xfrm>
          <a:prstGeom prst="lef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9" name="文本框 28">
            <a:extLst>
              <a:ext uri="{FF2B5EF4-FFF2-40B4-BE49-F238E27FC236}">
                <a16:creationId xmlns:a16="http://schemas.microsoft.com/office/drawing/2014/main" id="{5A7ED6A5-D0A9-CBC1-B187-ADE8B1E5E0EC}"/>
              </a:ext>
            </a:extLst>
          </p:cNvPr>
          <p:cNvSpPr txBox="1"/>
          <p:nvPr/>
        </p:nvSpPr>
        <p:spPr>
          <a:xfrm>
            <a:off x="6269494" y="4195531"/>
            <a:ext cx="13644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70C0"/>
                </a:solidFill>
                <a:latin typeface="Arial" panose="020B0604020202020204"/>
                <a:ea typeface="黑体" panose="02010609060101010101" pitchFamily="49" charset="-122"/>
                <a:cs typeface="+mn-cs"/>
              </a:rPr>
              <a:t>Preemption</a:t>
            </a:r>
            <a:endParaRPr lang="en-US" b="0" dirty="0">
              <a:solidFill>
                <a:srgbClr val="0070C0"/>
              </a:solidFill>
              <a:latin typeface="Arial" panose="020B0604020202020204"/>
              <a:ea typeface="+mn-ea"/>
              <a:cs typeface="+mn-cs"/>
            </a:endParaRPr>
          </a:p>
        </p:txBody>
      </p:sp>
      <p:sp>
        <p:nvSpPr>
          <p:cNvPr id="30" name="左箭头 29">
            <a:extLst>
              <a:ext uri="{FF2B5EF4-FFF2-40B4-BE49-F238E27FC236}">
                <a16:creationId xmlns:a16="http://schemas.microsoft.com/office/drawing/2014/main" id="{472A5CF0-AEA3-6B98-98DC-2F0517961701}"/>
              </a:ext>
            </a:extLst>
          </p:cNvPr>
          <p:cNvSpPr/>
          <p:nvPr/>
        </p:nvSpPr>
        <p:spPr>
          <a:xfrm rot="17977144">
            <a:off x="6201569" y="4728347"/>
            <a:ext cx="569356" cy="172898"/>
          </a:xfrm>
          <a:prstGeom prst="lef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7A80B9F1-BC96-6362-BAF4-E8AE6AF72B7D}"/>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29</a:t>
            </a:fld>
            <a:endParaRPr lang="nb-NO" dirty="0">
              <a:latin typeface="Arial"/>
              <a:cs typeface="Arial"/>
            </a:endParaRPr>
          </a:p>
        </p:txBody>
      </p:sp>
    </p:spTree>
    <p:extLst>
      <p:ext uri="{BB962C8B-B14F-4D97-AF65-F5344CB8AC3E}">
        <p14:creationId xmlns:p14="http://schemas.microsoft.com/office/powerpoint/2010/main" val="305210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7D320-17D8-BF9C-8A76-CE435488F0CE}"/>
              </a:ext>
            </a:extLst>
          </p:cNvPr>
          <p:cNvSpPr>
            <a:spLocks noGrp="1"/>
          </p:cNvSpPr>
          <p:nvPr>
            <p:ph type="title"/>
          </p:nvPr>
        </p:nvSpPr>
        <p:spPr/>
        <p:txBody>
          <a:bodyPr/>
          <a:lstStyle/>
          <a:p>
            <a:r>
              <a:rPr lang="en-US" altLang="zh-CN" dirty="0"/>
              <a:t>Scheduling</a:t>
            </a:r>
            <a:endParaRPr lang="en-US" dirty="0"/>
          </a:p>
        </p:txBody>
      </p:sp>
      <p:sp>
        <p:nvSpPr>
          <p:cNvPr id="3" name="内容占位符 2">
            <a:extLst>
              <a:ext uri="{FF2B5EF4-FFF2-40B4-BE49-F238E27FC236}">
                <a16:creationId xmlns:a16="http://schemas.microsoft.com/office/drawing/2014/main" id="{4CD43DE5-6EA9-6451-C1A3-EA97CDBFBCC3}"/>
              </a:ext>
            </a:extLst>
          </p:cNvPr>
          <p:cNvSpPr>
            <a:spLocks noGrp="1"/>
          </p:cNvSpPr>
          <p:nvPr>
            <p:ph idx="1"/>
          </p:nvPr>
        </p:nvSpPr>
        <p:spPr/>
        <p:txBody>
          <a:bodyPr/>
          <a:lstStyle/>
          <a:p>
            <a:r>
              <a:rPr lang="en-US" altLang="zh-CN" b="1" dirty="0">
                <a:solidFill>
                  <a:srgbClr val="0070C0"/>
                </a:solidFill>
              </a:rPr>
              <a:t>Scheduling</a:t>
            </a:r>
            <a:r>
              <a:rPr lang="zh-CN" altLang="en-US" b="1" dirty="0">
                <a:solidFill>
                  <a:srgbClr val="0070C0"/>
                </a:solidFill>
              </a:rPr>
              <a:t> </a:t>
            </a:r>
            <a:r>
              <a:rPr lang="en-US" altLang="zh-CN" dirty="0"/>
              <a:t>is</a:t>
            </a:r>
            <a:r>
              <a:rPr lang="zh-CN" altLang="en-US" dirty="0"/>
              <a:t> </a:t>
            </a:r>
            <a:r>
              <a:rPr lang="en-US" altLang="zh-CN" dirty="0"/>
              <a:t>an</a:t>
            </a:r>
            <a:r>
              <a:rPr lang="zh-CN" altLang="en-US" dirty="0"/>
              <a:t> </a:t>
            </a:r>
            <a:r>
              <a:rPr lang="en-US" altLang="zh-CN" dirty="0"/>
              <a:t>important</a:t>
            </a:r>
            <a:r>
              <a:rPr lang="zh-CN" altLang="en-US" dirty="0"/>
              <a:t> </a:t>
            </a:r>
            <a:r>
              <a:rPr lang="en-US" altLang="zh-CN" dirty="0"/>
              <a:t>problem</a:t>
            </a:r>
            <a:r>
              <a:rPr lang="zh-CN" altLang="en-US" dirty="0"/>
              <a:t> </a:t>
            </a:r>
            <a:r>
              <a:rPr lang="en-US" altLang="zh-CN" dirty="0"/>
              <a:t>in</a:t>
            </a:r>
            <a:r>
              <a:rPr lang="zh-CN" altLang="en-US" dirty="0"/>
              <a:t> </a:t>
            </a:r>
            <a:r>
              <a:rPr lang="en-US" altLang="zh-CN" dirty="0"/>
              <a:t>many</a:t>
            </a:r>
            <a:r>
              <a:rPr lang="zh-CN" altLang="en-US" dirty="0"/>
              <a:t> </a:t>
            </a:r>
            <a:r>
              <a:rPr lang="en-US" altLang="zh-CN" dirty="0"/>
              <a:t>contexts,</a:t>
            </a:r>
            <a:r>
              <a:rPr lang="zh-CN" altLang="en-US" dirty="0"/>
              <a:t> </a:t>
            </a:r>
            <a:r>
              <a:rPr lang="en-US" altLang="zh-CN" dirty="0"/>
              <a:t>e.g.,</a:t>
            </a:r>
            <a:r>
              <a:rPr lang="zh-CN" altLang="en-US" dirty="0"/>
              <a:t> </a:t>
            </a:r>
            <a:r>
              <a:rPr lang="en-US" altLang="zh-CN" dirty="0"/>
              <a:t>logistics,</a:t>
            </a:r>
            <a:r>
              <a:rPr lang="zh-CN" altLang="en-US" dirty="0"/>
              <a:t> </a:t>
            </a:r>
            <a:r>
              <a:rPr lang="en-US" altLang="zh-CN" dirty="0"/>
              <a:t>airports,</a:t>
            </a:r>
            <a:r>
              <a:rPr lang="zh-CN" altLang="en-US" dirty="0"/>
              <a:t> </a:t>
            </a:r>
            <a:r>
              <a:rPr lang="en-US" altLang="zh-CN" dirty="0"/>
              <a:t>game</a:t>
            </a:r>
            <a:r>
              <a:rPr lang="zh-CN" altLang="en-US" dirty="0"/>
              <a:t> </a:t>
            </a:r>
            <a:r>
              <a:rPr lang="en-US" altLang="zh-CN" dirty="0"/>
              <a:t>schedule,</a:t>
            </a:r>
            <a:r>
              <a:rPr lang="zh-CN" altLang="en-US" dirty="0"/>
              <a:t> </a:t>
            </a:r>
            <a:r>
              <a:rPr lang="en-US" altLang="zh-CN" dirty="0"/>
              <a:t>etc.</a:t>
            </a:r>
            <a:r>
              <a:rPr lang="zh-CN" altLang="en-US"/>
              <a:t> </a:t>
            </a:r>
            <a:endParaRPr lang="en-US" altLang="zh-CN" b="1" dirty="0">
              <a:solidFill>
                <a:srgbClr val="0070C0"/>
              </a:solidFill>
            </a:endParaRPr>
          </a:p>
          <a:p>
            <a:endParaRPr lang="en-US" altLang="zh-CN" b="1" dirty="0">
              <a:solidFill>
                <a:srgbClr val="0070C0"/>
              </a:solidFill>
            </a:endParaRPr>
          </a:p>
          <a:p>
            <a:r>
              <a:rPr lang="en-US" altLang="zh-CN" b="1" dirty="0">
                <a:solidFill>
                  <a:srgbClr val="0070C0"/>
                </a:solidFill>
              </a:rPr>
              <a:t>Scheduling</a:t>
            </a:r>
            <a:r>
              <a:rPr lang="en-US" altLang="zh-CN" dirty="0"/>
              <a:t>:</a:t>
            </a:r>
            <a:r>
              <a:rPr lang="zh-CN" altLang="en-US" dirty="0"/>
              <a:t> </a:t>
            </a:r>
            <a:r>
              <a:rPr lang="en-US" altLang="zh-CN" dirty="0"/>
              <a:t>policies</a:t>
            </a:r>
            <a:r>
              <a:rPr lang="zh-CN" altLang="en-US" dirty="0"/>
              <a:t> </a:t>
            </a:r>
            <a:r>
              <a:rPr lang="en-US" altLang="zh-CN" dirty="0"/>
              <a:t>that</a:t>
            </a:r>
            <a:r>
              <a:rPr lang="zh-CN" altLang="en-US" dirty="0"/>
              <a:t> </a:t>
            </a:r>
            <a:r>
              <a:rPr lang="en-US" altLang="zh-CN" dirty="0"/>
              <a:t>OS</a:t>
            </a:r>
            <a:r>
              <a:rPr lang="zh-CN" altLang="en-US" dirty="0"/>
              <a:t> </a:t>
            </a:r>
            <a:r>
              <a:rPr lang="en-US" altLang="zh-CN" dirty="0"/>
              <a:t>employs</a:t>
            </a:r>
            <a:r>
              <a:rPr lang="zh-CN" altLang="en-US" dirty="0"/>
              <a:t> </a:t>
            </a:r>
            <a:r>
              <a:rPr lang="en-US" altLang="zh-CN" dirty="0"/>
              <a:t>to</a:t>
            </a:r>
            <a:r>
              <a:rPr lang="zh-CN" altLang="en-US" dirty="0"/>
              <a:t> </a:t>
            </a:r>
            <a:r>
              <a:rPr lang="en-US" altLang="zh-CN" dirty="0"/>
              <a:t>determine</a:t>
            </a:r>
            <a:r>
              <a:rPr lang="zh-CN" altLang="en-US" dirty="0"/>
              <a:t> </a:t>
            </a:r>
            <a:r>
              <a:rPr lang="en-US" altLang="zh-CN" dirty="0"/>
              <a:t>the</a:t>
            </a:r>
            <a:r>
              <a:rPr lang="zh-CN" altLang="en-US" dirty="0"/>
              <a:t> </a:t>
            </a:r>
            <a:r>
              <a:rPr lang="en-US" altLang="zh-CN" dirty="0"/>
              <a:t>execution</a:t>
            </a:r>
            <a:r>
              <a:rPr lang="zh-CN" altLang="en-US" dirty="0"/>
              <a:t> </a:t>
            </a:r>
            <a:r>
              <a:rPr lang="en-US" altLang="zh-CN" dirty="0"/>
              <a:t>order</a:t>
            </a:r>
            <a:r>
              <a:rPr lang="zh-CN" altLang="en-US" dirty="0"/>
              <a:t> </a:t>
            </a:r>
            <a:r>
              <a:rPr lang="en-US" altLang="zh-CN" dirty="0"/>
              <a:t>of</a:t>
            </a:r>
            <a:r>
              <a:rPr lang="zh-CN" altLang="en-US" dirty="0"/>
              <a:t> </a:t>
            </a:r>
            <a:r>
              <a:rPr lang="en-US" altLang="zh-CN" dirty="0"/>
              <a:t>ready</a:t>
            </a:r>
            <a:r>
              <a:rPr lang="zh-CN" altLang="en-US" dirty="0"/>
              <a:t> </a:t>
            </a:r>
            <a:r>
              <a:rPr lang="en-US" altLang="zh-CN" dirty="0"/>
              <a:t>processes</a:t>
            </a:r>
          </a:p>
          <a:p>
            <a:endParaRPr lang="en-US" dirty="0"/>
          </a:p>
          <a:p>
            <a:r>
              <a:rPr lang="en-US" altLang="zh-CN" b="1" dirty="0">
                <a:solidFill>
                  <a:srgbClr val="0070C0"/>
                </a:solidFill>
              </a:rPr>
              <a:t>Scheduling</a:t>
            </a:r>
            <a:r>
              <a:rPr lang="zh-CN" altLang="en-US" b="1" dirty="0">
                <a:solidFill>
                  <a:srgbClr val="0070C0"/>
                </a:solidFill>
              </a:rPr>
              <a:t> </a:t>
            </a:r>
            <a:r>
              <a:rPr lang="en-US" altLang="zh-CN" b="1" dirty="0">
                <a:solidFill>
                  <a:srgbClr val="0070C0"/>
                </a:solidFill>
              </a:rPr>
              <a:t>algorithms/schedulers</a:t>
            </a:r>
            <a:r>
              <a:rPr lang="zh-CN" altLang="en-US" b="1" dirty="0">
                <a:solidFill>
                  <a:srgbClr val="0070C0"/>
                </a:solidFill>
              </a:rPr>
              <a:t> </a:t>
            </a:r>
            <a:r>
              <a:rPr lang="en-US" altLang="zh-CN" dirty="0"/>
              <a:t>have</a:t>
            </a:r>
            <a:r>
              <a:rPr lang="zh-CN" altLang="en-US" dirty="0"/>
              <a:t> </a:t>
            </a:r>
            <a:r>
              <a:rPr lang="en-US" altLang="zh-CN" dirty="0"/>
              <a:t>diverse</a:t>
            </a:r>
            <a:r>
              <a:rPr lang="zh-CN" altLang="en-US" dirty="0"/>
              <a:t> </a:t>
            </a:r>
            <a:r>
              <a:rPr lang="en-US" altLang="zh-CN" dirty="0"/>
              <a:t>objectives</a:t>
            </a:r>
            <a:r>
              <a:rPr lang="zh-CN" altLang="en-US" dirty="0"/>
              <a:t> </a:t>
            </a:r>
            <a:r>
              <a:rPr lang="en-US" altLang="zh-CN" dirty="0"/>
              <a:t>and</a:t>
            </a:r>
            <a:r>
              <a:rPr lang="zh-CN" altLang="en-US" dirty="0"/>
              <a:t> </a:t>
            </a:r>
            <a:r>
              <a:rPr lang="en-US" altLang="zh-CN" dirty="0"/>
              <a:t>demonstrate</a:t>
            </a:r>
            <a:r>
              <a:rPr lang="zh-CN" altLang="en-US" dirty="0"/>
              <a:t> </a:t>
            </a:r>
            <a:r>
              <a:rPr lang="en-US" altLang="zh-CN" dirty="0"/>
              <a:t>different</a:t>
            </a:r>
            <a:r>
              <a:rPr lang="zh-CN" altLang="en-US" dirty="0"/>
              <a:t> </a:t>
            </a:r>
            <a:r>
              <a:rPr lang="en-US" altLang="zh-CN" dirty="0"/>
              <a:t>effects</a:t>
            </a:r>
            <a:r>
              <a:rPr lang="zh-CN" altLang="en-US" dirty="0"/>
              <a:t> </a:t>
            </a:r>
            <a:r>
              <a:rPr lang="en-US" altLang="zh-CN" dirty="0"/>
              <a:t>on</a:t>
            </a:r>
            <a:r>
              <a:rPr lang="zh-CN" altLang="en-US" dirty="0"/>
              <a:t> </a:t>
            </a:r>
            <a:r>
              <a:rPr lang="en-US" altLang="zh-CN" dirty="0"/>
              <a:t>the</a:t>
            </a:r>
            <a:r>
              <a:rPr lang="zh-CN" altLang="en-US" dirty="0"/>
              <a:t> </a:t>
            </a:r>
            <a:r>
              <a:rPr lang="en-US" altLang="zh-CN" dirty="0"/>
              <a:t>system</a:t>
            </a:r>
            <a:r>
              <a:rPr lang="zh-CN" altLang="en-US" dirty="0"/>
              <a:t> </a:t>
            </a:r>
            <a:r>
              <a:rPr lang="en-US" altLang="zh-CN" dirty="0"/>
              <a:t>performance</a:t>
            </a:r>
            <a:endParaRPr lang="en-US" dirty="0"/>
          </a:p>
        </p:txBody>
      </p:sp>
      <p:sp>
        <p:nvSpPr>
          <p:cNvPr id="5" name="灯片编号占位符 2">
            <a:extLst>
              <a:ext uri="{FF2B5EF4-FFF2-40B4-BE49-F238E27FC236}">
                <a16:creationId xmlns:a16="http://schemas.microsoft.com/office/drawing/2014/main" id="{683C3027-E40D-79FA-F8C9-8F111ECCF016}"/>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a:t>
            </a:fld>
            <a:endParaRPr lang="nb-NO" dirty="0">
              <a:latin typeface="Arial"/>
              <a:cs typeface="Arial"/>
            </a:endParaRPr>
          </a:p>
        </p:txBody>
      </p:sp>
    </p:spTree>
    <p:extLst>
      <p:ext uri="{BB962C8B-B14F-4D97-AF65-F5344CB8AC3E}">
        <p14:creationId xmlns:p14="http://schemas.microsoft.com/office/powerpoint/2010/main" val="3330671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D271C-D9CE-9769-49A0-D4E9AAD712FA}"/>
              </a:ext>
            </a:extLst>
          </p:cNvPr>
          <p:cNvSpPr>
            <a:spLocks noGrp="1"/>
          </p:cNvSpPr>
          <p:nvPr>
            <p:ph type="title"/>
          </p:nvPr>
        </p:nvSpPr>
        <p:spPr/>
        <p:txBody>
          <a:bodyPr/>
          <a:lstStyle/>
          <a:p>
            <a:r>
              <a:rPr lang="en-US" dirty="0"/>
              <a:t>Mu</a:t>
            </a:r>
            <a:r>
              <a:rPr lang="en-US" altLang="zh-CN" dirty="0"/>
              <a:t>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89C64FA7-5520-4F28-5E02-CD4A39CE4D3E}"/>
              </a:ext>
            </a:extLst>
          </p:cNvPr>
          <p:cNvSpPr>
            <a:spLocks noGrp="1"/>
          </p:cNvSpPr>
          <p:nvPr>
            <p:ph idx="1"/>
          </p:nvPr>
        </p:nvSpPr>
        <p:spPr/>
        <p:txBody>
          <a:bodyPr/>
          <a:lstStyle/>
          <a:p>
            <a:r>
              <a:rPr lang="en-US" altLang="zh-CN" dirty="0"/>
              <a:t>Rule</a:t>
            </a:r>
            <a:r>
              <a:rPr lang="zh-CN" altLang="en-US" dirty="0"/>
              <a:t> </a:t>
            </a:r>
            <a:r>
              <a:rPr lang="en-US" altLang="zh-CN" dirty="0"/>
              <a:t>4b</a:t>
            </a:r>
            <a:r>
              <a:rPr lang="zh-CN" altLang="en-US" dirty="0"/>
              <a:t> </a:t>
            </a:r>
            <a:r>
              <a:rPr lang="en-US" altLang="zh-CN" dirty="0"/>
              <a:t>(stays</a:t>
            </a:r>
            <a:r>
              <a:rPr lang="zh-CN" altLang="en-US" dirty="0"/>
              <a:t> </a:t>
            </a:r>
            <a:r>
              <a:rPr lang="en-US" altLang="zh-CN" dirty="0"/>
              <a:t>at</a:t>
            </a:r>
            <a:r>
              <a:rPr lang="zh-CN" altLang="en-US" dirty="0"/>
              <a:t> </a:t>
            </a:r>
            <a:r>
              <a:rPr lang="en-US" altLang="zh-CN" dirty="0"/>
              <a:t>the</a:t>
            </a:r>
            <a:r>
              <a:rPr lang="zh-CN" altLang="en-US" dirty="0"/>
              <a:t> </a:t>
            </a:r>
            <a:r>
              <a:rPr lang="en-US" altLang="zh-CN" dirty="0"/>
              <a:t>same</a:t>
            </a:r>
            <a:r>
              <a:rPr lang="zh-CN" altLang="en-US" dirty="0"/>
              <a:t> </a:t>
            </a:r>
            <a:r>
              <a:rPr lang="en-US" altLang="zh-CN" dirty="0"/>
              <a:t>priority);</a:t>
            </a:r>
            <a:r>
              <a:rPr lang="zh-CN" altLang="en-US" dirty="0"/>
              <a:t> </a:t>
            </a:r>
            <a:endParaRPr lang="en-US" altLang="zh-CN" dirty="0"/>
          </a:p>
          <a:p>
            <a:r>
              <a:rPr lang="en-US" altLang="zh-CN" b="1" dirty="0"/>
              <a:t>Job A</a:t>
            </a:r>
            <a:r>
              <a:rPr lang="en-US" altLang="zh-CN" dirty="0"/>
              <a:t>: A long-running CPU-intensive job</a:t>
            </a:r>
          </a:p>
          <a:p>
            <a:r>
              <a:rPr lang="en-US" altLang="zh-CN" b="1" dirty="0"/>
              <a:t>Job B</a:t>
            </a:r>
            <a:r>
              <a:rPr lang="en-US" altLang="zh-CN" dirty="0"/>
              <a:t>: An</a:t>
            </a:r>
            <a:r>
              <a:rPr lang="zh-CN" altLang="en-US" dirty="0"/>
              <a:t> </a:t>
            </a:r>
            <a:r>
              <a:rPr lang="en-US" altLang="zh-CN" dirty="0"/>
              <a:t>interactive job that</a:t>
            </a:r>
            <a:r>
              <a:rPr lang="zh-CN" altLang="en-US" dirty="0"/>
              <a:t> </a:t>
            </a:r>
            <a:r>
              <a:rPr lang="en-US" altLang="zh-CN" dirty="0"/>
              <a:t>only</a:t>
            </a:r>
            <a:r>
              <a:rPr lang="zh-CN" altLang="en-US" dirty="0"/>
              <a:t> </a:t>
            </a:r>
            <a:r>
              <a:rPr lang="en-US" altLang="zh-CN" dirty="0"/>
              <a:t>needs</a:t>
            </a:r>
            <a:r>
              <a:rPr lang="zh-CN" altLang="en-US" dirty="0"/>
              <a:t> </a:t>
            </a:r>
            <a:r>
              <a:rPr lang="en-US" altLang="zh-CN" dirty="0"/>
              <a:t>CPU</a:t>
            </a:r>
            <a:r>
              <a:rPr lang="zh-CN" altLang="en-US" dirty="0"/>
              <a:t> </a:t>
            </a:r>
            <a:r>
              <a:rPr lang="en-US" altLang="zh-CN" dirty="0"/>
              <a:t>for</a:t>
            </a:r>
            <a:r>
              <a:rPr lang="zh-CN" altLang="en-US" dirty="0"/>
              <a:t> </a:t>
            </a:r>
            <a:r>
              <a:rPr lang="en-US" altLang="zh-CN" dirty="0"/>
              <a:t>5ms</a:t>
            </a:r>
            <a:r>
              <a:rPr lang="zh-CN" altLang="en-US" dirty="0"/>
              <a:t> </a:t>
            </a:r>
            <a:r>
              <a:rPr lang="en-US" altLang="zh-CN" dirty="0"/>
              <a:t>before</a:t>
            </a:r>
            <a:r>
              <a:rPr lang="zh-CN" altLang="en-US" dirty="0"/>
              <a:t> </a:t>
            </a:r>
            <a:r>
              <a:rPr lang="en-US" altLang="zh-CN" dirty="0"/>
              <a:t>I/O</a:t>
            </a:r>
          </a:p>
          <a:p>
            <a:endParaRPr lang="en-US" altLang="zh-CN" dirty="0"/>
          </a:p>
        </p:txBody>
      </p:sp>
      <p:sp>
        <p:nvSpPr>
          <p:cNvPr id="20" name="文本框 19">
            <a:extLst>
              <a:ext uri="{FF2B5EF4-FFF2-40B4-BE49-F238E27FC236}">
                <a16:creationId xmlns:a16="http://schemas.microsoft.com/office/drawing/2014/main" id="{17146C17-841B-2CDC-1BEF-12F7ECE1ABCD}"/>
              </a:ext>
            </a:extLst>
          </p:cNvPr>
          <p:cNvSpPr txBox="1"/>
          <p:nvPr/>
        </p:nvSpPr>
        <p:spPr>
          <a:xfrm>
            <a:off x="6038969" y="5852867"/>
            <a:ext cx="121482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a:t>
            </a:r>
            <a:r>
              <a:rPr lang="en-US" altLang="zh-CN" b="0" dirty="0" err="1">
                <a:solidFill>
                  <a:srgbClr val="000000"/>
                </a:solidFill>
                <a:latin typeface="Arial" panose="020B0604020202020204"/>
                <a:ea typeface="黑体" panose="02010609060101010101" pitchFamily="49" charset="-122"/>
                <a:cs typeface="+mn-cs"/>
              </a:rPr>
              <a:t>ms</a:t>
            </a:r>
            <a:r>
              <a:rPr lang="en-US" altLang="zh-CN" b="0" dirty="0">
                <a:solidFill>
                  <a:srgbClr val="000000"/>
                </a:solidFill>
                <a:latin typeface="Arial" panose="020B0604020202020204"/>
                <a:ea typeface="黑体" panose="02010609060101010101" pitchFamily="49" charset="-122"/>
                <a:cs typeface="+mn-cs"/>
              </a:rPr>
              <a:t>)</a:t>
            </a:r>
            <a:endParaRPr lang="en-US" b="0" dirty="0">
              <a:solidFill>
                <a:srgbClr val="000000"/>
              </a:solidFill>
              <a:latin typeface="Arial" panose="020B0604020202020204"/>
              <a:ea typeface="+mn-ea"/>
              <a:cs typeface="+mn-cs"/>
            </a:endParaRPr>
          </a:p>
        </p:txBody>
      </p:sp>
      <p:grpSp>
        <p:nvGrpSpPr>
          <p:cNvPr id="89" name="组合 88">
            <a:extLst>
              <a:ext uri="{FF2B5EF4-FFF2-40B4-BE49-F238E27FC236}">
                <a16:creationId xmlns:a16="http://schemas.microsoft.com/office/drawing/2014/main" id="{616DA7F8-3D41-0113-B0A3-565079DADCDA}"/>
              </a:ext>
            </a:extLst>
          </p:cNvPr>
          <p:cNvGrpSpPr/>
          <p:nvPr/>
        </p:nvGrpSpPr>
        <p:grpSpPr>
          <a:xfrm>
            <a:off x="2684483" y="2469104"/>
            <a:ext cx="7220097" cy="3069066"/>
            <a:chOff x="1160482" y="2469104"/>
            <a:chExt cx="7220097" cy="3069066"/>
          </a:xfrm>
        </p:grpSpPr>
        <p:sp>
          <p:nvSpPr>
            <p:cNvPr id="21" name="文本框 20">
              <a:extLst>
                <a:ext uri="{FF2B5EF4-FFF2-40B4-BE49-F238E27FC236}">
                  <a16:creationId xmlns:a16="http://schemas.microsoft.com/office/drawing/2014/main" id="{EA998644-9463-283D-0C21-31A7B87561DE}"/>
                </a:ext>
              </a:extLst>
            </p:cNvPr>
            <p:cNvSpPr txBox="1"/>
            <p:nvPr/>
          </p:nvSpPr>
          <p:spPr>
            <a:xfrm>
              <a:off x="1160482" y="3170074"/>
              <a:ext cx="14157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High</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22" name="文本框 21">
              <a:extLst>
                <a:ext uri="{FF2B5EF4-FFF2-40B4-BE49-F238E27FC236}">
                  <a16:creationId xmlns:a16="http://schemas.microsoft.com/office/drawing/2014/main" id="{B239F25A-EF1E-8879-64D2-E7E7CD75C26C}"/>
                </a:ext>
              </a:extLst>
            </p:cNvPr>
            <p:cNvSpPr txBox="1"/>
            <p:nvPr/>
          </p:nvSpPr>
          <p:spPr>
            <a:xfrm>
              <a:off x="1253126" y="4949777"/>
              <a:ext cx="13644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Low</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24" name="文本框 23">
              <a:extLst>
                <a:ext uri="{FF2B5EF4-FFF2-40B4-BE49-F238E27FC236}">
                  <a16:creationId xmlns:a16="http://schemas.microsoft.com/office/drawing/2014/main" id="{7FA7F1B9-CF88-96F9-F5EB-3FF44BDE8C12}"/>
                </a:ext>
              </a:extLst>
            </p:cNvPr>
            <p:cNvSpPr txBox="1"/>
            <p:nvPr/>
          </p:nvSpPr>
          <p:spPr>
            <a:xfrm>
              <a:off x="3492335" y="3750485"/>
              <a:ext cx="156966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Lower</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priority</a:t>
              </a:r>
              <a:endParaRPr lang="en-US" b="0" dirty="0">
                <a:solidFill>
                  <a:srgbClr val="FF0000"/>
                </a:solidFill>
                <a:latin typeface="Arial" panose="020B0604020202020204"/>
                <a:ea typeface="+mn-ea"/>
                <a:cs typeface="+mn-cs"/>
              </a:endParaRPr>
            </a:p>
          </p:txBody>
        </p:sp>
        <p:sp>
          <p:nvSpPr>
            <p:cNvPr id="26" name="文本框 25">
              <a:extLst>
                <a:ext uri="{FF2B5EF4-FFF2-40B4-BE49-F238E27FC236}">
                  <a16:creationId xmlns:a16="http://schemas.microsoft.com/office/drawing/2014/main" id="{6E655C99-1FE1-239C-9E97-CF34445CB95F}"/>
                </a:ext>
              </a:extLst>
            </p:cNvPr>
            <p:cNvSpPr txBox="1"/>
            <p:nvPr/>
          </p:nvSpPr>
          <p:spPr>
            <a:xfrm>
              <a:off x="2932078" y="2810181"/>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A</a:t>
              </a:r>
              <a:endParaRPr lang="en-US" sz="2800" dirty="0">
                <a:solidFill>
                  <a:srgbClr val="000000"/>
                </a:solidFill>
                <a:latin typeface="Arial" panose="020B0604020202020204"/>
                <a:ea typeface="+mn-ea"/>
                <a:cs typeface="+mn-cs"/>
              </a:endParaRPr>
            </a:p>
          </p:txBody>
        </p:sp>
        <p:sp>
          <p:nvSpPr>
            <p:cNvPr id="27" name="文本框 26">
              <a:extLst>
                <a:ext uri="{FF2B5EF4-FFF2-40B4-BE49-F238E27FC236}">
                  <a16:creationId xmlns:a16="http://schemas.microsoft.com/office/drawing/2014/main" id="{E6853CF4-BAA2-F927-11FC-4DF7F246783F}"/>
                </a:ext>
              </a:extLst>
            </p:cNvPr>
            <p:cNvSpPr txBox="1"/>
            <p:nvPr/>
          </p:nvSpPr>
          <p:spPr>
            <a:xfrm>
              <a:off x="4930931" y="2598037"/>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B</a:t>
              </a:r>
              <a:endParaRPr lang="en-US" sz="2800" dirty="0">
                <a:solidFill>
                  <a:srgbClr val="000000"/>
                </a:solidFill>
                <a:latin typeface="Arial" panose="020B0604020202020204"/>
                <a:ea typeface="+mn-ea"/>
                <a:cs typeface="+mn-cs"/>
              </a:endParaRPr>
            </a:p>
          </p:txBody>
        </p:sp>
        <p:cxnSp>
          <p:nvCxnSpPr>
            <p:cNvPr id="62" name="直线箭头连接符 61">
              <a:extLst>
                <a:ext uri="{FF2B5EF4-FFF2-40B4-BE49-F238E27FC236}">
                  <a16:creationId xmlns:a16="http://schemas.microsoft.com/office/drawing/2014/main" id="{4C7326CC-661C-1B05-F851-AC9F8ED2A041}"/>
                </a:ext>
              </a:extLst>
            </p:cNvPr>
            <p:cNvCxnSpPr/>
            <p:nvPr/>
          </p:nvCxnSpPr>
          <p:spPr>
            <a:xfrm>
              <a:off x="3028950" y="5532120"/>
              <a:ext cx="5143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5E2691E4-D340-A7DF-BAB4-BAAE307008C1}"/>
                </a:ext>
              </a:extLst>
            </p:cNvPr>
            <p:cNvSpPr txBox="1"/>
            <p:nvPr/>
          </p:nvSpPr>
          <p:spPr>
            <a:xfrm>
              <a:off x="2536507" y="4754869"/>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Q0</a:t>
              </a:r>
              <a:endParaRPr lang="en-US" b="0" dirty="0">
                <a:solidFill>
                  <a:srgbClr val="000000"/>
                </a:solidFill>
                <a:latin typeface="Arial" panose="020B0604020202020204"/>
                <a:ea typeface="+mn-ea"/>
                <a:cs typeface="+mn-cs"/>
              </a:endParaRPr>
            </a:p>
          </p:txBody>
        </p:sp>
        <p:sp>
          <p:nvSpPr>
            <p:cNvPr id="64" name="文本框 63">
              <a:extLst>
                <a:ext uri="{FF2B5EF4-FFF2-40B4-BE49-F238E27FC236}">
                  <a16:creationId xmlns:a16="http://schemas.microsoft.com/office/drawing/2014/main" id="{E7212E5F-1A6D-55A1-9344-6A10C9B43981}"/>
                </a:ext>
              </a:extLst>
            </p:cNvPr>
            <p:cNvSpPr txBox="1"/>
            <p:nvPr/>
          </p:nvSpPr>
          <p:spPr>
            <a:xfrm>
              <a:off x="2536507" y="3890367"/>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Q1</a:t>
              </a:r>
              <a:endParaRPr lang="en-US" b="0" dirty="0">
                <a:solidFill>
                  <a:srgbClr val="000000"/>
                </a:solidFill>
                <a:latin typeface="Arial" panose="020B0604020202020204"/>
                <a:ea typeface="+mn-ea"/>
                <a:cs typeface="+mn-cs"/>
              </a:endParaRPr>
            </a:p>
          </p:txBody>
        </p:sp>
        <p:sp>
          <p:nvSpPr>
            <p:cNvPr id="65" name="文本框 64">
              <a:extLst>
                <a:ext uri="{FF2B5EF4-FFF2-40B4-BE49-F238E27FC236}">
                  <a16:creationId xmlns:a16="http://schemas.microsoft.com/office/drawing/2014/main" id="{9DB05BCB-63FB-962F-B9ED-57F2F472FE4F}"/>
                </a:ext>
              </a:extLst>
            </p:cNvPr>
            <p:cNvSpPr txBox="1"/>
            <p:nvPr/>
          </p:nvSpPr>
          <p:spPr>
            <a:xfrm>
              <a:off x="2494649" y="3130217"/>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Q2</a:t>
              </a:r>
              <a:endParaRPr lang="en-US" b="0" dirty="0">
                <a:solidFill>
                  <a:srgbClr val="000000"/>
                </a:solidFill>
                <a:latin typeface="Arial" panose="020B0604020202020204"/>
                <a:ea typeface="+mn-ea"/>
                <a:cs typeface="+mn-cs"/>
              </a:endParaRPr>
            </a:p>
          </p:txBody>
        </p:sp>
        <p:sp>
          <p:nvSpPr>
            <p:cNvPr id="66" name="矩形 65">
              <a:extLst>
                <a:ext uri="{FF2B5EF4-FFF2-40B4-BE49-F238E27FC236}">
                  <a16:creationId xmlns:a16="http://schemas.microsoft.com/office/drawing/2014/main" id="{0D2289D1-0359-5454-C8A2-0ECE1CB46CBA}"/>
                </a:ext>
              </a:extLst>
            </p:cNvPr>
            <p:cNvSpPr/>
            <p:nvPr/>
          </p:nvSpPr>
          <p:spPr>
            <a:xfrm>
              <a:off x="3073311" y="3275637"/>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67" name="矩形 66">
              <a:extLst>
                <a:ext uri="{FF2B5EF4-FFF2-40B4-BE49-F238E27FC236}">
                  <a16:creationId xmlns:a16="http://schemas.microsoft.com/office/drawing/2014/main" id="{72FFBD22-B520-3C7D-42B7-49053C51042E}"/>
                </a:ext>
              </a:extLst>
            </p:cNvPr>
            <p:cNvSpPr/>
            <p:nvPr/>
          </p:nvSpPr>
          <p:spPr>
            <a:xfrm>
              <a:off x="3266190" y="3998752"/>
              <a:ext cx="196210" cy="783302"/>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68" name="矩形 67">
              <a:extLst>
                <a:ext uri="{FF2B5EF4-FFF2-40B4-BE49-F238E27FC236}">
                  <a16:creationId xmlns:a16="http://schemas.microsoft.com/office/drawing/2014/main" id="{FA49B3D9-E02F-6861-7905-4FF4A34233C8}"/>
                </a:ext>
              </a:extLst>
            </p:cNvPr>
            <p:cNvSpPr/>
            <p:nvPr/>
          </p:nvSpPr>
          <p:spPr>
            <a:xfrm>
              <a:off x="3462806" y="4779497"/>
              <a:ext cx="1887760" cy="758673"/>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69" name="矩形 68">
              <a:extLst>
                <a:ext uri="{FF2B5EF4-FFF2-40B4-BE49-F238E27FC236}">
                  <a16:creationId xmlns:a16="http://schemas.microsoft.com/office/drawing/2014/main" id="{E0D4D2D8-E0C5-0A76-ACE1-5B2869B1633B}"/>
                </a:ext>
              </a:extLst>
            </p:cNvPr>
            <p:cNvSpPr/>
            <p:nvPr/>
          </p:nvSpPr>
          <p:spPr>
            <a:xfrm flipH="1">
              <a:off x="5427112" y="2474975"/>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1" name="矩形 70">
              <a:extLst>
                <a:ext uri="{FF2B5EF4-FFF2-40B4-BE49-F238E27FC236}">
                  <a16:creationId xmlns:a16="http://schemas.microsoft.com/office/drawing/2014/main" id="{38601162-2733-17B2-02F8-A75BB102D751}"/>
                </a:ext>
              </a:extLst>
            </p:cNvPr>
            <p:cNvSpPr/>
            <p:nvPr/>
          </p:nvSpPr>
          <p:spPr>
            <a:xfrm flipH="1">
              <a:off x="5639407" y="2474974"/>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2" name="矩形 71">
              <a:extLst>
                <a:ext uri="{FF2B5EF4-FFF2-40B4-BE49-F238E27FC236}">
                  <a16:creationId xmlns:a16="http://schemas.microsoft.com/office/drawing/2014/main" id="{81EE1836-30A1-076A-4FC9-5F6352CBA9B7}"/>
                </a:ext>
              </a:extLst>
            </p:cNvPr>
            <p:cNvSpPr/>
            <p:nvPr/>
          </p:nvSpPr>
          <p:spPr>
            <a:xfrm flipH="1">
              <a:off x="5859478" y="2474973"/>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3" name="矩形 72">
              <a:extLst>
                <a:ext uri="{FF2B5EF4-FFF2-40B4-BE49-F238E27FC236}">
                  <a16:creationId xmlns:a16="http://schemas.microsoft.com/office/drawing/2014/main" id="{6273AAE3-12A4-788F-526E-972219C4FA8E}"/>
                </a:ext>
              </a:extLst>
            </p:cNvPr>
            <p:cNvSpPr/>
            <p:nvPr/>
          </p:nvSpPr>
          <p:spPr>
            <a:xfrm flipH="1">
              <a:off x="6070730" y="2469106"/>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4" name="矩形 73">
              <a:extLst>
                <a:ext uri="{FF2B5EF4-FFF2-40B4-BE49-F238E27FC236}">
                  <a16:creationId xmlns:a16="http://schemas.microsoft.com/office/drawing/2014/main" id="{C6F6E0B3-6A88-0BF9-52C5-63C6430786FC}"/>
                </a:ext>
              </a:extLst>
            </p:cNvPr>
            <p:cNvSpPr/>
            <p:nvPr/>
          </p:nvSpPr>
          <p:spPr>
            <a:xfrm flipH="1">
              <a:off x="6283025" y="2469105"/>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5" name="矩形 74">
              <a:extLst>
                <a:ext uri="{FF2B5EF4-FFF2-40B4-BE49-F238E27FC236}">
                  <a16:creationId xmlns:a16="http://schemas.microsoft.com/office/drawing/2014/main" id="{7ED40778-7B08-36CC-B930-3BD8B628FE24}"/>
                </a:ext>
              </a:extLst>
            </p:cNvPr>
            <p:cNvSpPr/>
            <p:nvPr/>
          </p:nvSpPr>
          <p:spPr>
            <a:xfrm flipH="1">
              <a:off x="6503096" y="2469104"/>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6" name="矩形 75">
              <a:extLst>
                <a:ext uri="{FF2B5EF4-FFF2-40B4-BE49-F238E27FC236}">
                  <a16:creationId xmlns:a16="http://schemas.microsoft.com/office/drawing/2014/main" id="{749440C9-89FB-52E7-A29D-B86B849FACB8}"/>
                </a:ext>
              </a:extLst>
            </p:cNvPr>
            <p:cNvSpPr/>
            <p:nvPr/>
          </p:nvSpPr>
          <p:spPr>
            <a:xfrm flipH="1">
              <a:off x="5351379" y="4785369"/>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7" name="矩形 76">
              <a:extLst>
                <a:ext uri="{FF2B5EF4-FFF2-40B4-BE49-F238E27FC236}">
                  <a16:creationId xmlns:a16="http://schemas.microsoft.com/office/drawing/2014/main" id="{DAD99E3F-3C1F-39E0-F387-E8F9027D5FB6}"/>
                </a:ext>
              </a:extLst>
            </p:cNvPr>
            <p:cNvSpPr/>
            <p:nvPr/>
          </p:nvSpPr>
          <p:spPr>
            <a:xfrm flipH="1">
              <a:off x="5563674" y="4785368"/>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8" name="矩形 77">
              <a:extLst>
                <a:ext uri="{FF2B5EF4-FFF2-40B4-BE49-F238E27FC236}">
                  <a16:creationId xmlns:a16="http://schemas.microsoft.com/office/drawing/2014/main" id="{11F20F3A-8043-6EFF-25A5-35236E5B59A1}"/>
                </a:ext>
              </a:extLst>
            </p:cNvPr>
            <p:cNvSpPr/>
            <p:nvPr/>
          </p:nvSpPr>
          <p:spPr>
            <a:xfrm flipH="1">
              <a:off x="5783745" y="4785367"/>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9" name="矩形 78">
              <a:extLst>
                <a:ext uri="{FF2B5EF4-FFF2-40B4-BE49-F238E27FC236}">
                  <a16:creationId xmlns:a16="http://schemas.microsoft.com/office/drawing/2014/main" id="{E6F5D6D0-C978-D5E9-6B68-E4D0111C49C1}"/>
                </a:ext>
              </a:extLst>
            </p:cNvPr>
            <p:cNvSpPr/>
            <p:nvPr/>
          </p:nvSpPr>
          <p:spPr>
            <a:xfrm flipH="1">
              <a:off x="5994997" y="4779500"/>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80" name="矩形 79">
              <a:extLst>
                <a:ext uri="{FF2B5EF4-FFF2-40B4-BE49-F238E27FC236}">
                  <a16:creationId xmlns:a16="http://schemas.microsoft.com/office/drawing/2014/main" id="{92709E17-F2A9-5F2E-86BC-E0475F158486}"/>
                </a:ext>
              </a:extLst>
            </p:cNvPr>
            <p:cNvSpPr/>
            <p:nvPr/>
          </p:nvSpPr>
          <p:spPr>
            <a:xfrm flipH="1">
              <a:off x="6207292" y="4779499"/>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81" name="矩形 80">
              <a:extLst>
                <a:ext uri="{FF2B5EF4-FFF2-40B4-BE49-F238E27FC236}">
                  <a16:creationId xmlns:a16="http://schemas.microsoft.com/office/drawing/2014/main" id="{4A14F69A-9597-01FA-AE97-CB6C25B968DA}"/>
                </a:ext>
              </a:extLst>
            </p:cNvPr>
            <p:cNvSpPr/>
            <p:nvPr/>
          </p:nvSpPr>
          <p:spPr>
            <a:xfrm flipH="1">
              <a:off x="6387782" y="4779498"/>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82" name="文本框 81">
              <a:extLst>
                <a:ext uri="{FF2B5EF4-FFF2-40B4-BE49-F238E27FC236}">
                  <a16:creationId xmlns:a16="http://schemas.microsoft.com/office/drawing/2014/main" id="{D78742EB-FCA4-0286-E609-1B3CFCB0EF14}"/>
                </a:ext>
              </a:extLst>
            </p:cNvPr>
            <p:cNvSpPr txBox="1"/>
            <p:nvPr/>
          </p:nvSpPr>
          <p:spPr>
            <a:xfrm>
              <a:off x="6687870" y="2656607"/>
              <a:ext cx="1692709" cy="646331"/>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Remain</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at</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the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same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priority</a:t>
              </a:r>
              <a:endParaRPr lang="en-US" b="0" dirty="0">
                <a:solidFill>
                  <a:srgbClr val="FF0000"/>
                </a:solidFill>
                <a:latin typeface="Arial" panose="020B0604020202020204"/>
                <a:ea typeface="+mn-ea"/>
                <a:cs typeface="+mn-cs"/>
              </a:endParaRPr>
            </a:p>
          </p:txBody>
        </p:sp>
        <p:sp>
          <p:nvSpPr>
            <p:cNvPr id="88" name="矩形 87">
              <a:extLst>
                <a:ext uri="{FF2B5EF4-FFF2-40B4-BE49-F238E27FC236}">
                  <a16:creationId xmlns:a16="http://schemas.microsoft.com/office/drawing/2014/main" id="{6697A62D-9358-9433-DE91-0DEB82726D44}"/>
                </a:ext>
              </a:extLst>
            </p:cNvPr>
            <p:cNvSpPr/>
            <p:nvPr/>
          </p:nvSpPr>
          <p:spPr>
            <a:xfrm flipH="1">
              <a:off x="6622916" y="4791342"/>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grpSp>
      <p:sp>
        <p:nvSpPr>
          <p:cNvPr id="5" name="灯片编号占位符 2">
            <a:extLst>
              <a:ext uri="{FF2B5EF4-FFF2-40B4-BE49-F238E27FC236}">
                <a16:creationId xmlns:a16="http://schemas.microsoft.com/office/drawing/2014/main" id="{DAE75DD4-6E6F-EBCC-39EF-04EDE2AB882C}"/>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30</a:t>
            </a:fld>
            <a:endParaRPr lang="nb-NO" dirty="0">
              <a:latin typeface="Arial"/>
              <a:cs typeface="Arial"/>
            </a:endParaRPr>
          </a:p>
        </p:txBody>
      </p:sp>
    </p:spTree>
    <p:extLst>
      <p:ext uri="{BB962C8B-B14F-4D97-AF65-F5344CB8AC3E}">
        <p14:creationId xmlns:p14="http://schemas.microsoft.com/office/powerpoint/2010/main" val="1222026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2D361D-0F41-F5EB-83F0-48670BFA4BCB}"/>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966FFCCA-416E-CC43-FD9E-CE7BDFCE7770}"/>
              </a:ext>
            </a:extLst>
          </p:cNvPr>
          <p:cNvSpPr>
            <a:spLocks noGrp="1"/>
          </p:cNvSpPr>
          <p:nvPr>
            <p:ph idx="1"/>
          </p:nvPr>
        </p:nvSpPr>
        <p:spPr/>
        <p:txBody>
          <a:bodyPr/>
          <a:lstStyle/>
          <a:p>
            <a:r>
              <a:rPr lang="en-US" altLang="zh-CN" dirty="0"/>
              <a:t>What</a:t>
            </a:r>
            <a:r>
              <a:rPr lang="zh-CN" altLang="en-US" dirty="0"/>
              <a:t> </a:t>
            </a:r>
            <a:r>
              <a:rPr lang="en-US" altLang="zh-CN" dirty="0"/>
              <a:t>are</a:t>
            </a:r>
            <a:r>
              <a:rPr lang="zh-CN" altLang="en-US" dirty="0"/>
              <a:t> </a:t>
            </a:r>
            <a:r>
              <a:rPr lang="en-US" altLang="zh-CN" dirty="0"/>
              <a:t>the</a:t>
            </a:r>
            <a:r>
              <a:rPr lang="zh-CN" altLang="en-US" dirty="0"/>
              <a:t> </a:t>
            </a:r>
            <a:r>
              <a:rPr lang="en-US" altLang="zh-CN" dirty="0"/>
              <a:t>problems</a:t>
            </a:r>
            <a:r>
              <a:rPr lang="zh-CN" altLang="en-US" dirty="0"/>
              <a:t> </a:t>
            </a:r>
            <a:r>
              <a:rPr lang="en-US" altLang="zh-CN" dirty="0"/>
              <a:t>of</a:t>
            </a:r>
            <a:r>
              <a:rPr lang="zh-CN" altLang="en-US" dirty="0"/>
              <a:t> </a:t>
            </a:r>
            <a:r>
              <a:rPr lang="en-US" altLang="zh-CN" dirty="0"/>
              <a:t>the</a:t>
            </a:r>
            <a:r>
              <a:rPr lang="zh-CN" altLang="en-US" dirty="0"/>
              <a:t> </a:t>
            </a:r>
            <a:r>
              <a:rPr lang="en-US" altLang="zh-CN" dirty="0"/>
              <a:t>current</a:t>
            </a:r>
            <a:r>
              <a:rPr lang="zh-CN" altLang="en-US" dirty="0"/>
              <a:t> </a:t>
            </a:r>
            <a:r>
              <a:rPr lang="en-US" altLang="zh-CN" dirty="0"/>
              <a:t>MLFQ?</a:t>
            </a:r>
          </a:p>
          <a:p>
            <a:pPr lvl="1"/>
            <a:r>
              <a:rPr lang="en-US" altLang="zh-CN" dirty="0"/>
              <a:t>Starvation</a:t>
            </a:r>
          </a:p>
          <a:p>
            <a:pPr lvl="1"/>
            <a:r>
              <a:rPr lang="en-US" altLang="zh-CN" dirty="0"/>
              <a:t>Processes may “game</a:t>
            </a:r>
            <a:r>
              <a:rPr lang="zh-CN" altLang="en-US" dirty="0"/>
              <a:t> </a:t>
            </a:r>
            <a:r>
              <a:rPr lang="en-US" altLang="zh-CN" dirty="0"/>
              <a:t>the</a:t>
            </a:r>
            <a:r>
              <a:rPr lang="zh-CN" altLang="en-US" dirty="0"/>
              <a:t> </a:t>
            </a:r>
            <a:r>
              <a:rPr lang="en-US" altLang="zh-CN" dirty="0"/>
              <a:t>scheduler” to get</a:t>
            </a:r>
            <a:r>
              <a:rPr lang="zh-CN" altLang="en-US" dirty="0"/>
              <a:t> </a:t>
            </a:r>
            <a:r>
              <a:rPr lang="en-US" altLang="zh-CN" dirty="0"/>
              <a:t>more</a:t>
            </a:r>
            <a:r>
              <a:rPr lang="zh-CN" altLang="en-US" dirty="0"/>
              <a:t> </a:t>
            </a:r>
            <a:r>
              <a:rPr lang="en-US" altLang="zh-CN" dirty="0"/>
              <a:t>resource</a:t>
            </a:r>
            <a:r>
              <a:rPr lang="zh-CN" altLang="en-US" dirty="0"/>
              <a:t> </a:t>
            </a:r>
            <a:r>
              <a:rPr lang="en-US" altLang="zh-CN" dirty="0"/>
              <a:t>share</a:t>
            </a:r>
          </a:p>
          <a:p>
            <a:pPr lvl="1"/>
            <a:r>
              <a:rPr lang="en-US" altLang="zh-CN" dirty="0"/>
              <a:t>Changed</a:t>
            </a:r>
            <a:r>
              <a:rPr lang="zh-CN" altLang="en-US" dirty="0"/>
              <a:t> </a:t>
            </a:r>
            <a:r>
              <a:rPr lang="en-US" altLang="zh-CN" dirty="0"/>
              <a:t>behavior</a:t>
            </a:r>
            <a:r>
              <a:rPr lang="zh-CN" altLang="en-US" dirty="0"/>
              <a:t> </a:t>
            </a:r>
            <a:r>
              <a:rPr lang="en-US" altLang="zh-CN" dirty="0"/>
              <a:t>over</a:t>
            </a:r>
            <a:r>
              <a:rPr lang="zh-CN" altLang="en-US" dirty="0"/>
              <a:t> </a:t>
            </a:r>
            <a:r>
              <a:rPr lang="en-US" altLang="zh-CN" dirty="0"/>
              <a:t>time</a:t>
            </a:r>
            <a:endParaRPr lang="en-US" dirty="0"/>
          </a:p>
        </p:txBody>
      </p:sp>
      <p:grpSp>
        <p:nvGrpSpPr>
          <p:cNvPr id="5" name="组合 4">
            <a:extLst>
              <a:ext uri="{FF2B5EF4-FFF2-40B4-BE49-F238E27FC236}">
                <a16:creationId xmlns:a16="http://schemas.microsoft.com/office/drawing/2014/main" id="{B2BAD179-472C-CA56-9E30-62426AA2ACD4}"/>
              </a:ext>
            </a:extLst>
          </p:cNvPr>
          <p:cNvGrpSpPr/>
          <p:nvPr/>
        </p:nvGrpSpPr>
        <p:grpSpPr>
          <a:xfrm>
            <a:off x="2802267" y="3632780"/>
            <a:ext cx="6210773" cy="2119083"/>
            <a:chOff x="1022830" y="2454680"/>
            <a:chExt cx="7357749" cy="3083490"/>
          </a:xfrm>
        </p:grpSpPr>
        <p:sp>
          <p:nvSpPr>
            <p:cNvPr id="6" name="文本框 5">
              <a:extLst>
                <a:ext uri="{FF2B5EF4-FFF2-40B4-BE49-F238E27FC236}">
                  <a16:creationId xmlns:a16="http://schemas.microsoft.com/office/drawing/2014/main" id="{FF3E69D0-D1A2-1C95-C223-D1586C2CBD39}"/>
                </a:ext>
              </a:extLst>
            </p:cNvPr>
            <p:cNvSpPr txBox="1"/>
            <p:nvPr/>
          </p:nvSpPr>
          <p:spPr>
            <a:xfrm>
              <a:off x="1022830" y="3121257"/>
              <a:ext cx="1677230" cy="537417"/>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High</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7" name="文本框 6">
              <a:extLst>
                <a:ext uri="{FF2B5EF4-FFF2-40B4-BE49-F238E27FC236}">
                  <a16:creationId xmlns:a16="http://schemas.microsoft.com/office/drawing/2014/main" id="{A2F1A9D7-D88B-D4A6-FE40-07E3584F3FE2}"/>
                </a:ext>
              </a:extLst>
            </p:cNvPr>
            <p:cNvSpPr txBox="1"/>
            <p:nvPr/>
          </p:nvSpPr>
          <p:spPr>
            <a:xfrm>
              <a:off x="1022830" y="4783626"/>
              <a:ext cx="1616461" cy="537417"/>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Low</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8" name="文本框 7">
              <a:extLst>
                <a:ext uri="{FF2B5EF4-FFF2-40B4-BE49-F238E27FC236}">
                  <a16:creationId xmlns:a16="http://schemas.microsoft.com/office/drawing/2014/main" id="{A18DA9E0-3270-27D9-2BC4-D9F0FC83B8AF}"/>
                </a:ext>
              </a:extLst>
            </p:cNvPr>
            <p:cNvSpPr txBox="1"/>
            <p:nvPr/>
          </p:nvSpPr>
          <p:spPr>
            <a:xfrm>
              <a:off x="3492335" y="3750485"/>
              <a:ext cx="1859537" cy="537417"/>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Lower</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priority</a:t>
              </a:r>
              <a:endParaRPr lang="en-US" b="0" dirty="0">
                <a:solidFill>
                  <a:srgbClr val="FF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1E8592B1-9DDD-BB14-8E2A-84691BACF2B1}"/>
                </a:ext>
              </a:extLst>
            </p:cNvPr>
            <p:cNvSpPr txBox="1"/>
            <p:nvPr/>
          </p:nvSpPr>
          <p:spPr>
            <a:xfrm>
              <a:off x="2874646" y="2454680"/>
              <a:ext cx="526413" cy="76134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A</a:t>
              </a:r>
              <a:endParaRPr lang="en-US" sz="2800" dirty="0">
                <a:solidFill>
                  <a:srgbClr val="000000"/>
                </a:solidFill>
                <a:latin typeface="Arial" panose="020B0604020202020204"/>
                <a:ea typeface="+mn-ea"/>
                <a:cs typeface="+mn-cs"/>
              </a:endParaRPr>
            </a:p>
          </p:txBody>
        </p:sp>
        <p:sp>
          <p:nvSpPr>
            <p:cNvPr id="10" name="文本框 9">
              <a:extLst>
                <a:ext uri="{FF2B5EF4-FFF2-40B4-BE49-F238E27FC236}">
                  <a16:creationId xmlns:a16="http://schemas.microsoft.com/office/drawing/2014/main" id="{B4330851-D40B-249C-03CF-F1B9FE06882B}"/>
                </a:ext>
              </a:extLst>
            </p:cNvPr>
            <p:cNvSpPr txBox="1"/>
            <p:nvPr/>
          </p:nvSpPr>
          <p:spPr>
            <a:xfrm>
              <a:off x="4930931" y="2598037"/>
              <a:ext cx="526413" cy="76134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B</a:t>
              </a:r>
              <a:endParaRPr lang="en-US" sz="2800" dirty="0">
                <a:solidFill>
                  <a:srgbClr val="000000"/>
                </a:solidFill>
                <a:latin typeface="Arial" panose="020B0604020202020204"/>
                <a:ea typeface="+mn-ea"/>
                <a:cs typeface="+mn-cs"/>
              </a:endParaRPr>
            </a:p>
          </p:txBody>
        </p:sp>
        <p:cxnSp>
          <p:nvCxnSpPr>
            <p:cNvPr id="11" name="直线箭头连接符 10">
              <a:extLst>
                <a:ext uri="{FF2B5EF4-FFF2-40B4-BE49-F238E27FC236}">
                  <a16:creationId xmlns:a16="http://schemas.microsoft.com/office/drawing/2014/main" id="{35E1624E-2CE8-BE78-8917-F98C9615841D}"/>
                </a:ext>
              </a:extLst>
            </p:cNvPr>
            <p:cNvCxnSpPr/>
            <p:nvPr/>
          </p:nvCxnSpPr>
          <p:spPr>
            <a:xfrm>
              <a:off x="3028950" y="5532120"/>
              <a:ext cx="5143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1F344DC9-7D49-8012-5540-AB304872E470}"/>
                </a:ext>
              </a:extLst>
            </p:cNvPr>
            <p:cNvSpPr txBox="1"/>
            <p:nvPr/>
          </p:nvSpPr>
          <p:spPr>
            <a:xfrm>
              <a:off x="2536507" y="4754869"/>
              <a:ext cx="583385" cy="537417"/>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735D7DDD-01DC-D59A-E23D-29DF985FC3AC}"/>
                </a:ext>
              </a:extLst>
            </p:cNvPr>
            <p:cNvSpPr txBox="1"/>
            <p:nvPr/>
          </p:nvSpPr>
          <p:spPr>
            <a:xfrm>
              <a:off x="2536507" y="3890367"/>
              <a:ext cx="583385" cy="537417"/>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Q1</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795EC9BF-834C-F985-A0D1-44FF7E0CDFA1}"/>
                </a:ext>
              </a:extLst>
            </p:cNvPr>
            <p:cNvSpPr txBox="1"/>
            <p:nvPr/>
          </p:nvSpPr>
          <p:spPr>
            <a:xfrm>
              <a:off x="2494649" y="3130217"/>
              <a:ext cx="583385" cy="537417"/>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Q2</a:t>
              </a:r>
              <a:endParaRPr lang="en-US" b="0" dirty="0">
                <a:solidFill>
                  <a:srgbClr val="000000"/>
                </a:solidFill>
                <a:latin typeface="Arial" panose="020B0604020202020204"/>
                <a:ea typeface="+mn-ea"/>
                <a:cs typeface="+mn-cs"/>
              </a:endParaRPr>
            </a:p>
          </p:txBody>
        </p:sp>
        <p:sp>
          <p:nvSpPr>
            <p:cNvPr id="15" name="矩形 14">
              <a:extLst>
                <a:ext uri="{FF2B5EF4-FFF2-40B4-BE49-F238E27FC236}">
                  <a16:creationId xmlns:a16="http://schemas.microsoft.com/office/drawing/2014/main" id="{40944914-F3F4-31AC-F51D-0D910729FC7A}"/>
                </a:ext>
              </a:extLst>
            </p:cNvPr>
            <p:cNvSpPr/>
            <p:nvPr/>
          </p:nvSpPr>
          <p:spPr>
            <a:xfrm>
              <a:off x="3073311" y="3275637"/>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6" name="矩形 15">
              <a:extLst>
                <a:ext uri="{FF2B5EF4-FFF2-40B4-BE49-F238E27FC236}">
                  <a16:creationId xmlns:a16="http://schemas.microsoft.com/office/drawing/2014/main" id="{697D3B39-6416-DB75-498A-2418A03C8FF8}"/>
                </a:ext>
              </a:extLst>
            </p:cNvPr>
            <p:cNvSpPr/>
            <p:nvPr/>
          </p:nvSpPr>
          <p:spPr>
            <a:xfrm>
              <a:off x="3266190" y="3998752"/>
              <a:ext cx="196210" cy="783302"/>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7" name="矩形 16">
              <a:extLst>
                <a:ext uri="{FF2B5EF4-FFF2-40B4-BE49-F238E27FC236}">
                  <a16:creationId xmlns:a16="http://schemas.microsoft.com/office/drawing/2014/main" id="{6B8C195D-58E5-800B-5A38-6EAF67470746}"/>
                </a:ext>
              </a:extLst>
            </p:cNvPr>
            <p:cNvSpPr/>
            <p:nvPr/>
          </p:nvSpPr>
          <p:spPr>
            <a:xfrm>
              <a:off x="3462806" y="4779497"/>
              <a:ext cx="1887760" cy="758673"/>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8" name="矩形 17">
              <a:extLst>
                <a:ext uri="{FF2B5EF4-FFF2-40B4-BE49-F238E27FC236}">
                  <a16:creationId xmlns:a16="http://schemas.microsoft.com/office/drawing/2014/main" id="{346EA619-F399-A5A7-45D5-691CEA5FC9D4}"/>
                </a:ext>
              </a:extLst>
            </p:cNvPr>
            <p:cNvSpPr/>
            <p:nvPr/>
          </p:nvSpPr>
          <p:spPr>
            <a:xfrm flipH="1">
              <a:off x="5427112" y="2474975"/>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9" name="矩形 18">
              <a:extLst>
                <a:ext uri="{FF2B5EF4-FFF2-40B4-BE49-F238E27FC236}">
                  <a16:creationId xmlns:a16="http://schemas.microsoft.com/office/drawing/2014/main" id="{5A4425D2-53C1-B343-B1B1-36117442CC35}"/>
                </a:ext>
              </a:extLst>
            </p:cNvPr>
            <p:cNvSpPr/>
            <p:nvPr/>
          </p:nvSpPr>
          <p:spPr>
            <a:xfrm flipH="1">
              <a:off x="5639407" y="2474974"/>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0" name="矩形 19">
              <a:extLst>
                <a:ext uri="{FF2B5EF4-FFF2-40B4-BE49-F238E27FC236}">
                  <a16:creationId xmlns:a16="http://schemas.microsoft.com/office/drawing/2014/main" id="{3FA3EECE-6A02-F920-21AC-1AAA7EA198B2}"/>
                </a:ext>
              </a:extLst>
            </p:cNvPr>
            <p:cNvSpPr/>
            <p:nvPr/>
          </p:nvSpPr>
          <p:spPr>
            <a:xfrm flipH="1">
              <a:off x="5859478" y="2474973"/>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1" name="矩形 20">
              <a:extLst>
                <a:ext uri="{FF2B5EF4-FFF2-40B4-BE49-F238E27FC236}">
                  <a16:creationId xmlns:a16="http://schemas.microsoft.com/office/drawing/2014/main" id="{6C6A4656-AD3B-7626-0F46-D0FE74FCBEF9}"/>
                </a:ext>
              </a:extLst>
            </p:cNvPr>
            <p:cNvSpPr/>
            <p:nvPr/>
          </p:nvSpPr>
          <p:spPr>
            <a:xfrm flipH="1">
              <a:off x="6070730" y="2469106"/>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2" name="矩形 21">
              <a:extLst>
                <a:ext uri="{FF2B5EF4-FFF2-40B4-BE49-F238E27FC236}">
                  <a16:creationId xmlns:a16="http://schemas.microsoft.com/office/drawing/2014/main" id="{E8B3D409-43E4-03F9-0550-27B1D678C5D9}"/>
                </a:ext>
              </a:extLst>
            </p:cNvPr>
            <p:cNvSpPr/>
            <p:nvPr/>
          </p:nvSpPr>
          <p:spPr>
            <a:xfrm flipH="1">
              <a:off x="6283025" y="2469105"/>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3" name="矩形 22">
              <a:extLst>
                <a:ext uri="{FF2B5EF4-FFF2-40B4-BE49-F238E27FC236}">
                  <a16:creationId xmlns:a16="http://schemas.microsoft.com/office/drawing/2014/main" id="{E905D4E0-F363-A161-2D99-40CF432DE9C1}"/>
                </a:ext>
              </a:extLst>
            </p:cNvPr>
            <p:cNvSpPr/>
            <p:nvPr/>
          </p:nvSpPr>
          <p:spPr>
            <a:xfrm flipH="1">
              <a:off x="6503096" y="2469104"/>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4" name="矩形 23">
              <a:extLst>
                <a:ext uri="{FF2B5EF4-FFF2-40B4-BE49-F238E27FC236}">
                  <a16:creationId xmlns:a16="http://schemas.microsoft.com/office/drawing/2014/main" id="{F086DEB6-FAF9-8E89-9918-13634F4E054E}"/>
                </a:ext>
              </a:extLst>
            </p:cNvPr>
            <p:cNvSpPr/>
            <p:nvPr/>
          </p:nvSpPr>
          <p:spPr>
            <a:xfrm flipH="1">
              <a:off x="5351379" y="4785369"/>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5" name="矩形 24">
              <a:extLst>
                <a:ext uri="{FF2B5EF4-FFF2-40B4-BE49-F238E27FC236}">
                  <a16:creationId xmlns:a16="http://schemas.microsoft.com/office/drawing/2014/main" id="{DBEAF23E-B88D-3F8F-C355-B45139850661}"/>
                </a:ext>
              </a:extLst>
            </p:cNvPr>
            <p:cNvSpPr/>
            <p:nvPr/>
          </p:nvSpPr>
          <p:spPr>
            <a:xfrm flipH="1">
              <a:off x="5563674" y="4785368"/>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6" name="矩形 25">
              <a:extLst>
                <a:ext uri="{FF2B5EF4-FFF2-40B4-BE49-F238E27FC236}">
                  <a16:creationId xmlns:a16="http://schemas.microsoft.com/office/drawing/2014/main" id="{F74ABCE7-857D-C02E-7656-D809A115C628}"/>
                </a:ext>
              </a:extLst>
            </p:cNvPr>
            <p:cNvSpPr/>
            <p:nvPr/>
          </p:nvSpPr>
          <p:spPr>
            <a:xfrm flipH="1">
              <a:off x="5783745" y="4785367"/>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7" name="矩形 26">
              <a:extLst>
                <a:ext uri="{FF2B5EF4-FFF2-40B4-BE49-F238E27FC236}">
                  <a16:creationId xmlns:a16="http://schemas.microsoft.com/office/drawing/2014/main" id="{DEBBB25E-E87E-C724-9712-BA360B454F29}"/>
                </a:ext>
              </a:extLst>
            </p:cNvPr>
            <p:cNvSpPr/>
            <p:nvPr/>
          </p:nvSpPr>
          <p:spPr>
            <a:xfrm flipH="1">
              <a:off x="5994997" y="4779500"/>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8" name="矩形 27">
              <a:extLst>
                <a:ext uri="{FF2B5EF4-FFF2-40B4-BE49-F238E27FC236}">
                  <a16:creationId xmlns:a16="http://schemas.microsoft.com/office/drawing/2014/main" id="{0ACD359C-C657-7A30-07F1-82092132D425}"/>
                </a:ext>
              </a:extLst>
            </p:cNvPr>
            <p:cNvSpPr/>
            <p:nvPr/>
          </p:nvSpPr>
          <p:spPr>
            <a:xfrm flipH="1">
              <a:off x="6207292" y="4779499"/>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9" name="矩形 28">
              <a:extLst>
                <a:ext uri="{FF2B5EF4-FFF2-40B4-BE49-F238E27FC236}">
                  <a16:creationId xmlns:a16="http://schemas.microsoft.com/office/drawing/2014/main" id="{3A89DA84-896A-E5FF-576D-56A7053032F2}"/>
                </a:ext>
              </a:extLst>
            </p:cNvPr>
            <p:cNvSpPr/>
            <p:nvPr/>
          </p:nvSpPr>
          <p:spPr>
            <a:xfrm flipH="1">
              <a:off x="6387782" y="4779498"/>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0" name="文本框 29">
              <a:extLst>
                <a:ext uri="{FF2B5EF4-FFF2-40B4-BE49-F238E27FC236}">
                  <a16:creationId xmlns:a16="http://schemas.microsoft.com/office/drawing/2014/main" id="{32D235A7-8880-31E7-715E-F9487143A688}"/>
                </a:ext>
              </a:extLst>
            </p:cNvPr>
            <p:cNvSpPr txBox="1"/>
            <p:nvPr/>
          </p:nvSpPr>
          <p:spPr>
            <a:xfrm>
              <a:off x="6687870" y="2656606"/>
              <a:ext cx="1692709" cy="1343543"/>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Remain</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at</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the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same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priority</a:t>
              </a:r>
              <a:endParaRPr lang="en-US" b="0" dirty="0">
                <a:solidFill>
                  <a:srgbClr val="FF0000"/>
                </a:solidFill>
                <a:latin typeface="Arial" panose="020B0604020202020204"/>
                <a:ea typeface="+mn-ea"/>
                <a:cs typeface="+mn-cs"/>
              </a:endParaRPr>
            </a:p>
          </p:txBody>
        </p:sp>
        <p:sp>
          <p:nvSpPr>
            <p:cNvPr id="31" name="矩形 30">
              <a:extLst>
                <a:ext uri="{FF2B5EF4-FFF2-40B4-BE49-F238E27FC236}">
                  <a16:creationId xmlns:a16="http://schemas.microsoft.com/office/drawing/2014/main" id="{2E2EE773-C318-C86F-BF1D-7508AC13EA03}"/>
                </a:ext>
              </a:extLst>
            </p:cNvPr>
            <p:cNvSpPr/>
            <p:nvPr/>
          </p:nvSpPr>
          <p:spPr>
            <a:xfrm flipH="1">
              <a:off x="6622916" y="4791342"/>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grpSp>
      <p:sp>
        <p:nvSpPr>
          <p:cNvPr id="32" name="灯片编号占位符 2">
            <a:extLst>
              <a:ext uri="{FF2B5EF4-FFF2-40B4-BE49-F238E27FC236}">
                <a16:creationId xmlns:a16="http://schemas.microsoft.com/office/drawing/2014/main" id="{FEBD5603-F20B-64EB-A37F-BD9065FDF9BD}"/>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31</a:t>
            </a:fld>
            <a:endParaRPr lang="nb-NO" dirty="0">
              <a:latin typeface="Arial"/>
              <a:cs typeface="Arial"/>
            </a:endParaRPr>
          </a:p>
        </p:txBody>
      </p:sp>
    </p:spTree>
    <p:extLst>
      <p:ext uri="{BB962C8B-B14F-4D97-AF65-F5344CB8AC3E}">
        <p14:creationId xmlns:p14="http://schemas.microsoft.com/office/powerpoint/2010/main" val="187182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6128FE-E1AD-B3E9-CCE0-2D98FD1F566F}"/>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8A167BD1-C562-AA20-36B2-303F93575C2B}"/>
              </a:ext>
            </a:extLst>
          </p:cNvPr>
          <p:cNvSpPr>
            <a:spLocks noGrp="1"/>
          </p:cNvSpPr>
          <p:nvPr>
            <p:ph idx="1"/>
          </p:nvPr>
        </p:nvSpPr>
        <p:spPr/>
        <p:txBody>
          <a:bodyPr/>
          <a:lstStyle/>
          <a:p>
            <a:r>
              <a:rPr lang="en-US" altLang="zh-CN" dirty="0"/>
              <a:t>Starvation</a:t>
            </a:r>
            <a:endParaRPr lang="en-US" dirty="0"/>
          </a:p>
        </p:txBody>
      </p:sp>
      <p:sp>
        <p:nvSpPr>
          <p:cNvPr id="6" name="文本框 5">
            <a:extLst>
              <a:ext uri="{FF2B5EF4-FFF2-40B4-BE49-F238E27FC236}">
                <a16:creationId xmlns:a16="http://schemas.microsoft.com/office/drawing/2014/main" id="{A8D2AC03-F33C-40C4-B6EA-1E5A91A2C68D}"/>
              </a:ext>
            </a:extLst>
          </p:cNvPr>
          <p:cNvSpPr txBox="1"/>
          <p:nvPr/>
        </p:nvSpPr>
        <p:spPr>
          <a:xfrm>
            <a:off x="2341582" y="2987194"/>
            <a:ext cx="14157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High</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7" name="文本框 6">
            <a:extLst>
              <a:ext uri="{FF2B5EF4-FFF2-40B4-BE49-F238E27FC236}">
                <a16:creationId xmlns:a16="http://schemas.microsoft.com/office/drawing/2014/main" id="{2DF676C2-B01A-1B3F-9D3B-F79AD98FA061}"/>
              </a:ext>
            </a:extLst>
          </p:cNvPr>
          <p:cNvSpPr txBox="1"/>
          <p:nvPr/>
        </p:nvSpPr>
        <p:spPr>
          <a:xfrm>
            <a:off x="2434226" y="4766897"/>
            <a:ext cx="13644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Low</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8" name="文本框 7">
            <a:extLst>
              <a:ext uri="{FF2B5EF4-FFF2-40B4-BE49-F238E27FC236}">
                <a16:creationId xmlns:a16="http://schemas.microsoft.com/office/drawing/2014/main" id="{E01546C7-3F28-C44B-3F4F-75142F32DA6A}"/>
              </a:ext>
            </a:extLst>
          </p:cNvPr>
          <p:cNvSpPr txBox="1"/>
          <p:nvPr/>
        </p:nvSpPr>
        <p:spPr>
          <a:xfrm>
            <a:off x="4673435" y="3567605"/>
            <a:ext cx="156966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Lower</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priority</a:t>
            </a:r>
            <a:endParaRPr lang="en-US" b="0" dirty="0">
              <a:solidFill>
                <a:srgbClr val="FF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368653A2-A268-1454-FDFC-1C09D2348DA9}"/>
              </a:ext>
            </a:extLst>
          </p:cNvPr>
          <p:cNvSpPr txBox="1"/>
          <p:nvPr/>
        </p:nvSpPr>
        <p:spPr>
          <a:xfrm>
            <a:off x="4113178" y="2627301"/>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A</a:t>
            </a:r>
            <a:endParaRPr lang="en-US" sz="2800" dirty="0">
              <a:solidFill>
                <a:srgbClr val="000000"/>
              </a:solidFill>
              <a:latin typeface="Arial" panose="020B0604020202020204"/>
              <a:ea typeface="+mn-ea"/>
              <a:cs typeface="+mn-cs"/>
            </a:endParaRPr>
          </a:p>
        </p:txBody>
      </p:sp>
      <p:sp>
        <p:nvSpPr>
          <p:cNvPr id="10" name="文本框 9">
            <a:extLst>
              <a:ext uri="{FF2B5EF4-FFF2-40B4-BE49-F238E27FC236}">
                <a16:creationId xmlns:a16="http://schemas.microsoft.com/office/drawing/2014/main" id="{82DCE486-C2BE-758E-40F0-4082F44ABCCB}"/>
              </a:ext>
            </a:extLst>
          </p:cNvPr>
          <p:cNvSpPr txBox="1"/>
          <p:nvPr/>
        </p:nvSpPr>
        <p:spPr>
          <a:xfrm>
            <a:off x="6112031" y="2415157"/>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C</a:t>
            </a:r>
            <a:endParaRPr lang="en-US" sz="2800" dirty="0">
              <a:solidFill>
                <a:srgbClr val="000000"/>
              </a:solidFill>
              <a:latin typeface="Arial" panose="020B0604020202020204"/>
              <a:ea typeface="+mn-ea"/>
              <a:cs typeface="+mn-cs"/>
            </a:endParaRPr>
          </a:p>
        </p:txBody>
      </p:sp>
      <p:cxnSp>
        <p:nvCxnSpPr>
          <p:cNvPr id="11" name="直线箭头连接符 10">
            <a:extLst>
              <a:ext uri="{FF2B5EF4-FFF2-40B4-BE49-F238E27FC236}">
                <a16:creationId xmlns:a16="http://schemas.microsoft.com/office/drawing/2014/main" id="{1AF6700A-2415-E222-2A8B-DB7B8BC8558D}"/>
              </a:ext>
            </a:extLst>
          </p:cNvPr>
          <p:cNvCxnSpPr/>
          <p:nvPr/>
        </p:nvCxnSpPr>
        <p:spPr>
          <a:xfrm>
            <a:off x="4210050" y="5349240"/>
            <a:ext cx="5143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1C2E06C7-847C-C611-CF7B-9EE618006329}"/>
              </a:ext>
            </a:extLst>
          </p:cNvPr>
          <p:cNvSpPr txBox="1"/>
          <p:nvPr/>
        </p:nvSpPr>
        <p:spPr>
          <a:xfrm>
            <a:off x="3717608" y="4571989"/>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BBC7C95F-96B8-87EE-7FC7-D116C68BB421}"/>
              </a:ext>
            </a:extLst>
          </p:cNvPr>
          <p:cNvSpPr txBox="1"/>
          <p:nvPr/>
        </p:nvSpPr>
        <p:spPr>
          <a:xfrm>
            <a:off x="3717608" y="3707487"/>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Q1</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17CAC440-5AD5-DA44-C1AF-A8E09729CB97}"/>
              </a:ext>
            </a:extLst>
          </p:cNvPr>
          <p:cNvSpPr txBox="1"/>
          <p:nvPr/>
        </p:nvSpPr>
        <p:spPr>
          <a:xfrm>
            <a:off x="3675750" y="2947337"/>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Q2</a:t>
            </a:r>
            <a:endParaRPr lang="en-US" b="0" dirty="0">
              <a:solidFill>
                <a:srgbClr val="000000"/>
              </a:solidFill>
              <a:latin typeface="Arial" panose="020B0604020202020204"/>
              <a:ea typeface="+mn-ea"/>
              <a:cs typeface="+mn-cs"/>
            </a:endParaRPr>
          </a:p>
        </p:txBody>
      </p:sp>
      <p:sp>
        <p:nvSpPr>
          <p:cNvPr id="15" name="矩形 14">
            <a:extLst>
              <a:ext uri="{FF2B5EF4-FFF2-40B4-BE49-F238E27FC236}">
                <a16:creationId xmlns:a16="http://schemas.microsoft.com/office/drawing/2014/main" id="{145EA782-D7AB-ACDC-373E-CA26556931DB}"/>
              </a:ext>
            </a:extLst>
          </p:cNvPr>
          <p:cNvSpPr/>
          <p:nvPr/>
        </p:nvSpPr>
        <p:spPr>
          <a:xfrm>
            <a:off x="4254411" y="3092758"/>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6" name="矩形 15">
            <a:extLst>
              <a:ext uri="{FF2B5EF4-FFF2-40B4-BE49-F238E27FC236}">
                <a16:creationId xmlns:a16="http://schemas.microsoft.com/office/drawing/2014/main" id="{8E1A0499-252C-BFF6-E67B-D03BD3C39754}"/>
              </a:ext>
            </a:extLst>
          </p:cNvPr>
          <p:cNvSpPr/>
          <p:nvPr/>
        </p:nvSpPr>
        <p:spPr>
          <a:xfrm>
            <a:off x="4447290" y="3815872"/>
            <a:ext cx="196210" cy="783302"/>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7" name="矩形 16">
            <a:extLst>
              <a:ext uri="{FF2B5EF4-FFF2-40B4-BE49-F238E27FC236}">
                <a16:creationId xmlns:a16="http://schemas.microsoft.com/office/drawing/2014/main" id="{016619F7-A142-E004-B211-7252D6CD01EB}"/>
              </a:ext>
            </a:extLst>
          </p:cNvPr>
          <p:cNvSpPr/>
          <p:nvPr/>
        </p:nvSpPr>
        <p:spPr>
          <a:xfrm>
            <a:off x="4643906" y="4596618"/>
            <a:ext cx="1887760" cy="758673"/>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8" name="矩形 17">
            <a:extLst>
              <a:ext uri="{FF2B5EF4-FFF2-40B4-BE49-F238E27FC236}">
                <a16:creationId xmlns:a16="http://schemas.microsoft.com/office/drawing/2014/main" id="{108813B4-96C3-5753-4A8E-BB0B32DDF4BD}"/>
              </a:ext>
            </a:extLst>
          </p:cNvPr>
          <p:cNvSpPr/>
          <p:nvPr/>
        </p:nvSpPr>
        <p:spPr>
          <a:xfrm flipH="1">
            <a:off x="6608213" y="2292096"/>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9" name="矩形 18">
            <a:extLst>
              <a:ext uri="{FF2B5EF4-FFF2-40B4-BE49-F238E27FC236}">
                <a16:creationId xmlns:a16="http://schemas.microsoft.com/office/drawing/2014/main" id="{84532172-B301-9276-C9CD-CBC3BB30DDFB}"/>
              </a:ext>
            </a:extLst>
          </p:cNvPr>
          <p:cNvSpPr/>
          <p:nvPr/>
        </p:nvSpPr>
        <p:spPr>
          <a:xfrm flipH="1">
            <a:off x="6820508" y="2292095"/>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0" name="矩形 19">
            <a:extLst>
              <a:ext uri="{FF2B5EF4-FFF2-40B4-BE49-F238E27FC236}">
                <a16:creationId xmlns:a16="http://schemas.microsoft.com/office/drawing/2014/main" id="{6617738E-D921-0A66-AC2E-A771AD44DEA8}"/>
              </a:ext>
            </a:extLst>
          </p:cNvPr>
          <p:cNvSpPr/>
          <p:nvPr/>
        </p:nvSpPr>
        <p:spPr>
          <a:xfrm flipH="1">
            <a:off x="7040579" y="2292094"/>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1" name="矩形 20">
            <a:extLst>
              <a:ext uri="{FF2B5EF4-FFF2-40B4-BE49-F238E27FC236}">
                <a16:creationId xmlns:a16="http://schemas.microsoft.com/office/drawing/2014/main" id="{C728B42A-7324-E3DA-8937-E3E8E578E736}"/>
              </a:ext>
            </a:extLst>
          </p:cNvPr>
          <p:cNvSpPr/>
          <p:nvPr/>
        </p:nvSpPr>
        <p:spPr>
          <a:xfrm flipH="1">
            <a:off x="7251831" y="2286227"/>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2" name="矩形 21">
            <a:extLst>
              <a:ext uri="{FF2B5EF4-FFF2-40B4-BE49-F238E27FC236}">
                <a16:creationId xmlns:a16="http://schemas.microsoft.com/office/drawing/2014/main" id="{B9DC7D9F-925A-B4EB-B56F-AD8AE9239467}"/>
              </a:ext>
            </a:extLst>
          </p:cNvPr>
          <p:cNvSpPr/>
          <p:nvPr/>
        </p:nvSpPr>
        <p:spPr>
          <a:xfrm flipH="1">
            <a:off x="7464126" y="2286226"/>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3" name="矩形 22">
            <a:extLst>
              <a:ext uri="{FF2B5EF4-FFF2-40B4-BE49-F238E27FC236}">
                <a16:creationId xmlns:a16="http://schemas.microsoft.com/office/drawing/2014/main" id="{B234941D-7D30-3CF5-EE2B-F217CE6EE067}"/>
              </a:ext>
            </a:extLst>
          </p:cNvPr>
          <p:cNvSpPr/>
          <p:nvPr/>
        </p:nvSpPr>
        <p:spPr>
          <a:xfrm flipH="1">
            <a:off x="7684197" y="2286225"/>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4" name="矩形 23">
            <a:extLst>
              <a:ext uri="{FF2B5EF4-FFF2-40B4-BE49-F238E27FC236}">
                <a16:creationId xmlns:a16="http://schemas.microsoft.com/office/drawing/2014/main" id="{12FD4604-FF6C-8B52-600E-44756F06D24E}"/>
              </a:ext>
            </a:extLst>
          </p:cNvPr>
          <p:cNvSpPr/>
          <p:nvPr/>
        </p:nvSpPr>
        <p:spPr>
          <a:xfrm flipH="1">
            <a:off x="6532480" y="4602490"/>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0" name="文本框 29">
            <a:extLst>
              <a:ext uri="{FF2B5EF4-FFF2-40B4-BE49-F238E27FC236}">
                <a16:creationId xmlns:a16="http://schemas.microsoft.com/office/drawing/2014/main" id="{9A6EC32A-B6C7-A345-2FF0-C890E8B0E64A}"/>
              </a:ext>
            </a:extLst>
          </p:cNvPr>
          <p:cNvSpPr txBox="1"/>
          <p:nvPr/>
        </p:nvSpPr>
        <p:spPr>
          <a:xfrm>
            <a:off x="7977529" y="1929106"/>
            <a:ext cx="1692709" cy="1200329"/>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Interactive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jobs</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always</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occupy</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the</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CPU</a:t>
            </a:r>
            <a:endParaRPr lang="en-US" b="0" dirty="0">
              <a:solidFill>
                <a:srgbClr val="FF0000"/>
              </a:solidFill>
              <a:latin typeface="Arial" panose="020B0604020202020204"/>
              <a:ea typeface="+mn-ea"/>
              <a:cs typeface="+mn-cs"/>
            </a:endParaRPr>
          </a:p>
        </p:txBody>
      </p:sp>
      <p:sp>
        <p:nvSpPr>
          <p:cNvPr id="41" name="文本框 40">
            <a:extLst>
              <a:ext uri="{FF2B5EF4-FFF2-40B4-BE49-F238E27FC236}">
                <a16:creationId xmlns:a16="http://schemas.microsoft.com/office/drawing/2014/main" id="{C35B7FAD-7068-7F6F-74EA-3C717414C168}"/>
              </a:ext>
            </a:extLst>
          </p:cNvPr>
          <p:cNvSpPr txBox="1"/>
          <p:nvPr/>
        </p:nvSpPr>
        <p:spPr>
          <a:xfrm>
            <a:off x="6094109" y="1608556"/>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B</a:t>
            </a:r>
            <a:endParaRPr lang="en-US" sz="2800" dirty="0">
              <a:solidFill>
                <a:srgbClr val="000000"/>
              </a:solidFill>
              <a:latin typeface="Arial" panose="020B0604020202020204"/>
              <a:ea typeface="+mn-ea"/>
              <a:cs typeface="+mn-cs"/>
            </a:endParaRPr>
          </a:p>
        </p:txBody>
      </p:sp>
      <p:sp>
        <p:nvSpPr>
          <p:cNvPr id="42" name="矩形 41">
            <a:extLst>
              <a:ext uri="{FF2B5EF4-FFF2-40B4-BE49-F238E27FC236}">
                <a16:creationId xmlns:a16="http://schemas.microsoft.com/office/drawing/2014/main" id="{DF6643B2-197D-B3F6-07AD-4C32F06D7652}"/>
              </a:ext>
            </a:extLst>
          </p:cNvPr>
          <p:cNvSpPr/>
          <p:nvPr/>
        </p:nvSpPr>
        <p:spPr>
          <a:xfrm flipH="1">
            <a:off x="6712970" y="156280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43" name="矩形 42">
            <a:extLst>
              <a:ext uri="{FF2B5EF4-FFF2-40B4-BE49-F238E27FC236}">
                <a16:creationId xmlns:a16="http://schemas.microsoft.com/office/drawing/2014/main" id="{D0DE07CA-AC73-D927-1D91-F19747788E91}"/>
              </a:ext>
            </a:extLst>
          </p:cNvPr>
          <p:cNvSpPr/>
          <p:nvPr/>
        </p:nvSpPr>
        <p:spPr>
          <a:xfrm flipH="1">
            <a:off x="6925265" y="1562807"/>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44" name="矩形 43">
            <a:extLst>
              <a:ext uri="{FF2B5EF4-FFF2-40B4-BE49-F238E27FC236}">
                <a16:creationId xmlns:a16="http://schemas.microsoft.com/office/drawing/2014/main" id="{182DD994-A0F6-0EA3-BE18-1C4231F2E750}"/>
              </a:ext>
            </a:extLst>
          </p:cNvPr>
          <p:cNvSpPr/>
          <p:nvPr/>
        </p:nvSpPr>
        <p:spPr>
          <a:xfrm flipH="1">
            <a:off x="7145336" y="1562806"/>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45" name="矩形 44">
            <a:extLst>
              <a:ext uri="{FF2B5EF4-FFF2-40B4-BE49-F238E27FC236}">
                <a16:creationId xmlns:a16="http://schemas.microsoft.com/office/drawing/2014/main" id="{B9AA23BD-ABA5-6E83-2065-8CBAD0AE5BFE}"/>
              </a:ext>
            </a:extLst>
          </p:cNvPr>
          <p:cNvSpPr/>
          <p:nvPr/>
        </p:nvSpPr>
        <p:spPr>
          <a:xfrm flipH="1">
            <a:off x="7356588" y="1556939"/>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46" name="矩形 45">
            <a:extLst>
              <a:ext uri="{FF2B5EF4-FFF2-40B4-BE49-F238E27FC236}">
                <a16:creationId xmlns:a16="http://schemas.microsoft.com/office/drawing/2014/main" id="{006F660B-E5F7-5C3C-0EC5-38CD67FDAFFD}"/>
              </a:ext>
            </a:extLst>
          </p:cNvPr>
          <p:cNvSpPr/>
          <p:nvPr/>
        </p:nvSpPr>
        <p:spPr>
          <a:xfrm flipH="1">
            <a:off x="7568883" y="155693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47" name="矩形 46">
            <a:extLst>
              <a:ext uri="{FF2B5EF4-FFF2-40B4-BE49-F238E27FC236}">
                <a16:creationId xmlns:a16="http://schemas.microsoft.com/office/drawing/2014/main" id="{BFF7B61A-097F-22B1-359E-9B1363F74F14}"/>
              </a:ext>
            </a:extLst>
          </p:cNvPr>
          <p:cNvSpPr/>
          <p:nvPr/>
        </p:nvSpPr>
        <p:spPr>
          <a:xfrm flipH="1">
            <a:off x="7788954" y="1556937"/>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48" name="文本框 47">
            <a:extLst>
              <a:ext uri="{FF2B5EF4-FFF2-40B4-BE49-F238E27FC236}">
                <a16:creationId xmlns:a16="http://schemas.microsoft.com/office/drawing/2014/main" id="{F281B631-14BD-9B0A-6E1B-60FA54AFA94E}"/>
              </a:ext>
            </a:extLst>
          </p:cNvPr>
          <p:cNvSpPr txBox="1"/>
          <p:nvPr/>
        </p:nvSpPr>
        <p:spPr>
          <a:xfrm>
            <a:off x="6942599" y="4094866"/>
            <a:ext cx="1692709" cy="646331"/>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Long-running</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job</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starves</a:t>
            </a:r>
            <a:endParaRPr lang="en-US" b="0" dirty="0">
              <a:solidFill>
                <a:srgbClr val="FF0000"/>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528B9DB8-5702-AD08-E491-4698F2FE0236}"/>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32</a:t>
            </a:fld>
            <a:endParaRPr lang="nb-NO" dirty="0">
              <a:latin typeface="Arial"/>
              <a:cs typeface="Arial"/>
            </a:endParaRPr>
          </a:p>
        </p:txBody>
      </p:sp>
    </p:spTree>
    <p:extLst>
      <p:ext uri="{BB962C8B-B14F-4D97-AF65-F5344CB8AC3E}">
        <p14:creationId xmlns:p14="http://schemas.microsoft.com/office/powerpoint/2010/main" val="3979691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D68F5-797F-4CE1-6D0A-538BCBFF1AA0}"/>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A46E8F4B-E212-CA40-9DF0-100082984BFB}"/>
              </a:ext>
            </a:extLst>
          </p:cNvPr>
          <p:cNvSpPr>
            <a:spLocks noGrp="1"/>
          </p:cNvSpPr>
          <p:nvPr>
            <p:ph idx="1"/>
          </p:nvPr>
        </p:nvSpPr>
        <p:spPr/>
        <p:txBody>
          <a:bodyPr/>
          <a:lstStyle/>
          <a:p>
            <a:r>
              <a:rPr lang="en-US" altLang="ko-KR" b="1" dirty="0"/>
              <a:t>Rule 5:</a:t>
            </a:r>
            <a:r>
              <a:rPr lang="en-US" altLang="ko-KR" dirty="0"/>
              <a:t> After some time period S, move all the jobs in the system to the topmost queue.</a:t>
            </a:r>
          </a:p>
          <a:p>
            <a:endParaRPr lang="en-US" dirty="0"/>
          </a:p>
        </p:txBody>
      </p:sp>
      <p:sp>
        <p:nvSpPr>
          <p:cNvPr id="5" name="文本框 4">
            <a:extLst>
              <a:ext uri="{FF2B5EF4-FFF2-40B4-BE49-F238E27FC236}">
                <a16:creationId xmlns:a16="http://schemas.microsoft.com/office/drawing/2014/main" id="{C8728950-9214-A66D-9F05-DDE8E15F49D6}"/>
              </a:ext>
            </a:extLst>
          </p:cNvPr>
          <p:cNvSpPr txBox="1"/>
          <p:nvPr/>
        </p:nvSpPr>
        <p:spPr>
          <a:xfrm>
            <a:off x="2375872" y="3558694"/>
            <a:ext cx="14157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High</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6" name="文本框 5">
            <a:extLst>
              <a:ext uri="{FF2B5EF4-FFF2-40B4-BE49-F238E27FC236}">
                <a16:creationId xmlns:a16="http://schemas.microsoft.com/office/drawing/2014/main" id="{70317E82-C74A-875A-5BDF-8B9964FE8797}"/>
              </a:ext>
            </a:extLst>
          </p:cNvPr>
          <p:cNvSpPr txBox="1"/>
          <p:nvPr/>
        </p:nvSpPr>
        <p:spPr>
          <a:xfrm>
            <a:off x="2468516" y="5338397"/>
            <a:ext cx="13644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Low</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8" name="文本框 7">
            <a:extLst>
              <a:ext uri="{FF2B5EF4-FFF2-40B4-BE49-F238E27FC236}">
                <a16:creationId xmlns:a16="http://schemas.microsoft.com/office/drawing/2014/main" id="{02CBE072-05CE-9876-404C-3CACE84342BD}"/>
              </a:ext>
            </a:extLst>
          </p:cNvPr>
          <p:cNvSpPr txBox="1"/>
          <p:nvPr/>
        </p:nvSpPr>
        <p:spPr>
          <a:xfrm>
            <a:off x="4147468" y="3198801"/>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A</a:t>
            </a:r>
            <a:endParaRPr lang="en-US" sz="280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21C85992-AF96-90D7-8218-8E0E1121424F}"/>
              </a:ext>
            </a:extLst>
          </p:cNvPr>
          <p:cNvSpPr txBox="1"/>
          <p:nvPr/>
        </p:nvSpPr>
        <p:spPr>
          <a:xfrm>
            <a:off x="6146321" y="2986657"/>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C</a:t>
            </a:r>
            <a:endParaRPr lang="en-US" sz="2800" dirty="0">
              <a:solidFill>
                <a:srgbClr val="000000"/>
              </a:solidFill>
              <a:latin typeface="Arial" panose="020B0604020202020204"/>
              <a:ea typeface="+mn-ea"/>
              <a:cs typeface="+mn-cs"/>
            </a:endParaRPr>
          </a:p>
        </p:txBody>
      </p:sp>
      <p:cxnSp>
        <p:nvCxnSpPr>
          <p:cNvPr id="10" name="直线箭头连接符 9">
            <a:extLst>
              <a:ext uri="{FF2B5EF4-FFF2-40B4-BE49-F238E27FC236}">
                <a16:creationId xmlns:a16="http://schemas.microsoft.com/office/drawing/2014/main" id="{522A7B14-D0C6-7B36-1A18-34AF91E7A16C}"/>
              </a:ext>
            </a:extLst>
          </p:cNvPr>
          <p:cNvCxnSpPr/>
          <p:nvPr/>
        </p:nvCxnSpPr>
        <p:spPr>
          <a:xfrm>
            <a:off x="4244340" y="5920740"/>
            <a:ext cx="5143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F9FE49ED-27D0-3A54-1F8D-812ADFFD3675}"/>
              </a:ext>
            </a:extLst>
          </p:cNvPr>
          <p:cNvSpPr txBox="1"/>
          <p:nvPr/>
        </p:nvSpPr>
        <p:spPr>
          <a:xfrm>
            <a:off x="3751898" y="5143489"/>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Q0</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3C7246E5-D398-5D2B-C96E-90257A12F9B9}"/>
              </a:ext>
            </a:extLst>
          </p:cNvPr>
          <p:cNvSpPr txBox="1"/>
          <p:nvPr/>
        </p:nvSpPr>
        <p:spPr>
          <a:xfrm>
            <a:off x="3751898" y="4278987"/>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Q1</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249635B0-C2CF-29C8-CE42-8BBE5F10C2F1}"/>
              </a:ext>
            </a:extLst>
          </p:cNvPr>
          <p:cNvSpPr txBox="1"/>
          <p:nvPr/>
        </p:nvSpPr>
        <p:spPr>
          <a:xfrm>
            <a:off x="3710040" y="3518837"/>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Q2</a:t>
            </a:r>
            <a:endParaRPr lang="en-US" b="0" dirty="0">
              <a:solidFill>
                <a:srgbClr val="000000"/>
              </a:solidFill>
              <a:latin typeface="Arial" panose="020B0604020202020204"/>
              <a:ea typeface="+mn-ea"/>
              <a:cs typeface="+mn-cs"/>
            </a:endParaRPr>
          </a:p>
        </p:txBody>
      </p:sp>
      <p:sp>
        <p:nvSpPr>
          <p:cNvPr id="14" name="矩形 13">
            <a:extLst>
              <a:ext uri="{FF2B5EF4-FFF2-40B4-BE49-F238E27FC236}">
                <a16:creationId xmlns:a16="http://schemas.microsoft.com/office/drawing/2014/main" id="{58A011EC-67D7-3C51-3E0D-72A8330D0D28}"/>
              </a:ext>
            </a:extLst>
          </p:cNvPr>
          <p:cNvSpPr/>
          <p:nvPr/>
        </p:nvSpPr>
        <p:spPr>
          <a:xfrm>
            <a:off x="4288701" y="3664258"/>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5" name="矩形 14">
            <a:extLst>
              <a:ext uri="{FF2B5EF4-FFF2-40B4-BE49-F238E27FC236}">
                <a16:creationId xmlns:a16="http://schemas.microsoft.com/office/drawing/2014/main" id="{AE24B291-8336-7203-3F20-FBBAEACAC2A2}"/>
              </a:ext>
            </a:extLst>
          </p:cNvPr>
          <p:cNvSpPr/>
          <p:nvPr/>
        </p:nvSpPr>
        <p:spPr>
          <a:xfrm>
            <a:off x="4481580" y="4387372"/>
            <a:ext cx="196210" cy="783302"/>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6" name="矩形 15">
            <a:extLst>
              <a:ext uri="{FF2B5EF4-FFF2-40B4-BE49-F238E27FC236}">
                <a16:creationId xmlns:a16="http://schemas.microsoft.com/office/drawing/2014/main" id="{B7805E20-0D74-5666-58D3-154849D4DDF4}"/>
              </a:ext>
            </a:extLst>
          </p:cNvPr>
          <p:cNvSpPr/>
          <p:nvPr/>
        </p:nvSpPr>
        <p:spPr>
          <a:xfrm>
            <a:off x="4678197" y="5168118"/>
            <a:ext cx="849525" cy="758673"/>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7" name="矩形 16">
            <a:extLst>
              <a:ext uri="{FF2B5EF4-FFF2-40B4-BE49-F238E27FC236}">
                <a16:creationId xmlns:a16="http://schemas.microsoft.com/office/drawing/2014/main" id="{EC89CA41-5D0C-FB67-BC89-99A72194C88A}"/>
              </a:ext>
            </a:extLst>
          </p:cNvPr>
          <p:cNvSpPr/>
          <p:nvPr/>
        </p:nvSpPr>
        <p:spPr>
          <a:xfrm flipH="1">
            <a:off x="6642503" y="2863596"/>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8" name="矩形 17">
            <a:extLst>
              <a:ext uri="{FF2B5EF4-FFF2-40B4-BE49-F238E27FC236}">
                <a16:creationId xmlns:a16="http://schemas.microsoft.com/office/drawing/2014/main" id="{220C2B31-66B5-6D60-1457-075C428D876F}"/>
              </a:ext>
            </a:extLst>
          </p:cNvPr>
          <p:cNvSpPr/>
          <p:nvPr/>
        </p:nvSpPr>
        <p:spPr>
          <a:xfrm flipH="1">
            <a:off x="6854798" y="2863595"/>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9" name="矩形 18">
            <a:extLst>
              <a:ext uri="{FF2B5EF4-FFF2-40B4-BE49-F238E27FC236}">
                <a16:creationId xmlns:a16="http://schemas.microsoft.com/office/drawing/2014/main" id="{45571ABF-A78F-C0A5-2742-ED7E11B4F3F7}"/>
              </a:ext>
            </a:extLst>
          </p:cNvPr>
          <p:cNvSpPr/>
          <p:nvPr/>
        </p:nvSpPr>
        <p:spPr>
          <a:xfrm flipH="1">
            <a:off x="7300303" y="2851463"/>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0" name="矩形 19">
            <a:extLst>
              <a:ext uri="{FF2B5EF4-FFF2-40B4-BE49-F238E27FC236}">
                <a16:creationId xmlns:a16="http://schemas.microsoft.com/office/drawing/2014/main" id="{2FDB9B79-E9A8-8A47-0EF9-57E89002A768}"/>
              </a:ext>
            </a:extLst>
          </p:cNvPr>
          <p:cNvSpPr/>
          <p:nvPr/>
        </p:nvSpPr>
        <p:spPr>
          <a:xfrm flipH="1">
            <a:off x="7511555" y="2845596"/>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1" name="矩形 20">
            <a:extLst>
              <a:ext uri="{FF2B5EF4-FFF2-40B4-BE49-F238E27FC236}">
                <a16:creationId xmlns:a16="http://schemas.microsoft.com/office/drawing/2014/main" id="{05AEDB08-FB76-1CDD-7121-FA36F69E01E0}"/>
              </a:ext>
            </a:extLst>
          </p:cNvPr>
          <p:cNvSpPr/>
          <p:nvPr/>
        </p:nvSpPr>
        <p:spPr>
          <a:xfrm flipH="1">
            <a:off x="7940223" y="2845596"/>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2" name="矩形 21">
            <a:extLst>
              <a:ext uri="{FF2B5EF4-FFF2-40B4-BE49-F238E27FC236}">
                <a16:creationId xmlns:a16="http://schemas.microsoft.com/office/drawing/2014/main" id="{1EBDBBB4-495D-9F68-A5C5-27082BC70D94}"/>
              </a:ext>
            </a:extLst>
          </p:cNvPr>
          <p:cNvSpPr/>
          <p:nvPr/>
        </p:nvSpPr>
        <p:spPr>
          <a:xfrm flipH="1">
            <a:off x="8160294" y="2845595"/>
            <a:ext cx="104757" cy="744339"/>
          </a:xfrm>
          <a:prstGeom prst="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5" name="文本框 24">
            <a:extLst>
              <a:ext uri="{FF2B5EF4-FFF2-40B4-BE49-F238E27FC236}">
                <a16:creationId xmlns:a16="http://schemas.microsoft.com/office/drawing/2014/main" id="{C7272D6D-D3B8-1E5C-6A1E-D2232169C662}"/>
              </a:ext>
            </a:extLst>
          </p:cNvPr>
          <p:cNvSpPr txBox="1"/>
          <p:nvPr/>
        </p:nvSpPr>
        <p:spPr>
          <a:xfrm>
            <a:off x="6128399" y="2180056"/>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B</a:t>
            </a:r>
            <a:endParaRPr lang="en-US" sz="2800" dirty="0">
              <a:solidFill>
                <a:srgbClr val="000000"/>
              </a:solidFill>
              <a:latin typeface="Arial" panose="020B0604020202020204"/>
              <a:ea typeface="+mn-ea"/>
              <a:cs typeface="+mn-cs"/>
            </a:endParaRPr>
          </a:p>
        </p:txBody>
      </p:sp>
      <p:sp>
        <p:nvSpPr>
          <p:cNvPr id="26" name="矩形 25">
            <a:extLst>
              <a:ext uri="{FF2B5EF4-FFF2-40B4-BE49-F238E27FC236}">
                <a16:creationId xmlns:a16="http://schemas.microsoft.com/office/drawing/2014/main" id="{20AA5B15-8C47-8AAA-11E9-C9D1CCD539C8}"/>
              </a:ext>
            </a:extLst>
          </p:cNvPr>
          <p:cNvSpPr/>
          <p:nvPr/>
        </p:nvSpPr>
        <p:spPr>
          <a:xfrm flipH="1">
            <a:off x="6747260" y="213430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7" name="矩形 26">
            <a:extLst>
              <a:ext uri="{FF2B5EF4-FFF2-40B4-BE49-F238E27FC236}">
                <a16:creationId xmlns:a16="http://schemas.microsoft.com/office/drawing/2014/main" id="{1B0709B6-A97D-1372-EC6A-90A40C949190}"/>
              </a:ext>
            </a:extLst>
          </p:cNvPr>
          <p:cNvSpPr/>
          <p:nvPr/>
        </p:nvSpPr>
        <p:spPr>
          <a:xfrm flipH="1">
            <a:off x="6959555" y="2134307"/>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8" name="矩形 27">
            <a:extLst>
              <a:ext uri="{FF2B5EF4-FFF2-40B4-BE49-F238E27FC236}">
                <a16:creationId xmlns:a16="http://schemas.microsoft.com/office/drawing/2014/main" id="{D4503B4E-47C6-B73B-D94D-406BCDC073D5}"/>
              </a:ext>
            </a:extLst>
          </p:cNvPr>
          <p:cNvSpPr/>
          <p:nvPr/>
        </p:nvSpPr>
        <p:spPr>
          <a:xfrm flipH="1">
            <a:off x="7405060" y="2122175"/>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9" name="矩形 28">
            <a:extLst>
              <a:ext uri="{FF2B5EF4-FFF2-40B4-BE49-F238E27FC236}">
                <a16:creationId xmlns:a16="http://schemas.microsoft.com/office/drawing/2014/main" id="{D0B134D8-0355-F820-AA02-9FC09F3F1C76}"/>
              </a:ext>
            </a:extLst>
          </p:cNvPr>
          <p:cNvSpPr/>
          <p:nvPr/>
        </p:nvSpPr>
        <p:spPr>
          <a:xfrm flipH="1">
            <a:off x="7616312" y="211630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0" name="矩形 29">
            <a:extLst>
              <a:ext uri="{FF2B5EF4-FFF2-40B4-BE49-F238E27FC236}">
                <a16:creationId xmlns:a16="http://schemas.microsoft.com/office/drawing/2014/main" id="{27100B31-D75F-DDBC-47C0-6C71E85E1D1C}"/>
              </a:ext>
            </a:extLst>
          </p:cNvPr>
          <p:cNvSpPr/>
          <p:nvPr/>
        </p:nvSpPr>
        <p:spPr>
          <a:xfrm flipH="1">
            <a:off x="8044980" y="211630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1" name="矩形 30">
            <a:extLst>
              <a:ext uri="{FF2B5EF4-FFF2-40B4-BE49-F238E27FC236}">
                <a16:creationId xmlns:a16="http://schemas.microsoft.com/office/drawing/2014/main" id="{04AE2513-FDD5-D240-B7AE-36F37BEF9201}"/>
              </a:ext>
            </a:extLst>
          </p:cNvPr>
          <p:cNvSpPr/>
          <p:nvPr/>
        </p:nvSpPr>
        <p:spPr>
          <a:xfrm flipH="1">
            <a:off x="8265051" y="2116307"/>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3" name="矩形 32">
            <a:extLst>
              <a:ext uri="{FF2B5EF4-FFF2-40B4-BE49-F238E27FC236}">
                <a16:creationId xmlns:a16="http://schemas.microsoft.com/office/drawing/2014/main" id="{F4EE4960-12CB-7AFE-C0AB-4B69AFC5F9D1}"/>
              </a:ext>
            </a:extLst>
          </p:cNvPr>
          <p:cNvSpPr/>
          <p:nvPr/>
        </p:nvSpPr>
        <p:spPr>
          <a:xfrm>
            <a:off x="7104092" y="3667193"/>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8" name="矩形 37">
            <a:extLst>
              <a:ext uri="{FF2B5EF4-FFF2-40B4-BE49-F238E27FC236}">
                <a16:creationId xmlns:a16="http://schemas.microsoft.com/office/drawing/2014/main" id="{8C5BF5EC-9057-2B21-2E56-742B6BB9A56A}"/>
              </a:ext>
            </a:extLst>
          </p:cNvPr>
          <p:cNvSpPr/>
          <p:nvPr/>
        </p:nvSpPr>
        <p:spPr>
          <a:xfrm>
            <a:off x="7744012" y="4416882"/>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9" name="文本框 38">
            <a:extLst>
              <a:ext uri="{FF2B5EF4-FFF2-40B4-BE49-F238E27FC236}">
                <a16:creationId xmlns:a16="http://schemas.microsoft.com/office/drawing/2014/main" id="{48E979B9-186F-0A80-AA56-8A9117E55EB6}"/>
              </a:ext>
            </a:extLst>
          </p:cNvPr>
          <p:cNvSpPr txBox="1"/>
          <p:nvPr/>
        </p:nvSpPr>
        <p:spPr>
          <a:xfrm>
            <a:off x="7065873" y="6163637"/>
            <a:ext cx="1692709" cy="369332"/>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0070C0"/>
                </a:solidFill>
                <a:latin typeface="Arial" panose="020B0604020202020204"/>
                <a:ea typeface="黑体" panose="02010609060101010101" pitchFamily="49" charset="-122"/>
                <a:cs typeface="+mn-cs"/>
              </a:rPr>
              <a:t>Priority</a:t>
            </a:r>
            <a:r>
              <a:rPr lang="zh-CN" altLang="en-US" b="0" dirty="0">
                <a:solidFill>
                  <a:srgbClr val="0070C0"/>
                </a:solidFill>
                <a:latin typeface="Arial" panose="020B0604020202020204"/>
                <a:ea typeface="黑体" panose="02010609060101010101" pitchFamily="49" charset="-122"/>
                <a:cs typeface="+mn-cs"/>
              </a:rPr>
              <a:t> </a:t>
            </a:r>
            <a:r>
              <a:rPr lang="en-US" altLang="zh-CN" b="0" dirty="0">
                <a:solidFill>
                  <a:srgbClr val="0070C0"/>
                </a:solidFill>
                <a:latin typeface="Arial" panose="020B0604020202020204"/>
                <a:ea typeface="黑体" panose="02010609060101010101" pitchFamily="49" charset="-122"/>
                <a:cs typeface="+mn-cs"/>
              </a:rPr>
              <a:t>boost</a:t>
            </a:r>
            <a:endParaRPr lang="en-US" b="0" dirty="0">
              <a:solidFill>
                <a:srgbClr val="0070C0"/>
              </a:solidFill>
              <a:latin typeface="Arial" panose="020B0604020202020204"/>
              <a:ea typeface="+mn-ea"/>
              <a:cs typeface="+mn-cs"/>
            </a:endParaRPr>
          </a:p>
        </p:txBody>
      </p:sp>
      <p:sp>
        <p:nvSpPr>
          <p:cNvPr id="40" name="文本框 39">
            <a:extLst>
              <a:ext uri="{FF2B5EF4-FFF2-40B4-BE49-F238E27FC236}">
                <a16:creationId xmlns:a16="http://schemas.microsoft.com/office/drawing/2014/main" id="{A102AACB-D9E9-7344-DB40-051724C604CC}"/>
              </a:ext>
            </a:extLst>
          </p:cNvPr>
          <p:cNvSpPr txBox="1"/>
          <p:nvPr/>
        </p:nvSpPr>
        <p:spPr>
          <a:xfrm>
            <a:off x="8127009" y="4064775"/>
            <a:ext cx="2213872" cy="646331"/>
          </a:xfrm>
          <a:prstGeom prst="rect">
            <a:avLst/>
          </a:prstGeom>
          <a:noFill/>
        </p:spPr>
        <p:txBody>
          <a:bodyPr wrap="square" rtlCol="0">
            <a:spAutoFit/>
          </a:bodyPr>
          <a:lstStyle/>
          <a:p>
            <a:pPr defTabSz="457200" eaLnBrk="1" fontAlgn="auto" hangingPunct="1">
              <a:spcBef>
                <a:spcPts val="0"/>
              </a:spcBef>
              <a:spcAft>
                <a:spcPts val="0"/>
              </a:spcAft>
            </a:pPr>
            <a:r>
              <a:rPr lang="en-US" altLang="zh-CN" dirty="0">
                <a:solidFill>
                  <a:srgbClr val="0070C0"/>
                </a:solidFill>
                <a:latin typeface="Arial" panose="020B0604020202020204"/>
                <a:ea typeface="黑体" panose="02010609060101010101" pitchFamily="49" charset="-122"/>
                <a:cs typeface="+mn-cs"/>
              </a:rPr>
              <a:t>Helpful</a:t>
            </a:r>
            <a:r>
              <a:rPr lang="zh-CN" altLang="en-US" dirty="0">
                <a:solidFill>
                  <a:srgbClr val="0070C0"/>
                </a:solidFill>
                <a:latin typeface="Arial" panose="020B0604020202020204"/>
                <a:ea typeface="黑体" panose="02010609060101010101" pitchFamily="49" charset="-122"/>
                <a:cs typeface="+mn-cs"/>
              </a:rPr>
              <a:t> </a:t>
            </a:r>
            <a:r>
              <a:rPr lang="en-US" altLang="zh-CN" dirty="0">
                <a:solidFill>
                  <a:srgbClr val="0070C0"/>
                </a:solidFill>
                <a:latin typeface="Arial" panose="020B0604020202020204"/>
                <a:ea typeface="黑体" panose="02010609060101010101" pitchFamily="49" charset="-122"/>
                <a:cs typeface="+mn-cs"/>
              </a:rPr>
              <a:t>for</a:t>
            </a:r>
            <a:r>
              <a:rPr lang="zh-CN" altLang="en-US" dirty="0">
                <a:solidFill>
                  <a:srgbClr val="0070C0"/>
                </a:solidFill>
                <a:latin typeface="Arial" panose="020B0604020202020204"/>
                <a:ea typeface="黑体" panose="02010609060101010101" pitchFamily="49" charset="-122"/>
                <a:cs typeface="+mn-cs"/>
              </a:rPr>
              <a:t> </a:t>
            </a:r>
            <a:r>
              <a:rPr lang="en-US" altLang="zh-CN" dirty="0">
                <a:solidFill>
                  <a:srgbClr val="0070C0"/>
                </a:solidFill>
                <a:latin typeface="Arial" panose="020B0604020202020204"/>
                <a:ea typeface="黑体" panose="02010609060101010101" pitchFamily="49" charset="-122"/>
                <a:cs typeface="+mn-cs"/>
              </a:rPr>
              <a:t>changed</a:t>
            </a:r>
            <a:r>
              <a:rPr lang="zh-CN" altLang="en-US" dirty="0">
                <a:solidFill>
                  <a:srgbClr val="0070C0"/>
                </a:solidFill>
                <a:latin typeface="Arial" panose="020B0604020202020204"/>
                <a:ea typeface="黑体" panose="02010609060101010101" pitchFamily="49" charset="-122"/>
                <a:cs typeface="+mn-cs"/>
              </a:rPr>
              <a:t> </a:t>
            </a:r>
            <a:r>
              <a:rPr lang="en-US" altLang="zh-CN" dirty="0">
                <a:solidFill>
                  <a:srgbClr val="0070C0"/>
                </a:solidFill>
                <a:latin typeface="Arial" panose="020B0604020202020204"/>
                <a:ea typeface="黑体" panose="02010609060101010101" pitchFamily="49" charset="-122"/>
                <a:cs typeface="+mn-cs"/>
              </a:rPr>
              <a:t>behavior</a:t>
            </a:r>
            <a:endParaRPr lang="en-US" dirty="0">
              <a:solidFill>
                <a:srgbClr val="0070C0"/>
              </a:solidFill>
              <a:latin typeface="Arial" panose="020B0604020202020204"/>
              <a:ea typeface="+mn-ea"/>
              <a:cs typeface="+mn-cs"/>
            </a:endParaRPr>
          </a:p>
        </p:txBody>
      </p:sp>
      <p:cxnSp>
        <p:nvCxnSpPr>
          <p:cNvPr id="42" name="直线连接符 41">
            <a:extLst>
              <a:ext uri="{FF2B5EF4-FFF2-40B4-BE49-F238E27FC236}">
                <a16:creationId xmlns:a16="http://schemas.microsoft.com/office/drawing/2014/main" id="{31AC6C59-315E-F7E9-2BEA-6472AABF769D}"/>
              </a:ext>
            </a:extLst>
          </p:cNvPr>
          <p:cNvCxnSpPr>
            <a:cxnSpLocks/>
          </p:cNvCxnSpPr>
          <p:nvPr/>
        </p:nvCxnSpPr>
        <p:spPr>
          <a:xfrm>
            <a:off x="4288701" y="6166677"/>
            <a:ext cx="1404494" cy="0"/>
          </a:xfrm>
          <a:prstGeom prst="line">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3" name="矩形 42">
            <a:extLst>
              <a:ext uri="{FF2B5EF4-FFF2-40B4-BE49-F238E27FC236}">
                <a16:creationId xmlns:a16="http://schemas.microsoft.com/office/drawing/2014/main" id="{4EF0FAA3-6EA9-8E7F-318A-464C400BDAD5}"/>
              </a:ext>
            </a:extLst>
          </p:cNvPr>
          <p:cNvSpPr/>
          <p:nvPr/>
        </p:nvSpPr>
        <p:spPr>
          <a:xfrm>
            <a:off x="5713473" y="3646355"/>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44" name="矩形 43">
            <a:extLst>
              <a:ext uri="{FF2B5EF4-FFF2-40B4-BE49-F238E27FC236}">
                <a16:creationId xmlns:a16="http://schemas.microsoft.com/office/drawing/2014/main" id="{E93139C6-D68A-E0F6-F44B-CA1AC23FDAC5}"/>
              </a:ext>
            </a:extLst>
          </p:cNvPr>
          <p:cNvSpPr/>
          <p:nvPr/>
        </p:nvSpPr>
        <p:spPr>
          <a:xfrm>
            <a:off x="5897272" y="4381670"/>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45" name="矩形 44">
            <a:extLst>
              <a:ext uri="{FF2B5EF4-FFF2-40B4-BE49-F238E27FC236}">
                <a16:creationId xmlns:a16="http://schemas.microsoft.com/office/drawing/2014/main" id="{230D18B9-517B-EC2A-F37E-4B78A6BB9C96}"/>
              </a:ext>
            </a:extLst>
          </p:cNvPr>
          <p:cNvSpPr/>
          <p:nvPr/>
        </p:nvSpPr>
        <p:spPr>
          <a:xfrm>
            <a:off x="6093483" y="5137666"/>
            <a:ext cx="653777" cy="758673"/>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cxnSp>
        <p:nvCxnSpPr>
          <p:cNvPr id="46" name="直线连接符 45">
            <a:extLst>
              <a:ext uri="{FF2B5EF4-FFF2-40B4-BE49-F238E27FC236}">
                <a16:creationId xmlns:a16="http://schemas.microsoft.com/office/drawing/2014/main" id="{17F99D46-C0D0-1849-D29B-86C5B1B91A02}"/>
              </a:ext>
            </a:extLst>
          </p:cNvPr>
          <p:cNvCxnSpPr>
            <a:cxnSpLocks/>
          </p:cNvCxnSpPr>
          <p:nvPr/>
        </p:nvCxnSpPr>
        <p:spPr>
          <a:xfrm flipV="1">
            <a:off x="5679955" y="6147125"/>
            <a:ext cx="1397599" cy="16513"/>
          </a:xfrm>
          <a:prstGeom prst="line">
            <a:avLst/>
          </a:prstGeom>
          <a:ln>
            <a:solidFill>
              <a:srgbClr val="FF0000"/>
            </a:solidFill>
            <a:prstDash val="solid"/>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8" name="直线连接符 47">
            <a:extLst>
              <a:ext uri="{FF2B5EF4-FFF2-40B4-BE49-F238E27FC236}">
                <a16:creationId xmlns:a16="http://schemas.microsoft.com/office/drawing/2014/main" id="{C9360763-7790-3901-7723-DEE3AAFE9B29}"/>
              </a:ext>
            </a:extLst>
          </p:cNvPr>
          <p:cNvCxnSpPr/>
          <p:nvPr/>
        </p:nvCxnSpPr>
        <p:spPr>
          <a:xfrm>
            <a:off x="7064311" y="3248268"/>
            <a:ext cx="0" cy="329064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1" name="直线连接符 50">
            <a:extLst>
              <a:ext uri="{FF2B5EF4-FFF2-40B4-BE49-F238E27FC236}">
                <a16:creationId xmlns:a16="http://schemas.microsoft.com/office/drawing/2014/main" id="{BD2C2CAC-57EC-9119-BF34-FB5A0AC212E9}"/>
              </a:ext>
            </a:extLst>
          </p:cNvPr>
          <p:cNvCxnSpPr/>
          <p:nvPr/>
        </p:nvCxnSpPr>
        <p:spPr>
          <a:xfrm>
            <a:off x="5713473" y="3248268"/>
            <a:ext cx="0" cy="3290645"/>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7" name="文本框 6">
            <a:extLst>
              <a:ext uri="{FF2B5EF4-FFF2-40B4-BE49-F238E27FC236}">
                <a16:creationId xmlns:a16="http://schemas.microsoft.com/office/drawing/2014/main" id="{D9C09340-104A-FB75-78FD-1CF0F9F8D3FE}"/>
              </a:ext>
            </a:extLst>
          </p:cNvPr>
          <p:cNvSpPr txBox="1"/>
          <p:nvPr/>
        </p:nvSpPr>
        <p:spPr>
          <a:xfrm>
            <a:off x="4364480" y="2846934"/>
            <a:ext cx="156966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Lower</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priority</a:t>
            </a:r>
            <a:endParaRPr lang="en-US" b="0" dirty="0">
              <a:solidFill>
                <a:srgbClr val="FF0000"/>
              </a:solidFill>
              <a:latin typeface="Arial" panose="020B0604020202020204"/>
              <a:ea typeface="+mn-ea"/>
              <a:cs typeface="+mn-cs"/>
            </a:endParaRPr>
          </a:p>
        </p:txBody>
      </p:sp>
      <p:sp>
        <p:nvSpPr>
          <p:cNvPr id="23" name="灯片编号占位符 2">
            <a:extLst>
              <a:ext uri="{FF2B5EF4-FFF2-40B4-BE49-F238E27FC236}">
                <a16:creationId xmlns:a16="http://schemas.microsoft.com/office/drawing/2014/main" id="{40A93779-B810-46E4-7EEB-1CCFFAFEE2A7}"/>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33</a:t>
            </a:fld>
            <a:endParaRPr lang="nb-NO" dirty="0">
              <a:latin typeface="Arial"/>
              <a:cs typeface="Arial"/>
            </a:endParaRPr>
          </a:p>
        </p:txBody>
      </p:sp>
    </p:spTree>
    <p:extLst>
      <p:ext uri="{BB962C8B-B14F-4D97-AF65-F5344CB8AC3E}">
        <p14:creationId xmlns:p14="http://schemas.microsoft.com/office/powerpoint/2010/main" val="805092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643D-448D-6F74-0E00-D5FC46EB69A7}"/>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C12AB10B-F796-7238-A6A3-1F1587BD55D3}"/>
              </a:ext>
            </a:extLst>
          </p:cNvPr>
          <p:cNvSpPr>
            <a:spLocks noGrp="1"/>
          </p:cNvSpPr>
          <p:nvPr>
            <p:ph idx="1"/>
          </p:nvPr>
        </p:nvSpPr>
        <p:spPr/>
        <p:txBody>
          <a:bodyPr/>
          <a:lstStyle/>
          <a:p>
            <a:endParaRPr lang="en-US" dirty="0"/>
          </a:p>
        </p:txBody>
      </p:sp>
      <p:sp>
        <p:nvSpPr>
          <p:cNvPr id="5" name="圆角矩形 4">
            <a:extLst>
              <a:ext uri="{FF2B5EF4-FFF2-40B4-BE49-F238E27FC236}">
                <a16:creationId xmlns:a16="http://schemas.microsoft.com/office/drawing/2014/main" id="{878921F8-31E0-FE9B-5F81-F3795C8A1461}"/>
              </a:ext>
            </a:extLst>
          </p:cNvPr>
          <p:cNvSpPr/>
          <p:nvPr/>
        </p:nvSpPr>
        <p:spPr>
          <a:xfrm>
            <a:off x="2221230" y="1120140"/>
            <a:ext cx="7635240" cy="126873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indent="-285750" defTabSz="457200" eaLnBrk="1" fontAlgn="auto" hangingPunct="1">
              <a:spcBef>
                <a:spcPts val="0"/>
              </a:spcBef>
              <a:spcAft>
                <a:spcPts val="0"/>
              </a:spcAft>
              <a:buFont typeface="Arial" panose="020B0604020202020204" pitchFamily="34" charset="0"/>
              <a:buChar char="•"/>
            </a:pPr>
            <a:r>
              <a:rPr lang="en-US" altLang="ko-KR" dirty="0">
                <a:solidFill>
                  <a:srgbClr val="FFFFFF"/>
                </a:solidFill>
                <a:latin typeface="Arial" panose="020B0604020202020204"/>
                <a:ea typeface="굴림" panose="020B0600000101010101" pitchFamily="34" charset="-127"/>
              </a:rPr>
              <a:t>Rule 4a</a:t>
            </a:r>
            <a:r>
              <a:rPr lang="en-US" altLang="ko-KR" b="0" dirty="0">
                <a:solidFill>
                  <a:srgbClr val="FFFFFF"/>
                </a:solidFill>
                <a:latin typeface="Arial" panose="020B0604020202020204"/>
                <a:ea typeface="굴림" panose="020B0600000101010101" pitchFamily="34" charset="-127"/>
              </a:rPr>
              <a:t>: If a job uses up an entire time slice while running, its priority is reduced (i.e., it moves down on queue).</a:t>
            </a:r>
          </a:p>
          <a:p>
            <a:pPr indent="-285750" defTabSz="457200" eaLnBrk="1" fontAlgn="auto" hangingPunct="1">
              <a:spcBef>
                <a:spcPts val="0"/>
              </a:spcBef>
              <a:spcAft>
                <a:spcPts val="0"/>
              </a:spcAft>
              <a:buFont typeface="Arial" panose="020B0604020202020204" pitchFamily="34" charset="0"/>
              <a:buChar char="•"/>
            </a:pPr>
            <a:r>
              <a:rPr lang="en-US" altLang="ko-KR" dirty="0">
                <a:solidFill>
                  <a:srgbClr val="FFFFFF"/>
                </a:solidFill>
                <a:latin typeface="Arial" panose="020B0604020202020204"/>
                <a:ea typeface="굴림" panose="020B0600000101010101" pitchFamily="34" charset="-127"/>
              </a:rPr>
              <a:t>Rule 4b</a:t>
            </a:r>
            <a:r>
              <a:rPr lang="en-US" altLang="ko-KR" b="0" dirty="0">
                <a:solidFill>
                  <a:srgbClr val="FFFFFF"/>
                </a:solidFill>
                <a:latin typeface="Arial" panose="020B0604020202020204"/>
                <a:ea typeface="굴림" panose="020B0600000101010101" pitchFamily="34" charset="-127"/>
              </a:rPr>
              <a:t>: If a job gives up the CPU before the time slice is up, it stays at the same priority level</a:t>
            </a:r>
          </a:p>
        </p:txBody>
      </p:sp>
      <p:sp>
        <p:nvSpPr>
          <p:cNvPr id="6" name="下箭头 5">
            <a:extLst>
              <a:ext uri="{FF2B5EF4-FFF2-40B4-BE49-F238E27FC236}">
                <a16:creationId xmlns:a16="http://schemas.microsoft.com/office/drawing/2014/main" id="{FFBB888F-B5C0-6DEB-C5D1-1898C5EF6A5F}"/>
              </a:ext>
            </a:extLst>
          </p:cNvPr>
          <p:cNvSpPr/>
          <p:nvPr/>
        </p:nvSpPr>
        <p:spPr>
          <a:xfrm>
            <a:off x="5695950" y="2480310"/>
            <a:ext cx="400050" cy="582930"/>
          </a:xfrm>
          <a:prstGeom prst="down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7" name="圆角矩形 6">
            <a:extLst>
              <a:ext uri="{FF2B5EF4-FFF2-40B4-BE49-F238E27FC236}">
                <a16:creationId xmlns:a16="http://schemas.microsoft.com/office/drawing/2014/main" id="{6A906F3F-F2F9-C2BD-8A01-C11FA74D76ED}"/>
              </a:ext>
            </a:extLst>
          </p:cNvPr>
          <p:cNvSpPr/>
          <p:nvPr/>
        </p:nvSpPr>
        <p:spPr>
          <a:xfrm>
            <a:off x="2221230" y="3200401"/>
            <a:ext cx="7635240" cy="126873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indent="-285750" defTabSz="457200" eaLnBrk="1" fontAlgn="auto" hangingPunct="1">
              <a:spcBef>
                <a:spcPts val="0"/>
              </a:spcBef>
              <a:spcAft>
                <a:spcPts val="0"/>
              </a:spcAft>
              <a:buFont typeface="Arial" panose="020B0604020202020204" pitchFamily="34" charset="0"/>
              <a:buChar char="•"/>
            </a:pPr>
            <a:r>
              <a:rPr lang="en-US" altLang="ko-KR" dirty="0">
                <a:solidFill>
                  <a:srgbClr val="FFFFFF"/>
                </a:solidFill>
                <a:latin typeface="Arial" panose="020B0604020202020204"/>
                <a:ea typeface="굴림" panose="020B0600000101010101" pitchFamily="34" charset="-127"/>
              </a:rPr>
              <a:t>Rule 4</a:t>
            </a:r>
            <a:r>
              <a:rPr lang="en-US" altLang="ko-KR" b="0" dirty="0">
                <a:solidFill>
                  <a:srgbClr val="FFFFFF"/>
                </a:solidFill>
                <a:latin typeface="Arial" panose="020B0604020202020204"/>
                <a:ea typeface="굴림" panose="020B0600000101010101" pitchFamily="34" charset="-127"/>
              </a:rPr>
              <a:t>: Once a job uses up its </a:t>
            </a:r>
            <a:r>
              <a:rPr lang="en-US" altLang="ko-KR" dirty="0">
                <a:solidFill>
                  <a:srgbClr val="FF0000"/>
                </a:solidFill>
                <a:latin typeface="Arial" panose="020B0604020202020204"/>
                <a:ea typeface="굴림" panose="020B0600000101010101" pitchFamily="34" charset="-127"/>
              </a:rPr>
              <a:t>time allotment </a:t>
            </a:r>
            <a:r>
              <a:rPr lang="en-US" altLang="ko-KR" b="0" dirty="0">
                <a:solidFill>
                  <a:srgbClr val="FFFFFF"/>
                </a:solidFill>
                <a:latin typeface="Arial" panose="020B0604020202020204"/>
                <a:ea typeface="굴림" panose="020B0600000101010101" pitchFamily="34" charset="-127"/>
              </a:rPr>
              <a:t>at a given level (regardless of how many times it has given up the CPU), its priority is reduced(i.e., it moves down on</a:t>
            </a:r>
            <a:r>
              <a:rPr lang="en-US" altLang="zh-CN" b="0" dirty="0">
                <a:solidFill>
                  <a:srgbClr val="FFFFFF"/>
                </a:solidFill>
                <a:latin typeface="Arial" panose="020B0604020202020204"/>
                <a:ea typeface="黑体" panose="02010609060101010101" pitchFamily="49" charset="-122"/>
              </a:rPr>
              <a:t>e</a:t>
            </a:r>
            <a:r>
              <a:rPr lang="en-US" altLang="ko-KR" b="0" dirty="0">
                <a:solidFill>
                  <a:srgbClr val="FFFFFF"/>
                </a:solidFill>
                <a:latin typeface="Arial" panose="020B0604020202020204"/>
                <a:ea typeface="굴림" panose="020B0600000101010101" pitchFamily="34" charset="-127"/>
              </a:rPr>
              <a:t> queue).</a:t>
            </a:r>
          </a:p>
        </p:txBody>
      </p:sp>
      <p:sp>
        <p:nvSpPr>
          <p:cNvPr id="8" name="灯片编号占位符 2">
            <a:extLst>
              <a:ext uri="{FF2B5EF4-FFF2-40B4-BE49-F238E27FC236}">
                <a16:creationId xmlns:a16="http://schemas.microsoft.com/office/drawing/2014/main" id="{093547DD-007C-6403-AC32-35AAC16678F5}"/>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34</a:t>
            </a:fld>
            <a:endParaRPr lang="nb-NO" dirty="0">
              <a:latin typeface="Arial"/>
              <a:cs typeface="Arial"/>
            </a:endParaRPr>
          </a:p>
        </p:txBody>
      </p:sp>
    </p:spTree>
    <p:extLst>
      <p:ext uri="{BB962C8B-B14F-4D97-AF65-F5344CB8AC3E}">
        <p14:creationId xmlns:p14="http://schemas.microsoft.com/office/powerpoint/2010/main" val="2796091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6643D-448D-6F74-0E00-D5FC46EB69A7}"/>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C12AB10B-F796-7238-A6A3-1F1587BD55D3}"/>
              </a:ext>
            </a:extLst>
          </p:cNvPr>
          <p:cNvSpPr>
            <a:spLocks noGrp="1"/>
          </p:cNvSpPr>
          <p:nvPr>
            <p:ph idx="1"/>
          </p:nvPr>
        </p:nvSpPr>
        <p:spPr/>
        <p:txBody>
          <a:bodyPr/>
          <a:lstStyle/>
          <a:p>
            <a:endParaRPr lang="en-US" dirty="0"/>
          </a:p>
        </p:txBody>
      </p:sp>
      <p:sp>
        <p:nvSpPr>
          <p:cNvPr id="8" name="文本框 7">
            <a:extLst>
              <a:ext uri="{FF2B5EF4-FFF2-40B4-BE49-F238E27FC236}">
                <a16:creationId xmlns:a16="http://schemas.microsoft.com/office/drawing/2014/main" id="{38B7CF5C-9C6C-33B7-BD05-7AAD2BB0328E}"/>
              </a:ext>
            </a:extLst>
          </p:cNvPr>
          <p:cNvSpPr txBox="1"/>
          <p:nvPr/>
        </p:nvSpPr>
        <p:spPr>
          <a:xfrm>
            <a:off x="2524462" y="2515814"/>
            <a:ext cx="14157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High</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6422BA43-B4EB-39BB-0CB2-9D173B8FA552}"/>
              </a:ext>
            </a:extLst>
          </p:cNvPr>
          <p:cNvSpPr txBox="1"/>
          <p:nvPr/>
        </p:nvSpPr>
        <p:spPr>
          <a:xfrm>
            <a:off x="2617106" y="4295517"/>
            <a:ext cx="13644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Low</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priority</a:t>
            </a:r>
            <a:endParaRPr lang="en-US" b="0" dirty="0">
              <a:solidFill>
                <a:srgbClr val="000000"/>
              </a:solidFill>
              <a:latin typeface="Arial" panose="020B0604020202020204"/>
              <a:ea typeface="+mn-ea"/>
              <a:cs typeface="+mn-cs"/>
            </a:endParaRPr>
          </a:p>
        </p:txBody>
      </p:sp>
      <p:sp>
        <p:nvSpPr>
          <p:cNvPr id="10" name="文本框 9">
            <a:extLst>
              <a:ext uri="{FF2B5EF4-FFF2-40B4-BE49-F238E27FC236}">
                <a16:creationId xmlns:a16="http://schemas.microsoft.com/office/drawing/2014/main" id="{50673AE0-4080-1CFC-79E5-FC15047057C9}"/>
              </a:ext>
            </a:extLst>
          </p:cNvPr>
          <p:cNvSpPr txBox="1"/>
          <p:nvPr/>
        </p:nvSpPr>
        <p:spPr>
          <a:xfrm>
            <a:off x="4856315" y="3096225"/>
            <a:ext cx="156966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FF0000"/>
                </a:solidFill>
                <a:latin typeface="Arial" panose="020B0604020202020204"/>
                <a:ea typeface="黑体" panose="02010609060101010101" pitchFamily="49" charset="-122"/>
                <a:cs typeface="+mn-cs"/>
              </a:rPr>
              <a:t>Lower</a:t>
            </a:r>
            <a:r>
              <a:rPr lang="zh-CN" altLang="en-US" b="0" dirty="0">
                <a:solidFill>
                  <a:srgbClr val="FF0000"/>
                </a:solidFill>
                <a:latin typeface="Arial" panose="020B0604020202020204"/>
                <a:ea typeface="黑体" panose="02010609060101010101" pitchFamily="49" charset="-122"/>
                <a:cs typeface="+mn-cs"/>
              </a:rPr>
              <a:t> </a:t>
            </a:r>
            <a:r>
              <a:rPr lang="en-US" altLang="zh-CN" b="0" dirty="0">
                <a:solidFill>
                  <a:srgbClr val="FF0000"/>
                </a:solidFill>
                <a:latin typeface="Arial" panose="020B0604020202020204"/>
                <a:ea typeface="黑体" panose="02010609060101010101" pitchFamily="49" charset="-122"/>
                <a:cs typeface="+mn-cs"/>
              </a:rPr>
              <a:t>priority</a:t>
            </a:r>
            <a:endParaRPr lang="en-US" b="0" dirty="0">
              <a:solidFill>
                <a:srgbClr val="FF0000"/>
              </a:solidFill>
              <a:latin typeface="Arial" panose="020B0604020202020204"/>
              <a:ea typeface="+mn-ea"/>
              <a:cs typeface="+mn-cs"/>
            </a:endParaRPr>
          </a:p>
        </p:txBody>
      </p:sp>
      <p:sp>
        <p:nvSpPr>
          <p:cNvPr id="11" name="文本框 10">
            <a:extLst>
              <a:ext uri="{FF2B5EF4-FFF2-40B4-BE49-F238E27FC236}">
                <a16:creationId xmlns:a16="http://schemas.microsoft.com/office/drawing/2014/main" id="{A870E37C-0786-5A07-DEB6-ED59B43CB2BB}"/>
              </a:ext>
            </a:extLst>
          </p:cNvPr>
          <p:cNvSpPr txBox="1"/>
          <p:nvPr/>
        </p:nvSpPr>
        <p:spPr>
          <a:xfrm>
            <a:off x="4296058" y="2155921"/>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A</a:t>
            </a:r>
            <a:endParaRPr lang="en-US" sz="2800" dirty="0">
              <a:solidFill>
                <a:srgbClr val="000000"/>
              </a:solidFill>
              <a:latin typeface="Arial" panose="020B0604020202020204"/>
              <a:ea typeface="+mn-ea"/>
              <a:cs typeface="+mn-cs"/>
            </a:endParaRPr>
          </a:p>
        </p:txBody>
      </p:sp>
      <p:cxnSp>
        <p:nvCxnSpPr>
          <p:cNvPr id="13" name="直线箭头连接符 12">
            <a:extLst>
              <a:ext uri="{FF2B5EF4-FFF2-40B4-BE49-F238E27FC236}">
                <a16:creationId xmlns:a16="http://schemas.microsoft.com/office/drawing/2014/main" id="{B7AC85AE-D957-614C-1336-E12394C1F1BC}"/>
              </a:ext>
            </a:extLst>
          </p:cNvPr>
          <p:cNvCxnSpPr/>
          <p:nvPr/>
        </p:nvCxnSpPr>
        <p:spPr>
          <a:xfrm>
            <a:off x="4392930" y="4877860"/>
            <a:ext cx="51435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2AECD311-7F82-9924-AF0F-66DBF4C11A40}"/>
              </a:ext>
            </a:extLst>
          </p:cNvPr>
          <p:cNvSpPr txBox="1"/>
          <p:nvPr/>
        </p:nvSpPr>
        <p:spPr>
          <a:xfrm>
            <a:off x="3900488" y="4100609"/>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Q0</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550554BC-80E7-8A77-3345-564D587E003E}"/>
              </a:ext>
            </a:extLst>
          </p:cNvPr>
          <p:cNvSpPr txBox="1"/>
          <p:nvPr/>
        </p:nvSpPr>
        <p:spPr>
          <a:xfrm>
            <a:off x="3900488" y="3236107"/>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Q1</a:t>
            </a:r>
            <a:endParaRPr lang="en-US" b="0" dirty="0">
              <a:solidFill>
                <a:srgbClr val="000000"/>
              </a:solidFill>
              <a:latin typeface="Arial" panose="020B0604020202020204"/>
              <a:ea typeface="+mn-ea"/>
              <a:cs typeface="+mn-cs"/>
            </a:endParaRPr>
          </a:p>
        </p:txBody>
      </p:sp>
      <p:sp>
        <p:nvSpPr>
          <p:cNvPr id="16" name="文本框 15">
            <a:extLst>
              <a:ext uri="{FF2B5EF4-FFF2-40B4-BE49-F238E27FC236}">
                <a16:creationId xmlns:a16="http://schemas.microsoft.com/office/drawing/2014/main" id="{92928559-209E-DB82-4B27-815328B1CD6A}"/>
              </a:ext>
            </a:extLst>
          </p:cNvPr>
          <p:cNvSpPr txBox="1"/>
          <p:nvPr/>
        </p:nvSpPr>
        <p:spPr>
          <a:xfrm>
            <a:off x="3858630" y="2475957"/>
            <a:ext cx="49244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Q2</a:t>
            </a:r>
            <a:endParaRPr lang="en-US" b="0" dirty="0">
              <a:solidFill>
                <a:srgbClr val="000000"/>
              </a:solidFill>
              <a:latin typeface="Arial" panose="020B0604020202020204"/>
              <a:ea typeface="+mn-ea"/>
              <a:cs typeface="+mn-cs"/>
            </a:endParaRPr>
          </a:p>
        </p:txBody>
      </p:sp>
      <p:sp>
        <p:nvSpPr>
          <p:cNvPr id="17" name="矩形 16">
            <a:extLst>
              <a:ext uri="{FF2B5EF4-FFF2-40B4-BE49-F238E27FC236}">
                <a16:creationId xmlns:a16="http://schemas.microsoft.com/office/drawing/2014/main" id="{E1CC525E-D0AF-2681-0428-8775EF0688E1}"/>
              </a:ext>
            </a:extLst>
          </p:cNvPr>
          <p:cNvSpPr/>
          <p:nvPr/>
        </p:nvSpPr>
        <p:spPr>
          <a:xfrm>
            <a:off x="4437291" y="2621378"/>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8" name="矩形 17">
            <a:extLst>
              <a:ext uri="{FF2B5EF4-FFF2-40B4-BE49-F238E27FC236}">
                <a16:creationId xmlns:a16="http://schemas.microsoft.com/office/drawing/2014/main" id="{056E2D48-B1AA-E15C-64C9-02D73ECFE310}"/>
              </a:ext>
            </a:extLst>
          </p:cNvPr>
          <p:cNvSpPr/>
          <p:nvPr/>
        </p:nvSpPr>
        <p:spPr>
          <a:xfrm>
            <a:off x="4630170" y="3344492"/>
            <a:ext cx="196210" cy="783302"/>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19" name="矩形 18">
            <a:extLst>
              <a:ext uri="{FF2B5EF4-FFF2-40B4-BE49-F238E27FC236}">
                <a16:creationId xmlns:a16="http://schemas.microsoft.com/office/drawing/2014/main" id="{775BE0A7-6A0B-5736-BD9A-BD876AD39EDB}"/>
              </a:ext>
            </a:extLst>
          </p:cNvPr>
          <p:cNvSpPr/>
          <p:nvPr/>
        </p:nvSpPr>
        <p:spPr>
          <a:xfrm>
            <a:off x="4826786" y="4125238"/>
            <a:ext cx="1887760" cy="758673"/>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0" name="矩形 19">
            <a:extLst>
              <a:ext uri="{FF2B5EF4-FFF2-40B4-BE49-F238E27FC236}">
                <a16:creationId xmlns:a16="http://schemas.microsoft.com/office/drawing/2014/main" id="{3CA1C9AB-595A-A34F-AC93-BB48B2F9D208}"/>
              </a:ext>
            </a:extLst>
          </p:cNvPr>
          <p:cNvSpPr/>
          <p:nvPr/>
        </p:nvSpPr>
        <p:spPr>
          <a:xfrm flipH="1">
            <a:off x="6917403" y="4139572"/>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1" name="矩形 20">
            <a:extLst>
              <a:ext uri="{FF2B5EF4-FFF2-40B4-BE49-F238E27FC236}">
                <a16:creationId xmlns:a16="http://schemas.microsoft.com/office/drawing/2014/main" id="{74D4187F-A0B2-4BB6-7D21-8B2BDD39BEC8}"/>
              </a:ext>
            </a:extLst>
          </p:cNvPr>
          <p:cNvSpPr/>
          <p:nvPr/>
        </p:nvSpPr>
        <p:spPr>
          <a:xfrm flipH="1">
            <a:off x="7128214" y="4139572"/>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6" name="矩形 25">
            <a:extLst>
              <a:ext uri="{FF2B5EF4-FFF2-40B4-BE49-F238E27FC236}">
                <a16:creationId xmlns:a16="http://schemas.microsoft.com/office/drawing/2014/main" id="{6AE93D83-565C-D892-AC62-A64FFA073FD7}"/>
              </a:ext>
            </a:extLst>
          </p:cNvPr>
          <p:cNvSpPr/>
          <p:nvPr/>
        </p:nvSpPr>
        <p:spPr>
          <a:xfrm flipH="1">
            <a:off x="6715360" y="4131110"/>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7" name="文本框 26">
            <a:extLst>
              <a:ext uri="{FF2B5EF4-FFF2-40B4-BE49-F238E27FC236}">
                <a16:creationId xmlns:a16="http://schemas.microsoft.com/office/drawing/2014/main" id="{A07327BA-5230-849F-A5A1-99CB5F9DD93D}"/>
              </a:ext>
            </a:extLst>
          </p:cNvPr>
          <p:cNvSpPr txBox="1"/>
          <p:nvPr/>
        </p:nvSpPr>
        <p:spPr>
          <a:xfrm>
            <a:off x="6256425" y="1926097"/>
            <a:ext cx="444352" cy="523220"/>
          </a:xfrm>
          <a:prstGeom prst="rect">
            <a:avLst/>
          </a:prstGeom>
          <a:noFill/>
        </p:spPr>
        <p:txBody>
          <a:bodyPr wrap="none" rtlCol="0">
            <a:spAutoFit/>
          </a:bodyPr>
          <a:lstStyle/>
          <a:p>
            <a:pPr defTabSz="457200" eaLnBrk="1" fontAlgn="auto" hangingPunct="1">
              <a:spcBef>
                <a:spcPts val="0"/>
              </a:spcBef>
              <a:spcAft>
                <a:spcPts val="0"/>
              </a:spcAft>
            </a:pPr>
            <a:r>
              <a:rPr lang="en-US" altLang="zh-CN" sz="2800" dirty="0">
                <a:solidFill>
                  <a:srgbClr val="000000"/>
                </a:solidFill>
                <a:latin typeface="Arial" panose="020B0604020202020204"/>
                <a:ea typeface="黑体" panose="02010609060101010101" pitchFamily="49" charset="-122"/>
                <a:cs typeface="+mn-cs"/>
              </a:rPr>
              <a:t>B</a:t>
            </a:r>
            <a:endParaRPr lang="en-US" sz="2800" dirty="0">
              <a:solidFill>
                <a:srgbClr val="000000"/>
              </a:solidFill>
              <a:latin typeface="Arial" panose="020B0604020202020204"/>
              <a:ea typeface="+mn-ea"/>
              <a:cs typeface="+mn-cs"/>
            </a:endParaRPr>
          </a:p>
        </p:txBody>
      </p:sp>
      <p:sp>
        <p:nvSpPr>
          <p:cNvPr id="28" name="矩形 27">
            <a:extLst>
              <a:ext uri="{FF2B5EF4-FFF2-40B4-BE49-F238E27FC236}">
                <a16:creationId xmlns:a16="http://schemas.microsoft.com/office/drawing/2014/main" id="{69E1BCDF-12DD-4DDC-4C01-2251B4515DEE}"/>
              </a:ext>
            </a:extLst>
          </p:cNvPr>
          <p:cNvSpPr/>
          <p:nvPr/>
        </p:nvSpPr>
        <p:spPr>
          <a:xfrm flipH="1">
            <a:off x="6770529" y="188034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29" name="矩形 28">
            <a:extLst>
              <a:ext uri="{FF2B5EF4-FFF2-40B4-BE49-F238E27FC236}">
                <a16:creationId xmlns:a16="http://schemas.microsoft.com/office/drawing/2014/main" id="{48877094-006D-CB9B-3BF5-8C3B72CF787B}"/>
              </a:ext>
            </a:extLst>
          </p:cNvPr>
          <p:cNvSpPr/>
          <p:nvPr/>
        </p:nvSpPr>
        <p:spPr>
          <a:xfrm flipH="1">
            <a:off x="6982249" y="188034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0" name="矩形 29">
            <a:extLst>
              <a:ext uri="{FF2B5EF4-FFF2-40B4-BE49-F238E27FC236}">
                <a16:creationId xmlns:a16="http://schemas.microsoft.com/office/drawing/2014/main" id="{191B7A58-4AB8-1BCB-8025-61D77E52E5AD}"/>
              </a:ext>
            </a:extLst>
          </p:cNvPr>
          <p:cNvSpPr/>
          <p:nvPr/>
        </p:nvSpPr>
        <p:spPr>
          <a:xfrm flipH="1">
            <a:off x="7232206" y="3381325"/>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1" name="矩形 30">
            <a:extLst>
              <a:ext uri="{FF2B5EF4-FFF2-40B4-BE49-F238E27FC236}">
                <a16:creationId xmlns:a16="http://schemas.microsoft.com/office/drawing/2014/main" id="{4C4DA1CF-B795-11BC-1C66-5740492F0114}"/>
              </a:ext>
            </a:extLst>
          </p:cNvPr>
          <p:cNvSpPr/>
          <p:nvPr/>
        </p:nvSpPr>
        <p:spPr>
          <a:xfrm flipH="1">
            <a:off x="7456799" y="339220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2" name="矩形 31">
            <a:extLst>
              <a:ext uri="{FF2B5EF4-FFF2-40B4-BE49-F238E27FC236}">
                <a16:creationId xmlns:a16="http://schemas.microsoft.com/office/drawing/2014/main" id="{9F447366-101F-ED6D-17D3-2FD5A2562705}"/>
              </a:ext>
            </a:extLst>
          </p:cNvPr>
          <p:cNvSpPr/>
          <p:nvPr/>
        </p:nvSpPr>
        <p:spPr>
          <a:xfrm flipH="1">
            <a:off x="7764412" y="4139572"/>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3" name="矩形 32">
            <a:extLst>
              <a:ext uri="{FF2B5EF4-FFF2-40B4-BE49-F238E27FC236}">
                <a16:creationId xmlns:a16="http://schemas.microsoft.com/office/drawing/2014/main" id="{4A50AA83-BCCB-5726-06A0-C3515CA5F719}"/>
              </a:ext>
            </a:extLst>
          </p:cNvPr>
          <p:cNvSpPr/>
          <p:nvPr/>
        </p:nvSpPr>
        <p:spPr>
          <a:xfrm flipH="1">
            <a:off x="8084358" y="4125238"/>
            <a:ext cx="104757" cy="744339"/>
          </a:xfrm>
          <a:prstGeom prst="rect">
            <a:avLst/>
          </a:prstGeom>
          <a:solidFill>
            <a:schemeClr val="accent2">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4" name="矩形 33">
            <a:extLst>
              <a:ext uri="{FF2B5EF4-FFF2-40B4-BE49-F238E27FC236}">
                <a16:creationId xmlns:a16="http://schemas.microsoft.com/office/drawing/2014/main" id="{FB90BAA7-1E45-3D19-89F4-E32294B282A7}"/>
              </a:ext>
            </a:extLst>
          </p:cNvPr>
          <p:cNvSpPr/>
          <p:nvPr/>
        </p:nvSpPr>
        <p:spPr>
          <a:xfrm>
            <a:off x="7559750" y="4139572"/>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5" name="矩形 34">
            <a:extLst>
              <a:ext uri="{FF2B5EF4-FFF2-40B4-BE49-F238E27FC236}">
                <a16:creationId xmlns:a16="http://schemas.microsoft.com/office/drawing/2014/main" id="{4D12BBC6-7243-EA6F-8A9A-441A8963549E}"/>
              </a:ext>
            </a:extLst>
          </p:cNvPr>
          <p:cNvSpPr/>
          <p:nvPr/>
        </p:nvSpPr>
        <p:spPr>
          <a:xfrm>
            <a:off x="7877117" y="4139572"/>
            <a:ext cx="196210"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36" name="文本框 35">
            <a:extLst>
              <a:ext uri="{FF2B5EF4-FFF2-40B4-BE49-F238E27FC236}">
                <a16:creationId xmlns:a16="http://schemas.microsoft.com/office/drawing/2014/main" id="{D5298146-B31A-39BF-A71C-5BDDF1CCF72E}"/>
              </a:ext>
            </a:extLst>
          </p:cNvPr>
          <p:cNvSpPr txBox="1"/>
          <p:nvPr/>
        </p:nvSpPr>
        <p:spPr>
          <a:xfrm>
            <a:off x="7284584" y="2675486"/>
            <a:ext cx="1692709" cy="646331"/>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0070C0"/>
                </a:solidFill>
                <a:latin typeface="Arial" panose="020B0604020202020204"/>
                <a:ea typeface="黑体" panose="02010609060101010101" pitchFamily="49" charset="-122"/>
                <a:cs typeface="+mn-cs"/>
              </a:rPr>
              <a:t>Used</a:t>
            </a:r>
            <a:r>
              <a:rPr lang="zh-CN" altLang="en-US" b="0" dirty="0">
                <a:solidFill>
                  <a:srgbClr val="0070C0"/>
                </a:solidFill>
                <a:latin typeface="Arial" panose="020B0604020202020204"/>
                <a:ea typeface="黑体" panose="02010609060101010101" pitchFamily="49" charset="-122"/>
                <a:cs typeface="+mn-cs"/>
              </a:rPr>
              <a:t> </a:t>
            </a:r>
            <a:r>
              <a:rPr lang="en-US" altLang="zh-CN" b="0" dirty="0">
                <a:solidFill>
                  <a:srgbClr val="0070C0"/>
                </a:solidFill>
                <a:latin typeface="Arial" panose="020B0604020202020204"/>
                <a:ea typeface="黑体" panose="02010609060101010101" pitchFamily="49" charset="-122"/>
                <a:cs typeface="+mn-cs"/>
              </a:rPr>
              <a:t>up</a:t>
            </a:r>
            <a:r>
              <a:rPr lang="zh-CN" altLang="en-US" b="0" dirty="0">
                <a:solidFill>
                  <a:srgbClr val="0070C0"/>
                </a:solidFill>
                <a:latin typeface="Arial" panose="020B0604020202020204"/>
                <a:ea typeface="黑体" panose="02010609060101010101" pitchFamily="49" charset="-122"/>
                <a:cs typeface="+mn-cs"/>
              </a:rPr>
              <a:t> </a:t>
            </a:r>
            <a:r>
              <a:rPr lang="en-US" altLang="zh-CN" b="0" dirty="0">
                <a:solidFill>
                  <a:srgbClr val="0070C0"/>
                </a:solidFill>
                <a:latin typeface="Arial" panose="020B0604020202020204"/>
                <a:ea typeface="黑体" panose="02010609060101010101" pitchFamily="49" charset="-122"/>
                <a:cs typeface="+mn-cs"/>
              </a:rPr>
              <a:t>its</a:t>
            </a:r>
            <a:r>
              <a:rPr lang="zh-CN" altLang="en-US" b="0" dirty="0">
                <a:solidFill>
                  <a:srgbClr val="0070C0"/>
                </a:solidFill>
                <a:latin typeface="Arial" panose="020B0604020202020204"/>
                <a:ea typeface="黑体" panose="02010609060101010101" pitchFamily="49" charset="-122"/>
                <a:cs typeface="+mn-cs"/>
              </a:rPr>
              <a:t> </a:t>
            </a:r>
            <a:r>
              <a:rPr lang="en-US" altLang="zh-CN" b="0" dirty="0">
                <a:solidFill>
                  <a:srgbClr val="0070C0"/>
                </a:solidFill>
                <a:latin typeface="Arial" panose="020B0604020202020204"/>
                <a:ea typeface="黑体" panose="02010609060101010101" pitchFamily="49" charset="-122"/>
                <a:cs typeface="+mn-cs"/>
              </a:rPr>
              <a:t>time</a:t>
            </a:r>
            <a:r>
              <a:rPr lang="zh-CN" altLang="en-US" b="0" dirty="0">
                <a:solidFill>
                  <a:srgbClr val="0070C0"/>
                </a:solidFill>
                <a:latin typeface="Arial" panose="020B0604020202020204"/>
                <a:ea typeface="黑体" panose="02010609060101010101" pitchFamily="49" charset="-122"/>
                <a:cs typeface="+mn-cs"/>
              </a:rPr>
              <a:t> </a:t>
            </a:r>
            <a:r>
              <a:rPr lang="en-US" altLang="zh-CN" b="0" dirty="0">
                <a:solidFill>
                  <a:srgbClr val="0070C0"/>
                </a:solidFill>
                <a:latin typeface="Arial" panose="020B0604020202020204"/>
                <a:ea typeface="黑体" panose="02010609060101010101" pitchFamily="49" charset="-122"/>
                <a:cs typeface="+mn-cs"/>
              </a:rPr>
              <a:t>allotment</a:t>
            </a:r>
            <a:endParaRPr lang="en-US" b="0" dirty="0">
              <a:solidFill>
                <a:srgbClr val="0070C0"/>
              </a:solidFill>
              <a:latin typeface="Arial" panose="020B0604020202020204"/>
              <a:ea typeface="+mn-ea"/>
              <a:cs typeface="+mn-cs"/>
            </a:endParaRPr>
          </a:p>
        </p:txBody>
      </p:sp>
      <p:sp>
        <p:nvSpPr>
          <p:cNvPr id="37" name="矩形 36">
            <a:extLst>
              <a:ext uri="{FF2B5EF4-FFF2-40B4-BE49-F238E27FC236}">
                <a16:creationId xmlns:a16="http://schemas.microsoft.com/office/drawing/2014/main" id="{BB0ED0D8-8A5E-5B88-74E4-D124E5B7FA86}"/>
              </a:ext>
            </a:extLst>
          </p:cNvPr>
          <p:cNvSpPr/>
          <p:nvPr/>
        </p:nvSpPr>
        <p:spPr>
          <a:xfrm flipH="1">
            <a:off x="7352807" y="4139572"/>
            <a:ext cx="104757" cy="744339"/>
          </a:xfrm>
          <a:prstGeom prst="rect">
            <a:avLst/>
          </a:prstGeom>
          <a:solidFill>
            <a:schemeClr val="tx1"/>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540F762E-6027-E339-A344-704D62CBB388}"/>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35</a:t>
            </a:fld>
            <a:endParaRPr lang="nb-NO" dirty="0">
              <a:latin typeface="Arial"/>
              <a:cs typeface="Arial"/>
            </a:endParaRPr>
          </a:p>
        </p:txBody>
      </p:sp>
    </p:spTree>
    <p:extLst>
      <p:ext uri="{BB962C8B-B14F-4D97-AF65-F5344CB8AC3E}">
        <p14:creationId xmlns:p14="http://schemas.microsoft.com/office/powerpoint/2010/main" val="3918066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42C04-3A83-70F3-05CF-AD4DF4890038}"/>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6DEB73F1-6696-AC04-8169-621E595A67CF}"/>
              </a:ext>
            </a:extLst>
          </p:cNvPr>
          <p:cNvSpPr>
            <a:spLocks noGrp="1"/>
          </p:cNvSpPr>
          <p:nvPr>
            <p:ph idx="1"/>
          </p:nvPr>
        </p:nvSpPr>
        <p:spPr/>
        <p:txBody>
          <a:bodyPr/>
          <a:lstStyle/>
          <a:p>
            <a:r>
              <a:rPr lang="en-US" altLang="ko-KR" dirty="0"/>
              <a:t>The refined set of MLFQ rules:</a:t>
            </a:r>
          </a:p>
          <a:p>
            <a:pPr lvl="1"/>
            <a:r>
              <a:rPr lang="en-US" altLang="ko-KR" b="1" dirty="0"/>
              <a:t>Rule 1:</a:t>
            </a:r>
            <a:r>
              <a:rPr lang="en-US" altLang="ko-KR" dirty="0"/>
              <a:t> If Priority(A) &gt; Priority(B), A runs (B doesn’t).</a:t>
            </a:r>
          </a:p>
          <a:p>
            <a:pPr lvl="1"/>
            <a:r>
              <a:rPr lang="en-US" altLang="ko-KR" b="1" dirty="0"/>
              <a:t>Rule 2:</a:t>
            </a:r>
            <a:r>
              <a:rPr lang="en-US" altLang="ko-KR" dirty="0"/>
              <a:t> If Priority(A) = Priority(B), A &amp; B run in RR.</a:t>
            </a:r>
          </a:p>
          <a:p>
            <a:pPr lvl="1"/>
            <a:r>
              <a:rPr lang="en-US" altLang="ko-KR" b="1" dirty="0"/>
              <a:t>Rule 3: </a:t>
            </a:r>
            <a:r>
              <a:rPr lang="en-US" altLang="ko-KR" dirty="0"/>
              <a:t>When a job enters the system, it is placed at the highest priority.</a:t>
            </a:r>
          </a:p>
          <a:p>
            <a:pPr lvl="1"/>
            <a:r>
              <a:rPr lang="en-US" altLang="ko-KR" b="1" dirty="0"/>
              <a:t>Rule 4:</a:t>
            </a:r>
            <a:r>
              <a:rPr lang="en-US" altLang="ko-KR" dirty="0"/>
              <a:t> Once a job uses up its time allotment at a given level (regardless of how many times it has given up the CPU), its priority is reduced(i.e., it moves down on queue).</a:t>
            </a:r>
          </a:p>
          <a:p>
            <a:pPr lvl="1"/>
            <a:r>
              <a:rPr lang="en-US" altLang="ko-KR" b="1" dirty="0"/>
              <a:t>Rule 5: </a:t>
            </a:r>
            <a:r>
              <a:rPr lang="en-US" altLang="ko-KR" dirty="0"/>
              <a:t>After some time period S, move all the jobs in the system to the topmost queue.</a:t>
            </a:r>
          </a:p>
          <a:p>
            <a:r>
              <a:rPr lang="en-US" altLang="ko-KR" dirty="0"/>
              <a:t>Benefit of MLFQ</a:t>
            </a:r>
          </a:p>
          <a:p>
            <a:pPr lvl="1"/>
            <a:r>
              <a:rPr lang="en-US" altLang="ko-KR" dirty="0"/>
              <a:t>It does not require prior knowledge on the CPU usage of a process.</a:t>
            </a:r>
          </a:p>
          <a:p>
            <a:endParaRPr lang="en-US" dirty="0"/>
          </a:p>
        </p:txBody>
      </p:sp>
      <p:sp>
        <p:nvSpPr>
          <p:cNvPr id="5" name="灯片编号占位符 2">
            <a:extLst>
              <a:ext uri="{FF2B5EF4-FFF2-40B4-BE49-F238E27FC236}">
                <a16:creationId xmlns:a16="http://schemas.microsoft.com/office/drawing/2014/main" id="{65B62113-FA4E-BD92-92C9-5EB7560539C6}"/>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36</a:t>
            </a:fld>
            <a:endParaRPr lang="nb-NO" dirty="0">
              <a:latin typeface="Arial"/>
              <a:cs typeface="Arial"/>
            </a:endParaRPr>
          </a:p>
        </p:txBody>
      </p:sp>
    </p:spTree>
    <p:extLst>
      <p:ext uri="{BB962C8B-B14F-4D97-AF65-F5344CB8AC3E}">
        <p14:creationId xmlns:p14="http://schemas.microsoft.com/office/powerpoint/2010/main" val="1110015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5">
            <a:extLst>
              <a:ext uri="{FF2B5EF4-FFF2-40B4-BE49-F238E27FC236}">
                <a16:creationId xmlns:a16="http://schemas.microsoft.com/office/drawing/2014/main" id="{3C81CE8F-83EF-9350-FE89-34E882F2B54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67400" y="2438400"/>
            <a:ext cx="5264066" cy="3509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66E51637-AAB7-9AC7-B9BF-B1CC8816759B}"/>
              </a:ext>
            </a:extLst>
          </p:cNvPr>
          <p:cNvSpPr>
            <a:spLocks noGrp="1"/>
          </p:cNvSpPr>
          <p:nvPr>
            <p:ph type="title"/>
          </p:nvPr>
        </p:nvSpPr>
        <p:spPr/>
        <p:txBody>
          <a:bodyPr/>
          <a:lstStyle/>
          <a:p>
            <a:r>
              <a:rPr lang="en-US" altLang="zh-CN" dirty="0"/>
              <a:t>Multi-Level</a:t>
            </a:r>
            <a:r>
              <a:rPr lang="zh-CN" altLang="en-US" dirty="0"/>
              <a:t> </a:t>
            </a:r>
            <a:r>
              <a:rPr lang="en-US" altLang="zh-CN" dirty="0"/>
              <a:t>Feedback</a:t>
            </a:r>
            <a:r>
              <a:rPr lang="zh-CN" altLang="en-US" dirty="0"/>
              <a:t> </a:t>
            </a:r>
            <a:r>
              <a:rPr lang="en-US" altLang="zh-CN" dirty="0"/>
              <a:t>Queue</a:t>
            </a:r>
            <a:r>
              <a:rPr lang="zh-CN" altLang="en-US" dirty="0"/>
              <a:t> </a:t>
            </a:r>
            <a:r>
              <a:rPr lang="en-US" altLang="zh-CN" dirty="0"/>
              <a:t>(MLFQ)</a:t>
            </a:r>
            <a:endParaRPr lang="en-US" dirty="0"/>
          </a:p>
        </p:txBody>
      </p:sp>
      <p:sp>
        <p:nvSpPr>
          <p:cNvPr id="3" name="内容占位符 2">
            <a:extLst>
              <a:ext uri="{FF2B5EF4-FFF2-40B4-BE49-F238E27FC236}">
                <a16:creationId xmlns:a16="http://schemas.microsoft.com/office/drawing/2014/main" id="{CE38A15D-4C36-1FB2-A038-F37A497D8200}"/>
              </a:ext>
            </a:extLst>
          </p:cNvPr>
          <p:cNvSpPr>
            <a:spLocks noGrp="1"/>
          </p:cNvSpPr>
          <p:nvPr>
            <p:ph idx="1"/>
          </p:nvPr>
        </p:nvSpPr>
        <p:spPr/>
        <p:txBody>
          <a:bodyPr/>
          <a:lstStyle/>
          <a:p>
            <a:r>
              <a:rPr lang="en-US" altLang="zh-CN" dirty="0"/>
              <a:t>MLFQ</a:t>
            </a:r>
            <a:r>
              <a:rPr lang="zh-CN" altLang="en-US" dirty="0"/>
              <a:t> </a:t>
            </a:r>
            <a:r>
              <a:rPr lang="en-US" altLang="zh-CN" dirty="0"/>
              <a:t>scheduler</a:t>
            </a:r>
            <a:r>
              <a:rPr lang="zh-CN" altLang="en-US" dirty="0"/>
              <a:t> </a:t>
            </a:r>
            <a:r>
              <a:rPr lang="en-US" altLang="zh-CN" dirty="0"/>
              <a:t>is</a:t>
            </a:r>
            <a:r>
              <a:rPr lang="zh-CN" altLang="en-US" dirty="0"/>
              <a:t> </a:t>
            </a:r>
            <a:r>
              <a:rPr lang="en-US" altLang="zh-CN" dirty="0"/>
              <a:t>defined</a:t>
            </a:r>
            <a:r>
              <a:rPr lang="zh-CN" altLang="en-US" dirty="0"/>
              <a:t> </a:t>
            </a:r>
            <a:r>
              <a:rPr lang="en-US" altLang="zh-CN" dirty="0"/>
              <a:t>by</a:t>
            </a:r>
            <a:r>
              <a:rPr lang="zh-CN" altLang="en-US" dirty="0"/>
              <a:t> </a:t>
            </a:r>
            <a:r>
              <a:rPr lang="en-US" altLang="zh-CN" dirty="0"/>
              <a:t>the</a:t>
            </a:r>
            <a:r>
              <a:rPr lang="zh-CN" altLang="en-US" dirty="0"/>
              <a:t> </a:t>
            </a:r>
            <a:r>
              <a:rPr lang="en-US" altLang="zh-CN" dirty="0"/>
              <a:t>following</a:t>
            </a:r>
            <a:r>
              <a:rPr lang="zh-CN" altLang="en-US" dirty="0"/>
              <a:t> </a:t>
            </a:r>
            <a:r>
              <a:rPr lang="en-US" altLang="zh-CN" dirty="0"/>
              <a:t>parameters</a:t>
            </a:r>
          </a:p>
          <a:p>
            <a:pPr lvl="1"/>
            <a:r>
              <a:rPr lang="en-US" altLang="zh-CN" dirty="0"/>
              <a:t>N</a:t>
            </a:r>
            <a:r>
              <a:rPr lang="en-US" dirty="0"/>
              <a:t>umber of queues</a:t>
            </a:r>
          </a:p>
          <a:p>
            <a:pPr lvl="1"/>
            <a:r>
              <a:rPr lang="en-US" altLang="zh-CN" dirty="0"/>
              <a:t>Time</a:t>
            </a:r>
            <a:r>
              <a:rPr lang="zh-CN" altLang="en-US" dirty="0"/>
              <a:t> </a:t>
            </a:r>
            <a:r>
              <a:rPr lang="en-US" altLang="zh-CN" dirty="0"/>
              <a:t>quantum</a:t>
            </a:r>
            <a:r>
              <a:rPr lang="zh-CN" altLang="en-US" dirty="0"/>
              <a:t> </a:t>
            </a:r>
            <a:r>
              <a:rPr lang="en-US" altLang="zh-CN" dirty="0"/>
              <a:t>of</a:t>
            </a:r>
            <a:r>
              <a:rPr lang="zh-CN" altLang="en-US" dirty="0"/>
              <a:t> </a:t>
            </a:r>
            <a:r>
              <a:rPr lang="en-US" altLang="zh-CN" dirty="0"/>
              <a:t>each</a:t>
            </a:r>
            <a:r>
              <a:rPr lang="zh-CN" altLang="en-US" dirty="0"/>
              <a:t> </a:t>
            </a:r>
            <a:r>
              <a:rPr lang="en-US" altLang="zh-CN" dirty="0"/>
              <a:t>queue</a:t>
            </a:r>
          </a:p>
          <a:p>
            <a:pPr lvl="1"/>
            <a:r>
              <a:rPr lang="en-US" altLang="zh-CN" dirty="0"/>
              <a:t>How</a:t>
            </a:r>
            <a:r>
              <a:rPr lang="zh-CN" altLang="en-US" dirty="0"/>
              <a:t> </a:t>
            </a:r>
            <a:r>
              <a:rPr lang="en-US" altLang="zh-CN" dirty="0"/>
              <a:t>often</a:t>
            </a:r>
            <a:r>
              <a:rPr lang="zh-CN" altLang="en-US" dirty="0"/>
              <a:t> </a:t>
            </a:r>
            <a:r>
              <a:rPr lang="en-US" altLang="zh-CN" dirty="0"/>
              <a:t>should</a:t>
            </a:r>
            <a:r>
              <a:rPr lang="zh-CN" altLang="en-US" dirty="0"/>
              <a:t> </a:t>
            </a:r>
            <a:r>
              <a:rPr lang="en-US" altLang="zh-CN" dirty="0"/>
              <a:t>priority</a:t>
            </a:r>
            <a:r>
              <a:rPr lang="zh-CN" altLang="en-US" dirty="0"/>
              <a:t> </a:t>
            </a:r>
            <a:r>
              <a:rPr lang="en-US" altLang="zh-CN" dirty="0"/>
              <a:t>be</a:t>
            </a:r>
            <a:r>
              <a:rPr lang="zh-CN" altLang="en-US" dirty="0"/>
              <a:t> </a:t>
            </a:r>
            <a:r>
              <a:rPr lang="en-US" altLang="zh-CN" dirty="0"/>
              <a:t>boosted?</a:t>
            </a:r>
            <a:endParaRPr lang="en-US" dirty="0"/>
          </a:p>
          <a:p>
            <a:pPr lvl="1"/>
            <a:r>
              <a:rPr lang="en-US" altLang="zh-CN" dirty="0"/>
              <a:t>S</a:t>
            </a:r>
            <a:r>
              <a:rPr lang="en-US" dirty="0"/>
              <a:t>cheduling algorithms for each queue</a:t>
            </a:r>
          </a:p>
          <a:p>
            <a:pPr lvl="1"/>
            <a:r>
              <a:rPr lang="en-US" altLang="zh-CN" dirty="0"/>
              <a:t>etc.</a:t>
            </a:r>
          </a:p>
          <a:p>
            <a:r>
              <a:rPr lang="en-US" altLang="zh-CN" dirty="0"/>
              <a:t>High</a:t>
            </a:r>
            <a:r>
              <a:rPr lang="zh-CN" altLang="en-US" dirty="0"/>
              <a:t> </a:t>
            </a:r>
            <a:r>
              <a:rPr lang="en-US" altLang="zh-CN" dirty="0"/>
              <a:t>priority</a:t>
            </a:r>
            <a:r>
              <a:rPr lang="zh-CN" altLang="en-US" dirty="0"/>
              <a:t> </a:t>
            </a:r>
            <a:r>
              <a:rPr lang="en-US" altLang="zh-CN" dirty="0"/>
              <a:t>queue:</a:t>
            </a:r>
          </a:p>
          <a:p>
            <a:pPr lvl="1"/>
            <a:r>
              <a:rPr lang="en-US" altLang="zh-CN" dirty="0"/>
              <a:t>Interactive</a:t>
            </a:r>
            <a:r>
              <a:rPr lang="zh-CN" altLang="en-US" dirty="0"/>
              <a:t> </a:t>
            </a:r>
            <a:r>
              <a:rPr lang="en-US" altLang="zh-CN" dirty="0"/>
              <a:t>processes</a:t>
            </a:r>
            <a:r>
              <a:rPr lang="zh-CN" altLang="en-US" dirty="0"/>
              <a:t> </a:t>
            </a:r>
            <a:endParaRPr lang="en-US" altLang="zh-CN" dirty="0"/>
          </a:p>
          <a:p>
            <a:pPr lvl="1"/>
            <a:r>
              <a:rPr lang="en-US" altLang="zh-CN" dirty="0">
                <a:solidFill>
                  <a:srgbClr val="0070C0"/>
                </a:solidFill>
              </a:rPr>
              <a:t>Response</a:t>
            </a:r>
            <a:r>
              <a:rPr lang="zh-CN" altLang="en-US" dirty="0">
                <a:solidFill>
                  <a:srgbClr val="0070C0"/>
                </a:solidFill>
              </a:rPr>
              <a:t> </a:t>
            </a:r>
            <a:r>
              <a:rPr lang="en-US" altLang="zh-CN" dirty="0">
                <a:solidFill>
                  <a:srgbClr val="0070C0"/>
                </a:solidFill>
              </a:rPr>
              <a:t>time</a:t>
            </a:r>
          </a:p>
          <a:p>
            <a:r>
              <a:rPr lang="en-US" altLang="zh-CN" dirty="0"/>
              <a:t>Low</a:t>
            </a:r>
            <a:r>
              <a:rPr lang="zh-CN" altLang="en-US" dirty="0"/>
              <a:t> </a:t>
            </a:r>
            <a:r>
              <a:rPr lang="en-US" altLang="zh-CN" dirty="0"/>
              <a:t>priority</a:t>
            </a:r>
            <a:r>
              <a:rPr lang="zh-CN" altLang="en-US" dirty="0"/>
              <a:t> </a:t>
            </a:r>
            <a:r>
              <a:rPr lang="en-US" altLang="zh-CN" dirty="0"/>
              <a:t>queue:</a:t>
            </a:r>
          </a:p>
          <a:p>
            <a:pPr lvl="1"/>
            <a:r>
              <a:rPr lang="en-US" altLang="zh-CN" dirty="0"/>
              <a:t>Batch</a:t>
            </a:r>
            <a:r>
              <a:rPr lang="zh-CN" altLang="en-US" dirty="0"/>
              <a:t> </a:t>
            </a:r>
            <a:r>
              <a:rPr lang="en-US" altLang="zh-CN" dirty="0"/>
              <a:t>processes</a:t>
            </a:r>
            <a:r>
              <a:rPr lang="zh-CN" altLang="en-US" dirty="0"/>
              <a:t> </a:t>
            </a:r>
            <a:r>
              <a:rPr lang="en-US" altLang="zh-CN" dirty="0"/>
              <a:t>(CPU-intensive)</a:t>
            </a:r>
          </a:p>
          <a:p>
            <a:pPr lvl="1"/>
            <a:r>
              <a:rPr lang="en-US" altLang="zh-CN" dirty="0">
                <a:solidFill>
                  <a:srgbClr val="0070C0"/>
                </a:solidFill>
              </a:rPr>
              <a:t>Turnaround</a:t>
            </a:r>
            <a:r>
              <a:rPr lang="zh-CN" altLang="en-US" dirty="0">
                <a:solidFill>
                  <a:srgbClr val="0070C0"/>
                </a:solidFill>
              </a:rPr>
              <a:t> </a:t>
            </a:r>
            <a:r>
              <a:rPr lang="en-US" altLang="zh-CN" dirty="0">
                <a:solidFill>
                  <a:srgbClr val="0070C0"/>
                </a:solidFill>
              </a:rPr>
              <a:t>time</a:t>
            </a:r>
            <a:endParaRPr lang="en-US" dirty="0">
              <a:solidFill>
                <a:srgbClr val="0070C0"/>
              </a:solidFill>
            </a:endParaRPr>
          </a:p>
          <a:p>
            <a:pPr lvl="1"/>
            <a:endParaRPr lang="en-US" dirty="0"/>
          </a:p>
        </p:txBody>
      </p:sp>
      <p:sp>
        <p:nvSpPr>
          <p:cNvPr id="6" name="灯片编号占位符 2">
            <a:extLst>
              <a:ext uri="{FF2B5EF4-FFF2-40B4-BE49-F238E27FC236}">
                <a16:creationId xmlns:a16="http://schemas.microsoft.com/office/drawing/2014/main" id="{292A3124-F049-F081-31FD-86DE6FC8EE14}"/>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37</a:t>
            </a:fld>
            <a:endParaRPr lang="nb-NO" dirty="0">
              <a:latin typeface="Arial"/>
              <a:cs typeface="Arial"/>
            </a:endParaRPr>
          </a:p>
        </p:txBody>
      </p:sp>
    </p:spTree>
    <p:extLst>
      <p:ext uri="{BB962C8B-B14F-4D97-AF65-F5344CB8AC3E}">
        <p14:creationId xmlns:p14="http://schemas.microsoft.com/office/powerpoint/2010/main" val="981260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A1D85-6A52-C2A4-5CC3-AAB4D06B96E5}"/>
              </a:ext>
            </a:extLst>
          </p:cNvPr>
          <p:cNvSpPr>
            <a:spLocks noGrp="1"/>
          </p:cNvSpPr>
          <p:nvPr>
            <p:ph type="title"/>
          </p:nvPr>
        </p:nvSpPr>
        <p:spPr/>
        <p:txBody>
          <a:bodyPr/>
          <a:lstStyle/>
          <a:p>
            <a:r>
              <a:rPr lang="en-US" altLang="zh-CN" dirty="0"/>
              <a:t>Proportional</a:t>
            </a:r>
            <a:r>
              <a:rPr lang="zh-CN" altLang="en-US" dirty="0"/>
              <a:t> </a:t>
            </a:r>
            <a:r>
              <a:rPr lang="en-US" altLang="zh-CN" dirty="0"/>
              <a:t>Share</a:t>
            </a:r>
            <a:r>
              <a:rPr lang="zh-CN" altLang="en-US" dirty="0"/>
              <a:t> </a:t>
            </a:r>
            <a:r>
              <a:rPr lang="en-US" altLang="zh-CN" dirty="0"/>
              <a:t>Scheduling</a:t>
            </a:r>
            <a:endParaRPr lang="en-US" dirty="0"/>
          </a:p>
        </p:txBody>
      </p:sp>
      <p:sp>
        <p:nvSpPr>
          <p:cNvPr id="3" name="内容占位符 2">
            <a:extLst>
              <a:ext uri="{FF2B5EF4-FFF2-40B4-BE49-F238E27FC236}">
                <a16:creationId xmlns:a16="http://schemas.microsoft.com/office/drawing/2014/main" id="{8A24408B-7B03-D07C-AA4B-4D82C82ED8AA}"/>
              </a:ext>
            </a:extLst>
          </p:cNvPr>
          <p:cNvSpPr>
            <a:spLocks noGrp="1"/>
          </p:cNvSpPr>
          <p:nvPr>
            <p:ph idx="1"/>
          </p:nvPr>
        </p:nvSpPr>
        <p:spPr/>
        <p:txBody>
          <a:bodyPr/>
          <a:lstStyle/>
          <a:p>
            <a:r>
              <a:rPr lang="en-US" altLang="ko-KR" b="1" dirty="0">
                <a:solidFill>
                  <a:srgbClr val="0070C0"/>
                </a:solidFill>
              </a:rPr>
              <a:t>Fair-share</a:t>
            </a:r>
            <a:r>
              <a:rPr lang="en-US" altLang="ko-KR" dirty="0"/>
              <a:t> scheduler</a:t>
            </a:r>
          </a:p>
          <a:p>
            <a:pPr lvl="1"/>
            <a:r>
              <a:rPr lang="en-US" altLang="ko-KR" dirty="0"/>
              <a:t>Guarantee that each job obtain </a:t>
            </a:r>
            <a:r>
              <a:rPr lang="en-US" altLang="ko-KR" i="1" dirty="0"/>
              <a:t>a certain percentage </a:t>
            </a:r>
            <a:r>
              <a:rPr lang="en-US" altLang="ko-KR" dirty="0"/>
              <a:t>of CPU time.</a:t>
            </a:r>
          </a:p>
          <a:p>
            <a:pPr lvl="1"/>
            <a:r>
              <a:rPr lang="en-US" altLang="ko-KR" dirty="0"/>
              <a:t>Not optimized for turnaround or response time</a:t>
            </a:r>
          </a:p>
          <a:p>
            <a:pPr lvl="1"/>
            <a:endParaRPr lang="en-US" altLang="ko-KR" dirty="0"/>
          </a:p>
          <a:p>
            <a:r>
              <a:rPr lang="en-US" altLang="zh-CN" b="1" dirty="0">
                <a:solidFill>
                  <a:srgbClr val="0070C0"/>
                </a:solidFill>
              </a:rPr>
              <a:t>Lottery</a:t>
            </a:r>
            <a:r>
              <a:rPr lang="zh-CN" altLang="en-US" b="1" dirty="0">
                <a:solidFill>
                  <a:srgbClr val="0070C0"/>
                </a:solidFill>
              </a:rPr>
              <a:t> </a:t>
            </a:r>
            <a:r>
              <a:rPr lang="en-US" altLang="zh-CN" b="1" dirty="0">
                <a:solidFill>
                  <a:srgbClr val="0070C0"/>
                </a:solidFill>
              </a:rPr>
              <a:t>scheduling</a:t>
            </a:r>
          </a:p>
          <a:p>
            <a:pPr lvl="1"/>
            <a:r>
              <a:rPr lang="en-US" altLang="zh-CN" dirty="0"/>
              <a:t>Based</a:t>
            </a:r>
            <a:r>
              <a:rPr lang="zh-CN" altLang="en-US" dirty="0"/>
              <a:t> </a:t>
            </a:r>
            <a:r>
              <a:rPr lang="en-US" altLang="zh-CN" dirty="0"/>
              <a:t>on</a:t>
            </a:r>
            <a:r>
              <a:rPr lang="zh-CN" altLang="en-US" dirty="0"/>
              <a:t> </a:t>
            </a:r>
            <a:r>
              <a:rPr lang="en-US" altLang="zh-CN" dirty="0"/>
              <a:t>the</a:t>
            </a:r>
            <a:r>
              <a:rPr lang="zh-CN" altLang="en-US" dirty="0"/>
              <a:t> </a:t>
            </a:r>
            <a:r>
              <a:rPr lang="en-US" altLang="zh-CN" dirty="0"/>
              <a:t>concept</a:t>
            </a:r>
            <a:r>
              <a:rPr lang="zh-CN" altLang="en-US" dirty="0"/>
              <a:t> </a:t>
            </a:r>
            <a:r>
              <a:rPr lang="en-US" altLang="zh-CN" dirty="0"/>
              <a:t>of</a:t>
            </a:r>
            <a:r>
              <a:rPr lang="zh-CN" altLang="en-US" dirty="0"/>
              <a:t> </a:t>
            </a:r>
            <a:r>
              <a:rPr lang="en-US" altLang="zh-CN" b="1" dirty="0">
                <a:solidFill>
                  <a:srgbClr val="0070C0"/>
                </a:solidFill>
              </a:rPr>
              <a:t>tickets</a:t>
            </a:r>
          </a:p>
          <a:p>
            <a:pPr lvl="2"/>
            <a:r>
              <a:rPr lang="en-US" altLang="zh-CN" dirty="0"/>
              <a:t>The</a:t>
            </a:r>
            <a:r>
              <a:rPr lang="zh-CN" altLang="en-US" dirty="0"/>
              <a:t> </a:t>
            </a:r>
            <a:r>
              <a:rPr lang="en-US" altLang="zh-CN" dirty="0"/>
              <a:t>percentage</a:t>
            </a:r>
            <a:r>
              <a:rPr lang="zh-CN" altLang="en-US" dirty="0"/>
              <a:t> </a:t>
            </a:r>
            <a:r>
              <a:rPr lang="en-US" altLang="zh-CN" dirty="0"/>
              <a:t>of</a:t>
            </a:r>
            <a:r>
              <a:rPr lang="zh-CN" altLang="en-US" dirty="0"/>
              <a:t> </a:t>
            </a:r>
            <a:r>
              <a:rPr lang="en-US" altLang="zh-CN" dirty="0"/>
              <a:t>tickets</a:t>
            </a:r>
            <a:r>
              <a:rPr lang="zh-CN" altLang="en-US" dirty="0"/>
              <a:t> </a:t>
            </a:r>
            <a:r>
              <a:rPr lang="en-US" altLang="zh-CN" dirty="0"/>
              <a:t>denotes</a:t>
            </a:r>
            <a:r>
              <a:rPr lang="zh-CN" altLang="en-US" dirty="0"/>
              <a:t> </a:t>
            </a:r>
            <a:r>
              <a:rPr lang="en-US" altLang="zh-CN" dirty="0"/>
              <a:t>the</a:t>
            </a:r>
            <a:r>
              <a:rPr lang="zh-CN" altLang="en-US" dirty="0"/>
              <a:t> </a:t>
            </a:r>
            <a:r>
              <a:rPr lang="en-US" altLang="zh-CN" dirty="0"/>
              <a:t>share</a:t>
            </a:r>
            <a:r>
              <a:rPr lang="zh-CN" altLang="en-US" dirty="0"/>
              <a:t> </a:t>
            </a:r>
            <a:r>
              <a:rPr lang="en-US" altLang="zh-CN" dirty="0"/>
              <a:t>of</a:t>
            </a:r>
            <a:r>
              <a:rPr lang="zh-CN" altLang="en-US" dirty="0"/>
              <a:t> </a:t>
            </a:r>
            <a:r>
              <a:rPr lang="en-US" altLang="zh-CN" dirty="0"/>
              <a:t>a</a:t>
            </a:r>
            <a:r>
              <a:rPr lang="zh-CN" altLang="en-US" dirty="0"/>
              <a:t> </a:t>
            </a:r>
            <a:r>
              <a:rPr lang="en-US" altLang="zh-CN" dirty="0"/>
              <a:t>resource</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p>
          <a:p>
            <a:pPr lvl="2"/>
            <a:endParaRPr lang="en-US" altLang="zh-CN" dirty="0"/>
          </a:p>
          <a:p>
            <a:pPr lvl="1"/>
            <a:r>
              <a:rPr lang="en-US" altLang="ko-KR" dirty="0"/>
              <a:t>There are two processes, A and B.</a:t>
            </a:r>
          </a:p>
          <a:p>
            <a:pPr lvl="2"/>
            <a:r>
              <a:rPr lang="en-US" altLang="ko-KR" dirty="0"/>
              <a:t>Process A has 75 tickets </a:t>
            </a:r>
            <a:r>
              <a:rPr lang="en-US" altLang="ko-KR" dirty="0">
                <a:sym typeface="Wingdings" pitchFamily="2" charset="2"/>
              </a:rPr>
              <a:t> receive 75% of the CPU</a:t>
            </a:r>
            <a:endParaRPr lang="en-US" altLang="ko-KR" dirty="0"/>
          </a:p>
          <a:p>
            <a:pPr lvl="2"/>
            <a:r>
              <a:rPr lang="en-US" altLang="ko-KR" dirty="0"/>
              <a:t>Process B has 25 tickets </a:t>
            </a:r>
            <a:r>
              <a:rPr lang="en-US" altLang="ko-KR" dirty="0">
                <a:sym typeface="Wingdings" pitchFamily="2" charset="2"/>
              </a:rPr>
              <a:t> receive 25% of the CPU</a:t>
            </a:r>
            <a:endParaRPr lang="en-US" altLang="ko-KR" dirty="0"/>
          </a:p>
          <a:p>
            <a:endParaRPr lang="en-US" altLang="zh-CN" dirty="0"/>
          </a:p>
          <a:p>
            <a:pPr lvl="2"/>
            <a:endParaRPr lang="en-US" b="1" dirty="0">
              <a:solidFill>
                <a:srgbClr val="0070C0"/>
              </a:solidFill>
            </a:endParaRPr>
          </a:p>
        </p:txBody>
      </p:sp>
      <p:sp>
        <p:nvSpPr>
          <p:cNvPr id="5" name="灯片编号占位符 2">
            <a:extLst>
              <a:ext uri="{FF2B5EF4-FFF2-40B4-BE49-F238E27FC236}">
                <a16:creationId xmlns:a16="http://schemas.microsoft.com/office/drawing/2014/main" id="{149DA4FD-EDB4-2A56-B295-8301C6B42911}"/>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38</a:t>
            </a:fld>
            <a:endParaRPr lang="nb-NO" dirty="0">
              <a:latin typeface="Arial"/>
              <a:cs typeface="Arial"/>
            </a:endParaRPr>
          </a:p>
        </p:txBody>
      </p:sp>
    </p:spTree>
    <p:extLst>
      <p:ext uri="{BB962C8B-B14F-4D97-AF65-F5344CB8AC3E}">
        <p14:creationId xmlns:p14="http://schemas.microsoft.com/office/powerpoint/2010/main" val="1391910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8BF268-26DC-3BFC-D107-BA574ED6E3EE}"/>
              </a:ext>
            </a:extLst>
          </p:cNvPr>
          <p:cNvSpPr>
            <a:spLocks noGrp="1"/>
          </p:cNvSpPr>
          <p:nvPr>
            <p:ph type="title"/>
          </p:nvPr>
        </p:nvSpPr>
        <p:spPr/>
        <p:txBody>
          <a:bodyPr/>
          <a:lstStyle/>
          <a:p>
            <a:r>
              <a:rPr lang="en-US" altLang="zh-CN" dirty="0"/>
              <a:t>Proportional</a:t>
            </a:r>
            <a:r>
              <a:rPr lang="zh-CN" altLang="en-US" dirty="0"/>
              <a:t> </a:t>
            </a:r>
            <a:r>
              <a:rPr lang="en-US" altLang="zh-CN" dirty="0"/>
              <a:t>Share</a:t>
            </a:r>
            <a:r>
              <a:rPr lang="zh-CN" altLang="en-US" dirty="0"/>
              <a:t> </a:t>
            </a:r>
            <a:r>
              <a:rPr lang="en-US" altLang="zh-CN" dirty="0"/>
              <a:t>Scheduling</a:t>
            </a:r>
            <a:endParaRPr lang="en-US" dirty="0"/>
          </a:p>
        </p:txBody>
      </p:sp>
      <p:sp>
        <p:nvSpPr>
          <p:cNvPr id="3" name="内容占位符 2">
            <a:extLst>
              <a:ext uri="{FF2B5EF4-FFF2-40B4-BE49-F238E27FC236}">
                <a16:creationId xmlns:a16="http://schemas.microsoft.com/office/drawing/2014/main" id="{3148EC00-025F-A349-C3D5-6DC65B7A3359}"/>
              </a:ext>
            </a:extLst>
          </p:cNvPr>
          <p:cNvSpPr>
            <a:spLocks noGrp="1"/>
          </p:cNvSpPr>
          <p:nvPr>
            <p:ph idx="1"/>
          </p:nvPr>
        </p:nvSpPr>
        <p:spPr/>
        <p:txBody>
          <a:bodyPr/>
          <a:lstStyle/>
          <a:p>
            <a:r>
              <a:rPr lang="en-US" dirty="0"/>
              <a:t>A</a:t>
            </a:r>
            <a:r>
              <a:rPr lang="zh-CN" altLang="en-US" dirty="0"/>
              <a:t> </a:t>
            </a:r>
            <a:r>
              <a:rPr lang="en-US" dirty="0">
                <a:solidFill>
                  <a:srgbClr val="0070C0"/>
                </a:solidFill>
              </a:rPr>
              <a:t>probabilistic</a:t>
            </a:r>
            <a:r>
              <a:rPr lang="zh-CN" altLang="en-US" dirty="0"/>
              <a:t> </a:t>
            </a:r>
            <a:r>
              <a:rPr lang="en-US" altLang="zh-CN" dirty="0"/>
              <a:t>way</a:t>
            </a:r>
            <a:r>
              <a:rPr lang="zh-CN" altLang="en-US" dirty="0"/>
              <a:t> </a:t>
            </a:r>
            <a:r>
              <a:rPr lang="en-US" altLang="zh-CN" dirty="0"/>
              <a:t>to</a:t>
            </a:r>
            <a:r>
              <a:rPr lang="zh-CN" altLang="en-US" dirty="0"/>
              <a:t> </a:t>
            </a:r>
            <a:r>
              <a:rPr lang="en-US" altLang="zh-CN" dirty="0"/>
              <a:t>implement</a:t>
            </a:r>
            <a:r>
              <a:rPr lang="zh-CN" altLang="en-US" dirty="0"/>
              <a:t> </a:t>
            </a:r>
            <a:r>
              <a:rPr lang="en-US" altLang="zh-CN" dirty="0"/>
              <a:t>lottery</a:t>
            </a:r>
            <a:r>
              <a:rPr lang="zh-CN" altLang="en-US" dirty="0"/>
              <a:t> </a:t>
            </a:r>
            <a:r>
              <a:rPr lang="en-US" altLang="zh-CN" dirty="0"/>
              <a:t>scheduling</a:t>
            </a:r>
          </a:p>
          <a:p>
            <a:pPr lvl="1"/>
            <a:r>
              <a:rPr lang="en-US" altLang="zh-CN" dirty="0"/>
              <a:t>Time</a:t>
            </a:r>
            <a:r>
              <a:rPr lang="zh-CN" altLang="en-US" dirty="0"/>
              <a:t> </a:t>
            </a:r>
            <a:r>
              <a:rPr lang="en-US" altLang="zh-CN" dirty="0"/>
              <a:t>slice</a:t>
            </a:r>
            <a:r>
              <a:rPr lang="zh-CN" altLang="en-US" dirty="0"/>
              <a:t> </a:t>
            </a:r>
            <a:r>
              <a:rPr lang="en-US" altLang="zh-CN" dirty="0"/>
              <a:t>(like</a:t>
            </a:r>
            <a:r>
              <a:rPr lang="zh-CN" altLang="en-US" dirty="0"/>
              <a:t> </a:t>
            </a:r>
            <a:r>
              <a:rPr lang="en-US" altLang="zh-CN" dirty="0"/>
              <a:t>in</a:t>
            </a:r>
            <a:r>
              <a:rPr lang="zh-CN" altLang="en-US" dirty="0"/>
              <a:t> </a:t>
            </a:r>
            <a:r>
              <a:rPr lang="en-US" altLang="zh-CN" dirty="0"/>
              <a:t>RR)</a:t>
            </a:r>
          </a:p>
          <a:p>
            <a:pPr lvl="1"/>
            <a:r>
              <a:rPr lang="en-US" altLang="zh-CN" dirty="0"/>
              <a:t>Scheduler</a:t>
            </a:r>
            <a:r>
              <a:rPr lang="zh-CN" altLang="en-US" dirty="0"/>
              <a:t> </a:t>
            </a:r>
            <a:r>
              <a:rPr lang="en-US" altLang="zh-CN" dirty="0"/>
              <a:t>knows</a:t>
            </a:r>
            <a:r>
              <a:rPr lang="zh-CN" altLang="en-US" dirty="0"/>
              <a:t> </a:t>
            </a:r>
            <a:r>
              <a:rPr lang="en-US" altLang="zh-CN" dirty="0"/>
              <a:t>how</a:t>
            </a:r>
            <a:r>
              <a:rPr lang="zh-CN" altLang="en-US" dirty="0"/>
              <a:t> </a:t>
            </a:r>
            <a:r>
              <a:rPr lang="en-US" altLang="zh-CN" dirty="0"/>
              <a:t>many</a:t>
            </a:r>
            <a:r>
              <a:rPr lang="zh-CN" altLang="en-US" dirty="0"/>
              <a:t> </a:t>
            </a:r>
            <a:r>
              <a:rPr lang="en-US" altLang="zh-CN" dirty="0"/>
              <a:t>tickets</a:t>
            </a:r>
            <a:r>
              <a:rPr lang="zh-CN" altLang="en-US" dirty="0"/>
              <a:t> </a:t>
            </a:r>
            <a:r>
              <a:rPr lang="en-US" altLang="zh-CN" dirty="0"/>
              <a:t>exist</a:t>
            </a:r>
          </a:p>
          <a:p>
            <a:pPr lvl="1"/>
            <a:r>
              <a:rPr lang="en-US" altLang="zh-CN" dirty="0"/>
              <a:t>Scheduler</a:t>
            </a:r>
            <a:r>
              <a:rPr lang="zh-CN" altLang="en-US" dirty="0"/>
              <a:t> </a:t>
            </a:r>
            <a:r>
              <a:rPr lang="en-US" altLang="zh-CN" dirty="0"/>
              <a:t>picks</a:t>
            </a:r>
            <a:r>
              <a:rPr lang="zh-CN" altLang="en-US" dirty="0"/>
              <a:t> </a:t>
            </a:r>
            <a:r>
              <a:rPr lang="en-US" altLang="zh-CN" dirty="0"/>
              <a:t>a</a:t>
            </a:r>
            <a:r>
              <a:rPr lang="zh-CN" altLang="en-US" dirty="0"/>
              <a:t> </a:t>
            </a:r>
            <a:r>
              <a:rPr lang="en-US" altLang="zh-CN" dirty="0"/>
              <a:t>winning</a:t>
            </a:r>
            <a:r>
              <a:rPr lang="zh-CN" altLang="en-US" dirty="0"/>
              <a:t> </a:t>
            </a:r>
            <a:r>
              <a:rPr lang="en-US" altLang="zh-CN" dirty="0"/>
              <a:t>tickets</a:t>
            </a:r>
            <a:r>
              <a:rPr lang="zh-CN" altLang="en-US" dirty="0"/>
              <a:t> </a:t>
            </a:r>
            <a:r>
              <a:rPr lang="en-US" altLang="zh-CN" dirty="0"/>
              <a:t>from</a:t>
            </a:r>
            <a:r>
              <a:rPr lang="zh-CN" altLang="en-US" dirty="0"/>
              <a:t> </a:t>
            </a:r>
            <a:r>
              <a:rPr lang="en-US" altLang="zh-CN" dirty="0"/>
              <a:t>the</a:t>
            </a:r>
            <a:r>
              <a:rPr lang="zh-CN" altLang="en-US" dirty="0"/>
              <a:t> </a:t>
            </a:r>
            <a:r>
              <a:rPr lang="en-US" altLang="zh-CN" dirty="0"/>
              <a:t>ticket</a:t>
            </a:r>
            <a:r>
              <a:rPr lang="zh-CN" altLang="en-US" dirty="0"/>
              <a:t> </a:t>
            </a:r>
            <a:r>
              <a:rPr lang="en-US" altLang="zh-CN" dirty="0"/>
              <a:t>pool</a:t>
            </a:r>
            <a:r>
              <a:rPr lang="zh-CN" altLang="en-US" dirty="0"/>
              <a:t> </a:t>
            </a:r>
            <a:r>
              <a:rPr lang="en-US" altLang="zh-CN" dirty="0"/>
              <a:t>for</a:t>
            </a:r>
            <a:r>
              <a:rPr lang="zh-CN" altLang="en-US" dirty="0"/>
              <a:t> </a:t>
            </a:r>
            <a:r>
              <a:rPr lang="en-US" altLang="zh-CN" dirty="0"/>
              <a:t>each</a:t>
            </a:r>
            <a:r>
              <a:rPr lang="zh-CN" altLang="en-US" dirty="0"/>
              <a:t> </a:t>
            </a:r>
            <a:r>
              <a:rPr lang="en-US" altLang="zh-CN" dirty="0"/>
              <a:t>time</a:t>
            </a:r>
            <a:r>
              <a:rPr lang="zh-CN" altLang="en-US" dirty="0"/>
              <a:t> </a:t>
            </a:r>
            <a:r>
              <a:rPr lang="en-US" altLang="zh-CN" dirty="0"/>
              <a:t>slice</a:t>
            </a:r>
          </a:p>
          <a:p>
            <a:pPr lvl="1"/>
            <a:endParaRPr lang="en-US" dirty="0"/>
          </a:p>
          <a:p>
            <a:r>
              <a:rPr lang="en-US" altLang="ko-KR" dirty="0"/>
              <a:t>Example</a:t>
            </a:r>
          </a:p>
          <a:p>
            <a:pPr lvl="1"/>
            <a:r>
              <a:rPr lang="en-US" altLang="ko-KR" dirty="0"/>
              <a:t>There are 100 tickets</a:t>
            </a:r>
          </a:p>
          <a:p>
            <a:pPr lvl="2"/>
            <a:r>
              <a:rPr lang="en-US" altLang="ko-KR" dirty="0"/>
              <a:t>Process A has 75 tickets: 0 ~ 74</a:t>
            </a:r>
          </a:p>
          <a:p>
            <a:pPr lvl="2"/>
            <a:r>
              <a:rPr lang="en-US" altLang="ko-KR" dirty="0"/>
              <a:t>Process B has 25 tickets: 75 ~ 99</a:t>
            </a:r>
          </a:p>
          <a:p>
            <a:endParaRPr lang="en-US" dirty="0"/>
          </a:p>
          <a:p>
            <a:endParaRPr lang="en-US" dirty="0"/>
          </a:p>
        </p:txBody>
      </p:sp>
      <p:grpSp>
        <p:nvGrpSpPr>
          <p:cNvPr id="5" name="그룹 24">
            <a:extLst>
              <a:ext uri="{FF2B5EF4-FFF2-40B4-BE49-F238E27FC236}">
                <a16:creationId xmlns:a16="http://schemas.microsoft.com/office/drawing/2014/main" id="{02D97F36-0479-A311-3415-E83FF987696E}"/>
              </a:ext>
            </a:extLst>
          </p:cNvPr>
          <p:cNvGrpSpPr/>
          <p:nvPr/>
        </p:nvGrpSpPr>
        <p:grpSpPr>
          <a:xfrm>
            <a:off x="2381322" y="4830812"/>
            <a:ext cx="7416824" cy="679443"/>
            <a:chOff x="539552" y="4353478"/>
            <a:chExt cx="7416824" cy="679443"/>
          </a:xfrm>
        </p:grpSpPr>
        <p:sp>
          <p:nvSpPr>
            <p:cNvPr id="6" name="TextBox 6">
              <a:extLst>
                <a:ext uri="{FF2B5EF4-FFF2-40B4-BE49-F238E27FC236}">
                  <a16:creationId xmlns:a16="http://schemas.microsoft.com/office/drawing/2014/main" id="{DB5CC31F-03FE-4AF4-7C5F-7B55CEC99786}"/>
                </a:ext>
              </a:extLst>
            </p:cNvPr>
            <p:cNvSpPr txBox="1"/>
            <p:nvPr/>
          </p:nvSpPr>
          <p:spPr>
            <a:xfrm>
              <a:off x="539552" y="4353478"/>
              <a:ext cx="2376264" cy="307777"/>
            </a:xfrm>
            <a:prstGeom prst="rect">
              <a:avLst/>
            </a:prstGeom>
            <a:noFill/>
          </p:spPr>
          <p:txBody>
            <a:bodyPr wrap="square" rtlCol="0">
              <a:spAutoFit/>
            </a:bodyPr>
            <a:lstStyle/>
            <a:p>
              <a:pPr algn="r" defTabSz="457200" eaLnBrk="1" fontAlgn="auto" hangingPunct="1">
                <a:spcBef>
                  <a:spcPts val="0"/>
                </a:spcBef>
                <a:spcAft>
                  <a:spcPts val="0"/>
                </a:spcAft>
              </a:pPr>
              <a:r>
                <a:rPr lang="en-US" altLang="ko-KR" sz="1400" b="0" dirty="0">
                  <a:solidFill>
                    <a:srgbClr val="1F497D"/>
                  </a:solidFill>
                  <a:latin typeface="맑은 고딕" pitchFamily="50" charset="-127"/>
                  <a:ea typeface="맑은 고딕" pitchFamily="50" charset="-127"/>
                  <a:cs typeface="+mn-cs"/>
                </a:rPr>
                <a:t>Scheduler’s winning tickets:</a:t>
              </a:r>
              <a:endParaRPr lang="ko-KR" altLang="en-US" sz="1400" b="0" dirty="0">
                <a:solidFill>
                  <a:srgbClr val="1F497D"/>
                </a:solidFill>
                <a:latin typeface="맑은 고딕" pitchFamily="50" charset="-127"/>
                <a:ea typeface="맑은 고딕" pitchFamily="50" charset="-127"/>
                <a:cs typeface="+mn-cs"/>
              </a:endParaRPr>
            </a:p>
          </p:txBody>
        </p:sp>
        <p:sp>
          <p:nvSpPr>
            <p:cNvPr id="7" name="TextBox 7">
              <a:extLst>
                <a:ext uri="{FF2B5EF4-FFF2-40B4-BE49-F238E27FC236}">
                  <a16:creationId xmlns:a16="http://schemas.microsoft.com/office/drawing/2014/main" id="{347AFB81-A1AC-B89C-951B-1FCA247DF5F8}"/>
                </a:ext>
              </a:extLst>
            </p:cNvPr>
            <p:cNvSpPr txBox="1"/>
            <p:nvPr/>
          </p:nvSpPr>
          <p:spPr>
            <a:xfrm>
              <a:off x="2987824" y="4353478"/>
              <a:ext cx="496855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63  85  70  39  76  17  29  41  36  39  10  99  68  83  63</a:t>
              </a:r>
              <a:endParaRPr lang="ko-KR" altLang="en-US" sz="1400" b="0" dirty="0">
                <a:solidFill>
                  <a:prstClr val="black"/>
                </a:solidFill>
                <a:latin typeface="맑은 고딕" pitchFamily="50" charset="-127"/>
                <a:ea typeface="맑은 고딕" pitchFamily="50" charset="-127"/>
                <a:cs typeface="+mn-cs"/>
              </a:endParaRPr>
            </a:p>
          </p:txBody>
        </p:sp>
        <p:sp>
          <p:nvSpPr>
            <p:cNvPr id="8" name="TextBox 8">
              <a:extLst>
                <a:ext uri="{FF2B5EF4-FFF2-40B4-BE49-F238E27FC236}">
                  <a16:creationId xmlns:a16="http://schemas.microsoft.com/office/drawing/2014/main" id="{43135931-72F8-43E1-CE1A-73537867DA63}"/>
                </a:ext>
              </a:extLst>
            </p:cNvPr>
            <p:cNvSpPr txBox="1"/>
            <p:nvPr/>
          </p:nvSpPr>
          <p:spPr>
            <a:xfrm>
              <a:off x="574056" y="4725144"/>
              <a:ext cx="2376264" cy="307777"/>
            </a:xfrm>
            <a:prstGeom prst="rect">
              <a:avLst/>
            </a:prstGeom>
            <a:noFill/>
          </p:spPr>
          <p:txBody>
            <a:bodyPr wrap="square" rtlCol="0">
              <a:spAutoFit/>
            </a:bodyPr>
            <a:lstStyle/>
            <a:p>
              <a:pPr algn="r" defTabSz="457200" eaLnBrk="1" fontAlgn="auto" hangingPunct="1">
                <a:spcBef>
                  <a:spcPts val="0"/>
                </a:spcBef>
                <a:spcAft>
                  <a:spcPts val="0"/>
                </a:spcAft>
              </a:pPr>
              <a:r>
                <a:rPr lang="en-US" altLang="ko-KR" sz="1400" b="0" dirty="0">
                  <a:solidFill>
                    <a:srgbClr val="1F497D"/>
                  </a:solidFill>
                  <a:latin typeface="맑은 고딕" pitchFamily="50" charset="-127"/>
                  <a:ea typeface="맑은 고딕" pitchFamily="50" charset="-127"/>
                  <a:cs typeface="+mn-cs"/>
                </a:rPr>
                <a:t>Resulting scheduler:</a:t>
              </a:r>
              <a:endParaRPr lang="ko-KR" altLang="en-US" sz="1400" b="0" dirty="0">
                <a:solidFill>
                  <a:srgbClr val="1F497D"/>
                </a:solidFill>
                <a:latin typeface="맑은 고딕" pitchFamily="50" charset="-127"/>
                <a:ea typeface="맑은 고딕" pitchFamily="50" charset="-127"/>
                <a:cs typeface="+mn-cs"/>
              </a:endParaRPr>
            </a:p>
          </p:txBody>
        </p:sp>
        <p:sp>
          <p:nvSpPr>
            <p:cNvPr id="9" name="TextBox 9">
              <a:extLst>
                <a:ext uri="{FF2B5EF4-FFF2-40B4-BE49-F238E27FC236}">
                  <a16:creationId xmlns:a16="http://schemas.microsoft.com/office/drawing/2014/main" id="{454991D4-19C1-2840-40CF-EA7CCE2187CF}"/>
                </a:ext>
              </a:extLst>
            </p:cNvPr>
            <p:cNvSpPr txBox="1"/>
            <p:nvPr/>
          </p:nvSpPr>
          <p:spPr>
            <a:xfrm>
              <a:off x="303958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10" name="TextBox 10">
              <a:extLst>
                <a:ext uri="{FF2B5EF4-FFF2-40B4-BE49-F238E27FC236}">
                  <a16:creationId xmlns:a16="http://schemas.microsoft.com/office/drawing/2014/main" id="{50E9C7C5-A3A1-452E-0DC1-2D17EA265A90}"/>
                </a:ext>
              </a:extLst>
            </p:cNvPr>
            <p:cNvSpPr txBox="1"/>
            <p:nvPr/>
          </p:nvSpPr>
          <p:spPr>
            <a:xfrm>
              <a:off x="336075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B</a:t>
              </a:r>
              <a:endParaRPr lang="ko-KR" altLang="en-US" sz="1400" b="0" dirty="0">
                <a:solidFill>
                  <a:prstClr val="black"/>
                </a:solidFill>
                <a:latin typeface="맑은 고딕" pitchFamily="50" charset="-127"/>
                <a:ea typeface="맑은 고딕" pitchFamily="50" charset="-127"/>
                <a:cs typeface="+mn-cs"/>
              </a:endParaRPr>
            </a:p>
          </p:txBody>
        </p:sp>
        <p:sp>
          <p:nvSpPr>
            <p:cNvPr id="11" name="TextBox 11">
              <a:extLst>
                <a:ext uri="{FF2B5EF4-FFF2-40B4-BE49-F238E27FC236}">
                  <a16:creationId xmlns:a16="http://schemas.microsoft.com/office/drawing/2014/main" id="{0A335E9F-C2AE-FEB9-E8A7-122826517C43}"/>
                </a:ext>
              </a:extLst>
            </p:cNvPr>
            <p:cNvSpPr txBox="1"/>
            <p:nvPr/>
          </p:nvSpPr>
          <p:spPr>
            <a:xfrm>
              <a:off x="368192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12" name="TextBox 12">
              <a:extLst>
                <a:ext uri="{FF2B5EF4-FFF2-40B4-BE49-F238E27FC236}">
                  <a16:creationId xmlns:a16="http://schemas.microsoft.com/office/drawing/2014/main" id="{B91720E7-FA93-6857-B318-A1480AC2449A}"/>
                </a:ext>
              </a:extLst>
            </p:cNvPr>
            <p:cNvSpPr txBox="1"/>
            <p:nvPr/>
          </p:nvSpPr>
          <p:spPr>
            <a:xfrm>
              <a:off x="400309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13" name="TextBox 13">
              <a:extLst>
                <a:ext uri="{FF2B5EF4-FFF2-40B4-BE49-F238E27FC236}">
                  <a16:creationId xmlns:a16="http://schemas.microsoft.com/office/drawing/2014/main" id="{50054636-E90F-59A8-85CD-7A4E3C21292E}"/>
                </a:ext>
              </a:extLst>
            </p:cNvPr>
            <p:cNvSpPr txBox="1"/>
            <p:nvPr/>
          </p:nvSpPr>
          <p:spPr>
            <a:xfrm>
              <a:off x="432426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B</a:t>
              </a:r>
              <a:endParaRPr lang="ko-KR" altLang="en-US" sz="1400" b="0" dirty="0">
                <a:solidFill>
                  <a:prstClr val="black"/>
                </a:solidFill>
                <a:latin typeface="맑은 고딕" pitchFamily="50" charset="-127"/>
                <a:ea typeface="맑은 고딕" pitchFamily="50" charset="-127"/>
                <a:cs typeface="+mn-cs"/>
              </a:endParaRPr>
            </a:p>
          </p:txBody>
        </p:sp>
        <p:sp>
          <p:nvSpPr>
            <p:cNvPr id="14" name="TextBox 14">
              <a:extLst>
                <a:ext uri="{FF2B5EF4-FFF2-40B4-BE49-F238E27FC236}">
                  <a16:creationId xmlns:a16="http://schemas.microsoft.com/office/drawing/2014/main" id="{DA04148E-8874-5C32-EC65-98FD188A4535}"/>
                </a:ext>
              </a:extLst>
            </p:cNvPr>
            <p:cNvSpPr txBox="1"/>
            <p:nvPr/>
          </p:nvSpPr>
          <p:spPr>
            <a:xfrm>
              <a:off x="6572450" y="4720137"/>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B</a:t>
              </a:r>
              <a:endParaRPr lang="ko-KR" altLang="en-US" sz="1400" b="0" dirty="0">
                <a:solidFill>
                  <a:prstClr val="black"/>
                </a:solidFill>
                <a:latin typeface="맑은 고딕" pitchFamily="50" charset="-127"/>
                <a:ea typeface="맑은 고딕" pitchFamily="50" charset="-127"/>
                <a:cs typeface="+mn-cs"/>
              </a:endParaRPr>
            </a:p>
          </p:txBody>
        </p:sp>
        <p:sp>
          <p:nvSpPr>
            <p:cNvPr id="15" name="TextBox 15">
              <a:extLst>
                <a:ext uri="{FF2B5EF4-FFF2-40B4-BE49-F238E27FC236}">
                  <a16:creationId xmlns:a16="http://schemas.microsoft.com/office/drawing/2014/main" id="{B1FC2F45-86CB-C853-E965-6693B8C5E260}"/>
                </a:ext>
              </a:extLst>
            </p:cNvPr>
            <p:cNvSpPr txBox="1"/>
            <p:nvPr/>
          </p:nvSpPr>
          <p:spPr>
            <a:xfrm>
              <a:off x="721479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B</a:t>
              </a:r>
              <a:endParaRPr lang="ko-KR" altLang="en-US" sz="1400" b="0" dirty="0">
                <a:solidFill>
                  <a:prstClr val="black"/>
                </a:solidFill>
                <a:latin typeface="맑은 고딕" pitchFamily="50" charset="-127"/>
                <a:ea typeface="맑은 고딕" pitchFamily="50" charset="-127"/>
                <a:cs typeface="+mn-cs"/>
              </a:endParaRPr>
            </a:p>
          </p:txBody>
        </p:sp>
        <p:sp>
          <p:nvSpPr>
            <p:cNvPr id="16" name="TextBox 16">
              <a:extLst>
                <a:ext uri="{FF2B5EF4-FFF2-40B4-BE49-F238E27FC236}">
                  <a16:creationId xmlns:a16="http://schemas.microsoft.com/office/drawing/2014/main" id="{FAB20BEA-BB8B-1D32-6100-B40CB3C2F6C9}"/>
                </a:ext>
              </a:extLst>
            </p:cNvPr>
            <p:cNvSpPr txBox="1"/>
            <p:nvPr/>
          </p:nvSpPr>
          <p:spPr>
            <a:xfrm>
              <a:off x="464543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17" name="TextBox 17">
              <a:extLst>
                <a:ext uri="{FF2B5EF4-FFF2-40B4-BE49-F238E27FC236}">
                  <a16:creationId xmlns:a16="http://schemas.microsoft.com/office/drawing/2014/main" id="{365C2BF1-C04D-11B5-720F-F7AAF8D82A71}"/>
                </a:ext>
              </a:extLst>
            </p:cNvPr>
            <p:cNvSpPr txBox="1"/>
            <p:nvPr/>
          </p:nvSpPr>
          <p:spPr>
            <a:xfrm>
              <a:off x="496660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18" name="TextBox 18">
              <a:extLst>
                <a:ext uri="{FF2B5EF4-FFF2-40B4-BE49-F238E27FC236}">
                  <a16:creationId xmlns:a16="http://schemas.microsoft.com/office/drawing/2014/main" id="{C99D97CB-A024-7A01-712E-A4018D3EAB14}"/>
                </a:ext>
              </a:extLst>
            </p:cNvPr>
            <p:cNvSpPr txBox="1"/>
            <p:nvPr/>
          </p:nvSpPr>
          <p:spPr>
            <a:xfrm>
              <a:off x="528777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19" name="TextBox 19">
              <a:extLst>
                <a:ext uri="{FF2B5EF4-FFF2-40B4-BE49-F238E27FC236}">
                  <a16:creationId xmlns:a16="http://schemas.microsoft.com/office/drawing/2014/main" id="{312BAFCF-13C8-079E-A721-5AB79BA818AE}"/>
                </a:ext>
              </a:extLst>
            </p:cNvPr>
            <p:cNvSpPr txBox="1"/>
            <p:nvPr/>
          </p:nvSpPr>
          <p:spPr>
            <a:xfrm>
              <a:off x="560894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20" name="TextBox 20">
              <a:extLst>
                <a:ext uri="{FF2B5EF4-FFF2-40B4-BE49-F238E27FC236}">
                  <a16:creationId xmlns:a16="http://schemas.microsoft.com/office/drawing/2014/main" id="{A5649224-2198-7B1C-803F-F0D87B231FA6}"/>
                </a:ext>
              </a:extLst>
            </p:cNvPr>
            <p:cNvSpPr txBox="1"/>
            <p:nvPr/>
          </p:nvSpPr>
          <p:spPr>
            <a:xfrm>
              <a:off x="593011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21" name="TextBox 21">
              <a:extLst>
                <a:ext uri="{FF2B5EF4-FFF2-40B4-BE49-F238E27FC236}">
                  <a16:creationId xmlns:a16="http://schemas.microsoft.com/office/drawing/2014/main" id="{DA33BD51-6EB7-E4DD-63FD-38CC2D4E97C5}"/>
                </a:ext>
              </a:extLst>
            </p:cNvPr>
            <p:cNvSpPr txBox="1"/>
            <p:nvPr/>
          </p:nvSpPr>
          <p:spPr>
            <a:xfrm>
              <a:off x="625128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22" name="TextBox 22">
              <a:extLst>
                <a:ext uri="{FF2B5EF4-FFF2-40B4-BE49-F238E27FC236}">
                  <a16:creationId xmlns:a16="http://schemas.microsoft.com/office/drawing/2014/main" id="{8834E00E-A816-14BB-D0F3-9B103C19B30C}"/>
                </a:ext>
              </a:extLst>
            </p:cNvPr>
            <p:cNvSpPr txBox="1"/>
            <p:nvPr/>
          </p:nvSpPr>
          <p:spPr>
            <a:xfrm>
              <a:off x="6893620"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sp>
          <p:nvSpPr>
            <p:cNvPr id="23" name="TextBox 23">
              <a:extLst>
                <a:ext uri="{FF2B5EF4-FFF2-40B4-BE49-F238E27FC236}">
                  <a16:creationId xmlns:a16="http://schemas.microsoft.com/office/drawing/2014/main" id="{5805F962-547E-80FA-203C-28FB8E910857}"/>
                </a:ext>
              </a:extLst>
            </p:cNvPr>
            <p:cNvSpPr txBox="1"/>
            <p:nvPr/>
          </p:nvSpPr>
          <p:spPr>
            <a:xfrm>
              <a:off x="7535954" y="4725144"/>
              <a:ext cx="288032"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A</a:t>
              </a:r>
              <a:endParaRPr lang="ko-KR" altLang="en-US" sz="1400" b="0" dirty="0">
                <a:solidFill>
                  <a:prstClr val="black"/>
                </a:solidFill>
                <a:latin typeface="맑은 고딕" pitchFamily="50" charset="-127"/>
                <a:ea typeface="맑은 고딕" pitchFamily="50" charset="-127"/>
                <a:cs typeface="+mn-cs"/>
              </a:endParaRPr>
            </a:p>
          </p:txBody>
        </p:sp>
      </p:grpSp>
      <p:sp>
        <p:nvSpPr>
          <p:cNvPr id="24" name="文本框 23">
            <a:extLst>
              <a:ext uri="{FF2B5EF4-FFF2-40B4-BE49-F238E27FC236}">
                <a16:creationId xmlns:a16="http://schemas.microsoft.com/office/drawing/2014/main" id="{E8506404-84A7-7864-473F-A18C7F99009A}"/>
              </a:ext>
            </a:extLst>
          </p:cNvPr>
          <p:cNvSpPr txBox="1"/>
          <p:nvPr/>
        </p:nvSpPr>
        <p:spPr>
          <a:xfrm>
            <a:off x="2689861" y="5730156"/>
            <a:ext cx="1123449" cy="369332"/>
          </a:xfrm>
          <a:prstGeom prst="rect">
            <a:avLst/>
          </a:prstGeom>
          <a:noFill/>
        </p:spPr>
        <p:txBody>
          <a:bodyPr wrap="none" rtlCol="0">
            <a:spAutoFit/>
          </a:bodyPr>
          <a:lstStyle/>
          <a:p>
            <a:pPr defTabSz="457200" eaLnBrk="1" fontAlgn="auto" hangingPunct="1">
              <a:spcBef>
                <a:spcPts val="0"/>
              </a:spcBef>
              <a:spcAft>
                <a:spcPts val="0"/>
              </a:spcAft>
            </a:pPr>
            <a:r>
              <a:rPr lang="en-US" dirty="0">
                <a:solidFill>
                  <a:srgbClr val="0070C0"/>
                </a:solidFill>
                <a:latin typeface="Arial" panose="020B0604020202020204"/>
                <a:ea typeface="+mn-ea"/>
                <a:cs typeface="+mn-cs"/>
              </a:rPr>
              <a:t>A</a:t>
            </a:r>
            <a:r>
              <a:rPr lang="zh-CN" altLang="en-US" dirty="0">
                <a:solidFill>
                  <a:srgbClr val="0070C0"/>
                </a:solidFill>
                <a:latin typeface="Arial" panose="020B0604020202020204"/>
                <a:ea typeface="黑体" panose="02010609060101010101" pitchFamily="49" charset="-122"/>
                <a:cs typeface="+mn-cs"/>
              </a:rPr>
              <a:t> ≈ </a:t>
            </a:r>
            <a:r>
              <a:rPr lang="en-US" altLang="zh-CN" dirty="0">
                <a:solidFill>
                  <a:srgbClr val="0070C0"/>
                </a:solidFill>
                <a:latin typeface="Arial" panose="020B0604020202020204"/>
                <a:ea typeface="黑体" panose="02010609060101010101" pitchFamily="49" charset="-122"/>
                <a:cs typeface="+mn-cs"/>
              </a:rPr>
              <a:t>74%</a:t>
            </a:r>
            <a:r>
              <a:rPr lang="zh-CN" altLang="en-US" dirty="0">
                <a:solidFill>
                  <a:srgbClr val="0070C0"/>
                </a:solidFill>
                <a:latin typeface="Arial" panose="020B0604020202020204"/>
                <a:ea typeface="黑体" panose="02010609060101010101" pitchFamily="49" charset="-122"/>
                <a:cs typeface="+mn-cs"/>
              </a:rPr>
              <a:t> </a:t>
            </a:r>
            <a:endParaRPr lang="en-US" dirty="0">
              <a:solidFill>
                <a:srgbClr val="0070C0"/>
              </a:solidFill>
              <a:latin typeface="Arial" panose="020B0604020202020204"/>
              <a:ea typeface="+mn-ea"/>
              <a:cs typeface="+mn-cs"/>
            </a:endParaRPr>
          </a:p>
        </p:txBody>
      </p:sp>
      <p:sp>
        <p:nvSpPr>
          <p:cNvPr id="25" name="文本框 24">
            <a:extLst>
              <a:ext uri="{FF2B5EF4-FFF2-40B4-BE49-F238E27FC236}">
                <a16:creationId xmlns:a16="http://schemas.microsoft.com/office/drawing/2014/main" id="{043E7F76-2619-4CA8-8F72-FE3895C21E9D}"/>
              </a:ext>
            </a:extLst>
          </p:cNvPr>
          <p:cNvSpPr txBox="1"/>
          <p:nvPr/>
        </p:nvSpPr>
        <p:spPr>
          <a:xfrm>
            <a:off x="4829595" y="5730156"/>
            <a:ext cx="1132041" cy="369332"/>
          </a:xfrm>
          <a:prstGeom prst="rect">
            <a:avLst/>
          </a:prstGeom>
          <a:noFill/>
        </p:spPr>
        <p:txBody>
          <a:bodyPr wrap="none" rtlCol="0">
            <a:spAutoFit/>
          </a:bodyPr>
          <a:lstStyle/>
          <a:p>
            <a:pPr defTabSz="457200" eaLnBrk="1" fontAlgn="auto" hangingPunct="1">
              <a:spcBef>
                <a:spcPts val="0"/>
              </a:spcBef>
              <a:spcAft>
                <a:spcPts val="0"/>
              </a:spcAft>
            </a:pPr>
            <a:r>
              <a:rPr lang="en-US" altLang="zh-CN" dirty="0">
                <a:solidFill>
                  <a:srgbClr val="0070C0"/>
                </a:solidFill>
                <a:latin typeface="Arial" panose="020B0604020202020204"/>
                <a:ea typeface="黑体" panose="02010609060101010101" pitchFamily="49" charset="-122"/>
                <a:cs typeface="+mn-cs"/>
              </a:rPr>
              <a:t>B</a:t>
            </a:r>
            <a:r>
              <a:rPr lang="zh-CN" altLang="en-US" dirty="0">
                <a:solidFill>
                  <a:srgbClr val="0070C0"/>
                </a:solidFill>
                <a:latin typeface="Arial" panose="020B0604020202020204"/>
                <a:ea typeface="黑体" panose="02010609060101010101" pitchFamily="49" charset="-122"/>
                <a:cs typeface="+mn-cs"/>
              </a:rPr>
              <a:t> ≈ </a:t>
            </a:r>
            <a:r>
              <a:rPr lang="en-US" altLang="zh-CN" dirty="0">
                <a:solidFill>
                  <a:srgbClr val="0070C0"/>
                </a:solidFill>
                <a:latin typeface="Arial" panose="020B0604020202020204"/>
                <a:ea typeface="黑体" panose="02010609060101010101" pitchFamily="49" charset="-122"/>
                <a:cs typeface="+mn-cs"/>
              </a:rPr>
              <a:t>26%</a:t>
            </a:r>
            <a:r>
              <a:rPr lang="zh-CN" altLang="en-US" dirty="0">
                <a:solidFill>
                  <a:srgbClr val="0070C0"/>
                </a:solidFill>
                <a:latin typeface="Arial" panose="020B0604020202020204"/>
                <a:ea typeface="黑体" panose="02010609060101010101" pitchFamily="49" charset="-122"/>
                <a:cs typeface="+mn-cs"/>
              </a:rPr>
              <a:t> </a:t>
            </a:r>
            <a:endParaRPr lang="en-US" dirty="0">
              <a:solidFill>
                <a:srgbClr val="0070C0"/>
              </a:solidFill>
              <a:latin typeface="Arial" panose="020B0604020202020204"/>
              <a:ea typeface="+mn-ea"/>
              <a:cs typeface="+mn-cs"/>
            </a:endParaRPr>
          </a:p>
        </p:txBody>
      </p:sp>
      <p:sp>
        <p:nvSpPr>
          <p:cNvPr id="26" name="灯片编号占位符 2">
            <a:extLst>
              <a:ext uri="{FF2B5EF4-FFF2-40B4-BE49-F238E27FC236}">
                <a16:creationId xmlns:a16="http://schemas.microsoft.com/office/drawing/2014/main" id="{8353369F-62F8-E3F3-D241-5A7E60E07999}"/>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39</a:t>
            </a:fld>
            <a:endParaRPr lang="nb-NO" dirty="0">
              <a:latin typeface="Arial"/>
              <a:cs typeface="Arial"/>
            </a:endParaRPr>
          </a:p>
        </p:txBody>
      </p:sp>
    </p:spTree>
    <p:extLst>
      <p:ext uri="{BB962C8B-B14F-4D97-AF65-F5344CB8AC3E}">
        <p14:creationId xmlns:p14="http://schemas.microsoft.com/office/powerpoint/2010/main" val="2247414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06EEF-E364-BFBD-8585-2869E67A942A}"/>
              </a:ext>
            </a:extLst>
          </p:cNvPr>
          <p:cNvSpPr>
            <a:spLocks noGrp="1"/>
          </p:cNvSpPr>
          <p:nvPr>
            <p:ph type="title"/>
          </p:nvPr>
        </p:nvSpPr>
        <p:spPr/>
        <p:txBody>
          <a:bodyPr/>
          <a:lstStyle/>
          <a:p>
            <a:r>
              <a:rPr lang="en-US" altLang="zh-CN" dirty="0"/>
              <a:t>Terminologies</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357660-2448-AF72-A986-E3AA533307BA}"/>
                  </a:ext>
                </a:extLst>
              </p:cNvPr>
              <p:cNvSpPr>
                <a:spLocks noGrp="1"/>
              </p:cNvSpPr>
              <p:nvPr>
                <p:ph idx="1"/>
              </p:nvPr>
            </p:nvSpPr>
            <p:spPr/>
            <p:txBody>
              <a:bodyPr/>
              <a:lstStyle/>
              <a:p>
                <a:r>
                  <a:rPr lang="en-US" altLang="zh-CN" dirty="0"/>
                  <a:t>Scheduling</a:t>
                </a:r>
                <a:r>
                  <a:rPr lang="zh-CN" altLang="en-US" dirty="0"/>
                  <a:t> </a:t>
                </a:r>
                <a:r>
                  <a:rPr lang="en-US" altLang="zh-CN" dirty="0"/>
                  <a:t>metrics</a:t>
                </a:r>
                <a:r>
                  <a:rPr lang="zh-CN" altLang="en-US" dirty="0"/>
                  <a:t> </a:t>
                </a:r>
                <a:r>
                  <a:rPr lang="en-US" altLang="zh-CN" dirty="0"/>
                  <a:t>and</a:t>
                </a:r>
                <a:r>
                  <a:rPr lang="zh-CN" altLang="en-US" dirty="0"/>
                  <a:t> </a:t>
                </a:r>
                <a:r>
                  <a:rPr lang="en-US" altLang="zh-CN" dirty="0"/>
                  <a:t>goals:</a:t>
                </a:r>
                <a:r>
                  <a:rPr lang="zh-CN" altLang="en-US" dirty="0"/>
                  <a:t> </a:t>
                </a:r>
                <a:endParaRPr lang="en-US" altLang="zh-CN" dirty="0"/>
              </a:p>
              <a:p>
                <a:pPr lvl="1"/>
                <a:r>
                  <a:rPr lang="en-US" altLang="zh-CN" b="1" dirty="0">
                    <a:solidFill>
                      <a:srgbClr val="0070C0"/>
                    </a:solidFill>
                  </a:rPr>
                  <a:t>CPU</a:t>
                </a:r>
                <a:r>
                  <a:rPr lang="zh-CN" altLang="en-US" b="1" dirty="0">
                    <a:solidFill>
                      <a:srgbClr val="0070C0"/>
                    </a:solidFill>
                  </a:rPr>
                  <a:t> </a:t>
                </a:r>
                <a:r>
                  <a:rPr lang="en-US" altLang="zh-CN" b="1" dirty="0">
                    <a:solidFill>
                      <a:srgbClr val="0070C0"/>
                    </a:solidFill>
                  </a:rPr>
                  <a:t>utilization:</a:t>
                </a:r>
                <a:r>
                  <a:rPr lang="zh-CN" altLang="en-US" b="1" dirty="0">
                    <a:solidFill>
                      <a:srgbClr val="0070C0"/>
                    </a:solidFill>
                  </a:rPr>
                  <a:t> </a:t>
                </a:r>
                <a:r>
                  <a:rPr lang="en-US" altLang="zh-CN" dirty="0"/>
                  <a:t>percentage</a:t>
                </a:r>
                <a:r>
                  <a:rPr lang="zh-CN" altLang="en-US" dirty="0"/>
                  <a:t> </a:t>
                </a:r>
                <a:r>
                  <a:rPr lang="en-US" altLang="zh-CN" dirty="0"/>
                  <a:t>of</a:t>
                </a:r>
                <a:r>
                  <a:rPr lang="zh-CN" altLang="en-US" dirty="0"/>
                  <a:t> </a:t>
                </a:r>
                <a:r>
                  <a:rPr lang="en-US" altLang="zh-CN" dirty="0"/>
                  <a:t>time</a:t>
                </a:r>
                <a:r>
                  <a:rPr lang="zh-CN" altLang="en-US" dirty="0"/>
                  <a:t> </a:t>
                </a:r>
                <a:r>
                  <a:rPr lang="en-US" altLang="zh-CN" dirty="0"/>
                  <a:t>CPU</a:t>
                </a:r>
                <a:r>
                  <a:rPr lang="zh-CN" altLang="en-US" dirty="0"/>
                  <a:t> </a:t>
                </a:r>
                <a:r>
                  <a:rPr lang="en-US" altLang="zh-CN" dirty="0"/>
                  <a:t>is</a:t>
                </a:r>
                <a:r>
                  <a:rPr lang="zh-CN" altLang="en-US" dirty="0"/>
                  <a:t> </a:t>
                </a:r>
                <a:r>
                  <a:rPr lang="en-US" altLang="zh-CN" dirty="0"/>
                  <a:t>busy</a:t>
                </a:r>
                <a:r>
                  <a:rPr lang="zh-CN" altLang="en-US" dirty="0"/>
                  <a:t> </a:t>
                </a:r>
                <a:r>
                  <a:rPr lang="en-US" altLang="zh-CN" dirty="0"/>
                  <a:t>executing</a:t>
                </a:r>
                <a:r>
                  <a:rPr lang="zh-CN" altLang="en-US" dirty="0"/>
                  <a:t> </a:t>
                </a:r>
                <a:r>
                  <a:rPr lang="en-US" altLang="zh-CN" dirty="0"/>
                  <a:t>jobs</a:t>
                </a:r>
              </a:p>
              <a:p>
                <a:pPr lvl="1"/>
                <a:r>
                  <a:rPr lang="en-US" altLang="zh-CN" b="1" dirty="0">
                    <a:solidFill>
                      <a:srgbClr val="0070C0"/>
                    </a:solidFill>
                  </a:rPr>
                  <a:t>Throughput:</a:t>
                </a:r>
                <a:r>
                  <a:rPr lang="zh-CN" altLang="en-US" b="1" dirty="0">
                    <a:solidFill>
                      <a:srgbClr val="0070C0"/>
                    </a:solidFill>
                  </a:rPr>
                  <a:t> </a:t>
                </a:r>
                <a:r>
                  <a:rPr lang="en-US" altLang="zh-CN" dirty="0"/>
                  <a:t>the</a:t>
                </a:r>
                <a:r>
                  <a:rPr lang="zh-CN" altLang="en-US" dirty="0"/>
                  <a:t> </a:t>
                </a:r>
                <a:r>
                  <a:rPr lang="en-US" altLang="zh-CN" dirty="0"/>
                  <a:t>number</a:t>
                </a:r>
                <a:r>
                  <a:rPr lang="zh-CN" altLang="en-US" dirty="0"/>
                  <a:t> </a:t>
                </a:r>
                <a:r>
                  <a:rPr lang="en-US" altLang="zh-CN" dirty="0"/>
                  <a:t>of</a:t>
                </a:r>
                <a:r>
                  <a:rPr lang="zh-CN" altLang="en-US" dirty="0"/>
                  <a:t> </a:t>
                </a:r>
                <a:r>
                  <a:rPr lang="en-US" altLang="zh-CN" dirty="0"/>
                  <a:t>processes</a:t>
                </a:r>
                <a:r>
                  <a:rPr lang="zh-CN" altLang="en-US" dirty="0"/>
                  <a:t> </a:t>
                </a:r>
                <a:r>
                  <a:rPr lang="en-US" altLang="zh-CN" dirty="0"/>
                  <a:t>completed</a:t>
                </a:r>
                <a:r>
                  <a:rPr lang="zh-CN" altLang="en-US" dirty="0"/>
                  <a:t> </a:t>
                </a:r>
                <a:r>
                  <a:rPr lang="en-US" altLang="zh-CN" dirty="0"/>
                  <a:t>in</a:t>
                </a:r>
                <a:r>
                  <a:rPr lang="zh-CN" altLang="en-US" dirty="0"/>
                  <a:t> </a:t>
                </a:r>
                <a:r>
                  <a:rPr lang="en-US" altLang="zh-CN" dirty="0"/>
                  <a:t>a</a:t>
                </a:r>
                <a:r>
                  <a:rPr lang="zh-CN" altLang="en-US" dirty="0"/>
                  <a:t> </a:t>
                </a:r>
                <a:r>
                  <a:rPr lang="en-US" altLang="zh-CN" dirty="0"/>
                  <a:t>given</a:t>
                </a:r>
                <a:r>
                  <a:rPr lang="zh-CN" altLang="en-US" dirty="0"/>
                  <a:t> </a:t>
                </a:r>
                <a:r>
                  <a:rPr lang="en-US" altLang="zh-CN" dirty="0"/>
                  <a:t>amount</a:t>
                </a:r>
                <a:r>
                  <a:rPr lang="zh-CN" altLang="en-US" dirty="0"/>
                  <a:t> </a:t>
                </a:r>
                <a:r>
                  <a:rPr lang="en-US" altLang="zh-CN" dirty="0"/>
                  <a:t>of</a:t>
                </a:r>
                <a:r>
                  <a:rPr lang="zh-CN" altLang="en-US" dirty="0"/>
                  <a:t> </a:t>
                </a:r>
                <a:r>
                  <a:rPr lang="en-US" altLang="zh-CN" dirty="0"/>
                  <a:t>time</a:t>
                </a:r>
              </a:p>
              <a:p>
                <a:pPr lvl="1"/>
                <a:r>
                  <a:rPr lang="en-US" altLang="zh-CN" b="1" dirty="0">
                    <a:solidFill>
                      <a:srgbClr val="FF0000"/>
                    </a:solidFill>
                  </a:rPr>
                  <a:t>Turnaround</a:t>
                </a:r>
                <a:r>
                  <a:rPr lang="zh-CN" altLang="en-US" b="1" dirty="0">
                    <a:solidFill>
                      <a:srgbClr val="FF0000"/>
                    </a:solidFill>
                  </a:rPr>
                  <a:t> </a:t>
                </a:r>
                <a:r>
                  <a:rPr lang="en-US" altLang="zh-CN" b="1" dirty="0">
                    <a:solidFill>
                      <a:srgbClr val="FF0000"/>
                    </a:solidFill>
                  </a:rPr>
                  <a:t>time:</a:t>
                </a:r>
                <a:r>
                  <a:rPr lang="zh-CN" altLang="en-US" b="1" dirty="0">
                    <a:solidFill>
                      <a:srgbClr val="FF0000"/>
                    </a:solidFill>
                  </a:rPr>
                  <a:t> </a:t>
                </a:r>
                <a:r>
                  <a:rPr lang="en-US" altLang="zh-CN" dirty="0"/>
                  <a:t>the</a:t>
                </a:r>
                <a:r>
                  <a:rPr lang="zh-CN" altLang="en-US" dirty="0"/>
                  <a:t> </a:t>
                </a:r>
                <a:r>
                  <a:rPr lang="en-US" altLang="zh-CN" dirty="0"/>
                  <a:t>time</a:t>
                </a:r>
                <a:r>
                  <a:rPr lang="zh-CN" altLang="en-US" dirty="0"/>
                  <a:t> </a:t>
                </a:r>
                <a:r>
                  <a:rPr lang="en-US" altLang="zh-CN" dirty="0"/>
                  <a:t>elapses</a:t>
                </a:r>
                <a:r>
                  <a:rPr lang="zh-CN" altLang="en-US" dirty="0"/>
                  <a:t> </a:t>
                </a:r>
                <a:r>
                  <a:rPr lang="en-US" altLang="zh-CN" dirty="0"/>
                  <a:t>between</a:t>
                </a:r>
                <a:r>
                  <a:rPr lang="zh-CN" altLang="en-US" dirty="0"/>
                  <a:t> </a:t>
                </a:r>
                <a:r>
                  <a:rPr lang="en-US" altLang="zh-CN" dirty="0"/>
                  <a:t>the</a:t>
                </a:r>
                <a:r>
                  <a:rPr lang="zh-CN" altLang="en-US" dirty="0"/>
                  <a:t> </a:t>
                </a:r>
                <a:r>
                  <a:rPr lang="en-US" altLang="zh-CN" dirty="0"/>
                  <a:t>arrival</a:t>
                </a:r>
                <a:r>
                  <a:rPr lang="zh-CN" altLang="en-US" dirty="0"/>
                  <a:t> </a:t>
                </a:r>
                <a:r>
                  <a:rPr lang="en-US" altLang="zh-CN" dirty="0"/>
                  <a:t>and</a:t>
                </a:r>
                <a:r>
                  <a:rPr lang="zh-CN" altLang="en-US" dirty="0"/>
                  <a:t> </a:t>
                </a:r>
                <a:r>
                  <a:rPr lang="en-US" altLang="zh-CN" dirty="0"/>
                  <a:t>competition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𝑎</m:t>
                        </m:r>
                      </m:sub>
                    </m:sSub>
                  </m:oMath>
                </a14:m>
                <a:endParaRPr lang="en-US" altLang="zh-CN" dirty="0"/>
              </a:p>
              <a:p>
                <a:pPr lvl="1"/>
                <a:r>
                  <a:rPr lang="en-US" altLang="zh-CN" b="1" dirty="0">
                    <a:solidFill>
                      <a:srgbClr val="FF0000"/>
                    </a:solidFill>
                  </a:rPr>
                  <a:t>Waiting</a:t>
                </a:r>
                <a:r>
                  <a:rPr lang="zh-CN" altLang="en-US" b="1" dirty="0">
                    <a:solidFill>
                      <a:srgbClr val="FF0000"/>
                    </a:solidFill>
                  </a:rPr>
                  <a:t> </a:t>
                </a:r>
                <a:r>
                  <a:rPr lang="en-US" altLang="zh-CN" b="1" dirty="0">
                    <a:solidFill>
                      <a:srgbClr val="FF0000"/>
                    </a:solidFill>
                  </a:rPr>
                  <a:t>time</a:t>
                </a:r>
                <a:r>
                  <a:rPr lang="zh-CN" altLang="en-US" b="1" dirty="0">
                    <a:solidFill>
                      <a:srgbClr val="FF0000"/>
                    </a:solidFill>
                  </a:rPr>
                  <a:t>：</a:t>
                </a:r>
                <a:r>
                  <a:rPr lang="en-US" altLang="zh-CN" dirty="0"/>
                  <a:t>the</a:t>
                </a:r>
                <a:r>
                  <a:rPr lang="zh-CN" altLang="en-US" dirty="0"/>
                  <a:t> </a:t>
                </a:r>
                <a:r>
                  <a:rPr lang="en-US" altLang="zh-CN" dirty="0"/>
                  <a:t>time</a:t>
                </a:r>
                <a:r>
                  <a:rPr lang="zh-CN" altLang="en-US" dirty="0"/>
                  <a:t> </a:t>
                </a:r>
                <a:r>
                  <a:rPr lang="en-US" altLang="zh-CN" dirty="0"/>
                  <a:t>a</a:t>
                </a:r>
                <a:r>
                  <a:rPr lang="zh-CN" altLang="en-US" dirty="0"/>
                  <a:t> </a:t>
                </a:r>
                <a:r>
                  <a:rPr lang="en-US" altLang="zh-CN" dirty="0"/>
                  <a:t>process</a:t>
                </a:r>
                <a:r>
                  <a:rPr lang="zh-CN" altLang="en-US" dirty="0"/>
                  <a:t> </a:t>
                </a:r>
                <a:r>
                  <a:rPr lang="nb-NO" altLang="zh-CN" dirty="0" err="1"/>
                  <a:t>spends</a:t>
                </a:r>
                <a:r>
                  <a:rPr lang="zh-CN" altLang="en-US" dirty="0"/>
                  <a:t> </a:t>
                </a:r>
                <a:r>
                  <a:rPr lang="en-US" altLang="zh-CN" dirty="0"/>
                  <a:t>in</a:t>
                </a:r>
                <a:r>
                  <a:rPr lang="zh-CN" altLang="en-US" dirty="0"/>
                  <a:t> </a:t>
                </a:r>
                <a:r>
                  <a:rPr lang="en-US" altLang="zh-CN" dirty="0"/>
                  <a:t>the</a:t>
                </a:r>
                <a:r>
                  <a:rPr lang="zh-CN" altLang="en-US" dirty="0"/>
                  <a:t> </a:t>
                </a:r>
                <a:r>
                  <a:rPr lang="en-US" altLang="zh-CN" dirty="0"/>
                  <a:t>ready</a:t>
                </a:r>
                <a:r>
                  <a:rPr lang="zh-CN" altLang="en-US" dirty="0"/>
                  <a:t> </a:t>
                </a:r>
                <a:r>
                  <a:rPr lang="en-US" altLang="zh-CN" dirty="0"/>
                  <a:t>queue</a:t>
                </a:r>
              </a:p>
              <a:p>
                <a:pPr lvl="1"/>
                <a:r>
                  <a:rPr lang="en-US" altLang="zh-CN" b="1" dirty="0">
                    <a:solidFill>
                      <a:srgbClr val="FF0000"/>
                    </a:solidFill>
                  </a:rPr>
                  <a:t>Response</a:t>
                </a:r>
                <a:r>
                  <a:rPr lang="zh-CN" altLang="en-US" b="1" dirty="0">
                    <a:solidFill>
                      <a:srgbClr val="FF0000"/>
                    </a:solidFill>
                  </a:rPr>
                  <a:t> </a:t>
                </a:r>
                <a:r>
                  <a:rPr lang="en-US" altLang="zh-CN" b="1" dirty="0">
                    <a:solidFill>
                      <a:srgbClr val="FF0000"/>
                    </a:solidFill>
                  </a:rPr>
                  <a:t>Time</a:t>
                </a:r>
                <a:r>
                  <a:rPr lang="zh-CN" altLang="en-US" b="1" dirty="0">
                    <a:solidFill>
                      <a:srgbClr val="FF0000"/>
                    </a:solidFill>
                  </a:rPr>
                  <a:t>：</a:t>
                </a:r>
                <a:r>
                  <a:rPr lang="en-US" altLang="zh-CN" dirty="0"/>
                  <a:t>the</a:t>
                </a:r>
                <a:r>
                  <a:rPr lang="zh-CN" altLang="en-US" dirty="0"/>
                  <a:t> </a:t>
                </a:r>
                <a:r>
                  <a:rPr lang="en-US" altLang="zh-CN" dirty="0"/>
                  <a:t>time</a:t>
                </a:r>
                <a:r>
                  <a:rPr lang="zh-CN" altLang="en-US" dirty="0"/>
                  <a:t> </a:t>
                </a:r>
                <a:r>
                  <a:rPr lang="nb-NO" altLang="zh-CN" dirty="0"/>
                  <a:t>e</a:t>
                </a:r>
                <a:r>
                  <a:rPr lang="en-US" altLang="zh-CN" dirty="0"/>
                  <a:t>lapses</a:t>
                </a:r>
                <a:r>
                  <a:rPr lang="zh-CN" altLang="en-US" dirty="0"/>
                  <a:t> </a:t>
                </a:r>
                <a:r>
                  <a:rPr lang="en-US" altLang="zh-CN" dirty="0"/>
                  <a:t>between</a:t>
                </a:r>
                <a:r>
                  <a:rPr lang="zh-CN" altLang="en-US" dirty="0"/>
                  <a:t> </a:t>
                </a:r>
                <a:r>
                  <a:rPr lang="en-US" altLang="zh-CN" dirty="0"/>
                  <a:t>the</a:t>
                </a:r>
                <a:r>
                  <a:rPr lang="zh-CN" altLang="en-US" dirty="0"/>
                  <a:t> </a:t>
                </a:r>
                <a:r>
                  <a:rPr lang="en-US" altLang="zh-CN" dirty="0"/>
                  <a:t>process’</a:t>
                </a:r>
                <a:r>
                  <a:rPr lang="zh-CN" altLang="en-US" dirty="0"/>
                  <a:t> </a:t>
                </a:r>
                <a:r>
                  <a:rPr lang="en-US" altLang="zh-CN" dirty="0"/>
                  <a:t>arrival</a:t>
                </a:r>
                <a:r>
                  <a:rPr lang="zh-CN" altLang="en-US" dirty="0"/>
                  <a:t> </a:t>
                </a:r>
                <a:r>
                  <a:rPr lang="en-US" altLang="zh-CN" dirty="0"/>
                  <a:t>and</a:t>
                </a:r>
                <a:r>
                  <a:rPr lang="zh-CN" altLang="en-US" dirty="0"/>
                  <a:t> </a:t>
                </a:r>
                <a:r>
                  <a:rPr lang="en-US" altLang="zh-CN" dirty="0"/>
                  <a:t>its</a:t>
                </a:r>
                <a:r>
                  <a:rPr lang="zh-CN" altLang="en-US" dirty="0"/>
                  <a:t> </a:t>
                </a:r>
                <a:r>
                  <a:rPr lang="en-US" altLang="zh-CN" dirty="0"/>
                  <a:t>first</a:t>
                </a:r>
                <a:r>
                  <a:rPr lang="zh-CN" altLang="en-US" dirty="0"/>
                  <a:t> </a:t>
                </a:r>
                <a:r>
                  <a:rPr lang="en-US" altLang="zh-CN" dirty="0"/>
                  <a:t>output</a:t>
                </a:r>
              </a:p>
              <a:p>
                <a:r>
                  <a:rPr lang="en-US" altLang="zh-CN" dirty="0">
                    <a:solidFill>
                      <a:srgbClr val="0070C0"/>
                    </a:solidFill>
                  </a:rPr>
                  <a:t>Maximize:</a:t>
                </a:r>
                <a:r>
                  <a:rPr lang="zh-CN" altLang="en-US" dirty="0">
                    <a:solidFill>
                      <a:srgbClr val="0070C0"/>
                    </a:solidFill>
                  </a:rPr>
                  <a:t> </a:t>
                </a:r>
                <a:r>
                  <a:rPr lang="en-US" altLang="zh-CN" dirty="0">
                    <a:solidFill>
                      <a:srgbClr val="0070C0"/>
                    </a:solidFill>
                  </a:rPr>
                  <a:t>CPU</a:t>
                </a:r>
                <a:r>
                  <a:rPr lang="zh-CN" altLang="en-US" dirty="0">
                    <a:solidFill>
                      <a:srgbClr val="0070C0"/>
                    </a:solidFill>
                  </a:rPr>
                  <a:t> </a:t>
                </a:r>
                <a:r>
                  <a:rPr lang="en-US" altLang="zh-CN" dirty="0">
                    <a:solidFill>
                      <a:srgbClr val="0070C0"/>
                    </a:solidFill>
                  </a:rPr>
                  <a:t>utilization,</a:t>
                </a:r>
                <a:r>
                  <a:rPr lang="zh-CN" altLang="en-US" dirty="0">
                    <a:solidFill>
                      <a:srgbClr val="0070C0"/>
                    </a:solidFill>
                  </a:rPr>
                  <a:t> </a:t>
                </a:r>
                <a:r>
                  <a:rPr lang="en-US" altLang="zh-CN" dirty="0">
                    <a:solidFill>
                      <a:srgbClr val="0070C0"/>
                    </a:solidFill>
                  </a:rPr>
                  <a:t>throughput</a:t>
                </a:r>
              </a:p>
              <a:p>
                <a:r>
                  <a:rPr lang="en-US" altLang="zh-CN" dirty="0">
                    <a:solidFill>
                      <a:srgbClr val="FF0000"/>
                    </a:solidFill>
                  </a:rPr>
                  <a:t>Minimize:</a:t>
                </a:r>
                <a:r>
                  <a:rPr lang="zh-CN" altLang="en-US" dirty="0">
                    <a:solidFill>
                      <a:srgbClr val="FF0000"/>
                    </a:solidFill>
                  </a:rPr>
                  <a:t> </a:t>
                </a:r>
                <a:r>
                  <a:rPr lang="en-US" altLang="zh-CN" dirty="0">
                    <a:solidFill>
                      <a:srgbClr val="FF0000"/>
                    </a:solidFill>
                  </a:rPr>
                  <a:t>Turnaround</a:t>
                </a:r>
                <a:r>
                  <a:rPr lang="zh-CN" altLang="en-US" dirty="0">
                    <a:solidFill>
                      <a:srgbClr val="FF0000"/>
                    </a:solidFill>
                  </a:rPr>
                  <a:t> </a:t>
                </a:r>
                <a:r>
                  <a:rPr lang="en-US" altLang="zh-CN" dirty="0">
                    <a:solidFill>
                      <a:srgbClr val="FF0000"/>
                    </a:solidFill>
                  </a:rPr>
                  <a:t>Time,</a:t>
                </a:r>
                <a:r>
                  <a:rPr lang="zh-CN" altLang="en-US" dirty="0">
                    <a:solidFill>
                      <a:srgbClr val="FF0000"/>
                    </a:solidFill>
                  </a:rPr>
                  <a:t> </a:t>
                </a:r>
                <a:r>
                  <a:rPr lang="en-US" altLang="zh-CN" dirty="0">
                    <a:solidFill>
                      <a:srgbClr val="FF0000"/>
                    </a:solidFill>
                  </a:rPr>
                  <a:t>waiting</a:t>
                </a:r>
                <a:r>
                  <a:rPr lang="zh-CN" altLang="en-US" dirty="0">
                    <a:solidFill>
                      <a:srgbClr val="FF0000"/>
                    </a:solidFill>
                  </a:rPr>
                  <a:t> </a:t>
                </a:r>
                <a:r>
                  <a:rPr lang="en-US" altLang="zh-CN" dirty="0">
                    <a:solidFill>
                      <a:srgbClr val="FF0000"/>
                    </a:solidFill>
                  </a:rPr>
                  <a:t>time,</a:t>
                </a:r>
                <a:r>
                  <a:rPr lang="zh-CN" altLang="en-US" dirty="0">
                    <a:solidFill>
                      <a:srgbClr val="FF0000"/>
                    </a:solidFill>
                  </a:rPr>
                  <a:t> </a:t>
                </a:r>
                <a:r>
                  <a:rPr lang="en-US" altLang="zh-CN" dirty="0">
                    <a:solidFill>
                      <a:srgbClr val="FF0000"/>
                    </a:solidFill>
                  </a:rPr>
                  <a:t>and</a:t>
                </a:r>
                <a:r>
                  <a:rPr lang="zh-CN" altLang="en-US" dirty="0">
                    <a:solidFill>
                      <a:srgbClr val="FF0000"/>
                    </a:solidFill>
                  </a:rPr>
                  <a:t> </a:t>
                </a:r>
                <a:r>
                  <a:rPr lang="en-US" altLang="zh-CN" dirty="0">
                    <a:solidFill>
                      <a:srgbClr val="FF0000"/>
                    </a:solidFill>
                  </a:rPr>
                  <a:t>response</a:t>
                </a:r>
                <a:r>
                  <a:rPr lang="zh-CN" altLang="en-US" dirty="0">
                    <a:solidFill>
                      <a:srgbClr val="FF0000"/>
                    </a:solidFill>
                  </a:rPr>
                  <a:t> </a:t>
                </a:r>
                <a:r>
                  <a:rPr lang="en-US" altLang="zh-CN" dirty="0">
                    <a:solidFill>
                      <a:srgbClr val="FF0000"/>
                    </a:solidFill>
                  </a:rPr>
                  <a:t>time</a:t>
                </a:r>
              </a:p>
              <a:p>
                <a:pPr lvl="2"/>
                <a:endParaRPr lang="en-US" dirty="0"/>
              </a:p>
            </p:txBody>
          </p:sp>
        </mc:Choice>
        <mc:Fallback xmlns="">
          <p:sp>
            <p:nvSpPr>
              <p:cNvPr id="3" name="内容占位符 2">
                <a:extLst>
                  <a:ext uri="{FF2B5EF4-FFF2-40B4-BE49-F238E27FC236}">
                    <a16:creationId xmlns:a16="http://schemas.microsoft.com/office/drawing/2014/main" id="{A8357660-2448-AF72-A986-E3AA533307BA}"/>
                  </a:ext>
                </a:extLst>
              </p:cNvPr>
              <p:cNvSpPr>
                <a:spLocks noGrp="1" noRot="1" noChangeAspect="1" noMove="1" noResize="1" noEditPoints="1" noAdjustHandles="1" noChangeArrowheads="1" noChangeShapeType="1" noTextEdit="1"/>
              </p:cNvSpPr>
              <p:nvPr>
                <p:ph idx="1"/>
              </p:nvPr>
            </p:nvSpPr>
            <p:spPr>
              <a:blipFill>
                <a:blip r:embed="rId2"/>
                <a:stretch>
                  <a:fillRect l="-894" t="-985"/>
                </a:stretch>
              </a:blipFill>
            </p:spPr>
            <p:txBody>
              <a:bodyPr/>
              <a:lstStyle/>
              <a:p>
                <a:r>
                  <a:rPr lang="en-NO">
                    <a:noFill/>
                  </a:rPr>
                  <a:t> </a:t>
                </a:r>
              </a:p>
            </p:txBody>
          </p:sp>
        </mc:Fallback>
      </mc:AlternateContent>
      <p:sp>
        <p:nvSpPr>
          <p:cNvPr id="5" name="灯片编号占位符 2">
            <a:extLst>
              <a:ext uri="{FF2B5EF4-FFF2-40B4-BE49-F238E27FC236}">
                <a16:creationId xmlns:a16="http://schemas.microsoft.com/office/drawing/2014/main" id="{7ACF4137-9A06-4DB6-0E66-1F3230BC7B97}"/>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4</a:t>
            </a:fld>
            <a:endParaRPr lang="nb-NO" dirty="0">
              <a:latin typeface="Arial"/>
              <a:cs typeface="Arial"/>
            </a:endParaRPr>
          </a:p>
        </p:txBody>
      </p:sp>
    </p:spTree>
    <p:extLst>
      <p:ext uri="{BB962C8B-B14F-4D97-AF65-F5344CB8AC3E}">
        <p14:creationId xmlns:p14="http://schemas.microsoft.com/office/powerpoint/2010/main" val="4291218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727D4B-F3AB-EABF-B075-E9870BD259C5}"/>
              </a:ext>
            </a:extLst>
          </p:cNvPr>
          <p:cNvSpPr>
            <a:spLocks noGrp="1"/>
          </p:cNvSpPr>
          <p:nvPr>
            <p:ph type="title"/>
          </p:nvPr>
        </p:nvSpPr>
        <p:spPr/>
        <p:txBody>
          <a:bodyPr/>
          <a:lstStyle/>
          <a:p>
            <a:r>
              <a:rPr lang="en-US" dirty="0"/>
              <a:t>C</a:t>
            </a:r>
            <a:r>
              <a:rPr lang="en-US" altLang="zh-CN" dirty="0"/>
              <a:t>ompletely</a:t>
            </a:r>
            <a:r>
              <a:rPr lang="zh-CN" altLang="en-US" dirty="0"/>
              <a:t> </a:t>
            </a:r>
            <a:r>
              <a:rPr lang="en-US" altLang="zh-CN" dirty="0"/>
              <a:t>Fair</a:t>
            </a:r>
            <a:r>
              <a:rPr lang="zh-CN" altLang="en-US" dirty="0"/>
              <a:t> </a:t>
            </a:r>
            <a:r>
              <a:rPr lang="en-US" altLang="zh-CN" dirty="0"/>
              <a:t>Scheduling</a:t>
            </a:r>
            <a:r>
              <a:rPr lang="zh-CN" altLang="en-US" dirty="0"/>
              <a:t> </a:t>
            </a:r>
            <a:r>
              <a:rPr lang="en-US" altLang="zh-CN" dirty="0"/>
              <a:t>(CFS)</a:t>
            </a:r>
            <a:endParaRPr lang="en-US" dirty="0"/>
          </a:p>
        </p:txBody>
      </p:sp>
      <p:sp>
        <p:nvSpPr>
          <p:cNvPr id="3" name="内容占位符 2">
            <a:extLst>
              <a:ext uri="{FF2B5EF4-FFF2-40B4-BE49-F238E27FC236}">
                <a16:creationId xmlns:a16="http://schemas.microsoft.com/office/drawing/2014/main" id="{2E266159-FEC6-4FC1-2238-0C25BA24A67E}"/>
              </a:ext>
            </a:extLst>
          </p:cNvPr>
          <p:cNvSpPr>
            <a:spLocks noGrp="1"/>
          </p:cNvSpPr>
          <p:nvPr>
            <p:ph idx="1"/>
          </p:nvPr>
        </p:nvSpPr>
        <p:spPr/>
        <p:txBody>
          <a:bodyPr/>
          <a:lstStyle/>
          <a:p>
            <a:r>
              <a:rPr lang="en-US" altLang="ko-KR" dirty="0"/>
              <a:t>Completely Fair Scheduling (CFS)</a:t>
            </a:r>
          </a:p>
          <a:p>
            <a:pPr lvl="1"/>
            <a:r>
              <a:rPr lang="en-US" altLang="ko-KR" dirty="0"/>
              <a:t>Choose the process with lowest execution time: </a:t>
            </a:r>
            <a:r>
              <a:rPr lang="en-US" altLang="ko-KR" b="1" i="1" dirty="0" err="1">
                <a:solidFill>
                  <a:srgbClr val="0070C0"/>
                </a:solidFill>
              </a:rPr>
              <a:t>vruntime</a:t>
            </a:r>
            <a:r>
              <a:rPr lang="en-US" altLang="ko-KR" i="1" dirty="0"/>
              <a:t>.</a:t>
            </a:r>
          </a:p>
          <a:p>
            <a:pPr lvl="1"/>
            <a:r>
              <a:rPr lang="en-US" altLang="ko-KR" dirty="0"/>
              <a:t>Run the process for a </a:t>
            </a:r>
            <a:r>
              <a:rPr lang="en-US" altLang="ko-KR" b="1" i="1" dirty="0">
                <a:solidFill>
                  <a:srgbClr val="0070C0"/>
                </a:solidFill>
              </a:rPr>
              <a:t>time</a:t>
            </a:r>
            <a:r>
              <a:rPr lang="zh-CN" altLang="en-US" b="1" i="1" dirty="0">
                <a:solidFill>
                  <a:srgbClr val="0070C0"/>
                </a:solidFill>
              </a:rPr>
              <a:t> </a:t>
            </a:r>
            <a:r>
              <a:rPr lang="en-US" altLang="ko-KR" b="1" i="1" dirty="0">
                <a:solidFill>
                  <a:srgbClr val="0070C0"/>
                </a:solidFill>
              </a:rPr>
              <a:t>slice</a:t>
            </a:r>
            <a:r>
              <a:rPr lang="en-US" altLang="ko-KR" dirty="0"/>
              <a:t>.</a:t>
            </a:r>
          </a:p>
          <a:p>
            <a:pPr lvl="1"/>
            <a:r>
              <a:rPr lang="en-US" altLang="ko-KR" dirty="0"/>
              <a:t>The current CPU scheduler in Linux</a:t>
            </a:r>
            <a:r>
              <a:rPr lang="zh-CN" altLang="en-US" dirty="0"/>
              <a:t> </a:t>
            </a:r>
            <a:r>
              <a:rPr lang="en-US" altLang="zh-CN" dirty="0"/>
              <a:t>(since</a:t>
            </a:r>
            <a:r>
              <a:rPr lang="zh-CN" altLang="en-US" dirty="0"/>
              <a:t> </a:t>
            </a:r>
            <a:r>
              <a:rPr lang="en-US" altLang="zh-CN" dirty="0"/>
              <a:t>2.6.23,</a:t>
            </a:r>
            <a:r>
              <a:rPr lang="zh-CN" altLang="en-US" dirty="0"/>
              <a:t> </a:t>
            </a:r>
            <a:r>
              <a:rPr lang="en-US" altLang="zh-CN" dirty="0"/>
              <a:t>2007)</a:t>
            </a:r>
            <a:endParaRPr lang="en-US" altLang="ko-KR" dirty="0"/>
          </a:p>
          <a:p>
            <a:pPr lvl="1"/>
            <a:r>
              <a:rPr lang="en-US" altLang="ko-KR" dirty="0"/>
              <a:t>Non-fixed time</a:t>
            </a:r>
            <a:r>
              <a:rPr lang="zh-CN" altLang="en-US" dirty="0"/>
              <a:t> </a:t>
            </a:r>
            <a:r>
              <a:rPr lang="en-US" altLang="ko-KR" dirty="0"/>
              <a:t>slice.</a:t>
            </a:r>
          </a:p>
          <a:p>
            <a:pPr lvl="2"/>
            <a:r>
              <a:rPr lang="en-US" altLang="ko-KR" dirty="0"/>
              <a:t>CFS assigns process`s time</a:t>
            </a:r>
            <a:r>
              <a:rPr lang="zh-CN" altLang="en-US" dirty="0"/>
              <a:t> </a:t>
            </a:r>
            <a:r>
              <a:rPr lang="en-US" altLang="ko-KR" dirty="0"/>
              <a:t>slice a proportion of the processor.</a:t>
            </a:r>
          </a:p>
          <a:p>
            <a:pPr lvl="1"/>
            <a:r>
              <a:rPr lang="en-US" altLang="ko-KR" b="1" dirty="0">
                <a:solidFill>
                  <a:srgbClr val="0070C0"/>
                </a:solidFill>
              </a:rPr>
              <a:t>Priority</a:t>
            </a:r>
            <a:r>
              <a:rPr lang="en-US" altLang="ko-KR" dirty="0"/>
              <a:t> </a:t>
            </a:r>
          </a:p>
          <a:p>
            <a:pPr lvl="2"/>
            <a:r>
              <a:rPr lang="en-US" altLang="ko-KR" dirty="0"/>
              <a:t>Enables control over priority by using </a:t>
            </a:r>
            <a:r>
              <a:rPr lang="en-US" altLang="ko-KR" b="1" dirty="0">
                <a:solidFill>
                  <a:srgbClr val="0070C0"/>
                </a:solidFill>
              </a:rPr>
              <a:t>nice value</a:t>
            </a:r>
            <a:r>
              <a:rPr lang="en-US" altLang="ko-KR" dirty="0"/>
              <a:t>.</a:t>
            </a:r>
          </a:p>
          <a:p>
            <a:pPr lvl="1"/>
            <a:r>
              <a:rPr lang="en-US" altLang="ko-KR" dirty="0"/>
              <a:t>Efficient data structure.</a:t>
            </a:r>
          </a:p>
          <a:p>
            <a:pPr lvl="2"/>
            <a:r>
              <a:rPr lang="en-US" altLang="ko-KR" dirty="0"/>
              <a:t>Use </a:t>
            </a:r>
            <a:r>
              <a:rPr lang="en-US" altLang="ko-KR" b="1" dirty="0">
                <a:solidFill>
                  <a:srgbClr val="0070C0"/>
                </a:solidFill>
              </a:rPr>
              <a:t>red-black</a:t>
            </a:r>
            <a:r>
              <a:rPr lang="en-US" altLang="ko-KR" dirty="0"/>
              <a:t> tree for efficient search, insertion and deletion of a process. </a:t>
            </a:r>
          </a:p>
          <a:p>
            <a:endParaRPr lang="en-US" dirty="0"/>
          </a:p>
        </p:txBody>
      </p:sp>
      <p:sp>
        <p:nvSpPr>
          <p:cNvPr id="5" name="灯片编号占位符 2">
            <a:extLst>
              <a:ext uri="{FF2B5EF4-FFF2-40B4-BE49-F238E27FC236}">
                <a16:creationId xmlns:a16="http://schemas.microsoft.com/office/drawing/2014/main" id="{C5EF02C2-DDAC-E213-8A2E-825F4881A967}"/>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40</a:t>
            </a:fld>
            <a:endParaRPr lang="nb-NO" dirty="0">
              <a:latin typeface="Arial"/>
              <a:cs typeface="Arial"/>
            </a:endParaRPr>
          </a:p>
        </p:txBody>
      </p:sp>
    </p:spTree>
    <p:extLst>
      <p:ext uri="{BB962C8B-B14F-4D97-AF65-F5344CB8AC3E}">
        <p14:creationId xmlns:p14="http://schemas.microsoft.com/office/powerpoint/2010/main" val="3605309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69D64-A39E-9848-B1FA-7623A0BAFA8B}"/>
              </a:ext>
            </a:extLst>
          </p:cNvPr>
          <p:cNvSpPr>
            <a:spLocks noGrp="1"/>
          </p:cNvSpPr>
          <p:nvPr>
            <p:ph type="title"/>
          </p:nvPr>
        </p:nvSpPr>
        <p:spPr/>
        <p:txBody>
          <a:bodyPr/>
          <a:lstStyle/>
          <a:p>
            <a:r>
              <a:rPr lang="en-US" altLang="zh-CN" dirty="0"/>
              <a:t>Completely</a:t>
            </a:r>
            <a:r>
              <a:rPr lang="zh-CN" altLang="en-US" dirty="0"/>
              <a:t> </a:t>
            </a:r>
            <a:r>
              <a:rPr lang="en-US" altLang="zh-CN" dirty="0"/>
              <a:t>Fair</a:t>
            </a:r>
            <a:r>
              <a:rPr lang="zh-CN" altLang="en-US" dirty="0"/>
              <a:t> </a:t>
            </a:r>
            <a:r>
              <a:rPr lang="en-US" altLang="zh-CN" dirty="0"/>
              <a:t>Scheduling</a:t>
            </a:r>
            <a:r>
              <a:rPr lang="zh-CN" altLang="en-US" dirty="0"/>
              <a:t> </a:t>
            </a:r>
            <a:r>
              <a:rPr lang="en-US" altLang="zh-CN" dirty="0"/>
              <a:t>(CFS)</a:t>
            </a:r>
            <a:endParaRPr lang="en-US" dirty="0"/>
          </a:p>
        </p:txBody>
      </p:sp>
      <p:sp>
        <p:nvSpPr>
          <p:cNvPr id="3" name="内容占位符 2">
            <a:extLst>
              <a:ext uri="{FF2B5EF4-FFF2-40B4-BE49-F238E27FC236}">
                <a16:creationId xmlns:a16="http://schemas.microsoft.com/office/drawing/2014/main" id="{F2F4512A-B801-D7E7-EC46-B58132183E33}"/>
              </a:ext>
            </a:extLst>
          </p:cNvPr>
          <p:cNvSpPr>
            <a:spLocks noGrp="1"/>
          </p:cNvSpPr>
          <p:nvPr>
            <p:ph idx="1"/>
          </p:nvPr>
        </p:nvSpPr>
        <p:spPr/>
        <p:txBody>
          <a:bodyPr/>
          <a:lstStyle/>
          <a:p>
            <a:r>
              <a:rPr lang="en-US" altLang="ko-KR" sz="2000" b="1" dirty="0">
                <a:solidFill>
                  <a:srgbClr val="0070C0"/>
                </a:solidFill>
                <a:latin typeface="+mn-lt"/>
              </a:rPr>
              <a:t>Virtual runtime </a:t>
            </a:r>
            <a:r>
              <a:rPr lang="en-US" altLang="ko-KR" sz="2000" dirty="0">
                <a:latin typeface="+mn-lt"/>
              </a:rPr>
              <a:t>(</a:t>
            </a:r>
            <a:r>
              <a:rPr lang="en-US" altLang="ko-KR" sz="2000" dirty="0" err="1">
                <a:latin typeface="+mn-lt"/>
              </a:rPr>
              <a:t>vruntime</a:t>
            </a:r>
            <a:r>
              <a:rPr lang="en-US" altLang="ko-KR" sz="2000" dirty="0">
                <a:latin typeface="+mn-lt"/>
              </a:rPr>
              <a:t>)</a:t>
            </a:r>
          </a:p>
          <a:p>
            <a:pPr lvl="1"/>
            <a:r>
              <a:rPr lang="en-US" altLang="ko-KR" sz="1800" dirty="0">
                <a:latin typeface="+mn-lt"/>
              </a:rPr>
              <a:t>Denotes how long the process has been executing.</a:t>
            </a:r>
          </a:p>
          <a:p>
            <a:pPr lvl="1"/>
            <a:r>
              <a:rPr lang="en-US" altLang="ko-KR" sz="1800" dirty="0">
                <a:latin typeface="+mn-lt"/>
              </a:rPr>
              <a:t>Per-process variable</a:t>
            </a:r>
          </a:p>
          <a:p>
            <a:pPr lvl="1"/>
            <a:r>
              <a:rPr lang="en-US" altLang="ko-KR" sz="1800" dirty="0">
                <a:latin typeface="+mn-lt"/>
              </a:rPr>
              <a:t>Increases in </a:t>
            </a:r>
            <a:r>
              <a:rPr lang="en-US" altLang="ko-KR" sz="1800" b="1" dirty="0">
                <a:latin typeface="+mn-lt"/>
              </a:rPr>
              <a:t>proportion with physical (real) time </a:t>
            </a:r>
            <a:r>
              <a:rPr lang="en-US" altLang="ko-KR" sz="1800" dirty="0">
                <a:latin typeface="+mn-lt"/>
              </a:rPr>
              <a:t>when it runs.</a:t>
            </a:r>
          </a:p>
          <a:p>
            <a:pPr lvl="1"/>
            <a:r>
              <a:rPr lang="en-US" altLang="ko-KR" sz="1800" dirty="0">
                <a:latin typeface="+mn-lt"/>
              </a:rPr>
              <a:t>CFS will pick the process with the </a:t>
            </a:r>
            <a:r>
              <a:rPr lang="en-US" altLang="ko-KR" sz="1800" b="1" dirty="0">
                <a:latin typeface="+mn-lt"/>
              </a:rPr>
              <a:t>lowest </a:t>
            </a:r>
            <a:r>
              <a:rPr lang="en-US" altLang="ko-KR" sz="1800" b="1" dirty="0" err="1">
                <a:latin typeface="+mn-lt"/>
              </a:rPr>
              <a:t>vruntime</a:t>
            </a:r>
            <a:r>
              <a:rPr lang="en-US" altLang="ko-KR" sz="1800" b="1" dirty="0">
                <a:latin typeface="+mn-lt"/>
              </a:rPr>
              <a:t> </a:t>
            </a:r>
            <a:r>
              <a:rPr lang="en-US" altLang="ko-KR" sz="1800" dirty="0">
                <a:latin typeface="+mn-lt"/>
              </a:rPr>
              <a:t>to run next.</a:t>
            </a:r>
          </a:p>
          <a:p>
            <a:r>
              <a:rPr lang="en-US" altLang="ko-KR" sz="2000" dirty="0">
                <a:solidFill>
                  <a:srgbClr val="FF0000"/>
                </a:solidFill>
                <a:latin typeface="+mn-lt"/>
                <a:cs typeface="Courier New" panose="02070309020205020404" pitchFamily="49" charset="0"/>
              </a:rPr>
              <a:t>sched_latency</a:t>
            </a:r>
            <a:r>
              <a:rPr lang="en-US" altLang="ko-KR" sz="2000" dirty="0">
                <a:latin typeface="+mn-lt"/>
              </a:rPr>
              <a:t> </a:t>
            </a:r>
          </a:p>
          <a:p>
            <a:pPr lvl="1"/>
            <a:r>
              <a:rPr lang="en-US" altLang="ko-KR" sz="1800" dirty="0">
                <a:latin typeface="+mn-lt"/>
              </a:rPr>
              <a:t>Used to determine how long a process should run before considering a switch.</a:t>
            </a:r>
          </a:p>
          <a:p>
            <a:pPr lvl="1"/>
            <a:r>
              <a:rPr lang="en-US" altLang="ko-KR" sz="1800" dirty="0">
                <a:latin typeface="+mn-lt"/>
              </a:rPr>
              <a:t>A typical value is 48 (milliseconds)</a:t>
            </a:r>
          </a:p>
          <a:p>
            <a:pPr lvl="1"/>
            <a:r>
              <a:rPr lang="en-US" altLang="ko-KR" sz="1800" dirty="0">
                <a:latin typeface="+mn-lt"/>
              </a:rPr>
              <a:t>process`s time</a:t>
            </a:r>
            <a:r>
              <a:rPr lang="zh-CN" altLang="en-US" sz="1800" dirty="0">
                <a:latin typeface="+mn-lt"/>
              </a:rPr>
              <a:t> </a:t>
            </a:r>
            <a:r>
              <a:rPr lang="en-US" altLang="ko-KR" sz="1800" dirty="0">
                <a:latin typeface="+mn-lt"/>
              </a:rPr>
              <a:t>slice = sched_latency / (the number of process)</a:t>
            </a:r>
          </a:p>
          <a:p>
            <a:pPr lvl="2"/>
            <a:r>
              <a:rPr lang="en-US" altLang="ko-KR" sz="1600" dirty="0">
                <a:latin typeface="+mn-lt"/>
              </a:rPr>
              <a:t>N = 4, time slice = 12msec</a:t>
            </a:r>
          </a:p>
          <a:p>
            <a:pPr lvl="2"/>
            <a:r>
              <a:rPr lang="en-US" altLang="ko-KR" sz="1600" dirty="0">
                <a:latin typeface="+mn-lt"/>
              </a:rPr>
              <a:t>N = 2, time slice = 24 msec</a:t>
            </a:r>
          </a:p>
          <a:p>
            <a:pPr lvl="2"/>
            <a:r>
              <a:rPr lang="en-US" altLang="ko-KR" sz="1600" dirty="0">
                <a:latin typeface="+mn-lt"/>
              </a:rPr>
              <a:t>What if N = infinite, set the </a:t>
            </a:r>
          </a:p>
          <a:p>
            <a:pPr marL="914400" lvl="2" indent="0">
              <a:buNone/>
            </a:pPr>
            <a:r>
              <a:rPr lang="en-US" altLang="ko-KR" sz="1600" dirty="0">
                <a:solidFill>
                  <a:srgbClr val="FF0000"/>
                </a:solidFill>
                <a:latin typeface="+mn-lt"/>
              </a:rPr>
              <a:t>minimum time slice value to 6 </a:t>
            </a:r>
            <a:r>
              <a:rPr lang="en-US" altLang="ko-KR" sz="1600" dirty="0" err="1">
                <a:solidFill>
                  <a:srgbClr val="FF0000"/>
                </a:solidFill>
                <a:latin typeface="+mn-lt"/>
              </a:rPr>
              <a:t>ms</a:t>
            </a:r>
            <a:r>
              <a:rPr lang="en-US" altLang="ko-KR" sz="1600" dirty="0" err="1">
                <a:latin typeface="+mn-lt"/>
              </a:rPr>
              <a:t>.</a:t>
            </a:r>
            <a:endParaRPr lang="en-US" altLang="ko-KR" sz="1600" dirty="0">
              <a:latin typeface="+mn-lt"/>
            </a:endParaRPr>
          </a:p>
          <a:p>
            <a:pPr lvl="2"/>
            <a:endParaRPr lang="en-US" b="1" dirty="0">
              <a:solidFill>
                <a:srgbClr val="0070C0"/>
              </a:solidFill>
              <a:latin typeface="American Typewriter" panose="02090604020004020304" pitchFamily="18" charset="0"/>
            </a:endParaRPr>
          </a:p>
        </p:txBody>
      </p:sp>
      <p:pic>
        <p:nvPicPr>
          <p:cNvPr id="5" name="그림 5">
            <a:extLst>
              <a:ext uri="{FF2B5EF4-FFF2-40B4-BE49-F238E27FC236}">
                <a16:creationId xmlns:a16="http://schemas.microsoft.com/office/drawing/2014/main" id="{AEC286D8-27E4-2F55-A6FF-C1797C861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750" y="4481226"/>
            <a:ext cx="4733251" cy="1612219"/>
          </a:xfrm>
          <a:prstGeom prst="rect">
            <a:avLst/>
          </a:prstGeom>
        </p:spPr>
      </p:pic>
      <p:sp>
        <p:nvSpPr>
          <p:cNvPr id="6" name="灯片编号占位符 2">
            <a:extLst>
              <a:ext uri="{FF2B5EF4-FFF2-40B4-BE49-F238E27FC236}">
                <a16:creationId xmlns:a16="http://schemas.microsoft.com/office/drawing/2014/main" id="{E4495AD3-1574-B3C7-1920-C0BEE796BBAF}"/>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41</a:t>
            </a:fld>
            <a:endParaRPr lang="nb-NO" dirty="0">
              <a:latin typeface="Arial"/>
              <a:cs typeface="Arial"/>
            </a:endParaRPr>
          </a:p>
        </p:txBody>
      </p:sp>
    </p:spTree>
    <p:extLst>
      <p:ext uri="{BB962C8B-B14F-4D97-AF65-F5344CB8AC3E}">
        <p14:creationId xmlns:p14="http://schemas.microsoft.com/office/powerpoint/2010/main" val="4138560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FC4E0-5EB1-9172-5887-F324FCF909EE}"/>
              </a:ext>
            </a:extLst>
          </p:cNvPr>
          <p:cNvSpPr>
            <a:spLocks noGrp="1"/>
          </p:cNvSpPr>
          <p:nvPr>
            <p:ph type="title"/>
          </p:nvPr>
        </p:nvSpPr>
        <p:spPr/>
        <p:txBody>
          <a:bodyPr/>
          <a:lstStyle/>
          <a:p>
            <a:r>
              <a:rPr lang="en-US" altLang="zh-CN" dirty="0"/>
              <a:t>Completely</a:t>
            </a:r>
            <a:r>
              <a:rPr lang="zh-CN" altLang="en-US" dirty="0"/>
              <a:t> </a:t>
            </a:r>
            <a:r>
              <a:rPr lang="en-US" altLang="zh-CN" dirty="0"/>
              <a:t>Fair</a:t>
            </a:r>
            <a:r>
              <a:rPr lang="zh-CN" altLang="en-US" dirty="0"/>
              <a:t> </a:t>
            </a:r>
            <a:r>
              <a:rPr lang="en-US" altLang="zh-CN" dirty="0"/>
              <a:t>Scheduling</a:t>
            </a:r>
            <a:r>
              <a:rPr lang="zh-CN" altLang="en-US" dirty="0"/>
              <a:t> </a:t>
            </a:r>
            <a:r>
              <a:rPr lang="en-US" altLang="zh-CN" dirty="0"/>
              <a:t>(CFS)</a:t>
            </a:r>
            <a:endParaRPr lang="en-US" dirty="0"/>
          </a:p>
        </p:txBody>
      </p:sp>
      <p:sp>
        <p:nvSpPr>
          <p:cNvPr id="3" name="内容占位符 2">
            <a:extLst>
              <a:ext uri="{FF2B5EF4-FFF2-40B4-BE49-F238E27FC236}">
                <a16:creationId xmlns:a16="http://schemas.microsoft.com/office/drawing/2014/main" id="{A9DE2927-1DEE-9D8B-837D-F8AEC2062DB1}"/>
              </a:ext>
            </a:extLst>
          </p:cNvPr>
          <p:cNvSpPr>
            <a:spLocks noGrp="1"/>
          </p:cNvSpPr>
          <p:nvPr>
            <p:ph idx="1"/>
          </p:nvPr>
        </p:nvSpPr>
        <p:spPr/>
        <p:txBody>
          <a:bodyPr/>
          <a:lstStyle/>
          <a:p>
            <a:r>
              <a:rPr lang="en-US" altLang="zh-CN" dirty="0"/>
              <a:t>CFS</a:t>
            </a:r>
            <a:r>
              <a:rPr lang="zh-CN" altLang="en-US" dirty="0"/>
              <a:t> </a:t>
            </a:r>
            <a:r>
              <a:rPr lang="en-US" altLang="zh-CN" dirty="0"/>
              <a:t>deploys</a:t>
            </a:r>
            <a:r>
              <a:rPr lang="zh-CN" altLang="en-US" dirty="0"/>
              <a:t> </a:t>
            </a:r>
            <a:r>
              <a:rPr lang="en-US" altLang="zh-CN" dirty="0"/>
              <a:t>a</a:t>
            </a:r>
            <a:r>
              <a:rPr lang="zh-CN" altLang="en-US" dirty="0"/>
              <a:t> </a:t>
            </a:r>
            <a:r>
              <a:rPr lang="en-US" altLang="zh-CN" dirty="0"/>
              <a:t>red-black</a:t>
            </a:r>
            <a:r>
              <a:rPr lang="zh-CN" altLang="en-US" dirty="0"/>
              <a:t> </a:t>
            </a:r>
            <a:r>
              <a:rPr lang="en-US" altLang="zh-CN" dirty="0"/>
              <a:t>tree</a:t>
            </a:r>
          </a:p>
          <a:p>
            <a:pPr lvl="1"/>
            <a:r>
              <a:rPr lang="en-US" altLang="zh-CN" dirty="0"/>
              <a:t>Balanced</a:t>
            </a:r>
            <a:r>
              <a:rPr lang="zh-CN" altLang="en-US" dirty="0"/>
              <a:t> </a:t>
            </a:r>
            <a:r>
              <a:rPr lang="en-US" altLang="zh-CN" dirty="0"/>
              <a:t>binary</a:t>
            </a:r>
            <a:r>
              <a:rPr lang="zh-CN" altLang="en-US" dirty="0"/>
              <a:t> </a:t>
            </a:r>
            <a:r>
              <a:rPr lang="en-US" altLang="zh-CN" dirty="0"/>
              <a:t>search</a:t>
            </a:r>
            <a:r>
              <a:rPr lang="zh-CN" altLang="en-US" dirty="0"/>
              <a:t> </a:t>
            </a:r>
            <a:r>
              <a:rPr lang="en-US" altLang="zh-CN" dirty="0"/>
              <a:t>tree</a:t>
            </a:r>
          </a:p>
          <a:p>
            <a:pPr lvl="1"/>
            <a:r>
              <a:rPr lang="en-US" altLang="zh-CN" dirty="0"/>
              <a:t>Ordered</a:t>
            </a:r>
            <a:r>
              <a:rPr lang="zh-CN" altLang="en-US" dirty="0"/>
              <a:t> </a:t>
            </a:r>
            <a:r>
              <a:rPr lang="en-US" altLang="zh-CN" dirty="0"/>
              <a:t>by</a:t>
            </a:r>
            <a:r>
              <a:rPr lang="zh-CN" altLang="en-US" dirty="0"/>
              <a:t> </a:t>
            </a:r>
            <a:r>
              <a:rPr lang="en-US" altLang="zh-CN" b="1" dirty="0" err="1">
                <a:solidFill>
                  <a:srgbClr val="0070C0"/>
                </a:solidFill>
              </a:rPr>
              <a:t>vruntime</a:t>
            </a:r>
            <a:r>
              <a:rPr lang="zh-CN" altLang="en-US" dirty="0"/>
              <a:t> </a:t>
            </a:r>
            <a:r>
              <a:rPr lang="en-US" altLang="zh-CN" dirty="0"/>
              <a:t>as</a:t>
            </a:r>
            <a:r>
              <a:rPr lang="zh-CN" altLang="en-US" dirty="0"/>
              <a:t> </a:t>
            </a:r>
            <a:r>
              <a:rPr lang="en-US" altLang="zh-CN" dirty="0"/>
              <a:t>key</a:t>
            </a:r>
            <a:r>
              <a:rPr lang="zh-CN" altLang="en-US" dirty="0"/>
              <a:t> </a:t>
            </a:r>
            <a:endParaRPr lang="en-US" altLang="zh-CN" dirty="0"/>
          </a:p>
          <a:p>
            <a:pPr lvl="1"/>
            <a:r>
              <a:rPr lang="en-US" altLang="zh-CN" b="1" dirty="0">
                <a:solidFill>
                  <a:srgbClr val="0070C0"/>
                </a:solidFill>
              </a:rPr>
              <a:t>Complexity:</a:t>
            </a:r>
            <a:r>
              <a:rPr lang="zh-CN" altLang="en-US" b="1" dirty="0">
                <a:solidFill>
                  <a:srgbClr val="0070C0"/>
                </a:solidFill>
              </a:rPr>
              <a:t> </a:t>
            </a:r>
            <a:endParaRPr lang="en-US" altLang="zh-CN" b="1" dirty="0">
              <a:solidFill>
                <a:srgbClr val="0070C0"/>
              </a:solidFill>
            </a:endParaRPr>
          </a:p>
          <a:p>
            <a:pPr lvl="2"/>
            <a:r>
              <a:rPr lang="en-US" altLang="zh-CN" dirty="0"/>
              <a:t>insertion,</a:t>
            </a:r>
            <a:r>
              <a:rPr lang="zh-CN" altLang="en-US" dirty="0"/>
              <a:t> </a:t>
            </a:r>
            <a:r>
              <a:rPr lang="en-US" altLang="zh-CN" dirty="0"/>
              <a:t>deletion,</a:t>
            </a:r>
            <a:r>
              <a:rPr lang="zh-CN" altLang="en-US" dirty="0"/>
              <a:t> </a:t>
            </a:r>
            <a:r>
              <a:rPr lang="en-US" altLang="zh-CN" dirty="0"/>
              <a:t>update</a:t>
            </a:r>
            <a:r>
              <a:rPr lang="zh-CN" altLang="en-US" dirty="0"/>
              <a:t> </a:t>
            </a:r>
            <a:r>
              <a:rPr lang="en-US" altLang="zh-CN" dirty="0"/>
              <a:t>-&gt;</a:t>
            </a:r>
            <a:r>
              <a:rPr lang="zh-CN" altLang="en-US" dirty="0"/>
              <a:t> </a:t>
            </a:r>
            <a:r>
              <a:rPr lang="en-US" altLang="zh-CN" b="1" dirty="0">
                <a:solidFill>
                  <a:srgbClr val="0070C0"/>
                </a:solidFill>
              </a:rPr>
              <a:t>O(</a:t>
            </a:r>
            <a:r>
              <a:rPr lang="en-US" altLang="zh-CN" b="1" dirty="0" err="1">
                <a:solidFill>
                  <a:srgbClr val="0070C0"/>
                </a:solidFill>
              </a:rPr>
              <a:t>logN</a:t>
            </a:r>
            <a:r>
              <a:rPr lang="en-US" altLang="zh-CN" b="1" dirty="0">
                <a:solidFill>
                  <a:srgbClr val="0070C0"/>
                </a:solidFill>
              </a:rPr>
              <a:t>)</a:t>
            </a:r>
            <a:r>
              <a:rPr lang="zh-CN" altLang="en-US" b="1" dirty="0">
                <a:solidFill>
                  <a:srgbClr val="0070C0"/>
                </a:solidFill>
              </a:rPr>
              <a:t> </a:t>
            </a:r>
            <a:endParaRPr lang="en-US" altLang="zh-CN" dirty="0"/>
          </a:p>
          <a:p>
            <a:pPr lvl="2"/>
            <a:r>
              <a:rPr lang="en-US" altLang="zh-CN" dirty="0"/>
              <a:t>find</a:t>
            </a:r>
            <a:r>
              <a:rPr lang="zh-CN" altLang="en-US" dirty="0"/>
              <a:t> </a:t>
            </a:r>
            <a:r>
              <a:rPr lang="en-US" altLang="zh-CN" dirty="0"/>
              <a:t>min</a:t>
            </a:r>
            <a:r>
              <a:rPr lang="zh-CN" altLang="en-US" dirty="0"/>
              <a:t> </a:t>
            </a:r>
            <a:r>
              <a:rPr lang="en-US" altLang="zh-CN" dirty="0"/>
              <a:t>-&gt;</a:t>
            </a:r>
            <a:r>
              <a:rPr lang="zh-CN" altLang="en-US" dirty="0"/>
              <a:t> </a:t>
            </a:r>
            <a:r>
              <a:rPr lang="en-US" altLang="zh-CN" b="1" dirty="0">
                <a:solidFill>
                  <a:srgbClr val="0070C0"/>
                </a:solidFill>
              </a:rPr>
              <a:t>O(1)</a:t>
            </a:r>
            <a:r>
              <a:rPr lang="zh-CN" altLang="en-US" b="1" dirty="0">
                <a:solidFill>
                  <a:srgbClr val="0070C0"/>
                </a:solidFill>
              </a:rPr>
              <a:t> </a:t>
            </a:r>
            <a:endParaRPr lang="en-US" dirty="0"/>
          </a:p>
        </p:txBody>
      </p:sp>
      <p:pic>
        <p:nvPicPr>
          <p:cNvPr id="3074" name="Picture 2" descr="[Red-black tree]">
            <a:extLst>
              <a:ext uri="{FF2B5EF4-FFF2-40B4-BE49-F238E27FC236}">
                <a16:creationId xmlns:a16="http://schemas.microsoft.com/office/drawing/2014/main" id="{A3146F4A-0423-0C9A-69A6-F33E3E8EE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950" y="3337560"/>
            <a:ext cx="4445000" cy="2781300"/>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2">
            <a:extLst>
              <a:ext uri="{FF2B5EF4-FFF2-40B4-BE49-F238E27FC236}">
                <a16:creationId xmlns:a16="http://schemas.microsoft.com/office/drawing/2014/main" id="{45ACA3D7-75BE-FAC2-0B5B-57643475681A}"/>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42</a:t>
            </a:fld>
            <a:endParaRPr lang="nb-NO" dirty="0">
              <a:latin typeface="Arial"/>
              <a:cs typeface="Arial"/>
            </a:endParaRPr>
          </a:p>
        </p:txBody>
      </p:sp>
    </p:spTree>
    <p:extLst>
      <p:ext uri="{BB962C8B-B14F-4D97-AF65-F5344CB8AC3E}">
        <p14:creationId xmlns:p14="http://schemas.microsoft.com/office/powerpoint/2010/main" val="3890516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B9DB3-2461-0EC0-CB7C-7624D8877576}"/>
              </a:ext>
            </a:extLst>
          </p:cNvPr>
          <p:cNvSpPr>
            <a:spLocks noGrp="1"/>
          </p:cNvSpPr>
          <p:nvPr>
            <p:ph type="title"/>
          </p:nvPr>
        </p:nvSpPr>
        <p:spPr/>
        <p:txBody>
          <a:bodyPr/>
          <a:lstStyle/>
          <a:p>
            <a:r>
              <a:rPr lang="en-US" altLang="zh-CN" dirty="0"/>
              <a:t>Completely</a:t>
            </a:r>
            <a:r>
              <a:rPr lang="zh-CN" altLang="en-US" dirty="0"/>
              <a:t> </a:t>
            </a:r>
            <a:r>
              <a:rPr lang="en-US" altLang="zh-CN" dirty="0"/>
              <a:t>Fair</a:t>
            </a:r>
            <a:r>
              <a:rPr lang="zh-CN" altLang="en-US" dirty="0"/>
              <a:t> </a:t>
            </a:r>
            <a:r>
              <a:rPr lang="en-US" altLang="zh-CN" dirty="0"/>
              <a:t>Scheduling</a:t>
            </a:r>
            <a:r>
              <a:rPr lang="zh-CN" altLang="en-US" dirty="0"/>
              <a:t> </a:t>
            </a:r>
            <a:r>
              <a:rPr lang="en-US" altLang="zh-CN" dirty="0"/>
              <a:t>(CFS)</a:t>
            </a:r>
            <a:endParaRPr lang="en-US" dirty="0"/>
          </a:p>
        </p:txBody>
      </p:sp>
      <p:sp>
        <p:nvSpPr>
          <p:cNvPr id="3" name="内容占位符 2">
            <a:extLst>
              <a:ext uri="{FF2B5EF4-FFF2-40B4-BE49-F238E27FC236}">
                <a16:creationId xmlns:a16="http://schemas.microsoft.com/office/drawing/2014/main" id="{773F7870-788F-2118-0A57-3EC93E608CB2}"/>
              </a:ext>
            </a:extLst>
          </p:cNvPr>
          <p:cNvSpPr>
            <a:spLocks noGrp="1"/>
          </p:cNvSpPr>
          <p:nvPr>
            <p:ph idx="1"/>
          </p:nvPr>
        </p:nvSpPr>
        <p:spPr/>
        <p:txBody>
          <a:bodyPr/>
          <a:lstStyle/>
          <a:p>
            <a:r>
              <a:rPr lang="en-US" altLang="zh-CN" dirty="0"/>
              <a:t>How</a:t>
            </a:r>
            <a:r>
              <a:rPr lang="zh-CN" altLang="en-US" dirty="0"/>
              <a:t> </a:t>
            </a:r>
            <a:r>
              <a:rPr lang="en-US" altLang="zh-CN" dirty="0"/>
              <a:t>does</a:t>
            </a:r>
            <a:r>
              <a:rPr lang="zh-CN" altLang="en-US" dirty="0"/>
              <a:t> </a:t>
            </a:r>
            <a:r>
              <a:rPr lang="en-US" altLang="zh-CN" dirty="0"/>
              <a:t>CFS</a:t>
            </a:r>
            <a:r>
              <a:rPr lang="zh-CN" altLang="en-US" dirty="0"/>
              <a:t> </a:t>
            </a:r>
            <a:r>
              <a:rPr lang="en-US" altLang="zh-CN" dirty="0"/>
              <a:t>deal</a:t>
            </a:r>
            <a:r>
              <a:rPr lang="zh-CN" altLang="en-US" dirty="0"/>
              <a:t> </a:t>
            </a:r>
            <a:r>
              <a:rPr lang="en-US" altLang="zh-CN" dirty="0"/>
              <a:t>with</a:t>
            </a:r>
            <a:r>
              <a:rPr lang="zh-CN" altLang="en-US" dirty="0"/>
              <a:t> </a:t>
            </a:r>
            <a:r>
              <a:rPr lang="en-US" altLang="zh-CN" dirty="0"/>
              <a:t>I/O</a:t>
            </a:r>
            <a:r>
              <a:rPr lang="zh-CN" altLang="en-US" dirty="0"/>
              <a:t> </a:t>
            </a:r>
            <a:r>
              <a:rPr lang="en-US" altLang="zh-CN" dirty="0"/>
              <a:t>and</a:t>
            </a:r>
            <a:r>
              <a:rPr lang="zh-CN" altLang="en-US" dirty="0"/>
              <a:t> </a:t>
            </a:r>
            <a:r>
              <a:rPr lang="en-US" altLang="zh-CN" dirty="0"/>
              <a:t>sleep</a:t>
            </a:r>
          </a:p>
          <a:p>
            <a:pPr lvl="1"/>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issues</a:t>
            </a:r>
            <a:r>
              <a:rPr lang="zh-CN" altLang="en-US" dirty="0"/>
              <a:t> </a:t>
            </a:r>
            <a:r>
              <a:rPr lang="en-US" altLang="zh-CN" dirty="0"/>
              <a:t>an</a:t>
            </a:r>
            <a:r>
              <a:rPr lang="zh-CN" altLang="en-US" dirty="0"/>
              <a:t> </a:t>
            </a:r>
            <a:r>
              <a:rPr lang="en-US" altLang="zh-CN" dirty="0"/>
              <a:t>I/O,</a:t>
            </a:r>
            <a:r>
              <a:rPr lang="zh-CN" altLang="en-US" dirty="0"/>
              <a:t> </a:t>
            </a:r>
            <a:r>
              <a:rPr lang="en-US" altLang="zh-CN" dirty="0"/>
              <a:t>it</a:t>
            </a:r>
            <a:r>
              <a:rPr lang="zh-CN" altLang="en-US" dirty="0"/>
              <a:t> </a:t>
            </a:r>
            <a:r>
              <a:rPr lang="en-US" altLang="zh-CN" dirty="0"/>
              <a:t>turns</a:t>
            </a:r>
            <a:r>
              <a:rPr lang="zh-CN" altLang="en-US" dirty="0"/>
              <a:t> </a:t>
            </a:r>
            <a:r>
              <a:rPr lang="en-US" altLang="zh-CN" dirty="0"/>
              <a:t>into</a:t>
            </a:r>
            <a:r>
              <a:rPr lang="zh-CN" altLang="en-US" dirty="0"/>
              <a:t> </a:t>
            </a:r>
            <a:r>
              <a:rPr lang="en-US" altLang="zh-CN" dirty="0"/>
              <a:t>sleep</a:t>
            </a:r>
            <a:r>
              <a:rPr lang="zh-CN" altLang="en-US" dirty="0"/>
              <a:t> </a:t>
            </a:r>
            <a:r>
              <a:rPr lang="en-US" altLang="zh-CN" dirty="0"/>
              <a:t>state.</a:t>
            </a:r>
            <a:r>
              <a:rPr lang="zh-CN" altLang="en-US" dirty="0"/>
              <a:t> </a:t>
            </a:r>
            <a:r>
              <a:rPr lang="en-US" altLang="zh-CN" dirty="0"/>
              <a:t>Then</a:t>
            </a:r>
            <a:r>
              <a:rPr lang="zh-CN" altLang="en-US" dirty="0"/>
              <a:t> </a:t>
            </a:r>
            <a:r>
              <a:rPr lang="en-US" altLang="zh-CN" dirty="0"/>
              <a:t>it</a:t>
            </a:r>
            <a:r>
              <a:rPr lang="zh-CN" altLang="en-US" dirty="0"/>
              <a:t> </a:t>
            </a:r>
            <a:r>
              <a:rPr lang="en-US" altLang="zh-CN" dirty="0"/>
              <a:t>will</a:t>
            </a:r>
            <a:r>
              <a:rPr lang="zh-CN" altLang="en-US" dirty="0"/>
              <a:t> </a:t>
            </a:r>
            <a:r>
              <a:rPr lang="en-US" altLang="zh-CN" b="1" dirty="0">
                <a:solidFill>
                  <a:srgbClr val="FF0000"/>
                </a:solidFill>
              </a:rPr>
              <a:t>not</a:t>
            </a:r>
            <a:r>
              <a:rPr lang="zh-CN" altLang="en-US" dirty="0"/>
              <a:t> </a:t>
            </a:r>
            <a:r>
              <a:rPr lang="en-US" altLang="zh-CN" dirty="0"/>
              <a:t>accumulate</a:t>
            </a:r>
            <a:r>
              <a:rPr lang="zh-CN" altLang="en-US" dirty="0"/>
              <a:t> </a:t>
            </a:r>
            <a:r>
              <a:rPr lang="en-US" altLang="zh-CN" b="1" dirty="0" err="1">
                <a:solidFill>
                  <a:srgbClr val="0070C0"/>
                </a:solidFill>
              </a:rPr>
              <a:t>vruntime</a:t>
            </a:r>
            <a:endParaRPr lang="en-US" altLang="zh-CN" b="1" dirty="0">
              <a:solidFill>
                <a:srgbClr val="0070C0"/>
              </a:solidFill>
            </a:endParaRPr>
          </a:p>
          <a:p>
            <a:pPr lvl="1"/>
            <a:r>
              <a:rPr lang="en-US" altLang="zh-CN" dirty="0"/>
              <a:t>As</a:t>
            </a:r>
            <a:r>
              <a:rPr lang="zh-CN" altLang="en-US" dirty="0"/>
              <a:t> </a:t>
            </a:r>
            <a:r>
              <a:rPr lang="en-US" altLang="zh-CN" dirty="0"/>
              <a:t>soon</a:t>
            </a:r>
            <a:r>
              <a:rPr lang="zh-CN" altLang="en-US" dirty="0"/>
              <a:t> </a:t>
            </a:r>
            <a:r>
              <a:rPr lang="en-US" altLang="zh-CN" dirty="0"/>
              <a:t>as</a:t>
            </a:r>
            <a:r>
              <a:rPr lang="zh-CN" altLang="en-US" dirty="0"/>
              <a:t> </a:t>
            </a:r>
            <a:r>
              <a:rPr lang="en-US" altLang="zh-CN" dirty="0"/>
              <a:t>the</a:t>
            </a:r>
            <a:r>
              <a:rPr lang="zh-CN" altLang="en-US" dirty="0"/>
              <a:t> </a:t>
            </a:r>
            <a:r>
              <a:rPr lang="en-US" altLang="zh-CN" dirty="0"/>
              <a:t>long-sleep</a:t>
            </a:r>
            <a:r>
              <a:rPr lang="zh-CN" altLang="en-US" dirty="0"/>
              <a:t> </a:t>
            </a:r>
            <a:r>
              <a:rPr lang="en-US" altLang="zh-CN" dirty="0"/>
              <a:t>process</a:t>
            </a:r>
            <a:r>
              <a:rPr lang="zh-CN" altLang="en-US" dirty="0"/>
              <a:t> </a:t>
            </a:r>
            <a:r>
              <a:rPr lang="en-US" altLang="zh-CN" dirty="0"/>
              <a:t>is</a:t>
            </a:r>
            <a:r>
              <a:rPr lang="zh-CN" altLang="en-US" dirty="0"/>
              <a:t> </a:t>
            </a:r>
            <a:r>
              <a:rPr lang="en-US" altLang="zh-CN" dirty="0"/>
              <a:t>waked</a:t>
            </a:r>
            <a:r>
              <a:rPr lang="zh-CN" altLang="en-US" dirty="0"/>
              <a:t> </a:t>
            </a:r>
            <a:r>
              <a:rPr lang="en-US" altLang="zh-CN" dirty="0"/>
              <a:t>up,</a:t>
            </a:r>
            <a:r>
              <a:rPr lang="zh-CN" altLang="en-US" dirty="0"/>
              <a:t> </a:t>
            </a:r>
            <a:r>
              <a:rPr lang="en-US" altLang="zh-CN" dirty="0"/>
              <a:t>it</a:t>
            </a:r>
            <a:r>
              <a:rPr lang="zh-CN" altLang="en-US" dirty="0"/>
              <a:t> </a:t>
            </a:r>
            <a:r>
              <a:rPr lang="en-US" altLang="zh-CN" dirty="0"/>
              <a:t>has</a:t>
            </a:r>
            <a:r>
              <a:rPr lang="zh-CN" altLang="en-US" dirty="0"/>
              <a:t> </a:t>
            </a:r>
            <a:r>
              <a:rPr lang="en-US" altLang="zh-CN" dirty="0"/>
              <a:t>a</a:t>
            </a:r>
            <a:r>
              <a:rPr lang="zh-CN" altLang="en-US" dirty="0"/>
              <a:t> </a:t>
            </a:r>
            <a:r>
              <a:rPr lang="en-US" altLang="zh-CN" dirty="0"/>
              <a:t>small</a:t>
            </a:r>
            <a:r>
              <a:rPr lang="zh-CN" altLang="en-US" dirty="0"/>
              <a:t> </a:t>
            </a:r>
            <a:r>
              <a:rPr lang="en-US" altLang="zh-CN" dirty="0" err="1"/>
              <a:t>vruntime</a:t>
            </a:r>
            <a:r>
              <a:rPr lang="en-US" altLang="zh-CN" dirty="0"/>
              <a:t>,</a:t>
            </a:r>
            <a:r>
              <a:rPr lang="zh-CN" altLang="en-US" dirty="0"/>
              <a:t> </a:t>
            </a:r>
            <a:r>
              <a:rPr lang="en-US" altLang="zh-CN" dirty="0"/>
              <a:t>i.e.,</a:t>
            </a:r>
            <a:r>
              <a:rPr lang="zh-CN" altLang="en-US" dirty="0"/>
              <a:t> </a:t>
            </a:r>
            <a:r>
              <a:rPr lang="en-US" altLang="zh-CN" dirty="0"/>
              <a:t>a</a:t>
            </a:r>
            <a:r>
              <a:rPr lang="zh-CN" altLang="en-US" dirty="0"/>
              <a:t> </a:t>
            </a:r>
            <a:r>
              <a:rPr lang="en-US" altLang="zh-CN" dirty="0"/>
              <a:t>high</a:t>
            </a:r>
            <a:r>
              <a:rPr lang="zh-CN" altLang="en-US" dirty="0"/>
              <a:t> </a:t>
            </a:r>
            <a:r>
              <a:rPr lang="en-US" altLang="zh-CN" dirty="0"/>
              <a:t>priority.</a:t>
            </a:r>
            <a:r>
              <a:rPr lang="zh-CN" altLang="en-US" dirty="0"/>
              <a:t> </a:t>
            </a:r>
            <a:r>
              <a:rPr lang="en-US" altLang="zh-CN" dirty="0"/>
              <a:t>As</a:t>
            </a:r>
            <a:r>
              <a:rPr lang="zh-CN" altLang="en-US" dirty="0"/>
              <a:t> </a:t>
            </a:r>
            <a:r>
              <a:rPr lang="en-US" altLang="zh-CN" dirty="0"/>
              <a:t>a</a:t>
            </a:r>
            <a:r>
              <a:rPr lang="zh-CN" altLang="en-US" dirty="0"/>
              <a:t> </a:t>
            </a:r>
            <a:r>
              <a:rPr lang="en-US" altLang="zh-CN" dirty="0"/>
              <a:t>result,</a:t>
            </a:r>
            <a:r>
              <a:rPr lang="zh-CN" altLang="en-US" dirty="0"/>
              <a:t> </a:t>
            </a:r>
            <a:r>
              <a:rPr lang="en-US" altLang="zh-CN" dirty="0"/>
              <a:t>it</a:t>
            </a:r>
            <a:r>
              <a:rPr lang="zh-CN" altLang="en-US" dirty="0"/>
              <a:t> </a:t>
            </a:r>
            <a:r>
              <a:rPr lang="en-US" altLang="zh-CN" dirty="0"/>
              <a:t>is</a:t>
            </a:r>
            <a:r>
              <a:rPr lang="zh-CN" altLang="en-US" dirty="0"/>
              <a:t> </a:t>
            </a:r>
            <a:r>
              <a:rPr lang="en-US" altLang="zh-CN" dirty="0"/>
              <a:t>likely</a:t>
            </a:r>
            <a:r>
              <a:rPr lang="zh-CN" altLang="en-US" dirty="0"/>
              <a:t> </a:t>
            </a:r>
            <a:r>
              <a:rPr lang="en-US" altLang="zh-CN" dirty="0"/>
              <a:t>to</a:t>
            </a:r>
            <a:r>
              <a:rPr lang="zh-CN" altLang="en-US" dirty="0"/>
              <a:t> </a:t>
            </a:r>
            <a:r>
              <a:rPr lang="en-US" altLang="zh-CN" dirty="0"/>
              <a:t>monopolize</a:t>
            </a:r>
            <a:r>
              <a:rPr lang="zh-CN" altLang="en-US" dirty="0"/>
              <a:t> </a:t>
            </a:r>
            <a:r>
              <a:rPr lang="en-US" altLang="zh-CN" dirty="0"/>
              <a:t>CPU</a:t>
            </a:r>
            <a:r>
              <a:rPr lang="zh-CN" altLang="en-US" dirty="0"/>
              <a:t> </a:t>
            </a:r>
            <a:r>
              <a:rPr lang="en-US" altLang="zh-CN" dirty="0"/>
              <a:t>for</a:t>
            </a:r>
            <a:r>
              <a:rPr lang="zh-CN" altLang="en-US" dirty="0"/>
              <a:t> </a:t>
            </a:r>
            <a:r>
              <a:rPr lang="en-US" altLang="zh-CN" dirty="0"/>
              <a:t>a</a:t>
            </a:r>
            <a:r>
              <a:rPr lang="zh-CN" altLang="en-US" dirty="0"/>
              <a:t> </a:t>
            </a:r>
            <a:r>
              <a:rPr lang="en-US" altLang="zh-CN" dirty="0"/>
              <a:t>long</a:t>
            </a:r>
            <a:r>
              <a:rPr lang="zh-CN" altLang="en-US" dirty="0"/>
              <a:t> </a:t>
            </a:r>
            <a:r>
              <a:rPr lang="en-US" altLang="zh-CN" dirty="0"/>
              <a:t>while.</a:t>
            </a:r>
            <a:r>
              <a:rPr lang="zh-CN" altLang="en-US" dirty="0"/>
              <a:t> </a:t>
            </a:r>
            <a:endParaRPr lang="en-US" altLang="zh-CN" dirty="0"/>
          </a:p>
          <a:p>
            <a:pPr lvl="1"/>
            <a:r>
              <a:rPr lang="en-US" altLang="zh-CN" b="1" dirty="0">
                <a:solidFill>
                  <a:srgbClr val="0070C0"/>
                </a:solidFill>
              </a:rPr>
              <a:t>Solution:</a:t>
            </a:r>
            <a:r>
              <a:rPr lang="zh-CN" altLang="en-US" b="1" dirty="0">
                <a:solidFill>
                  <a:srgbClr val="0070C0"/>
                </a:solidFill>
              </a:rPr>
              <a:t> </a:t>
            </a:r>
            <a:r>
              <a:rPr lang="en-US" altLang="zh-CN" dirty="0"/>
              <a:t>Set</a:t>
            </a:r>
            <a:r>
              <a:rPr lang="zh-CN" altLang="en-US" dirty="0"/>
              <a:t> </a:t>
            </a:r>
            <a:r>
              <a:rPr lang="en-US" altLang="zh-CN" dirty="0"/>
              <a:t>the</a:t>
            </a:r>
            <a:r>
              <a:rPr lang="zh-CN" altLang="en-US" dirty="0"/>
              <a:t> </a:t>
            </a:r>
            <a:r>
              <a:rPr lang="en-US" altLang="zh-CN" dirty="0" err="1"/>
              <a:t>vruntime</a:t>
            </a:r>
            <a:r>
              <a:rPr lang="zh-CN" altLang="en-US" dirty="0"/>
              <a:t> </a:t>
            </a:r>
            <a:r>
              <a:rPr lang="en-US" altLang="zh-CN" dirty="0"/>
              <a:t>of</a:t>
            </a:r>
            <a:r>
              <a:rPr lang="zh-CN" altLang="en-US" dirty="0"/>
              <a:t> </a:t>
            </a:r>
            <a:r>
              <a:rPr lang="en-US" altLang="zh-CN" dirty="0"/>
              <a:t>a</a:t>
            </a:r>
            <a:r>
              <a:rPr lang="zh-CN" altLang="en-US" dirty="0"/>
              <a:t> </a:t>
            </a:r>
            <a:r>
              <a:rPr lang="en-US" altLang="zh-CN" dirty="0"/>
              <a:t>wake-up</a:t>
            </a:r>
            <a:r>
              <a:rPr lang="zh-CN" altLang="en-US" dirty="0"/>
              <a:t> </a:t>
            </a:r>
            <a:r>
              <a:rPr lang="en-US" altLang="zh-CN" dirty="0"/>
              <a:t>process</a:t>
            </a:r>
            <a:r>
              <a:rPr lang="zh-CN" altLang="en-US" dirty="0"/>
              <a:t> </a:t>
            </a:r>
            <a:r>
              <a:rPr lang="en-US" altLang="zh-CN" dirty="0"/>
              <a:t>to</a:t>
            </a:r>
            <a:r>
              <a:rPr lang="zh-CN" altLang="en-US" dirty="0"/>
              <a:t> </a:t>
            </a:r>
            <a:r>
              <a:rPr lang="en-US" altLang="zh-CN" dirty="0"/>
              <a:t>the</a:t>
            </a:r>
            <a:r>
              <a:rPr lang="zh-CN" altLang="en-US" dirty="0"/>
              <a:t> </a:t>
            </a:r>
            <a:r>
              <a:rPr lang="en-US" altLang="zh-CN" dirty="0"/>
              <a:t>minimum</a:t>
            </a:r>
            <a:r>
              <a:rPr lang="zh-CN" altLang="en-US" dirty="0"/>
              <a:t> </a:t>
            </a:r>
            <a:r>
              <a:rPr lang="en-US" altLang="zh-CN" dirty="0"/>
              <a:t>value</a:t>
            </a:r>
            <a:r>
              <a:rPr lang="zh-CN" altLang="en-US" dirty="0"/>
              <a:t> </a:t>
            </a:r>
            <a:r>
              <a:rPr lang="en-US" altLang="zh-CN" dirty="0"/>
              <a:t>found</a:t>
            </a:r>
            <a:r>
              <a:rPr lang="zh-CN" altLang="en-US" dirty="0"/>
              <a:t> </a:t>
            </a:r>
            <a:r>
              <a:rPr lang="en-US" altLang="zh-CN" dirty="0"/>
              <a:t>in</a:t>
            </a:r>
            <a:r>
              <a:rPr lang="zh-CN" altLang="en-US" dirty="0"/>
              <a:t> </a:t>
            </a:r>
            <a:r>
              <a:rPr lang="en-US" altLang="zh-CN" dirty="0"/>
              <a:t>the</a:t>
            </a:r>
            <a:r>
              <a:rPr lang="zh-CN" altLang="en-US" dirty="0"/>
              <a:t> </a:t>
            </a:r>
            <a:r>
              <a:rPr lang="en-US" altLang="zh-CN" dirty="0"/>
              <a:t>RB-tree</a:t>
            </a:r>
          </a:p>
          <a:p>
            <a:pPr lvl="1"/>
            <a:endParaRPr lang="en-US" b="1" dirty="0">
              <a:solidFill>
                <a:srgbClr val="0070C0"/>
              </a:solidFill>
            </a:endParaRPr>
          </a:p>
          <a:p>
            <a:r>
              <a:rPr lang="en-US" dirty="0"/>
              <a:t>How CFS boosts interactivity:</a:t>
            </a:r>
          </a:p>
          <a:p>
            <a:pPr lvl="1"/>
            <a:r>
              <a:rPr lang="en-US" dirty="0"/>
              <a:t>I/O-bound</a:t>
            </a:r>
            <a:r>
              <a:rPr lang="zh-CN" altLang="en-US" dirty="0"/>
              <a:t> </a:t>
            </a:r>
            <a:r>
              <a:rPr lang="en-US" altLang="zh-CN" dirty="0"/>
              <a:t>(Interactive)</a:t>
            </a:r>
            <a:r>
              <a:rPr lang="en-US" dirty="0"/>
              <a:t> processes typically have shorter CPU</a:t>
            </a:r>
            <a:r>
              <a:rPr lang="zh-CN" altLang="en-US" dirty="0"/>
              <a:t> </a:t>
            </a:r>
            <a:r>
              <a:rPr lang="en-US" dirty="0"/>
              <a:t>bursts and thus will have a low </a:t>
            </a:r>
            <a:r>
              <a:rPr lang="en-US" dirty="0" err="1"/>
              <a:t>vruntime</a:t>
            </a:r>
            <a:r>
              <a:rPr lang="en-US" dirty="0"/>
              <a:t> – higher</a:t>
            </a:r>
            <a:r>
              <a:rPr lang="zh-CN" altLang="en-US" dirty="0"/>
              <a:t> </a:t>
            </a:r>
            <a:r>
              <a:rPr lang="en-US" dirty="0"/>
              <a:t>priority</a:t>
            </a:r>
          </a:p>
        </p:txBody>
      </p:sp>
      <p:sp>
        <p:nvSpPr>
          <p:cNvPr id="5" name="灯片编号占位符 2">
            <a:extLst>
              <a:ext uri="{FF2B5EF4-FFF2-40B4-BE49-F238E27FC236}">
                <a16:creationId xmlns:a16="http://schemas.microsoft.com/office/drawing/2014/main" id="{0F01E27D-748C-1B56-A114-718ABCAE5ADF}"/>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43</a:t>
            </a:fld>
            <a:endParaRPr lang="nb-NO" dirty="0">
              <a:latin typeface="Arial"/>
              <a:cs typeface="Arial"/>
            </a:endParaRPr>
          </a:p>
        </p:txBody>
      </p:sp>
    </p:spTree>
    <p:extLst>
      <p:ext uri="{BB962C8B-B14F-4D97-AF65-F5344CB8AC3E}">
        <p14:creationId xmlns:p14="http://schemas.microsoft.com/office/powerpoint/2010/main" val="268158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3102B-767E-AFC3-480C-F5E86B1623C3}"/>
              </a:ext>
            </a:extLst>
          </p:cNvPr>
          <p:cNvSpPr>
            <a:spLocks noGrp="1"/>
          </p:cNvSpPr>
          <p:nvPr>
            <p:ph type="title"/>
          </p:nvPr>
        </p:nvSpPr>
        <p:spPr>
          <a:xfrm>
            <a:off x="1838587" y="274639"/>
            <a:ext cx="8502294" cy="646331"/>
          </a:xfrm>
        </p:spPr>
        <p:txBody>
          <a:bodyPr/>
          <a:lstStyle/>
          <a:p>
            <a:r>
              <a:rPr lang="en-US" altLang="zh-CN" dirty="0"/>
              <a:t>Workload Assumptions</a:t>
            </a:r>
            <a:endParaRPr lang="en-US" dirty="0"/>
          </a:p>
        </p:txBody>
      </p:sp>
      <p:sp>
        <p:nvSpPr>
          <p:cNvPr id="3" name="内容占位符 2">
            <a:extLst>
              <a:ext uri="{FF2B5EF4-FFF2-40B4-BE49-F238E27FC236}">
                <a16:creationId xmlns:a16="http://schemas.microsoft.com/office/drawing/2014/main" id="{0D4F6587-CE61-56B6-728A-C1DFD017A675}"/>
              </a:ext>
            </a:extLst>
          </p:cNvPr>
          <p:cNvSpPr>
            <a:spLocks noGrp="1"/>
          </p:cNvSpPr>
          <p:nvPr>
            <p:ph idx="1"/>
          </p:nvPr>
        </p:nvSpPr>
        <p:spPr/>
        <p:txBody>
          <a:bodyPr>
            <a:normAutofit/>
          </a:bodyPr>
          <a:lstStyle/>
          <a:p>
            <a:pPr lvl="0">
              <a:buFont typeface="Arial" panose="020B0604020202020204" pitchFamily="34" charset="0"/>
              <a:buChar char="•"/>
              <a:defRPr sz="1800">
                <a:solidFill>
                  <a:srgbClr val="000000"/>
                </a:solidFill>
              </a:defRPr>
            </a:pPr>
            <a:r>
              <a:rPr lang="en-US" altLang="zh-CN" sz="2000" dirty="0">
                <a:latin typeface="+mn-lt"/>
              </a:rPr>
              <a:t>Each job runs for the same amount of time</a:t>
            </a:r>
          </a:p>
          <a:p>
            <a:pPr lvl="0">
              <a:buFont typeface="Arial" panose="020B0604020202020204" pitchFamily="34" charset="0"/>
              <a:buChar char="•"/>
              <a:defRPr sz="1800">
                <a:solidFill>
                  <a:srgbClr val="000000"/>
                </a:solidFill>
              </a:defRPr>
            </a:pPr>
            <a:r>
              <a:rPr lang="en-US" altLang="zh-CN" sz="2000" dirty="0">
                <a:latin typeface="+mn-lt"/>
              </a:rPr>
              <a:t>All jobs arrive at the same time</a:t>
            </a:r>
          </a:p>
          <a:p>
            <a:pPr lvl="0">
              <a:buFont typeface="Arial" panose="020B0604020202020204" pitchFamily="34" charset="0"/>
              <a:buChar char="•"/>
              <a:defRPr sz="1800">
                <a:solidFill>
                  <a:srgbClr val="000000"/>
                </a:solidFill>
              </a:defRPr>
            </a:pPr>
            <a:r>
              <a:rPr lang="en-US" altLang="zh-CN" sz="2000" dirty="0">
                <a:latin typeface="+mn-lt"/>
              </a:rPr>
              <a:t>All jobs only use the CPU (no I/O)</a:t>
            </a:r>
          </a:p>
          <a:p>
            <a:pPr lvl="0">
              <a:buFont typeface="Arial" panose="020B0604020202020204" pitchFamily="34" charset="0"/>
              <a:buChar char="•"/>
              <a:defRPr sz="1800">
                <a:solidFill>
                  <a:srgbClr val="000000"/>
                </a:solidFill>
              </a:defRPr>
            </a:pPr>
            <a:r>
              <a:rPr lang="en-US" altLang="zh-CN" sz="2000" dirty="0">
                <a:latin typeface="+mn-lt"/>
              </a:rPr>
              <a:t>Run-time of each job is known</a:t>
            </a:r>
          </a:p>
          <a:p>
            <a:pPr>
              <a:buFont typeface="Arial" panose="020B0604020202020204" pitchFamily="34" charset="0"/>
              <a:buChar char="•"/>
              <a:defRPr sz="1800">
                <a:solidFill>
                  <a:srgbClr val="000000"/>
                </a:solidFill>
              </a:defRPr>
            </a:pPr>
            <a:r>
              <a:rPr lang="en-US" altLang="zh-CN" sz="2000" dirty="0">
                <a:solidFill>
                  <a:srgbClr val="000000"/>
                </a:solidFill>
                <a:latin typeface="+mn-lt"/>
              </a:rPr>
              <a:t>Once</a:t>
            </a:r>
            <a:r>
              <a:rPr lang="zh-CN" altLang="en-US" sz="2000" dirty="0">
                <a:solidFill>
                  <a:srgbClr val="000000"/>
                </a:solidFill>
                <a:latin typeface="+mn-lt"/>
              </a:rPr>
              <a:t> </a:t>
            </a:r>
            <a:r>
              <a:rPr lang="en-US" altLang="zh-CN" sz="2000" dirty="0">
                <a:solidFill>
                  <a:srgbClr val="000000"/>
                </a:solidFill>
                <a:latin typeface="+mn-lt"/>
              </a:rPr>
              <a:t>started,</a:t>
            </a:r>
            <a:r>
              <a:rPr lang="zh-CN" altLang="en-US" sz="2000" dirty="0">
                <a:solidFill>
                  <a:srgbClr val="000000"/>
                </a:solidFill>
                <a:latin typeface="+mn-lt"/>
              </a:rPr>
              <a:t> </a:t>
            </a:r>
            <a:r>
              <a:rPr lang="en-US" altLang="zh-CN" sz="2000" dirty="0">
                <a:solidFill>
                  <a:srgbClr val="000000"/>
                </a:solidFill>
                <a:latin typeface="+mn-lt"/>
              </a:rPr>
              <a:t>each</a:t>
            </a:r>
            <a:r>
              <a:rPr lang="zh-CN" altLang="en-US" sz="2000" dirty="0">
                <a:solidFill>
                  <a:srgbClr val="000000"/>
                </a:solidFill>
                <a:latin typeface="+mn-lt"/>
              </a:rPr>
              <a:t> </a:t>
            </a:r>
            <a:r>
              <a:rPr lang="en-US" altLang="zh-CN" sz="2000" dirty="0">
                <a:solidFill>
                  <a:srgbClr val="000000"/>
                </a:solidFill>
                <a:latin typeface="+mn-lt"/>
              </a:rPr>
              <a:t>job</a:t>
            </a:r>
            <a:r>
              <a:rPr lang="zh-CN" altLang="en-US" sz="2000" dirty="0">
                <a:solidFill>
                  <a:srgbClr val="000000"/>
                </a:solidFill>
                <a:latin typeface="+mn-lt"/>
              </a:rPr>
              <a:t> </a:t>
            </a:r>
            <a:r>
              <a:rPr lang="en-US" altLang="zh-CN" sz="2000" dirty="0">
                <a:solidFill>
                  <a:srgbClr val="000000"/>
                </a:solidFill>
                <a:latin typeface="+mn-lt"/>
              </a:rPr>
              <a:t>runs</a:t>
            </a:r>
            <a:r>
              <a:rPr lang="zh-CN" altLang="en-US" sz="2000" dirty="0">
                <a:solidFill>
                  <a:srgbClr val="000000"/>
                </a:solidFill>
                <a:latin typeface="+mn-lt"/>
              </a:rPr>
              <a:t> </a:t>
            </a:r>
            <a:r>
              <a:rPr lang="en-US" altLang="zh-CN" sz="2000" dirty="0">
                <a:solidFill>
                  <a:srgbClr val="000000"/>
                </a:solidFill>
                <a:latin typeface="+mn-lt"/>
              </a:rPr>
              <a:t>to</a:t>
            </a:r>
            <a:r>
              <a:rPr lang="zh-CN" altLang="en-US" sz="2000" dirty="0">
                <a:solidFill>
                  <a:srgbClr val="000000"/>
                </a:solidFill>
                <a:latin typeface="+mn-lt"/>
              </a:rPr>
              <a:t> </a:t>
            </a:r>
            <a:r>
              <a:rPr lang="en-US" altLang="zh-CN" sz="2000" dirty="0">
                <a:solidFill>
                  <a:srgbClr val="000000"/>
                </a:solidFill>
                <a:latin typeface="+mn-lt"/>
              </a:rPr>
              <a:t>completion</a:t>
            </a:r>
            <a:r>
              <a:rPr lang="zh-CN" altLang="en-US" sz="2000" dirty="0">
                <a:solidFill>
                  <a:srgbClr val="000000"/>
                </a:solidFill>
                <a:latin typeface="+mn-lt"/>
              </a:rPr>
              <a:t> </a:t>
            </a:r>
            <a:r>
              <a:rPr lang="en-US" altLang="zh-CN" sz="2000" dirty="0">
                <a:solidFill>
                  <a:srgbClr val="000000"/>
                </a:solidFill>
                <a:latin typeface="+mn-lt"/>
              </a:rPr>
              <a:t>(</a:t>
            </a:r>
            <a:r>
              <a:rPr lang="en-US" altLang="zh-CN" sz="2000" dirty="0">
                <a:solidFill>
                  <a:srgbClr val="0070C0"/>
                </a:solidFill>
                <a:latin typeface="+mn-lt"/>
              </a:rPr>
              <a:t>non-preemption</a:t>
            </a:r>
            <a:r>
              <a:rPr lang="en-US" altLang="zh-CN" sz="2000" dirty="0">
                <a:solidFill>
                  <a:srgbClr val="000000"/>
                </a:solidFill>
                <a:latin typeface="+mn-lt"/>
              </a:rPr>
              <a:t>)</a:t>
            </a:r>
            <a:endParaRPr lang="en-US" sz="2000" dirty="0"/>
          </a:p>
        </p:txBody>
      </p:sp>
      <p:sp>
        <p:nvSpPr>
          <p:cNvPr id="5" name="灯片编号占位符 2">
            <a:extLst>
              <a:ext uri="{FF2B5EF4-FFF2-40B4-BE49-F238E27FC236}">
                <a16:creationId xmlns:a16="http://schemas.microsoft.com/office/drawing/2014/main" id="{CFCAE2CB-2E99-6EAB-E8F0-AE8CD3A32DE4}"/>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5</a:t>
            </a:fld>
            <a:endParaRPr lang="nb-NO" dirty="0">
              <a:latin typeface="Arial"/>
              <a:cs typeface="Arial"/>
            </a:endParaRPr>
          </a:p>
        </p:txBody>
      </p:sp>
    </p:spTree>
    <p:extLst>
      <p:ext uri="{BB962C8B-B14F-4D97-AF65-F5344CB8AC3E}">
        <p14:creationId xmlns:p14="http://schemas.microsoft.com/office/powerpoint/2010/main" val="106273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CAE78-8AA9-31D4-2481-631B743AB15C}"/>
              </a:ext>
            </a:extLst>
          </p:cNvPr>
          <p:cNvSpPr>
            <a:spLocks noGrp="1"/>
          </p:cNvSpPr>
          <p:nvPr>
            <p:ph type="title"/>
          </p:nvPr>
        </p:nvSpPr>
        <p:spPr/>
        <p:txBody>
          <a:bodyPr/>
          <a:lstStyle/>
          <a:p>
            <a:r>
              <a:rPr lang="en-US" altLang="zh-CN" dirty="0"/>
              <a:t>First</a:t>
            </a:r>
            <a:r>
              <a:rPr lang="zh-CN" altLang="en-US" dirty="0"/>
              <a:t> </a:t>
            </a:r>
            <a:r>
              <a:rPr lang="en-US" altLang="zh-CN" dirty="0"/>
              <a:t>In</a:t>
            </a:r>
            <a:r>
              <a:rPr lang="zh-CN" altLang="en-US" dirty="0"/>
              <a:t> </a:t>
            </a:r>
            <a:r>
              <a:rPr lang="en-US" altLang="zh-CN" dirty="0"/>
              <a:t>First</a:t>
            </a:r>
            <a:r>
              <a:rPr lang="zh-CN" altLang="en-US" dirty="0"/>
              <a:t> </a:t>
            </a:r>
            <a:r>
              <a:rPr lang="en-US" altLang="zh-CN" dirty="0"/>
              <a:t>Out</a:t>
            </a:r>
            <a:r>
              <a:rPr lang="zh-CN" altLang="en-US" dirty="0"/>
              <a:t> </a:t>
            </a:r>
            <a:r>
              <a:rPr lang="en-US" altLang="zh-CN" dirty="0"/>
              <a:t>(FIFO)</a:t>
            </a:r>
            <a:endParaRPr lang="en-US" dirty="0"/>
          </a:p>
        </p:txBody>
      </p:sp>
      <p:sp>
        <p:nvSpPr>
          <p:cNvPr id="3" name="内容占位符 2">
            <a:extLst>
              <a:ext uri="{FF2B5EF4-FFF2-40B4-BE49-F238E27FC236}">
                <a16:creationId xmlns:a16="http://schemas.microsoft.com/office/drawing/2014/main" id="{40543079-6769-4822-FBF8-928C34FE79B7}"/>
              </a:ext>
            </a:extLst>
          </p:cNvPr>
          <p:cNvSpPr>
            <a:spLocks noGrp="1"/>
          </p:cNvSpPr>
          <p:nvPr>
            <p:ph idx="1"/>
          </p:nvPr>
        </p:nvSpPr>
        <p:spPr/>
        <p:txBody>
          <a:bodyPr/>
          <a:lstStyle/>
          <a:p>
            <a:r>
              <a:rPr lang="en-US" altLang="zh-CN" dirty="0"/>
              <a:t>A</a:t>
            </a:r>
            <a:r>
              <a:rPr lang="zh-CN" altLang="en-US" dirty="0"/>
              <a:t> </a:t>
            </a:r>
            <a:r>
              <a:rPr lang="en-US" altLang="zh-CN" dirty="0"/>
              <a:t>simple</a:t>
            </a:r>
            <a:r>
              <a:rPr lang="zh-CN" altLang="en-US" dirty="0"/>
              <a:t> </a:t>
            </a:r>
            <a:r>
              <a:rPr lang="en-US" altLang="zh-CN" dirty="0"/>
              <a:t>and</a:t>
            </a:r>
            <a:r>
              <a:rPr lang="zh-CN" altLang="en-US" dirty="0"/>
              <a:t> </a:t>
            </a:r>
            <a:r>
              <a:rPr lang="en-US" altLang="zh-CN" dirty="0"/>
              <a:t>basic</a:t>
            </a:r>
            <a:r>
              <a:rPr lang="zh-CN" altLang="en-US" dirty="0"/>
              <a:t> </a:t>
            </a:r>
            <a:r>
              <a:rPr lang="en-US" altLang="zh-CN" dirty="0"/>
              <a:t>scheduling</a:t>
            </a:r>
            <a:r>
              <a:rPr lang="zh-CN" altLang="en-US" dirty="0"/>
              <a:t> </a:t>
            </a:r>
            <a:r>
              <a:rPr lang="en-US" altLang="zh-CN" dirty="0"/>
              <a:t>algorithm, also called First</a:t>
            </a:r>
            <a:r>
              <a:rPr lang="zh-CN" altLang="en-US" dirty="0"/>
              <a:t> </a:t>
            </a:r>
            <a:r>
              <a:rPr lang="en-US" altLang="zh-CN" dirty="0"/>
              <a:t>Come</a:t>
            </a:r>
            <a:r>
              <a:rPr lang="zh-CN" altLang="en-US" dirty="0"/>
              <a:t> </a:t>
            </a:r>
            <a:r>
              <a:rPr lang="en-US" altLang="zh-CN" dirty="0"/>
              <a:t>First</a:t>
            </a:r>
            <a:r>
              <a:rPr lang="zh-CN" altLang="en-US" dirty="0"/>
              <a:t> </a:t>
            </a:r>
            <a:r>
              <a:rPr lang="en-US" altLang="zh-CN" dirty="0"/>
              <a:t>Served</a:t>
            </a:r>
            <a:r>
              <a:rPr lang="zh-CN" altLang="en-US" dirty="0"/>
              <a:t> </a:t>
            </a:r>
            <a:r>
              <a:rPr lang="en-US" altLang="zh-CN" dirty="0"/>
              <a:t>(FCFS)</a:t>
            </a:r>
          </a:p>
          <a:p>
            <a:r>
              <a:rPr lang="en-US" altLang="zh-CN" dirty="0"/>
              <a:t>Jobs</a:t>
            </a:r>
            <a:r>
              <a:rPr lang="zh-CN" altLang="en-US" dirty="0"/>
              <a:t> </a:t>
            </a:r>
            <a:r>
              <a:rPr lang="en-US" altLang="zh-CN" dirty="0"/>
              <a:t>are</a:t>
            </a:r>
            <a:r>
              <a:rPr lang="zh-CN" altLang="en-US" dirty="0"/>
              <a:t> </a:t>
            </a:r>
            <a:r>
              <a:rPr lang="en-US" altLang="zh-CN" dirty="0"/>
              <a:t>executed</a:t>
            </a:r>
            <a:r>
              <a:rPr lang="zh-CN" altLang="en-US" dirty="0"/>
              <a:t> </a:t>
            </a:r>
            <a:r>
              <a:rPr lang="en-US" altLang="zh-CN" dirty="0"/>
              <a:t>in</a:t>
            </a:r>
            <a:r>
              <a:rPr lang="zh-CN" altLang="en-US" dirty="0"/>
              <a:t> </a:t>
            </a:r>
            <a:r>
              <a:rPr lang="en-US" altLang="zh-CN" b="1" dirty="0">
                <a:solidFill>
                  <a:srgbClr val="0070C0"/>
                </a:solidFill>
              </a:rPr>
              <a:t>arrival</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order</a:t>
            </a:r>
          </a:p>
          <a:p>
            <a:endParaRPr lang="en-US" dirty="0"/>
          </a:p>
          <a:p>
            <a:endParaRPr lang="en-US" dirty="0"/>
          </a:p>
          <a:p>
            <a:endParaRPr lang="en-US" dirty="0"/>
          </a:p>
          <a:p>
            <a:endParaRPr lang="en-US" dirty="0"/>
          </a:p>
          <a:p>
            <a:r>
              <a:rPr lang="en-US" altLang="zh-CN" dirty="0"/>
              <a:t>A</a:t>
            </a:r>
            <a:r>
              <a:rPr lang="zh-CN" altLang="en-US" dirty="0"/>
              <a:t> </a:t>
            </a:r>
            <a:r>
              <a:rPr lang="en-US" altLang="zh-CN" dirty="0"/>
              <a:t>first,</a:t>
            </a:r>
            <a:r>
              <a:rPr lang="zh-CN" altLang="en-US" dirty="0"/>
              <a:t> </a:t>
            </a:r>
            <a:r>
              <a:rPr lang="en-US" altLang="zh-CN" dirty="0"/>
              <a:t>B</a:t>
            </a:r>
            <a:r>
              <a:rPr lang="zh-CN" altLang="en-US" dirty="0"/>
              <a:t> </a:t>
            </a:r>
            <a:r>
              <a:rPr lang="en-US" altLang="zh-CN" dirty="0"/>
              <a:t>slightly</a:t>
            </a:r>
            <a:r>
              <a:rPr lang="zh-CN" altLang="en-US" dirty="0"/>
              <a:t> </a:t>
            </a:r>
            <a:r>
              <a:rPr lang="en-US" altLang="zh-CN" dirty="0"/>
              <a:t>later,</a:t>
            </a:r>
            <a:r>
              <a:rPr lang="zh-CN" altLang="en-US" dirty="0"/>
              <a:t> </a:t>
            </a:r>
            <a:r>
              <a:rPr lang="en-US" altLang="zh-CN" dirty="0"/>
              <a:t>and</a:t>
            </a:r>
            <a:r>
              <a:rPr lang="zh-CN" altLang="en-US" dirty="0"/>
              <a:t> </a:t>
            </a:r>
            <a:r>
              <a:rPr lang="en-US" altLang="zh-CN" dirty="0"/>
              <a:t>then</a:t>
            </a:r>
            <a:r>
              <a:rPr lang="zh-CN" altLang="en-US" dirty="0"/>
              <a:t> </a:t>
            </a:r>
            <a:r>
              <a:rPr lang="en-US" altLang="zh-CN" dirty="0"/>
              <a:t>C</a:t>
            </a:r>
            <a:r>
              <a:rPr lang="zh-CN" altLang="en-US" dirty="0"/>
              <a:t> </a:t>
            </a:r>
            <a:endParaRPr lang="en-US" dirty="0"/>
          </a:p>
        </p:txBody>
      </p:sp>
      <p:graphicFrame>
        <p:nvGraphicFramePr>
          <p:cNvPr id="5" name="表格 5">
            <a:extLst>
              <a:ext uri="{FF2B5EF4-FFF2-40B4-BE49-F238E27FC236}">
                <a16:creationId xmlns:a16="http://schemas.microsoft.com/office/drawing/2014/main" id="{AC55EFE9-2096-14AE-6421-4B77F7DD229F}"/>
              </a:ext>
            </a:extLst>
          </p:cNvPr>
          <p:cNvGraphicFramePr>
            <a:graphicFrameLocks noGrp="1"/>
          </p:cNvGraphicFramePr>
          <p:nvPr/>
        </p:nvGraphicFramePr>
        <p:xfrm>
          <a:off x="3041734" y="249428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97766631"/>
                    </a:ext>
                  </a:extLst>
                </a:gridCol>
                <a:gridCol w="2032000">
                  <a:extLst>
                    <a:ext uri="{9D8B030D-6E8A-4147-A177-3AD203B41FA5}">
                      <a16:colId xmlns:a16="http://schemas.microsoft.com/office/drawing/2014/main" val="3850674632"/>
                    </a:ext>
                  </a:extLst>
                </a:gridCol>
                <a:gridCol w="2032000">
                  <a:extLst>
                    <a:ext uri="{9D8B030D-6E8A-4147-A177-3AD203B41FA5}">
                      <a16:colId xmlns:a16="http://schemas.microsoft.com/office/drawing/2014/main" val="3839086762"/>
                    </a:ext>
                  </a:extLst>
                </a:gridCol>
              </a:tblGrid>
              <a:tr h="370840">
                <a:tc>
                  <a:txBody>
                    <a:bodyPr/>
                    <a:lstStyle/>
                    <a:p>
                      <a:r>
                        <a:rPr lang="en-US" dirty="0">
                          <a:solidFill>
                            <a:srgbClr val="0070C0"/>
                          </a:solidFill>
                        </a:rPr>
                        <a:t>J</a:t>
                      </a:r>
                      <a:r>
                        <a:rPr lang="en-US" altLang="zh-CN" dirty="0">
                          <a:solidFill>
                            <a:srgbClr val="0070C0"/>
                          </a:solidFill>
                        </a:rPr>
                        <a:t>ob</a:t>
                      </a:r>
                      <a:endParaRPr lang="en-US" dirty="0">
                        <a:solidFill>
                          <a:srgbClr val="0070C0"/>
                        </a:solidFill>
                      </a:endParaRPr>
                    </a:p>
                  </a:txBody>
                  <a:tcPr/>
                </a:tc>
                <a:tc>
                  <a:txBody>
                    <a:bodyPr/>
                    <a:lstStyle/>
                    <a:p>
                      <a:r>
                        <a:rPr lang="en-US" altLang="zh-CN" dirty="0">
                          <a:solidFill>
                            <a:srgbClr val="0070C0"/>
                          </a:solidFill>
                        </a:rPr>
                        <a:t>Arrival</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Run</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dirty="0"/>
                        <a:t>A</a:t>
                      </a:r>
                      <a:endParaRPr lang="en-US" dirty="0"/>
                    </a:p>
                  </a:txBody>
                  <a:tcPr/>
                </a:tc>
                <a:tc>
                  <a:txBody>
                    <a:bodyPr/>
                    <a:lstStyle/>
                    <a:p>
                      <a:r>
                        <a:rPr lang="en-US" altLang="zh-CN" dirty="0"/>
                        <a:t>0</a:t>
                      </a:r>
                      <a:endParaRPr lang="en-US" dirty="0"/>
                    </a:p>
                  </a:txBody>
                  <a:tcPr/>
                </a:tc>
                <a:tc>
                  <a:txBody>
                    <a:bodyPr/>
                    <a:lstStyle/>
                    <a:p>
                      <a:r>
                        <a:rPr lang="en-US" altLang="zh-CN" dirty="0"/>
                        <a:t>10</a:t>
                      </a:r>
                      <a:endParaRPr lang="en-US" dirty="0"/>
                    </a:p>
                  </a:txBody>
                  <a:tcPr/>
                </a:tc>
                <a:extLst>
                  <a:ext uri="{0D108BD9-81ED-4DB2-BD59-A6C34878D82A}">
                    <a16:rowId xmlns:a16="http://schemas.microsoft.com/office/drawing/2014/main" val="2311278232"/>
                  </a:ext>
                </a:extLst>
              </a:tr>
              <a:tr h="370840">
                <a:tc>
                  <a:txBody>
                    <a:bodyPr/>
                    <a:lstStyle/>
                    <a:p>
                      <a:r>
                        <a:rPr lang="en-US" altLang="zh-CN" dirty="0"/>
                        <a:t>B</a:t>
                      </a:r>
                      <a:endParaRPr lang="en-US" dirty="0"/>
                    </a:p>
                  </a:txBody>
                  <a:tcPr/>
                </a:tc>
                <a:tc>
                  <a:txBody>
                    <a:bodyPr/>
                    <a:lstStyle/>
                    <a:p>
                      <a:r>
                        <a:rPr lang="en-US" altLang="zh-CN" dirty="0"/>
                        <a:t>0</a:t>
                      </a:r>
                      <a:endParaRPr lang="en-US" dirty="0"/>
                    </a:p>
                  </a:txBody>
                  <a:tcPr/>
                </a:tc>
                <a:tc>
                  <a:txBody>
                    <a:bodyPr/>
                    <a:lstStyle/>
                    <a:p>
                      <a:r>
                        <a:rPr lang="en-US" altLang="zh-CN" dirty="0"/>
                        <a:t>10</a:t>
                      </a:r>
                      <a:endParaRPr lang="en-US" dirty="0"/>
                    </a:p>
                  </a:txBody>
                  <a:tcPr/>
                </a:tc>
                <a:extLst>
                  <a:ext uri="{0D108BD9-81ED-4DB2-BD59-A6C34878D82A}">
                    <a16:rowId xmlns:a16="http://schemas.microsoft.com/office/drawing/2014/main" val="1749603488"/>
                  </a:ext>
                </a:extLst>
              </a:tr>
              <a:tr h="370840">
                <a:tc>
                  <a:txBody>
                    <a:bodyPr/>
                    <a:lstStyle/>
                    <a:p>
                      <a:r>
                        <a:rPr lang="en-US" dirty="0"/>
                        <a:t>C</a:t>
                      </a:r>
                    </a:p>
                  </a:txBody>
                  <a:tcPr/>
                </a:tc>
                <a:tc>
                  <a:txBody>
                    <a:bodyPr/>
                    <a:lstStyle/>
                    <a:p>
                      <a:r>
                        <a:rPr lang="en-US" altLang="zh-CN" dirty="0"/>
                        <a:t>0</a:t>
                      </a:r>
                      <a:endParaRPr lang="en-US" dirty="0"/>
                    </a:p>
                  </a:txBody>
                  <a:tcPr/>
                </a:tc>
                <a:tc>
                  <a:txBody>
                    <a:bodyPr/>
                    <a:lstStyle/>
                    <a:p>
                      <a:r>
                        <a:rPr lang="en-US" altLang="zh-CN" dirty="0"/>
                        <a:t>10</a:t>
                      </a:r>
                      <a:endParaRPr lang="en-US" dirty="0"/>
                    </a:p>
                  </a:txBody>
                  <a:tcPr/>
                </a:tc>
                <a:extLst>
                  <a:ext uri="{0D108BD9-81ED-4DB2-BD59-A6C34878D82A}">
                    <a16:rowId xmlns:a16="http://schemas.microsoft.com/office/drawing/2014/main" val="1233945708"/>
                  </a:ext>
                </a:extLst>
              </a:tr>
            </a:tbl>
          </a:graphicData>
        </a:graphic>
      </p:graphicFrame>
      <p:cxnSp>
        <p:nvCxnSpPr>
          <p:cNvPr id="7" name="直线箭头连接符 6">
            <a:extLst>
              <a:ext uri="{FF2B5EF4-FFF2-40B4-BE49-F238E27FC236}">
                <a16:creationId xmlns:a16="http://schemas.microsoft.com/office/drawing/2014/main" id="{8CF8FBDF-8A4F-294C-8287-4CB1EEA98993}"/>
              </a:ext>
            </a:extLst>
          </p:cNvPr>
          <p:cNvCxnSpPr/>
          <p:nvPr/>
        </p:nvCxnSpPr>
        <p:spPr>
          <a:xfrm>
            <a:off x="2792730" y="5612130"/>
            <a:ext cx="70980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圆角矩形 7">
            <a:extLst>
              <a:ext uri="{FF2B5EF4-FFF2-40B4-BE49-F238E27FC236}">
                <a16:creationId xmlns:a16="http://schemas.microsoft.com/office/drawing/2014/main" id="{0DBCCE8C-D3A7-78CE-E285-1BF55DA72E14}"/>
              </a:ext>
            </a:extLst>
          </p:cNvPr>
          <p:cNvSpPr/>
          <p:nvPr/>
        </p:nvSpPr>
        <p:spPr>
          <a:xfrm>
            <a:off x="2792730" y="5074920"/>
            <a:ext cx="674370"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9" name="圆角矩形 8">
            <a:extLst>
              <a:ext uri="{FF2B5EF4-FFF2-40B4-BE49-F238E27FC236}">
                <a16:creationId xmlns:a16="http://schemas.microsoft.com/office/drawing/2014/main" id="{16E1FDEB-FC38-ECE8-E34E-80BE4D061993}"/>
              </a:ext>
            </a:extLst>
          </p:cNvPr>
          <p:cNvSpPr/>
          <p:nvPr/>
        </p:nvSpPr>
        <p:spPr>
          <a:xfrm>
            <a:off x="3467100" y="5074920"/>
            <a:ext cx="674370"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10" name="圆角矩形 9">
            <a:extLst>
              <a:ext uri="{FF2B5EF4-FFF2-40B4-BE49-F238E27FC236}">
                <a16:creationId xmlns:a16="http://schemas.microsoft.com/office/drawing/2014/main" id="{23D4738D-0846-71C1-1FFC-39652A9AE5AA}"/>
              </a:ext>
            </a:extLst>
          </p:cNvPr>
          <p:cNvSpPr/>
          <p:nvPr/>
        </p:nvSpPr>
        <p:spPr>
          <a:xfrm>
            <a:off x="4152900" y="5063490"/>
            <a:ext cx="674370" cy="53721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C</a:t>
            </a:r>
            <a:endParaRPr lang="en-US" b="0" dirty="0">
              <a:solidFill>
                <a:srgbClr val="FFFFFF"/>
              </a:solidFill>
              <a:latin typeface="Arial" panose="020B0604020202020204"/>
            </a:endParaRPr>
          </a:p>
        </p:txBody>
      </p:sp>
      <p:sp>
        <p:nvSpPr>
          <p:cNvPr id="11" name="文本框 10">
            <a:extLst>
              <a:ext uri="{FF2B5EF4-FFF2-40B4-BE49-F238E27FC236}">
                <a16:creationId xmlns:a16="http://schemas.microsoft.com/office/drawing/2014/main" id="{5AB16845-E880-F88A-E002-8EF0267E1DA6}"/>
              </a:ext>
            </a:extLst>
          </p:cNvPr>
          <p:cNvSpPr txBox="1"/>
          <p:nvPr/>
        </p:nvSpPr>
        <p:spPr>
          <a:xfrm>
            <a:off x="6564631" y="5727378"/>
            <a:ext cx="689035"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A447C389-E295-49EA-FD70-873C7854146B}"/>
              </a:ext>
            </a:extLst>
          </p:cNvPr>
          <p:cNvSpPr txBox="1"/>
          <p:nvPr/>
        </p:nvSpPr>
        <p:spPr>
          <a:xfrm>
            <a:off x="2636277" y="5623670"/>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0B2400D9-122B-CD6D-3A80-D197598641FC}"/>
              </a:ext>
            </a:extLst>
          </p:cNvPr>
          <p:cNvSpPr txBox="1"/>
          <p:nvPr/>
        </p:nvSpPr>
        <p:spPr>
          <a:xfrm>
            <a:off x="3320961" y="5623670"/>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5C67FE76-0364-65DF-EED0-F3AAAA228298}"/>
              </a:ext>
            </a:extLst>
          </p:cNvPr>
          <p:cNvSpPr txBox="1"/>
          <p:nvPr/>
        </p:nvSpPr>
        <p:spPr>
          <a:xfrm>
            <a:off x="3932327" y="5631219"/>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C71ED6FC-34A9-3564-5B0F-D4D154D2B871}"/>
              </a:ext>
            </a:extLst>
          </p:cNvPr>
          <p:cNvSpPr txBox="1"/>
          <p:nvPr/>
        </p:nvSpPr>
        <p:spPr>
          <a:xfrm>
            <a:off x="4691504" y="563773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30</a:t>
            </a:r>
            <a:endParaRPr lang="en-US" b="0" dirty="0">
              <a:solidFill>
                <a:srgbClr val="000000"/>
              </a:solidFill>
              <a:latin typeface="Arial" panose="020B0604020202020204"/>
              <a:ea typeface="+mn-ea"/>
              <a:cs typeface="+mn-cs"/>
            </a:endParaRPr>
          </a:p>
        </p:txBody>
      </p:sp>
      <p:sp>
        <p:nvSpPr>
          <p:cNvPr id="16" name="文本框 15">
            <a:extLst>
              <a:ext uri="{FF2B5EF4-FFF2-40B4-BE49-F238E27FC236}">
                <a16:creationId xmlns:a16="http://schemas.microsoft.com/office/drawing/2014/main" id="{D0642B5F-D1C1-9B8C-C5D8-A0A9155E03F2}"/>
              </a:ext>
            </a:extLst>
          </p:cNvPr>
          <p:cNvSpPr txBox="1"/>
          <p:nvPr/>
        </p:nvSpPr>
        <p:spPr>
          <a:xfrm>
            <a:off x="6393180" y="4720590"/>
            <a:ext cx="1454244" cy="369332"/>
          </a:xfrm>
          <a:prstGeom prst="rect">
            <a:avLst/>
          </a:prstGeom>
          <a:noFill/>
        </p:spPr>
        <p:txBody>
          <a:bodyPr wrap="none" rtlCol="0">
            <a:spAutoFit/>
          </a:bodyPr>
          <a:lstStyle/>
          <a:p>
            <a:pPr defTabSz="457200" eaLnBrk="1" fontAlgn="auto" hangingPunct="1">
              <a:spcBef>
                <a:spcPts val="0"/>
              </a:spcBef>
              <a:spcAft>
                <a:spcPts val="0"/>
              </a:spcAft>
            </a:pPr>
            <a:r>
              <a:rPr lang="en-US" altLang="zh-CN" dirty="0">
                <a:solidFill>
                  <a:srgbClr val="0070C0"/>
                </a:solidFill>
                <a:latin typeface="Arial" panose="020B0604020202020204"/>
                <a:ea typeface="黑体" panose="02010609060101010101" pitchFamily="49" charset="-122"/>
                <a:cs typeface="+mn-cs"/>
              </a:rPr>
              <a:t>Gantt</a:t>
            </a:r>
            <a:r>
              <a:rPr lang="zh-CN" altLang="en-US" dirty="0">
                <a:solidFill>
                  <a:srgbClr val="0070C0"/>
                </a:solidFill>
                <a:latin typeface="Arial" panose="020B0604020202020204"/>
                <a:ea typeface="黑体" panose="02010609060101010101" pitchFamily="49" charset="-122"/>
                <a:cs typeface="+mn-cs"/>
              </a:rPr>
              <a:t> </a:t>
            </a:r>
            <a:r>
              <a:rPr lang="en-US" altLang="zh-CN" dirty="0">
                <a:solidFill>
                  <a:srgbClr val="0070C0"/>
                </a:solidFill>
                <a:latin typeface="Arial" panose="020B0604020202020204"/>
                <a:ea typeface="黑体" panose="02010609060101010101" pitchFamily="49" charset="-122"/>
                <a:cs typeface="+mn-cs"/>
              </a:rPr>
              <a:t>Chart</a:t>
            </a:r>
            <a:endParaRPr lang="en-US" dirty="0">
              <a:solidFill>
                <a:srgbClr val="0070C0"/>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5F34E75E-E688-7140-CC37-9C466E48441E}"/>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6</a:t>
            </a:fld>
            <a:endParaRPr lang="nb-NO" dirty="0">
              <a:latin typeface="Arial"/>
              <a:cs typeface="Arial"/>
            </a:endParaRPr>
          </a:p>
        </p:txBody>
      </p:sp>
    </p:spTree>
    <p:extLst>
      <p:ext uri="{BB962C8B-B14F-4D97-AF65-F5344CB8AC3E}">
        <p14:creationId xmlns:p14="http://schemas.microsoft.com/office/powerpoint/2010/main" val="91849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A556D-D0F1-36EE-76A8-0AB1A401376D}"/>
              </a:ext>
            </a:extLst>
          </p:cNvPr>
          <p:cNvSpPr>
            <a:spLocks noGrp="1"/>
          </p:cNvSpPr>
          <p:nvPr>
            <p:ph type="title"/>
          </p:nvPr>
        </p:nvSpPr>
        <p:spPr/>
        <p:txBody>
          <a:bodyPr/>
          <a:lstStyle/>
          <a:p>
            <a:r>
              <a:rPr lang="en-US" altLang="zh-CN" dirty="0"/>
              <a:t>First</a:t>
            </a:r>
            <a:r>
              <a:rPr lang="zh-CN" altLang="en-US" dirty="0"/>
              <a:t> </a:t>
            </a:r>
            <a:r>
              <a:rPr lang="en-US" altLang="zh-CN" dirty="0"/>
              <a:t>In</a:t>
            </a:r>
            <a:r>
              <a:rPr lang="zh-CN" altLang="en-US" dirty="0"/>
              <a:t> </a:t>
            </a:r>
            <a:r>
              <a:rPr lang="en-US" altLang="zh-CN" dirty="0"/>
              <a:t>First</a:t>
            </a:r>
            <a:r>
              <a:rPr lang="zh-CN" altLang="en-US" dirty="0"/>
              <a:t> </a:t>
            </a:r>
            <a:r>
              <a:rPr lang="en-US" altLang="zh-CN" dirty="0"/>
              <a:t>Out</a:t>
            </a:r>
            <a:r>
              <a:rPr lang="zh-CN" altLang="en-US" dirty="0"/>
              <a:t> </a:t>
            </a:r>
            <a:r>
              <a:rPr lang="en-US" altLang="zh-CN" dirty="0"/>
              <a:t>(FIFO)</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98731DF-EEB5-FAD8-78F9-85423417061F}"/>
                  </a:ext>
                </a:extLst>
              </p:cNvPr>
              <p:cNvSpPr>
                <a:spLocks noGrp="1"/>
              </p:cNvSpPr>
              <p:nvPr>
                <p:ph idx="1"/>
              </p:nvPr>
            </p:nvSpPr>
            <p:spPr/>
            <p:txBody>
              <a:bodyPr/>
              <a:lstStyle/>
              <a:p>
                <a:endParaRPr lang="en-US" b="1" dirty="0">
                  <a:solidFill>
                    <a:srgbClr val="0070C0"/>
                  </a:solidFill>
                </a:endParaRPr>
              </a:p>
              <a:p>
                <a:endParaRPr lang="en-US" b="1" dirty="0">
                  <a:solidFill>
                    <a:srgbClr val="0070C0"/>
                  </a:solidFill>
                </a:endParaRPr>
              </a:p>
              <a:p>
                <a:endParaRPr lang="en-US" b="1" dirty="0">
                  <a:solidFill>
                    <a:srgbClr val="0070C0"/>
                  </a:solidFill>
                </a:endParaRPr>
              </a:p>
              <a:p>
                <a:endParaRPr lang="en-US" b="1" dirty="0">
                  <a:solidFill>
                    <a:srgbClr val="0070C0"/>
                  </a:solidFill>
                </a:endParaRPr>
              </a:p>
              <a:p>
                <a:endParaRPr lang="en-US" b="1" dirty="0">
                  <a:solidFill>
                    <a:srgbClr val="0070C0"/>
                  </a:solidFill>
                </a:endParaRP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𝑐</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𝑎</m:t>
                        </m:r>
                      </m:sub>
                    </m:sSub>
                  </m:oMath>
                </a14:m>
                <a:endParaRPr lang="en-US" altLang="zh-CN" dirty="0"/>
              </a:p>
              <a:p>
                <a:endParaRPr lang="en-US" b="1" dirty="0">
                  <a:solidFill>
                    <a:srgbClr val="0070C0"/>
                  </a:solidFill>
                </a:endParaRPr>
              </a:p>
              <a:p>
                <a:r>
                  <a:rPr lang="en-US" b="1" dirty="0">
                    <a:solidFill>
                      <a:srgbClr val="0070C0"/>
                    </a:solidFill>
                  </a:rPr>
                  <a:t>A</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10-0</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10</a:t>
                </a:r>
              </a:p>
              <a:p>
                <a:r>
                  <a:rPr lang="en-US" altLang="zh-CN" b="1" dirty="0">
                    <a:solidFill>
                      <a:srgbClr val="0070C0"/>
                    </a:solidFill>
                  </a:rPr>
                  <a:t>B:</a:t>
                </a:r>
                <a:r>
                  <a:rPr lang="zh-CN" altLang="en-US" b="1" dirty="0">
                    <a:solidFill>
                      <a:srgbClr val="0070C0"/>
                    </a:solidFill>
                  </a:rPr>
                  <a:t> </a:t>
                </a:r>
                <a:r>
                  <a:rPr lang="en-US" altLang="zh-CN" b="1" dirty="0">
                    <a:solidFill>
                      <a:srgbClr val="0070C0"/>
                    </a:solidFill>
                  </a:rPr>
                  <a:t>20-0</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20</a:t>
                </a:r>
              </a:p>
              <a:p>
                <a:r>
                  <a:rPr lang="en-US" altLang="zh-CN" b="1" dirty="0">
                    <a:solidFill>
                      <a:srgbClr val="0070C0"/>
                    </a:solidFill>
                  </a:rPr>
                  <a:t>C:</a:t>
                </a:r>
                <a:r>
                  <a:rPr lang="zh-CN" altLang="en-US" b="1" dirty="0">
                    <a:solidFill>
                      <a:srgbClr val="0070C0"/>
                    </a:solidFill>
                  </a:rPr>
                  <a:t> </a:t>
                </a:r>
                <a:r>
                  <a:rPr lang="en-US" altLang="zh-CN" b="1" dirty="0">
                    <a:solidFill>
                      <a:srgbClr val="0070C0"/>
                    </a:solidFill>
                  </a:rPr>
                  <a:t>30-0</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30</a:t>
                </a:r>
              </a:p>
              <a:p>
                <a:r>
                  <a:rPr lang="en-US" b="1" dirty="0">
                    <a:solidFill>
                      <a:srgbClr val="0070C0"/>
                    </a:solidFill>
                  </a:rPr>
                  <a:t>Av</a:t>
                </a:r>
                <a:r>
                  <a:rPr lang="en-US" altLang="zh-CN" b="1" dirty="0">
                    <a:solidFill>
                      <a:srgbClr val="0070C0"/>
                    </a:solidFill>
                  </a:rPr>
                  <a:t>erage</a:t>
                </a:r>
                <a:r>
                  <a:rPr lang="zh-CN" altLang="en-US" b="1" dirty="0">
                    <a:solidFill>
                      <a:srgbClr val="0070C0"/>
                    </a:solidFill>
                  </a:rPr>
                  <a:t> </a:t>
                </a:r>
                <a:r>
                  <a:rPr lang="en-US" altLang="zh-CN" b="1" dirty="0">
                    <a:solidFill>
                      <a:srgbClr val="0070C0"/>
                    </a:solidFill>
                  </a:rPr>
                  <a:t>turnaround</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(10</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20</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30)</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3</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20</a:t>
                </a:r>
                <a:endParaRPr lang="en-US" dirty="0"/>
              </a:p>
            </p:txBody>
          </p:sp>
        </mc:Choice>
        <mc:Fallback>
          <p:sp>
            <p:nvSpPr>
              <p:cNvPr id="3" name="内容占位符 2">
                <a:extLst>
                  <a:ext uri="{FF2B5EF4-FFF2-40B4-BE49-F238E27FC236}">
                    <a16:creationId xmlns:a16="http://schemas.microsoft.com/office/drawing/2014/main" id="{698731DF-EEB5-FAD8-78F9-85423417061F}"/>
                  </a:ext>
                </a:extLst>
              </p:cNvPr>
              <p:cNvSpPr>
                <a:spLocks noGrp="1" noRot="1" noChangeAspect="1" noMove="1" noResize="1" noEditPoints="1" noAdjustHandles="1" noChangeArrowheads="1" noChangeShapeType="1" noTextEdit="1"/>
              </p:cNvSpPr>
              <p:nvPr>
                <p:ph idx="1"/>
              </p:nvPr>
            </p:nvSpPr>
            <p:spPr>
              <a:blipFill>
                <a:blip r:embed="rId2"/>
                <a:stretch>
                  <a:fillRect l="-753"/>
                </a:stretch>
              </a:blipFill>
            </p:spPr>
            <p:txBody>
              <a:bodyPr/>
              <a:lstStyle/>
              <a:p>
                <a:r>
                  <a:rPr lang="en-SE">
                    <a:noFill/>
                  </a:rPr>
                  <a:t> </a:t>
                </a:r>
              </a:p>
            </p:txBody>
          </p:sp>
        </mc:Fallback>
      </mc:AlternateContent>
      <p:graphicFrame>
        <p:nvGraphicFramePr>
          <p:cNvPr id="5" name="表格 5">
            <a:extLst>
              <a:ext uri="{FF2B5EF4-FFF2-40B4-BE49-F238E27FC236}">
                <a16:creationId xmlns:a16="http://schemas.microsoft.com/office/drawing/2014/main" id="{4C4467D6-8518-45AC-EE74-FA1B34C17668}"/>
              </a:ext>
            </a:extLst>
          </p:cNvPr>
          <p:cNvGraphicFramePr>
            <a:graphicFrameLocks noGrp="1"/>
          </p:cNvGraphicFramePr>
          <p:nvPr/>
        </p:nvGraphicFramePr>
        <p:xfrm>
          <a:off x="2987040" y="1637030"/>
          <a:ext cx="7098032" cy="1752600"/>
        </p:xfrm>
        <a:graphic>
          <a:graphicData uri="http://schemas.openxmlformats.org/drawingml/2006/table">
            <a:tbl>
              <a:tblPr firstRow="1" bandRow="1">
                <a:tableStyleId>{5C22544A-7EE6-4342-B048-85BDC9FD1C3A}</a:tableStyleId>
              </a:tblPr>
              <a:tblGrid>
                <a:gridCol w="811530">
                  <a:extLst>
                    <a:ext uri="{9D8B030D-6E8A-4147-A177-3AD203B41FA5}">
                      <a16:colId xmlns:a16="http://schemas.microsoft.com/office/drawing/2014/main" val="3897766631"/>
                    </a:ext>
                  </a:extLst>
                </a:gridCol>
                <a:gridCol w="1885950">
                  <a:extLst>
                    <a:ext uri="{9D8B030D-6E8A-4147-A177-3AD203B41FA5}">
                      <a16:colId xmlns:a16="http://schemas.microsoft.com/office/drawing/2014/main" val="3850674632"/>
                    </a:ext>
                  </a:extLst>
                </a:gridCol>
                <a:gridCol w="1851660">
                  <a:extLst>
                    <a:ext uri="{9D8B030D-6E8A-4147-A177-3AD203B41FA5}">
                      <a16:colId xmlns:a16="http://schemas.microsoft.com/office/drawing/2014/main" val="3839086762"/>
                    </a:ext>
                  </a:extLst>
                </a:gridCol>
                <a:gridCol w="2548892">
                  <a:extLst>
                    <a:ext uri="{9D8B030D-6E8A-4147-A177-3AD203B41FA5}">
                      <a16:colId xmlns:a16="http://schemas.microsoft.com/office/drawing/2014/main" val="3306942541"/>
                    </a:ext>
                  </a:extLst>
                </a:gridCol>
              </a:tblGrid>
              <a:tr h="370840">
                <a:tc>
                  <a:txBody>
                    <a:bodyPr/>
                    <a:lstStyle/>
                    <a:p>
                      <a:r>
                        <a:rPr lang="en-US" dirty="0">
                          <a:solidFill>
                            <a:srgbClr val="0070C0"/>
                          </a:solidFill>
                        </a:rPr>
                        <a:t>J</a:t>
                      </a:r>
                      <a:r>
                        <a:rPr lang="en-US" altLang="zh-CN" dirty="0">
                          <a:solidFill>
                            <a:srgbClr val="0070C0"/>
                          </a:solidFill>
                        </a:rPr>
                        <a:t>ob</a:t>
                      </a:r>
                      <a:endParaRPr lang="en-US" dirty="0">
                        <a:solidFill>
                          <a:srgbClr val="0070C0"/>
                        </a:solidFill>
                      </a:endParaRPr>
                    </a:p>
                  </a:txBody>
                  <a:tcPr/>
                </a:tc>
                <a:tc>
                  <a:txBody>
                    <a:bodyPr/>
                    <a:lstStyle/>
                    <a:p>
                      <a:r>
                        <a:rPr lang="en-US" altLang="zh-CN" dirty="0">
                          <a:solidFill>
                            <a:srgbClr val="0070C0"/>
                          </a:solidFill>
                        </a:rPr>
                        <a:t>Arrival</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Run</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Finishing</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dirty="0"/>
                        <a:t>A</a:t>
                      </a:r>
                      <a:endParaRPr lang="en-US" dirty="0"/>
                    </a:p>
                  </a:txBody>
                  <a:tcPr/>
                </a:tc>
                <a:tc>
                  <a:txBody>
                    <a:bodyPr/>
                    <a:lstStyle/>
                    <a:p>
                      <a:r>
                        <a:rPr lang="en-US" altLang="zh-CN" dirty="0"/>
                        <a:t>0</a:t>
                      </a:r>
                      <a:endParaRPr lang="en-US" dirty="0"/>
                    </a:p>
                  </a:txBody>
                  <a:tcPr/>
                </a:tc>
                <a:tc>
                  <a:txBody>
                    <a:bodyPr/>
                    <a:lstStyle/>
                    <a:p>
                      <a:r>
                        <a:rPr lang="en-US" altLang="zh-CN" dirty="0"/>
                        <a:t>10</a:t>
                      </a:r>
                      <a:endParaRPr lang="en-US" dirty="0"/>
                    </a:p>
                  </a:txBody>
                  <a:tcPr/>
                </a:tc>
                <a:tc>
                  <a:txBody>
                    <a:bodyPr/>
                    <a:lstStyle/>
                    <a:p>
                      <a:r>
                        <a:rPr lang="en-US" altLang="zh-CN" dirty="0"/>
                        <a:t>10</a:t>
                      </a:r>
                      <a:endParaRPr lang="en-US" dirty="0"/>
                    </a:p>
                  </a:txBody>
                  <a:tcPr/>
                </a:tc>
                <a:extLst>
                  <a:ext uri="{0D108BD9-81ED-4DB2-BD59-A6C34878D82A}">
                    <a16:rowId xmlns:a16="http://schemas.microsoft.com/office/drawing/2014/main" val="2311278232"/>
                  </a:ext>
                </a:extLst>
              </a:tr>
              <a:tr h="370840">
                <a:tc>
                  <a:txBody>
                    <a:bodyPr/>
                    <a:lstStyle/>
                    <a:p>
                      <a:r>
                        <a:rPr lang="en-US" altLang="zh-CN" dirty="0"/>
                        <a:t>B</a:t>
                      </a:r>
                      <a:endParaRPr lang="en-US" dirty="0"/>
                    </a:p>
                  </a:txBody>
                  <a:tcPr/>
                </a:tc>
                <a:tc>
                  <a:txBody>
                    <a:bodyPr/>
                    <a:lstStyle/>
                    <a:p>
                      <a:r>
                        <a:rPr lang="en-US" altLang="zh-CN" dirty="0"/>
                        <a:t>0</a:t>
                      </a:r>
                      <a:r>
                        <a:rPr lang="en-US" altLang="zh-CN" baseline="30000" dirty="0"/>
                        <a:t>+</a:t>
                      </a:r>
                      <a:endParaRPr lang="en-US" baseline="30000" dirty="0"/>
                    </a:p>
                  </a:txBody>
                  <a:tcPr/>
                </a:tc>
                <a:tc>
                  <a:txBody>
                    <a:bodyPr/>
                    <a:lstStyle/>
                    <a:p>
                      <a:r>
                        <a:rPr lang="en-US" altLang="zh-CN" dirty="0"/>
                        <a:t>10</a:t>
                      </a:r>
                      <a:endParaRPr lang="en-US" dirty="0"/>
                    </a:p>
                  </a:txBody>
                  <a:tcPr/>
                </a:tc>
                <a:tc>
                  <a:txBody>
                    <a:bodyPr/>
                    <a:lstStyle/>
                    <a:p>
                      <a:r>
                        <a:rPr lang="en-US" altLang="zh-CN" dirty="0"/>
                        <a:t>20</a:t>
                      </a:r>
                      <a:endParaRPr lang="en-US" dirty="0"/>
                    </a:p>
                  </a:txBody>
                  <a:tcPr/>
                </a:tc>
                <a:extLst>
                  <a:ext uri="{0D108BD9-81ED-4DB2-BD59-A6C34878D82A}">
                    <a16:rowId xmlns:a16="http://schemas.microsoft.com/office/drawing/2014/main" val="1749603488"/>
                  </a:ext>
                </a:extLst>
              </a:tr>
              <a:tr h="370840">
                <a:tc>
                  <a:txBody>
                    <a:bodyPr/>
                    <a:lstStyle/>
                    <a:p>
                      <a:r>
                        <a:rPr lang="en-US" dirty="0"/>
                        <a:t>C</a:t>
                      </a:r>
                    </a:p>
                  </a:txBody>
                  <a:tcPr/>
                </a:tc>
                <a:tc>
                  <a:txBody>
                    <a:bodyPr/>
                    <a:lstStyle/>
                    <a:p>
                      <a:r>
                        <a:rPr lang="en-US" altLang="zh-CN" dirty="0"/>
                        <a:t>0</a:t>
                      </a:r>
                      <a:r>
                        <a:rPr lang="en-US" altLang="zh-CN" baseline="30000" dirty="0"/>
                        <a:t>++</a:t>
                      </a:r>
                      <a:endParaRPr lang="en-US" baseline="30000" dirty="0"/>
                    </a:p>
                  </a:txBody>
                  <a:tcPr/>
                </a:tc>
                <a:tc>
                  <a:txBody>
                    <a:bodyPr/>
                    <a:lstStyle/>
                    <a:p>
                      <a:r>
                        <a:rPr lang="en-US" altLang="zh-CN" dirty="0"/>
                        <a:t>10</a:t>
                      </a:r>
                      <a:endParaRPr lang="en-US" dirty="0"/>
                    </a:p>
                  </a:txBody>
                  <a:tcPr/>
                </a:tc>
                <a:tc>
                  <a:txBody>
                    <a:bodyPr/>
                    <a:lstStyle/>
                    <a:p>
                      <a:r>
                        <a:rPr lang="en-US" altLang="zh-CN" dirty="0"/>
                        <a:t>30</a:t>
                      </a:r>
                      <a:endParaRPr lang="en-US" dirty="0"/>
                    </a:p>
                  </a:txBody>
                  <a:tcPr/>
                </a:tc>
                <a:extLst>
                  <a:ext uri="{0D108BD9-81ED-4DB2-BD59-A6C34878D82A}">
                    <a16:rowId xmlns:a16="http://schemas.microsoft.com/office/drawing/2014/main" val="1233945708"/>
                  </a:ext>
                </a:extLst>
              </a:tr>
            </a:tbl>
          </a:graphicData>
        </a:graphic>
      </p:graphicFrame>
      <p:sp>
        <p:nvSpPr>
          <p:cNvPr id="6" name="灯片编号占位符 2">
            <a:extLst>
              <a:ext uri="{FF2B5EF4-FFF2-40B4-BE49-F238E27FC236}">
                <a16:creationId xmlns:a16="http://schemas.microsoft.com/office/drawing/2014/main" id="{E803BA88-0A2B-D54B-27F4-317B9CFB3A16}"/>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7</a:t>
            </a:fld>
            <a:endParaRPr lang="nb-NO" dirty="0">
              <a:latin typeface="Arial"/>
              <a:cs typeface="Arial"/>
            </a:endParaRPr>
          </a:p>
        </p:txBody>
      </p:sp>
    </p:spTree>
    <p:extLst>
      <p:ext uri="{BB962C8B-B14F-4D97-AF65-F5344CB8AC3E}">
        <p14:creationId xmlns:p14="http://schemas.microsoft.com/office/powerpoint/2010/main" val="277568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750DB-B7EA-0A6B-95BF-A5B4E88F3004}"/>
              </a:ext>
            </a:extLst>
          </p:cNvPr>
          <p:cNvSpPr>
            <a:spLocks noGrp="1"/>
          </p:cNvSpPr>
          <p:nvPr>
            <p:ph type="title"/>
          </p:nvPr>
        </p:nvSpPr>
        <p:spPr/>
        <p:txBody>
          <a:bodyPr/>
          <a:lstStyle/>
          <a:p>
            <a:r>
              <a:rPr lang="en-US" altLang="zh-CN" dirty="0"/>
              <a:t>First</a:t>
            </a:r>
            <a:r>
              <a:rPr lang="zh-CN" altLang="en-US" dirty="0"/>
              <a:t> </a:t>
            </a:r>
            <a:r>
              <a:rPr lang="en-US" altLang="zh-CN" dirty="0"/>
              <a:t>In</a:t>
            </a:r>
            <a:r>
              <a:rPr lang="zh-CN" altLang="en-US" dirty="0"/>
              <a:t> </a:t>
            </a:r>
            <a:r>
              <a:rPr lang="en-US" altLang="zh-CN" dirty="0"/>
              <a:t>First</a:t>
            </a:r>
            <a:r>
              <a:rPr lang="zh-CN" altLang="en-US" dirty="0"/>
              <a:t> </a:t>
            </a:r>
            <a:r>
              <a:rPr lang="en-US" altLang="zh-CN" dirty="0"/>
              <a:t>Out</a:t>
            </a:r>
            <a:r>
              <a:rPr lang="zh-CN" altLang="en-US" dirty="0"/>
              <a:t> </a:t>
            </a:r>
            <a:r>
              <a:rPr lang="en-US" altLang="zh-CN" dirty="0"/>
              <a:t>(FIFO)</a:t>
            </a:r>
            <a:endParaRPr lang="en-US" dirty="0"/>
          </a:p>
        </p:txBody>
      </p:sp>
      <p:sp>
        <p:nvSpPr>
          <p:cNvPr id="3" name="内容占位符 2">
            <a:extLst>
              <a:ext uri="{FF2B5EF4-FFF2-40B4-BE49-F238E27FC236}">
                <a16:creationId xmlns:a16="http://schemas.microsoft.com/office/drawing/2014/main" id="{B61C71FE-4ACC-D996-E18E-CB3D5F4B414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altLang="zh-CN" dirty="0"/>
              <a:t>Average</a:t>
            </a:r>
            <a:r>
              <a:rPr lang="zh-CN" altLang="en-US" dirty="0"/>
              <a:t> </a:t>
            </a:r>
            <a:r>
              <a:rPr lang="en-US" altLang="zh-CN" dirty="0"/>
              <a:t>turnaround</a:t>
            </a:r>
            <a:r>
              <a:rPr lang="zh-CN" altLang="en-US" dirty="0"/>
              <a:t> </a:t>
            </a:r>
            <a:r>
              <a:rPr lang="en-US" altLang="zh-CN" dirty="0"/>
              <a:t>time</a:t>
            </a:r>
            <a:r>
              <a:rPr lang="zh-CN" altLang="en-US" dirty="0"/>
              <a:t> </a:t>
            </a:r>
            <a:r>
              <a:rPr lang="en-US" altLang="zh-CN" dirty="0"/>
              <a:t>=</a:t>
            </a:r>
            <a:r>
              <a:rPr lang="zh-CN" altLang="en-US" dirty="0"/>
              <a:t> </a:t>
            </a:r>
            <a:r>
              <a:rPr lang="en-US" altLang="zh-CN" dirty="0"/>
              <a:t>(70</a:t>
            </a:r>
            <a:r>
              <a:rPr lang="zh-CN" altLang="en-US" dirty="0"/>
              <a:t> </a:t>
            </a:r>
            <a:r>
              <a:rPr lang="en-US" altLang="zh-CN" dirty="0"/>
              <a:t>+</a:t>
            </a:r>
            <a:r>
              <a:rPr lang="zh-CN" altLang="en-US" dirty="0"/>
              <a:t> </a:t>
            </a:r>
            <a:r>
              <a:rPr lang="en-US" altLang="zh-CN" dirty="0"/>
              <a:t>80</a:t>
            </a:r>
            <a:r>
              <a:rPr lang="zh-CN" altLang="en-US" dirty="0"/>
              <a:t> </a:t>
            </a:r>
            <a:r>
              <a:rPr lang="en-US" altLang="zh-CN" dirty="0"/>
              <a:t>+</a:t>
            </a:r>
            <a:r>
              <a:rPr lang="zh-CN" altLang="en-US" dirty="0"/>
              <a:t> </a:t>
            </a:r>
            <a:r>
              <a:rPr lang="en-US" altLang="zh-CN" dirty="0"/>
              <a:t>90)</a:t>
            </a:r>
            <a:r>
              <a:rPr lang="zh-CN" altLang="en-US" dirty="0"/>
              <a:t> </a:t>
            </a:r>
            <a:r>
              <a:rPr lang="en-US" altLang="zh-CN" dirty="0"/>
              <a:t>/</a:t>
            </a:r>
            <a:r>
              <a:rPr lang="zh-CN" altLang="en-US" dirty="0"/>
              <a:t> </a:t>
            </a:r>
            <a:r>
              <a:rPr lang="en-US" altLang="zh-CN" dirty="0"/>
              <a:t>3</a:t>
            </a:r>
            <a:r>
              <a:rPr lang="zh-CN" altLang="en-US" dirty="0"/>
              <a:t> </a:t>
            </a:r>
            <a:r>
              <a:rPr lang="en-US" altLang="zh-CN" dirty="0"/>
              <a:t>=</a:t>
            </a:r>
            <a:r>
              <a:rPr lang="zh-CN" altLang="en-US" dirty="0"/>
              <a:t> </a:t>
            </a:r>
            <a:r>
              <a:rPr lang="en-US" altLang="zh-CN" dirty="0"/>
              <a:t>80</a:t>
            </a:r>
            <a:endParaRPr lang="en-US" dirty="0"/>
          </a:p>
        </p:txBody>
      </p:sp>
      <p:sp>
        <p:nvSpPr>
          <p:cNvPr id="5" name="圆角矩形 4">
            <a:extLst>
              <a:ext uri="{FF2B5EF4-FFF2-40B4-BE49-F238E27FC236}">
                <a16:creationId xmlns:a16="http://schemas.microsoft.com/office/drawing/2014/main" id="{EA50A889-B44A-34DD-9C2C-0B9530B4A429}"/>
              </a:ext>
            </a:extLst>
          </p:cNvPr>
          <p:cNvSpPr/>
          <p:nvPr/>
        </p:nvSpPr>
        <p:spPr>
          <a:xfrm>
            <a:off x="2041339" y="1119146"/>
            <a:ext cx="8096791" cy="605790"/>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sz="2800" b="0" strike="sngStrike" dirty="0">
                <a:solidFill>
                  <a:srgbClr val="FFFFFF"/>
                </a:solidFill>
                <a:latin typeface="Arial" panose="020B0604020202020204"/>
                <a:ea typeface="黑体" panose="02010609060101010101" pitchFamily="49" charset="-122"/>
              </a:rPr>
              <a:t>Each job runs for the same amount of time</a:t>
            </a:r>
          </a:p>
        </p:txBody>
      </p:sp>
      <p:graphicFrame>
        <p:nvGraphicFramePr>
          <p:cNvPr id="6" name="表格 5">
            <a:extLst>
              <a:ext uri="{FF2B5EF4-FFF2-40B4-BE49-F238E27FC236}">
                <a16:creationId xmlns:a16="http://schemas.microsoft.com/office/drawing/2014/main" id="{9B0095D8-2F92-72E1-948B-E5CE905D1A87}"/>
              </a:ext>
            </a:extLst>
          </p:cNvPr>
          <p:cNvGraphicFramePr>
            <a:graphicFrameLocks noGrp="1"/>
          </p:cNvGraphicFramePr>
          <p:nvPr/>
        </p:nvGraphicFramePr>
        <p:xfrm>
          <a:off x="2540717" y="2025650"/>
          <a:ext cx="7098032" cy="1752600"/>
        </p:xfrm>
        <a:graphic>
          <a:graphicData uri="http://schemas.openxmlformats.org/drawingml/2006/table">
            <a:tbl>
              <a:tblPr firstRow="1" bandRow="1">
                <a:tableStyleId>{5C22544A-7EE6-4342-B048-85BDC9FD1C3A}</a:tableStyleId>
              </a:tblPr>
              <a:tblGrid>
                <a:gridCol w="811530">
                  <a:extLst>
                    <a:ext uri="{9D8B030D-6E8A-4147-A177-3AD203B41FA5}">
                      <a16:colId xmlns:a16="http://schemas.microsoft.com/office/drawing/2014/main" val="3897766631"/>
                    </a:ext>
                  </a:extLst>
                </a:gridCol>
                <a:gridCol w="1885950">
                  <a:extLst>
                    <a:ext uri="{9D8B030D-6E8A-4147-A177-3AD203B41FA5}">
                      <a16:colId xmlns:a16="http://schemas.microsoft.com/office/drawing/2014/main" val="3850674632"/>
                    </a:ext>
                  </a:extLst>
                </a:gridCol>
                <a:gridCol w="1851660">
                  <a:extLst>
                    <a:ext uri="{9D8B030D-6E8A-4147-A177-3AD203B41FA5}">
                      <a16:colId xmlns:a16="http://schemas.microsoft.com/office/drawing/2014/main" val="3839086762"/>
                    </a:ext>
                  </a:extLst>
                </a:gridCol>
                <a:gridCol w="2548892">
                  <a:extLst>
                    <a:ext uri="{9D8B030D-6E8A-4147-A177-3AD203B41FA5}">
                      <a16:colId xmlns:a16="http://schemas.microsoft.com/office/drawing/2014/main" val="3306942541"/>
                    </a:ext>
                  </a:extLst>
                </a:gridCol>
              </a:tblGrid>
              <a:tr h="370840">
                <a:tc>
                  <a:txBody>
                    <a:bodyPr/>
                    <a:lstStyle/>
                    <a:p>
                      <a:r>
                        <a:rPr lang="en-US" dirty="0">
                          <a:solidFill>
                            <a:srgbClr val="0070C0"/>
                          </a:solidFill>
                        </a:rPr>
                        <a:t>J</a:t>
                      </a:r>
                      <a:r>
                        <a:rPr lang="en-US" altLang="zh-CN" dirty="0">
                          <a:solidFill>
                            <a:srgbClr val="0070C0"/>
                          </a:solidFill>
                        </a:rPr>
                        <a:t>ob</a:t>
                      </a:r>
                      <a:endParaRPr lang="en-US" dirty="0">
                        <a:solidFill>
                          <a:srgbClr val="0070C0"/>
                        </a:solidFill>
                      </a:endParaRPr>
                    </a:p>
                  </a:txBody>
                  <a:tcPr/>
                </a:tc>
                <a:tc>
                  <a:txBody>
                    <a:bodyPr/>
                    <a:lstStyle/>
                    <a:p>
                      <a:r>
                        <a:rPr lang="en-US" altLang="zh-CN" dirty="0">
                          <a:solidFill>
                            <a:srgbClr val="0070C0"/>
                          </a:solidFill>
                        </a:rPr>
                        <a:t>Arrival</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Run</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tc>
                  <a:txBody>
                    <a:bodyPr/>
                    <a:lstStyle/>
                    <a:p>
                      <a:r>
                        <a:rPr lang="en-US" altLang="zh-CN" dirty="0">
                          <a:solidFill>
                            <a:srgbClr val="0070C0"/>
                          </a:solidFill>
                        </a:rPr>
                        <a:t>Finishing</a:t>
                      </a:r>
                      <a:r>
                        <a:rPr lang="zh-CN" altLang="en-US" dirty="0">
                          <a:solidFill>
                            <a:srgbClr val="0070C0"/>
                          </a:solidFill>
                        </a:rPr>
                        <a:t> </a:t>
                      </a:r>
                      <a:r>
                        <a:rPr lang="en-US" altLang="zh-CN" dirty="0">
                          <a:solidFill>
                            <a:srgbClr val="0070C0"/>
                          </a:solidFill>
                        </a:rPr>
                        <a:t>time (</a:t>
                      </a:r>
                      <a:r>
                        <a:rPr lang="en-US" altLang="zh-CN" dirty="0" err="1">
                          <a:solidFill>
                            <a:srgbClr val="0070C0"/>
                          </a:solidFill>
                        </a:rPr>
                        <a:t>ms</a:t>
                      </a:r>
                      <a:r>
                        <a:rPr lang="en-US" altLang="zh-CN" dirty="0">
                          <a:solidFill>
                            <a:srgbClr val="0070C0"/>
                          </a:solidFill>
                        </a:rPr>
                        <a:t>)</a:t>
                      </a:r>
                      <a:endParaRPr lang="en-US" dirty="0">
                        <a:solidFill>
                          <a:srgbClr val="0070C0"/>
                        </a:solidFill>
                      </a:endParaRPr>
                    </a:p>
                  </a:txBody>
                  <a:tcPr/>
                </a:tc>
                <a:extLst>
                  <a:ext uri="{0D108BD9-81ED-4DB2-BD59-A6C34878D82A}">
                    <a16:rowId xmlns:a16="http://schemas.microsoft.com/office/drawing/2014/main" val="4182839917"/>
                  </a:ext>
                </a:extLst>
              </a:tr>
              <a:tr h="370840">
                <a:tc>
                  <a:txBody>
                    <a:bodyPr/>
                    <a:lstStyle/>
                    <a:p>
                      <a:r>
                        <a:rPr lang="en-US" altLang="zh-CN" dirty="0"/>
                        <a:t>A</a:t>
                      </a:r>
                      <a:endParaRPr lang="en-US" dirty="0"/>
                    </a:p>
                  </a:txBody>
                  <a:tcPr/>
                </a:tc>
                <a:tc>
                  <a:txBody>
                    <a:bodyPr/>
                    <a:lstStyle/>
                    <a:p>
                      <a:r>
                        <a:rPr lang="en-US" altLang="zh-CN" dirty="0"/>
                        <a:t>0</a:t>
                      </a:r>
                      <a:endParaRPr lang="en-US" dirty="0"/>
                    </a:p>
                  </a:txBody>
                  <a:tcPr/>
                </a:tc>
                <a:tc>
                  <a:txBody>
                    <a:bodyPr/>
                    <a:lstStyle/>
                    <a:p>
                      <a:r>
                        <a:rPr lang="en-US" altLang="zh-CN" strike="sngStrike" dirty="0">
                          <a:solidFill>
                            <a:srgbClr val="FF0000"/>
                          </a:solidFill>
                        </a:rPr>
                        <a:t>10</a:t>
                      </a:r>
                      <a:r>
                        <a:rPr lang="zh-CN" altLang="en-US" strike="noStrike" dirty="0">
                          <a:solidFill>
                            <a:srgbClr val="FF0000"/>
                          </a:solidFill>
                        </a:rPr>
                        <a:t>   </a:t>
                      </a:r>
                      <a:r>
                        <a:rPr lang="en-US" altLang="zh-CN" strike="noStrike" dirty="0">
                          <a:solidFill>
                            <a:srgbClr val="FF0000"/>
                          </a:solidFill>
                        </a:rPr>
                        <a:t>-&gt;</a:t>
                      </a:r>
                      <a:r>
                        <a:rPr lang="zh-CN" altLang="en-US" strike="noStrike" dirty="0">
                          <a:solidFill>
                            <a:srgbClr val="FF0000"/>
                          </a:solidFill>
                        </a:rPr>
                        <a:t>  </a:t>
                      </a:r>
                      <a:r>
                        <a:rPr lang="en-US" altLang="zh-CN" strike="noStrike" dirty="0">
                          <a:solidFill>
                            <a:srgbClr val="FF0000"/>
                          </a:solidFill>
                        </a:rPr>
                        <a:t>70</a:t>
                      </a:r>
                      <a:endParaRPr lang="en-US" strike="noStrike" dirty="0">
                        <a:solidFill>
                          <a:srgbClr val="FF0000"/>
                        </a:solidFill>
                      </a:endParaRPr>
                    </a:p>
                  </a:txBody>
                  <a:tcPr/>
                </a:tc>
                <a:tc>
                  <a:txBody>
                    <a:bodyPr/>
                    <a:lstStyle/>
                    <a:p>
                      <a:r>
                        <a:rPr lang="en-US" altLang="zh-CN" dirty="0">
                          <a:solidFill>
                            <a:srgbClr val="FF0000"/>
                          </a:solidFill>
                        </a:rPr>
                        <a:t>70</a:t>
                      </a:r>
                      <a:endParaRPr lang="en-US" dirty="0">
                        <a:solidFill>
                          <a:srgbClr val="FF0000"/>
                        </a:solidFill>
                      </a:endParaRPr>
                    </a:p>
                  </a:txBody>
                  <a:tcPr/>
                </a:tc>
                <a:extLst>
                  <a:ext uri="{0D108BD9-81ED-4DB2-BD59-A6C34878D82A}">
                    <a16:rowId xmlns:a16="http://schemas.microsoft.com/office/drawing/2014/main" val="2311278232"/>
                  </a:ext>
                </a:extLst>
              </a:tr>
              <a:tr h="370840">
                <a:tc>
                  <a:txBody>
                    <a:bodyPr/>
                    <a:lstStyle/>
                    <a:p>
                      <a:r>
                        <a:rPr lang="en-US" altLang="zh-CN" dirty="0"/>
                        <a:t>B</a:t>
                      </a:r>
                      <a:endParaRPr lang="en-US" dirty="0"/>
                    </a:p>
                  </a:txBody>
                  <a:tcPr/>
                </a:tc>
                <a:tc>
                  <a:txBody>
                    <a:bodyPr/>
                    <a:lstStyle/>
                    <a:p>
                      <a:r>
                        <a:rPr lang="en-US" altLang="zh-CN" dirty="0"/>
                        <a:t>0</a:t>
                      </a:r>
                      <a:r>
                        <a:rPr lang="en-US" altLang="zh-CN" baseline="30000" dirty="0"/>
                        <a:t>+</a:t>
                      </a:r>
                      <a:endParaRPr lang="en-US" baseline="30000" dirty="0"/>
                    </a:p>
                  </a:txBody>
                  <a:tcPr/>
                </a:tc>
                <a:tc>
                  <a:txBody>
                    <a:bodyPr/>
                    <a:lstStyle/>
                    <a:p>
                      <a:r>
                        <a:rPr lang="en-US" altLang="zh-CN" dirty="0"/>
                        <a:t>10</a:t>
                      </a:r>
                      <a:endParaRPr lang="en-US" dirty="0"/>
                    </a:p>
                  </a:txBody>
                  <a:tcPr/>
                </a:tc>
                <a:tc>
                  <a:txBody>
                    <a:bodyPr/>
                    <a:lstStyle/>
                    <a:p>
                      <a:r>
                        <a:rPr lang="en-US" altLang="zh-CN" dirty="0">
                          <a:solidFill>
                            <a:srgbClr val="FF0000"/>
                          </a:solidFill>
                        </a:rPr>
                        <a:t>80</a:t>
                      </a:r>
                      <a:endParaRPr lang="en-US" dirty="0">
                        <a:solidFill>
                          <a:srgbClr val="FF0000"/>
                        </a:solidFill>
                      </a:endParaRPr>
                    </a:p>
                  </a:txBody>
                  <a:tcPr/>
                </a:tc>
                <a:extLst>
                  <a:ext uri="{0D108BD9-81ED-4DB2-BD59-A6C34878D82A}">
                    <a16:rowId xmlns:a16="http://schemas.microsoft.com/office/drawing/2014/main" val="1749603488"/>
                  </a:ext>
                </a:extLst>
              </a:tr>
              <a:tr h="370840">
                <a:tc>
                  <a:txBody>
                    <a:bodyPr/>
                    <a:lstStyle/>
                    <a:p>
                      <a:r>
                        <a:rPr lang="en-US" dirty="0"/>
                        <a:t>C</a:t>
                      </a:r>
                    </a:p>
                  </a:txBody>
                  <a:tcPr/>
                </a:tc>
                <a:tc>
                  <a:txBody>
                    <a:bodyPr/>
                    <a:lstStyle/>
                    <a:p>
                      <a:r>
                        <a:rPr lang="en-US" altLang="zh-CN" dirty="0"/>
                        <a:t>0</a:t>
                      </a:r>
                      <a:r>
                        <a:rPr lang="en-US" altLang="zh-CN" baseline="30000" dirty="0"/>
                        <a:t>++</a:t>
                      </a:r>
                      <a:endParaRPr lang="en-US" baseline="30000" dirty="0"/>
                    </a:p>
                  </a:txBody>
                  <a:tcPr/>
                </a:tc>
                <a:tc>
                  <a:txBody>
                    <a:bodyPr/>
                    <a:lstStyle/>
                    <a:p>
                      <a:r>
                        <a:rPr lang="en-US" altLang="zh-CN" dirty="0"/>
                        <a:t>10</a:t>
                      </a:r>
                      <a:endParaRPr lang="en-US" dirty="0"/>
                    </a:p>
                  </a:txBody>
                  <a:tcPr/>
                </a:tc>
                <a:tc>
                  <a:txBody>
                    <a:bodyPr/>
                    <a:lstStyle/>
                    <a:p>
                      <a:r>
                        <a:rPr lang="en-US" altLang="zh-CN" dirty="0">
                          <a:solidFill>
                            <a:srgbClr val="FF0000"/>
                          </a:solidFill>
                        </a:rPr>
                        <a:t>90</a:t>
                      </a:r>
                      <a:endParaRPr lang="en-US" dirty="0">
                        <a:solidFill>
                          <a:srgbClr val="FF0000"/>
                        </a:solidFill>
                      </a:endParaRPr>
                    </a:p>
                  </a:txBody>
                  <a:tcPr/>
                </a:tc>
                <a:extLst>
                  <a:ext uri="{0D108BD9-81ED-4DB2-BD59-A6C34878D82A}">
                    <a16:rowId xmlns:a16="http://schemas.microsoft.com/office/drawing/2014/main" val="1233945708"/>
                  </a:ext>
                </a:extLst>
              </a:tr>
            </a:tbl>
          </a:graphicData>
        </a:graphic>
      </p:graphicFrame>
      <p:cxnSp>
        <p:nvCxnSpPr>
          <p:cNvPr id="7" name="直线箭头连接符 6">
            <a:extLst>
              <a:ext uri="{FF2B5EF4-FFF2-40B4-BE49-F238E27FC236}">
                <a16:creationId xmlns:a16="http://schemas.microsoft.com/office/drawing/2014/main" id="{1731FAC2-15CA-362B-3CDF-556BAC057615}"/>
              </a:ext>
            </a:extLst>
          </p:cNvPr>
          <p:cNvCxnSpPr/>
          <p:nvPr/>
        </p:nvCxnSpPr>
        <p:spPr>
          <a:xfrm>
            <a:off x="2584356" y="4553007"/>
            <a:ext cx="709803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圆角矩形 7">
            <a:extLst>
              <a:ext uri="{FF2B5EF4-FFF2-40B4-BE49-F238E27FC236}">
                <a16:creationId xmlns:a16="http://schemas.microsoft.com/office/drawing/2014/main" id="{EC722300-A93A-BCAF-AF30-CADE0AC628DF}"/>
              </a:ext>
            </a:extLst>
          </p:cNvPr>
          <p:cNvSpPr/>
          <p:nvPr/>
        </p:nvSpPr>
        <p:spPr>
          <a:xfrm>
            <a:off x="2584356" y="4015797"/>
            <a:ext cx="3340194" cy="537210"/>
          </a:xfrm>
          <a:prstGeom prst="roundRect">
            <a:avLst/>
          </a:prstGeom>
          <a:solidFill>
            <a:srgbClr val="43B7B0"/>
          </a:solidFill>
          <a:ln>
            <a:solidFill>
              <a:srgbClr val="00B0F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A</a:t>
            </a:r>
            <a:endParaRPr lang="en-US" b="0" dirty="0">
              <a:solidFill>
                <a:srgbClr val="FFFFFF"/>
              </a:solidFill>
              <a:latin typeface="Arial" panose="020B0604020202020204"/>
            </a:endParaRPr>
          </a:p>
        </p:txBody>
      </p:sp>
      <p:sp>
        <p:nvSpPr>
          <p:cNvPr id="9" name="圆角矩形 8">
            <a:extLst>
              <a:ext uri="{FF2B5EF4-FFF2-40B4-BE49-F238E27FC236}">
                <a16:creationId xmlns:a16="http://schemas.microsoft.com/office/drawing/2014/main" id="{2D016585-5C87-7217-5CB4-BFCB8661345B}"/>
              </a:ext>
            </a:extLst>
          </p:cNvPr>
          <p:cNvSpPr/>
          <p:nvPr/>
        </p:nvSpPr>
        <p:spPr>
          <a:xfrm>
            <a:off x="5924550" y="4004367"/>
            <a:ext cx="674370" cy="53721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B</a:t>
            </a:r>
            <a:endParaRPr lang="en-US" b="0" dirty="0">
              <a:solidFill>
                <a:srgbClr val="FFFFFF"/>
              </a:solidFill>
              <a:latin typeface="Arial" panose="020B0604020202020204"/>
            </a:endParaRPr>
          </a:p>
        </p:txBody>
      </p:sp>
      <p:sp>
        <p:nvSpPr>
          <p:cNvPr id="10" name="圆角矩形 9">
            <a:extLst>
              <a:ext uri="{FF2B5EF4-FFF2-40B4-BE49-F238E27FC236}">
                <a16:creationId xmlns:a16="http://schemas.microsoft.com/office/drawing/2014/main" id="{B5CEF901-15DB-7504-EED4-52B761722FD5}"/>
              </a:ext>
            </a:extLst>
          </p:cNvPr>
          <p:cNvSpPr/>
          <p:nvPr/>
        </p:nvSpPr>
        <p:spPr>
          <a:xfrm>
            <a:off x="6601095" y="4004367"/>
            <a:ext cx="674370" cy="53721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dirty="0">
                <a:solidFill>
                  <a:srgbClr val="FFFFFF"/>
                </a:solidFill>
                <a:latin typeface="Arial" panose="020B0604020202020204"/>
                <a:ea typeface="黑体" panose="02010609060101010101" pitchFamily="49" charset="-122"/>
              </a:rPr>
              <a:t>C</a:t>
            </a:r>
            <a:endParaRPr lang="en-US" b="0" dirty="0">
              <a:solidFill>
                <a:srgbClr val="FFFFFF"/>
              </a:solidFill>
              <a:latin typeface="Arial" panose="020B0604020202020204"/>
            </a:endParaRPr>
          </a:p>
        </p:txBody>
      </p:sp>
      <p:sp>
        <p:nvSpPr>
          <p:cNvPr id="11" name="文本框 10">
            <a:extLst>
              <a:ext uri="{FF2B5EF4-FFF2-40B4-BE49-F238E27FC236}">
                <a16:creationId xmlns:a16="http://schemas.microsoft.com/office/drawing/2014/main" id="{68B8581E-E3F0-B0A7-BEF9-3148D50C0C8D}"/>
              </a:ext>
            </a:extLst>
          </p:cNvPr>
          <p:cNvSpPr txBox="1"/>
          <p:nvPr/>
        </p:nvSpPr>
        <p:spPr>
          <a:xfrm>
            <a:off x="5007589" y="4821410"/>
            <a:ext cx="689035"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Time</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4B627B0B-43C7-F5FD-0B4A-7A682A1B612B}"/>
              </a:ext>
            </a:extLst>
          </p:cNvPr>
          <p:cNvSpPr txBox="1"/>
          <p:nvPr/>
        </p:nvSpPr>
        <p:spPr>
          <a:xfrm>
            <a:off x="2427903" y="4564547"/>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F4941319-D5E4-8F7B-FB58-3AD7EB09559A}"/>
              </a:ext>
            </a:extLst>
          </p:cNvPr>
          <p:cNvSpPr txBox="1"/>
          <p:nvPr/>
        </p:nvSpPr>
        <p:spPr>
          <a:xfrm>
            <a:off x="5692225" y="4564547"/>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70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18E7210B-A79B-0CE1-CC78-7757E0457FD4}"/>
              </a:ext>
            </a:extLst>
          </p:cNvPr>
          <p:cNvSpPr txBox="1"/>
          <p:nvPr/>
        </p:nvSpPr>
        <p:spPr>
          <a:xfrm>
            <a:off x="6394658" y="4541577"/>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80</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BCEA543F-202D-C78B-AC74-5D53477CDFFC}"/>
              </a:ext>
            </a:extLst>
          </p:cNvPr>
          <p:cNvSpPr txBox="1"/>
          <p:nvPr/>
        </p:nvSpPr>
        <p:spPr>
          <a:xfrm>
            <a:off x="7054892" y="4564547"/>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16" name="文本框 15">
            <a:extLst>
              <a:ext uri="{FF2B5EF4-FFF2-40B4-BE49-F238E27FC236}">
                <a16:creationId xmlns:a16="http://schemas.microsoft.com/office/drawing/2014/main" id="{FF42A35F-B8E5-4568-3818-DA40878AA050}"/>
              </a:ext>
            </a:extLst>
          </p:cNvPr>
          <p:cNvSpPr txBox="1"/>
          <p:nvPr/>
        </p:nvSpPr>
        <p:spPr>
          <a:xfrm>
            <a:off x="3098706" y="3625058"/>
            <a:ext cx="1454244" cy="369332"/>
          </a:xfrm>
          <a:prstGeom prst="rect">
            <a:avLst/>
          </a:prstGeom>
          <a:noFill/>
        </p:spPr>
        <p:txBody>
          <a:bodyPr wrap="none" rtlCol="0">
            <a:spAutoFit/>
          </a:bodyPr>
          <a:lstStyle/>
          <a:p>
            <a:pPr defTabSz="457200" eaLnBrk="1" fontAlgn="auto" hangingPunct="1">
              <a:spcBef>
                <a:spcPts val="0"/>
              </a:spcBef>
              <a:spcAft>
                <a:spcPts val="0"/>
              </a:spcAft>
            </a:pPr>
            <a:r>
              <a:rPr lang="en-US" altLang="zh-CN" dirty="0">
                <a:solidFill>
                  <a:srgbClr val="0070C0"/>
                </a:solidFill>
                <a:latin typeface="Arial" panose="020B0604020202020204"/>
                <a:ea typeface="黑体" panose="02010609060101010101" pitchFamily="49" charset="-122"/>
                <a:cs typeface="+mn-cs"/>
              </a:rPr>
              <a:t>Gantt</a:t>
            </a:r>
            <a:r>
              <a:rPr lang="zh-CN" altLang="en-US" dirty="0">
                <a:solidFill>
                  <a:srgbClr val="0070C0"/>
                </a:solidFill>
                <a:latin typeface="Arial" panose="020B0604020202020204"/>
                <a:ea typeface="黑体" panose="02010609060101010101" pitchFamily="49" charset="-122"/>
                <a:cs typeface="+mn-cs"/>
              </a:rPr>
              <a:t> </a:t>
            </a:r>
            <a:r>
              <a:rPr lang="en-US" altLang="zh-CN" dirty="0">
                <a:solidFill>
                  <a:srgbClr val="0070C0"/>
                </a:solidFill>
                <a:latin typeface="Arial" panose="020B0604020202020204"/>
                <a:ea typeface="黑体" panose="02010609060101010101" pitchFamily="49" charset="-122"/>
                <a:cs typeface="+mn-cs"/>
              </a:rPr>
              <a:t>Chart</a:t>
            </a:r>
            <a:endParaRPr lang="en-US" dirty="0">
              <a:solidFill>
                <a:srgbClr val="0070C0"/>
              </a:solidFill>
              <a:latin typeface="Arial" panose="020B0604020202020204"/>
              <a:ea typeface="+mn-ea"/>
              <a:cs typeface="+mn-cs"/>
            </a:endParaRPr>
          </a:p>
        </p:txBody>
      </p:sp>
      <p:sp>
        <p:nvSpPr>
          <p:cNvPr id="17" name="矩形 16">
            <a:extLst>
              <a:ext uri="{FF2B5EF4-FFF2-40B4-BE49-F238E27FC236}">
                <a16:creationId xmlns:a16="http://schemas.microsoft.com/office/drawing/2014/main" id="{2AF0E719-3D5C-88A5-D0FD-693B29058419}"/>
              </a:ext>
            </a:extLst>
          </p:cNvPr>
          <p:cNvSpPr/>
          <p:nvPr/>
        </p:nvSpPr>
        <p:spPr>
          <a:xfrm>
            <a:off x="7140940" y="2405961"/>
            <a:ext cx="1169675" cy="107442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8" name="灯片编号占位符 2">
            <a:extLst>
              <a:ext uri="{FF2B5EF4-FFF2-40B4-BE49-F238E27FC236}">
                <a16:creationId xmlns:a16="http://schemas.microsoft.com/office/drawing/2014/main" id="{E8DC90FB-030E-E827-DB25-B9CD65F0782A}"/>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8</a:t>
            </a:fld>
            <a:endParaRPr lang="nb-NO" dirty="0">
              <a:latin typeface="Arial"/>
              <a:cs typeface="Arial"/>
            </a:endParaRPr>
          </a:p>
        </p:txBody>
      </p:sp>
    </p:spTree>
    <p:extLst>
      <p:ext uri="{BB962C8B-B14F-4D97-AF65-F5344CB8AC3E}">
        <p14:creationId xmlns:p14="http://schemas.microsoft.com/office/powerpoint/2010/main" val="284098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4" grpId="0"/>
      <p:bldP spid="15" grpId="0"/>
      <p:bldP spid="16"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D91052-C70A-EF5E-D914-14FC1EC83D4D}"/>
              </a:ext>
            </a:extLst>
          </p:cNvPr>
          <p:cNvSpPr>
            <a:spLocks noGrp="1"/>
          </p:cNvSpPr>
          <p:nvPr>
            <p:ph type="title"/>
          </p:nvPr>
        </p:nvSpPr>
        <p:spPr/>
        <p:txBody>
          <a:bodyPr/>
          <a:lstStyle/>
          <a:p>
            <a:r>
              <a:rPr lang="en-US" altLang="zh-CN" dirty="0"/>
              <a:t>First</a:t>
            </a:r>
            <a:r>
              <a:rPr lang="zh-CN" altLang="en-US" dirty="0"/>
              <a:t> </a:t>
            </a:r>
            <a:r>
              <a:rPr lang="en-US" altLang="zh-CN" dirty="0"/>
              <a:t>In</a:t>
            </a:r>
            <a:r>
              <a:rPr lang="zh-CN" altLang="en-US" dirty="0"/>
              <a:t> </a:t>
            </a:r>
            <a:r>
              <a:rPr lang="en-US" altLang="zh-CN" dirty="0"/>
              <a:t>First</a:t>
            </a:r>
            <a:r>
              <a:rPr lang="zh-CN" altLang="en-US" dirty="0"/>
              <a:t> </a:t>
            </a:r>
            <a:r>
              <a:rPr lang="en-US" altLang="zh-CN" dirty="0"/>
              <a:t>Out</a:t>
            </a:r>
            <a:r>
              <a:rPr lang="zh-CN" altLang="en-US" dirty="0"/>
              <a:t> </a:t>
            </a:r>
            <a:r>
              <a:rPr lang="en-US" altLang="zh-CN" dirty="0"/>
              <a:t>(FIFO)</a:t>
            </a:r>
            <a:endParaRPr lang="en-US" dirty="0"/>
          </a:p>
        </p:txBody>
      </p:sp>
      <p:sp>
        <p:nvSpPr>
          <p:cNvPr id="3" name="内容占位符 2">
            <a:extLst>
              <a:ext uri="{FF2B5EF4-FFF2-40B4-BE49-F238E27FC236}">
                <a16:creationId xmlns:a16="http://schemas.microsoft.com/office/drawing/2014/main" id="{CCC921B6-51FE-0E9D-D96C-68436814F249}"/>
              </a:ext>
            </a:extLst>
          </p:cNvPr>
          <p:cNvSpPr>
            <a:spLocks noGrp="1"/>
          </p:cNvSpPr>
          <p:nvPr>
            <p:ph idx="1"/>
          </p:nvPr>
        </p:nvSpPr>
        <p:spPr/>
        <p:txBody>
          <a:bodyPr/>
          <a:lstStyle/>
          <a:p>
            <a:r>
              <a:rPr lang="en-US" dirty="0"/>
              <a:t>Convoy effect</a:t>
            </a:r>
          </a:p>
          <a:p>
            <a:pPr lvl="1"/>
            <a:r>
              <a:rPr lang="en-US" dirty="0"/>
              <a:t>A number of </a:t>
            </a:r>
            <a:r>
              <a:rPr lang="en-US" altLang="zh-CN" dirty="0"/>
              <a:t>jobs</a:t>
            </a:r>
            <a:r>
              <a:rPr lang="en-US" dirty="0"/>
              <a:t> queued up behind one long </a:t>
            </a:r>
            <a:r>
              <a:rPr lang="en-US" altLang="zh-CN" dirty="0"/>
              <a:t>job</a:t>
            </a:r>
            <a:r>
              <a:rPr lang="en-US" dirty="0"/>
              <a:t> to finish execution, causing overall device and CPU utilization to be suboptimal.</a:t>
            </a:r>
          </a:p>
        </p:txBody>
      </p:sp>
      <p:pic>
        <p:nvPicPr>
          <p:cNvPr id="1026" name="Picture 2" descr="Shopping cart full of food isolated flat Vector Image">
            <a:extLst>
              <a:ext uri="{FF2B5EF4-FFF2-40B4-BE49-F238E27FC236}">
                <a16:creationId xmlns:a16="http://schemas.microsoft.com/office/drawing/2014/main" id="{0A63F0E3-67DF-5F2A-01F2-B007F2301CA2}"/>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21740" t="23167" r="14360" b="19833"/>
          <a:stretch/>
        </p:blipFill>
        <p:spPr bwMode="auto">
          <a:xfrm>
            <a:off x="2965550" y="3166110"/>
            <a:ext cx="2147470" cy="2068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lastic beverage bottles icon set bottled cold Vector Image">
            <a:extLst>
              <a:ext uri="{FF2B5EF4-FFF2-40B4-BE49-F238E27FC236}">
                <a16:creationId xmlns:a16="http://schemas.microsoft.com/office/drawing/2014/main" id="{C86BADB7-C1D3-B0D3-265A-281EB2660188}"/>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4568" t="18666" r="59679" b="27834"/>
          <a:stretch/>
        </p:blipFill>
        <p:spPr bwMode="auto">
          <a:xfrm>
            <a:off x="5532957" y="3566160"/>
            <a:ext cx="1126087" cy="13144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nack - Free food icons">
            <a:extLst>
              <a:ext uri="{FF2B5EF4-FFF2-40B4-BE49-F238E27FC236}">
                <a16:creationId xmlns:a16="http://schemas.microsoft.com/office/drawing/2014/main" id="{9141B4EC-48FA-D199-3601-36400A67D920}"/>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376160" y="3566160"/>
            <a:ext cx="1548130" cy="154813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2EB8F49A-918C-5E65-D9A9-49ADAAB254DD}"/>
              </a:ext>
            </a:extLst>
          </p:cNvPr>
          <p:cNvSpPr txBox="1"/>
          <p:nvPr/>
        </p:nvSpPr>
        <p:spPr>
          <a:xfrm>
            <a:off x="2780820" y="5415242"/>
            <a:ext cx="2332201" cy="369332"/>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Long</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job</a:t>
            </a:r>
            <a:endParaRPr lang="en-US" b="0" dirty="0">
              <a:solidFill>
                <a:srgbClr val="000000"/>
              </a:solidFill>
              <a:latin typeface="Arial" panose="020B0604020202020204"/>
              <a:ea typeface="+mn-ea"/>
              <a:cs typeface="+mn-cs"/>
            </a:endParaRPr>
          </a:p>
        </p:txBody>
      </p:sp>
      <p:sp>
        <p:nvSpPr>
          <p:cNvPr id="6" name="文本框 5">
            <a:extLst>
              <a:ext uri="{FF2B5EF4-FFF2-40B4-BE49-F238E27FC236}">
                <a16:creationId xmlns:a16="http://schemas.microsoft.com/office/drawing/2014/main" id="{41F1271D-1FE3-3DCA-9D16-A49773A9E6E4}"/>
              </a:ext>
            </a:extLst>
          </p:cNvPr>
          <p:cNvSpPr txBox="1"/>
          <p:nvPr/>
        </p:nvSpPr>
        <p:spPr>
          <a:xfrm>
            <a:off x="5630700" y="5361617"/>
            <a:ext cx="2332201" cy="369332"/>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Short</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job</a:t>
            </a:r>
            <a:endParaRPr lang="en-US" b="0" dirty="0">
              <a:solidFill>
                <a:srgbClr val="000000"/>
              </a:solidFill>
              <a:latin typeface="Arial" panose="020B0604020202020204"/>
              <a:ea typeface="+mn-ea"/>
              <a:cs typeface="+mn-cs"/>
            </a:endParaRPr>
          </a:p>
        </p:txBody>
      </p:sp>
      <p:sp>
        <p:nvSpPr>
          <p:cNvPr id="7" name="文本框 6">
            <a:extLst>
              <a:ext uri="{FF2B5EF4-FFF2-40B4-BE49-F238E27FC236}">
                <a16:creationId xmlns:a16="http://schemas.microsoft.com/office/drawing/2014/main" id="{09CBE7BE-8AE3-41A9-E64B-6975FCA42231}"/>
              </a:ext>
            </a:extLst>
          </p:cNvPr>
          <p:cNvSpPr txBox="1"/>
          <p:nvPr/>
        </p:nvSpPr>
        <p:spPr>
          <a:xfrm>
            <a:off x="7570471" y="5361617"/>
            <a:ext cx="2332201" cy="369332"/>
          </a:xfrm>
          <a:prstGeom prst="rect">
            <a:avLst/>
          </a:prstGeom>
          <a:noFill/>
        </p:spPr>
        <p:txBody>
          <a:bodyPr wrap="squar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Short</a:t>
            </a:r>
            <a:r>
              <a:rPr lang="zh-CN" altLang="en-US" b="0" dirty="0">
                <a:solidFill>
                  <a:srgbClr val="000000"/>
                </a:solidFill>
                <a:latin typeface="Arial" panose="020B0604020202020204"/>
                <a:ea typeface="黑体" panose="02010609060101010101" pitchFamily="49" charset="-122"/>
                <a:cs typeface="+mn-cs"/>
              </a:rPr>
              <a:t> </a:t>
            </a:r>
            <a:r>
              <a:rPr lang="en-US" altLang="zh-CN" b="0" dirty="0">
                <a:solidFill>
                  <a:srgbClr val="000000"/>
                </a:solidFill>
                <a:latin typeface="Arial" panose="020B0604020202020204"/>
                <a:ea typeface="黑体" panose="02010609060101010101" pitchFamily="49" charset="-122"/>
                <a:cs typeface="+mn-cs"/>
              </a:rPr>
              <a:t>job</a:t>
            </a:r>
            <a:endParaRPr lang="en-US" b="0" dirty="0">
              <a:solidFill>
                <a:srgbClr val="000000"/>
              </a:solidFill>
              <a:latin typeface="Arial" panose="020B0604020202020204"/>
              <a:ea typeface="+mn-ea"/>
              <a:cs typeface="+mn-cs"/>
            </a:endParaRPr>
          </a:p>
        </p:txBody>
      </p:sp>
      <p:sp>
        <p:nvSpPr>
          <p:cNvPr id="8" name="灯片编号占位符 2">
            <a:extLst>
              <a:ext uri="{FF2B5EF4-FFF2-40B4-BE49-F238E27FC236}">
                <a16:creationId xmlns:a16="http://schemas.microsoft.com/office/drawing/2014/main" id="{A4F88CFE-048F-E500-9775-8ECED49F7EBD}"/>
              </a:ext>
            </a:extLst>
          </p:cNvPr>
          <p:cNvSpPr>
            <a:spLocks noGrp="1"/>
          </p:cNvSpPr>
          <p:nvPr>
            <p:ph type="sldNum" sz="quarter" idx="11"/>
          </p:nvPr>
        </p:nvSpPr>
        <p:spPr>
          <a:xfrm>
            <a:off x="11582400" y="6569075"/>
            <a:ext cx="569288" cy="365125"/>
          </a:xfrm>
        </p:spPr>
        <p:txBody>
          <a:bodyPr/>
          <a:lstStyle/>
          <a:p>
            <a:pPr algn="r"/>
            <a:fld id="{91853A39-49B3-554A-AE82-85611CEBD8E3}" type="slidenum">
              <a:rPr lang="nb-NO" smtClean="0">
                <a:latin typeface="Arial"/>
                <a:cs typeface="Arial"/>
              </a:rPr>
              <a:pPr algn="r"/>
              <a:t>9</a:t>
            </a:fld>
            <a:endParaRPr lang="nb-NO" dirty="0">
              <a:latin typeface="Arial"/>
              <a:cs typeface="Arial"/>
            </a:endParaRPr>
          </a:p>
        </p:txBody>
      </p:sp>
    </p:spTree>
    <p:extLst>
      <p:ext uri="{BB962C8B-B14F-4D97-AF65-F5344CB8AC3E}">
        <p14:creationId xmlns:p14="http://schemas.microsoft.com/office/powerpoint/2010/main" val="3203997762"/>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98163</TotalTime>
  <Pages>60</Pages>
  <Words>3323</Words>
  <Application>Microsoft Office PowerPoint</Application>
  <PresentationFormat>Widescreen</PresentationFormat>
  <Paragraphs>738</Paragraphs>
  <Slides>43</Slides>
  <Notes>12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43</vt:i4>
      </vt:variant>
    </vt:vector>
  </HeadingPairs>
  <TitlesOfParts>
    <vt:vector size="56" baseType="lpstr">
      <vt:lpstr>American Typewriter</vt:lpstr>
      <vt:lpstr>等线</vt:lpstr>
      <vt:lpstr>Gill Sans</vt:lpstr>
      <vt:lpstr>Gill Sans Light</vt:lpstr>
      <vt:lpstr>맑은 고딕</vt:lpstr>
      <vt:lpstr>Palatino</vt:lpstr>
      <vt:lpstr>Arial</vt:lpstr>
      <vt:lpstr>Cambria Math</vt:lpstr>
      <vt:lpstr>Comic Sans MS</vt:lpstr>
      <vt:lpstr>Courier New</vt:lpstr>
      <vt:lpstr>Wingdings</vt:lpstr>
      <vt:lpstr>Office</vt:lpstr>
      <vt:lpstr>Office-tema</vt:lpstr>
      <vt:lpstr>CSC 112: Computer Operating Systems Lecture 3   Scheduling</vt:lpstr>
      <vt:lpstr>Overview</vt:lpstr>
      <vt:lpstr>Scheduling</vt:lpstr>
      <vt:lpstr>Terminologies</vt:lpstr>
      <vt:lpstr>Workload Assumptions</vt:lpstr>
      <vt:lpstr>First In First Out (FIFO)</vt:lpstr>
      <vt:lpstr>First In First Out (FIFO)</vt:lpstr>
      <vt:lpstr>First In First Out (FIFO)</vt:lpstr>
      <vt:lpstr>First In First Out (FIFO)</vt:lpstr>
      <vt:lpstr>Shortest Job First (SJF)</vt:lpstr>
      <vt:lpstr>Shortest Job First (SJF)</vt:lpstr>
      <vt:lpstr>Shortest Job First (SJF)</vt:lpstr>
      <vt:lpstr>Shortest Time-to-Complete First (STCF)</vt:lpstr>
      <vt:lpstr>Shortest Time-to-Complete First (STCF)</vt:lpstr>
      <vt:lpstr>Response Time</vt:lpstr>
      <vt:lpstr>Round-Robin (RR)</vt:lpstr>
      <vt:lpstr>Round-Robin (RR)</vt:lpstr>
      <vt:lpstr>Round-Robin (RR)</vt:lpstr>
      <vt:lpstr>Round-Robin (RR)</vt:lpstr>
      <vt:lpstr>Round-Robin (RR)</vt:lpstr>
      <vt:lpstr>Summary</vt:lpstr>
      <vt:lpstr>Incorporating I/O</vt:lpstr>
      <vt:lpstr>Incorporating I/O</vt:lpstr>
      <vt:lpstr>Priority-Based Scheduling</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Multi-Level Feedback Queue (MLFQ)</vt:lpstr>
      <vt:lpstr>Proportional Share Scheduling</vt:lpstr>
      <vt:lpstr>Proportional Share Scheduling</vt:lpstr>
      <vt:lpstr>Completely Fair Scheduling (CFS)</vt:lpstr>
      <vt:lpstr>Completely Fair Scheduling (CFS)</vt:lpstr>
      <vt:lpstr>Completely Fair Scheduling (CFS)</vt:lpstr>
      <vt:lpstr>Completely Fair Scheduling (CFS)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1026</cp:revision>
  <cp:lastPrinted>2022-03-15T20:14:46Z</cp:lastPrinted>
  <dcterms:created xsi:type="dcterms:W3CDTF">1995-08-12T11:37:26Z</dcterms:created>
  <dcterms:modified xsi:type="dcterms:W3CDTF">2025-02-03T14:11:51Z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