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9" r:id="rId2"/>
  </p:sldMasterIdLst>
  <p:notesMasterIdLst>
    <p:notesMasterId r:id="rId37"/>
  </p:notesMasterIdLst>
  <p:handoutMasterIdLst>
    <p:handoutMasterId r:id="rId38"/>
  </p:handoutMasterIdLst>
  <p:sldIdLst>
    <p:sldId id="256" r:id="rId3"/>
    <p:sldId id="264" r:id="rId4"/>
    <p:sldId id="262" r:id="rId5"/>
    <p:sldId id="297" r:id="rId6"/>
    <p:sldId id="263" r:id="rId7"/>
    <p:sldId id="265" r:id="rId8"/>
    <p:sldId id="380" r:id="rId9"/>
    <p:sldId id="313" r:id="rId10"/>
    <p:sldId id="269" r:id="rId11"/>
    <p:sldId id="312" r:id="rId12"/>
    <p:sldId id="303" r:id="rId13"/>
    <p:sldId id="294" r:id="rId14"/>
    <p:sldId id="296" r:id="rId15"/>
    <p:sldId id="295" r:id="rId16"/>
    <p:sldId id="301" r:id="rId17"/>
    <p:sldId id="298" r:id="rId18"/>
    <p:sldId id="300" r:id="rId19"/>
    <p:sldId id="275" r:id="rId20"/>
    <p:sldId id="276" r:id="rId21"/>
    <p:sldId id="314" r:id="rId22"/>
    <p:sldId id="320" r:id="rId23"/>
    <p:sldId id="278" r:id="rId24"/>
    <p:sldId id="315" r:id="rId25"/>
    <p:sldId id="316" r:id="rId26"/>
    <p:sldId id="317" r:id="rId27"/>
    <p:sldId id="305" r:id="rId28"/>
    <p:sldId id="318" r:id="rId29"/>
    <p:sldId id="319" r:id="rId30"/>
    <p:sldId id="306" r:id="rId31"/>
    <p:sldId id="307" r:id="rId32"/>
    <p:sldId id="308" r:id="rId33"/>
    <p:sldId id="309" r:id="rId34"/>
    <p:sldId id="310" r:id="rId35"/>
    <p:sldId id="292" r:id="rId36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/>
    <p:restoredTop sz="95005" autoAdjust="0"/>
  </p:normalViewPr>
  <p:slideViewPr>
    <p:cSldViewPr>
      <p:cViewPr varScale="1">
        <p:scale>
          <a:sx n="82" d="100"/>
          <a:sy n="82" d="100"/>
        </p:scale>
        <p:origin x="99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80000"/>
              </a:lnSpc>
            </a:pPr>
            <a:r>
              <a:rPr lang="en-US" dirty="0"/>
              <a:t>Sequential Program Execution Stream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Code executed as a </a:t>
            </a:r>
            <a:r>
              <a:rPr lang="en-US" i="1" dirty="0"/>
              <a:t>single, sequential </a:t>
            </a:r>
            <a:r>
              <a:rPr lang="en-US" dirty="0"/>
              <a:t>stream of execution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Includes State of CPU registers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Protected Resources: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Main Memory State (contents of Address Space)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I/O state (i.e. file descriptors)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Sometimes need parallelism for a single job, and processes are very expensive – to start, switch between, and to communicate between Keeps buggy programs from crashing the system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 crash</a:t>
            </a:r>
          </a:p>
          <a:p>
            <a:endParaRPr lang="en-US" dirty="0"/>
          </a:p>
          <a:p>
            <a:r>
              <a:rPr lang="en-US" dirty="0"/>
              <a:t>Insert guard page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5000"/>
              </a:spcBef>
            </a:pPr>
            <a:r>
              <a:rPr lang="en-US" dirty="0"/>
              <a:t>Real operating systems have either</a:t>
            </a:r>
          </a:p>
          <a:p>
            <a:pPr lvl="1">
              <a:spcBef>
                <a:spcPct val="15000"/>
              </a:spcBef>
            </a:pPr>
            <a:r>
              <a:rPr lang="en-US" dirty="0"/>
              <a:t>One or many address spaces</a:t>
            </a:r>
          </a:p>
          <a:p>
            <a:pPr lvl="1">
              <a:spcBef>
                <a:spcPct val="15000"/>
              </a:spcBef>
            </a:pPr>
            <a:r>
              <a:rPr lang="en-US" dirty="0"/>
              <a:t>One or many threads per address space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/>
              <a:t>Collaboration allows faults to propagate…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lvl="1"/>
            <a:r>
              <a:rPr lang="en-US" dirty="0"/>
              <a:t>Low overhead communication</a:t>
            </a:r>
          </a:p>
          <a:p>
            <a:pPr lvl="1"/>
            <a:r>
              <a:rPr lang="en-US" dirty="0"/>
              <a:t>Introduces complex synchronization problems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  <a:p>
            <a:r>
              <a:rPr lang="en-US" dirty="0"/>
              <a:t>Message system – processes communicate with each other without resorting to shared variables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Program vs. Process: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 process is a running program: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 run </a:t>
            </a:r>
            <a:r>
              <a:rPr lang="en-US" dirty="0" err="1"/>
              <a:t>emacs</a:t>
            </a:r>
            <a:r>
              <a:rPr lang="en-US" dirty="0"/>
              <a:t> on lectures.txt, you run it on homework.java – Same program, different processes</a:t>
            </a: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08000" y="990600"/>
            <a:ext cx="1016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zh-CN" sz="2400"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508001" y="304800"/>
            <a:ext cx="11188700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 dirty="0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</p:grpSp>
      <p:sp>
        <p:nvSpPr>
          <p:cNvPr id="1064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1371600"/>
            <a:ext cx="102616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765550"/>
            <a:ext cx="102616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1018455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208936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09600" y="1587500"/>
            <a:ext cx="11074400" cy="469741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cxnSp>
        <p:nvCxnSpPr>
          <p:cNvPr id="10" name="直接连接符 6"/>
          <p:cNvCxnSpPr/>
          <p:nvPr userDrawn="1"/>
        </p:nvCxnSpPr>
        <p:spPr bwMode="auto">
          <a:xfrm>
            <a:off x="575733" y="1498600"/>
            <a:ext cx="110236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4256261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87500"/>
            <a:ext cx="11074400" cy="469741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cxnSp>
        <p:nvCxnSpPr>
          <p:cNvPr id="7" name="直接连接符 6"/>
          <p:cNvCxnSpPr/>
          <p:nvPr userDrawn="1"/>
        </p:nvCxnSpPr>
        <p:spPr bwMode="auto">
          <a:xfrm>
            <a:off x="575733" y="1498600"/>
            <a:ext cx="11023600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4120352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1474552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17700"/>
            <a:ext cx="5435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917700"/>
            <a:ext cx="5435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2198986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334042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20253278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7729632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13869994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1298170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184353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533401"/>
            <a:ext cx="2768600" cy="56864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33401"/>
            <a:ext cx="8102600" cy="56864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992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78997615-6873-405D-B80D-4D52F6DDA5E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99200"/>
            <a:ext cx="5852584" cy="457200"/>
          </a:xfrm>
        </p:spPr>
        <p:txBody>
          <a:bodyPr/>
          <a:lstStyle>
            <a:lvl1pPr>
              <a:defRPr sz="1600"/>
            </a:lvl1pPr>
          </a:lstStyle>
          <a:p>
            <a:pPr>
              <a:defRPr/>
            </a:pPr>
            <a:r>
              <a:rPr lang="en-US" dirty="0"/>
              <a:t> © </a:t>
            </a:r>
            <a:r>
              <a:rPr lang="en-US" dirty="0" err="1"/>
              <a:t>Zonghua</a:t>
            </a:r>
            <a:r>
              <a:rPr lang="en-US" dirty="0"/>
              <a:t> </a:t>
            </a:r>
            <a:r>
              <a:rPr lang="en-US" dirty="0" err="1"/>
              <a:t>Gu</a:t>
            </a:r>
            <a:r>
              <a:rPr lang="en-US" dirty="0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3982845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16.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7E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7701"/>
            <a:ext cx="11074400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6428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27A0A33-D1BC-4593-884F-3C34146062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09600" y="6364288"/>
            <a:ext cx="5852584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328465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]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S"/>
        <a:defRPr sz="28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://www.netrl.ucy.ac.cy/courses/EPL222/Flash/ANIMATIO/PROCESS_/PROCESS.SW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XX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Processes </a:t>
            </a:r>
            <a:r>
              <a:rPr lang="en-US" sz="3000"/>
              <a:t>and Threads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 Process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10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 l="27097" t="1250" r="27097" b="1250"/>
          <a:stretch>
            <a:fillRect/>
          </a:stretch>
        </p:blipFill>
        <p:spPr bwMode="auto">
          <a:xfrm>
            <a:off x="7313958" y="1741419"/>
            <a:ext cx="2524125" cy="402748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37170" y="2508182"/>
            <a:ext cx="3340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b="0">
              <a:solidFill>
                <a:srgbClr val="000000"/>
              </a:solidFill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056158" y="1773169"/>
            <a:ext cx="2835275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 dirty="0" err="1">
                <a:solidFill>
                  <a:srgbClr val="008000"/>
                </a:solidFill>
                <a:latin typeface="Helvetica" pitchFamily="34" charset="0"/>
                <a:ea typeface="+mn-ea"/>
                <a:cs typeface="+mn-cs"/>
              </a:rPr>
              <a:t>int</a:t>
            </a:r>
            <a:r>
              <a:rPr lang="en-US" b="0" dirty="0">
                <a:solidFill>
                  <a:srgbClr val="008000"/>
                </a:solidFill>
                <a:latin typeface="Helvetica" pitchFamily="34" charset="0"/>
                <a:ea typeface="+mn-ea"/>
                <a:cs typeface="+mn-cs"/>
              </a:rPr>
              <a:t> global = 0;</a:t>
            </a:r>
          </a:p>
          <a:p>
            <a:r>
              <a:rPr lang="en-US" b="0" dirty="0" err="1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int</a:t>
            </a:r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 main (</a:t>
            </a:r>
            <a:r>
              <a:rPr lang="en-US" b="0" dirty="0" err="1">
                <a:solidFill>
                  <a:srgbClr val="FF0000"/>
                </a:solidFill>
                <a:latin typeface="Helvetica" pitchFamily="34" charset="0"/>
                <a:ea typeface="+mn-ea"/>
                <a:cs typeface="+mn-cs"/>
              </a:rPr>
              <a:t>int</a:t>
            </a:r>
            <a:r>
              <a:rPr lang="en-US" b="0" dirty="0">
                <a:solidFill>
                  <a:srgbClr val="FF0000"/>
                </a:solidFill>
                <a:latin typeface="Helvetica" pitchFamily="34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FF0000"/>
                </a:solidFill>
                <a:latin typeface="Helvetica" pitchFamily="34" charset="0"/>
                <a:ea typeface="+mn-ea"/>
                <a:cs typeface="+mn-cs"/>
              </a:rPr>
              <a:t>arg</a:t>
            </a:r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) </a:t>
            </a:r>
          </a:p>
          <a:p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{</a:t>
            </a:r>
          </a:p>
          <a:p>
            <a:pPr lvl="1"/>
            <a:r>
              <a:rPr lang="en-US" b="0" dirty="0">
                <a:solidFill>
                  <a:srgbClr val="FF0000"/>
                </a:solidFill>
                <a:latin typeface="Helvetica" pitchFamily="34" charset="0"/>
                <a:ea typeface="+mn-ea"/>
                <a:cs typeface="+mn-cs"/>
              </a:rPr>
              <a:t>float  local;</a:t>
            </a:r>
          </a:p>
          <a:p>
            <a:pPr lvl="1"/>
            <a:r>
              <a:rPr lang="en-US" b="0" dirty="0">
                <a:solidFill>
                  <a:srgbClr val="FF0000"/>
                </a:solidFill>
                <a:latin typeface="Helvetica" pitchFamily="34" charset="0"/>
                <a:ea typeface="+mn-ea"/>
                <a:cs typeface="+mn-cs"/>
              </a:rPr>
              <a:t>char *</a:t>
            </a:r>
            <a:r>
              <a:rPr lang="en-US" b="0" dirty="0" err="1">
                <a:solidFill>
                  <a:srgbClr val="FF0000"/>
                </a:solidFill>
                <a:latin typeface="Helvetica" pitchFamily="34" charset="0"/>
                <a:ea typeface="+mn-ea"/>
                <a:cs typeface="+mn-cs"/>
              </a:rPr>
              <a:t>ptr</a:t>
            </a:r>
            <a:r>
              <a:rPr lang="en-US" b="0" dirty="0">
                <a:solidFill>
                  <a:srgbClr val="FF0000"/>
                </a:solidFill>
                <a:latin typeface="Helvetica" pitchFamily="34" charset="0"/>
                <a:ea typeface="+mn-ea"/>
                <a:cs typeface="+mn-cs"/>
              </a:rPr>
              <a:t>;</a:t>
            </a:r>
          </a:p>
          <a:p>
            <a:pPr lvl="1"/>
            <a:endParaRPr lang="en-US" b="0" dirty="0">
              <a:solidFill>
                <a:srgbClr val="420000"/>
              </a:solidFill>
              <a:latin typeface="Helvetica" pitchFamily="34" charset="0"/>
              <a:ea typeface="+mn-ea"/>
              <a:cs typeface="+mn-cs"/>
            </a:endParaRPr>
          </a:p>
          <a:p>
            <a:pPr lvl="1"/>
            <a:r>
              <a:rPr lang="en-US" b="0" dirty="0" err="1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ptr</a:t>
            </a:r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 = </a:t>
            </a:r>
            <a:r>
              <a:rPr lang="en-US" b="0" dirty="0" err="1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malloc</a:t>
            </a:r>
            <a:r>
              <a:rPr lang="en-US" b="0" dirty="0">
                <a:solidFill>
                  <a:srgbClr val="0000FF"/>
                </a:solidFill>
                <a:latin typeface="Helvetica" pitchFamily="34" charset="0"/>
                <a:ea typeface="+mn-ea"/>
                <a:cs typeface="+mn-cs"/>
              </a:rPr>
              <a:t>(100);</a:t>
            </a:r>
            <a:endParaRPr lang="en-US" b="0" dirty="0">
              <a:solidFill>
                <a:srgbClr val="660000"/>
              </a:solidFill>
              <a:latin typeface="Helvetica" pitchFamily="34" charset="0"/>
              <a:ea typeface="+mn-ea"/>
              <a:cs typeface="+mn-cs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local = 0;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local += 10*5;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…..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…. </a:t>
            </a:r>
          </a:p>
          <a:p>
            <a:pPr lvl="1"/>
            <a:r>
              <a:rPr lang="en-US" b="0" dirty="0" err="1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foo</a:t>
            </a:r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(); </a:t>
            </a:r>
          </a:p>
          <a:p>
            <a:pPr lvl="1"/>
            <a:r>
              <a:rPr lang="en-US" b="0" dirty="0">
                <a:solidFill>
                  <a:srgbClr val="FF0000"/>
                </a:solidFill>
                <a:latin typeface="Helvetica" pitchFamily="34" charset="0"/>
                <a:ea typeface="+mn-ea"/>
                <a:cs typeface="+mn-cs"/>
              </a:rPr>
              <a:t>…. /* return </a:t>
            </a:r>
            <a:r>
              <a:rPr lang="en-US" b="0" dirty="0" err="1">
                <a:solidFill>
                  <a:srgbClr val="FF0000"/>
                </a:solidFill>
                <a:latin typeface="Helvetica" pitchFamily="34" charset="0"/>
                <a:ea typeface="+mn-ea"/>
                <a:cs typeface="+mn-cs"/>
              </a:rPr>
              <a:t>addr</a:t>
            </a:r>
            <a:r>
              <a:rPr lang="en-US" b="0" dirty="0">
                <a:solidFill>
                  <a:srgbClr val="FF0000"/>
                </a:solidFill>
                <a:latin typeface="Helvetica" pitchFamily="34" charset="0"/>
                <a:ea typeface="+mn-ea"/>
                <a:cs typeface="+mn-cs"/>
              </a:rPr>
              <a:t> */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….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return 0;</a:t>
            </a:r>
          </a:p>
          <a:p>
            <a:r>
              <a:rPr lang="en-US" b="0" dirty="0">
                <a:solidFill>
                  <a:srgbClr val="000000"/>
                </a:solidFill>
                <a:latin typeface="Helvetica" pitchFamily="34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9" name="Group 6"/>
          <p:cNvGrpSpPr>
            <a:grpSpLocks/>
          </p:cNvGrpSpPr>
          <p:nvPr/>
        </p:nvGrpSpPr>
        <p:grpSpPr bwMode="auto">
          <a:xfrm>
            <a:off x="6136032" y="1981133"/>
            <a:ext cx="1830388" cy="3646487"/>
            <a:chOff x="2924" y="985"/>
            <a:chExt cx="1153" cy="2297"/>
          </a:xfrm>
        </p:grpSpPr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077" y="2185"/>
              <a:ext cx="9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solidFill>
                    <a:srgbClr val="0000FF"/>
                  </a:solidFill>
                  <a:latin typeface="Helvetica" pitchFamily="34" charset="0"/>
                  <a:ea typeface="+mn-ea"/>
                  <a:cs typeface="+mn-cs"/>
                </a:rPr>
                <a:t>Dynamically allocated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928" y="2675"/>
              <a:ext cx="11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008000"/>
                  </a:solidFill>
                  <a:latin typeface="Helvetica" pitchFamily="34" charset="0"/>
                  <a:ea typeface="+mn-ea"/>
                  <a:cs typeface="+mn-cs"/>
                </a:rPr>
                <a:t>Global variables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3044" y="3051"/>
              <a:ext cx="10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Helvetica" pitchFamily="34" charset="0"/>
                  <a:ea typeface="+mn-ea"/>
                  <a:cs typeface="+mn-cs"/>
                </a:rPr>
                <a:t>Program code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924" y="985"/>
              <a:ext cx="1101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FF0000"/>
                  </a:solidFill>
                  <a:latin typeface="Helvetica" pitchFamily="34" charset="0"/>
                  <a:ea typeface="+mn-ea"/>
                  <a:cs typeface="+mn-cs"/>
                </a:rPr>
                <a:t>Local variables</a:t>
              </a:r>
            </a:p>
            <a:p>
              <a:pPr algn="ctr"/>
              <a:r>
                <a:rPr lang="en-US" b="0">
                  <a:solidFill>
                    <a:srgbClr val="FF0000"/>
                  </a:solidFill>
                  <a:latin typeface="Helvetica" pitchFamily="34" charset="0"/>
                  <a:ea typeface="+mn-ea"/>
                  <a:cs typeface="+mn-cs"/>
                </a:rPr>
                <a:t>Return address</a:t>
              </a:r>
              <a:endParaRPr lang="en-US" b="0">
                <a:solidFill>
                  <a:srgbClr val="420000"/>
                </a:solidFill>
                <a:latin typeface="Helvetic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14" name="Group 11"/>
          <p:cNvGrpSpPr>
            <a:grpSpLocks/>
          </p:cNvGrpSpPr>
          <p:nvPr/>
        </p:nvGrpSpPr>
        <p:grpSpPr bwMode="auto">
          <a:xfrm>
            <a:off x="3542058" y="2012883"/>
            <a:ext cx="4619625" cy="3228975"/>
            <a:chOff x="1290" y="978"/>
            <a:chExt cx="2910" cy="2034"/>
          </a:xfrm>
        </p:grpSpPr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1332" y="978"/>
              <a:ext cx="2856" cy="403"/>
            </a:xfrm>
            <a:custGeom>
              <a:avLst/>
              <a:gdLst>
                <a:gd name="T0" fmla="*/ 0 w 2856"/>
                <a:gd name="T1" fmla="*/ 144 h 319"/>
                <a:gd name="T2" fmla="*/ 774 w 2856"/>
                <a:gd name="T3" fmla="*/ 379 h 319"/>
                <a:gd name="T4" fmla="*/ 2856 w 2856"/>
                <a:gd name="T5" fmla="*/ 0 h 319"/>
                <a:gd name="T6" fmla="*/ 0 60000 65536"/>
                <a:gd name="T7" fmla="*/ 0 60000 65536"/>
                <a:gd name="T8" fmla="*/ 0 60000 65536"/>
                <a:gd name="T9" fmla="*/ 0 w 2856"/>
                <a:gd name="T10" fmla="*/ 0 h 319"/>
                <a:gd name="T11" fmla="*/ 2856 w 2856"/>
                <a:gd name="T12" fmla="*/ 319 h 31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56" h="319">
                  <a:moveTo>
                    <a:pt x="0" y="114"/>
                  </a:moveTo>
                  <a:cubicBezTo>
                    <a:pt x="149" y="216"/>
                    <a:pt x="298" y="319"/>
                    <a:pt x="774" y="300"/>
                  </a:cubicBezTo>
                  <a:cubicBezTo>
                    <a:pt x="1250" y="281"/>
                    <a:pt x="2053" y="140"/>
                    <a:pt x="285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1356" y="1068"/>
              <a:ext cx="2802" cy="471"/>
            </a:xfrm>
            <a:custGeom>
              <a:avLst/>
              <a:gdLst>
                <a:gd name="T0" fmla="*/ 0 w 2802"/>
                <a:gd name="T1" fmla="*/ 440 h 405"/>
                <a:gd name="T2" fmla="*/ 1128 w 2802"/>
                <a:gd name="T3" fmla="*/ 398 h 405"/>
                <a:gd name="T4" fmla="*/ 2802 w 2802"/>
                <a:gd name="T5" fmla="*/ 0 h 405"/>
                <a:gd name="T6" fmla="*/ 0 60000 65536"/>
                <a:gd name="T7" fmla="*/ 0 60000 65536"/>
                <a:gd name="T8" fmla="*/ 0 60000 65536"/>
                <a:gd name="T9" fmla="*/ 0 w 2802"/>
                <a:gd name="T10" fmla="*/ 0 h 405"/>
                <a:gd name="T11" fmla="*/ 2802 w 2802"/>
                <a:gd name="T12" fmla="*/ 405 h 4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2" h="405">
                  <a:moveTo>
                    <a:pt x="0" y="378"/>
                  </a:moveTo>
                  <a:cubicBezTo>
                    <a:pt x="330" y="391"/>
                    <a:pt x="661" y="405"/>
                    <a:pt x="1128" y="342"/>
                  </a:cubicBezTo>
                  <a:cubicBezTo>
                    <a:pt x="1595" y="279"/>
                    <a:pt x="2198" y="139"/>
                    <a:pt x="2802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1290" y="1128"/>
              <a:ext cx="2910" cy="581"/>
            </a:xfrm>
            <a:custGeom>
              <a:avLst/>
              <a:gdLst>
                <a:gd name="T0" fmla="*/ 0 w 2910"/>
                <a:gd name="T1" fmla="*/ 555 h 521"/>
                <a:gd name="T2" fmla="*/ 1200 w 2910"/>
                <a:gd name="T3" fmla="*/ 488 h 521"/>
                <a:gd name="T4" fmla="*/ 2910 w 2910"/>
                <a:gd name="T5" fmla="*/ 0 h 521"/>
                <a:gd name="T6" fmla="*/ 0 60000 65536"/>
                <a:gd name="T7" fmla="*/ 0 60000 65536"/>
                <a:gd name="T8" fmla="*/ 0 60000 65536"/>
                <a:gd name="T9" fmla="*/ 0 w 2910"/>
                <a:gd name="T10" fmla="*/ 0 h 521"/>
                <a:gd name="T11" fmla="*/ 2910 w 2910"/>
                <a:gd name="T12" fmla="*/ 521 h 5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0" h="521">
                  <a:moveTo>
                    <a:pt x="0" y="498"/>
                  </a:moveTo>
                  <a:cubicBezTo>
                    <a:pt x="357" y="509"/>
                    <a:pt x="715" y="521"/>
                    <a:pt x="1200" y="438"/>
                  </a:cubicBezTo>
                  <a:cubicBezTo>
                    <a:pt x="1685" y="355"/>
                    <a:pt x="2297" y="177"/>
                    <a:pt x="2910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404" y="1170"/>
              <a:ext cx="2796" cy="1842"/>
            </a:xfrm>
            <a:custGeom>
              <a:avLst/>
              <a:gdLst>
                <a:gd name="T0" fmla="*/ 0 w 2796"/>
                <a:gd name="T1" fmla="*/ 1842 h 1842"/>
                <a:gd name="T2" fmla="*/ 2796 w 2796"/>
                <a:gd name="T3" fmla="*/ 0 h 1842"/>
                <a:gd name="T4" fmla="*/ 0 60000 65536"/>
                <a:gd name="T5" fmla="*/ 0 60000 65536"/>
                <a:gd name="T6" fmla="*/ 0 w 2796"/>
                <a:gd name="T7" fmla="*/ 0 h 1842"/>
                <a:gd name="T8" fmla="*/ 2796 w 2796"/>
                <a:gd name="T9" fmla="*/ 1842 h 18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96" h="1842">
                  <a:moveTo>
                    <a:pt x="0" y="1842"/>
                  </a:moveTo>
                  <a:cubicBezTo>
                    <a:pt x="1164" y="1074"/>
                    <a:pt x="2329" y="307"/>
                    <a:pt x="2796" y="0"/>
                  </a:cubicBez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19" name="Freeform 16"/>
          <p:cNvSpPr>
            <a:spLocks/>
          </p:cNvSpPr>
          <p:nvPr/>
        </p:nvSpPr>
        <p:spPr bwMode="auto">
          <a:xfrm>
            <a:off x="4046883" y="3627369"/>
            <a:ext cx="4162425" cy="698500"/>
          </a:xfrm>
          <a:custGeom>
            <a:avLst/>
            <a:gdLst>
              <a:gd name="T0" fmla="*/ 0 w 2622"/>
              <a:gd name="T1" fmla="*/ 0 h 440"/>
              <a:gd name="T2" fmla="*/ 1524000 w 2622"/>
              <a:gd name="T3" fmla="*/ 609600 h 440"/>
              <a:gd name="T4" fmla="*/ 4162425 w 2622"/>
              <a:gd name="T5" fmla="*/ 533400 h 440"/>
              <a:gd name="T6" fmla="*/ 0 60000 65536"/>
              <a:gd name="T7" fmla="*/ 0 60000 65536"/>
              <a:gd name="T8" fmla="*/ 0 60000 65536"/>
              <a:gd name="T9" fmla="*/ 0 w 2622"/>
              <a:gd name="T10" fmla="*/ 0 h 440"/>
              <a:gd name="T11" fmla="*/ 2622 w 2622"/>
              <a:gd name="T12" fmla="*/ 440 h 4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22" h="440">
                <a:moveTo>
                  <a:pt x="0" y="0"/>
                </a:moveTo>
                <a:cubicBezTo>
                  <a:pt x="261" y="164"/>
                  <a:pt x="523" y="328"/>
                  <a:pt x="960" y="384"/>
                </a:cubicBezTo>
                <a:cubicBezTo>
                  <a:pt x="1397" y="440"/>
                  <a:pt x="2009" y="388"/>
                  <a:pt x="2622" y="336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stealth" w="lg" len="lg"/>
          </a:ln>
        </p:spPr>
        <p:txBody>
          <a:bodyPr wrap="none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3580157" y="1922395"/>
            <a:ext cx="4629150" cy="2974975"/>
          </a:xfrm>
          <a:custGeom>
            <a:avLst/>
            <a:gdLst>
              <a:gd name="T0" fmla="*/ 0 w 2922"/>
              <a:gd name="T1" fmla="*/ 0 h 1868"/>
              <a:gd name="T2" fmla="*/ 2252790 w 2922"/>
              <a:gd name="T3" fmla="*/ 1328228 h 1868"/>
              <a:gd name="T4" fmla="*/ 2290811 w 2922"/>
              <a:gd name="T5" fmla="*/ 2732900 h 1868"/>
              <a:gd name="T6" fmla="*/ 4629150 w 2922"/>
              <a:gd name="T7" fmla="*/ 2780678 h 1868"/>
              <a:gd name="T8" fmla="*/ 0 60000 65536"/>
              <a:gd name="T9" fmla="*/ 0 60000 65536"/>
              <a:gd name="T10" fmla="*/ 0 60000 65536"/>
              <a:gd name="T11" fmla="*/ 0 60000 65536"/>
              <a:gd name="T12" fmla="*/ 0 w 2922"/>
              <a:gd name="T13" fmla="*/ 0 h 1868"/>
              <a:gd name="T14" fmla="*/ 2922 w 2922"/>
              <a:gd name="T15" fmla="*/ 1868 h 18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22" h="1868">
                <a:moveTo>
                  <a:pt x="0" y="0"/>
                </a:moveTo>
                <a:cubicBezTo>
                  <a:pt x="590" y="274"/>
                  <a:pt x="1181" y="548"/>
                  <a:pt x="1422" y="834"/>
                </a:cubicBezTo>
                <a:cubicBezTo>
                  <a:pt x="1663" y="1120"/>
                  <a:pt x="1196" y="1564"/>
                  <a:pt x="1446" y="1716"/>
                </a:cubicBezTo>
                <a:cubicBezTo>
                  <a:pt x="1696" y="1868"/>
                  <a:pt x="2309" y="1807"/>
                  <a:pt x="2922" y="1746"/>
                </a:cubicBezTo>
              </a:path>
            </a:pathLst>
          </a:custGeom>
          <a:noFill/>
          <a:ln w="9525">
            <a:solidFill>
              <a:srgbClr val="008000"/>
            </a:solidFill>
            <a:round/>
            <a:headEnd/>
            <a:tailEnd type="stealth" w="lg" len="lg"/>
          </a:ln>
        </p:spPr>
        <p:txBody>
          <a:bodyPr wrap="none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Date Placeholder 4"/>
          <p:cNvSpPr txBox="1">
            <a:spLocks/>
          </p:cNvSpPr>
          <p:nvPr/>
        </p:nvSpPr>
        <p:spPr>
          <a:xfrm>
            <a:off x="5811078" y="6400800"/>
            <a:ext cx="4389438" cy="457200"/>
          </a:xfrm>
          <a:prstGeom prst="rect">
            <a:avLst/>
          </a:prstGeom>
          <a:ln/>
        </p:spPr>
        <p:txBody>
          <a:bodyPr/>
          <a:lstStyle/>
          <a:p>
            <a:pPr algn="ctr">
              <a:defRPr/>
            </a:pPr>
            <a:endParaRPr lang="en-US" sz="1600" b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872002" y="5860474"/>
            <a:ext cx="4435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(“text” is also called “code”, referring to the 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binary executable code)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2784" y="228600"/>
            <a:ext cx="8796129" cy="1143000"/>
          </a:xfrm>
        </p:spPr>
        <p:txBody>
          <a:bodyPr/>
          <a:lstStyle/>
          <a:p>
            <a:r>
              <a:rPr lang="en-US" dirty="0"/>
              <a:t>Review: Execution Stack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67748" y="5127846"/>
            <a:ext cx="5700252" cy="173015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Stack holds temporary data and return address; Permits recursive execution</a:t>
            </a:r>
          </a:p>
          <a:p>
            <a:r>
              <a:rPr lang="en-US" altLang="zh-CN" dirty="0"/>
              <a:t>A, B, C are procedure names, but also refer to memory address for procedure code when computing return address (assuming each line of code is 1 Byte)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077066" y="1592826"/>
            <a:ext cx="2761635" cy="4972971"/>
            <a:chOff x="528" y="528"/>
            <a:chExt cx="1440" cy="3276"/>
          </a:xfrm>
        </p:grpSpPr>
        <p:sp>
          <p:nvSpPr>
            <p:cNvPr id="326665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26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6666" name="Text Box 10"/>
            <p:cNvSpPr txBox="1">
              <a:spLocks noChangeArrowheads="1"/>
            </p:cNvSpPr>
            <p:nvPr/>
          </p:nvSpPr>
          <p:spPr bwMode="auto">
            <a:xfrm>
              <a:off x="550" y="550"/>
              <a:ext cx="1344" cy="3254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A(1);</a:t>
              </a:r>
            </a:p>
            <a:p>
              <a:pPr>
                <a:spcBef>
                  <a:spcPct val="50000"/>
                </a:spcBef>
              </a:pP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A(</a:t>
              </a:r>
              <a:r>
                <a:rPr lang="en-US" b="0" dirty="0" err="1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int</a:t>
              </a: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 </a:t>
              </a:r>
              <a:r>
                <a:rPr lang="en-US" b="0" dirty="0" err="1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tmp</a:t>
              </a: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  if (</a:t>
              </a:r>
              <a:r>
                <a:rPr lang="en-US" b="0" dirty="0" err="1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tmp</a:t>
              </a: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  </a:t>
              </a:r>
              <a:r>
                <a:rPr lang="en-US" b="0" dirty="0" err="1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printf</a:t>
              </a: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(</a:t>
              </a:r>
              <a:r>
                <a:rPr lang="en-US" b="0" dirty="0" err="1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tmp</a:t>
              </a: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b="0" dirty="0">
                  <a:solidFill>
                    <a:srgbClr val="000000"/>
                  </a:solidFill>
                  <a:latin typeface="Courier New" pitchFamily="49" charset="0"/>
                  <a:ea typeface="+mn-ea"/>
                  <a:cs typeface="+mn-cs"/>
                </a:rPr>
                <a:t>}</a:t>
              </a:r>
            </a:p>
          </p:txBody>
        </p:sp>
      </p:grpSp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11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7066452" y="3488788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solidFill>
                  <a:srgbClr val="000000"/>
                </a:solidFill>
                <a:latin typeface="Courier New" pitchFamily="49" charset="0"/>
                <a:ea typeface="宋体" charset="-122"/>
                <a:cs typeface="+mn-cs"/>
              </a:rPr>
              <a:t>A: </a:t>
            </a:r>
            <a:r>
              <a:rPr lang="en-US" altLang="zh-CN" b="0" dirty="0" err="1">
                <a:solidFill>
                  <a:srgbClr val="000000"/>
                </a:solidFill>
                <a:latin typeface="Courier New" pitchFamily="49" charset="0"/>
                <a:ea typeface="宋体" charset="-122"/>
                <a:cs typeface="+mn-cs"/>
              </a:rPr>
              <a:t>tmp</a:t>
            </a:r>
            <a:r>
              <a:rPr lang="en-US" altLang="zh-CN" b="0" dirty="0">
                <a:solidFill>
                  <a:srgbClr val="000000"/>
                </a:solidFill>
                <a:latin typeface="Courier New" pitchFamily="49" charset="0"/>
                <a:ea typeface="宋体" charset="-122"/>
                <a:cs typeface="+mn-cs"/>
              </a:rPr>
              <a:t>=2</a:t>
            </a:r>
          </a:p>
          <a:p>
            <a:pPr algn="ctr"/>
            <a:r>
              <a:rPr lang="en-US" altLang="zh-CN" b="0" dirty="0">
                <a:solidFill>
                  <a:srgbClr val="000000"/>
                </a:solidFill>
                <a:latin typeface="Courier New" pitchFamily="49" charset="0"/>
                <a:ea typeface="宋体" charset="-122"/>
                <a:cs typeface="+mn-cs"/>
              </a:rPr>
              <a:t>   ret=C+1</a:t>
            </a:r>
          </a:p>
        </p:txBody>
      </p:sp>
      <p:grpSp>
        <p:nvGrpSpPr>
          <p:cNvPr id="33" name="Group 22"/>
          <p:cNvGrpSpPr>
            <a:grpSpLocks/>
          </p:cNvGrpSpPr>
          <p:nvPr/>
        </p:nvGrpSpPr>
        <p:grpSpPr bwMode="auto">
          <a:xfrm>
            <a:off x="5615479" y="3793589"/>
            <a:ext cx="1465263" cy="708025"/>
            <a:chOff x="2485" y="1920"/>
            <a:chExt cx="923" cy="446"/>
          </a:xfrm>
        </p:grpSpPr>
        <p:sp>
          <p:nvSpPr>
            <p:cNvPr id="34" name="Text Box 12"/>
            <p:cNvSpPr txBox="1">
              <a:spLocks noChangeArrowheads="1"/>
            </p:cNvSpPr>
            <p:nvPr/>
          </p:nvSpPr>
          <p:spPr bwMode="auto">
            <a:xfrm>
              <a:off x="2485" y="1920"/>
              <a:ext cx="582" cy="446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0">
                  <a:solidFill>
                    <a:srgbClr val="000000"/>
                  </a:solidFill>
                  <a:latin typeface="Times New Roman" pitchFamily="18" charset="0"/>
                  <a:ea typeface="宋体" charset="-122"/>
                  <a:cs typeface="+mn-cs"/>
                </a:rPr>
                <a:t>Stack</a:t>
              </a:r>
            </a:p>
            <a:p>
              <a:pPr algn="ctr"/>
              <a:r>
                <a:rPr lang="en-US" altLang="zh-CN" sz="2000" b="0">
                  <a:solidFill>
                    <a:srgbClr val="000000"/>
                  </a:solidFill>
                  <a:latin typeface="Times New Roman" pitchFamily="18" charset="0"/>
                  <a:ea typeface="宋体" charset="-122"/>
                  <a:cs typeface="+mn-cs"/>
                </a:rPr>
                <a:t>Pointer</a:t>
              </a:r>
            </a:p>
          </p:txBody>
        </p:sp>
        <p:sp>
          <p:nvSpPr>
            <p:cNvPr id="35" name="Line 14"/>
            <p:cNvSpPr>
              <a:spLocks noChangeShapeType="1"/>
            </p:cNvSpPr>
            <p:nvPr/>
          </p:nvSpPr>
          <p:spPr bwMode="auto">
            <a:xfrm>
              <a:off x="3024" y="2112"/>
              <a:ext cx="38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zh-CN" alt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7918939" y="4098388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algn="ctr"/>
            <a:endParaRPr lang="zh-CN" alt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7130780" y="4607976"/>
            <a:ext cx="1601721" cy="40011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000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Stack Growth</a:t>
            </a:r>
          </a:p>
        </p:txBody>
      </p:sp>
      <p:sp>
        <p:nvSpPr>
          <p:cNvPr id="38" name="Rectangle 8"/>
          <p:cNvSpPr>
            <a:spLocks noChangeArrowheads="1"/>
          </p:cNvSpPr>
          <p:nvPr/>
        </p:nvSpPr>
        <p:spPr bwMode="auto">
          <a:xfrm>
            <a:off x="7066452" y="1659988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solidFill>
                  <a:srgbClr val="000000"/>
                </a:solidFill>
                <a:latin typeface="Courier New" pitchFamily="49" charset="0"/>
                <a:ea typeface="宋体" charset="-122"/>
                <a:cs typeface="+mn-cs"/>
              </a:rPr>
              <a:t>A: </a:t>
            </a:r>
            <a:r>
              <a:rPr lang="en-US" altLang="zh-CN" b="0" dirty="0" err="1">
                <a:solidFill>
                  <a:srgbClr val="000000"/>
                </a:solidFill>
                <a:latin typeface="Courier New" pitchFamily="49" charset="0"/>
                <a:ea typeface="宋体" charset="-122"/>
                <a:cs typeface="+mn-cs"/>
              </a:rPr>
              <a:t>tmp</a:t>
            </a:r>
            <a:r>
              <a:rPr lang="en-US" altLang="zh-CN" b="0" dirty="0">
                <a:solidFill>
                  <a:srgbClr val="000000"/>
                </a:solidFill>
                <a:latin typeface="Courier New" pitchFamily="49" charset="0"/>
                <a:ea typeface="宋体" charset="-122"/>
                <a:cs typeface="+mn-cs"/>
              </a:rPr>
              <a:t>=1</a:t>
            </a:r>
          </a:p>
          <a:p>
            <a:pPr algn="ctr"/>
            <a:r>
              <a:rPr lang="en-US" altLang="zh-CN" b="0" dirty="0">
                <a:solidFill>
                  <a:srgbClr val="000000"/>
                </a:solidFill>
                <a:latin typeface="Courier New" pitchFamily="49" charset="0"/>
                <a:ea typeface="宋体" charset="-122"/>
                <a:cs typeface="+mn-cs"/>
              </a:rPr>
              <a:t>   ret=exit</a:t>
            </a: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7066452" y="2269588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solidFill>
                  <a:srgbClr val="00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B: ret=A+2</a:t>
            </a: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7066452" y="2879188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b="0" dirty="0">
                <a:solidFill>
                  <a:srgbClr val="000000"/>
                </a:solidFill>
                <a:latin typeface="Courier New" pitchFamily="49" charset="0"/>
                <a:ea typeface="宋体" charset="-122"/>
                <a:cs typeface="Courier New" pitchFamily="49" charset="0"/>
              </a:rPr>
              <a:t>C: ret=B+1</a:t>
            </a:r>
          </a:p>
        </p:txBody>
      </p:sp>
      <p:cxnSp>
        <p:nvCxnSpPr>
          <p:cNvPr id="42" name="直接箭头连接符 41"/>
          <p:cNvCxnSpPr/>
          <p:nvPr/>
        </p:nvCxnSpPr>
        <p:spPr bwMode="auto">
          <a:xfrm rot="10800000" flipV="1">
            <a:off x="3169922" y="2715065"/>
            <a:ext cx="4445391" cy="54864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rot="10800000" flipV="1">
            <a:off x="2860433" y="3263705"/>
            <a:ext cx="4881489" cy="1575581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接箭头连接符 45"/>
          <p:cNvCxnSpPr/>
          <p:nvPr/>
        </p:nvCxnSpPr>
        <p:spPr bwMode="auto">
          <a:xfrm rot="10800000" flipV="1">
            <a:off x="3043313" y="3981157"/>
            <a:ext cx="4628273" cy="2152357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8" name="直接箭头连接符 47"/>
          <p:cNvCxnSpPr/>
          <p:nvPr/>
        </p:nvCxnSpPr>
        <p:spPr bwMode="auto">
          <a:xfrm rot="10800000">
            <a:off x="2782678" y="2052002"/>
            <a:ext cx="4692419" cy="61613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>
          <a:xfrm>
            <a:off x="1809136" y="469490"/>
            <a:ext cx="8701548" cy="1005349"/>
          </a:xfrm>
        </p:spPr>
        <p:txBody>
          <a:bodyPr/>
          <a:lstStyle/>
          <a:p>
            <a:r>
              <a:rPr lang="en-US" sz="3600" dirty="0"/>
              <a:t>Virtual Memory Provides Separate Address Space for Each Process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734406" y="1558715"/>
            <a:ext cx="6856321" cy="5122036"/>
            <a:chOff x="868239" y="1112163"/>
            <a:chExt cx="7202523" cy="5785958"/>
          </a:xfrm>
        </p:grpSpPr>
        <p:sp>
          <p:nvSpPr>
            <p:cNvPr id="309250" name="Oval 2"/>
            <p:cNvSpPr>
              <a:spLocks noChangeArrowheads="1"/>
            </p:cNvSpPr>
            <p:nvPr/>
          </p:nvSpPr>
          <p:spPr bwMode="auto">
            <a:xfrm>
              <a:off x="5775325" y="1340763"/>
              <a:ext cx="609600" cy="30480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9253" name="Text Box 5"/>
            <p:cNvSpPr txBox="1">
              <a:spLocks noChangeArrowheads="1"/>
            </p:cNvSpPr>
            <p:nvPr/>
          </p:nvSpPr>
          <p:spPr bwMode="auto">
            <a:xfrm>
              <a:off x="1157400" y="3263226"/>
              <a:ext cx="988789" cy="135590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 lIns="91429" tIns="45714" rIns="91429" bIns="45714">
              <a:spAutoFit/>
            </a:bodyPr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Proc 1</a:t>
              </a:r>
            </a:p>
            <a:p>
              <a:pPr algn="ctr"/>
              <a:r>
                <a:rPr lang="en-US" b="0" dirty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Virtual</a:t>
              </a:r>
            </a:p>
            <a:p>
              <a:pPr algn="ctr"/>
              <a:r>
                <a:rPr lang="en-US" b="0" dirty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Address</a:t>
              </a:r>
            </a:p>
            <a:p>
              <a:pPr algn="ctr"/>
              <a:r>
                <a:rPr lang="en-US" b="0" dirty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Space 1</a:t>
              </a:r>
            </a:p>
          </p:txBody>
        </p:sp>
        <p:sp>
          <p:nvSpPr>
            <p:cNvPr id="309254" name="Text Box 6"/>
            <p:cNvSpPr txBox="1">
              <a:spLocks noChangeArrowheads="1"/>
            </p:cNvSpPr>
            <p:nvPr/>
          </p:nvSpPr>
          <p:spPr bwMode="auto">
            <a:xfrm>
              <a:off x="6735875" y="3298151"/>
              <a:ext cx="988789" cy="135590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 lIns="91429" tIns="45714" rIns="91429" bIns="45714">
              <a:spAutoFit/>
            </a:bodyPr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Proc 2</a:t>
              </a:r>
            </a:p>
            <a:p>
              <a:pPr algn="ctr"/>
              <a:r>
                <a:rPr lang="en-US" b="0" dirty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Virtual</a:t>
              </a:r>
            </a:p>
            <a:p>
              <a:pPr algn="ctr"/>
              <a:r>
                <a:rPr lang="en-US" b="0" dirty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Address</a:t>
              </a:r>
            </a:p>
            <a:p>
              <a:pPr algn="ctr"/>
              <a:r>
                <a:rPr lang="en-US" b="0" dirty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Space 2</a:t>
              </a:r>
            </a:p>
          </p:txBody>
        </p:sp>
        <p:grpSp>
          <p:nvGrpSpPr>
            <p:cNvPr id="2" name="Group 7"/>
            <p:cNvGrpSpPr>
              <a:grpSpLocks/>
            </p:cNvGrpSpPr>
            <p:nvPr/>
          </p:nvGrpSpPr>
          <p:grpSpPr bwMode="auto">
            <a:xfrm>
              <a:off x="1050925" y="1188363"/>
              <a:ext cx="1295400" cy="1828800"/>
              <a:chOff x="672" y="672"/>
              <a:chExt cx="816" cy="1152"/>
            </a:xfrm>
          </p:grpSpPr>
          <p:sp>
            <p:nvSpPr>
              <p:cNvPr id="309256" name="Rectangle 8"/>
              <p:cNvSpPr>
                <a:spLocks noChangeArrowheads="1"/>
              </p:cNvSpPr>
              <p:nvPr/>
            </p:nvSpPr>
            <p:spPr bwMode="auto">
              <a:xfrm>
                <a:off x="672" y="672"/>
                <a:ext cx="816" cy="1152"/>
              </a:xfrm>
              <a:prstGeom prst="rect">
                <a:avLst/>
              </a:prstGeom>
              <a:solidFill>
                <a:srgbClr val="E2F6CE"/>
              </a:solidFill>
              <a:ln w="571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lIns="91429" tIns="45714" rIns="91429" bIns="45714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Stack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Heap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Data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Code</a:t>
                </a:r>
              </a:p>
            </p:txBody>
          </p:sp>
          <p:sp>
            <p:nvSpPr>
              <p:cNvPr id="309257" name="Line 9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816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 sz="16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09258" name="Line 10"/>
              <p:cNvSpPr>
                <a:spLocks noChangeShapeType="1"/>
              </p:cNvSpPr>
              <p:nvPr/>
            </p:nvSpPr>
            <p:spPr bwMode="auto">
              <a:xfrm>
                <a:off x="672" y="1296"/>
                <a:ext cx="816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 sz="16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09259" name="Line 11"/>
              <p:cNvSpPr>
                <a:spLocks noChangeShapeType="1"/>
              </p:cNvSpPr>
              <p:nvPr/>
            </p:nvSpPr>
            <p:spPr bwMode="auto">
              <a:xfrm>
                <a:off x="672" y="1536"/>
                <a:ext cx="816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 sz="16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6537325" y="1264563"/>
              <a:ext cx="1295400" cy="1828800"/>
              <a:chOff x="672" y="672"/>
              <a:chExt cx="816" cy="1152"/>
            </a:xfrm>
          </p:grpSpPr>
          <p:sp>
            <p:nvSpPr>
              <p:cNvPr id="309261" name="Rectangle 13"/>
              <p:cNvSpPr>
                <a:spLocks noChangeArrowheads="1"/>
              </p:cNvSpPr>
              <p:nvPr/>
            </p:nvSpPr>
            <p:spPr bwMode="auto">
              <a:xfrm>
                <a:off x="672" y="672"/>
                <a:ext cx="816" cy="1152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lIns="91429" tIns="45714" rIns="91429" bIns="45714" anchor="ctr"/>
              <a:lstStyle/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Stack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Heap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Data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Code</a:t>
                </a:r>
              </a:p>
            </p:txBody>
          </p:sp>
          <p:sp>
            <p:nvSpPr>
              <p:cNvPr id="309262" name="Line 14"/>
              <p:cNvSpPr>
                <a:spLocks noChangeShapeType="1"/>
              </p:cNvSpPr>
              <p:nvPr/>
            </p:nvSpPr>
            <p:spPr bwMode="auto">
              <a:xfrm>
                <a:off x="672" y="1008"/>
                <a:ext cx="816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 sz="16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09263" name="Line 15"/>
              <p:cNvSpPr>
                <a:spLocks noChangeShapeType="1"/>
              </p:cNvSpPr>
              <p:nvPr/>
            </p:nvSpPr>
            <p:spPr bwMode="auto">
              <a:xfrm>
                <a:off x="672" y="1296"/>
                <a:ext cx="816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 sz="16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09264" name="Line 16"/>
              <p:cNvSpPr>
                <a:spLocks noChangeShapeType="1"/>
              </p:cNvSpPr>
              <p:nvPr/>
            </p:nvSpPr>
            <p:spPr bwMode="auto">
              <a:xfrm>
                <a:off x="672" y="1536"/>
                <a:ext cx="816" cy="0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algn="ctr"/>
                <a:endParaRPr lang="en-US" sz="16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3870325" y="1112163"/>
              <a:ext cx="1295400" cy="5334000"/>
              <a:chOff x="2448" y="624"/>
              <a:chExt cx="816" cy="3360"/>
            </a:xfrm>
          </p:grpSpPr>
          <p:sp>
            <p:nvSpPr>
              <p:cNvPr id="309266" name="Rectangle 18"/>
              <p:cNvSpPr>
                <a:spLocks noChangeArrowheads="1"/>
              </p:cNvSpPr>
              <p:nvPr/>
            </p:nvSpPr>
            <p:spPr bwMode="auto">
              <a:xfrm>
                <a:off x="2448" y="624"/>
                <a:ext cx="816" cy="28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2A40E2"/>
                </a:solidFill>
                <a:miter lim="800000"/>
                <a:headEnd/>
                <a:tailEnd/>
              </a:ln>
              <a:effectLst/>
            </p:spPr>
            <p:txBody>
              <a:bodyPr wrap="none" lIns="91429" tIns="45714" rIns="91429" bIns="45714" anchor="ctr"/>
              <a:lstStyle/>
              <a:p>
                <a:pPr algn="ctr"/>
                <a:r>
                  <a:rPr lang="en-US" sz="16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Heap 2</a:t>
                </a:r>
              </a:p>
            </p:txBody>
          </p:sp>
          <p:sp>
            <p:nvSpPr>
              <p:cNvPr id="309267" name="Rectangle 19"/>
              <p:cNvSpPr>
                <a:spLocks noChangeArrowheads="1"/>
              </p:cNvSpPr>
              <p:nvPr/>
            </p:nvSpPr>
            <p:spPr bwMode="auto">
              <a:xfrm>
                <a:off x="2448" y="912"/>
                <a:ext cx="816" cy="288"/>
              </a:xfrm>
              <a:prstGeom prst="rect">
                <a:avLst/>
              </a:prstGeom>
              <a:solidFill>
                <a:srgbClr val="DEF5C8"/>
              </a:solidFill>
              <a:ln w="57150">
                <a:solidFill>
                  <a:srgbClr val="2A40E2"/>
                </a:solidFill>
                <a:miter lim="800000"/>
                <a:headEnd/>
                <a:tailEnd/>
              </a:ln>
              <a:effectLst/>
            </p:spPr>
            <p:txBody>
              <a:bodyPr wrap="none" lIns="91429" tIns="45714" rIns="91429" bIns="45714" anchor="ctr"/>
              <a:lstStyle/>
              <a:p>
                <a:pPr algn="ctr"/>
                <a:r>
                  <a:rPr lang="en-US" sz="16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Code1</a:t>
                </a:r>
              </a:p>
            </p:txBody>
          </p:sp>
          <p:sp>
            <p:nvSpPr>
              <p:cNvPr id="309268" name="Rectangle 20"/>
              <p:cNvSpPr>
                <a:spLocks noChangeArrowheads="1"/>
              </p:cNvSpPr>
              <p:nvPr/>
            </p:nvSpPr>
            <p:spPr bwMode="auto">
              <a:xfrm>
                <a:off x="2448" y="1200"/>
                <a:ext cx="816" cy="288"/>
              </a:xfrm>
              <a:prstGeom prst="rect">
                <a:avLst/>
              </a:prstGeom>
              <a:solidFill>
                <a:srgbClr val="DEF5C8"/>
              </a:solidFill>
              <a:ln w="57150">
                <a:solidFill>
                  <a:srgbClr val="2A40E2"/>
                </a:solidFill>
                <a:miter lim="800000"/>
                <a:headEnd/>
                <a:tailEnd/>
              </a:ln>
              <a:effectLst/>
            </p:spPr>
            <p:txBody>
              <a:bodyPr wrap="none" lIns="91429" tIns="45714" rIns="91429" bIns="45714" anchor="ctr"/>
              <a:lstStyle/>
              <a:p>
                <a:pPr algn="ctr"/>
                <a:r>
                  <a:rPr lang="en-US" sz="16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Data 1</a:t>
                </a:r>
              </a:p>
            </p:txBody>
          </p:sp>
          <p:sp>
            <p:nvSpPr>
              <p:cNvPr id="309269" name="Rectangle 21"/>
              <p:cNvSpPr>
                <a:spLocks noChangeArrowheads="1"/>
              </p:cNvSpPr>
              <p:nvPr/>
            </p:nvSpPr>
            <p:spPr bwMode="auto">
              <a:xfrm>
                <a:off x="2448" y="3504"/>
                <a:ext cx="816" cy="480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A40E2"/>
                </a:solidFill>
                <a:miter lim="800000"/>
                <a:headEnd/>
                <a:tailEnd/>
              </a:ln>
              <a:effectLst/>
            </p:spPr>
            <p:txBody>
              <a:bodyPr wrap="none" lIns="91429" tIns="45714" rIns="91429" bIns="45714" anchor="ctr"/>
              <a:lstStyle/>
              <a:p>
                <a:pPr algn="ctr"/>
                <a:r>
                  <a: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OS heap &amp; </a:t>
                </a:r>
              </a:p>
              <a:p>
                <a:pPr algn="ctr"/>
                <a:r>
                  <a: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Stacks</a:t>
                </a:r>
              </a:p>
            </p:txBody>
          </p:sp>
          <p:sp>
            <p:nvSpPr>
              <p:cNvPr id="309270" name="Rectangle 22"/>
              <p:cNvSpPr>
                <a:spLocks noChangeArrowheads="1"/>
              </p:cNvSpPr>
              <p:nvPr/>
            </p:nvSpPr>
            <p:spPr bwMode="auto">
              <a:xfrm>
                <a:off x="2448" y="1488"/>
                <a:ext cx="816" cy="288"/>
              </a:xfrm>
              <a:prstGeom prst="rect">
                <a:avLst/>
              </a:prstGeom>
              <a:solidFill>
                <a:srgbClr val="DEF5C8"/>
              </a:solidFill>
              <a:ln w="57150">
                <a:solidFill>
                  <a:srgbClr val="2A40E2"/>
                </a:solidFill>
                <a:miter lim="800000"/>
                <a:headEnd/>
                <a:tailEnd/>
              </a:ln>
              <a:effectLst/>
            </p:spPr>
            <p:txBody>
              <a:bodyPr wrap="none" lIns="91429" tIns="45714" rIns="91429" bIns="45714" anchor="ctr"/>
              <a:lstStyle/>
              <a:p>
                <a:pPr algn="ctr"/>
                <a:r>
                  <a:rPr lang="en-US" sz="16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Stack 1</a:t>
                </a:r>
              </a:p>
            </p:txBody>
          </p:sp>
          <p:sp>
            <p:nvSpPr>
              <p:cNvPr id="309271" name="Rectangle 23"/>
              <p:cNvSpPr>
                <a:spLocks noChangeArrowheads="1"/>
              </p:cNvSpPr>
              <p:nvPr/>
            </p:nvSpPr>
            <p:spPr bwMode="auto">
              <a:xfrm>
                <a:off x="2448" y="1776"/>
                <a:ext cx="816" cy="28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2A40E2"/>
                </a:solidFill>
                <a:miter lim="800000"/>
                <a:headEnd/>
                <a:tailEnd/>
              </a:ln>
              <a:effectLst/>
            </p:spPr>
            <p:txBody>
              <a:bodyPr wrap="none" lIns="91429" tIns="45714" rIns="91429" bIns="45714" anchor="ctr"/>
              <a:lstStyle/>
              <a:p>
                <a:pPr algn="ctr"/>
                <a:r>
                  <a:rPr lang="en-US" sz="16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Code 2</a:t>
                </a:r>
              </a:p>
            </p:txBody>
          </p:sp>
          <p:sp>
            <p:nvSpPr>
              <p:cNvPr id="309272" name="Rectangle 24"/>
              <p:cNvSpPr>
                <a:spLocks noChangeArrowheads="1"/>
              </p:cNvSpPr>
              <p:nvPr/>
            </p:nvSpPr>
            <p:spPr bwMode="auto">
              <a:xfrm>
                <a:off x="2448" y="2064"/>
                <a:ext cx="816" cy="288"/>
              </a:xfrm>
              <a:prstGeom prst="rect">
                <a:avLst/>
              </a:prstGeom>
              <a:solidFill>
                <a:srgbClr val="DEF5C8"/>
              </a:solidFill>
              <a:ln w="57150">
                <a:solidFill>
                  <a:srgbClr val="2A40E2"/>
                </a:solidFill>
                <a:miter lim="800000"/>
                <a:headEnd/>
                <a:tailEnd/>
              </a:ln>
              <a:effectLst/>
            </p:spPr>
            <p:txBody>
              <a:bodyPr wrap="none" lIns="91429" tIns="45714" rIns="91429" bIns="45714" anchor="ctr"/>
              <a:lstStyle/>
              <a:p>
                <a:pPr algn="ctr"/>
                <a:r>
                  <a:rPr lang="en-US" sz="16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Heap 1</a:t>
                </a:r>
              </a:p>
            </p:txBody>
          </p:sp>
          <p:sp>
            <p:nvSpPr>
              <p:cNvPr id="309273" name="Rectangle 25"/>
              <p:cNvSpPr>
                <a:spLocks noChangeArrowheads="1"/>
              </p:cNvSpPr>
              <p:nvPr/>
            </p:nvSpPr>
            <p:spPr bwMode="auto">
              <a:xfrm>
                <a:off x="2448" y="2352"/>
                <a:ext cx="816" cy="28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2A40E2"/>
                </a:solidFill>
                <a:miter lim="800000"/>
                <a:headEnd/>
                <a:tailEnd/>
              </a:ln>
              <a:effectLst/>
            </p:spPr>
            <p:txBody>
              <a:bodyPr wrap="none" lIns="91429" tIns="45714" rIns="91429" bIns="45714" anchor="ctr"/>
              <a:lstStyle/>
              <a:p>
                <a:pPr algn="ctr"/>
                <a:r>
                  <a:rPr lang="en-US" sz="16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Data 2</a:t>
                </a:r>
              </a:p>
            </p:txBody>
          </p:sp>
          <p:sp>
            <p:nvSpPr>
              <p:cNvPr id="309274" name="Rectangle 26"/>
              <p:cNvSpPr>
                <a:spLocks noChangeArrowheads="1"/>
              </p:cNvSpPr>
              <p:nvPr/>
            </p:nvSpPr>
            <p:spPr bwMode="auto">
              <a:xfrm>
                <a:off x="2448" y="2640"/>
                <a:ext cx="816" cy="28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2A40E2"/>
                </a:solidFill>
                <a:miter lim="800000"/>
                <a:headEnd/>
                <a:tailEnd/>
              </a:ln>
              <a:effectLst/>
            </p:spPr>
            <p:txBody>
              <a:bodyPr wrap="none" lIns="91429" tIns="45714" rIns="91429" bIns="45714" anchor="ctr"/>
              <a:lstStyle/>
              <a:p>
                <a:pPr algn="ctr"/>
                <a:r>
                  <a:rPr lang="en-US" sz="16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Stack 2</a:t>
                </a:r>
              </a:p>
            </p:txBody>
          </p:sp>
          <p:sp>
            <p:nvSpPr>
              <p:cNvPr id="309275" name="Rectangle 27"/>
              <p:cNvSpPr>
                <a:spLocks noChangeArrowheads="1"/>
              </p:cNvSpPr>
              <p:nvPr/>
            </p:nvSpPr>
            <p:spPr bwMode="auto">
              <a:xfrm>
                <a:off x="2448" y="2928"/>
                <a:ext cx="816" cy="2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A40E2"/>
                </a:solidFill>
                <a:miter lim="800000"/>
                <a:headEnd/>
                <a:tailEnd/>
              </a:ln>
              <a:effectLst/>
            </p:spPr>
            <p:txBody>
              <a:bodyPr wrap="none" lIns="91429" tIns="45714" rIns="91429" bIns="45714" anchor="ctr"/>
              <a:lstStyle/>
              <a:p>
                <a:pPr algn="ctr"/>
                <a:r>
                  <a: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OS code</a:t>
                </a:r>
              </a:p>
            </p:txBody>
          </p:sp>
          <p:sp>
            <p:nvSpPr>
              <p:cNvPr id="309276" name="Rectangle 28"/>
              <p:cNvSpPr>
                <a:spLocks noChangeArrowheads="1"/>
              </p:cNvSpPr>
              <p:nvPr/>
            </p:nvSpPr>
            <p:spPr bwMode="auto">
              <a:xfrm>
                <a:off x="2448" y="3216"/>
                <a:ext cx="816" cy="2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rgbClr val="2A40E2"/>
                </a:solidFill>
                <a:miter lim="800000"/>
                <a:headEnd/>
                <a:tailEnd/>
              </a:ln>
              <a:effectLst/>
            </p:spPr>
            <p:txBody>
              <a:bodyPr wrap="none" lIns="91429" tIns="45714" rIns="91429" bIns="45714" anchor="ctr"/>
              <a:lstStyle/>
              <a:p>
                <a:pPr algn="ctr"/>
                <a:r>
                  <a: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OS data</a:t>
                </a:r>
              </a:p>
            </p:txBody>
          </p:sp>
        </p:grpSp>
        <p:sp>
          <p:nvSpPr>
            <p:cNvPr id="309277" name="Line 29"/>
            <p:cNvSpPr>
              <a:spLocks noChangeShapeType="1"/>
            </p:cNvSpPr>
            <p:nvPr/>
          </p:nvSpPr>
          <p:spPr bwMode="auto">
            <a:xfrm>
              <a:off x="2346325" y="1416963"/>
              <a:ext cx="1524000" cy="1219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9278" name="Line 30"/>
            <p:cNvSpPr>
              <a:spLocks noChangeShapeType="1"/>
            </p:cNvSpPr>
            <p:nvPr/>
          </p:nvSpPr>
          <p:spPr bwMode="auto">
            <a:xfrm>
              <a:off x="2346325" y="1950363"/>
              <a:ext cx="1524000" cy="1676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9279" name="Line 31"/>
            <p:cNvSpPr>
              <a:spLocks noChangeShapeType="1"/>
            </p:cNvSpPr>
            <p:nvPr/>
          </p:nvSpPr>
          <p:spPr bwMode="auto">
            <a:xfrm flipV="1">
              <a:off x="2346325" y="2255163"/>
              <a:ext cx="1524000" cy="152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9280" name="Line 32"/>
            <p:cNvSpPr>
              <a:spLocks noChangeShapeType="1"/>
            </p:cNvSpPr>
            <p:nvPr/>
          </p:nvSpPr>
          <p:spPr bwMode="auto">
            <a:xfrm flipV="1">
              <a:off x="2346325" y="1797963"/>
              <a:ext cx="1524000" cy="1066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9281" name="Line 33"/>
            <p:cNvSpPr>
              <a:spLocks noChangeShapeType="1"/>
            </p:cNvSpPr>
            <p:nvPr/>
          </p:nvSpPr>
          <p:spPr bwMode="auto">
            <a:xfrm flipH="1">
              <a:off x="5165725" y="1569363"/>
              <a:ext cx="1371600" cy="2971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9282" name="Line 34"/>
            <p:cNvSpPr>
              <a:spLocks noChangeShapeType="1"/>
            </p:cNvSpPr>
            <p:nvPr/>
          </p:nvSpPr>
          <p:spPr bwMode="auto">
            <a:xfrm flipH="1" flipV="1">
              <a:off x="5165725" y="1340763"/>
              <a:ext cx="1371600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9283" name="Line 35"/>
            <p:cNvSpPr>
              <a:spLocks noChangeShapeType="1"/>
            </p:cNvSpPr>
            <p:nvPr/>
          </p:nvSpPr>
          <p:spPr bwMode="auto">
            <a:xfrm flipH="1">
              <a:off x="5165725" y="2483763"/>
              <a:ext cx="1371600" cy="1600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9284" name="Line 36"/>
            <p:cNvSpPr>
              <a:spLocks noChangeShapeType="1"/>
            </p:cNvSpPr>
            <p:nvPr/>
          </p:nvSpPr>
          <p:spPr bwMode="auto">
            <a:xfrm flipH="1">
              <a:off x="5165725" y="2864763"/>
              <a:ext cx="1371600" cy="304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9286" name="Oval 38"/>
            <p:cNvSpPr>
              <a:spLocks noChangeArrowheads="1"/>
            </p:cNvSpPr>
            <p:nvPr/>
          </p:nvSpPr>
          <p:spPr bwMode="auto">
            <a:xfrm>
              <a:off x="2879725" y="1264563"/>
              <a:ext cx="609600" cy="3048000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9287" name="Rectangle 39"/>
            <p:cNvSpPr>
              <a:spLocks noChangeArrowheads="1"/>
            </p:cNvSpPr>
            <p:nvPr/>
          </p:nvSpPr>
          <p:spPr bwMode="auto">
            <a:xfrm>
              <a:off x="6003925" y="2026563"/>
              <a:ext cx="304800" cy="1447800"/>
            </a:xfrm>
            <a:prstGeom prst="rect">
              <a:avLst/>
            </a:prstGeom>
            <a:solidFill>
              <a:schemeClr val="accent1"/>
            </a:solidFill>
            <a:ln w="571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9288" name="Rectangle 40"/>
            <p:cNvSpPr>
              <a:spLocks noChangeArrowheads="1"/>
            </p:cNvSpPr>
            <p:nvPr/>
          </p:nvSpPr>
          <p:spPr bwMode="auto">
            <a:xfrm rot="-689794">
              <a:off x="6156325" y="1645563"/>
              <a:ext cx="152400" cy="457200"/>
            </a:xfrm>
            <a:prstGeom prst="rect">
              <a:avLst/>
            </a:prstGeom>
            <a:solidFill>
              <a:schemeClr val="accent1"/>
            </a:solidFill>
            <a:ln w="5715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9289" name="Oval 41"/>
            <p:cNvSpPr>
              <a:spLocks noChangeArrowheads="1"/>
            </p:cNvSpPr>
            <p:nvPr/>
          </p:nvSpPr>
          <p:spPr bwMode="auto">
            <a:xfrm>
              <a:off x="5775325" y="1340763"/>
              <a:ext cx="609600" cy="304800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9290" name="Text Box 42"/>
            <p:cNvSpPr txBox="1">
              <a:spLocks noChangeArrowheads="1"/>
            </p:cNvSpPr>
            <p:nvPr/>
          </p:nvSpPr>
          <p:spPr bwMode="auto">
            <a:xfrm>
              <a:off x="868239" y="5174047"/>
              <a:ext cx="2171524" cy="799629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 lIns="91429" tIns="45714" rIns="91429" bIns="45714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Translation Map 1</a:t>
              </a:r>
            </a:p>
            <a:p>
              <a:pPr algn="ctr"/>
              <a:r>
                <a:rPr lang="en-US" sz="2000" b="0" dirty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(Page Table)</a:t>
              </a:r>
            </a:p>
          </p:txBody>
        </p:sp>
        <p:sp>
          <p:nvSpPr>
            <p:cNvPr id="309291" name="Text Box 43"/>
            <p:cNvSpPr txBox="1">
              <a:spLocks noChangeArrowheads="1"/>
            </p:cNvSpPr>
            <p:nvPr/>
          </p:nvSpPr>
          <p:spPr bwMode="auto">
            <a:xfrm>
              <a:off x="5899238" y="5303163"/>
              <a:ext cx="2171524" cy="799629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 lIns="91429" tIns="45714" rIns="91429" bIns="45714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Translation Map 2</a:t>
              </a:r>
            </a:p>
            <a:p>
              <a:pPr algn="ctr"/>
              <a:r>
                <a:rPr lang="en-US" sz="2000" b="0" dirty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(Page Table)</a:t>
              </a:r>
            </a:p>
          </p:txBody>
        </p:sp>
        <p:sp>
          <p:nvSpPr>
            <p:cNvPr id="309292" name="Line 44"/>
            <p:cNvSpPr>
              <a:spLocks noChangeShapeType="1"/>
            </p:cNvSpPr>
            <p:nvPr/>
          </p:nvSpPr>
          <p:spPr bwMode="auto">
            <a:xfrm flipV="1">
              <a:off x="3032125" y="4464963"/>
              <a:ext cx="7620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9293" name="Line 45"/>
            <p:cNvSpPr>
              <a:spLocks noChangeShapeType="1"/>
            </p:cNvSpPr>
            <p:nvPr/>
          </p:nvSpPr>
          <p:spPr bwMode="auto">
            <a:xfrm flipH="1" flipV="1">
              <a:off x="6080125" y="4464963"/>
              <a:ext cx="76200" cy="838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9294" name="Text Box 46"/>
            <p:cNvSpPr txBox="1">
              <a:spLocks noChangeArrowheads="1"/>
            </p:cNvSpPr>
            <p:nvPr/>
          </p:nvSpPr>
          <p:spPr bwMode="auto">
            <a:xfrm>
              <a:off x="3199149" y="6446163"/>
              <a:ext cx="2750465" cy="45195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 lIns="91429" tIns="45714" rIns="91429" bIns="45714">
              <a:spAutoFit/>
            </a:bodyPr>
            <a:lstStyle/>
            <a:p>
              <a:pPr algn="ctr"/>
              <a:r>
                <a:rPr lang="en-US" sz="2000" b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Physical Address Space</a:t>
              </a:r>
            </a:p>
          </p:txBody>
        </p:sp>
        <p:sp>
          <p:nvSpPr>
            <p:cNvPr id="309251" name="Oval 3"/>
            <p:cNvSpPr>
              <a:spLocks noChangeArrowheads="1"/>
            </p:cNvSpPr>
            <p:nvPr/>
          </p:nvSpPr>
          <p:spPr bwMode="auto">
            <a:xfrm>
              <a:off x="2879725" y="1264563"/>
              <a:ext cx="609600" cy="3048000"/>
            </a:xfrm>
            <a:prstGeom prst="ellipse">
              <a:avLst/>
            </a:prstGeom>
            <a:solidFill>
              <a:schemeClr val="accent2"/>
            </a:solidFill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4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12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49" name="Slide Number Placeholder 3"/>
          <p:cNvSpPr txBox="1">
            <a:spLocks/>
          </p:cNvSpPr>
          <p:nvPr/>
        </p:nvSpPr>
        <p:spPr bwMode="auto">
          <a:xfrm>
            <a:off x="8077200" y="6299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eaLnBrk="1" hangingPunct="1">
              <a:defRPr/>
            </a:pPr>
            <a:fld id="{78997615-6873-405D-B80D-4D52F6DDA5E8}" type="slidenum">
              <a:rPr lang="en-US" altLang="zh-CN" sz="1000">
                <a:solidFill>
                  <a:srgbClr val="000000"/>
                </a:solidFill>
                <a:latin typeface="Arial" charset="0"/>
                <a:ea typeface="宋体" charset="-122"/>
                <a:cs typeface="+mn-cs"/>
              </a:rPr>
              <a:pPr algn="r" eaLnBrk="1" hangingPunct="1">
                <a:defRPr/>
              </a:pPr>
              <a:t>12</a:t>
            </a:fld>
            <a:endParaRPr lang="en-US" altLang="zh-CN" sz="1000" dirty="0">
              <a:solidFill>
                <a:srgbClr val="000000"/>
              </a:solidFill>
              <a:latin typeface="Arial" charset="0"/>
              <a:ea typeface="宋体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40328"/>
            <a:ext cx="8915400" cy="831273"/>
          </a:xfrm>
        </p:spPr>
        <p:txBody>
          <a:bodyPr/>
          <a:lstStyle/>
          <a:p>
            <a:r>
              <a:rPr lang="en-US" dirty="0"/>
              <a:t>Processes vs. Threads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6510" y="1666875"/>
            <a:ext cx="8430491" cy="4962525"/>
          </a:xfrm>
        </p:spPr>
        <p:txBody>
          <a:bodyPr>
            <a:normAutofit/>
          </a:bodyPr>
          <a:lstStyle/>
          <a:p>
            <a:r>
              <a:rPr lang="en-US" dirty="0"/>
              <a:t>Different processes see separate address spaces</a:t>
            </a:r>
          </a:p>
          <a:p>
            <a:pPr lvl="1"/>
            <a:r>
              <a:rPr lang="en-US" dirty="0"/>
              <a:t>good for protection, bad for sharing</a:t>
            </a:r>
          </a:p>
          <a:p>
            <a:r>
              <a:rPr lang="en-US" dirty="0"/>
              <a:t>All threads in the same process share the same </a:t>
            </a:r>
          </a:p>
          <a:p>
            <a:pPr lvl="1"/>
            <a:r>
              <a:rPr lang="en-US" dirty="0"/>
              <a:t>Address space: each thread can access the data of other thread (good for sharing, bad for protection)</a:t>
            </a:r>
          </a:p>
          <a:p>
            <a:pPr lvl="1"/>
            <a:r>
              <a:rPr lang="en-US" dirty="0"/>
              <a:t>I/O state (i.e. file descriptors)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13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and Multithreaded Processes</a:t>
            </a:r>
          </a:p>
        </p:txBody>
      </p:sp>
      <p:sp>
        <p:nvSpPr>
          <p:cNvPr id="3287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0" y="4748982"/>
            <a:ext cx="9144000" cy="157561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Threads encapsulate concurrency: “active” component</a:t>
            </a:r>
          </a:p>
          <a:p>
            <a:r>
              <a:rPr lang="en-US" dirty="0"/>
              <a:t>Processes (address spaces) encapsulate memory protection: “passive” component</a:t>
            </a:r>
          </a:p>
          <a:p>
            <a:r>
              <a:rPr lang="en-US" dirty="0"/>
              <a:t>Each process should have at least one thread (at least one main() as the entry point of thread execution)</a:t>
            </a:r>
          </a:p>
          <a:p>
            <a:pPr lvl="1"/>
            <a:endParaRPr lang="en-US" dirty="0"/>
          </a:p>
          <a:p>
            <a:pPr>
              <a:buFontTx/>
              <a:buNone/>
            </a:pPr>
            <a:endParaRPr lang="en-US" dirty="0"/>
          </a:p>
        </p:txBody>
      </p:sp>
      <p:pic>
        <p:nvPicPr>
          <p:cNvPr id="328707" name="Picture 3"/>
          <p:cNvPicPr>
            <a:picLocks noChangeAspect="1" noChangeArrowheads="1"/>
          </p:cNvPicPr>
          <p:nvPr/>
        </p:nvPicPr>
        <p:blipFill>
          <a:blip r:embed="rId3" cstate="print"/>
          <a:srcRect l="392" t="11746" r="392" b="11746"/>
          <a:stretch>
            <a:fillRect/>
          </a:stretch>
        </p:blipFill>
        <p:spPr bwMode="auto">
          <a:xfrm>
            <a:off x="3608098" y="1538749"/>
            <a:ext cx="5430205" cy="314140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14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of a 2-Threaded Process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62100"/>
            <a:ext cx="6743700" cy="5105400"/>
          </a:xfrm>
        </p:spPr>
        <p:txBody>
          <a:bodyPr>
            <a:normAutofit/>
          </a:bodyPr>
          <a:lstStyle/>
          <a:p>
            <a:r>
              <a:rPr lang="en-US" dirty="0"/>
              <a:t>It has two stacks</a:t>
            </a:r>
          </a:p>
          <a:p>
            <a:r>
              <a:rPr lang="en-US" dirty="0"/>
              <a:t>Must make sure that the stacks and heap do not grow into each other, causing stack overflow</a:t>
            </a:r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8255001" y="1841500"/>
            <a:ext cx="2119313" cy="4343400"/>
            <a:chOff x="3648" y="1008"/>
            <a:chExt cx="1335" cy="2736"/>
          </a:xfrm>
        </p:grpSpPr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54308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4310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solidFill>
                      <a:srgbClr val="000000"/>
                    </a:solidFill>
                    <a:latin typeface="Comic Sans MS" pitchFamily="66" charset="0"/>
                    <a:ea typeface="+mn-ea"/>
                    <a:cs typeface="+mn-cs"/>
                  </a:rPr>
                  <a:t>Code</a:t>
                </a:r>
              </a:p>
            </p:txBody>
          </p:sp>
          <p:sp>
            <p:nvSpPr>
              <p:cNvPr id="354311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solidFill>
                      <a:srgbClr val="000000"/>
                    </a:solidFill>
                    <a:latin typeface="Comic Sans MS" pitchFamily="66" charset="0"/>
                    <a:ea typeface="+mn-ea"/>
                    <a:cs typeface="+mn-cs"/>
                  </a:rPr>
                  <a:t>Global Data</a:t>
                </a:r>
              </a:p>
            </p:txBody>
          </p:sp>
          <p:sp>
            <p:nvSpPr>
              <p:cNvPr id="354312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solidFill>
                      <a:srgbClr val="000000"/>
                    </a:solidFill>
                    <a:latin typeface="Comic Sans MS" pitchFamily="66" charset="0"/>
                    <a:ea typeface="+mn-ea"/>
                    <a:cs typeface="+mn-cs"/>
                  </a:rPr>
                  <a:t>Heap</a:t>
                </a:r>
              </a:p>
            </p:txBody>
          </p:sp>
          <p:sp>
            <p:nvSpPr>
              <p:cNvPr id="354313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  <a:cs typeface="+mn-cs"/>
                  </a:rPr>
                  <a:t>Stack 1</a:t>
                </a:r>
              </a:p>
            </p:txBody>
          </p:sp>
          <p:sp>
            <p:nvSpPr>
              <p:cNvPr id="354314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>
                    <a:solidFill>
                      <a:srgbClr val="000000"/>
                    </a:solidFill>
                    <a:latin typeface="Comic Sans MS" pitchFamily="66" charset="0"/>
                    <a:ea typeface="+mn-ea"/>
                    <a:cs typeface="+mn-cs"/>
                  </a:rPr>
                  <a:t>Stack 2</a:t>
                </a:r>
              </a:p>
            </p:txBody>
          </p:sp>
          <p:sp>
            <p:nvSpPr>
              <p:cNvPr id="354316" name="Line 1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4317" name="Line 1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54318" name="Line 14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 algn="ctr"/>
                <a:endPara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54319" name="Text Box 15"/>
            <p:cNvSpPr txBox="1">
              <a:spLocks noChangeArrowheads="1"/>
            </p:cNvSpPr>
            <p:nvPr/>
          </p:nvSpPr>
          <p:spPr bwMode="auto">
            <a:xfrm rot="-16200000">
              <a:off x="4290" y="2238"/>
              <a:ext cx="1155" cy="231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Comic Sans MS" pitchFamily="66" charset="0"/>
                  <a:ea typeface="+mn-ea"/>
                  <a:cs typeface="+mn-cs"/>
                </a:rPr>
                <a:t>Address Space</a:t>
              </a:r>
            </a:p>
          </p:txBody>
        </p:sp>
      </p:grpSp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15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Classification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1" y="5455227"/>
            <a:ext cx="8931275" cy="955964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15000"/>
              </a:spcBef>
            </a:pPr>
            <a:r>
              <a:rPr lang="en-US" dirty="0"/>
              <a:t>Virtual memory mechanism requires HW support (Memory Management Unit) that may not be available in small embedded processors, hence embedded systems are often single-process</a:t>
            </a:r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7268497" y="3989439"/>
            <a:ext cx="3048000" cy="1335088"/>
          </a:xfrm>
          <a:prstGeom prst="rect">
            <a:avLst/>
          </a:prstGeom>
          <a:solidFill>
            <a:srgbClr val="00FFFF"/>
          </a:solidFill>
          <a:ln w="571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Mach, OS/2, Linux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Win NT,XP,7, Solaris, HP-UX, OS X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4296697" y="3989439"/>
            <a:ext cx="2971800" cy="1335088"/>
          </a:xfrm>
          <a:prstGeom prst="rect">
            <a:avLst/>
          </a:prstGeom>
          <a:solidFill>
            <a:srgbClr val="00FFFF"/>
          </a:solidFill>
          <a:ln w="571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Embedded systems (QNX, </a:t>
            </a:r>
            <a:r>
              <a:rPr lang="en-US" sz="2000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VxWorks,etc</a:t>
            </a: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)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7268497" y="3227440"/>
            <a:ext cx="3048000" cy="777875"/>
          </a:xfrm>
          <a:prstGeom prst="rect">
            <a:avLst/>
          </a:prstGeom>
          <a:solidFill>
            <a:srgbClr val="00FFFF"/>
          </a:solidFill>
          <a:ln w="571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Traditional UNIX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4296697" y="3227440"/>
            <a:ext cx="2971800" cy="777875"/>
          </a:xfrm>
          <a:prstGeom prst="rect">
            <a:avLst/>
          </a:prstGeom>
          <a:solidFill>
            <a:srgbClr val="00FFFF"/>
          </a:solidFill>
          <a:ln w="57150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MS/DOS, early Macintosh</a:t>
            </a: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1934497" y="2389239"/>
            <a:ext cx="2362200" cy="2935288"/>
            <a:chOff x="240" y="960"/>
            <a:chExt cx="1488" cy="1849"/>
          </a:xfrm>
        </p:grpSpPr>
        <p:grpSp>
          <p:nvGrpSpPr>
            <p:cNvPr id="3" name="Group 64"/>
            <p:cNvGrpSpPr>
              <a:grpSpLocks/>
            </p:cNvGrpSpPr>
            <p:nvPr/>
          </p:nvGrpSpPr>
          <p:grpSpPr bwMode="auto">
            <a:xfrm>
              <a:off x="240" y="1488"/>
              <a:ext cx="1488" cy="1321"/>
              <a:chOff x="240" y="1528"/>
              <a:chExt cx="1488" cy="1377"/>
            </a:xfrm>
          </p:grpSpPr>
          <p:sp>
            <p:nvSpPr>
              <p:cNvPr id="327691" name="Rectangle 11"/>
              <p:cNvSpPr>
                <a:spLocks noChangeArrowheads="1"/>
              </p:cNvSpPr>
              <p:nvPr/>
            </p:nvSpPr>
            <p:spPr bwMode="auto">
              <a:xfrm>
                <a:off x="240" y="2040"/>
                <a:ext cx="1488" cy="865"/>
              </a:xfrm>
              <a:prstGeom prst="rect">
                <a:avLst/>
              </a:prstGeom>
              <a:solidFill>
                <a:srgbClr val="53FB25"/>
              </a:solidFill>
              <a:ln w="571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sz="20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Many</a:t>
                </a:r>
              </a:p>
            </p:txBody>
          </p:sp>
          <p:sp>
            <p:nvSpPr>
              <p:cNvPr id="327688" name="Rectangle 8"/>
              <p:cNvSpPr>
                <a:spLocks noChangeArrowheads="1"/>
              </p:cNvSpPr>
              <p:nvPr/>
            </p:nvSpPr>
            <p:spPr bwMode="auto">
              <a:xfrm>
                <a:off x="240" y="1528"/>
                <a:ext cx="1488" cy="512"/>
              </a:xfrm>
              <a:prstGeom prst="rect">
                <a:avLst/>
              </a:prstGeom>
              <a:solidFill>
                <a:srgbClr val="53FB25"/>
              </a:solidFill>
              <a:ln w="57150">
                <a:noFill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sz="20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One</a:t>
                </a:r>
              </a:p>
            </p:txBody>
          </p:sp>
        </p:grpSp>
        <p:sp>
          <p:nvSpPr>
            <p:cNvPr id="327685" name="Rectangle 5"/>
            <p:cNvSpPr>
              <a:spLocks noChangeArrowheads="1"/>
            </p:cNvSpPr>
            <p:nvPr/>
          </p:nvSpPr>
          <p:spPr bwMode="auto">
            <a:xfrm>
              <a:off x="288" y="960"/>
              <a:ext cx="960" cy="4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# threads</a:t>
              </a:r>
            </a:p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Per process:</a:t>
              </a:r>
            </a:p>
          </p:txBody>
        </p:sp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3534697" y="1551039"/>
            <a:ext cx="6781800" cy="1676400"/>
            <a:chOff x="1248" y="432"/>
            <a:chExt cx="4272" cy="1104"/>
          </a:xfrm>
        </p:grpSpPr>
        <p:sp>
          <p:nvSpPr>
            <p:cNvPr id="327687" name="Rectangle 7"/>
            <p:cNvSpPr>
              <a:spLocks noChangeArrowheads="1"/>
            </p:cNvSpPr>
            <p:nvPr/>
          </p:nvSpPr>
          <p:spPr bwMode="auto">
            <a:xfrm>
              <a:off x="3600" y="432"/>
              <a:ext cx="1920" cy="1096"/>
            </a:xfrm>
            <a:prstGeom prst="rect">
              <a:avLst/>
            </a:prstGeom>
            <a:solidFill>
              <a:srgbClr val="53FB25"/>
            </a:solidFill>
            <a:ln w="571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Many</a:t>
              </a:r>
            </a:p>
          </p:txBody>
        </p:sp>
        <p:sp>
          <p:nvSpPr>
            <p:cNvPr id="327686" name="Rectangle 6"/>
            <p:cNvSpPr>
              <a:spLocks noChangeArrowheads="1"/>
            </p:cNvSpPr>
            <p:nvPr/>
          </p:nvSpPr>
          <p:spPr bwMode="auto">
            <a:xfrm>
              <a:off x="1728" y="432"/>
              <a:ext cx="1872" cy="1096"/>
            </a:xfrm>
            <a:prstGeom prst="rect">
              <a:avLst/>
            </a:prstGeom>
            <a:solidFill>
              <a:srgbClr val="53FB25"/>
            </a:solidFill>
            <a:ln w="57150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One</a:t>
              </a:r>
            </a:p>
          </p:txBody>
        </p:sp>
        <p:sp>
          <p:nvSpPr>
            <p:cNvPr id="327745" name="Rectangle 65"/>
            <p:cNvSpPr>
              <a:spLocks noChangeArrowheads="1"/>
            </p:cNvSpPr>
            <p:nvPr/>
          </p:nvSpPr>
          <p:spPr bwMode="auto">
            <a:xfrm rot="16200000">
              <a:off x="936" y="792"/>
              <a:ext cx="1056" cy="43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# of processes:</a:t>
              </a:r>
            </a:p>
          </p:txBody>
        </p:sp>
      </p:grpSp>
      <p:grpSp>
        <p:nvGrpSpPr>
          <p:cNvPr id="5" name="Group 68"/>
          <p:cNvGrpSpPr>
            <a:grpSpLocks/>
          </p:cNvGrpSpPr>
          <p:nvPr/>
        </p:nvGrpSpPr>
        <p:grpSpPr bwMode="auto">
          <a:xfrm>
            <a:off x="1934497" y="1551039"/>
            <a:ext cx="8382000" cy="3773488"/>
            <a:chOff x="240" y="432"/>
            <a:chExt cx="5280" cy="2473"/>
          </a:xfrm>
        </p:grpSpPr>
        <p:sp>
          <p:nvSpPr>
            <p:cNvPr id="327695" name="Line 15"/>
            <p:cNvSpPr>
              <a:spLocks noChangeShapeType="1"/>
            </p:cNvSpPr>
            <p:nvPr/>
          </p:nvSpPr>
          <p:spPr bwMode="auto">
            <a:xfrm>
              <a:off x="240" y="1528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696" name="Line 16"/>
            <p:cNvSpPr>
              <a:spLocks noChangeShapeType="1"/>
            </p:cNvSpPr>
            <p:nvPr/>
          </p:nvSpPr>
          <p:spPr bwMode="auto">
            <a:xfrm>
              <a:off x="240" y="2040"/>
              <a:ext cx="5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697" name="Line 17"/>
            <p:cNvSpPr>
              <a:spLocks noChangeShapeType="1"/>
            </p:cNvSpPr>
            <p:nvPr/>
          </p:nvSpPr>
          <p:spPr bwMode="auto">
            <a:xfrm>
              <a:off x="240" y="2905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698" name="Line 18"/>
            <p:cNvSpPr>
              <a:spLocks noChangeShapeType="1"/>
            </p:cNvSpPr>
            <p:nvPr/>
          </p:nvSpPr>
          <p:spPr bwMode="auto">
            <a:xfrm>
              <a:off x="24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699" name="Line 19"/>
            <p:cNvSpPr>
              <a:spLocks noChangeShapeType="1"/>
            </p:cNvSpPr>
            <p:nvPr/>
          </p:nvSpPr>
          <p:spPr bwMode="auto">
            <a:xfrm>
              <a:off x="1728" y="432"/>
              <a:ext cx="0" cy="2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01" name="Line 21"/>
            <p:cNvSpPr>
              <a:spLocks noChangeShapeType="1"/>
            </p:cNvSpPr>
            <p:nvPr/>
          </p:nvSpPr>
          <p:spPr bwMode="auto">
            <a:xfrm>
              <a:off x="552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700" name="Line 20"/>
            <p:cNvSpPr>
              <a:spLocks noChangeShapeType="1"/>
            </p:cNvSpPr>
            <p:nvPr/>
          </p:nvSpPr>
          <p:spPr bwMode="auto">
            <a:xfrm>
              <a:off x="3600" y="432"/>
              <a:ext cx="0" cy="2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27694" name="Line 14"/>
            <p:cNvSpPr>
              <a:spLocks noChangeShapeType="1"/>
            </p:cNvSpPr>
            <p:nvPr/>
          </p:nvSpPr>
          <p:spPr bwMode="auto">
            <a:xfrm>
              <a:off x="240" y="432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2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16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7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2"/>
      <p:bldP spid="327693" grpId="0" animBg="1"/>
      <p:bldP spid="327692" grpId="0" animBg="1"/>
      <p:bldP spid="327690" grpId="0" animBg="1"/>
      <p:bldP spid="3276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Traditional UNIX Process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Each process has a single thread of execution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Called a “heavy-weight process”</a:t>
            </a:r>
          </a:p>
          <a:p>
            <a:pPr>
              <a:lnSpc>
                <a:spcPct val="80000"/>
              </a:lnSpc>
            </a:pPr>
            <a:r>
              <a:rPr lang="en-US" dirty="0"/>
              <a:t>Similar to Thread Control Block, each </a:t>
            </a:r>
            <a:r>
              <a:rPr lang="en-US" altLang="zh-CN" dirty="0"/>
              <a:t>process has a Process Control Block (PCB) that holds the process-related context.</a:t>
            </a: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17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Switch between Processes</a:t>
            </a:r>
          </a:p>
        </p:txBody>
      </p:sp>
      <p:sp>
        <p:nvSpPr>
          <p:cNvPr id="29901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905000" y="5306748"/>
            <a:ext cx="8305800" cy="93673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Process context-switch has relatively large overhead (compared to thread context-switch), since it involves manipulating the page table and copying memory</a:t>
            </a:r>
          </a:p>
          <a:p>
            <a:pPr>
              <a:lnSpc>
                <a:spcPct val="80000"/>
              </a:lnSpc>
            </a:pPr>
            <a:r>
              <a:rPr lang="en-US" dirty="0"/>
              <a:t>(Thread context-switch is similar, by replacing PCB with TCB.)</a:t>
            </a:r>
          </a:p>
        </p:txBody>
      </p:sp>
      <p:pic>
        <p:nvPicPr>
          <p:cNvPr id="299011" name="Picture 3"/>
          <p:cNvPicPr>
            <a:picLocks noChangeAspect="1" noChangeArrowheads="1"/>
          </p:cNvPicPr>
          <p:nvPr/>
        </p:nvPicPr>
        <p:blipFill>
          <a:blip r:embed="rId3" cstate="print"/>
          <a:srcRect l="4802" t="873" r="4802" b="291"/>
          <a:stretch>
            <a:fillRect/>
          </a:stretch>
        </p:blipFill>
        <p:spPr bwMode="auto">
          <a:xfrm>
            <a:off x="3485537" y="1587908"/>
            <a:ext cx="4359751" cy="357599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18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State Machine</a:t>
            </a:r>
          </a:p>
        </p:txBody>
      </p:sp>
      <p:pic>
        <p:nvPicPr>
          <p:cNvPr id="332803" name="Picture 3"/>
          <p:cNvPicPr>
            <a:picLocks noChangeAspect="1" noChangeArrowheads="1"/>
          </p:cNvPicPr>
          <p:nvPr/>
        </p:nvPicPr>
        <p:blipFill>
          <a:blip r:embed="rId3" cstate="print"/>
          <a:srcRect l="459" t="24142" r="690" b="24419"/>
          <a:stretch>
            <a:fillRect/>
          </a:stretch>
        </p:blipFill>
        <p:spPr bwMode="auto">
          <a:xfrm>
            <a:off x="2721078" y="1617408"/>
            <a:ext cx="6553200" cy="255746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3328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52600" y="4214192"/>
            <a:ext cx="8915400" cy="2117035"/>
          </a:xfrm>
          <a:noFill/>
          <a:ln/>
        </p:spPr>
        <p:txBody>
          <a:bodyPr>
            <a:normAutofit fontScale="62500" lnSpcReduction="20000"/>
          </a:bodyPr>
          <a:lstStyle/>
          <a:p>
            <a:r>
              <a:rPr lang="en-US" sz="2800" dirty="0"/>
              <a:t>As a process executes, it changes </a:t>
            </a:r>
            <a:r>
              <a:rPr lang="en-US" sz="2800" i="1" dirty="0"/>
              <a:t>state</a:t>
            </a:r>
            <a:endParaRPr lang="en-US" sz="2800" dirty="0"/>
          </a:p>
          <a:p>
            <a:pPr lvl="1"/>
            <a:r>
              <a:rPr lang="en-US" sz="2600" dirty="0">
                <a:solidFill>
                  <a:schemeClr val="hlink"/>
                </a:solidFill>
              </a:rPr>
              <a:t>new</a:t>
            </a:r>
            <a:r>
              <a:rPr lang="en-US" sz="2600" dirty="0"/>
              <a:t>:  The process is being created</a:t>
            </a:r>
          </a:p>
          <a:p>
            <a:pPr lvl="1"/>
            <a:r>
              <a:rPr lang="en-US" sz="2600" dirty="0">
                <a:solidFill>
                  <a:schemeClr val="hlink"/>
                </a:solidFill>
              </a:rPr>
              <a:t>ready</a:t>
            </a:r>
            <a:r>
              <a:rPr lang="en-US" sz="2600" dirty="0"/>
              <a:t>:  The process is waiting to run</a:t>
            </a:r>
          </a:p>
          <a:p>
            <a:pPr lvl="1"/>
            <a:r>
              <a:rPr lang="en-US" sz="2600" dirty="0">
                <a:solidFill>
                  <a:schemeClr val="hlink"/>
                </a:solidFill>
              </a:rPr>
              <a:t>running</a:t>
            </a:r>
            <a:r>
              <a:rPr lang="en-US" sz="2600" dirty="0"/>
              <a:t>:  Instructions are being executed</a:t>
            </a:r>
          </a:p>
          <a:p>
            <a:pPr lvl="1"/>
            <a:r>
              <a:rPr lang="en-US" sz="2600" dirty="0">
                <a:solidFill>
                  <a:schemeClr val="hlink"/>
                </a:solidFill>
              </a:rPr>
              <a:t>waiting</a:t>
            </a:r>
            <a:r>
              <a:rPr lang="en-US" sz="2600" dirty="0"/>
              <a:t>:  Process waiting for some event to occur</a:t>
            </a:r>
          </a:p>
          <a:p>
            <a:pPr lvl="1"/>
            <a:r>
              <a:rPr lang="en-US" sz="2600" dirty="0">
                <a:solidFill>
                  <a:schemeClr val="hlink"/>
                </a:solidFill>
              </a:rPr>
              <a:t>terminated</a:t>
            </a:r>
            <a:r>
              <a:rPr lang="en-US" sz="2600" dirty="0"/>
              <a:t>:  The process has finished execution	</a:t>
            </a:r>
          </a:p>
          <a:p>
            <a:r>
              <a:rPr lang="en-US" sz="3000" dirty="0"/>
              <a:t>See </a:t>
            </a:r>
            <a:r>
              <a:rPr lang="en-US" sz="3000" dirty="0">
                <a:hlinkClick r:id="rId4"/>
              </a:rPr>
              <a:t>animation</a:t>
            </a:r>
            <a:endParaRPr lang="en-US" sz="3000" dirty="0"/>
          </a:p>
          <a:p>
            <a:r>
              <a:rPr lang="en-US" sz="3000" dirty="0"/>
              <a:t>(This state machine also applies to threads)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19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2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2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2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2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2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2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2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28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2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28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2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28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5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1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Instruction Execution</a:t>
            </a:r>
          </a:p>
        </p:txBody>
      </p:sp>
      <p:sp>
        <p:nvSpPr>
          <p:cNvPr id="307212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2286000" y="3962400"/>
            <a:ext cx="5600700" cy="2540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Execution sequence:</a:t>
            </a:r>
          </a:p>
          <a:p>
            <a:pPr lvl="1"/>
            <a:r>
              <a:rPr lang="en-US" dirty="0"/>
              <a:t>Fetch Instruction at PC 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lvl="1"/>
            <a:r>
              <a:rPr lang="en-US" dirty="0">
                <a:sym typeface="Symbol" pitchFamily="18" charset="2"/>
              </a:rPr>
              <a:t>Decode</a:t>
            </a:r>
          </a:p>
          <a:p>
            <a:pPr lvl="1"/>
            <a:r>
              <a:rPr lang="en-US" dirty="0">
                <a:sym typeface="Symbol" pitchFamily="18" charset="2"/>
              </a:rPr>
              <a:t>Execute (possibly using registers)</a:t>
            </a:r>
          </a:p>
          <a:p>
            <a:pPr lvl="1"/>
            <a:r>
              <a:rPr lang="en-US" dirty="0">
                <a:sym typeface="Symbol" pitchFamily="18" charset="2"/>
              </a:rPr>
              <a:t>Write results to registers/</a:t>
            </a:r>
            <a:r>
              <a:rPr lang="en-US" dirty="0" err="1">
                <a:sym typeface="Symbol" pitchFamily="18" charset="2"/>
              </a:rPr>
              <a:t>mem</a:t>
            </a:r>
            <a:endParaRPr lang="en-US" dirty="0">
              <a:sym typeface="Symbol" pitchFamily="18" charset="2"/>
            </a:endParaRPr>
          </a:p>
          <a:p>
            <a:pPr lvl="1"/>
            <a:r>
              <a:rPr lang="en-US" dirty="0">
                <a:sym typeface="Symbol" pitchFamily="18" charset="2"/>
              </a:rPr>
              <a:t>PC = Next Instruction(PC)</a:t>
            </a:r>
          </a:p>
          <a:p>
            <a:pPr lvl="1"/>
            <a:r>
              <a:rPr lang="en-US" dirty="0">
                <a:sym typeface="Symbol" pitchFamily="18" charset="2"/>
              </a:rPr>
              <a:t>Repeat 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3886200" y="1638301"/>
            <a:ext cx="6463658" cy="4590093"/>
            <a:chOff x="990600" y="838200"/>
            <a:chExt cx="7781925" cy="5526245"/>
          </a:xfrm>
        </p:grpSpPr>
        <p:grpSp>
          <p:nvGrpSpPr>
            <p:cNvPr id="2" name="Group 2"/>
            <p:cNvGrpSpPr>
              <a:grpSpLocks/>
            </p:cNvGrpSpPr>
            <p:nvPr/>
          </p:nvGrpSpPr>
          <p:grpSpPr bwMode="auto">
            <a:xfrm>
              <a:off x="990600" y="838200"/>
              <a:ext cx="4419600" cy="2743200"/>
              <a:chOff x="672" y="432"/>
              <a:chExt cx="2784" cy="1728"/>
            </a:xfrm>
          </p:grpSpPr>
          <p:sp>
            <p:nvSpPr>
              <p:cNvPr id="307203" name="Oval 3"/>
              <p:cNvSpPr>
                <a:spLocks noChangeArrowheads="1"/>
              </p:cNvSpPr>
              <p:nvPr/>
            </p:nvSpPr>
            <p:spPr bwMode="auto">
              <a:xfrm>
                <a:off x="672" y="432"/>
                <a:ext cx="2784" cy="1728"/>
              </a:xfrm>
              <a:prstGeom prst="ellipse">
                <a:avLst/>
              </a:prstGeom>
              <a:solidFill>
                <a:srgbClr val="FF66CC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6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07204" name="Oval 4"/>
              <p:cNvSpPr>
                <a:spLocks noChangeArrowheads="1"/>
              </p:cNvSpPr>
              <p:nvPr/>
            </p:nvSpPr>
            <p:spPr bwMode="auto">
              <a:xfrm>
                <a:off x="2515" y="960"/>
                <a:ext cx="720" cy="624"/>
              </a:xfrm>
              <a:prstGeom prst="ellipse">
                <a:avLst/>
              </a:prstGeom>
              <a:solidFill>
                <a:srgbClr val="53FB25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Fetch</a:t>
                </a:r>
              </a:p>
              <a:p>
                <a:pPr algn="ctr"/>
                <a:r>
                  <a:rPr lang="en-US" sz="20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Exec</a:t>
                </a:r>
              </a:p>
            </p:txBody>
          </p:sp>
          <p:sp>
            <p:nvSpPr>
              <p:cNvPr id="307205" name="AutoShape 5"/>
              <p:cNvSpPr>
                <a:spLocks noChangeArrowheads="1"/>
              </p:cNvSpPr>
              <p:nvPr/>
            </p:nvSpPr>
            <p:spPr bwMode="auto">
              <a:xfrm rot="10800000">
                <a:off x="1968" y="1032"/>
                <a:ext cx="528" cy="480"/>
              </a:xfrm>
              <a:prstGeom prst="leftRightArrow">
                <a:avLst>
                  <a:gd name="adj1" fmla="val 50000"/>
                  <a:gd name="adj2" fmla="val 22000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16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307206" name="Rectangle 6"/>
              <p:cNvSpPr>
                <a:spLocks noChangeArrowheads="1"/>
              </p:cNvSpPr>
              <p:nvPr/>
            </p:nvSpPr>
            <p:spPr bwMode="auto">
              <a:xfrm>
                <a:off x="1344" y="624"/>
                <a:ext cx="624" cy="1296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R0</a:t>
                </a:r>
              </a:p>
              <a:p>
                <a:pPr algn="ctr"/>
                <a:r>
                  <a: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…</a:t>
                </a:r>
              </a:p>
              <a:p>
                <a:pPr algn="ctr"/>
                <a:r>
                  <a: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R31</a:t>
                </a:r>
              </a:p>
              <a:p>
                <a:pPr algn="ctr"/>
                <a:r>
                  <a: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F0</a:t>
                </a:r>
              </a:p>
              <a:p>
                <a:pPr algn="ctr"/>
                <a:r>
                  <a: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…</a:t>
                </a:r>
              </a:p>
              <a:p>
                <a:pPr algn="ctr"/>
                <a:r>
                  <a: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F30</a:t>
                </a:r>
              </a:p>
              <a:p>
                <a:pPr algn="ctr"/>
                <a:r>
                  <a: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PC</a:t>
                </a:r>
              </a:p>
            </p:txBody>
          </p:sp>
        </p:grpSp>
        <p:sp>
          <p:nvSpPr>
            <p:cNvPr id="307207" name="AutoShape 7"/>
            <p:cNvSpPr>
              <a:spLocks noChangeArrowheads="1"/>
            </p:cNvSpPr>
            <p:nvPr/>
          </p:nvSpPr>
          <p:spPr bwMode="auto">
            <a:xfrm rot="10800000">
              <a:off x="5410200" y="1828800"/>
              <a:ext cx="838200" cy="762000"/>
            </a:xfrm>
            <a:prstGeom prst="leftRightArrow">
              <a:avLst>
                <a:gd name="adj1" fmla="val 50000"/>
                <a:gd name="adj2" fmla="val 22000"/>
              </a:avLst>
            </a:prstGeom>
            <a:solidFill>
              <a:schemeClr val="bg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307208" name="Rectangle 8"/>
            <p:cNvSpPr>
              <a:spLocks noChangeArrowheads="1"/>
            </p:cNvSpPr>
            <p:nvPr/>
          </p:nvSpPr>
          <p:spPr bwMode="auto">
            <a:xfrm>
              <a:off x="6256338" y="1244600"/>
              <a:ext cx="1439862" cy="4622800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…</a:t>
              </a:r>
            </a:p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Data1</a:t>
              </a:r>
            </a:p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Data0</a:t>
              </a:r>
            </a:p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Inst237</a:t>
              </a:r>
            </a:p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Inst236</a:t>
              </a:r>
            </a:p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…</a:t>
              </a:r>
            </a:p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Inst5</a:t>
              </a:r>
            </a:p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Inst4</a:t>
              </a:r>
            </a:p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Inst3</a:t>
              </a:r>
            </a:p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Inst2</a:t>
              </a:r>
              <a:b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</a:br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Inst1</a:t>
              </a:r>
            </a:p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Inst0</a:t>
              </a:r>
            </a:p>
          </p:txBody>
        </p:sp>
        <p:sp>
          <p:nvSpPr>
            <p:cNvPr id="307209" name="Text Box 9"/>
            <p:cNvSpPr txBox="1">
              <a:spLocks noChangeArrowheads="1"/>
            </p:cNvSpPr>
            <p:nvPr/>
          </p:nvSpPr>
          <p:spPr bwMode="auto">
            <a:xfrm>
              <a:off x="6381596" y="5919788"/>
              <a:ext cx="1002023" cy="44465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Addr 0</a:t>
              </a:r>
            </a:p>
          </p:txBody>
        </p:sp>
        <p:sp>
          <p:nvSpPr>
            <p:cNvPr id="307210" name="Text Box 10"/>
            <p:cNvSpPr txBox="1">
              <a:spLocks noChangeArrowheads="1"/>
            </p:cNvSpPr>
            <p:nvPr/>
          </p:nvSpPr>
          <p:spPr bwMode="auto">
            <a:xfrm>
              <a:off x="6262061" y="839788"/>
              <a:ext cx="1418891" cy="44465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Addr 2</a:t>
              </a:r>
              <a:r>
                <a:rPr lang="en-US" b="0" baseline="3000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32</a:t>
              </a:r>
              <a:r>
                <a:rPr lang="en-US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-1</a:t>
              </a:r>
            </a:p>
          </p:txBody>
        </p:sp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696200" y="5334004"/>
              <a:ext cx="1076325" cy="555626"/>
              <a:chOff x="4570" y="2832"/>
              <a:chExt cx="678" cy="350"/>
            </a:xfrm>
          </p:grpSpPr>
          <p:sp>
            <p:nvSpPr>
              <p:cNvPr id="307214" name="Text Box 14"/>
              <p:cNvSpPr txBox="1">
                <a:spLocks noChangeArrowheads="1"/>
              </p:cNvSpPr>
              <p:nvPr/>
            </p:nvSpPr>
            <p:spPr bwMode="auto">
              <a:xfrm>
                <a:off x="4822" y="2832"/>
                <a:ext cx="426" cy="3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PC</a:t>
                </a:r>
              </a:p>
            </p:txBody>
          </p:sp>
          <p:sp>
            <p:nvSpPr>
              <p:cNvPr id="307215" name="Line 15"/>
              <p:cNvSpPr>
                <a:spLocks noChangeShapeType="1"/>
              </p:cNvSpPr>
              <p:nvPr/>
            </p:nvSpPr>
            <p:spPr bwMode="auto">
              <a:xfrm flipH="1">
                <a:off x="4570" y="2978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/>
                <a:endParaRPr lang="en-US" sz="16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" name="Group 16"/>
            <p:cNvGrpSpPr>
              <a:grpSpLocks/>
            </p:cNvGrpSpPr>
            <p:nvPr/>
          </p:nvGrpSpPr>
          <p:grpSpPr bwMode="auto">
            <a:xfrm>
              <a:off x="7696200" y="4953004"/>
              <a:ext cx="1076325" cy="555626"/>
              <a:chOff x="4570" y="2832"/>
              <a:chExt cx="678" cy="350"/>
            </a:xfrm>
          </p:grpSpPr>
          <p:sp>
            <p:nvSpPr>
              <p:cNvPr id="307217" name="Text Box 17"/>
              <p:cNvSpPr txBox="1">
                <a:spLocks noChangeArrowheads="1"/>
              </p:cNvSpPr>
              <p:nvPr/>
            </p:nvSpPr>
            <p:spPr bwMode="auto">
              <a:xfrm>
                <a:off x="4822" y="2832"/>
                <a:ext cx="426" cy="3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PC</a:t>
                </a:r>
              </a:p>
            </p:txBody>
          </p:sp>
          <p:sp>
            <p:nvSpPr>
              <p:cNvPr id="307218" name="Line 18"/>
              <p:cNvSpPr>
                <a:spLocks noChangeShapeType="1"/>
              </p:cNvSpPr>
              <p:nvPr/>
            </p:nvSpPr>
            <p:spPr bwMode="auto">
              <a:xfrm flipH="1">
                <a:off x="4570" y="2978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/>
                <a:endParaRPr lang="en-US" sz="16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7696200" y="4572004"/>
              <a:ext cx="1076325" cy="555626"/>
              <a:chOff x="4570" y="2832"/>
              <a:chExt cx="678" cy="350"/>
            </a:xfrm>
          </p:grpSpPr>
          <p:sp>
            <p:nvSpPr>
              <p:cNvPr id="307220" name="Text Box 20"/>
              <p:cNvSpPr txBox="1">
                <a:spLocks noChangeArrowheads="1"/>
              </p:cNvSpPr>
              <p:nvPr/>
            </p:nvSpPr>
            <p:spPr bwMode="auto">
              <a:xfrm>
                <a:off x="4822" y="2832"/>
                <a:ext cx="426" cy="3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PC</a:t>
                </a:r>
              </a:p>
            </p:txBody>
          </p:sp>
          <p:sp>
            <p:nvSpPr>
              <p:cNvPr id="307221" name="Line 21"/>
              <p:cNvSpPr>
                <a:spLocks noChangeShapeType="1"/>
              </p:cNvSpPr>
              <p:nvPr/>
            </p:nvSpPr>
            <p:spPr bwMode="auto">
              <a:xfrm flipH="1">
                <a:off x="4570" y="2978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/>
                <a:endParaRPr lang="en-US" sz="16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7696200" y="4191004"/>
              <a:ext cx="1076325" cy="555626"/>
              <a:chOff x="4570" y="2832"/>
              <a:chExt cx="678" cy="350"/>
            </a:xfrm>
          </p:grpSpPr>
          <p:sp>
            <p:nvSpPr>
              <p:cNvPr id="307223" name="Text Box 23"/>
              <p:cNvSpPr txBox="1">
                <a:spLocks noChangeArrowheads="1"/>
              </p:cNvSpPr>
              <p:nvPr/>
            </p:nvSpPr>
            <p:spPr bwMode="auto">
              <a:xfrm>
                <a:off x="4822" y="2832"/>
                <a:ext cx="426" cy="350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4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PC</a:t>
                </a:r>
              </a:p>
            </p:txBody>
          </p:sp>
          <p:sp>
            <p:nvSpPr>
              <p:cNvPr id="307224" name="Line 24"/>
              <p:cNvSpPr>
                <a:spLocks noChangeShapeType="1"/>
              </p:cNvSpPr>
              <p:nvPr/>
            </p:nvSpPr>
            <p:spPr bwMode="auto">
              <a:xfrm flipH="1">
                <a:off x="4570" y="2978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algn="ctr"/>
                <a:endParaRPr lang="en-US" sz="16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7225" name="AutoShape 25"/>
          <p:cNvSpPr>
            <a:spLocks noChangeArrowheads="1"/>
          </p:cNvSpPr>
          <p:nvPr/>
        </p:nvSpPr>
        <p:spPr bwMode="auto">
          <a:xfrm flipV="1">
            <a:off x="1828800" y="3810000"/>
            <a:ext cx="914400" cy="2413000"/>
          </a:xfrm>
          <a:prstGeom prst="curvedRightArrow">
            <a:avLst>
              <a:gd name="adj1" fmla="val 70000"/>
              <a:gd name="adj2" fmla="val 140000"/>
              <a:gd name="adj3" fmla="val 33333"/>
            </a:avLst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8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7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2" grpId="0" build="p" bldLvl="2"/>
      <p:bldP spid="30722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Scheduling</a:t>
            </a: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65300" y="4572000"/>
            <a:ext cx="861060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Processes (in actual implementation, their PCBs) move from queue to queue as they change state</a:t>
            </a:r>
          </a:p>
          <a:p>
            <a:pPr lvl="1"/>
            <a:r>
              <a:rPr lang="en-US" dirty="0"/>
              <a:t>Many scheduling algorithms possible</a:t>
            </a:r>
          </a:p>
          <a:p>
            <a:r>
              <a:rPr lang="en-US" dirty="0"/>
              <a:t>(also applies to threads, with TCBs instead of PCBs)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 cstate="print"/>
          <a:srcRect l="665" t="11595" r="888" b="12131"/>
          <a:stretch>
            <a:fillRect/>
          </a:stretch>
        </p:blipFill>
        <p:spPr bwMode="auto">
          <a:xfrm>
            <a:off x="3644900" y="1515017"/>
            <a:ext cx="4953000" cy="287918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20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Multi-Threading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Why have multiple threads per process?</a:t>
            </a:r>
          </a:p>
          <a:p>
            <a:pPr lvl="1"/>
            <a:r>
              <a:rPr lang="en-US" sz="3200" dirty="0"/>
              <a:t>May need concurrency for a single application, and processes are very expensive – to start, switch between, and to communicate between</a:t>
            </a:r>
          </a:p>
          <a:p>
            <a:pPr lvl="1"/>
            <a:r>
              <a:rPr lang="en-US" sz="3200" dirty="0"/>
              <a:t>Communication between processes is not as convenient as between threads in the same process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21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Zonghua Gu, CMPT 300, Fall 2011 </a:t>
            </a:r>
            <a:endParaRPr lang="en-US" b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Take to Create a Process?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87500"/>
            <a:ext cx="8445500" cy="50419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Must construct new PCB </a:t>
            </a:r>
          </a:p>
          <a:p>
            <a:pPr lvl="1"/>
            <a:r>
              <a:rPr lang="en-US" dirty="0"/>
              <a:t>Inexpensive</a:t>
            </a:r>
          </a:p>
          <a:p>
            <a:r>
              <a:rPr lang="en-US" dirty="0"/>
              <a:t>Must set up new page tables for address space</a:t>
            </a:r>
          </a:p>
          <a:p>
            <a:pPr lvl="1"/>
            <a:r>
              <a:rPr lang="en-US" dirty="0"/>
              <a:t>More expensive</a:t>
            </a:r>
          </a:p>
          <a:p>
            <a:r>
              <a:rPr lang="en-US" dirty="0"/>
              <a:t>Copy data from parent process (Unix </a:t>
            </a:r>
            <a:r>
              <a:rPr lang="en-US" dirty="0">
                <a:latin typeface="Courier New" pitchFamily="49" charset="0"/>
              </a:rPr>
              <a:t>fork()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Semantics of Unix </a:t>
            </a:r>
            <a:r>
              <a:rPr lang="en-US" dirty="0">
                <a:latin typeface="Courier New" pitchFamily="49" charset="0"/>
              </a:rPr>
              <a:t>fork()</a:t>
            </a:r>
            <a:r>
              <a:rPr lang="en-US" dirty="0"/>
              <a:t> are that the child process gets a complete copy of the parent memory and I/O state</a:t>
            </a:r>
          </a:p>
          <a:p>
            <a:pPr lvl="1"/>
            <a:r>
              <a:rPr lang="en-US" dirty="0"/>
              <a:t>Originally </a:t>
            </a:r>
            <a:r>
              <a:rPr lang="en-US" i="1" dirty="0"/>
              <a:t>very</a:t>
            </a:r>
            <a:r>
              <a:rPr lang="en-US" dirty="0"/>
              <a:t> expensive</a:t>
            </a:r>
          </a:p>
          <a:p>
            <a:pPr lvl="1"/>
            <a:r>
              <a:rPr lang="en-US" dirty="0"/>
              <a:t>Much less expensive with “copy-on-write” (initially shared; make a copy only when an address is written to)</a:t>
            </a:r>
          </a:p>
          <a:p>
            <a:r>
              <a:rPr lang="en-US" dirty="0"/>
              <a:t>Copy I/O state (file handles, etc)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22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Processes Collaborate on a Task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300" y="2946400"/>
            <a:ext cx="8458200" cy="36718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High Creation/memory Overhead</a:t>
            </a:r>
          </a:p>
          <a:p>
            <a:pPr>
              <a:lnSpc>
                <a:spcPct val="80000"/>
              </a:lnSpc>
            </a:pPr>
            <a:r>
              <a:rPr lang="en-US" dirty="0"/>
              <a:t>(Relatively) High Context-Switch Overhead</a:t>
            </a:r>
          </a:p>
          <a:p>
            <a:pPr>
              <a:lnSpc>
                <a:spcPct val="80000"/>
              </a:lnSpc>
            </a:pPr>
            <a:r>
              <a:rPr lang="en-US" dirty="0"/>
              <a:t>Need Communication mechanism: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Separate Address Spaces Isolates Processes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Shared-Memory Mapping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Mapping virtual addresses to common physical address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Read and Write through memory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Message Passing</a:t>
            </a:r>
          </a:p>
          <a:p>
            <a:pPr lvl="2">
              <a:lnSpc>
                <a:spcPct val="80000"/>
              </a:lnSpc>
            </a:pPr>
            <a:r>
              <a:rPr lang="en-US" dirty="0">
                <a:latin typeface="Courier New" pitchFamily="49" charset="0"/>
              </a:rPr>
              <a:t>send()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receive()</a:t>
            </a:r>
            <a:r>
              <a:rPr lang="en-US" dirty="0"/>
              <a:t> messages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Works either locally or across a network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3200400" y="1625600"/>
            <a:ext cx="1181100" cy="1168400"/>
          </a:xfrm>
          <a:prstGeom prst="rect">
            <a:avLst/>
          </a:prstGeom>
          <a:solidFill>
            <a:srgbClr val="FF66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Proc 1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486400" y="1625600"/>
            <a:ext cx="1181100" cy="1168400"/>
          </a:xfrm>
          <a:prstGeom prst="rect">
            <a:avLst/>
          </a:prstGeom>
          <a:solidFill>
            <a:srgbClr val="FF66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Proc 2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7772400" y="1625600"/>
            <a:ext cx="1181100" cy="1168400"/>
          </a:xfrm>
          <a:prstGeom prst="rect">
            <a:avLst/>
          </a:prstGeom>
          <a:solidFill>
            <a:srgbClr val="FF66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Proc 3</a:t>
            </a:r>
          </a:p>
        </p:txBody>
      </p:sp>
      <p:sp>
        <p:nvSpPr>
          <p:cNvPr id="26631" name="AutoShape 7"/>
          <p:cNvSpPr>
            <a:spLocks noChangeArrowheads="1"/>
          </p:cNvSpPr>
          <p:nvPr/>
        </p:nvSpPr>
        <p:spPr bwMode="auto">
          <a:xfrm>
            <a:off x="4419601" y="2082801"/>
            <a:ext cx="1033463" cy="500743"/>
          </a:xfrm>
          <a:prstGeom prst="leftRightArrow">
            <a:avLst>
              <a:gd name="adj1" fmla="val 50000"/>
              <a:gd name="adj2" fmla="val 31111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6705601" y="2082801"/>
            <a:ext cx="1033463" cy="500743"/>
          </a:xfrm>
          <a:prstGeom prst="leftRightArrow">
            <a:avLst>
              <a:gd name="adj1" fmla="val 50000"/>
              <a:gd name="adj2" fmla="val 31111"/>
            </a:avLst>
          </a:prstGeom>
          <a:solidFill>
            <a:schemeClr val="bg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23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 bldLvl="2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>
          <a:xfrm>
            <a:off x="2120900" y="787400"/>
            <a:ext cx="7162800" cy="685800"/>
          </a:xfrm>
        </p:spPr>
        <p:txBody>
          <a:bodyPr/>
          <a:lstStyle/>
          <a:p>
            <a:r>
              <a:rPr lang="en-US" dirty="0"/>
              <a:t>Shared Memory Communication</a:t>
            </a:r>
          </a:p>
        </p:txBody>
      </p:sp>
      <p:sp>
        <p:nvSpPr>
          <p:cNvPr id="27672" name="Rectangle 61"/>
          <p:cNvSpPr>
            <a:spLocks noGrp="1" noChangeArrowheads="1"/>
          </p:cNvSpPr>
          <p:nvPr>
            <p:ph type="body" idx="1"/>
          </p:nvPr>
        </p:nvSpPr>
        <p:spPr>
          <a:xfrm>
            <a:off x="1524000" y="5168900"/>
            <a:ext cx="9144000" cy="13335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Communication occurs by reading/writing to shared address page</a:t>
            </a:r>
          </a:p>
          <a:p>
            <a:r>
              <a:rPr lang="en-US" dirty="0"/>
              <a:t>Establishing shared memory involves manipulating the translation map, hence can be expensive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3086100" y="1603375"/>
            <a:ext cx="5435600" cy="3486532"/>
            <a:chOff x="1295400" y="777875"/>
            <a:chExt cx="6415088" cy="4114800"/>
          </a:xfrm>
        </p:grpSpPr>
        <p:sp>
          <p:nvSpPr>
            <p:cNvPr id="27651" name="Text Box 5"/>
            <p:cNvSpPr txBox="1">
              <a:spLocks noChangeArrowheads="1"/>
            </p:cNvSpPr>
            <p:nvPr/>
          </p:nvSpPr>
          <p:spPr bwMode="auto">
            <a:xfrm>
              <a:off x="1405919" y="3429000"/>
              <a:ext cx="1110875" cy="141661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lIns="91429" tIns="45714" rIns="91429" bIns="45714">
              <a:spAutoFit/>
            </a:bodyPr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Proc 1</a:t>
              </a:r>
            </a:p>
            <a:p>
              <a:pPr algn="ctr"/>
              <a:r>
                <a:rPr lang="en-US" b="0" dirty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Virtual</a:t>
              </a:r>
            </a:p>
            <a:p>
              <a:pPr algn="ctr"/>
              <a:r>
                <a:rPr lang="en-US" b="0" dirty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Address</a:t>
              </a:r>
            </a:p>
            <a:p>
              <a:pPr algn="ctr"/>
              <a:r>
                <a:rPr lang="en-US" b="0" dirty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Space 1</a:t>
              </a:r>
            </a:p>
          </p:txBody>
        </p:sp>
        <p:sp>
          <p:nvSpPr>
            <p:cNvPr id="27652" name="Text Box 6"/>
            <p:cNvSpPr txBox="1">
              <a:spLocks noChangeArrowheads="1"/>
            </p:cNvSpPr>
            <p:nvPr/>
          </p:nvSpPr>
          <p:spPr bwMode="auto">
            <a:xfrm>
              <a:off x="6511319" y="3352800"/>
              <a:ext cx="1110875" cy="1416611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 lIns="91429" tIns="45714" rIns="91429" bIns="45714">
              <a:spAutoFit/>
            </a:bodyPr>
            <a:lstStyle/>
            <a:p>
              <a:pPr algn="ctr"/>
              <a:r>
                <a:rPr lang="en-US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Proc 2</a:t>
              </a:r>
            </a:p>
            <a:p>
              <a:pPr algn="ctr"/>
              <a:r>
                <a:rPr lang="en-US" b="0" dirty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Virtual</a:t>
              </a:r>
            </a:p>
            <a:p>
              <a:pPr algn="ctr"/>
              <a:r>
                <a:rPr lang="en-US" b="0" dirty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Address</a:t>
              </a:r>
            </a:p>
            <a:p>
              <a:pPr algn="ctr"/>
              <a:r>
                <a:rPr lang="en-US" b="0" dirty="0">
                  <a:solidFill>
                    <a:srgbClr val="996633"/>
                  </a:solidFill>
                  <a:latin typeface="Times New Roman" pitchFamily="18" charset="0"/>
                  <a:ea typeface="+mn-ea"/>
                  <a:cs typeface="+mn-cs"/>
                </a:rPr>
                <a:t>Space 2</a:t>
              </a:r>
            </a:p>
          </p:txBody>
        </p:sp>
        <p:sp>
          <p:nvSpPr>
            <p:cNvPr id="27653" name="Rectangle 18"/>
            <p:cNvSpPr>
              <a:spLocks noChangeArrowheads="1"/>
            </p:cNvSpPr>
            <p:nvPr/>
          </p:nvSpPr>
          <p:spPr bwMode="auto">
            <a:xfrm>
              <a:off x="3870325" y="777875"/>
              <a:ext cx="1295400" cy="457200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Data 2</a:t>
              </a:r>
            </a:p>
          </p:txBody>
        </p:sp>
        <p:sp>
          <p:nvSpPr>
            <p:cNvPr id="27654" name="Rectangle 19"/>
            <p:cNvSpPr>
              <a:spLocks noChangeArrowheads="1"/>
            </p:cNvSpPr>
            <p:nvPr/>
          </p:nvSpPr>
          <p:spPr bwMode="auto">
            <a:xfrm>
              <a:off x="3870325" y="1235075"/>
              <a:ext cx="1295400" cy="457200"/>
            </a:xfrm>
            <a:prstGeom prst="rect">
              <a:avLst/>
            </a:prstGeom>
            <a:solidFill>
              <a:srgbClr val="DEF5C8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Code1</a:t>
              </a:r>
            </a:p>
          </p:txBody>
        </p:sp>
        <p:sp>
          <p:nvSpPr>
            <p:cNvPr id="27655" name="Rectangle 20"/>
            <p:cNvSpPr>
              <a:spLocks noChangeArrowheads="1"/>
            </p:cNvSpPr>
            <p:nvPr/>
          </p:nvSpPr>
          <p:spPr bwMode="auto">
            <a:xfrm>
              <a:off x="3870325" y="1692275"/>
              <a:ext cx="1295400" cy="457200"/>
            </a:xfrm>
            <a:prstGeom prst="rect">
              <a:avLst/>
            </a:prstGeom>
            <a:solidFill>
              <a:srgbClr val="DEF5C8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Data1</a:t>
              </a:r>
            </a:p>
          </p:txBody>
        </p:sp>
        <p:sp>
          <p:nvSpPr>
            <p:cNvPr id="27656" name="Rectangle 22"/>
            <p:cNvSpPr>
              <a:spLocks noChangeArrowheads="1"/>
            </p:cNvSpPr>
            <p:nvPr/>
          </p:nvSpPr>
          <p:spPr bwMode="auto">
            <a:xfrm>
              <a:off x="3870325" y="2149475"/>
              <a:ext cx="1295400" cy="457200"/>
            </a:xfrm>
            <a:prstGeom prst="rect">
              <a:avLst/>
            </a:prstGeom>
            <a:solidFill>
              <a:srgbClr val="DEF5C8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Stack 1</a:t>
              </a:r>
            </a:p>
          </p:txBody>
        </p:sp>
        <p:sp>
          <p:nvSpPr>
            <p:cNvPr id="27657" name="Rectangle 23"/>
            <p:cNvSpPr>
              <a:spLocks noChangeArrowheads="1"/>
            </p:cNvSpPr>
            <p:nvPr/>
          </p:nvSpPr>
          <p:spPr bwMode="auto">
            <a:xfrm>
              <a:off x="3870325" y="2606675"/>
              <a:ext cx="1295400" cy="457200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Stack 2</a:t>
              </a:r>
            </a:p>
          </p:txBody>
        </p:sp>
        <p:sp>
          <p:nvSpPr>
            <p:cNvPr id="27658" name="Rectangle 24"/>
            <p:cNvSpPr>
              <a:spLocks noChangeArrowheads="1"/>
            </p:cNvSpPr>
            <p:nvPr/>
          </p:nvSpPr>
          <p:spPr bwMode="auto">
            <a:xfrm>
              <a:off x="3870325" y="3063875"/>
              <a:ext cx="1295400" cy="457200"/>
            </a:xfrm>
            <a:prstGeom prst="rect">
              <a:avLst/>
            </a:prstGeom>
            <a:solidFill>
              <a:srgbClr val="DEF5C8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Heap1</a:t>
              </a:r>
            </a:p>
          </p:txBody>
        </p:sp>
        <p:sp>
          <p:nvSpPr>
            <p:cNvPr id="27659" name="Rectangle 25"/>
            <p:cNvSpPr>
              <a:spLocks noChangeArrowheads="1"/>
            </p:cNvSpPr>
            <p:nvPr/>
          </p:nvSpPr>
          <p:spPr bwMode="auto">
            <a:xfrm>
              <a:off x="3870325" y="3521075"/>
              <a:ext cx="1295400" cy="457200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Heap 2</a:t>
              </a:r>
            </a:p>
          </p:txBody>
        </p:sp>
        <p:sp>
          <p:nvSpPr>
            <p:cNvPr id="27660" name="Rectangle 26"/>
            <p:cNvSpPr>
              <a:spLocks noChangeArrowheads="1"/>
            </p:cNvSpPr>
            <p:nvPr/>
          </p:nvSpPr>
          <p:spPr bwMode="auto">
            <a:xfrm>
              <a:off x="3870325" y="3978275"/>
              <a:ext cx="1295400" cy="457200"/>
            </a:xfrm>
            <a:prstGeom prst="rect">
              <a:avLst/>
            </a:prstGeom>
            <a:solidFill>
              <a:srgbClr val="FFFF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000" b="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Code 2</a:t>
              </a:r>
            </a:p>
          </p:txBody>
        </p:sp>
        <p:sp>
          <p:nvSpPr>
            <p:cNvPr id="27661" name="Rectangle 27"/>
            <p:cNvSpPr>
              <a:spLocks noChangeArrowheads="1"/>
            </p:cNvSpPr>
            <p:nvPr/>
          </p:nvSpPr>
          <p:spPr bwMode="auto">
            <a:xfrm>
              <a:off x="3870325" y="4435475"/>
              <a:ext cx="1295400" cy="457200"/>
            </a:xfrm>
            <a:prstGeom prst="rect">
              <a:avLst/>
            </a:prstGeom>
            <a:solidFill>
              <a:srgbClr val="FF66CC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/>
              <a:r>
                <a:rPr lang="en-US" sz="20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Shared</a:t>
              </a:r>
            </a:p>
          </p:txBody>
        </p:sp>
        <p:sp>
          <p:nvSpPr>
            <p:cNvPr id="27662" name="Line 29"/>
            <p:cNvSpPr>
              <a:spLocks noChangeShapeType="1"/>
            </p:cNvSpPr>
            <p:nvPr/>
          </p:nvSpPr>
          <p:spPr bwMode="auto">
            <a:xfrm>
              <a:off x="2346325" y="1082675"/>
              <a:ext cx="1539875" cy="12795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7663" name="Line 30"/>
            <p:cNvSpPr>
              <a:spLocks noChangeShapeType="1"/>
            </p:cNvSpPr>
            <p:nvPr/>
          </p:nvSpPr>
          <p:spPr bwMode="auto">
            <a:xfrm>
              <a:off x="2438400" y="1447800"/>
              <a:ext cx="1431925" cy="18446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7664" name="Line 31"/>
            <p:cNvSpPr>
              <a:spLocks noChangeShapeType="1"/>
            </p:cNvSpPr>
            <p:nvPr/>
          </p:nvSpPr>
          <p:spPr bwMode="auto">
            <a:xfrm flipV="1">
              <a:off x="2362200" y="1920875"/>
              <a:ext cx="1508125" cy="2127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7665" name="Line 32"/>
            <p:cNvSpPr>
              <a:spLocks noChangeShapeType="1"/>
            </p:cNvSpPr>
            <p:nvPr/>
          </p:nvSpPr>
          <p:spPr bwMode="auto">
            <a:xfrm flipV="1">
              <a:off x="2438400" y="1463675"/>
              <a:ext cx="1431925" cy="12033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7666" name="Line 33"/>
            <p:cNvSpPr>
              <a:spLocks noChangeShapeType="1"/>
            </p:cNvSpPr>
            <p:nvPr/>
          </p:nvSpPr>
          <p:spPr bwMode="auto">
            <a:xfrm flipH="1">
              <a:off x="5165725" y="1066800"/>
              <a:ext cx="1311275" cy="31400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7667" name="Line 34"/>
            <p:cNvSpPr>
              <a:spLocks noChangeShapeType="1"/>
            </p:cNvSpPr>
            <p:nvPr/>
          </p:nvSpPr>
          <p:spPr bwMode="auto">
            <a:xfrm flipH="1" flipV="1">
              <a:off x="5165725" y="1006475"/>
              <a:ext cx="1371600" cy="685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7668" name="Line 35"/>
            <p:cNvSpPr>
              <a:spLocks noChangeShapeType="1"/>
            </p:cNvSpPr>
            <p:nvPr/>
          </p:nvSpPr>
          <p:spPr bwMode="auto">
            <a:xfrm flipH="1">
              <a:off x="5165725" y="2057400"/>
              <a:ext cx="1311275" cy="16922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7669" name="Line 36"/>
            <p:cNvSpPr>
              <a:spLocks noChangeShapeType="1"/>
            </p:cNvSpPr>
            <p:nvPr/>
          </p:nvSpPr>
          <p:spPr bwMode="auto">
            <a:xfrm flipH="1">
              <a:off x="5165725" y="2530475"/>
              <a:ext cx="1371600" cy="3048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7670" name="Line 55"/>
            <p:cNvSpPr>
              <a:spLocks noChangeShapeType="1"/>
            </p:cNvSpPr>
            <p:nvPr/>
          </p:nvSpPr>
          <p:spPr bwMode="auto">
            <a:xfrm>
              <a:off x="2590800" y="3048000"/>
              <a:ext cx="1295400" cy="16002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27671" name="Line 56"/>
            <p:cNvSpPr>
              <a:spLocks noChangeShapeType="1"/>
            </p:cNvSpPr>
            <p:nvPr/>
          </p:nvSpPr>
          <p:spPr bwMode="auto">
            <a:xfrm flipH="1">
              <a:off x="5181600" y="2971800"/>
              <a:ext cx="1295400" cy="1676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algn="ctr"/>
              <a:endParaRPr lang="en-US" sz="16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2" name="Group 68"/>
            <p:cNvGrpSpPr>
              <a:grpSpLocks/>
            </p:cNvGrpSpPr>
            <p:nvPr/>
          </p:nvGrpSpPr>
          <p:grpSpPr bwMode="auto">
            <a:xfrm>
              <a:off x="1295400" y="914400"/>
              <a:ext cx="1309688" cy="2362200"/>
              <a:chOff x="816" y="576"/>
              <a:chExt cx="825" cy="1488"/>
            </a:xfrm>
          </p:grpSpPr>
          <p:grpSp>
            <p:nvGrpSpPr>
              <p:cNvPr id="3" name="Group 66"/>
              <p:cNvGrpSpPr>
                <a:grpSpLocks/>
              </p:cNvGrpSpPr>
              <p:nvPr/>
            </p:nvGrpSpPr>
            <p:grpSpPr bwMode="auto">
              <a:xfrm>
                <a:off x="816" y="576"/>
                <a:ext cx="825" cy="1478"/>
                <a:chOff x="816" y="576"/>
                <a:chExt cx="825" cy="1478"/>
              </a:xfrm>
            </p:grpSpPr>
            <p:sp>
              <p:nvSpPr>
                <p:cNvPr id="27686" name="Rectangle 8"/>
                <p:cNvSpPr>
                  <a:spLocks noChangeArrowheads="1"/>
                </p:cNvSpPr>
                <p:nvPr/>
              </p:nvSpPr>
              <p:spPr bwMode="auto">
                <a:xfrm>
                  <a:off x="825" y="576"/>
                  <a:ext cx="816" cy="1478"/>
                </a:xfrm>
                <a:prstGeom prst="rect">
                  <a:avLst/>
                </a:prstGeom>
                <a:solidFill>
                  <a:srgbClr val="E2F6CE"/>
                </a:solidFill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1429" tIns="45714" rIns="91429" bIns="45714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20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687" name="Line 9"/>
                <p:cNvSpPr>
                  <a:spLocks noChangeShapeType="1"/>
                </p:cNvSpPr>
                <p:nvPr/>
              </p:nvSpPr>
              <p:spPr bwMode="auto">
                <a:xfrm>
                  <a:off x="825" y="912"/>
                  <a:ext cx="816" cy="0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688" name="Line 10"/>
                <p:cNvSpPr>
                  <a:spLocks noChangeShapeType="1"/>
                </p:cNvSpPr>
                <p:nvPr/>
              </p:nvSpPr>
              <p:spPr bwMode="auto">
                <a:xfrm>
                  <a:off x="825" y="1200"/>
                  <a:ext cx="816" cy="0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689" name="Line 11"/>
                <p:cNvSpPr>
                  <a:spLocks noChangeShapeType="1"/>
                </p:cNvSpPr>
                <p:nvPr/>
              </p:nvSpPr>
              <p:spPr bwMode="auto">
                <a:xfrm>
                  <a:off x="816" y="1488"/>
                  <a:ext cx="816" cy="0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690" name="Line 47"/>
                <p:cNvSpPr>
                  <a:spLocks noChangeShapeType="1"/>
                </p:cNvSpPr>
                <p:nvPr/>
              </p:nvSpPr>
              <p:spPr bwMode="auto">
                <a:xfrm>
                  <a:off x="825" y="1766"/>
                  <a:ext cx="816" cy="0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684" name="Rectangle 62"/>
              <p:cNvSpPr>
                <a:spLocks noChangeArrowheads="1"/>
              </p:cNvSpPr>
              <p:nvPr/>
            </p:nvSpPr>
            <p:spPr bwMode="auto">
              <a:xfrm>
                <a:off x="825" y="1776"/>
                <a:ext cx="816" cy="28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Shared</a:t>
                </a:r>
              </a:p>
            </p:txBody>
          </p:sp>
          <p:sp>
            <p:nvSpPr>
              <p:cNvPr id="27685" name="Text Box 65"/>
              <p:cNvSpPr txBox="1">
                <a:spLocks noChangeArrowheads="1"/>
              </p:cNvSpPr>
              <p:nvPr/>
            </p:nvSpPr>
            <p:spPr bwMode="auto">
              <a:xfrm>
                <a:off x="953" y="619"/>
                <a:ext cx="560" cy="1143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Stack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Heap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Data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Code</a:t>
                </a:r>
              </a:p>
            </p:txBody>
          </p:sp>
        </p:grpSp>
        <p:grpSp>
          <p:nvGrpSpPr>
            <p:cNvPr id="4" name="Group 69"/>
            <p:cNvGrpSpPr>
              <a:grpSpLocks/>
            </p:cNvGrpSpPr>
            <p:nvPr/>
          </p:nvGrpSpPr>
          <p:grpSpPr bwMode="auto">
            <a:xfrm>
              <a:off x="6400800" y="838200"/>
              <a:ext cx="1309688" cy="2362200"/>
              <a:chOff x="816" y="576"/>
              <a:chExt cx="825" cy="1488"/>
            </a:xfrm>
          </p:grpSpPr>
          <p:grpSp>
            <p:nvGrpSpPr>
              <p:cNvPr id="5" name="Group 70"/>
              <p:cNvGrpSpPr>
                <a:grpSpLocks/>
              </p:cNvGrpSpPr>
              <p:nvPr/>
            </p:nvGrpSpPr>
            <p:grpSpPr bwMode="auto">
              <a:xfrm>
                <a:off x="816" y="576"/>
                <a:ext cx="825" cy="1478"/>
                <a:chOff x="816" y="576"/>
                <a:chExt cx="825" cy="1478"/>
              </a:xfrm>
            </p:grpSpPr>
            <p:sp>
              <p:nvSpPr>
                <p:cNvPr id="27678" name="Rectangle 71"/>
                <p:cNvSpPr>
                  <a:spLocks noChangeArrowheads="1"/>
                </p:cNvSpPr>
                <p:nvPr/>
              </p:nvSpPr>
              <p:spPr bwMode="auto">
                <a:xfrm>
                  <a:off x="825" y="576"/>
                  <a:ext cx="816" cy="1478"/>
                </a:xfrm>
                <a:prstGeom prst="rect">
                  <a:avLst/>
                </a:prstGeom>
                <a:solidFill>
                  <a:srgbClr val="FFFF00"/>
                </a:solidFill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1429" tIns="45714" rIns="91429" bIns="45714" anchor="ctr"/>
                <a:lstStyle/>
                <a:p>
                  <a:pPr algn="ctr">
                    <a:lnSpc>
                      <a:spcPct val="120000"/>
                    </a:lnSpc>
                  </a:pPr>
                  <a:endParaRPr lang="en-US" sz="20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679" name="Line 72"/>
                <p:cNvSpPr>
                  <a:spLocks noChangeShapeType="1"/>
                </p:cNvSpPr>
                <p:nvPr/>
              </p:nvSpPr>
              <p:spPr bwMode="auto">
                <a:xfrm>
                  <a:off x="825" y="912"/>
                  <a:ext cx="816" cy="0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680" name="Line 73"/>
                <p:cNvSpPr>
                  <a:spLocks noChangeShapeType="1"/>
                </p:cNvSpPr>
                <p:nvPr/>
              </p:nvSpPr>
              <p:spPr bwMode="auto">
                <a:xfrm>
                  <a:off x="825" y="1200"/>
                  <a:ext cx="816" cy="0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681" name="Line 74"/>
                <p:cNvSpPr>
                  <a:spLocks noChangeShapeType="1"/>
                </p:cNvSpPr>
                <p:nvPr/>
              </p:nvSpPr>
              <p:spPr bwMode="auto">
                <a:xfrm>
                  <a:off x="816" y="1488"/>
                  <a:ext cx="816" cy="0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27682" name="Line 75"/>
                <p:cNvSpPr>
                  <a:spLocks noChangeShapeType="1"/>
                </p:cNvSpPr>
                <p:nvPr/>
              </p:nvSpPr>
              <p:spPr bwMode="auto">
                <a:xfrm>
                  <a:off x="825" y="1766"/>
                  <a:ext cx="816" cy="0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algn="ctr"/>
                  <a:endParaRPr lang="en-US" sz="1600" b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7676" name="Rectangle 76"/>
              <p:cNvSpPr>
                <a:spLocks noChangeArrowheads="1"/>
              </p:cNvSpPr>
              <p:nvPr/>
            </p:nvSpPr>
            <p:spPr bwMode="auto">
              <a:xfrm>
                <a:off x="825" y="1776"/>
                <a:ext cx="816" cy="28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6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7677" name="Text Box 77"/>
              <p:cNvSpPr txBox="1">
                <a:spLocks noChangeArrowheads="1"/>
              </p:cNvSpPr>
              <p:nvPr/>
            </p:nvSpPr>
            <p:spPr bwMode="auto">
              <a:xfrm>
                <a:off x="900" y="619"/>
                <a:ext cx="666" cy="1418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Code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Data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Heap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Stack</a:t>
                </a:r>
              </a:p>
              <a:p>
                <a:pPr algn="ctr">
                  <a:lnSpc>
                    <a:spcPct val="120000"/>
                  </a:lnSpc>
                </a:pPr>
                <a:r>
                  <a:rPr lang="en-US" sz="2000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Shared</a:t>
                </a:r>
              </a:p>
            </p:txBody>
          </p:sp>
        </p:grpSp>
      </p:grpSp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24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4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Message-Based Inter-Process Communication (IPC)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Mechanism for processes to communicate with each other without shared memory</a:t>
            </a:r>
          </a:p>
          <a:p>
            <a:r>
              <a:rPr lang="en-US" dirty="0"/>
              <a:t>IPC facility provides two operations:</a:t>
            </a:r>
          </a:p>
          <a:p>
            <a:pPr lvl="1"/>
            <a:r>
              <a:rPr lang="en-US" b="0" dirty="0">
                <a:latin typeface="Courier New" pitchFamily="49" charset="0"/>
              </a:rPr>
              <a:t>send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>
                <a:latin typeface="Courier New" pitchFamily="49" charset="0"/>
              </a:rPr>
              <a:t>message</a:t>
            </a:r>
            <a:r>
              <a:rPr lang="en-US" dirty="0">
                <a:latin typeface="Courier New" pitchFamily="49" charset="0"/>
              </a:rPr>
              <a:t>)</a:t>
            </a:r>
            <a:r>
              <a:rPr lang="en-US" dirty="0"/>
              <a:t> – message size fixed or variable </a:t>
            </a:r>
          </a:p>
          <a:p>
            <a:pPr lvl="1"/>
            <a:r>
              <a:rPr lang="en-US" b="0" dirty="0">
                <a:latin typeface="Courier New" pitchFamily="49" charset="0"/>
              </a:rPr>
              <a:t>receive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i="1" dirty="0">
                <a:latin typeface="Courier New" pitchFamily="49" charset="0"/>
              </a:rPr>
              <a:t>message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r>
              <a:rPr lang="en-US" dirty="0"/>
              <a:t>If </a:t>
            </a:r>
            <a:r>
              <a:rPr lang="en-US" i="1" dirty="0"/>
              <a:t>P</a:t>
            </a:r>
            <a:r>
              <a:rPr lang="en-US" dirty="0"/>
              <a:t> and </a:t>
            </a:r>
            <a:r>
              <a:rPr lang="en-US" i="1" dirty="0"/>
              <a:t>Q</a:t>
            </a:r>
            <a:r>
              <a:rPr lang="en-US" dirty="0"/>
              <a:t> wish to communicate, they need to:</a:t>
            </a:r>
          </a:p>
          <a:p>
            <a:pPr lvl="1"/>
            <a:r>
              <a:rPr lang="en-US" dirty="0"/>
              <a:t>establish a </a:t>
            </a:r>
            <a:r>
              <a:rPr lang="en-US" i="1" dirty="0"/>
              <a:t>communication</a:t>
            </a:r>
            <a:r>
              <a:rPr lang="en-US" dirty="0"/>
              <a:t> </a:t>
            </a:r>
            <a:r>
              <a:rPr lang="en-US" i="1" dirty="0"/>
              <a:t>link</a:t>
            </a:r>
            <a:r>
              <a:rPr lang="en-US" dirty="0"/>
              <a:t> between them</a:t>
            </a:r>
          </a:p>
          <a:p>
            <a:pPr lvl="1"/>
            <a:r>
              <a:rPr lang="en-US" dirty="0"/>
              <a:t>exchange messages via send/receive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25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UNIX Process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24026" y="1600200"/>
            <a:ext cx="8550275" cy="4762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Multithreading: a single process consists of multiple concurrent threads </a:t>
            </a:r>
          </a:p>
          <a:p>
            <a:r>
              <a:rPr lang="en-US" dirty="0"/>
              <a:t>A thread is sometimes called a “Lightweight process”</a:t>
            </a:r>
          </a:p>
          <a:p>
            <a:pPr lvl="1"/>
            <a:r>
              <a:rPr lang="en-US" dirty="0"/>
              <a:t>Thread creation and context-switch are much more efficient than process creation and context-switch</a:t>
            </a:r>
          </a:p>
          <a:p>
            <a:pPr lvl="1"/>
            <a:r>
              <a:rPr lang="en-US" dirty="0"/>
              <a:t>Inter-thread communication is via shared memory, since threads in the same process share the same address space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26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Single-Threaded Program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458200" cy="5105400"/>
          </a:xfrm>
        </p:spPr>
        <p:txBody>
          <a:bodyPr/>
          <a:lstStyle/>
          <a:p>
            <a:r>
              <a:rPr lang="en-US" dirty="0"/>
              <a:t>Consider the following C program:</a:t>
            </a:r>
            <a:br>
              <a:rPr lang="en-US" dirty="0"/>
            </a:br>
            <a:r>
              <a:rPr lang="en-US" dirty="0">
                <a:latin typeface="Courier New" pitchFamily="49" charset="0"/>
              </a:rPr>
              <a:t>	</a:t>
            </a:r>
            <a:r>
              <a:rPr lang="en-US" sz="2200" dirty="0">
                <a:latin typeface="Courier New" pitchFamily="49" charset="0"/>
              </a:rPr>
              <a:t>main() {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	   </a:t>
            </a:r>
            <a:r>
              <a:rPr lang="en-US" sz="2200" dirty="0" err="1">
                <a:latin typeface="Courier New" pitchFamily="49" charset="0"/>
              </a:rPr>
              <a:t>ComputePI</a:t>
            </a:r>
            <a:r>
              <a:rPr lang="en-US" sz="2200" dirty="0">
                <a:latin typeface="Courier New" pitchFamily="49" charset="0"/>
              </a:rPr>
              <a:t>(“pi.txt”);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	   </a:t>
            </a:r>
            <a:r>
              <a:rPr lang="en-US" sz="2200" dirty="0" err="1">
                <a:latin typeface="Courier New" pitchFamily="49" charset="0"/>
              </a:rPr>
              <a:t>PrintClassList</a:t>
            </a:r>
            <a:r>
              <a:rPr lang="en-US" sz="2200" dirty="0">
                <a:latin typeface="Courier New" pitchFamily="49" charset="0"/>
              </a:rPr>
              <a:t>(“</a:t>
            </a:r>
            <a:r>
              <a:rPr lang="en-US" sz="2200" dirty="0" err="1">
                <a:latin typeface="Courier New" pitchFamily="49" charset="0"/>
              </a:rPr>
              <a:t>clist.text</a:t>
            </a:r>
            <a:r>
              <a:rPr lang="en-US" sz="2200" dirty="0">
                <a:latin typeface="Courier New" pitchFamily="49" charset="0"/>
              </a:rPr>
              <a:t>”);</a:t>
            </a:r>
          </a:p>
          <a:p>
            <a:pPr>
              <a:buFontTx/>
              <a:buNone/>
            </a:pPr>
            <a:r>
              <a:rPr lang="en-US" sz="2200" dirty="0"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endParaRPr lang="en-US" sz="2200" dirty="0"/>
          </a:p>
          <a:p>
            <a:r>
              <a:rPr lang="en-US" dirty="0"/>
              <a:t>What is the behavior here?</a:t>
            </a:r>
          </a:p>
          <a:p>
            <a:pPr lvl="1"/>
            <a:r>
              <a:rPr lang="en-US" dirty="0"/>
              <a:t>Program would never print out class list</a:t>
            </a:r>
          </a:p>
          <a:p>
            <a:pPr lvl="1"/>
            <a:r>
              <a:rPr lang="en-US" dirty="0"/>
              <a:t>Why? </a:t>
            </a:r>
            <a:r>
              <a:rPr lang="en-US" dirty="0" err="1"/>
              <a:t>ComputePI</a:t>
            </a:r>
            <a:r>
              <a:rPr lang="en-US" dirty="0"/>
              <a:t> would never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27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of Threads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988" y="1587500"/>
            <a:ext cx="8558212" cy="4851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Version of program with Threads:</a:t>
            </a:r>
            <a:br>
              <a:rPr lang="en-US" dirty="0"/>
            </a:b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sz="2200" dirty="0">
                <a:latin typeface="Courier New" pitchFamily="49" charset="0"/>
              </a:rPr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	   </a:t>
            </a:r>
            <a:r>
              <a:rPr lang="en-US" sz="2200" dirty="0" err="1">
                <a:latin typeface="Courier New" pitchFamily="49" charset="0"/>
              </a:rPr>
              <a:t>CreateThread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ComputePI</a:t>
            </a:r>
            <a:r>
              <a:rPr lang="en-US" sz="2200" dirty="0">
                <a:latin typeface="Courier New" pitchFamily="49" charset="0"/>
              </a:rPr>
              <a:t>(“pi.txt”));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	   </a:t>
            </a:r>
            <a:r>
              <a:rPr lang="en-US" sz="2200" dirty="0" err="1">
                <a:latin typeface="Courier New" pitchFamily="49" charset="0"/>
              </a:rPr>
              <a:t>CreateThread</a:t>
            </a:r>
            <a:r>
              <a:rPr lang="en-US" sz="2200" dirty="0">
                <a:latin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</a:rPr>
              <a:t>PrintClassList</a:t>
            </a:r>
            <a:r>
              <a:rPr lang="en-US" sz="2200" dirty="0">
                <a:latin typeface="Courier New" pitchFamily="49" charset="0"/>
              </a:rPr>
              <a:t>(“</a:t>
            </a:r>
            <a:r>
              <a:rPr lang="en-US" sz="2200" dirty="0" err="1">
                <a:latin typeface="Courier New" pitchFamily="49" charset="0"/>
              </a:rPr>
              <a:t>clist.text</a:t>
            </a:r>
            <a:r>
              <a:rPr lang="en-US" sz="2200" dirty="0">
                <a:latin typeface="Courier New" pitchFamily="49" charset="0"/>
              </a:rPr>
              <a:t>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dirty="0"/>
          </a:p>
          <a:p>
            <a:pPr>
              <a:lnSpc>
                <a:spcPct val="80000"/>
              </a:lnSpc>
            </a:pPr>
            <a:r>
              <a:rPr lang="en-US" dirty="0"/>
              <a:t>“</a:t>
            </a:r>
            <a:r>
              <a:rPr lang="en-US" dirty="0" err="1"/>
              <a:t>CreateThread</a:t>
            </a:r>
            <a:r>
              <a:rPr lang="en-US" dirty="0"/>
              <a:t>” starts independent threads running given procedure name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28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1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Multi-Threaded Text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650659"/>
            <a:ext cx="8305800" cy="163425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One thread for handling keyboard input; one for handling graphical user interface; one for handling disk IO</a:t>
            </a:r>
          </a:p>
          <a:p>
            <a:r>
              <a:rPr lang="en-US" dirty="0"/>
              <a:t>3 threads must collaborate closely and share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29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Zonghua Gu, CMPT 300, Fall 2011 </a:t>
            </a:r>
            <a:endParaRPr lang="en-US" b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Picture 6" descr="D:\b\b4\IBM\02-0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8108" y="1582789"/>
            <a:ext cx="6143881" cy="308753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6425" y="1552575"/>
            <a:ext cx="83058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“thread” of execution is an independent Fetch/Decode/Execute loop</a:t>
            </a:r>
          </a:p>
          <a:p>
            <a:pPr lvl="1"/>
            <a:r>
              <a:rPr lang="en-US" dirty="0"/>
              <a:t>a sequential instruction stream</a:t>
            </a:r>
          </a:p>
          <a:p>
            <a:r>
              <a:rPr lang="en-US" dirty="0" err="1"/>
              <a:t>Uni</a:t>
            </a:r>
            <a:r>
              <a:rPr lang="en-US" dirty="0"/>
              <a:t>-programming: </a:t>
            </a:r>
            <a:r>
              <a:rPr lang="en-US" i="1" dirty="0"/>
              <a:t>one thread at a time</a:t>
            </a:r>
          </a:p>
          <a:p>
            <a:pPr lvl="1"/>
            <a:r>
              <a:rPr lang="en-US" dirty="0">
                <a:solidFill>
                  <a:schemeClr val="hlink"/>
                </a:solidFill>
              </a:rPr>
              <a:t>MS/DOS, early Macintosh, Batch processing</a:t>
            </a:r>
          </a:p>
          <a:p>
            <a:pPr lvl="1"/>
            <a:r>
              <a:rPr lang="en-US" dirty="0"/>
              <a:t>Easier for operating system builder</a:t>
            </a:r>
          </a:p>
          <a:p>
            <a:pPr lvl="1"/>
            <a:r>
              <a:rPr lang="en-US" dirty="0"/>
              <a:t>Get rid concurrency by defining it away</a:t>
            </a:r>
          </a:p>
          <a:p>
            <a:pPr lvl="1"/>
            <a:r>
              <a:rPr lang="en-US" dirty="0"/>
              <a:t>Does this make sense for personal computers?</a:t>
            </a:r>
          </a:p>
          <a:p>
            <a:r>
              <a:rPr lang="en-US" dirty="0"/>
              <a:t>Multi-programming: </a:t>
            </a:r>
            <a:r>
              <a:rPr lang="en-US" i="1" dirty="0"/>
              <a:t>more than one thread at a time</a:t>
            </a:r>
          </a:p>
          <a:p>
            <a:pPr lvl="1"/>
            <a:r>
              <a:rPr lang="en-US" dirty="0" err="1">
                <a:solidFill>
                  <a:schemeClr val="hlink"/>
                </a:solidFill>
              </a:rPr>
              <a:t>Multics</a:t>
            </a:r>
            <a:r>
              <a:rPr lang="en-US" dirty="0">
                <a:solidFill>
                  <a:schemeClr val="hlink"/>
                </a:solidFill>
              </a:rPr>
              <a:t>, UNIX/Linux, OS/2, Windows NT/2000/XP, Mac OS X</a:t>
            </a:r>
          </a:p>
          <a:p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3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 Multi-Threaded Database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30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  <p:pic>
        <p:nvPicPr>
          <p:cNvPr id="6" name="Picture 6" descr="D:\b\b4\IBM\02-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4926" y="1555751"/>
            <a:ext cx="7089775" cy="469922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Server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4363278"/>
            <a:ext cx="8305800" cy="2062922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Arial" charset="0"/>
              </a:rPr>
              <a:t>(a) Dispatcher thread. (b) Worker thread.</a:t>
            </a:r>
          </a:p>
          <a:p>
            <a:r>
              <a:rPr lang="en-US" dirty="0"/>
              <a:t>A single dispatcher thread hands off work to a fixed-size pool of worker threads.</a:t>
            </a:r>
          </a:p>
          <a:p>
            <a:r>
              <a:rPr lang="en-US" dirty="0"/>
              <a:t>The alternative of spawning a new thread for each request may result in an unbounded number of threads; it also incurs thread creation overhead for each request.</a:t>
            </a:r>
          </a:p>
          <a:p>
            <a:r>
              <a:rPr lang="en-US" dirty="0"/>
              <a:t>By creating a fixed-size pool of threads at system initialization time, these problems are avoided.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31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Zonghua Gu, CMPT 300, Fall 2011 </a:t>
            </a:r>
            <a:endParaRPr lang="en-US" b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6" name="Picture 7" descr="D:\b\b4\IBM\02-0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804988"/>
            <a:ext cx="9435169" cy="25257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32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Zonghua Gu, CMPT 300, Fall 2011 </a:t>
            </a:r>
            <a:endParaRPr lang="en-US" b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pic>
        <p:nvPicPr>
          <p:cNvPr id="7" name="Content Placeholder 6" descr="D:\b\b4\IBM\02-1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1869" y="1658782"/>
            <a:ext cx="8305800" cy="2964589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673087" y="4896852"/>
            <a:ext cx="8786192" cy="84381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38088" tIns="6348" rIns="38088" bIns="6348" numCol="1" anchor="ctr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b="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POSIX (Portable Operating System Interface for Unix) is a family of related standards specified by the IEEE to define the API for software compatible with variants of  the Unix operating system,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D:\b\b4\IBM\02-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810" y="1537874"/>
            <a:ext cx="5707891" cy="490146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Multithreaded POSIX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9853" y="1587501"/>
            <a:ext cx="3187147" cy="4697413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W</a:t>
            </a:r>
            <a:r>
              <a:rPr lang="en-US" dirty="0"/>
              <a:t>hat is the output of this program?</a:t>
            </a:r>
          </a:p>
          <a:p>
            <a:pPr lvl="1"/>
            <a:r>
              <a:rPr lang="en-US" dirty="0"/>
              <a:t>Depends on the OS scheduling algorithm</a:t>
            </a:r>
          </a:p>
          <a:p>
            <a:pPr lvl="1"/>
            <a:r>
              <a:rPr lang="en-US" dirty="0"/>
              <a:t>Likely prints out thread IDs in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33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12490"/>
            <a:ext cx="8534400" cy="500462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Processes have two aspects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Threads (Concurrency)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Address Spaces (Protection)</a:t>
            </a:r>
          </a:p>
          <a:p>
            <a:pPr>
              <a:lnSpc>
                <a:spcPct val="80000"/>
              </a:lnSpc>
            </a:pPr>
            <a:r>
              <a:rPr lang="en-US" dirty="0"/>
              <a:t>Concurrency accomplished by multiplexing CPU Time: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Such context switching may be voluntary (</a:t>
            </a:r>
            <a:r>
              <a:rPr lang="en-US" dirty="0">
                <a:latin typeface="Courier New" pitchFamily="49" charset="0"/>
              </a:rPr>
              <a:t>yield()</a:t>
            </a:r>
            <a:r>
              <a:rPr lang="en-US" dirty="0"/>
              <a:t>, I/O operations) or involuntary (timer, other interrupts)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Save and restore of either PCB (Process Control Block) when switching processes, or TCB (Thread Control Block) when switching threads</a:t>
            </a:r>
          </a:p>
          <a:p>
            <a:pPr>
              <a:lnSpc>
                <a:spcPct val="80000"/>
              </a:lnSpc>
            </a:pPr>
            <a:r>
              <a:rPr lang="en-US" dirty="0"/>
              <a:t>Protection accomplished restricting access: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Virtual Memory mapping isolates processes from each other</a:t>
            </a:r>
          </a:p>
          <a:p>
            <a:pPr>
              <a:lnSpc>
                <a:spcPct val="80000"/>
              </a:lnSpc>
            </a:pPr>
            <a:r>
              <a:rPr lang="en-US" dirty="0"/>
              <a:t>When we talk about processes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When this concerns concurrency, really talking about </a:t>
            </a:r>
            <a:r>
              <a:rPr lang="en-US" i="1" dirty="0"/>
              <a:t>thread</a:t>
            </a:r>
            <a:r>
              <a:rPr lang="en-US" dirty="0"/>
              <a:t> aspect of a process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When this concerns protection, talking about </a:t>
            </a:r>
            <a:r>
              <a:rPr lang="en-US" i="1" dirty="0"/>
              <a:t>address space</a:t>
            </a:r>
            <a:r>
              <a:rPr lang="en-US" dirty="0"/>
              <a:t> aspect of a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34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vs.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87500"/>
            <a:ext cx="8356600" cy="4902200"/>
          </a:xfrm>
        </p:spPr>
        <p:txBody>
          <a:bodyPr>
            <a:normAutofit fontScale="92500"/>
          </a:bodyPr>
          <a:lstStyle/>
          <a:p>
            <a:r>
              <a:rPr lang="en-US" dirty="0"/>
              <a:t>Concurrency is from the application perspective</a:t>
            </a:r>
          </a:p>
          <a:p>
            <a:pPr lvl="1"/>
            <a:r>
              <a:rPr lang="en-US" dirty="0"/>
              <a:t>The application software consists of multiple threads of execution</a:t>
            </a:r>
          </a:p>
          <a:p>
            <a:r>
              <a:rPr lang="en-US" dirty="0"/>
              <a:t>Parallelism is from the hardware perspective</a:t>
            </a:r>
          </a:p>
          <a:p>
            <a:pPr lvl="1"/>
            <a:r>
              <a:rPr lang="en-US" dirty="0"/>
              <a:t>The hardware platform consists of multiple CPUs</a:t>
            </a:r>
          </a:p>
          <a:p>
            <a:r>
              <a:rPr lang="en-US" dirty="0"/>
              <a:t>A concurrent application can be executed on a single or multi-CPU hardware platform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4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Zonghua Gu, CMPT 300, Fall 2011 </a:t>
            </a:r>
            <a:endParaRPr lang="en-US" b="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Problem of Concurrency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581150"/>
            <a:ext cx="8839200" cy="5105400"/>
          </a:xfrm>
        </p:spPr>
        <p:txBody>
          <a:bodyPr>
            <a:normAutofit/>
          </a:bodyPr>
          <a:lstStyle/>
          <a:p>
            <a:r>
              <a:rPr lang="en-US" dirty="0"/>
              <a:t>Consider a concurrent application running on a single-CPU hardware platform </a:t>
            </a:r>
          </a:p>
          <a:p>
            <a:pPr lvl="1"/>
            <a:r>
              <a:rPr lang="en-US" dirty="0"/>
              <a:t>Must provide illusion to each application thread that it has exclusive access to the CPU</a:t>
            </a:r>
          </a:p>
          <a:p>
            <a:pPr lvl="1"/>
            <a:r>
              <a:rPr lang="en-US" dirty="0"/>
              <a:t>Each thread is unaware of existence of other threads</a:t>
            </a:r>
          </a:p>
          <a:p>
            <a:r>
              <a:rPr lang="en-US" dirty="0"/>
              <a:t>OS has to coordinate multiple threads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5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771525"/>
            <a:ext cx="8382000" cy="533400"/>
          </a:xfrm>
        </p:spPr>
        <p:txBody>
          <a:bodyPr/>
          <a:lstStyle/>
          <a:p>
            <a:r>
              <a:rPr lang="en-US" dirty="0"/>
              <a:t>Multithreading</a:t>
            </a:r>
          </a:p>
        </p:txBody>
      </p:sp>
      <p:sp>
        <p:nvSpPr>
          <p:cNvPr id="31540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524000" y="3124201"/>
            <a:ext cx="9144000" cy="335611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How to provide the illusion of multiple CPUs with a single physical CPU?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Multiplex in time!</a:t>
            </a:r>
          </a:p>
          <a:p>
            <a:pPr>
              <a:lnSpc>
                <a:spcPct val="80000"/>
              </a:lnSpc>
            </a:pPr>
            <a:r>
              <a:rPr lang="en-US" dirty="0"/>
              <a:t>Each thread has a data structure (TCB, Thread Control </a:t>
            </a:r>
            <a:r>
              <a:rPr lang="en-US" altLang="zh-CN" dirty="0"/>
              <a:t>Block)</a:t>
            </a:r>
            <a:r>
              <a:rPr lang="en-US" dirty="0"/>
              <a:t> to hold: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Program Counter (PC), Stack Pointer (SP), Register values (Integer, Floating point…)</a:t>
            </a:r>
          </a:p>
          <a:p>
            <a:pPr>
              <a:lnSpc>
                <a:spcPct val="80000"/>
              </a:lnSpc>
            </a:pPr>
            <a:r>
              <a:rPr lang="en-US" dirty="0"/>
              <a:t>How switch from one thread to the next?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Save PC, SP, and registers in current TCB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Load PC, SP, and registers from new TCB</a:t>
            </a:r>
          </a:p>
          <a:p>
            <a:pPr>
              <a:lnSpc>
                <a:spcPct val="80000"/>
              </a:lnSpc>
            </a:pPr>
            <a:r>
              <a:rPr lang="en-US" dirty="0"/>
              <a:t>What triggers switch?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Timer, voluntary yield, I/O…</a:t>
            </a:r>
          </a:p>
        </p:txBody>
      </p: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601278" y="1911626"/>
            <a:ext cx="4572000" cy="1133476"/>
            <a:chOff x="2400" y="1152"/>
            <a:chExt cx="2880" cy="714"/>
          </a:xfrm>
        </p:grpSpPr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2400" y="1152"/>
              <a:ext cx="2880" cy="384"/>
              <a:chOff x="672" y="2352"/>
              <a:chExt cx="4569" cy="528"/>
            </a:xfrm>
          </p:grpSpPr>
          <p:sp>
            <p:nvSpPr>
              <p:cNvPr id="315420" name="Rectangle 28"/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Th1</a:t>
                </a:r>
              </a:p>
            </p:txBody>
          </p:sp>
          <p:sp>
            <p:nvSpPr>
              <p:cNvPr id="315421" name="Rectangle 29"/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Th2</a:t>
                </a:r>
              </a:p>
            </p:txBody>
          </p:sp>
          <p:sp>
            <p:nvSpPr>
              <p:cNvPr id="315422" name="Rectangle 30"/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Th3</a:t>
                </a:r>
              </a:p>
            </p:txBody>
          </p:sp>
          <p:sp>
            <p:nvSpPr>
              <p:cNvPr id="315423" name="Rectangle 31"/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Th4</a:t>
                </a:r>
              </a:p>
            </p:txBody>
          </p:sp>
          <p:sp>
            <p:nvSpPr>
              <p:cNvPr id="315424" name="Rectangle 32"/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633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b="0" dirty="0">
                    <a:solidFill>
                      <a:srgbClr val="000000"/>
                    </a:solidFill>
                    <a:latin typeface="Times New Roman" pitchFamily="18" charset="0"/>
                    <a:ea typeface="+mn-ea"/>
                    <a:cs typeface="+mn-cs"/>
                  </a:rPr>
                  <a:t>Th5</a:t>
                </a:r>
              </a:p>
            </p:txBody>
          </p:sp>
        </p:grpSp>
        <p:sp>
          <p:nvSpPr>
            <p:cNvPr id="315426" name="Text Box 34"/>
            <p:cNvSpPr txBox="1">
              <a:spLocks noChangeArrowheads="1"/>
            </p:cNvSpPr>
            <p:nvPr/>
          </p:nvSpPr>
          <p:spPr bwMode="auto">
            <a:xfrm>
              <a:off x="2733" y="1536"/>
              <a:ext cx="642" cy="33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8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Time </a:t>
              </a:r>
            </a:p>
          </p:txBody>
        </p:sp>
        <p:sp>
          <p:nvSpPr>
            <p:cNvPr id="315427" name="Line 35"/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algn="ctr"/>
              <a:endPara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</p:grpSp>
      <p:sp>
        <p:nvSpPr>
          <p:cNvPr id="1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6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4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4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4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54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54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54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54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54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54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40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is an active resource that can be used by only one runtime entity (thread or process) at </a:t>
            </a:r>
            <a:r>
              <a:rPr lang="en-US"/>
              <a:t>any given </a:t>
            </a:r>
            <a:r>
              <a:rPr lang="en-US" dirty="0"/>
              <a:t>time</a:t>
            </a:r>
          </a:p>
          <a:p>
            <a:pPr lvl="1"/>
            <a:r>
              <a:rPr lang="en-US" dirty="0"/>
              <a:t>Can be multiplexed in time (scheduled)</a:t>
            </a:r>
          </a:p>
          <a:p>
            <a:r>
              <a:rPr lang="en-US" dirty="0"/>
              <a:t>Memory is a passive resource that can be shared among multiple runtime entities simultaneously</a:t>
            </a:r>
          </a:p>
          <a:p>
            <a:pPr lvl="1"/>
            <a:r>
              <a:rPr lang="en-US" dirty="0"/>
              <a:t>Can be multiplexed in space (allocated)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7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Protect Tasks from Each Other?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82869" y="1607127"/>
            <a:ext cx="7924800" cy="5105400"/>
          </a:xfrm>
        </p:spPr>
        <p:txBody>
          <a:bodyPr>
            <a:normAutofit fontScale="92500" lnSpcReduction="20000"/>
          </a:bodyPr>
          <a:lstStyle/>
          <a:p>
            <a:pPr marL="438150" indent="-419100">
              <a:buFontTx/>
              <a:buAutoNum type="arabicPeriod"/>
            </a:pPr>
            <a:r>
              <a:rPr lang="en-US" dirty="0"/>
              <a:t>Protection of memory</a:t>
            </a:r>
          </a:p>
          <a:p>
            <a:pPr marL="825500" lvl="1" indent="-381000"/>
            <a:r>
              <a:rPr lang="en-US" dirty="0"/>
              <a:t>Each task does not have access to all memory</a:t>
            </a:r>
          </a:p>
          <a:p>
            <a:pPr marL="438150" indent="-419100">
              <a:buFontTx/>
              <a:buAutoNum type="arabicPeriod"/>
            </a:pPr>
            <a:r>
              <a:rPr lang="en-US" dirty="0"/>
              <a:t>Protection of I/O devices</a:t>
            </a:r>
          </a:p>
          <a:p>
            <a:pPr marL="825500" lvl="1" indent="-381000"/>
            <a:r>
              <a:rPr lang="en-US" dirty="0"/>
              <a:t>Each task does not have access to every device</a:t>
            </a:r>
          </a:p>
          <a:p>
            <a:pPr marL="438150" indent="-419100">
              <a:buFontTx/>
              <a:buAutoNum type="arabicPeriod"/>
            </a:pPr>
            <a:r>
              <a:rPr lang="en-US" dirty="0"/>
              <a:t>Protection of CPU</a:t>
            </a:r>
          </a:p>
          <a:p>
            <a:pPr marL="825500" lvl="1" indent="-381000"/>
            <a:r>
              <a:rPr lang="en-US" dirty="0"/>
              <a:t>Use of timer interrupts to enforce periodic, preemptive switching between tasks</a:t>
            </a:r>
          </a:p>
          <a:p>
            <a:pPr marL="825500" lvl="1" indent="-381000"/>
            <a:r>
              <a:rPr lang="en-US" dirty="0"/>
              <a:t>Must not be possible to disable timer from user code</a:t>
            </a:r>
          </a:p>
          <a:p>
            <a:pPr marL="387350" indent="-381000"/>
            <a:r>
              <a:rPr lang="en-US" dirty="0"/>
              <a:t>(“Task” here refers to a runtime entity, can be either a thread or a process)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8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211857" y="1708151"/>
            <a:ext cx="3087843" cy="4594327"/>
            <a:chOff x="3600" y="576"/>
            <a:chExt cx="1589" cy="2541"/>
          </a:xfrm>
        </p:grpSpPr>
        <p:pic>
          <p:nvPicPr>
            <p:cNvPr id="3082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l="27092" t="1192" r="27121" b="1192"/>
            <a:stretch>
              <a:fillRect/>
            </a:stretch>
          </p:blipFill>
          <p:spPr bwMode="auto">
            <a:xfrm>
              <a:off x="3600" y="576"/>
              <a:ext cx="1589" cy="2541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</p:spPr>
        </p:pic>
        <p:sp>
          <p:nvSpPr>
            <p:cNvPr id="308228" name="Text Box 4"/>
            <p:cNvSpPr txBox="1">
              <a:spLocks noChangeArrowheads="1"/>
            </p:cNvSpPr>
            <p:nvPr/>
          </p:nvSpPr>
          <p:spPr bwMode="auto">
            <a:xfrm rot="5400000">
              <a:off x="2988" y="1661"/>
              <a:ext cx="1593" cy="22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sz="2200" b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rPr>
                <a:t>Program Address Space</a:t>
              </a:r>
            </a:p>
          </p:txBody>
        </p:sp>
      </p:grpSp>
      <p:sp>
        <p:nvSpPr>
          <p:cNvPr id="30822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Address Space</a:t>
            </a:r>
          </a:p>
        </p:txBody>
      </p:sp>
      <p:sp>
        <p:nvSpPr>
          <p:cNvPr id="3082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752600" y="1514475"/>
            <a:ext cx="5245100" cy="5486400"/>
          </a:xfrm>
        </p:spPr>
        <p:txBody>
          <a:bodyPr>
            <a:normAutofit/>
          </a:bodyPr>
          <a:lstStyle/>
          <a:p>
            <a:r>
              <a:rPr lang="en-US" dirty="0"/>
              <a:t>Address space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dirty="0"/>
              <a:t>set of accessible addresses + state associated with them (contents of the memory addresses):</a:t>
            </a:r>
          </a:p>
          <a:p>
            <a:pPr lvl="1"/>
            <a:r>
              <a:rPr lang="en-US" dirty="0"/>
              <a:t>For a 32-bit processor there are 2</a:t>
            </a:r>
            <a:r>
              <a:rPr lang="en-US" baseline="30000" dirty="0"/>
              <a:t>32</a:t>
            </a:r>
            <a:r>
              <a:rPr lang="en-US" dirty="0"/>
              <a:t> = 4 billion addresses</a:t>
            </a:r>
          </a:p>
          <a:p>
            <a:endParaRPr lang="en-US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077200" y="6299200"/>
            <a:ext cx="2133600" cy="457200"/>
          </a:xfrm>
        </p:spPr>
        <p:txBody>
          <a:bodyPr/>
          <a:lstStyle/>
          <a:p>
            <a:pPr>
              <a:defRPr/>
            </a:pPr>
            <a:fld id="{78997615-6873-405D-B80D-4D52F6DDA5E8}" type="slidenum">
              <a:rPr lang="en-US" altLang="zh-CN">
                <a:solidFill>
                  <a:srgbClr val="000000"/>
                </a:solidFill>
                <a:cs typeface="+mn-cs"/>
              </a:rPr>
              <a:pPr>
                <a:defRPr/>
              </a:pPr>
              <a:t>9</a:t>
            </a:fld>
            <a:endParaRPr lang="en-US" altLang="zh-CN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1"/>
          </p:nvPr>
        </p:nvSpPr>
        <p:spPr>
          <a:xfrm>
            <a:off x="1981200" y="6299200"/>
            <a:ext cx="4389438" cy="457200"/>
          </a:xfrm>
        </p:spPr>
        <p:txBody>
          <a:bodyPr/>
          <a:lstStyle/>
          <a:p>
            <a:pPr algn="ctr">
              <a:defRPr/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Zonghua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Gu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, CMPT 300, Fall 2011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 Rounded MT Bold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98120</TotalTime>
  <Pages>60</Pages>
  <Words>2474</Words>
  <Application>Microsoft Office PowerPoint</Application>
  <PresentationFormat>Widescreen</PresentationFormat>
  <Paragraphs>430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Gill Sans</vt:lpstr>
      <vt:lpstr>Gill Sans Light</vt:lpstr>
      <vt:lpstr>宋体</vt:lpstr>
      <vt:lpstr>Arial</vt:lpstr>
      <vt:lpstr>Arial Rounded MT Bold</vt:lpstr>
      <vt:lpstr>Comic Sans MS</vt:lpstr>
      <vt:lpstr>Courier New</vt:lpstr>
      <vt:lpstr>Helvetica</vt:lpstr>
      <vt:lpstr>Symbol</vt:lpstr>
      <vt:lpstr>Times New Roman</vt:lpstr>
      <vt:lpstr>Wingdings</vt:lpstr>
      <vt:lpstr>Office</vt:lpstr>
      <vt:lpstr>Quadrant</vt:lpstr>
      <vt:lpstr>CSC 112: Computer Operating Systems Lecture XX   Processes and Threads</vt:lpstr>
      <vt:lpstr>Review: Instruction Execution</vt:lpstr>
      <vt:lpstr>Concurrency</vt:lpstr>
      <vt:lpstr>Concurrency vs. Parallelism</vt:lpstr>
      <vt:lpstr>The Basic Problem of Concurrency</vt:lpstr>
      <vt:lpstr>Multithreading</vt:lpstr>
      <vt:lpstr>Two Types of Resources</vt:lpstr>
      <vt:lpstr>How to Protect Tasks from Each Other?</vt:lpstr>
      <vt:lpstr>Review: Address Space</vt:lpstr>
      <vt:lpstr>Review: a Process in Memory</vt:lpstr>
      <vt:lpstr>Review: Execution Stack</vt:lpstr>
      <vt:lpstr>Virtual Memory Provides Separate Address Space for Each Process</vt:lpstr>
      <vt:lpstr>Processes vs. Threads</vt:lpstr>
      <vt:lpstr>Single and Multithreaded Processes</vt:lpstr>
      <vt:lpstr>Address Space of a 2-Threaded Process</vt:lpstr>
      <vt:lpstr>Classification</vt:lpstr>
      <vt:lpstr>Traditional UNIX Process</vt:lpstr>
      <vt:lpstr>CPU Switch between Processes</vt:lpstr>
      <vt:lpstr>Process State Machine</vt:lpstr>
      <vt:lpstr>Process Scheduling</vt:lpstr>
      <vt:lpstr>Motivation for Multi-Threading</vt:lpstr>
      <vt:lpstr>What Does it Take to Create a Process?</vt:lpstr>
      <vt:lpstr>Multiple Processes Collaborate on a Task</vt:lpstr>
      <vt:lpstr>Shared Memory Communication</vt:lpstr>
      <vt:lpstr>Message-Based Inter-Process Communication (IPC)</vt:lpstr>
      <vt:lpstr>Modern UNIX Process</vt:lpstr>
      <vt:lpstr>A Single-Threaded Program</vt:lpstr>
      <vt:lpstr>Use of Threads</vt:lpstr>
      <vt:lpstr>Example: a Multi-Threaded Text Editor</vt:lpstr>
      <vt:lpstr>Example: a Multi-Threaded Database Server</vt:lpstr>
      <vt:lpstr>Database Server Implementation</vt:lpstr>
      <vt:lpstr>POSIX Thread API</vt:lpstr>
      <vt:lpstr>A Multithreaded POSIX Program</vt:lpstr>
      <vt:lpstr>Summary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1025</cp:revision>
  <cp:lastPrinted>2022-03-15T20:14:46Z</cp:lastPrinted>
  <dcterms:created xsi:type="dcterms:W3CDTF">1995-08-12T11:37:26Z</dcterms:created>
  <dcterms:modified xsi:type="dcterms:W3CDTF">2025-02-01T14:28:31Z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