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9" r:id="rId2"/>
  </p:sldMasterIdLst>
  <p:notesMasterIdLst>
    <p:notesMasterId r:id="rId37"/>
  </p:notesMasterIdLst>
  <p:handoutMasterIdLst>
    <p:handoutMasterId r:id="rId38"/>
  </p:handoutMasterIdLst>
  <p:sldIdLst>
    <p:sldId id="256" r:id="rId3"/>
    <p:sldId id="347" r:id="rId4"/>
    <p:sldId id="381" r:id="rId5"/>
    <p:sldId id="344" r:id="rId6"/>
    <p:sldId id="345" r:id="rId7"/>
    <p:sldId id="346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8" r:id="rId18"/>
    <p:sldId id="357" r:id="rId19"/>
    <p:sldId id="359" r:id="rId20"/>
    <p:sldId id="361" r:id="rId21"/>
    <p:sldId id="363" r:id="rId22"/>
    <p:sldId id="364" r:id="rId23"/>
    <p:sldId id="366" r:id="rId24"/>
    <p:sldId id="367" r:id="rId25"/>
    <p:sldId id="365" r:id="rId26"/>
    <p:sldId id="368" r:id="rId27"/>
    <p:sldId id="377" r:id="rId28"/>
    <p:sldId id="369" r:id="rId29"/>
    <p:sldId id="370" r:id="rId30"/>
    <p:sldId id="371" r:id="rId31"/>
    <p:sldId id="372" r:id="rId32"/>
    <p:sldId id="373" r:id="rId33"/>
    <p:sldId id="374" r:id="rId34"/>
    <p:sldId id="378" r:id="rId35"/>
    <p:sldId id="379" r:id="rId3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963"/>
    <p:restoredTop sz="95005" autoAdjust="0"/>
  </p:normalViewPr>
  <p:slideViewPr>
    <p:cSldViewPr>
      <p:cViewPr varScale="1">
        <p:scale>
          <a:sx n="82" d="100"/>
          <a:sy n="82" d="100"/>
        </p:scale>
        <p:origin x="9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Performance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i="1" dirty="0"/>
              <a:t>q</a:t>
            </a:r>
            <a:r>
              <a:rPr lang="en-US" dirty="0"/>
              <a:t> large </a:t>
            </a:r>
            <a:r>
              <a:rPr lang="en-US" dirty="0">
                <a:sym typeface="Symbol" pitchFamily="18" charset="2"/>
              </a:rPr>
              <a:t> FCFS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i="1" dirty="0">
                <a:sym typeface="Symbol" pitchFamily="18" charset="2"/>
              </a:rPr>
              <a:t>q </a:t>
            </a:r>
            <a:r>
              <a:rPr lang="en-US" dirty="0">
                <a:sym typeface="Symbol" pitchFamily="18" charset="2"/>
              </a:rPr>
              <a:t>small  Interleaved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i="1" dirty="0">
                <a:sym typeface="Symbol" pitchFamily="18" charset="2"/>
              </a:rPr>
              <a:t>q </a:t>
            </a:r>
            <a:r>
              <a:rPr lang="en-US" dirty="0">
                <a:sym typeface="Symbol" pitchFamily="18" charset="2"/>
              </a:rPr>
              <a:t>must be large with respect to context-switch time, otherwise overhead is too high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067D5F-EF0A-46CC-912E-EA49D968D0A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dirty="0"/>
              <a:t>In other words, this algorithm can be also regard as shortest-next-</a:t>
            </a:r>
            <a:r>
              <a:rPr lang="en-US" dirty="0" err="1"/>
              <a:t>cpu</a:t>
            </a:r>
            <a:r>
              <a:rPr lang="en-US" dirty="0"/>
              <a:t>-burst algorithm Shortest Job First (SJF):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dirty="0"/>
              <a:t>Non-preemptive version: run the job with the least amount of computation to do (shortest next CPU burst)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dirty="0"/>
              <a:t>Preemptive version: if job arrives and has a shorter time to completion than the remaining time on the current job, immediately preempt CPU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dirty="0"/>
              <a:t>These can be applied either to a whole program or the current CPU burst of each program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dirty="0"/>
              <a:t>Idea is to get short jobs out of the system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dirty="0"/>
              <a:t>Big effect on short jobs, only small effect on long ones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dirty="0"/>
              <a:t>Result is better average response time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  <a:p>
            <a:pPr marL="457200" marR="0" lvl="1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process running times are generally unknown at arrival time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DA6656-7595-4200-BE42-B48EC424B8E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cannot be preempted until it completes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8C2D22-AC82-4C70-A37F-F48E42B14B6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8B1F97-BDE7-4FCE-ACA3-31C231D4F24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Easier to see with a timeline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about RR or SRTF?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SJF is optimal – gives minimum average waiting time for a given set of processes among all non-preemptive scheduling algorithms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lead to starvation if many small jobs!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scheduling decision is about which process to give to the CPU for use by its next CPU burst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dirty="0">
                <a:ea typeface="SimSun" pitchFamily="2" charset="-122"/>
              </a:rPr>
              <a:t>foreground (interactive)</a:t>
            </a:r>
            <a:br>
              <a:rPr lang="en-US" altLang="zh-CN" sz="1200" dirty="0">
                <a:ea typeface="SimSun" pitchFamily="2" charset="-122"/>
              </a:rPr>
            </a:br>
            <a:r>
              <a:rPr lang="en-US" altLang="zh-CN" sz="1200" dirty="0">
                <a:ea typeface="SimSun" pitchFamily="2" charset="-122"/>
              </a:rPr>
              <a:t>background (batch)</a:t>
            </a:r>
          </a:p>
          <a:p>
            <a:pPr lvl="1"/>
            <a:r>
              <a:rPr lang="en-US" altLang="zh-CN" sz="2600" dirty="0">
                <a:ea typeface="SimSun" pitchFamily="2" charset="-122"/>
              </a:rPr>
              <a:t>foreground – RR</a:t>
            </a:r>
          </a:p>
          <a:p>
            <a:pPr lvl="1"/>
            <a:r>
              <a:rPr lang="en-US" altLang="zh-CN" sz="2600" dirty="0">
                <a:ea typeface="SimSun" pitchFamily="2" charset="-122"/>
              </a:rPr>
              <a:t>background – FCFS</a:t>
            </a:r>
          </a:p>
          <a:p>
            <a:pPr lvl="1"/>
            <a:endParaRPr lang="en-US" altLang="zh-CN" sz="2600" dirty="0">
              <a:ea typeface="SimSun" pitchFamily="2" charset="-122"/>
            </a:endParaRPr>
          </a:p>
          <a:p>
            <a:pPr lvl="1"/>
            <a:r>
              <a:rPr lang="en-US" altLang="zh-CN" sz="2600" dirty="0">
                <a:ea typeface="SimSun" pitchFamily="2" charset="-122"/>
              </a:rPr>
              <a:t>Time slice – each queue gets a certain amount of CPU time which it can allocate amongst its processes</a:t>
            </a:r>
          </a:p>
          <a:p>
            <a:pPr lvl="1"/>
            <a:r>
              <a:rPr lang="en-US" altLang="zh-CN" sz="2600" dirty="0">
                <a:ea typeface="SimSun" pitchFamily="2" charset="-122"/>
              </a:rPr>
              <a:t>i.e., 80% to foreground in RR; 20% to background in FCFS </a:t>
            </a:r>
          </a:p>
          <a:p>
            <a:pPr lvl="1"/>
            <a:endParaRPr lang="en-US" altLang="zh-CN" sz="2600" dirty="0">
              <a:ea typeface="SimSun" pitchFamily="2" charset="-122"/>
            </a:endParaRP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83E104-750E-4BF5-B28E-3BF6F24C730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05B08A-9057-4274-9DFF-E451D5FB304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Another method for exploiting past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First used in CTSS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</a:rPr>
              <a:t>Multiple queues, each with different priority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Higher priority queues often considered “foreground” processes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</a:rPr>
              <a:t>Each queue has its own scheduling algorithm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e.g. foreground – RR, background – FCFS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Sometimes multiple RR priorities with quantum increasing exponentially (highest:1ms, next:2ms, next: 4ms, etc)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Scheduling between the queues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hlink"/>
                </a:solidFill>
              </a:rPr>
              <a:t>Fixed priority scheduling: </a:t>
            </a:r>
            <a:r>
              <a:rPr lang="en-US" dirty="0"/>
              <a:t>serve all from highest priority, then next priority, etc.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Example of Othello program: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Playing against competitor, so key was to do computing at higher priority the competitors.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Put in </a:t>
            </a:r>
            <a:r>
              <a:rPr lang="en-US" dirty="0" err="1"/>
              <a:t>printf’s</a:t>
            </a:r>
            <a:r>
              <a:rPr lang="en-US" dirty="0"/>
              <a:t>, ran much faster!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Scheduling between the queues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</a:rPr>
              <a:t>Fixed priority scheduling:</a:t>
            </a:r>
            <a:r>
              <a:rPr lang="en-US" dirty="0"/>
              <a:t> </a:t>
            </a:r>
          </a:p>
          <a:p>
            <a:pPr lvl="2">
              <a:lnSpc>
                <a:spcPct val="70000"/>
              </a:lnSpc>
              <a:spcBef>
                <a:spcPct val="20000"/>
              </a:spcBef>
            </a:pPr>
            <a:r>
              <a:rPr lang="en-US" dirty="0"/>
              <a:t>serve all from highest priority, then next priority, etc.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</a:rPr>
              <a:t>Time slice: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each queue gets a certain amount of CPU time, e.g., 70% to highest, 20% next, 10% lowest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Advantage: behaves gracefully as load changes Adding or deleting a process affects all jobs proportionally, independent of how many tickets each job possesses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What if too many short processes to give reasonable </a:t>
            </a:r>
            <a:br>
              <a:rPr lang="en-US" dirty="0"/>
            </a:br>
            <a:r>
              <a:rPr lang="en-US" dirty="0"/>
              <a:t>response time?  </a:t>
            </a:r>
          </a:p>
          <a:p>
            <a:pPr lvl="2"/>
            <a:r>
              <a:rPr lang="en-US" dirty="0"/>
              <a:t>In UNIX, if load average is 100, hard to make progress</a:t>
            </a:r>
          </a:p>
          <a:p>
            <a:pPr lvl="2"/>
            <a:r>
              <a:rPr lang="en-US" dirty="0"/>
              <a:t>One approach: log some user out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each thread a small amount of CPU time when it executes; cycle between all ready threads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approximate SJF/SRTF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8AF720-472F-4B50-80B7-CC002CB185F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use the term “job” to refer to a CPU burst of a process between two IO operations without IO (common in batch-processing systems)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8AF720-472F-4B50-80B7-CC002CB185F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5B9054-6595-42D4-952F-7AFD3CF3B7D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dirty="0"/>
              <a:t>In early systems, FCFS meant one program </a:t>
            </a:r>
            <a:br>
              <a:rPr lang="en-US" dirty="0"/>
            </a:br>
            <a:r>
              <a:rPr lang="en-US" dirty="0"/>
              <a:t>scheduled until done (including I/O)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dirty="0"/>
              <a:t>Now, means keep CPU until thread blocks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are first in line at supermarket with milk, you don’t care who is behind you, on the other hand…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8000" y="990600"/>
            <a:ext cx="1016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zh-CN" sz="2400"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508001" y="304800"/>
            <a:ext cx="11188700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 dirty="0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</p:grpSp>
      <p:sp>
        <p:nvSpPr>
          <p:cNvPr id="1064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1371600"/>
            <a:ext cx="102616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765550"/>
            <a:ext cx="102616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298269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08936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587500"/>
            <a:ext cx="11074400" cy="469741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cxnSp>
        <p:nvCxnSpPr>
          <p:cNvPr id="10" name="直接连接符 6"/>
          <p:cNvCxnSpPr/>
          <p:nvPr userDrawn="1"/>
        </p:nvCxnSpPr>
        <p:spPr bwMode="auto">
          <a:xfrm>
            <a:off x="575733" y="1498600"/>
            <a:ext cx="110236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35258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7500"/>
            <a:ext cx="11074400" cy="469741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575733" y="1498600"/>
            <a:ext cx="110236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424968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224251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17700"/>
            <a:ext cx="5435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917700"/>
            <a:ext cx="5435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2954345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4126254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3206703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1412995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3798236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340275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3102018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533401"/>
            <a:ext cx="2768600" cy="5686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33401"/>
            <a:ext cx="8102600" cy="5686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75211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16.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7E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7701"/>
            <a:ext cx="11074400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642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27A0A33-D1BC-4593-884F-3C3414606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364288"/>
            <a:ext cx="5852584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383442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]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S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aia.ecs.csus.edu/~zhangd/oscal/pscheduling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XX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Scheduling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767762" y="2590800"/>
            <a:ext cx="173513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101" y="952500"/>
            <a:ext cx="8689975" cy="457200"/>
          </a:xfrm>
        </p:spPr>
        <p:txBody>
          <a:bodyPr/>
          <a:lstStyle/>
          <a:p>
            <a:r>
              <a:rPr lang="en-US" dirty="0"/>
              <a:t>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74800"/>
            <a:ext cx="8648700" cy="510429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80000"/>
              </a:lnSpc>
              <a:tabLst>
                <a:tab pos="3032125" algn="ctr"/>
                <a:tab pos="4635500" algn="ctr"/>
              </a:tabLst>
            </a:pPr>
            <a:r>
              <a:rPr lang="en-US" dirty="0"/>
              <a:t>First-Come, First-Served (FCFS)</a:t>
            </a:r>
          </a:p>
          <a:p>
            <a:pPr marL="742950" lvl="1" indent="-285750">
              <a:lnSpc>
                <a:spcPct val="80000"/>
              </a:lnSpc>
              <a:tabLst>
                <a:tab pos="3032125" algn="ctr"/>
                <a:tab pos="4635500" algn="ctr"/>
              </a:tabLst>
            </a:pPr>
            <a:r>
              <a:rPr lang="en-US" dirty="0"/>
              <a:t>Also called “First In, First Out” (FIFO)</a:t>
            </a:r>
          </a:p>
          <a:p>
            <a:pPr marL="742950" lvl="1" indent="-285750">
              <a:lnSpc>
                <a:spcPct val="80000"/>
              </a:lnSpc>
              <a:tabLst>
                <a:tab pos="3032125" algn="ctr"/>
                <a:tab pos="4635500" algn="ctr"/>
              </a:tabLst>
            </a:pPr>
            <a:r>
              <a:rPr lang="en-US" dirty="0"/>
              <a:t>Run each job to completion in order of arrival</a:t>
            </a:r>
          </a:p>
          <a:p>
            <a:pPr marL="342900" indent="-342900">
              <a:lnSpc>
                <a:spcPct val="80000"/>
              </a:lnSpc>
              <a:tabLst>
                <a:tab pos="3032125" algn="ctr"/>
                <a:tab pos="4635500" algn="ctr"/>
              </a:tabLst>
            </a:pPr>
            <a:r>
              <a:rPr lang="en-US" dirty="0"/>
              <a:t>Example:</a:t>
            </a:r>
            <a:r>
              <a:rPr lang="en-US" sz="2000" dirty="0"/>
              <a:t>	</a:t>
            </a:r>
            <a:r>
              <a:rPr lang="en-US" sz="2000" u="sng" dirty="0"/>
              <a:t>Process</a:t>
            </a:r>
            <a:r>
              <a:rPr lang="en-US" sz="2000" dirty="0"/>
              <a:t>	</a:t>
            </a:r>
            <a:r>
              <a:rPr lang="en-US" sz="2000" u="sng" dirty="0"/>
              <a:t>Burst Time</a:t>
            </a:r>
            <a:br>
              <a:rPr lang="en-US" sz="2000" u="sng" dirty="0"/>
            </a:br>
            <a:r>
              <a:rPr lang="en-US" sz="2000" dirty="0"/>
              <a:t>	</a:t>
            </a:r>
            <a:r>
              <a:rPr lang="en-US" sz="2000" i="1" dirty="0"/>
              <a:t>P</a:t>
            </a:r>
            <a:r>
              <a:rPr lang="en-US" sz="2000" i="1" baseline="-25000" dirty="0"/>
              <a:t>1</a:t>
            </a:r>
            <a:r>
              <a:rPr lang="en-US" sz="2000" dirty="0"/>
              <a:t>	24</a:t>
            </a:r>
            <a:br>
              <a:rPr lang="en-US" sz="2000" dirty="0"/>
            </a:br>
            <a:r>
              <a:rPr lang="en-US" sz="2000" dirty="0"/>
              <a:t>	 </a:t>
            </a:r>
            <a:r>
              <a:rPr lang="en-US" sz="2000" i="1" dirty="0"/>
              <a:t>P</a:t>
            </a:r>
            <a:r>
              <a:rPr lang="en-US" sz="2000" i="1" baseline="-25000" dirty="0"/>
              <a:t>2</a:t>
            </a:r>
            <a:r>
              <a:rPr lang="en-US" sz="2000" dirty="0"/>
              <a:t> 	3</a:t>
            </a:r>
            <a:br>
              <a:rPr lang="en-US" sz="2000" dirty="0"/>
            </a:br>
            <a:r>
              <a:rPr lang="en-US" sz="2000" dirty="0"/>
              <a:t>	 </a:t>
            </a:r>
            <a:r>
              <a:rPr lang="en-US" sz="2000" i="1" dirty="0"/>
              <a:t>P</a:t>
            </a:r>
            <a:r>
              <a:rPr lang="en-US" sz="2000" i="1" baseline="-25000" dirty="0"/>
              <a:t>3	 </a:t>
            </a:r>
            <a:r>
              <a:rPr lang="en-US" sz="2000" dirty="0"/>
              <a:t>3</a:t>
            </a:r>
            <a:r>
              <a:rPr lang="en-US" sz="2000" i="1" baseline="-25000" dirty="0"/>
              <a:t> </a:t>
            </a:r>
          </a:p>
          <a:p>
            <a:pPr marL="742950" lvl="1" indent="-285750">
              <a:lnSpc>
                <a:spcPct val="80000"/>
              </a:lnSpc>
              <a:tabLst>
                <a:tab pos="3032125" algn="ctr"/>
                <a:tab pos="4635500" algn="ctr"/>
              </a:tabLst>
            </a:pPr>
            <a:r>
              <a:rPr lang="en-US" dirty="0"/>
              <a:t>Suppose processes arrive at time 0 almost simultaneously, but in the order: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 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 , </a:t>
            </a:r>
            <a:r>
              <a:rPr lang="en-US" i="1" dirty="0"/>
              <a:t>P</a:t>
            </a:r>
            <a:r>
              <a:rPr lang="en-US" i="1" baseline="-25000" dirty="0"/>
              <a:t>3  </a:t>
            </a:r>
            <a:br>
              <a:rPr lang="en-US" i="1" baseline="-25000" dirty="0"/>
            </a:br>
            <a:r>
              <a:rPr lang="en-US" dirty="0"/>
              <a:t>The Gantt Chart for the schedule is:</a:t>
            </a:r>
            <a:br>
              <a:rPr lang="en-US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marL="742950" lvl="1" indent="-285750">
              <a:lnSpc>
                <a:spcPct val="60000"/>
              </a:lnSpc>
              <a:tabLst>
                <a:tab pos="3032125" algn="ctr"/>
                <a:tab pos="4635500" algn="ctr"/>
              </a:tabLst>
            </a:pPr>
            <a:endParaRPr lang="en-US" dirty="0"/>
          </a:p>
          <a:p>
            <a:pPr marL="742950" lvl="1" indent="-285750">
              <a:lnSpc>
                <a:spcPct val="60000"/>
              </a:lnSpc>
              <a:tabLst>
                <a:tab pos="3032125" algn="ctr"/>
                <a:tab pos="4635500" algn="ctr"/>
              </a:tabLst>
            </a:pPr>
            <a:endParaRPr lang="en-US" dirty="0"/>
          </a:p>
          <a:p>
            <a:pPr marL="742950" lvl="1" indent="-285750">
              <a:lnSpc>
                <a:spcPct val="60000"/>
              </a:lnSpc>
              <a:tabLst>
                <a:tab pos="3032125" algn="ctr"/>
                <a:tab pos="4635500" algn="ctr"/>
              </a:tabLst>
            </a:pPr>
            <a:r>
              <a:rPr lang="en-US" dirty="0"/>
              <a:t>Waiting time for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  = 0;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  = 24; </a:t>
            </a:r>
            <a:r>
              <a:rPr lang="en-US" i="1" dirty="0"/>
              <a:t>P</a:t>
            </a:r>
            <a:r>
              <a:rPr lang="en-US" i="1" baseline="-25000" dirty="0"/>
              <a:t>3 </a:t>
            </a:r>
            <a:r>
              <a:rPr lang="en-US" dirty="0"/>
              <a:t>= 27</a:t>
            </a:r>
          </a:p>
          <a:p>
            <a:pPr marL="742950" lvl="1" indent="-285750">
              <a:lnSpc>
                <a:spcPct val="80000"/>
              </a:lnSpc>
              <a:tabLst>
                <a:tab pos="3032125" algn="ctr"/>
                <a:tab pos="4635500" algn="ctr"/>
              </a:tabLst>
            </a:pPr>
            <a:r>
              <a:rPr lang="en-US" dirty="0"/>
              <a:t>Average waiting time:  (0 + 24 + 27)/3 = 17</a:t>
            </a:r>
          </a:p>
          <a:p>
            <a:pPr marL="742950" lvl="1" indent="-285750">
              <a:lnSpc>
                <a:spcPct val="80000"/>
              </a:lnSpc>
              <a:tabLst>
                <a:tab pos="3032125" algn="ctr"/>
                <a:tab pos="4635500" algn="ctr"/>
              </a:tabLst>
            </a:pPr>
            <a:r>
              <a:rPr lang="en-US" dirty="0"/>
              <a:t>Average response time: (24 + 27 + 30)/3 = 27</a:t>
            </a:r>
          </a:p>
          <a:p>
            <a:pPr marL="342900" indent="-342900">
              <a:lnSpc>
                <a:spcPct val="80000"/>
              </a:lnSpc>
              <a:tabLst>
                <a:tab pos="3032125" algn="ctr"/>
                <a:tab pos="4635500" algn="ctr"/>
              </a:tabLst>
            </a:pPr>
            <a:r>
              <a:rPr lang="en-US" i="1" dirty="0"/>
              <a:t>Convoy effect:</a:t>
            </a:r>
            <a:r>
              <a:rPr lang="en-US" dirty="0"/>
              <a:t> short jobs queue up behind long job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225800" y="4051301"/>
            <a:ext cx="5556250" cy="1128713"/>
            <a:chOff x="1104" y="3408"/>
            <a:chExt cx="3500" cy="711"/>
          </a:xfrm>
        </p:grpSpPr>
        <p:sp>
          <p:nvSpPr>
            <p:cNvPr id="578565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8566" name="Text Box 6"/>
            <p:cNvSpPr txBox="1">
              <a:spLocks noChangeArrowheads="1"/>
            </p:cNvSpPr>
            <p:nvPr/>
          </p:nvSpPr>
          <p:spPr bwMode="auto">
            <a:xfrm>
              <a:off x="2024" y="345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P</a:t>
              </a:r>
              <a:r>
                <a:rPr lang="en-US" b="0" baseline="-2500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1</a:t>
              </a:r>
              <a:endParaRPr lang="en-US" b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78567" name="Text Box 7"/>
            <p:cNvSpPr txBox="1">
              <a:spLocks noChangeArrowheads="1"/>
            </p:cNvSpPr>
            <p:nvPr/>
          </p:nvSpPr>
          <p:spPr bwMode="auto">
            <a:xfrm>
              <a:off x="3512" y="345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P</a:t>
              </a:r>
              <a:r>
                <a:rPr lang="en-US" b="0" baseline="-2500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2</a:t>
              </a:r>
              <a:endParaRPr lang="en-US" b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78568" name="Text Box 8"/>
            <p:cNvSpPr txBox="1">
              <a:spLocks noChangeArrowheads="1"/>
            </p:cNvSpPr>
            <p:nvPr/>
          </p:nvSpPr>
          <p:spPr bwMode="auto">
            <a:xfrm>
              <a:off x="4088" y="345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P</a:t>
              </a:r>
              <a:r>
                <a:rPr lang="en-US" b="0" baseline="-2500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3</a:t>
              </a:r>
              <a:endParaRPr lang="en-US" b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78569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8570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8571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8572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8573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8574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8575" name="Text Box 15"/>
            <p:cNvSpPr txBox="1">
              <a:spLocks noChangeArrowheads="1"/>
            </p:cNvSpPr>
            <p:nvPr/>
          </p:nvSpPr>
          <p:spPr bwMode="auto">
            <a:xfrm>
              <a:off x="3176" y="388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24</a:t>
              </a:r>
            </a:p>
          </p:txBody>
        </p:sp>
        <p:sp>
          <p:nvSpPr>
            <p:cNvPr id="578576" name="Text Box 16"/>
            <p:cNvSpPr txBox="1">
              <a:spLocks noChangeArrowheads="1"/>
            </p:cNvSpPr>
            <p:nvPr/>
          </p:nvSpPr>
          <p:spPr bwMode="auto">
            <a:xfrm>
              <a:off x="3752" y="388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27</a:t>
              </a:r>
            </a:p>
          </p:txBody>
        </p:sp>
        <p:sp>
          <p:nvSpPr>
            <p:cNvPr id="578577" name="Text Box 17"/>
            <p:cNvSpPr txBox="1">
              <a:spLocks noChangeArrowheads="1"/>
            </p:cNvSpPr>
            <p:nvPr/>
          </p:nvSpPr>
          <p:spPr bwMode="auto">
            <a:xfrm>
              <a:off x="4328" y="388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30</a:t>
              </a:r>
            </a:p>
          </p:txBody>
        </p:sp>
        <p:sp>
          <p:nvSpPr>
            <p:cNvPr id="578578" name="Text Box 18"/>
            <p:cNvSpPr txBox="1">
              <a:spLocks noChangeArrowheads="1"/>
            </p:cNvSpPr>
            <p:nvPr/>
          </p:nvSpPr>
          <p:spPr bwMode="auto">
            <a:xfrm>
              <a:off x="1104" y="38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10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8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8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536700"/>
            <a:ext cx="8763000" cy="51308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85000"/>
              </a:lnSpc>
              <a:tabLst>
                <a:tab pos="3651250" algn="ctr"/>
              </a:tabLst>
            </a:pPr>
            <a:r>
              <a:rPr lang="en-US" dirty="0"/>
              <a:t>Example continued:</a:t>
            </a:r>
          </a:p>
          <a:p>
            <a:pPr marL="742950" lvl="1" indent="-285750">
              <a:lnSpc>
                <a:spcPct val="85000"/>
              </a:lnSpc>
              <a:tabLst>
                <a:tab pos="3651250" algn="ctr"/>
              </a:tabLst>
            </a:pPr>
            <a:r>
              <a:rPr lang="en-US" dirty="0"/>
              <a:t>Suppose that jobs arrive in the order: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 , </a:t>
            </a:r>
            <a:r>
              <a:rPr lang="en-US" i="1" dirty="0"/>
              <a:t>P</a:t>
            </a:r>
            <a:r>
              <a:rPr lang="en-US" i="1" baseline="-25000" dirty="0"/>
              <a:t>3</a:t>
            </a:r>
            <a:r>
              <a:rPr lang="en-US" dirty="0"/>
              <a:t> ,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lnSpc>
                <a:spcPct val="85000"/>
              </a:lnSpc>
              <a:tabLst>
                <a:tab pos="3651250" algn="ctr"/>
              </a:tabLst>
            </a:pPr>
            <a:endParaRPr lang="en-US" dirty="0"/>
          </a:p>
          <a:p>
            <a:pPr marL="342900" indent="-342900">
              <a:lnSpc>
                <a:spcPct val="85000"/>
              </a:lnSpc>
              <a:tabLst>
                <a:tab pos="3651250" algn="ctr"/>
              </a:tabLst>
            </a:pPr>
            <a:endParaRPr lang="en-US" dirty="0"/>
          </a:p>
          <a:p>
            <a:pPr marL="742950" lvl="1" indent="-285750">
              <a:lnSpc>
                <a:spcPct val="65000"/>
              </a:lnSpc>
              <a:tabLst>
                <a:tab pos="3651250" algn="ctr"/>
              </a:tabLst>
            </a:pPr>
            <a:r>
              <a:rPr lang="en-US" dirty="0"/>
              <a:t>Waiting time for </a:t>
            </a:r>
            <a:r>
              <a:rPr lang="en-US" i="1" dirty="0"/>
              <a:t>P</a:t>
            </a:r>
            <a:r>
              <a:rPr lang="en-US" i="1" baseline="-25000" dirty="0"/>
              <a:t>1 </a:t>
            </a:r>
            <a:r>
              <a:rPr lang="en-US" i="1" dirty="0"/>
              <a:t>=</a:t>
            </a:r>
            <a:r>
              <a:rPr lang="en-US" dirty="0"/>
              <a:t> 6</a:t>
            </a:r>
            <a:r>
              <a:rPr lang="en-US" i="1" dirty="0"/>
              <a:t>;</a:t>
            </a:r>
            <a:r>
              <a:rPr lang="en-US" i="1" baseline="-25000" dirty="0"/>
              <a:t>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 = 0</a:t>
            </a:r>
            <a:r>
              <a:rPr lang="en-US" i="1" baseline="-25000" dirty="0"/>
              <a:t>; </a:t>
            </a:r>
            <a:r>
              <a:rPr lang="en-US" i="1" dirty="0"/>
              <a:t>P</a:t>
            </a:r>
            <a:r>
              <a:rPr lang="en-US" i="1" baseline="-25000" dirty="0"/>
              <a:t>3 </a:t>
            </a:r>
            <a:r>
              <a:rPr lang="en-US" i="1" dirty="0"/>
              <a:t>= </a:t>
            </a:r>
            <a:r>
              <a:rPr lang="en-US" dirty="0"/>
              <a:t>3</a:t>
            </a:r>
            <a:endParaRPr lang="en-US" i="1" dirty="0"/>
          </a:p>
          <a:p>
            <a:pPr marL="742950" lvl="1" indent="-285750">
              <a:lnSpc>
                <a:spcPct val="85000"/>
              </a:lnSpc>
              <a:tabLst>
                <a:tab pos="3651250" algn="ctr"/>
              </a:tabLst>
            </a:pPr>
            <a:r>
              <a:rPr lang="en-US" dirty="0"/>
              <a:t>Average waiting time:   (6 + 0 + 3)/3 = 3</a:t>
            </a:r>
          </a:p>
          <a:p>
            <a:pPr marL="742950" lvl="1" indent="-285750">
              <a:lnSpc>
                <a:spcPct val="85000"/>
              </a:lnSpc>
              <a:tabLst>
                <a:tab pos="3651250" algn="ctr"/>
              </a:tabLst>
            </a:pPr>
            <a:r>
              <a:rPr lang="en-US" dirty="0"/>
              <a:t>Average response time: (3 + 6 + 30)/3 = 13</a:t>
            </a:r>
          </a:p>
          <a:p>
            <a:pPr marL="342900" indent="-342900">
              <a:lnSpc>
                <a:spcPct val="85000"/>
              </a:lnSpc>
              <a:tabLst>
                <a:tab pos="3651250" algn="ctr"/>
              </a:tabLst>
            </a:pPr>
            <a:r>
              <a:rPr lang="en-US" dirty="0"/>
              <a:t>In second case:</a:t>
            </a:r>
          </a:p>
          <a:p>
            <a:pPr marL="742950" lvl="1" indent="-285750">
              <a:lnSpc>
                <a:spcPct val="85000"/>
              </a:lnSpc>
              <a:tabLst>
                <a:tab pos="3651250" algn="ctr"/>
              </a:tabLst>
            </a:pPr>
            <a:r>
              <a:rPr lang="en-US" dirty="0"/>
              <a:t>Average waiting time is much better (before it was 17)</a:t>
            </a:r>
          </a:p>
          <a:p>
            <a:pPr marL="742950" lvl="1" indent="-285750">
              <a:lnSpc>
                <a:spcPct val="85000"/>
              </a:lnSpc>
              <a:tabLst>
                <a:tab pos="3651250" algn="ctr"/>
              </a:tabLst>
            </a:pPr>
            <a:r>
              <a:rPr lang="en-US" dirty="0"/>
              <a:t>Average response time is better (before it was 27) </a:t>
            </a:r>
          </a:p>
          <a:p>
            <a:pPr marL="342900" indent="-342900">
              <a:lnSpc>
                <a:spcPct val="85000"/>
              </a:lnSpc>
              <a:tabLst>
                <a:tab pos="3651250" algn="ctr"/>
              </a:tabLst>
            </a:pPr>
            <a:r>
              <a:rPr lang="en-US" dirty="0"/>
              <a:t>FCFS Pros and Cons:</a:t>
            </a:r>
          </a:p>
          <a:p>
            <a:pPr marL="742950" lvl="1" indent="-285750">
              <a:lnSpc>
                <a:spcPct val="85000"/>
              </a:lnSpc>
              <a:tabLst>
                <a:tab pos="3651250" algn="ctr"/>
              </a:tabLst>
            </a:pPr>
            <a:r>
              <a:rPr lang="en-US" dirty="0"/>
              <a:t>Simple (+)</a:t>
            </a:r>
          </a:p>
          <a:p>
            <a:pPr marL="742950" lvl="1" indent="-285750">
              <a:lnSpc>
                <a:spcPct val="85000"/>
              </a:lnSpc>
              <a:tabLst>
                <a:tab pos="3651250" algn="ctr"/>
              </a:tabLst>
            </a:pPr>
            <a:r>
              <a:rPr lang="en-US" dirty="0"/>
              <a:t>Convoy effect (-); performance depends on arrival order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073400" y="2274888"/>
            <a:ext cx="5575300" cy="1128712"/>
            <a:chOff x="1190" y="1641"/>
            <a:chExt cx="3512" cy="711"/>
          </a:xfrm>
        </p:grpSpPr>
        <p:sp>
          <p:nvSpPr>
            <p:cNvPr id="57958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9590" name="Text Box 6"/>
            <p:cNvSpPr txBox="1">
              <a:spLocks noChangeArrowheads="1"/>
            </p:cNvSpPr>
            <p:nvPr/>
          </p:nvSpPr>
          <p:spPr bwMode="auto">
            <a:xfrm flipH="1">
              <a:off x="3517" y="1689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P</a:t>
              </a:r>
              <a:r>
                <a:rPr lang="en-US" b="0" baseline="-2500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1</a:t>
              </a:r>
              <a:endParaRPr lang="en-US" b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79591" name="Text Box 7"/>
            <p:cNvSpPr txBox="1">
              <a:spLocks noChangeArrowheads="1"/>
            </p:cNvSpPr>
            <p:nvPr/>
          </p:nvSpPr>
          <p:spPr bwMode="auto">
            <a:xfrm flipH="1">
              <a:off x="2029" y="1689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P</a:t>
              </a:r>
              <a:r>
                <a:rPr lang="en-US" b="0" baseline="-2500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3</a:t>
              </a:r>
              <a:endParaRPr lang="en-US" b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79592" name="Text Box 8"/>
            <p:cNvSpPr txBox="1">
              <a:spLocks noChangeArrowheads="1"/>
            </p:cNvSpPr>
            <p:nvPr/>
          </p:nvSpPr>
          <p:spPr bwMode="auto">
            <a:xfrm flipH="1">
              <a:off x="1453" y="1689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P</a:t>
              </a:r>
              <a:r>
                <a:rPr lang="en-US" b="0" baseline="-2500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2</a:t>
              </a:r>
              <a:endParaRPr lang="en-US" b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7959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959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959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959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959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959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9599" name="Text Box 15"/>
            <p:cNvSpPr txBox="1">
              <a:spLocks noChangeArrowheads="1"/>
            </p:cNvSpPr>
            <p:nvPr/>
          </p:nvSpPr>
          <p:spPr bwMode="auto">
            <a:xfrm flipH="1">
              <a:off x="2394" y="212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579600" name="Text Box 16"/>
            <p:cNvSpPr txBox="1">
              <a:spLocks noChangeArrowheads="1"/>
            </p:cNvSpPr>
            <p:nvPr/>
          </p:nvSpPr>
          <p:spPr bwMode="auto">
            <a:xfrm flipH="1">
              <a:off x="1818" y="212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79601" name="Text Box 17"/>
            <p:cNvSpPr txBox="1">
              <a:spLocks noChangeArrowheads="1"/>
            </p:cNvSpPr>
            <p:nvPr/>
          </p:nvSpPr>
          <p:spPr bwMode="auto">
            <a:xfrm flipH="1">
              <a:off x="4426" y="212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30</a:t>
              </a:r>
            </a:p>
          </p:txBody>
        </p:sp>
        <p:sp>
          <p:nvSpPr>
            <p:cNvPr id="579602" name="Text Box 18"/>
            <p:cNvSpPr txBox="1">
              <a:spLocks noChangeArrowheads="1"/>
            </p:cNvSpPr>
            <p:nvPr/>
          </p:nvSpPr>
          <p:spPr bwMode="auto">
            <a:xfrm flipH="1">
              <a:off x="1190" y="212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</p:grp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11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 Robin (RR)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9900" y="1549400"/>
            <a:ext cx="8686800" cy="5003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Each process gets a small unit of CPU time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time quantum or time slice</a:t>
            </a:r>
            <a:r>
              <a:rPr lang="en-US" dirty="0"/>
              <a:t>), usually 10-100 milliseconds</a:t>
            </a:r>
          </a:p>
          <a:p>
            <a:pPr>
              <a:lnSpc>
                <a:spcPct val="80000"/>
              </a:lnSpc>
            </a:pPr>
            <a:r>
              <a:rPr lang="en-US" dirty="0"/>
              <a:t>When quantum expires, if the current CPU burst has not finished, the process is preempted and added to the end of the ready queue.</a:t>
            </a:r>
          </a:p>
          <a:p>
            <a:pPr>
              <a:lnSpc>
                <a:spcPct val="80000"/>
              </a:lnSpc>
            </a:pPr>
            <a:r>
              <a:rPr lang="en-US" dirty="0"/>
              <a:t>If the current CPU burst finishes before quantum expires, the process blocks for IO and is added to the end of the ready queue</a:t>
            </a:r>
          </a:p>
          <a:p>
            <a:pPr>
              <a:lnSpc>
                <a:spcPct val="80000"/>
              </a:lnSpc>
            </a:pPr>
            <a:r>
              <a:rPr lang="en-US" i="1" dirty="0"/>
              <a:t>n</a:t>
            </a:r>
            <a:r>
              <a:rPr lang="en-US" dirty="0"/>
              <a:t> processes in ready queue and time quantum is </a:t>
            </a:r>
            <a:r>
              <a:rPr lang="en-US" i="1" dirty="0"/>
              <a:t>q </a:t>
            </a:r>
            <a:r>
              <a:rPr lang="en-US" i="1" dirty="0">
                <a:sym typeface="Symbol" pitchFamily="18" charset="2"/>
              </a:rPr>
              <a:t>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Each process gets (roughly) 1/</a:t>
            </a:r>
            <a:r>
              <a:rPr lang="en-US" i="1" dirty="0"/>
              <a:t>n</a:t>
            </a:r>
            <a:r>
              <a:rPr lang="en-US" dirty="0"/>
              <a:t> of the CPU time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 chunks of at most </a:t>
            </a:r>
            <a:r>
              <a:rPr lang="en-US" i="1" dirty="0"/>
              <a:t>q</a:t>
            </a:r>
            <a:r>
              <a:rPr lang="en-US" dirty="0"/>
              <a:t> time units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No process waits more than (n-1)q time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12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701" y="292100"/>
            <a:ext cx="8054975" cy="844550"/>
          </a:xfrm>
        </p:spPr>
        <p:txBody>
          <a:bodyPr/>
          <a:lstStyle/>
          <a:p>
            <a:r>
              <a:rPr lang="en-US" dirty="0"/>
              <a:t>RR with Time Quantum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04900"/>
            <a:ext cx="8686800" cy="6019800"/>
          </a:xfrm>
        </p:spPr>
        <p:txBody>
          <a:bodyPr>
            <a:normAutofit lnSpcReduction="10000"/>
          </a:bodyPr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</a:pPr>
            <a:r>
              <a:rPr lang="en-US" sz="2700" dirty="0"/>
              <a:t>Example:</a:t>
            </a:r>
            <a:r>
              <a:rPr lang="en-US" sz="1800" dirty="0"/>
              <a:t>	</a:t>
            </a:r>
            <a:r>
              <a:rPr lang="en-US" sz="1800" u="sng" dirty="0"/>
              <a:t>Process</a:t>
            </a:r>
            <a:r>
              <a:rPr lang="en-US" sz="1800" dirty="0"/>
              <a:t>		</a:t>
            </a:r>
            <a:r>
              <a:rPr lang="en-US" sz="1800" u="sng" dirty="0"/>
              <a:t>Burst Time</a:t>
            </a:r>
            <a:br>
              <a:rPr lang="en-US" sz="1800" u="sng" dirty="0"/>
            </a:br>
            <a:r>
              <a:rPr lang="en-US" sz="1800" i="1" dirty="0"/>
              <a:t>	P</a:t>
            </a:r>
            <a:r>
              <a:rPr lang="en-US" sz="1800" i="1" baseline="-25000" dirty="0"/>
              <a:t>1		</a:t>
            </a:r>
            <a:r>
              <a:rPr lang="en-US" sz="1800" dirty="0"/>
              <a:t>53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i="1" dirty="0"/>
              <a:t>P</a:t>
            </a:r>
            <a:r>
              <a:rPr lang="en-US" sz="1800" i="1" baseline="-25000" dirty="0"/>
              <a:t>2		 </a:t>
            </a:r>
            <a:r>
              <a:rPr lang="en-US" sz="1800" dirty="0"/>
              <a:t>8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i="1" dirty="0"/>
              <a:t>P</a:t>
            </a:r>
            <a:r>
              <a:rPr lang="en-US" sz="1800" i="1" baseline="-25000" dirty="0"/>
              <a:t>3		</a:t>
            </a:r>
            <a:r>
              <a:rPr lang="en-US" sz="1800" dirty="0"/>
              <a:t>68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i="1" dirty="0"/>
              <a:t>P</a:t>
            </a:r>
            <a:r>
              <a:rPr lang="en-US" sz="1800" i="1" baseline="-25000" dirty="0"/>
              <a:t>4		 </a:t>
            </a:r>
            <a:r>
              <a:rPr lang="en-US" sz="1800" dirty="0"/>
              <a:t>24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sz="2000" dirty="0"/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sz="2000" dirty="0"/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sz="2000" dirty="0"/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sz="2000" dirty="0"/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sz="2000" dirty="0"/>
              <a:t>Waiting time for 	P</a:t>
            </a:r>
            <a:r>
              <a:rPr lang="en-US" sz="2000" baseline="-25000" dirty="0"/>
              <a:t>1</a:t>
            </a:r>
            <a:r>
              <a:rPr lang="en-US" sz="2000" dirty="0"/>
              <a:t>=(68-20)+(112-88)=72					                    P</a:t>
            </a:r>
            <a:r>
              <a:rPr lang="en-US" sz="2000" baseline="-25000" dirty="0"/>
              <a:t>2</a:t>
            </a:r>
            <a:r>
              <a:rPr lang="en-US" sz="2000" dirty="0"/>
              <a:t>=(20-0)=20</a:t>
            </a:r>
            <a:br>
              <a:rPr lang="en-US" sz="2000" dirty="0"/>
            </a:br>
            <a:r>
              <a:rPr lang="en-US" sz="2000" dirty="0"/>
              <a:t>	                          P</a:t>
            </a:r>
            <a:r>
              <a:rPr lang="en-US" sz="2000" baseline="-25000" dirty="0"/>
              <a:t>3</a:t>
            </a:r>
            <a:r>
              <a:rPr lang="en-US" sz="2000" dirty="0"/>
              <a:t>=(28-0)+(88-48)+(125-108)=85</a:t>
            </a:r>
            <a:br>
              <a:rPr lang="en-US" sz="2000" dirty="0"/>
            </a:br>
            <a:r>
              <a:rPr lang="en-US" sz="2000" dirty="0"/>
              <a:t>                          	P</a:t>
            </a:r>
            <a:r>
              <a:rPr lang="en-US" sz="2000" baseline="-25000" dirty="0"/>
              <a:t>4</a:t>
            </a:r>
            <a:r>
              <a:rPr lang="en-US" sz="2000" dirty="0"/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sz="2000" dirty="0"/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sz="2000" dirty="0"/>
              <a:t>Average response time = (125+28+153+112)/4 = 104½</a:t>
            </a:r>
          </a:p>
          <a:p>
            <a:pPr marL="342900" indent="-342900">
              <a:lnSpc>
                <a:spcPct val="80000"/>
              </a:lnSpc>
              <a:tabLst>
                <a:tab pos="2630488" algn="ctr"/>
                <a:tab pos="3206750" algn="l"/>
                <a:tab pos="4459288" algn="ctr"/>
              </a:tabLst>
            </a:pPr>
            <a:r>
              <a:rPr lang="en-US" sz="2700" dirty="0"/>
              <a:t>RR Pros and Cons:</a:t>
            </a:r>
          </a:p>
          <a:p>
            <a:pPr marL="742950" lvl="1" indent="-285750">
              <a:lnSpc>
                <a:spcPct val="80000"/>
              </a:lnSpc>
              <a:tabLst>
                <a:tab pos="2630488" algn="ctr"/>
                <a:tab pos="3206750" algn="l"/>
                <a:tab pos="4459288" algn="ctr"/>
              </a:tabLst>
            </a:pPr>
            <a:r>
              <a:rPr lang="en-US" sz="2000" dirty="0"/>
              <a:t>Better for short jobs, Fair (+)</a:t>
            </a:r>
          </a:p>
          <a:p>
            <a:pPr marL="742950" lvl="1" indent="-285750">
              <a:lnSpc>
                <a:spcPct val="80000"/>
              </a:lnSpc>
              <a:tabLst>
                <a:tab pos="2630488" algn="ctr"/>
                <a:tab pos="3206750" algn="l"/>
                <a:tab pos="4459288" algn="ctr"/>
              </a:tabLst>
            </a:pPr>
            <a:r>
              <a:rPr lang="en-US" sz="2000" dirty="0"/>
              <a:t>Context-switch time adds up for long jobs (-)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321050" y="2947988"/>
            <a:ext cx="6051550" cy="976312"/>
            <a:chOff x="960" y="1968"/>
            <a:chExt cx="3812" cy="61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56" y="1968"/>
              <a:ext cx="3552" cy="384"/>
              <a:chOff x="1152" y="2736"/>
              <a:chExt cx="2880" cy="288"/>
            </a:xfrm>
          </p:grpSpPr>
          <p:sp>
            <p:nvSpPr>
              <p:cNvPr id="581638" name="Rectangle 6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1</a:t>
                </a:r>
                <a:endPara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1639" name="Rectangle 7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81640" name="Rectangle 8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581641" name="Rectangle 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581642" name="Rectangle 10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581643" name="Rectangle 11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581644" name="Rectangle 1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581645" name="Rectangle 13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581646" name="Rectangle 1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581647" name="Rectangle 15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581648" name="Text Box 16"/>
            <p:cNvSpPr txBox="1">
              <a:spLocks noChangeArrowheads="1"/>
            </p:cNvSpPr>
            <p:nvPr/>
          </p:nvSpPr>
          <p:spPr bwMode="auto">
            <a:xfrm>
              <a:off x="960" y="23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581649" name="Text Box 17"/>
            <p:cNvSpPr txBox="1">
              <a:spLocks noChangeArrowheads="1"/>
            </p:cNvSpPr>
            <p:nvPr/>
          </p:nvSpPr>
          <p:spPr bwMode="auto">
            <a:xfrm>
              <a:off x="1256" y="235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581650" name="Text Box 18"/>
            <p:cNvSpPr txBox="1">
              <a:spLocks noChangeArrowheads="1"/>
            </p:cNvSpPr>
            <p:nvPr/>
          </p:nvSpPr>
          <p:spPr bwMode="auto">
            <a:xfrm>
              <a:off x="1592" y="235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28</a:t>
              </a:r>
            </a:p>
          </p:txBody>
        </p:sp>
        <p:sp>
          <p:nvSpPr>
            <p:cNvPr id="581651" name="Text Box 19"/>
            <p:cNvSpPr txBox="1">
              <a:spLocks noChangeArrowheads="1"/>
            </p:cNvSpPr>
            <p:nvPr/>
          </p:nvSpPr>
          <p:spPr bwMode="auto">
            <a:xfrm>
              <a:off x="1972" y="235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48</a:t>
              </a:r>
            </a:p>
          </p:txBody>
        </p:sp>
        <p:sp>
          <p:nvSpPr>
            <p:cNvPr id="581652" name="Text Box 20"/>
            <p:cNvSpPr txBox="1">
              <a:spLocks noChangeArrowheads="1"/>
            </p:cNvSpPr>
            <p:nvPr/>
          </p:nvSpPr>
          <p:spPr bwMode="auto">
            <a:xfrm>
              <a:off x="2360" y="235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68</a:t>
              </a:r>
            </a:p>
          </p:txBody>
        </p:sp>
        <p:sp>
          <p:nvSpPr>
            <p:cNvPr id="581653" name="Text Box 21"/>
            <p:cNvSpPr txBox="1">
              <a:spLocks noChangeArrowheads="1"/>
            </p:cNvSpPr>
            <p:nvPr/>
          </p:nvSpPr>
          <p:spPr bwMode="auto">
            <a:xfrm>
              <a:off x="2696" y="235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88</a:t>
              </a:r>
            </a:p>
          </p:txBody>
        </p:sp>
        <p:sp>
          <p:nvSpPr>
            <p:cNvPr id="581654" name="Text Box 22"/>
            <p:cNvSpPr txBox="1">
              <a:spLocks noChangeArrowheads="1"/>
            </p:cNvSpPr>
            <p:nvPr/>
          </p:nvSpPr>
          <p:spPr bwMode="auto">
            <a:xfrm>
              <a:off x="2992" y="235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108</a:t>
              </a:r>
            </a:p>
          </p:txBody>
        </p:sp>
        <p:sp>
          <p:nvSpPr>
            <p:cNvPr id="581655" name="Text Box 23"/>
            <p:cNvSpPr txBox="1">
              <a:spLocks noChangeArrowheads="1"/>
            </p:cNvSpPr>
            <p:nvPr/>
          </p:nvSpPr>
          <p:spPr bwMode="auto">
            <a:xfrm>
              <a:off x="3376" y="235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112</a:t>
              </a:r>
            </a:p>
          </p:txBody>
        </p:sp>
        <p:sp>
          <p:nvSpPr>
            <p:cNvPr id="581656" name="Text Box 24"/>
            <p:cNvSpPr txBox="1">
              <a:spLocks noChangeArrowheads="1"/>
            </p:cNvSpPr>
            <p:nvPr/>
          </p:nvSpPr>
          <p:spPr bwMode="auto">
            <a:xfrm>
              <a:off x="3712" y="235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125</a:t>
              </a:r>
            </a:p>
          </p:txBody>
        </p:sp>
        <p:sp>
          <p:nvSpPr>
            <p:cNvPr id="581657" name="Text Box 25"/>
            <p:cNvSpPr txBox="1">
              <a:spLocks noChangeArrowheads="1"/>
            </p:cNvSpPr>
            <p:nvPr/>
          </p:nvSpPr>
          <p:spPr bwMode="auto">
            <a:xfrm>
              <a:off x="4080" y="235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145</a:t>
              </a:r>
            </a:p>
          </p:txBody>
        </p:sp>
        <p:sp>
          <p:nvSpPr>
            <p:cNvPr id="581658" name="Text Box 26"/>
            <p:cNvSpPr txBox="1">
              <a:spLocks noChangeArrowheads="1"/>
            </p:cNvSpPr>
            <p:nvPr/>
          </p:nvSpPr>
          <p:spPr bwMode="auto">
            <a:xfrm>
              <a:off x="4416" y="235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153</a:t>
              </a:r>
            </a:p>
          </p:txBody>
        </p:sp>
      </p:grpSp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13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Time Slice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1664" y="1562101"/>
            <a:ext cx="8389936" cy="49021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How to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Performance of short jobs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Infinite (</a:t>
            </a:r>
            <a:r>
              <a:rPr lang="en-US" i="1" dirty="0">
                <a:sym typeface="Symbol" pitchFamily="18" charset="2"/>
              </a:rPr>
              <a:t>)?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Same as FCFS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Performance of long jobs suffers due to excessive context-switch overhead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Actual choices of time slice: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Early UNIX time slice is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What if three users running?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In practice: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Typical time slice today is between 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Typical context-switching overhead is 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Roughly 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1%</a:t>
            </a:r>
            <a:r>
              <a:rPr lang="en-US" dirty="0">
                <a:sym typeface="Symbol" pitchFamily="18" charset="2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dirty="0">
              <a:sym typeface="Symbol" pitchFamily="18" charset="2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14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 vs. 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87501"/>
            <a:ext cx="8534400" cy="46974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tabLst>
                <a:tab pos="3319463" algn="l"/>
              </a:tabLst>
            </a:pPr>
            <a:r>
              <a:rPr lang="en-US" dirty="0"/>
              <a:t>Assuming zero-cost context-switching time, is RR always better than FCFS? No.</a:t>
            </a:r>
          </a:p>
          <a:p>
            <a:pPr>
              <a:lnSpc>
                <a:spcPct val="80000"/>
              </a:lnSpc>
              <a:tabLst>
                <a:tab pos="3319463" algn="l"/>
              </a:tabLst>
            </a:pPr>
            <a:r>
              <a:rPr lang="en-US" dirty="0"/>
              <a:t>Example:</a:t>
            </a:r>
            <a:r>
              <a:rPr lang="en-US" sz="2000" dirty="0"/>
              <a:t>                  10 jobs, each take 100s of CPU time</a:t>
            </a:r>
            <a:br>
              <a:rPr lang="en-US" sz="2000" dirty="0"/>
            </a:br>
            <a:r>
              <a:rPr lang="en-US" sz="2000" dirty="0"/>
              <a:t>	RR scheduler quantum of 1s</a:t>
            </a:r>
            <a:br>
              <a:rPr lang="en-US" sz="2000" dirty="0"/>
            </a:br>
            <a:r>
              <a:rPr lang="en-US" sz="2000" dirty="0"/>
              <a:t>	All jobs start at the same time</a:t>
            </a:r>
          </a:p>
          <a:p>
            <a:pPr>
              <a:lnSpc>
                <a:spcPct val="80000"/>
              </a:lnSpc>
              <a:tabLst>
                <a:tab pos="3319463" algn="l"/>
              </a:tabLst>
            </a:pPr>
            <a:r>
              <a:rPr lang="en-US" dirty="0"/>
              <a:t>Response times:</a:t>
            </a:r>
          </a:p>
          <a:p>
            <a:pPr>
              <a:lnSpc>
                <a:spcPct val="80000"/>
              </a:lnSpc>
              <a:tabLst>
                <a:tab pos="3319463" algn="l"/>
              </a:tabLst>
            </a:pPr>
            <a:endParaRPr lang="en-US" dirty="0"/>
          </a:p>
          <a:p>
            <a:pPr>
              <a:lnSpc>
                <a:spcPct val="80000"/>
              </a:lnSpc>
              <a:tabLst>
                <a:tab pos="3319463" algn="l"/>
              </a:tabLst>
            </a:pPr>
            <a:endParaRPr lang="en-US" dirty="0"/>
          </a:p>
          <a:p>
            <a:pPr>
              <a:lnSpc>
                <a:spcPct val="80000"/>
              </a:lnSpc>
              <a:tabLst>
                <a:tab pos="3319463" algn="l"/>
              </a:tabLst>
            </a:pPr>
            <a:endParaRPr lang="en-US" dirty="0"/>
          </a:p>
          <a:p>
            <a:pPr>
              <a:lnSpc>
                <a:spcPct val="80000"/>
              </a:lnSpc>
              <a:tabLst>
                <a:tab pos="3319463" algn="l"/>
              </a:tabLst>
            </a:pPr>
            <a:endParaRPr lang="en-US" dirty="0"/>
          </a:p>
          <a:p>
            <a:pPr>
              <a:lnSpc>
                <a:spcPct val="80000"/>
              </a:lnSpc>
              <a:tabLst>
                <a:tab pos="3319463" algn="l"/>
              </a:tabLst>
            </a:pPr>
            <a:endParaRPr lang="en-US" dirty="0"/>
          </a:p>
          <a:p>
            <a:pPr lvl="1">
              <a:lnSpc>
                <a:spcPct val="80000"/>
              </a:lnSpc>
              <a:tabLst>
                <a:tab pos="3319463" algn="l"/>
              </a:tabLst>
            </a:pPr>
            <a:r>
              <a:rPr lang="en-US" sz="2400" dirty="0"/>
              <a:t>Both RR and FCFS finish at the same time</a:t>
            </a:r>
          </a:p>
          <a:p>
            <a:pPr lvl="1">
              <a:lnSpc>
                <a:spcPct val="80000"/>
              </a:lnSpc>
              <a:tabLst>
                <a:tab pos="3319463" algn="l"/>
              </a:tabLst>
            </a:pPr>
            <a:r>
              <a:rPr lang="en-US" sz="2400" dirty="0"/>
              <a:t>Average response time is much worse under RR!</a:t>
            </a:r>
          </a:p>
          <a:p>
            <a:pPr lvl="2">
              <a:lnSpc>
                <a:spcPct val="80000"/>
              </a:lnSpc>
              <a:tabLst>
                <a:tab pos="3319463" algn="l"/>
              </a:tabLst>
            </a:pPr>
            <a:r>
              <a:rPr lang="en-US" dirty="0"/>
              <a:t>Bad when all jobs same length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15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Zonghua Gu, CMPT 300, Fall 2011 </a:t>
            </a:r>
            <a:endParaRPr 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6" name="Group 42"/>
          <p:cNvGraphicFramePr>
            <a:graphicFrameLocks/>
          </p:cNvGraphicFramePr>
          <p:nvPr/>
        </p:nvGraphicFramePr>
        <p:xfrm>
          <a:off x="6248399" y="2946400"/>
          <a:ext cx="3568701" cy="2070102"/>
        </p:xfrm>
        <a:graphic>
          <a:graphicData uri="http://schemas.openxmlformats.org/drawingml/2006/table">
            <a:tbl>
              <a:tblPr/>
              <a:tblGrid>
                <a:gridCol w="1189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Job 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FCFS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Previous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538" y="5584875"/>
            <a:ext cx="8305800" cy="86885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When jobs have uneven length, it seems to be a good idea to run short jobs first!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16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Zonghua Gu, CMPT 300, Fall 2011 </a:t>
            </a:r>
            <a:endParaRPr 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6" name="Group 196"/>
          <p:cNvGrpSpPr>
            <a:grpSpLocks/>
          </p:cNvGrpSpPr>
          <p:nvPr/>
        </p:nvGrpSpPr>
        <p:grpSpPr bwMode="auto">
          <a:xfrm>
            <a:off x="2216151" y="3581434"/>
            <a:ext cx="7600951" cy="976313"/>
            <a:chOff x="492" y="624"/>
            <a:chExt cx="4788" cy="615"/>
          </a:xfrm>
        </p:grpSpPr>
        <p:grpSp>
          <p:nvGrpSpPr>
            <p:cNvPr id="7" name="Group 197"/>
            <p:cNvGrpSpPr>
              <a:grpSpLocks/>
            </p:cNvGrpSpPr>
            <p:nvPr/>
          </p:nvGrpSpPr>
          <p:grpSpPr bwMode="auto">
            <a:xfrm>
              <a:off x="1468" y="624"/>
              <a:ext cx="3812" cy="615"/>
              <a:chOff x="1248" y="624"/>
              <a:chExt cx="3812" cy="615"/>
            </a:xfrm>
          </p:grpSpPr>
          <p:sp>
            <p:nvSpPr>
              <p:cNvPr id="10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2</a:t>
                </a:r>
                <a:endPara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endParaRPr>
              </a:p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[8]</a:t>
                </a:r>
              </a:p>
            </p:txBody>
          </p:sp>
          <p:sp>
            <p:nvSpPr>
              <p:cNvPr id="11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4</a:t>
                </a:r>
                <a:endPara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endParaRPr>
              </a:p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[24]</a:t>
                </a:r>
                <a:endParaRPr lang="en-US" b="0" baseline="-2500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1</a:t>
                </a:r>
                <a:endPara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endParaRPr>
              </a:p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[53]</a:t>
                </a:r>
                <a:endParaRPr lang="en-US" b="0" baseline="-2500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3</a:t>
                </a:r>
                <a:endPara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endParaRPr>
              </a:p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[68]</a:t>
                </a:r>
                <a:endParaRPr lang="en-US" b="0" baseline="-2500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8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5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8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6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8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32</a:t>
                </a:r>
              </a:p>
            </p:txBody>
          </p:sp>
          <p:sp>
            <p:nvSpPr>
              <p:cNvPr id="17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8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85</a:t>
                </a:r>
              </a:p>
            </p:txBody>
          </p:sp>
          <p:sp>
            <p:nvSpPr>
              <p:cNvPr id="18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8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153</a:t>
                </a:r>
              </a:p>
            </p:txBody>
          </p:sp>
        </p:grpSp>
        <p:sp>
          <p:nvSpPr>
            <p:cNvPr id="9" name="Text Box 207"/>
            <p:cNvSpPr txBox="1">
              <a:spLocks noChangeArrowheads="1"/>
            </p:cNvSpPr>
            <p:nvPr/>
          </p:nvSpPr>
          <p:spPr bwMode="auto">
            <a:xfrm>
              <a:off x="492" y="688"/>
              <a:ext cx="1016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Best FCFS:</a:t>
              </a:r>
            </a:p>
          </p:txBody>
        </p:sp>
      </p:grpSp>
      <p:sp>
        <p:nvSpPr>
          <p:cNvPr id="22" name="Rectangle 198"/>
          <p:cNvSpPr>
            <a:spLocks noChangeArrowheads="1"/>
          </p:cNvSpPr>
          <p:nvPr/>
        </p:nvSpPr>
        <p:spPr bwMode="auto">
          <a:xfrm>
            <a:off x="9112250" y="4630449"/>
            <a:ext cx="457200" cy="6096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P</a:t>
            </a:r>
            <a:r>
              <a:rPr lang="en-US" b="0" baseline="-2500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2</a:t>
            </a:r>
            <a:endParaRPr lang="en-US" b="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  <a:p>
            <a:pPr algn="ctr"/>
            <a:r>
              <a:rPr lang="en-US" b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[8]</a:t>
            </a:r>
          </a:p>
        </p:txBody>
      </p:sp>
      <p:sp>
        <p:nvSpPr>
          <p:cNvPr id="23" name="Rectangle 199"/>
          <p:cNvSpPr>
            <a:spLocks noChangeArrowheads="1"/>
          </p:cNvSpPr>
          <p:nvPr/>
        </p:nvSpPr>
        <p:spPr bwMode="auto">
          <a:xfrm>
            <a:off x="7867651" y="4630449"/>
            <a:ext cx="1235075" cy="6096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P</a:t>
            </a:r>
            <a:r>
              <a:rPr lang="en-US" b="0" baseline="-2500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4</a:t>
            </a:r>
            <a:endParaRPr lang="en-US" b="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  <a:p>
            <a:pPr algn="ctr"/>
            <a:r>
              <a:rPr lang="en-US" b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[24]</a:t>
            </a:r>
            <a:endParaRPr lang="en-US" b="0" baseline="-2500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4" name="Rectangle 200"/>
          <p:cNvSpPr>
            <a:spLocks noChangeArrowheads="1"/>
          </p:cNvSpPr>
          <p:nvPr/>
        </p:nvSpPr>
        <p:spPr bwMode="auto">
          <a:xfrm>
            <a:off x="6207126" y="4630449"/>
            <a:ext cx="1660525" cy="6096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P</a:t>
            </a:r>
            <a:r>
              <a:rPr lang="en-US" b="0" baseline="-2500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1</a:t>
            </a:r>
            <a:endParaRPr lang="en-US" b="0" dirty="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  <a:p>
            <a:pPr algn="ctr"/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[53]</a:t>
            </a:r>
            <a:endParaRPr lang="en-US" b="0" baseline="-25000" dirty="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5" name="Rectangle 201"/>
          <p:cNvSpPr>
            <a:spLocks noChangeArrowheads="1"/>
          </p:cNvSpPr>
          <p:nvPr/>
        </p:nvSpPr>
        <p:spPr bwMode="auto">
          <a:xfrm>
            <a:off x="3905251" y="4630449"/>
            <a:ext cx="2286000" cy="6096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P</a:t>
            </a:r>
            <a:r>
              <a:rPr lang="en-US" b="0" baseline="-2500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3</a:t>
            </a:r>
            <a:endParaRPr lang="en-US" b="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  <a:p>
            <a:pPr algn="ctr"/>
            <a:r>
              <a:rPr lang="en-US" b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[68]</a:t>
            </a:r>
            <a:endParaRPr lang="en-US" b="0" baseline="-2500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6" name="Text Box 202"/>
          <p:cNvSpPr txBox="1">
            <a:spLocks noChangeArrowheads="1"/>
          </p:cNvSpPr>
          <p:nvPr/>
        </p:nvSpPr>
        <p:spPr bwMode="auto">
          <a:xfrm>
            <a:off x="3765550" y="5214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30" name="Text Box 206"/>
          <p:cNvSpPr txBox="1">
            <a:spLocks noChangeArrowheads="1"/>
          </p:cNvSpPr>
          <p:nvPr/>
        </p:nvSpPr>
        <p:spPr bwMode="auto">
          <a:xfrm>
            <a:off x="9251951" y="521465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153</a:t>
            </a:r>
          </a:p>
        </p:txBody>
      </p:sp>
      <p:sp>
        <p:nvSpPr>
          <p:cNvPr id="21" name="Text Box 207"/>
          <p:cNvSpPr txBox="1">
            <a:spLocks noChangeArrowheads="1"/>
          </p:cNvSpPr>
          <p:nvPr/>
        </p:nvSpPr>
        <p:spPr bwMode="auto">
          <a:xfrm>
            <a:off x="2125849" y="4770150"/>
            <a:ext cx="1793504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Worst FCFS:</a:t>
            </a:r>
          </a:p>
        </p:txBody>
      </p:sp>
      <p:sp>
        <p:nvSpPr>
          <p:cNvPr id="31" name="Text Box 205"/>
          <p:cNvSpPr txBox="1">
            <a:spLocks noChangeArrowheads="1"/>
          </p:cNvSpPr>
          <p:nvPr/>
        </p:nvSpPr>
        <p:spPr bwMode="auto">
          <a:xfrm>
            <a:off x="6011954" y="5214649"/>
            <a:ext cx="4411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68</a:t>
            </a:r>
          </a:p>
        </p:txBody>
      </p:sp>
      <p:sp>
        <p:nvSpPr>
          <p:cNvPr id="32" name="Text Box 205"/>
          <p:cNvSpPr txBox="1">
            <a:spLocks noChangeArrowheads="1"/>
          </p:cNvSpPr>
          <p:nvPr/>
        </p:nvSpPr>
        <p:spPr bwMode="auto">
          <a:xfrm>
            <a:off x="7598833" y="5214649"/>
            <a:ext cx="569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121</a:t>
            </a:r>
          </a:p>
        </p:txBody>
      </p:sp>
      <p:sp>
        <p:nvSpPr>
          <p:cNvPr id="33" name="Text Box 205"/>
          <p:cNvSpPr txBox="1">
            <a:spLocks noChangeArrowheads="1"/>
          </p:cNvSpPr>
          <p:nvPr/>
        </p:nvSpPr>
        <p:spPr bwMode="auto">
          <a:xfrm>
            <a:off x="8779934" y="5214649"/>
            <a:ext cx="569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145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785284" y="2469692"/>
            <a:ext cx="6051550" cy="976312"/>
            <a:chOff x="960" y="1968"/>
            <a:chExt cx="3812" cy="615"/>
          </a:xfrm>
        </p:grpSpPr>
        <p:grpSp>
          <p:nvGrpSpPr>
            <p:cNvPr id="29" name="Group 5"/>
            <p:cNvGrpSpPr>
              <a:grpSpLocks/>
            </p:cNvGrpSpPr>
            <p:nvPr/>
          </p:nvGrpSpPr>
          <p:grpSpPr bwMode="auto">
            <a:xfrm>
              <a:off x="1055" y="1968"/>
              <a:ext cx="3550" cy="384"/>
              <a:chOff x="1152" y="2736"/>
              <a:chExt cx="2880" cy="288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1</a:t>
                </a:r>
                <a:endPara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7" name="Rectangle 8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54" name="Rectangle 15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P</a:t>
                </a:r>
                <a:r>
                  <a:rPr lang="en-US" b="0" baseline="-25000">
                    <a:solidFill>
                      <a:srgbClr val="000000"/>
                    </a:solidFill>
                    <a:latin typeface="Helvetica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960" y="23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1256" y="235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1592" y="235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28</a:t>
              </a: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1972" y="235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48</a:t>
              </a: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2360" y="235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68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696" y="235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88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2992" y="235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108</a:t>
              </a:r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3376" y="235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112</a:t>
              </a: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3712" y="235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125</a:t>
              </a: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4080" y="235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145</a:t>
              </a:r>
            </a:p>
          </p:txBody>
        </p: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4416" y="235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153</a:t>
              </a:r>
            </a:p>
          </p:txBody>
        </p:sp>
      </p:grpSp>
      <p:sp>
        <p:nvSpPr>
          <p:cNvPr id="55" name="Text Box 207"/>
          <p:cNvSpPr txBox="1">
            <a:spLocks noChangeArrowheads="1"/>
          </p:cNvSpPr>
          <p:nvPr/>
        </p:nvSpPr>
        <p:spPr bwMode="auto">
          <a:xfrm>
            <a:off x="2261793" y="2583411"/>
            <a:ext cx="1460656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RR Q=20:</a:t>
            </a:r>
          </a:p>
        </p:txBody>
      </p:sp>
      <p:sp>
        <p:nvSpPr>
          <p:cNvPr id="56" name="矩形 55"/>
          <p:cNvSpPr/>
          <p:nvPr/>
        </p:nvSpPr>
        <p:spPr>
          <a:xfrm>
            <a:off x="3915454" y="9178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	</a:t>
            </a:r>
            <a:r>
              <a:rPr lang="en-US" altLang="zh-CN" b="0" u="sng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Process</a:t>
            </a:r>
            <a:r>
              <a:rPr lang="en-US" altLang="zh-CN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		</a:t>
            </a:r>
            <a:r>
              <a:rPr lang="en-US" altLang="zh-CN" b="0" u="sng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Burst Time</a:t>
            </a:r>
            <a:br>
              <a:rPr lang="en-US" altLang="zh-CN" b="0" u="sng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</a:br>
            <a:r>
              <a:rPr lang="en-US" altLang="zh-CN" b="0" i="1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	P</a:t>
            </a:r>
            <a:r>
              <a:rPr lang="en-US" altLang="zh-CN" b="0" i="1" kern="0" baseline="-2500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1		</a:t>
            </a:r>
            <a:r>
              <a:rPr lang="en-US" altLang="zh-CN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53</a:t>
            </a:r>
            <a:br>
              <a:rPr lang="en-US" altLang="zh-CN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</a:br>
            <a:r>
              <a:rPr lang="en-US" altLang="zh-CN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	</a:t>
            </a:r>
            <a:r>
              <a:rPr lang="en-US" altLang="zh-CN" b="0" i="1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P</a:t>
            </a:r>
            <a:r>
              <a:rPr lang="en-US" altLang="zh-CN" b="0" i="1" kern="0" baseline="-2500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2		 </a:t>
            </a:r>
            <a:r>
              <a:rPr lang="en-US" altLang="zh-CN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8</a:t>
            </a:r>
            <a:br>
              <a:rPr lang="en-US" altLang="zh-CN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</a:br>
            <a:r>
              <a:rPr lang="en-US" altLang="zh-CN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	 </a:t>
            </a:r>
            <a:r>
              <a:rPr lang="en-US" altLang="zh-CN" b="0" i="1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P</a:t>
            </a:r>
            <a:r>
              <a:rPr lang="en-US" altLang="zh-CN" b="0" i="1" kern="0" baseline="-2500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3		</a:t>
            </a:r>
            <a:r>
              <a:rPr lang="en-US" altLang="zh-CN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68</a:t>
            </a:r>
            <a:br>
              <a:rPr lang="en-US" altLang="zh-CN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</a:br>
            <a:r>
              <a:rPr lang="en-US" altLang="zh-CN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	 </a:t>
            </a:r>
            <a:r>
              <a:rPr lang="en-US" altLang="zh-CN" b="0" i="1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P</a:t>
            </a:r>
            <a:r>
              <a:rPr lang="en-US" altLang="zh-CN" b="0" i="1" kern="0" baseline="-2500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4		 </a:t>
            </a:r>
            <a:r>
              <a:rPr lang="en-US" altLang="zh-CN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24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矩形 241"/>
          <p:cNvSpPr/>
          <p:nvPr/>
        </p:nvSpPr>
        <p:spPr bwMode="auto">
          <a:xfrm>
            <a:off x="3366868" y="2771337"/>
            <a:ext cx="6822831" cy="295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2" name="Group 502"/>
          <p:cNvGrpSpPr>
            <a:grpSpLocks/>
          </p:cNvGrpSpPr>
          <p:nvPr/>
        </p:nvGrpSpPr>
        <p:grpSpPr bwMode="auto">
          <a:xfrm>
            <a:off x="3361006" y="3998816"/>
            <a:ext cx="6858000" cy="2166937"/>
            <a:chOff x="1104" y="2763"/>
            <a:chExt cx="4320" cy="1365"/>
          </a:xfrm>
        </p:grpSpPr>
        <p:sp>
          <p:nvSpPr>
            <p:cNvPr id="586856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55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54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53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52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51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14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13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12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11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10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09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49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4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47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46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45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44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42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41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40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39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38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37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35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34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33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3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31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30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28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27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26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25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24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23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2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20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19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18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17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1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501"/>
          <p:cNvGrpSpPr>
            <a:grpSpLocks/>
          </p:cNvGrpSpPr>
          <p:nvPr/>
        </p:nvGrpSpPr>
        <p:grpSpPr bwMode="auto">
          <a:xfrm>
            <a:off x="3361006" y="1831877"/>
            <a:ext cx="6858000" cy="2166938"/>
            <a:chOff x="1104" y="1398"/>
            <a:chExt cx="4320" cy="1365"/>
          </a:xfrm>
        </p:grpSpPr>
        <p:sp>
          <p:nvSpPr>
            <p:cNvPr id="586807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06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0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04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03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02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800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586799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98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97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96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95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93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92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91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90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8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88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84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83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82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81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77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7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75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74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85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78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86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79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72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71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70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69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68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67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60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61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62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63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64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6765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587250" name="Rectangle 498"/>
          <p:cNvSpPr>
            <a:spLocks noChangeArrowheads="1"/>
          </p:cNvSpPr>
          <p:nvPr/>
        </p:nvSpPr>
        <p:spPr bwMode="auto">
          <a:xfrm>
            <a:off x="3361006" y="1822352"/>
            <a:ext cx="6858000" cy="4343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81" name="Line 129"/>
          <p:cNvSpPr>
            <a:spLocks noChangeShapeType="1"/>
          </p:cNvSpPr>
          <p:nvPr/>
        </p:nvSpPr>
        <p:spPr bwMode="auto">
          <a:xfrm>
            <a:off x="3361006" y="214144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82" name="Line 130"/>
          <p:cNvSpPr>
            <a:spLocks noChangeShapeType="1"/>
          </p:cNvSpPr>
          <p:nvPr/>
        </p:nvSpPr>
        <p:spPr bwMode="auto">
          <a:xfrm>
            <a:off x="3361006" y="2451002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88" name="Line 136"/>
          <p:cNvSpPr>
            <a:spLocks noChangeShapeType="1"/>
          </p:cNvSpPr>
          <p:nvPr/>
        </p:nvSpPr>
        <p:spPr bwMode="auto">
          <a:xfrm>
            <a:off x="3361006" y="4308377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98" name="Rectangle 146"/>
          <p:cNvSpPr>
            <a:spLocks noChangeArrowheads="1"/>
          </p:cNvSpPr>
          <p:nvPr/>
        </p:nvSpPr>
        <p:spPr bwMode="auto">
          <a:xfrm>
            <a:off x="3361006" y="1503265"/>
            <a:ext cx="1600200" cy="328612"/>
          </a:xfrm>
          <a:prstGeom prst="rect">
            <a:avLst/>
          </a:prstGeom>
          <a:solidFill>
            <a:srgbClr val="53FB25"/>
          </a:solidFill>
          <a:ln w="381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Quantum</a:t>
            </a:r>
          </a:p>
        </p:txBody>
      </p:sp>
      <p:sp>
        <p:nvSpPr>
          <p:cNvPr id="586896" name="Rectangle 144"/>
          <p:cNvSpPr>
            <a:spLocks noChangeArrowheads="1"/>
          </p:cNvSpPr>
          <p:nvPr/>
        </p:nvSpPr>
        <p:spPr bwMode="auto">
          <a:xfrm>
            <a:off x="1989406" y="1503265"/>
            <a:ext cx="1371600" cy="328612"/>
          </a:xfrm>
          <a:prstGeom prst="rect">
            <a:avLst/>
          </a:prstGeom>
          <a:solidFill>
            <a:srgbClr val="53FB25"/>
          </a:solidFill>
          <a:ln w="381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08" name="Rectangle 56"/>
          <p:cNvSpPr>
            <a:spLocks noChangeArrowheads="1"/>
          </p:cNvSpPr>
          <p:nvPr/>
        </p:nvSpPr>
        <p:spPr bwMode="auto">
          <a:xfrm>
            <a:off x="1989406" y="3998816"/>
            <a:ext cx="1371600" cy="2166937"/>
          </a:xfrm>
          <a:prstGeom prst="rect">
            <a:avLst/>
          </a:prstGeom>
          <a:solidFill>
            <a:srgbClr val="53FB25"/>
          </a:solidFill>
          <a:ln w="381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Response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1989406" y="1831877"/>
            <a:ext cx="1371600" cy="2166938"/>
          </a:xfrm>
          <a:prstGeom prst="rect">
            <a:avLst/>
          </a:prstGeom>
          <a:solidFill>
            <a:srgbClr val="53FB25"/>
          </a:solidFill>
          <a:ln w="381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Wait</a:t>
            </a:r>
          </a:p>
          <a:p>
            <a:pPr algn="ctr"/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586908" name="Rectangle 156"/>
          <p:cNvSpPr>
            <a:spLocks noChangeArrowheads="1"/>
          </p:cNvSpPr>
          <p:nvPr/>
        </p:nvSpPr>
        <p:spPr bwMode="auto">
          <a:xfrm>
            <a:off x="9087120" y="1503265"/>
            <a:ext cx="1131887" cy="328612"/>
          </a:xfrm>
          <a:prstGeom prst="rect">
            <a:avLst/>
          </a:prstGeom>
          <a:solidFill>
            <a:srgbClr val="53FB25"/>
          </a:solidFill>
          <a:ln w="381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Average</a:t>
            </a:r>
          </a:p>
        </p:txBody>
      </p:sp>
      <p:sp>
        <p:nvSpPr>
          <p:cNvPr id="586906" name="Rectangle 154"/>
          <p:cNvSpPr>
            <a:spLocks noChangeArrowheads="1"/>
          </p:cNvSpPr>
          <p:nvPr/>
        </p:nvSpPr>
        <p:spPr bwMode="auto">
          <a:xfrm>
            <a:off x="8009207" y="1503265"/>
            <a:ext cx="1077913" cy="328612"/>
          </a:xfrm>
          <a:prstGeom prst="rect">
            <a:avLst/>
          </a:prstGeom>
          <a:solidFill>
            <a:srgbClr val="53FB25"/>
          </a:solidFill>
          <a:ln w="381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en-US" b="0" baseline="-250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4</a:t>
            </a:r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904" name="Rectangle 152"/>
          <p:cNvSpPr>
            <a:spLocks noChangeArrowheads="1"/>
          </p:cNvSpPr>
          <p:nvPr/>
        </p:nvSpPr>
        <p:spPr bwMode="auto">
          <a:xfrm>
            <a:off x="6942406" y="1503265"/>
            <a:ext cx="1066800" cy="328612"/>
          </a:xfrm>
          <a:prstGeom prst="rect">
            <a:avLst/>
          </a:prstGeom>
          <a:solidFill>
            <a:srgbClr val="53FB25"/>
          </a:solidFill>
          <a:ln w="381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en-US" b="0" baseline="-250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3</a:t>
            </a:r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902" name="Rectangle 150"/>
          <p:cNvSpPr>
            <a:spLocks noChangeArrowheads="1"/>
          </p:cNvSpPr>
          <p:nvPr/>
        </p:nvSpPr>
        <p:spPr bwMode="auto">
          <a:xfrm>
            <a:off x="5875606" y="1503265"/>
            <a:ext cx="1066800" cy="328612"/>
          </a:xfrm>
          <a:prstGeom prst="rect">
            <a:avLst/>
          </a:prstGeom>
          <a:solidFill>
            <a:srgbClr val="53FB25"/>
          </a:solidFill>
          <a:ln w="381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en-US" b="0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2</a:t>
            </a:r>
            <a:endParaRPr 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900" name="Rectangle 148"/>
          <p:cNvSpPr>
            <a:spLocks noChangeArrowheads="1"/>
          </p:cNvSpPr>
          <p:nvPr/>
        </p:nvSpPr>
        <p:spPr bwMode="auto">
          <a:xfrm>
            <a:off x="4961206" y="1503265"/>
            <a:ext cx="914400" cy="328612"/>
          </a:xfrm>
          <a:prstGeom prst="rect">
            <a:avLst/>
          </a:prstGeom>
          <a:solidFill>
            <a:srgbClr val="53FB25"/>
          </a:solidFill>
          <a:ln w="381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en-US" b="0" baseline="-250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93" name="Line 141"/>
          <p:cNvSpPr>
            <a:spLocks noChangeShapeType="1"/>
          </p:cNvSpPr>
          <p:nvPr/>
        </p:nvSpPr>
        <p:spPr bwMode="auto">
          <a:xfrm>
            <a:off x="3361006" y="585619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92" name="Line 140"/>
          <p:cNvSpPr>
            <a:spLocks noChangeShapeType="1"/>
          </p:cNvSpPr>
          <p:nvPr/>
        </p:nvSpPr>
        <p:spPr bwMode="auto">
          <a:xfrm>
            <a:off x="3361006" y="5546627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91" name="Line 139"/>
          <p:cNvSpPr>
            <a:spLocks noChangeShapeType="1"/>
          </p:cNvSpPr>
          <p:nvPr/>
        </p:nvSpPr>
        <p:spPr bwMode="auto">
          <a:xfrm>
            <a:off x="3361006" y="523706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90" name="Line 138"/>
          <p:cNvSpPr>
            <a:spLocks noChangeShapeType="1"/>
          </p:cNvSpPr>
          <p:nvPr/>
        </p:nvSpPr>
        <p:spPr bwMode="auto">
          <a:xfrm>
            <a:off x="3361006" y="4927502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89" name="Line 137"/>
          <p:cNvSpPr>
            <a:spLocks noChangeShapeType="1"/>
          </p:cNvSpPr>
          <p:nvPr/>
        </p:nvSpPr>
        <p:spPr bwMode="auto">
          <a:xfrm>
            <a:off x="3361006" y="461794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86" name="Line 134"/>
          <p:cNvSpPr>
            <a:spLocks noChangeShapeType="1"/>
          </p:cNvSpPr>
          <p:nvPr/>
        </p:nvSpPr>
        <p:spPr bwMode="auto">
          <a:xfrm>
            <a:off x="3361006" y="3689252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85" name="Line 133"/>
          <p:cNvSpPr>
            <a:spLocks noChangeShapeType="1"/>
          </p:cNvSpPr>
          <p:nvPr/>
        </p:nvSpPr>
        <p:spPr bwMode="auto">
          <a:xfrm>
            <a:off x="3361006" y="337969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84" name="Line 132"/>
          <p:cNvSpPr>
            <a:spLocks noChangeShapeType="1"/>
          </p:cNvSpPr>
          <p:nvPr/>
        </p:nvSpPr>
        <p:spPr bwMode="auto">
          <a:xfrm>
            <a:off x="3361006" y="3070127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83" name="Line 131"/>
          <p:cNvSpPr>
            <a:spLocks noChangeShapeType="1"/>
          </p:cNvSpPr>
          <p:nvPr/>
        </p:nvSpPr>
        <p:spPr bwMode="auto">
          <a:xfrm>
            <a:off x="3361006" y="276056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71" name="Line 119"/>
          <p:cNvSpPr>
            <a:spLocks noChangeShapeType="1"/>
          </p:cNvSpPr>
          <p:nvPr/>
        </p:nvSpPr>
        <p:spPr bwMode="auto">
          <a:xfrm>
            <a:off x="1989406" y="6165752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74" name="Line 122"/>
          <p:cNvSpPr>
            <a:spLocks noChangeShapeType="1"/>
          </p:cNvSpPr>
          <p:nvPr/>
        </p:nvSpPr>
        <p:spPr bwMode="auto">
          <a:xfrm>
            <a:off x="4961206" y="1503266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75" name="Line 123"/>
          <p:cNvSpPr>
            <a:spLocks noChangeShapeType="1"/>
          </p:cNvSpPr>
          <p:nvPr/>
        </p:nvSpPr>
        <p:spPr bwMode="auto">
          <a:xfrm>
            <a:off x="5875606" y="1503266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76" name="Line 124"/>
          <p:cNvSpPr>
            <a:spLocks noChangeShapeType="1"/>
          </p:cNvSpPr>
          <p:nvPr/>
        </p:nvSpPr>
        <p:spPr bwMode="auto">
          <a:xfrm>
            <a:off x="6942406" y="1503266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77" name="Line 125"/>
          <p:cNvSpPr>
            <a:spLocks noChangeShapeType="1"/>
          </p:cNvSpPr>
          <p:nvPr/>
        </p:nvSpPr>
        <p:spPr bwMode="auto">
          <a:xfrm>
            <a:off x="8009206" y="1503266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78" name="Line 126"/>
          <p:cNvSpPr>
            <a:spLocks noChangeShapeType="1"/>
          </p:cNvSpPr>
          <p:nvPr/>
        </p:nvSpPr>
        <p:spPr bwMode="auto">
          <a:xfrm>
            <a:off x="9087119" y="1503266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79" name="Line 127"/>
          <p:cNvSpPr>
            <a:spLocks noChangeShapeType="1"/>
          </p:cNvSpPr>
          <p:nvPr/>
        </p:nvSpPr>
        <p:spPr bwMode="auto">
          <a:xfrm>
            <a:off x="10219006" y="1503266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72" name="Line 120"/>
          <p:cNvSpPr>
            <a:spLocks noChangeShapeType="1"/>
          </p:cNvSpPr>
          <p:nvPr/>
        </p:nvSpPr>
        <p:spPr bwMode="auto">
          <a:xfrm>
            <a:off x="1989406" y="1503266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73" name="Line 121"/>
          <p:cNvSpPr>
            <a:spLocks noChangeShapeType="1"/>
          </p:cNvSpPr>
          <p:nvPr/>
        </p:nvSpPr>
        <p:spPr bwMode="auto">
          <a:xfrm>
            <a:off x="3361006" y="1503266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825500"/>
            <a:ext cx="8305800" cy="533400"/>
          </a:xfrm>
        </p:spPr>
        <p:txBody>
          <a:bodyPr/>
          <a:lstStyle/>
          <a:p>
            <a:r>
              <a:rPr lang="en-US" dirty="0"/>
              <a:t>Earlier Example with Different Time Quanta</a:t>
            </a:r>
          </a:p>
        </p:txBody>
      </p:sp>
      <p:sp>
        <p:nvSpPr>
          <p:cNvPr id="586897" name="Line 145"/>
          <p:cNvSpPr>
            <a:spLocks noChangeShapeType="1"/>
          </p:cNvSpPr>
          <p:nvPr/>
        </p:nvSpPr>
        <p:spPr bwMode="auto">
          <a:xfrm>
            <a:off x="1989406" y="1831877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6864" name="Line 112"/>
          <p:cNvSpPr>
            <a:spLocks noChangeShapeType="1"/>
          </p:cNvSpPr>
          <p:nvPr/>
        </p:nvSpPr>
        <p:spPr bwMode="auto">
          <a:xfrm>
            <a:off x="1989406" y="399881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5875606" y="1835052"/>
            <a:ext cx="1066800" cy="2152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5875606" y="4000402"/>
            <a:ext cx="1066800" cy="2165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6942406" y="1835052"/>
            <a:ext cx="1066800" cy="2152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6942406" y="4000402"/>
            <a:ext cx="1066800" cy="2165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en-US" b="0">
              <a:solidFill>
                <a:srgbClr val="000000"/>
              </a:solidFill>
              <a:latin typeface="Helvetica"/>
            </a:endParaRPr>
          </a:p>
        </p:txBody>
      </p:sp>
      <p:grpSp>
        <p:nvGrpSpPr>
          <p:cNvPr id="4" name="Group 485"/>
          <p:cNvGrpSpPr>
            <a:grpSpLocks/>
          </p:cNvGrpSpPr>
          <p:nvPr/>
        </p:nvGrpSpPr>
        <p:grpSpPr bwMode="auto">
          <a:xfrm>
            <a:off x="3361006" y="2146202"/>
            <a:ext cx="6858000" cy="3714750"/>
            <a:chOff x="1104" y="1596"/>
            <a:chExt cx="4320" cy="2340"/>
          </a:xfrm>
        </p:grpSpPr>
        <p:grpSp>
          <p:nvGrpSpPr>
            <p:cNvPr id="5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587123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62</a:t>
                </a:r>
              </a:p>
            </p:txBody>
          </p:sp>
          <p:sp>
            <p:nvSpPr>
              <p:cNvPr id="587124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57</a:t>
                </a:r>
              </a:p>
            </p:txBody>
          </p:sp>
          <p:sp>
            <p:nvSpPr>
              <p:cNvPr id="587125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85</a:t>
                </a:r>
              </a:p>
            </p:txBody>
          </p:sp>
          <p:sp>
            <p:nvSpPr>
              <p:cNvPr id="587126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22</a:t>
                </a:r>
              </a:p>
            </p:txBody>
          </p:sp>
          <p:sp>
            <p:nvSpPr>
              <p:cNvPr id="587127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84</a:t>
                </a:r>
              </a:p>
            </p:txBody>
          </p:sp>
          <p:sp>
            <p:nvSpPr>
              <p:cNvPr id="587128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Q = 1</a:t>
                </a:r>
              </a:p>
            </p:txBody>
          </p:sp>
          <p:sp>
            <p:nvSpPr>
              <p:cNvPr id="587129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587161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104½</a:t>
                </a:r>
              </a:p>
            </p:txBody>
          </p:sp>
          <p:sp>
            <p:nvSpPr>
              <p:cNvPr id="587162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112</a:t>
                </a:r>
              </a:p>
            </p:txBody>
          </p:sp>
          <p:sp>
            <p:nvSpPr>
              <p:cNvPr id="587163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153</a:t>
                </a:r>
              </a:p>
            </p:txBody>
          </p:sp>
          <p:sp>
            <p:nvSpPr>
              <p:cNvPr id="587164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28</a:t>
                </a:r>
              </a:p>
            </p:txBody>
          </p:sp>
          <p:sp>
            <p:nvSpPr>
              <p:cNvPr id="587165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125</a:t>
                </a:r>
              </a:p>
            </p:txBody>
          </p:sp>
          <p:sp>
            <p:nvSpPr>
              <p:cNvPr id="587166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Q = 20</a:t>
                </a:r>
              </a:p>
            </p:txBody>
          </p:sp>
          <p:sp>
            <p:nvSpPr>
              <p:cNvPr id="587167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587193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100½</a:t>
                </a:r>
              </a:p>
            </p:txBody>
          </p:sp>
          <p:sp>
            <p:nvSpPr>
              <p:cNvPr id="587194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81</a:t>
                </a:r>
              </a:p>
            </p:txBody>
          </p:sp>
          <p:sp>
            <p:nvSpPr>
              <p:cNvPr id="587195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153</a:t>
                </a:r>
              </a:p>
            </p:txBody>
          </p:sp>
          <p:sp>
            <p:nvSpPr>
              <p:cNvPr id="587196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30</a:t>
                </a:r>
              </a:p>
            </p:txBody>
          </p:sp>
          <p:sp>
            <p:nvSpPr>
              <p:cNvPr id="587197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137</a:t>
                </a:r>
              </a:p>
            </p:txBody>
          </p:sp>
          <p:sp>
            <p:nvSpPr>
              <p:cNvPr id="587198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Q = 1</a:t>
                </a:r>
              </a:p>
            </p:txBody>
          </p:sp>
          <p:sp>
            <p:nvSpPr>
              <p:cNvPr id="587199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587201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66¼ </a:t>
                </a:r>
              </a:p>
            </p:txBody>
          </p:sp>
          <p:sp>
            <p:nvSpPr>
              <p:cNvPr id="587202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88</a:t>
                </a:r>
              </a:p>
            </p:txBody>
          </p:sp>
          <p:sp>
            <p:nvSpPr>
              <p:cNvPr id="587203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85</a:t>
                </a:r>
              </a:p>
            </p:txBody>
          </p:sp>
          <p:sp>
            <p:nvSpPr>
              <p:cNvPr id="587204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20</a:t>
                </a:r>
              </a:p>
            </p:txBody>
          </p:sp>
          <p:sp>
            <p:nvSpPr>
              <p:cNvPr id="587205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72</a:t>
                </a:r>
              </a:p>
            </p:txBody>
          </p:sp>
          <p:sp>
            <p:nvSpPr>
              <p:cNvPr id="587206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Q = 20</a:t>
                </a:r>
              </a:p>
            </p:txBody>
          </p:sp>
          <p:sp>
            <p:nvSpPr>
              <p:cNvPr id="587207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" name="Group 483"/>
          <p:cNvGrpSpPr>
            <a:grpSpLocks/>
          </p:cNvGrpSpPr>
          <p:nvPr/>
        </p:nvGrpSpPr>
        <p:grpSpPr bwMode="auto">
          <a:xfrm>
            <a:off x="3361006" y="1836641"/>
            <a:ext cx="6858000" cy="4333875"/>
            <a:chOff x="1104" y="1401"/>
            <a:chExt cx="4320" cy="2730"/>
          </a:xfrm>
        </p:grpSpPr>
        <p:grpSp>
          <p:nvGrpSpPr>
            <p:cNvPr id="1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587131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31¼</a:t>
                </a:r>
              </a:p>
            </p:txBody>
          </p:sp>
          <p:sp>
            <p:nvSpPr>
              <p:cNvPr id="587132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8</a:t>
                </a:r>
              </a:p>
            </p:txBody>
          </p:sp>
          <p:sp>
            <p:nvSpPr>
              <p:cNvPr id="587133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85</a:t>
                </a:r>
              </a:p>
            </p:txBody>
          </p:sp>
          <p:sp>
            <p:nvSpPr>
              <p:cNvPr id="587134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0</a:t>
                </a:r>
              </a:p>
            </p:txBody>
          </p:sp>
          <p:sp>
            <p:nvSpPr>
              <p:cNvPr id="587135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32</a:t>
                </a:r>
              </a:p>
            </p:txBody>
          </p:sp>
          <p:sp>
            <p:nvSpPr>
              <p:cNvPr id="587136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Best FCFS</a:t>
                </a:r>
              </a:p>
            </p:txBody>
          </p:sp>
          <p:sp>
            <p:nvSpPr>
              <p:cNvPr id="587137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Helvetica"/>
                </a:endParaRPr>
              </a:p>
            </p:txBody>
          </p:sp>
        </p:grpSp>
        <p:grpSp>
          <p:nvGrpSpPr>
            <p:cNvPr id="1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587139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121¾</a:t>
                </a:r>
              </a:p>
            </p:txBody>
          </p:sp>
          <p:sp>
            <p:nvSpPr>
              <p:cNvPr id="587140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145</a:t>
                </a:r>
              </a:p>
            </p:txBody>
          </p:sp>
          <p:sp>
            <p:nvSpPr>
              <p:cNvPr id="587141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68</a:t>
                </a:r>
              </a:p>
            </p:txBody>
          </p:sp>
          <p:sp>
            <p:nvSpPr>
              <p:cNvPr id="587142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153</a:t>
                </a:r>
              </a:p>
            </p:txBody>
          </p:sp>
          <p:sp>
            <p:nvSpPr>
              <p:cNvPr id="587143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121</a:t>
                </a:r>
              </a:p>
            </p:txBody>
          </p:sp>
          <p:sp>
            <p:nvSpPr>
              <p:cNvPr id="587144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Worst FCFS</a:t>
                </a:r>
              </a:p>
            </p:txBody>
          </p:sp>
        </p:grpSp>
        <p:grpSp>
          <p:nvGrpSpPr>
            <p:cNvPr id="1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587146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69½</a:t>
                </a:r>
              </a:p>
            </p:txBody>
          </p:sp>
          <p:sp>
            <p:nvSpPr>
              <p:cNvPr id="587147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32</a:t>
                </a:r>
              </a:p>
            </p:txBody>
          </p:sp>
          <p:sp>
            <p:nvSpPr>
              <p:cNvPr id="587148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153</a:t>
                </a:r>
              </a:p>
            </p:txBody>
          </p:sp>
          <p:sp>
            <p:nvSpPr>
              <p:cNvPr id="587149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8</a:t>
                </a:r>
              </a:p>
            </p:txBody>
          </p:sp>
          <p:sp>
            <p:nvSpPr>
              <p:cNvPr id="587150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85</a:t>
                </a:r>
              </a:p>
            </p:txBody>
          </p:sp>
          <p:sp>
            <p:nvSpPr>
              <p:cNvPr id="587151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Best FCFS</a:t>
                </a:r>
              </a:p>
            </p:txBody>
          </p:sp>
          <p:sp>
            <p:nvSpPr>
              <p:cNvPr id="587152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Helvetica"/>
                </a:endParaRPr>
              </a:p>
            </p:txBody>
          </p:sp>
        </p:grpSp>
        <p:grpSp>
          <p:nvGrpSpPr>
            <p:cNvPr id="1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58715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83½</a:t>
                </a:r>
              </a:p>
            </p:txBody>
          </p:sp>
          <p:sp>
            <p:nvSpPr>
              <p:cNvPr id="58715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121</a:t>
                </a:r>
              </a:p>
            </p:txBody>
          </p:sp>
          <p:sp>
            <p:nvSpPr>
              <p:cNvPr id="58715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0</a:t>
                </a:r>
              </a:p>
            </p:txBody>
          </p:sp>
          <p:sp>
            <p:nvSpPr>
              <p:cNvPr id="58715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145</a:t>
                </a:r>
              </a:p>
            </p:txBody>
          </p:sp>
          <p:sp>
            <p:nvSpPr>
              <p:cNvPr id="58715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68</a:t>
                </a:r>
              </a:p>
            </p:txBody>
          </p:sp>
          <p:sp>
            <p:nvSpPr>
              <p:cNvPr id="58715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Helvetica"/>
                  </a:rPr>
                  <a:t>Worst FCFS</a:t>
                </a:r>
              </a:p>
            </p:txBody>
          </p:sp>
        </p:grpSp>
      </p:grpSp>
      <p:grpSp>
        <p:nvGrpSpPr>
          <p:cNvPr id="14" name="Group 484"/>
          <p:cNvGrpSpPr>
            <a:grpSpLocks/>
          </p:cNvGrpSpPr>
          <p:nvPr/>
        </p:nvGrpSpPr>
        <p:grpSpPr bwMode="auto">
          <a:xfrm>
            <a:off x="3361006" y="2765327"/>
            <a:ext cx="6858000" cy="2476500"/>
            <a:chOff x="1104" y="1986"/>
            <a:chExt cx="4320" cy="1560"/>
          </a:xfrm>
        </p:grpSpPr>
        <p:grpSp>
          <p:nvGrpSpPr>
            <p:cNvPr id="15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587177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95½</a:t>
                </a:r>
              </a:p>
            </p:txBody>
          </p:sp>
          <p:sp>
            <p:nvSpPr>
              <p:cNvPr id="587178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80</a:t>
                </a:r>
              </a:p>
            </p:txBody>
          </p:sp>
          <p:sp>
            <p:nvSpPr>
              <p:cNvPr id="587179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153</a:t>
                </a:r>
              </a:p>
            </p:txBody>
          </p:sp>
          <p:sp>
            <p:nvSpPr>
              <p:cNvPr id="587180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16</a:t>
                </a:r>
              </a:p>
            </p:txBody>
          </p:sp>
          <p:sp>
            <p:nvSpPr>
              <p:cNvPr id="587181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133</a:t>
                </a:r>
              </a:p>
            </p:txBody>
          </p:sp>
          <p:sp>
            <p:nvSpPr>
              <p:cNvPr id="587182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Q = 8</a:t>
                </a:r>
              </a:p>
            </p:txBody>
          </p:sp>
          <p:sp>
            <p:nvSpPr>
              <p:cNvPr id="587183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587217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57¼</a:t>
                </a:r>
              </a:p>
            </p:txBody>
          </p:sp>
          <p:sp>
            <p:nvSpPr>
              <p:cNvPr id="587218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56</a:t>
                </a:r>
              </a:p>
            </p:txBody>
          </p:sp>
          <p:sp>
            <p:nvSpPr>
              <p:cNvPr id="587219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85</a:t>
                </a:r>
              </a:p>
            </p:txBody>
          </p:sp>
          <p:sp>
            <p:nvSpPr>
              <p:cNvPr id="587220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587221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80</a:t>
                </a:r>
              </a:p>
            </p:txBody>
          </p:sp>
          <p:sp>
            <p:nvSpPr>
              <p:cNvPr id="587222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Q = 8</a:t>
                </a:r>
              </a:p>
            </p:txBody>
          </p:sp>
          <p:sp>
            <p:nvSpPr>
              <p:cNvPr id="587223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486"/>
          <p:cNvGrpSpPr>
            <a:grpSpLocks/>
          </p:cNvGrpSpPr>
          <p:nvPr/>
        </p:nvGrpSpPr>
        <p:grpSpPr bwMode="auto">
          <a:xfrm>
            <a:off x="3361006" y="2455766"/>
            <a:ext cx="6858000" cy="3095625"/>
            <a:chOff x="1104" y="1791"/>
            <a:chExt cx="4320" cy="1950"/>
          </a:xfrm>
        </p:grpSpPr>
        <p:grpSp>
          <p:nvGrpSpPr>
            <p:cNvPr id="18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587169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99½</a:t>
                </a:r>
              </a:p>
            </p:txBody>
          </p:sp>
          <p:sp>
            <p:nvSpPr>
              <p:cNvPr id="587170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92</a:t>
                </a:r>
              </a:p>
            </p:txBody>
          </p:sp>
          <p:sp>
            <p:nvSpPr>
              <p:cNvPr id="587171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153</a:t>
                </a:r>
              </a:p>
            </p:txBody>
          </p:sp>
          <p:sp>
            <p:nvSpPr>
              <p:cNvPr id="587172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587173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135</a:t>
                </a:r>
              </a:p>
            </p:txBody>
          </p:sp>
          <p:sp>
            <p:nvSpPr>
              <p:cNvPr id="587174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Q = 10</a:t>
                </a:r>
              </a:p>
            </p:txBody>
          </p:sp>
          <p:sp>
            <p:nvSpPr>
              <p:cNvPr id="587175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587185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99½</a:t>
                </a:r>
              </a:p>
            </p:txBody>
          </p:sp>
          <p:sp>
            <p:nvSpPr>
              <p:cNvPr id="587186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82</a:t>
                </a:r>
              </a:p>
            </p:txBody>
          </p:sp>
          <p:sp>
            <p:nvSpPr>
              <p:cNvPr id="587187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153</a:t>
                </a:r>
              </a:p>
            </p:txBody>
          </p:sp>
          <p:sp>
            <p:nvSpPr>
              <p:cNvPr id="587188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28</a:t>
                </a:r>
              </a:p>
            </p:txBody>
          </p:sp>
          <p:sp>
            <p:nvSpPr>
              <p:cNvPr id="587189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135</a:t>
                </a:r>
              </a:p>
            </p:txBody>
          </p:sp>
          <p:sp>
            <p:nvSpPr>
              <p:cNvPr id="587190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Q = 5</a:t>
                </a:r>
              </a:p>
            </p:txBody>
          </p:sp>
          <p:sp>
            <p:nvSpPr>
              <p:cNvPr id="587191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587209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61¼</a:t>
                </a:r>
              </a:p>
            </p:txBody>
          </p:sp>
          <p:sp>
            <p:nvSpPr>
              <p:cNvPr id="587210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68</a:t>
                </a:r>
              </a:p>
            </p:txBody>
          </p:sp>
          <p:sp>
            <p:nvSpPr>
              <p:cNvPr id="587211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85</a:t>
                </a:r>
              </a:p>
            </p:txBody>
          </p:sp>
          <p:sp>
            <p:nvSpPr>
              <p:cNvPr id="587212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10</a:t>
                </a:r>
              </a:p>
            </p:txBody>
          </p:sp>
          <p:sp>
            <p:nvSpPr>
              <p:cNvPr id="587213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82</a:t>
                </a:r>
              </a:p>
            </p:txBody>
          </p:sp>
          <p:sp>
            <p:nvSpPr>
              <p:cNvPr id="587214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Q = 10</a:t>
                </a:r>
              </a:p>
            </p:txBody>
          </p:sp>
          <p:sp>
            <p:nvSpPr>
              <p:cNvPr id="587215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587225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61¼</a:t>
                </a:r>
              </a:p>
            </p:txBody>
          </p:sp>
          <p:sp>
            <p:nvSpPr>
              <p:cNvPr id="587226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58</a:t>
                </a:r>
              </a:p>
            </p:txBody>
          </p:sp>
          <p:sp>
            <p:nvSpPr>
              <p:cNvPr id="587227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85</a:t>
                </a:r>
              </a:p>
            </p:txBody>
          </p:sp>
          <p:sp>
            <p:nvSpPr>
              <p:cNvPr id="587228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20</a:t>
                </a:r>
              </a:p>
            </p:txBody>
          </p:sp>
          <p:sp>
            <p:nvSpPr>
              <p:cNvPr id="587229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82</a:t>
                </a:r>
              </a:p>
            </p:txBody>
          </p:sp>
          <p:sp>
            <p:nvSpPr>
              <p:cNvPr id="587230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Q = 5</a:t>
                </a:r>
              </a:p>
            </p:txBody>
          </p:sp>
          <p:sp>
            <p:nvSpPr>
              <p:cNvPr id="587231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1438" y="6220236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17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41" name="Date Placeholder 4"/>
          <p:cNvSpPr>
            <a:spLocks noGrp="1"/>
          </p:cNvSpPr>
          <p:nvPr>
            <p:ph type="dt" sz="half" idx="11"/>
          </p:nvPr>
        </p:nvSpPr>
        <p:spPr>
          <a:xfrm>
            <a:off x="2075438" y="6220236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Shortest-Job First (SJF) Scheduling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algorithm associates with each process the length of its next CPU burst (job)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process with shortest next CPU burst is chosen 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Idea is to get short jobs out of the system; Big effect on short jobs, only small effect on long ones; Result is better average response time</a:t>
            </a:r>
          </a:p>
          <a:p>
            <a:pPr>
              <a:lnSpc>
                <a:spcPct val="85000"/>
              </a:lnSpc>
            </a:pPr>
            <a:r>
              <a:rPr lang="en-US" dirty="0"/>
              <a:t>Problem: is length of a job known at its arrival time?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Generally no; possible to predict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18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Versions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81200" y="1587501"/>
            <a:ext cx="830580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rgbClr val="660000"/>
              </a:buClr>
              <a:buSzPct val="90000"/>
              <a:buFont typeface="Wingdings" pitchFamily="2" charset="2"/>
              <a:buChar char="]"/>
            </a:pPr>
            <a:r>
              <a:rPr lang="en-US" sz="3200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Non-preemptive – once a job starts executing, it runs to completion</a:t>
            </a:r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rgbClr val="660000"/>
              </a:buClr>
              <a:buSzPct val="90000"/>
              <a:buFont typeface="Wingdings" pitchFamily="2" charset="2"/>
              <a:buChar char="]"/>
            </a:pPr>
            <a:endParaRPr lang="en-US" sz="3200" b="0" kern="0" dirty="0">
              <a:solidFill>
                <a:srgbClr val="000000"/>
              </a:solidFill>
              <a:latin typeface="Helvetica"/>
              <a:ea typeface="+mn-ea"/>
              <a:cs typeface="+mn-cs"/>
            </a:endParaRPr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rgbClr val="660000"/>
              </a:buClr>
              <a:buSzPct val="90000"/>
              <a:buFont typeface="Wingdings" pitchFamily="2" charset="2"/>
              <a:buChar char="]"/>
            </a:pPr>
            <a:r>
              <a:rPr lang="en-US" sz="3200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Preemptive – if a new job arrives with remaining time less than remaining time of currently-executing job, preempt the current job.</a:t>
            </a:r>
          </a:p>
          <a:p>
            <a:pPr marL="927100" lvl="1" indent="-469900">
              <a:lnSpc>
                <a:spcPct val="90000"/>
              </a:lnSpc>
              <a:spcBef>
                <a:spcPct val="20000"/>
              </a:spcBef>
              <a:buClr>
                <a:srgbClr val="660000"/>
              </a:buClr>
              <a:buSzPct val="90000"/>
              <a:buFont typeface="Wingdings" pitchFamily="2" charset="2"/>
              <a:buChar char="]"/>
            </a:pPr>
            <a:r>
              <a:rPr lang="en-US" sz="3200" b="0" kern="0" dirty="0">
                <a:solidFill>
                  <a:srgbClr val="000000"/>
                </a:solidFill>
                <a:latin typeface="Helvetica"/>
                <a:ea typeface="+mn-ea"/>
                <a:cs typeface="+mn-cs"/>
              </a:rPr>
              <a:t>Also called Shortest-Remaining-Time-First (SRTF)</a:t>
            </a:r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rgbClr val="660000"/>
              </a:buClr>
              <a:buSzPct val="90000"/>
              <a:buFont typeface="Wingdings" pitchFamily="2" charset="2"/>
              <a:buChar char="]"/>
            </a:pPr>
            <a:endParaRPr lang="en-US" sz="3200" b="0" kern="0" dirty="0">
              <a:solidFill>
                <a:srgbClr val="000000"/>
              </a:solidFill>
              <a:latin typeface="Helvetica"/>
              <a:ea typeface="+mn-ea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19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CPU/IO 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1663700"/>
            <a:ext cx="5692877" cy="48387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A typical process alternates between bursts of CPU and I/O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It uses the CPU for some period of time, then does I/O, then uses CPU again (A process may be forced to give up CPU before finishing current CPU burst)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pic>
        <p:nvPicPr>
          <p:cNvPr id="576517" name="Picture 5"/>
          <p:cNvPicPr>
            <a:picLocks noChangeAspect="1" noChangeArrowheads="1"/>
          </p:cNvPicPr>
          <p:nvPr/>
        </p:nvPicPr>
        <p:blipFill>
          <a:blip r:embed="rId3" cstate="print"/>
          <a:srcRect l="30032" t="789" r="30032" b="1576"/>
          <a:stretch>
            <a:fillRect/>
          </a:stretch>
        </p:blipFill>
        <p:spPr bwMode="auto">
          <a:xfrm>
            <a:off x="7308574" y="1731901"/>
            <a:ext cx="2749096" cy="447142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job first scheduling- Non-preemptive</a:t>
            </a:r>
          </a:p>
        </p:txBody>
      </p:sp>
      <p:pic>
        <p:nvPicPr>
          <p:cNvPr id="19558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20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job first scheduling- Preemptive</a:t>
            </a:r>
          </a:p>
        </p:txBody>
      </p:sp>
      <p:pic>
        <p:nvPicPr>
          <p:cNvPr id="1966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21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 Illustrate Benefits of SRTF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3086100"/>
            <a:ext cx="8610600" cy="350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processes:	</a:t>
            </a:r>
          </a:p>
          <a:p>
            <a:pPr lvl="1"/>
            <a:r>
              <a:rPr lang="en-US" dirty="0"/>
              <a:t>A,B: both CPU bound, each runs for a week</a:t>
            </a:r>
            <a:br>
              <a:rPr lang="en-US" dirty="0"/>
            </a:br>
            <a:r>
              <a:rPr lang="en-US" dirty="0"/>
              <a:t>C: I/O bound, loop 1ms CPU, 9ms disk I/O</a:t>
            </a:r>
          </a:p>
          <a:p>
            <a:pPr lvl="1"/>
            <a:r>
              <a:rPr lang="en-US" dirty="0"/>
              <a:t>If only one at a time, C uses 90% of the disk, A or B use 100% of the CPU</a:t>
            </a:r>
          </a:p>
          <a:p>
            <a:r>
              <a:rPr lang="en-US" dirty="0"/>
              <a:t>With FCFS:</a:t>
            </a:r>
          </a:p>
          <a:p>
            <a:pPr lvl="1"/>
            <a:r>
              <a:rPr lang="en-US" dirty="0"/>
              <a:t>Once A or B get in, keep CPU for two weeks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934201" y="1447800"/>
            <a:ext cx="2136775" cy="1831976"/>
            <a:chOff x="574" y="576"/>
            <a:chExt cx="1346" cy="1154"/>
          </a:xfrm>
        </p:grpSpPr>
        <p:sp>
          <p:nvSpPr>
            <p:cNvPr id="595974" name="Line 6"/>
            <p:cNvSpPr>
              <a:spLocks noChangeShapeType="1"/>
            </p:cNvSpPr>
            <p:nvPr/>
          </p:nvSpPr>
          <p:spPr bwMode="auto">
            <a:xfrm>
              <a:off x="574" y="1036"/>
              <a:ext cx="1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574" y="576"/>
              <a:ext cx="1299" cy="1154"/>
              <a:chOff x="574" y="576"/>
              <a:chExt cx="1299" cy="1154"/>
            </a:xfrm>
          </p:grpSpPr>
          <p:sp>
            <p:nvSpPr>
              <p:cNvPr id="595986" name="Text Box 18"/>
              <p:cNvSpPr txBox="1">
                <a:spLocks noChangeArrowheads="1"/>
              </p:cNvSpPr>
              <p:nvPr/>
            </p:nvSpPr>
            <p:spPr bwMode="auto">
              <a:xfrm>
                <a:off x="1096" y="576"/>
                <a:ext cx="213" cy="233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C</a:t>
                </a:r>
              </a:p>
            </p:txBody>
          </p:sp>
          <p:grpSp>
            <p:nvGrpSpPr>
              <p:cNvPr id="4" name="Group 20"/>
              <p:cNvGrpSpPr>
                <a:grpSpLocks/>
              </p:cNvGrpSpPr>
              <p:nvPr/>
            </p:nvGrpSpPr>
            <p:grpSpPr bwMode="auto">
              <a:xfrm>
                <a:off x="574" y="844"/>
                <a:ext cx="433" cy="886"/>
                <a:chOff x="574" y="844"/>
                <a:chExt cx="433" cy="886"/>
              </a:xfrm>
            </p:grpSpPr>
            <p:sp>
              <p:nvSpPr>
                <p:cNvPr id="595975" name="Line 7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/>
                  <a:endPara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5976" name="Line 8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/>
                  <a:endPara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5" name="Group 12"/>
                <p:cNvGrpSpPr>
                  <a:grpSpLocks/>
                </p:cNvGrpSpPr>
                <p:nvPr/>
              </p:nvGrpSpPr>
              <p:grpSpPr bwMode="auto">
                <a:xfrm>
                  <a:off x="613" y="1276"/>
                  <a:ext cx="394" cy="454"/>
                  <a:chOff x="645" y="1296"/>
                  <a:chExt cx="315" cy="454"/>
                </a:xfrm>
              </p:grpSpPr>
              <p:sp>
                <p:nvSpPr>
                  <p:cNvPr id="59598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</p:spPr>
                <p:txBody>
                  <a:bodyPr vert="eaVert" wrap="none" anchor="ctr"/>
                  <a:lstStyle/>
                  <a:p>
                    <a:pPr algn="ctr"/>
                    <a:endParaRPr lang="en-US" b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59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5" y="1343"/>
                    <a:ext cx="277" cy="40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b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+mn-cs"/>
                      </a:rPr>
                      <a:t>C’s </a:t>
                    </a:r>
                  </a:p>
                  <a:p>
                    <a:pPr algn="r"/>
                    <a:r>
                      <a:rPr lang="en-US" b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+mn-cs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1008" y="844"/>
                <a:ext cx="433" cy="886"/>
                <a:chOff x="574" y="844"/>
                <a:chExt cx="433" cy="886"/>
              </a:xfrm>
            </p:grpSpPr>
            <p:sp>
              <p:nvSpPr>
                <p:cNvPr id="595990" name="Line 22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/>
                  <a:endPara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5991" name="Line 23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/>
                  <a:endPara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7" name="Group 24"/>
                <p:cNvGrpSpPr>
                  <a:grpSpLocks/>
                </p:cNvGrpSpPr>
                <p:nvPr/>
              </p:nvGrpSpPr>
              <p:grpSpPr bwMode="auto">
                <a:xfrm>
                  <a:off x="613" y="1276"/>
                  <a:ext cx="394" cy="454"/>
                  <a:chOff x="645" y="1296"/>
                  <a:chExt cx="315" cy="454"/>
                </a:xfrm>
              </p:grpSpPr>
              <p:sp>
                <p:nvSpPr>
                  <p:cNvPr id="59599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</p:spPr>
                <p:txBody>
                  <a:bodyPr vert="eaVert" wrap="none" anchor="ctr"/>
                  <a:lstStyle/>
                  <a:p>
                    <a:pPr algn="ctr"/>
                    <a:endParaRPr lang="en-US" b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599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5" y="1343"/>
                    <a:ext cx="277" cy="40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b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+mn-cs"/>
                      </a:rPr>
                      <a:t>C’s </a:t>
                    </a:r>
                  </a:p>
                  <a:p>
                    <a:pPr algn="r"/>
                    <a:r>
                      <a:rPr lang="en-US" b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+mn-cs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1440" y="844"/>
                <a:ext cx="433" cy="886"/>
                <a:chOff x="574" y="844"/>
                <a:chExt cx="433" cy="886"/>
              </a:xfrm>
            </p:grpSpPr>
            <p:sp>
              <p:nvSpPr>
                <p:cNvPr id="595996" name="Line 28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/>
                  <a:endPara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5997" name="Line 29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/>
                  <a:endPara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9" name="Group 30"/>
                <p:cNvGrpSpPr>
                  <a:grpSpLocks/>
                </p:cNvGrpSpPr>
                <p:nvPr/>
              </p:nvGrpSpPr>
              <p:grpSpPr bwMode="auto">
                <a:xfrm>
                  <a:off x="613" y="1276"/>
                  <a:ext cx="394" cy="454"/>
                  <a:chOff x="645" y="1296"/>
                  <a:chExt cx="315" cy="454"/>
                </a:xfrm>
              </p:grpSpPr>
              <p:sp>
                <p:nvSpPr>
                  <p:cNvPr id="59599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</p:spPr>
                <p:txBody>
                  <a:bodyPr vert="eaVert" wrap="none" anchor="ctr"/>
                  <a:lstStyle/>
                  <a:p>
                    <a:pPr algn="ctr"/>
                    <a:endParaRPr lang="en-US" b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600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5" y="1343"/>
                    <a:ext cx="277" cy="40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b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+mn-cs"/>
                      </a:rPr>
                      <a:t>C’s </a:t>
                    </a:r>
                  </a:p>
                  <a:p>
                    <a:pPr algn="r"/>
                    <a:r>
                      <a:rPr lang="en-US" b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+mn-cs"/>
                      </a:rPr>
                      <a:t>I/O</a:t>
                    </a:r>
                  </a:p>
                </p:txBody>
              </p:sp>
            </p:grpSp>
          </p:grpSp>
        </p:grp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2663826" y="1490664"/>
            <a:ext cx="3127375" cy="992187"/>
            <a:chOff x="574" y="603"/>
            <a:chExt cx="1970" cy="625"/>
          </a:xfrm>
        </p:grpSpPr>
        <p:sp>
          <p:nvSpPr>
            <p:cNvPr id="596005" name="Line 37"/>
            <p:cNvSpPr>
              <a:spLocks noChangeShapeType="1"/>
            </p:cNvSpPr>
            <p:nvPr/>
          </p:nvSpPr>
          <p:spPr bwMode="auto">
            <a:xfrm>
              <a:off x="574" y="1036"/>
              <a:ext cx="1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96006" name="Line 38"/>
            <p:cNvSpPr>
              <a:spLocks noChangeShapeType="1"/>
            </p:cNvSpPr>
            <p:nvPr/>
          </p:nvSpPr>
          <p:spPr bwMode="auto">
            <a:xfrm>
              <a:off x="574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96008" name="Line 40"/>
            <p:cNvSpPr>
              <a:spLocks noChangeShapeType="1"/>
            </p:cNvSpPr>
            <p:nvPr/>
          </p:nvSpPr>
          <p:spPr bwMode="auto">
            <a:xfrm>
              <a:off x="2542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96015" name="Text Box 47"/>
            <p:cNvSpPr txBox="1">
              <a:spLocks noChangeArrowheads="1"/>
            </p:cNvSpPr>
            <p:nvPr/>
          </p:nvSpPr>
          <p:spPr bwMode="auto">
            <a:xfrm>
              <a:off x="1289" y="603"/>
              <a:ext cx="50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A or B</a:t>
              </a:r>
            </a:p>
          </p:txBody>
        </p:sp>
      </p:grpSp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22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2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179387"/>
            <a:ext cx="8229600" cy="1143000"/>
          </a:xfrm>
        </p:spPr>
        <p:txBody>
          <a:bodyPr/>
          <a:lstStyle/>
          <a:p>
            <a:r>
              <a:rPr lang="en-US" dirty="0"/>
              <a:t>Example continued: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2174876" y="3409952"/>
            <a:ext cx="7575549" cy="1579563"/>
            <a:chOff x="458" y="1755"/>
            <a:chExt cx="4772" cy="995"/>
          </a:xfrm>
        </p:grpSpPr>
        <p:sp>
          <p:nvSpPr>
            <p:cNvPr id="597014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597015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16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597022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23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597025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26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597028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29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592" y="2343"/>
              <a:ext cx="413" cy="407"/>
              <a:chOff x="629" y="1279"/>
              <a:chExt cx="331" cy="407"/>
            </a:xfrm>
          </p:grpSpPr>
          <p:sp>
            <p:nvSpPr>
              <p:cNvPr id="597034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35" name="Text Box 43"/>
              <p:cNvSpPr txBox="1">
                <a:spLocks noChangeArrowheads="1"/>
              </p:cNvSpPr>
              <p:nvPr/>
            </p:nvSpPr>
            <p:spPr bwMode="auto">
              <a:xfrm>
                <a:off x="629" y="1279"/>
                <a:ext cx="278" cy="4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C’s </a:t>
                </a:r>
              </a:p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I/O</a:t>
                </a:r>
              </a:p>
            </p:txBody>
          </p:sp>
        </p:grpSp>
        <p:sp>
          <p:nvSpPr>
            <p:cNvPr id="597036" name="Text Box 44"/>
            <p:cNvSpPr txBox="1">
              <a:spLocks noChangeArrowheads="1"/>
            </p:cNvSpPr>
            <p:nvPr/>
          </p:nvSpPr>
          <p:spPr bwMode="auto">
            <a:xfrm>
              <a:off x="458" y="1755"/>
              <a:ext cx="546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CABAB…</a:t>
              </a:r>
            </a:p>
          </p:txBody>
        </p:sp>
        <p:sp>
          <p:nvSpPr>
            <p:cNvPr id="597037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18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C</a:t>
              </a:r>
            </a:p>
          </p:txBody>
        </p:sp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1072" y="2343"/>
              <a:ext cx="413" cy="407"/>
              <a:chOff x="629" y="1279"/>
              <a:chExt cx="331" cy="407"/>
            </a:xfrm>
          </p:grpSpPr>
          <p:sp>
            <p:nvSpPr>
              <p:cNvPr id="597068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69" name="Text Box 77"/>
              <p:cNvSpPr txBox="1">
                <a:spLocks noChangeArrowheads="1"/>
              </p:cNvSpPr>
              <p:nvPr/>
            </p:nvSpPr>
            <p:spPr bwMode="auto">
              <a:xfrm>
                <a:off x="629" y="1279"/>
                <a:ext cx="278" cy="4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C’s </a:t>
                </a:r>
              </a:p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I/O</a:t>
                </a:r>
              </a:p>
            </p:txBody>
          </p:sp>
        </p:grpSp>
        <p:sp>
          <p:nvSpPr>
            <p:cNvPr id="597070" name="Text Box 78"/>
            <p:cNvSpPr txBox="1">
              <a:spLocks noChangeArrowheads="1"/>
            </p:cNvSpPr>
            <p:nvPr/>
          </p:nvSpPr>
          <p:spPr bwMode="auto">
            <a:xfrm>
              <a:off x="2141" y="2187"/>
              <a:ext cx="1472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RR 1ms quantum</a:t>
              </a:r>
            </a:p>
          </p:txBody>
        </p: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2276475" y="1581150"/>
            <a:ext cx="7473950" cy="1508126"/>
            <a:chOff x="522" y="603"/>
            <a:chExt cx="4708" cy="950"/>
          </a:xfrm>
        </p:grpSpPr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4466" y="1107"/>
              <a:ext cx="681" cy="407"/>
              <a:chOff x="656" y="1127"/>
              <a:chExt cx="546" cy="407"/>
            </a:xfrm>
          </p:grpSpPr>
          <p:sp>
            <p:nvSpPr>
              <p:cNvPr id="597065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66" name="Text Box 74"/>
              <p:cNvSpPr txBox="1">
                <a:spLocks noChangeArrowheads="1"/>
              </p:cNvSpPr>
              <p:nvPr/>
            </p:nvSpPr>
            <p:spPr bwMode="auto">
              <a:xfrm>
                <a:off x="924" y="1127"/>
                <a:ext cx="278" cy="4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C’s </a:t>
                </a:r>
              </a:p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I/O</a:t>
                </a:r>
              </a:p>
            </p:txBody>
          </p:sp>
        </p:grp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596996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6997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6998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6999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01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03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627" y="1075"/>
              <a:ext cx="666" cy="407"/>
              <a:chOff x="656" y="1095"/>
              <a:chExt cx="533" cy="407"/>
            </a:xfrm>
          </p:grpSpPr>
          <p:sp>
            <p:nvSpPr>
              <p:cNvPr id="597004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05" name="Text Box 13"/>
              <p:cNvSpPr txBox="1">
                <a:spLocks noChangeArrowheads="1"/>
              </p:cNvSpPr>
              <p:nvPr/>
            </p:nvSpPr>
            <p:spPr bwMode="auto">
              <a:xfrm>
                <a:off x="912" y="1095"/>
                <a:ext cx="277" cy="4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C’s </a:t>
                </a:r>
              </a:p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I/O</a:t>
                </a:r>
              </a:p>
            </p:txBody>
          </p:sp>
        </p:grpSp>
        <p:sp>
          <p:nvSpPr>
            <p:cNvPr id="597007" name="Text Box 15"/>
            <p:cNvSpPr txBox="1">
              <a:spLocks noChangeArrowheads="1"/>
            </p:cNvSpPr>
            <p:nvPr/>
          </p:nvSpPr>
          <p:spPr bwMode="auto">
            <a:xfrm>
              <a:off x="4362" y="603"/>
              <a:ext cx="213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97008" name="Text Box 16"/>
            <p:cNvSpPr txBox="1">
              <a:spLocks noChangeArrowheads="1"/>
            </p:cNvSpPr>
            <p:nvPr/>
          </p:nvSpPr>
          <p:spPr bwMode="auto">
            <a:xfrm>
              <a:off x="1430" y="611"/>
              <a:ext cx="22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97009" name="Text Box 17"/>
            <p:cNvSpPr txBox="1">
              <a:spLocks noChangeArrowheads="1"/>
            </p:cNvSpPr>
            <p:nvPr/>
          </p:nvSpPr>
          <p:spPr bwMode="auto">
            <a:xfrm>
              <a:off x="3410" y="611"/>
              <a:ext cx="213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97010" name="Text Box 18"/>
            <p:cNvSpPr txBox="1">
              <a:spLocks noChangeArrowheads="1"/>
            </p:cNvSpPr>
            <p:nvPr/>
          </p:nvSpPr>
          <p:spPr bwMode="auto">
            <a:xfrm>
              <a:off x="522" y="611"/>
              <a:ext cx="213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97071" name="Text Box 79"/>
            <p:cNvSpPr txBox="1">
              <a:spLocks noChangeArrowheads="1"/>
            </p:cNvSpPr>
            <p:nvPr/>
          </p:nvSpPr>
          <p:spPr bwMode="auto">
            <a:xfrm>
              <a:off x="2085" y="1262"/>
              <a:ext cx="1666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RR 100ms quantum</a:t>
              </a:r>
            </a:p>
          </p:txBody>
        </p:sp>
      </p:grpSp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2271713" y="5238752"/>
            <a:ext cx="7478712" cy="1624013"/>
            <a:chOff x="519" y="2907"/>
            <a:chExt cx="4711" cy="1023"/>
          </a:xfrm>
        </p:grpSpPr>
        <p:sp>
          <p:nvSpPr>
            <p:cNvPr id="597039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14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597040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41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592" y="3523"/>
              <a:ext cx="413" cy="407"/>
              <a:chOff x="629" y="1239"/>
              <a:chExt cx="331" cy="407"/>
            </a:xfrm>
          </p:grpSpPr>
          <p:sp>
            <p:nvSpPr>
              <p:cNvPr id="597046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47" name="Text Box 55"/>
              <p:cNvSpPr txBox="1">
                <a:spLocks noChangeArrowheads="1"/>
              </p:cNvSpPr>
              <p:nvPr/>
            </p:nvSpPr>
            <p:spPr bwMode="auto">
              <a:xfrm>
                <a:off x="629" y="1239"/>
                <a:ext cx="278" cy="4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C’s </a:t>
                </a:r>
              </a:p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I/O</a:t>
                </a:r>
              </a:p>
            </p:txBody>
          </p:sp>
        </p:grpSp>
        <p:sp>
          <p:nvSpPr>
            <p:cNvPr id="597049" name="Text Box 57"/>
            <p:cNvSpPr txBox="1">
              <a:spLocks noChangeArrowheads="1"/>
            </p:cNvSpPr>
            <p:nvPr/>
          </p:nvSpPr>
          <p:spPr bwMode="auto">
            <a:xfrm>
              <a:off x="765" y="2907"/>
              <a:ext cx="22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97051" name="Text Box 59"/>
            <p:cNvSpPr txBox="1">
              <a:spLocks noChangeArrowheads="1"/>
            </p:cNvSpPr>
            <p:nvPr/>
          </p:nvSpPr>
          <p:spPr bwMode="auto">
            <a:xfrm>
              <a:off x="519" y="2907"/>
              <a:ext cx="220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C</a:t>
              </a:r>
            </a:p>
          </p:txBody>
        </p:sp>
        <p:grpSp>
          <p:nvGrpSpPr>
            <p:cNvPr id="16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597054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55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64"/>
            <p:cNvGrpSpPr>
              <a:grpSpLocks/>
            </p:cNvGrpSpPr>
            <p:nvPr/>
          </p:nvGrpSpPr>
          <p:grpSpPr bwMode="auto">
            <a:xfrm>
              <a:off x="1024" y="3523"/>
              <a:ext cx="413" cy="407"/>
              <a:chOff x="629" y="1239"/>
              <a:chExt cx="331" cy="407"/>
            </a:xfrm>
          </p:grpSpPr>
          <p:sp>
            <p:nvSpPr>
              <p:cNvPr id="597057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58" name="Text Box 66"/>
              <p:cNvSpPr txBox="1">
                <a:spLocks noChangeArrowheads="1"/>
              </p:cNvSpPr>
              <p:nvPr/>
            </p:nvSpPr>
            <p:spPr bwMode="auto">
              <a:xfrm>
                <a:off x="629" y="1239"/>
                <a:ext cx="278" cy="4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C’s </a:t>
                </a:r>
              </a:p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I/O</a:t>
                </a:r>
              </a:p>
            </p:txBody>
          </p:sp>
        </p:grpSp>
        <p:grpSp>
          <p:nvGrpSpPr>
            <p:cNvPr id="18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597060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7061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97062" name="Text Box 70"/>
            <p:cNvSpPr txBox="1">
              <a:spLocks noChangeArrowheads="1"/>
            </p:cNvSpPr>
            <p:nvPr/>
          </p:nvSpPr>
          <p:spPr bwMode="auto">
            <a:xfrm>
              <a:off x="1581" y="2907"/>
              <a:ext cx="22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97063" name="Text Box 71"/>
            <p:cNvSpPr txBox="1">
              <a:spLocks noChangeArrowheads="1"/>
            </p:cNvSpPr>
            <p:nvPr/>
          </p:nvSpPr>
          <p:spPr bwMode="auto">
            <a:xfrm>
              <a:off x="1149" y="2907"/>
              <a:ext cx="22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97073" name="Text Box 81"/>
            <p:cNvSpPr txBox="1">
              <a:spLocks noChangeArrowheads="1"/>
            </p:cNvSpPr>
            <p:nvPr/>
          </p:nvSpPr>
          <p:spPr bwMode="auto">
            <a:xfrm>
              <a:off x="1857" y="3435"/>
              <a:ext cx="3033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SRTF: C gets CPU whenever it needs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7950200" y="3062287"/>
            <a:ext cx="2438400" cy="1143000"/>
          </a:xfrm>
          <a:prstGeom prst="wedgeRoundRectCallout">
            <a:avLst>
              <a:gd name="adj1" fmla="val -71157"/>
              <a:gd name="adj2" fmla="val 5722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78" tIns="44445" rIns="90478" bIns="44445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Disk Utilization:</a:t>
            </a:r>
          </a:p>
          <a:p>
            <a:pPr algn="ctr"/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8077200" y="4814887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78" tIns="44445" rIns="90478" bIns="44445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Disk Utilization:</a:t>
            </a:r>
          </a:p>
          <a:p>
            <a:pPr algn="ctr"/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7988300" y="1157287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78" tIns="44445" rIns="90478" bIns="44445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Disk Utilization:</a:t>
            </a:r>
          </a:p>
          <a:p>
            <a:pPr algn="ctr"/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9/201 ~ 4.5%</a:t>
            </a:r>
          </a:p>
        </p:txBody>
      </p:sp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23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0700" y="1549401"/>
            <a:ext cx="8534400" cy="47432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SJF/SRTF are provably-optimal algorithms for minimizing average response time (SJF among non-preemptive algorithms, SRTF among preemptive algorithms)</a:t>
            </a:r>
          </a:p>
          <a:p>
            <a:pPr lvl="1"/>
            <a:r>
              <a:rPr lang="en-US" dirty="0"/>
              <a:t>SRTF is always at least as good as SJF</a:t>
            </a:r>
          </a:p>
          <a:p>
            <a:r>
              <a:rPr lang="en-US" dirty="0"/>
              <a:t>Comparison of SRTF with FCFS and RR</a:t>
            </a:r>
          </a:p>
          <a:p>
            <a:pPr lvl="1"/>
            <a:r>
              <a:rPr lang="en-US" dirty="0"/>
              <a:t>What if all jobs have the same length?</a:t>
            </a:r>
          </a:p>
          <a:p>
            <a:pPr lvl="2"/>
            <a:r>
              <a:rPr lang="en-US" dirty="0"/>
              <a:t>SRTF becomes the same as FCFS (i.e. FCFS is optimal if all jobs have the same length)</a:t>
            </a:r>
          </a:p>
          <a:p>
            <a:pPr lvl="1"/>
            <a:r>
              <a:rPr lang="en-US" dirty="0"/>
              <a:t>What if CPU bursts have varying length?</a:t>
            </a:r>
          </a:p>
          <a:p>
            <a:pPr lvl="2"/>
            <a:r>
              <a:rPr lang="en-US" dirty="0"/>
              <a:t>SRTF (and RR): short jobs not stuck behind long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24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3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300" y="4324458"/>
            <a:ext cx="2082800" cy="229224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SRTF Discussions Cont’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87501"/>
            <a:ext cx="8686800" cy="484279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Starvation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Long jobs never get to run if many short jobs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Need to predict the future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Some systems ask the user to provide the info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When you submit a job, have to say how long it will take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To stop cheating, system kills job if takes too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But: even non-malicious users have trouble predicting runtime of their jobs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In reality, can’t really know how long job will take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However, can use SRTF as a yardstick </a:t>
            </a:r>
            <a:br>
              <a:rPr lang="en-US" dirty="0"/>
            </a:br>
            <a:r>
              <a:rPr lang="en-US" dirty="0"/>
              <a:t>for measuring other policies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Optimal, so can’t do any better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SRTF Pros &amp;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Optimal (average response time) (+)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Hard to predict future (-)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Unfair (-)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25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Priority-Based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priority number (integer) is associated with each process; CPU is allocated to the process with the highest priority</a:t>
            </a:r>
          </a:p>
          <a:p>
            <a:pPr lvl="1"/>
            <a:r>
              <a:rPr lang="en-US" dirty="0"/>
              <a:t>(Convention: smallest integer ≡ highest priority)</a:t>
            </a:r>
          </a:p>
          <a:p>
            <a:r>
              <a:rPr lang="en-US" dirty="0"/>
              <a:t>Can be preemptive or non-preemptive</a:t>
            </a:r>
          </a:p>
          <a:p>
            <a:r>
              <a:rPr lang="en-US" dirty="0"/>
              <a:t>SJF/SRTF are special cases of priority-based scheduling where priority is the predicted next/remaining CPU burst time</a:t>
            </a:r>
          </a:p>
          <a:p>
            <a:r>
              <a:rPr lang="en-US" dirty="0"/>
              <a:t>Starvation – low priority processes may never execute</a:t>
            </a:r>
          </a:p>
          <a:p>
            <a:pPr lvl="1"/>
            <a:r>
              <a:rPr lang="en-US" dirty="0"/>
              <a:t>Sometimes this is the desired behavior!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26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Zonghua Gu, CMPT 300, Fall 2011 </a:t>
            </a:r>
            <a:endParaRPr 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Multi-Level Queue Scheduling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14500" y="1600200"/>
            <a:ext cx="8777288" cy="4978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3000" dirty="0">
                <a:ea typeface="SimSun" pitchFamily="2" charset="-122"/>
              </a:rPr>
              <a:t>Ready queue is partitioned into multiple queues</a:t>
            </a:r>
          </a:p>
          <a:p>
            <a:r>
              <a:rPr lang="en-US" altLang="zh-CN" sz="3000" dirty="0">
                <a:ea typeface="SimSun" pitchFamily="2" charset="-122"/>
              </a:rPr>
              <a:t>Each queue has its own scheduling algorithm</a:t>
            </a:r>
          </a:p>
          <a:p>
            <a:pPr lvl="1"/>
            <a:r>
              <a:rPr lang="en-US" altLang="zh-CN" sz="2600" dirty="0">
                <a:ea typeface="SimSun" pitchFamily="2" charset="-122"/>
              </a:rPr>
              <a:t>e.g., foreground queue (interactive processes) with RR scheduling, and background queue (batch processes) with FCFS scheduling</a:t>
            </a:r>
          </a:p>
          <a:p>
            <a:r>
              <a:rPr lang="en-US" altLang="zh-CN" sz="3000" dirty="0">
                <a:ea typeface="SimSun" pitchFamily="2" charset="-122"/>
              </a:rPr>
              <a:t>Scheduling between the queues</a:t>
            </a:r>
          </a:p>
          <a:p>
            <a:pPr lvl="1"/>
            <a:r>
              <a:rPr lang="en-US" altLang="zh-CN" sz="2600" dirty="0">
                <a:ea typeface="SimSun" pitchFamily="2" charset="-122"/>
              </a:rPr>
              <a:t>Fixed priority, e.g., serve all from foreground queue, then from background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27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Multilevel Queue Scheduling</a:t>
            </a:r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>
          <a:blip r:embed="rId3" cstate="print"/>
          <a:srcRect l="232" t="6743" r="459" b="6743"/>
          <a:stretch>
            <a:fillRect/>
          </a:stretch>
        </p:blipFill>
        <p:spPr bwMode="auto">
          <a:xfrm>
            <a:off x="2928938" y="1914526"/>
            <a:ext cx="6535903" cy="4295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28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Queue Scheduling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324100"/>
            <a:ext cx="8839200" cy="41651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Similar to Multi-Level Queue Scheduling, but dynamically adjust each process’ priority as follows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It starts in highest-priority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If quantum expires before the CPU burst finishes, drop one level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it blocks for IO before quantum expires, push up one level (or to top, depending on implementation)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41932" y="1734984"/>
            <a:ext cx="3657600" cy="1828800"/>
            <a:chOff x="1872" y="1392"/>
            <a:chExt cx="2016" cy="1233"/>
          </a:xfrm>
        </p:grpSpPr>
        <p:pic>
          <p:nvPicPr>
            <p:cNvPr id="62157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</p:spPr>
        </p:pic>
        <p:sp>
          <p:nvSpPr>
            <p:cNvPr id="621574" name="Freeform 6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/>
              <a:ahLst/>
              <a:cxnLst>
                <a:cxn ang="0">
                  <a:pos x="1200" y="0"/>
                </a:cxn>
                <a:cxn ang="0">
                  <a:pos x="1440" y="0"/>
                </a:cxn>
                <a:cxn ang="0">
                  <a:pos x="1440" y="197"/>
                </a:cxn>
                <a:cxn ang="0">
                  <a:pos x="0" y="197"/>
                </a:cxn>
                <a:cxn ang="0">
                  <a:pos x="0" y="492"/>
                </a:cxn>
                <a:cxn ang="0">
                  <a:pos x="201" y="492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1575" name="Freeform 7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/>
              <a:ahLst/>
              <a:cxnLst>
                <a:cxn ang="0">
                  <a:pos x="1203" y="0"/>
                </a:cxn>
                <a:cxn ang="0">
                  <a:pos x="1443" y="0"/>
                </a:cxn>
                <a:cxn ang="0">
                  <a:pos x="1440" y="225"/>
                </a:cxn>
                <a:cxn ang="0">
                  <a:pos x="0" y="222"/>
                </a:cxn>
                <a:cxn ang="0">
                  <a:pos x="3" y="513"/>
                </a:cxn>
                <a:cxn ang="0">
                  <a:pos x="210" y="513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966132" y="2039784"/>
            <a:ext cx="3200400" cy="920750"/>
            <a:chOff x="3600" y="624"/>
            <a:chExt cx="2016" cy="580"/>
          </a:xfrm>
        </p:grpSpPr>
        <p:sp>
          <p:nvSpPr>
            <p:cNvPr id="621577" name="Text Box 9"/>
            <p:cNvSpPr txBox="1">
              <a:spLocks noChangeArrowheads="1"/>
            </p:cNvSpPr>
            <p:nvPr/>
          </p:nvSpPr>
          <p:spPr bwMode="auto">
            <a:xfrm>
              <a:off x="4075" y="624"/>
              <a:ext cx="1541" cy="58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90478" tIns="44445" rIns="90478" bIns="44445">
              <a:spAutoFit/>
            </a:bodyPr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Long-Running Compute</a:t>
              </a:r>
              <a:br>
                <a:rPr lang="en-US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</a:br>
              <a:r>
                <a:rPr lang="en-US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Jobs Demoted to </a:t>
              </a:r>
              <a:br>
                <a:rPr lang="en-US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</a:br>
              <a:r>
                <a:rPr lang="en-US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Low Priority</a:t>
              </a:r>
            </a:p>
          </p:txBody>
        </p:sp>
        <p:sp>
          <p:nvSpPr>
            <p:cNvPr id="621578" name="Line 10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1579" name="Line 11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29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CPU-Bound vs. IO-Bound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3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Zonghua Gu, CMPT 300, Fall 2011 </a:t>
            </a:r>
            <a:endParaRPr 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25394"/>
            <a:ext cx="8836306" cy="433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Details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25600"/>
            <a:ext cx="8534400" cy="4726039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Result approximates SRTF: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CPU-bound processes are punished and drop like a rock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Short-running I/O-bound processes are rewarded and stay near top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No need for prediction of job runtime; rely on past behavior to make decision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User action can foil intent of the OS designer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e.g., put in a bunch of meaningless I/O like </a:t>
            </a:r>
            <a:r>
              <a:rPr lang="en-US" dirty="0" err="1"/>
              <a:t>printf</a:t>
            </a:r>
            <a:r>
              <a:rPr lang="en-US" dirty="0"/>
              <a:t>() to keep process in the high-priority queue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Of course, if everyone did this, this trick wouldn’t work!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30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3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0688" y="0"/>
            <a:ext cx="1357313" cy="19050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 Scheduling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1534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Unlike previous algorithms that are deterministic, this is a probabilistic scheduling algorithm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Give each process some number of lottery tickets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 each time slice, randomly pick a winning ticket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 average, CPU time is proportional to number of tickets given to each process</a:t>
            </a:r>
          </a:p>
          <a:p>
            <a:pPr>
              <a:lnSpc>
                <a:spcPct val="80000"/>
              </a:lnSpc>
            </a:pPr>
            <a:r>
              <a:rPr lang="en-US" dirty="0"/>
              <a:t>How to assign tickets?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To approximate SRTF, short running processes get more, long running jobs get fewer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To avoid starvation, every process gets at least a min number of tickets (everyone makes progress)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31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3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3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3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3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3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3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3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3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Lottery Scheduling Example</a:t>
            </a:r>
          </a:p>
        </p:txBody>
      </p:sp>
      <p:sp>
        <p:nvSpPr>
          <p:cNvPr id="614437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1752600" y="15367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/>
              <a:t>Assume each short process get 10 tickets; each long process get 1 ticket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14442" name="Group 42"/>
          <p:cNvGraphicFramePr>
            <a:graphicFrameLocks noGrp="1"/>
          </p:cNvGraphicFramePr>
          <p:nvPr>
            <p:ph idx="4294967295"/>
          </p:nvPr>
        </p:nvGraphicFramePr>
        <p:xfrm>
          <a:off x="2583836" y="2906661"/>
          <a:ext cx="6934200" cy="2616180"/>
        </p:xfrm>
        <a:graphic>
          <a:graphicData uri="http://schemas.openxmlformats.org/drawingml/2006/table">
            <a:tbl>
              <a:tblPr/>
              <a:tblGrid>
                <a:gridCol w="233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# short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procs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# long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procs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% of CPU each short proc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% of CPU each long proc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91%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0/2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2/0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9.9%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0.99%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1/10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32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12491"/>
            <a:ext cx="8534400" cy="486450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Scheduling: selecting a waiting process from the ready queue and allocating the CPU to it</a:t>
            </a:r>
          </a:p>
          <a:p>
            <a:pPr>
              <a:lnSpc>
                <a:spcPct val="80000"/>
              </a:lnSpc>
            </a:pPr>
            <a:r>
              <a:rPr lang="en-US" dirty="0"/>
              <a:t>FCFS Scheduling: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Pros: Simple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Cons: Short jobs can get stuck behind long ones</a:t>
            </a:r>
          </a:p>
          <a:p>
            <a:pPr>
              <a:lnSpc>
                <a:spcPct val="80000"/>
              </a:lnSpc>
            </a:pPr>
            <a:r>
              <a:rPr lang="en-US" dirty="0"/>
              <a:t>Round-Robin Scheduling: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Pros: Better for short jobs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Cons: Poor performance when jobs have same length 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33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Cont’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87501"/>
            <a:ext cx="8375073" cy="484447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Shortest Job First (SJF) and Shortest Remaining Time First (SRTF)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Run the job with least amount of computation to do/least remaining amount of computation to do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Pros: Optimal (average response time)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Cons: Hard to predict future, Unfair</a:t>
            </a:r>
          </a:p>
          <a:p>
            <a:pPr>
              <a:lnSpc>
                <a:spcPct val="80000"/>
              </a:lnSpc>
            </a:pPr>
            <a:r>
              <a:rPr lang="en-US" dirty="0"/>
              <a:t>Priority-Based Scheduling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Each process is assigned a fixed priority</a:t>
            </a:r>
          </a:p>
          <a:p>
            <a:pPr>
              <a:lnSpc>
                <a:spcPct val="80000"/>
              </a:lnSpc>
            </a:pPr>
            <a:r>
              <a:rPr lang="en-US" dirty="0"/>
              <a:t>Multi-Level Queue Scheduling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Multiple queues of different priorities</a:t>
            </a:r>
          </a:p>
          <a:p>
            <a:pPr>
              <a:lnSpc>
                <a:spcPct val="80000"/>
              </a:lnSpc>
            </a:pPr>
            <a:r>
              <a:rPr lang="en-US" dirty="0"/>
              <a:t>Multi-Level Feedback Queue Scheduling: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Automatic promotion/demotion of process between queues</a:t>
            </a:r>
          </a:p>
          <a:p>
            <a:pPr>
              <a:lnSpc>
                <a:spcPct val="80000"/>
              </a:lnSpc>
            </a:pPr>
            <a:r>
              <a:rPr lang="en-US" dirty="0"/>
              <a:t>Lottery Scheduling: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Give each process a number of tickets (short tasks </a:t>
            </a:r>
            <a:r>
              <a:rPr lang="en-US" dirty="0">
                <a:sym typeface="Symbol" pitchFamily="18" charset="2"/>
              </a:rPr>
              <a:t> more tickets)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Reserve a minimum number of tickets for every process to ensure forward progress</a:t>
            </a:r>
          </a:p>
          <a:p>
            <a:pPr>
              <a:lnSpc>
                <a:spcPct val="80000"/>
              </a:lnSpc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animations</a:t>
            </a:r>
            <a:r>
              <a:rPr lang="en-US" dirty="0"/>
              <a:t> of common scheduling algorithms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34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convention, we use the term “process” in this section, assuming that each process is single-threaded</a:t>
            </a:r>
          </a:p>
          <a:p>
            <a:pPr lvl="1"/>
            <a:r>
              <a:rPr lang="en-US" dirty="0"/>
              <a:t>The scheduling algorithms can be applied to threads as well</a:t>
            </a:r>
          </a:p>
          <a:p>
            <a:r>
              <a:rPr lang="en-US" dirty="0"/>
              <a:t>The term “job” is often used to refer to a CPU burst, or a compute-only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4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Zonghua Gu, CMPT 300, Fall 2011 </a:t>
            </a:r>
            <a:endParaRPr 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Scheduling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5041900"/>
            <a:ext cx="8458200" cy="16383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When multiple processes are ready, the scheduling algorithm decides which one is given access to the CPU</a:t>
            </a:r>
          </a:p>
        </p:txBody>
      </p:sp>
      <p:pic>
        <p:nvPicPr>
          <p:cNvPr id="572421" name="Picture 5"/>
          <p:cNvPicPr>
            <a:picLocks noChangeAspect="1" noChangeArrowheads="1"/>
          </p:cNvPicPr>
          <p:nvPr/>
        </p:nvPicPr>
        <p:blipFill>
          <a:blip r:embed="rId3" cstate="print"/>
          <a:srcRect l="665" t="11595" r="888" b="12131"/>
          <a:stretch>
            <a:fillRect/>
          </a:stretch>
        </p:blipFill>
        <p:spPr bwMode="auto">
          <a:xfrm>
            <a:off x="3073400" y="1587500"/>
            <a:ext cx="5821405" cy="33655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5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vs. Non-Preemptive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87502"/>
            <a:ext cx="8064500" cy="25018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With non-preemptive scheduling, once the CPU has been allocated to a process, it keeps the CPU until it releases the CPU either by terminating or by blocking for IO.</a:t>
            </a:r>
          </a:p>
          <a:p>
            <a:r>
              <a:rPr lang="en-US" dirty="0"/>
              <a:t>With preemptive scheduling, the OS can forcibly remove a process from the CPU without its cooperation </a:t>
            </a:r>
          </a:p>
          <a:p>
            <a:pPr lvl="1"/>
            <a:r>
              <a:rPr lang="en-US" dirty="0"/>
              <a:t>Transition from “running” to “ready” only exists for preemptive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6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Zonghua Gu, CMPT 300, Fall 2011 </a:t>
            </a:r>
            <a:endParaRPr 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459" t="24142" r="690" b="24419"/>
          <a:stretch>
            <a:fillRect/>
          </a:stretch>
        </p:blipFill>
        <p:spPr bwMode="auto">
          <a:xfrm>
            <a:off x="3200400" y="3732394"/>
            <a:ext cx="6121547" cy="238900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7" name="Down Arrow 6"/>
          <p:cNvSpPr/>
          <p:nvPr/>
        </p:nvSpPr>
        <p:spPr bwMode="auto">
          <a:xfrm>
            <a:off x="5956300" y="3390900"/>
            <a:ext cx="586232" cy="521208"/>
          </a:xfrm>
          <a:prstGeom prst="downArrow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b="1" dirty="0"/>
              <a:t>CPU utilization</a:t>
            </a:r>
            <a:r>
              <a:rPr lang="en-US" dirty="0"/>
              <a:t> – percent of time when CPU is busy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b="1" dirty="0"/>
              <a:t>Throughput </a:t>
            </a:r>
            <a:r>
              <a:rPr lang="en-US" dirty="0"/>
              <a:t>– # of processes that complete their execution per time unit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b="1" dirty="0"/>
              <a:t>Response time</a:t>
            </a:r>
            <a:r>
              <a:rPr lang="en-US" dirty="0"/>
              <a:t> – amount of time to finish a particular  process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b="1" dirty="0"/>
              <a:t>Waiting time</a:t>
            </a:r>
            <a:r>
              <a:rPr lang="en-US" dirty="0"/>
              <a:t> – amount of time a process waits in the ready queue before it starts execution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7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Zonghua Gu, CMPT 300, Fall 2011 </a:t>
            </a:r>
            <a:endParaRPr 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systems may have different requirements</a:t>
            </a:r>
          </a:p>
          <a:p>
            <a:pPr lvl="1"/>
            <a:r>
              <a:rPr lang="en-US" dirty="0"/>
              <a:t>Maximize CPU utilization</a:t>
            </a:r>
          </a:p>
          <a:p>
            <a:pPr lvl="1"/>
            <a:r>
              <a:rPr lang="en-US" dirty="0"/>
              <a:t>Maximize Throughput</a:t>
            </a:r>
          </a:p>
          <a:p>
            <a:pPr lvl="1"/>
            <a:r>
              <a:rPr lang="en-US" dirty="0"/>
              <a:t>Minimize Average Response time</a:t>
            </a:r>
          </a:p>
          <a:p>
            <a:pPr lvl="1"/>
            <a:r>
              <a:rPr lang="en-US" dirty="0"/>
              <a:t>Minimize Average Waiting time</a:t>
            </a:r>
          </a:p>
          <a:p>
            <a:r>
              <a:rPr lang="en-US" dirty="0"/>
              <a:t>Typically, these goals cannot be achieved simultaneously by a single scheduling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8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Zonghua Gu, CMPT 300, Fall 2011 </a:t>
            </a:r>
            <a:endParaRPr 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Algorithms Considered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First-Come-First-Served (FCFS) Scheduling </a:t>
            </a:r>
          </a:p>
          <a:p>
            <a:r>
              <a:rPr lang="en-US" dirty="0"/>
              <a:t>Round-Robin (RR) Scheduling </a:t>
            </a:r>
          </a:p>
          <a:p>
            <a:r>
              <a:rPr lang="en-US" dirty="0"/>
              <a:t>Shortest-Job-First (SJF) Scheduling </a:t>
            </a:r>
          </a:p>
          <a:p>
            <a:r>
              <a:rPr lang="en-US" dirty="0"/>
              <a:t>Priority-Based Scheduling </a:t>
            </a:r>
          </a:p>
          <a:p>
            <a:r>
              <a:rPr lang="en-US" dirty="0"/>
              <a:t>Multilevel Queue Scheduling </a:t>
            </a:r>
          </a:p>
          <a:p>
            <a:r>
              <a:rPr lang="en-US" dirty="0"/>
              <a:t>Multilevel Feedback-Queue Scheduling</a:t>
            </a:r>
          </a:p>
          <a:p>
            <a:r>
              <a:rPr lang="en-US" dirty="0"/>
              <a:t>Lottery Scheduling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9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 Rounded MT Bold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98119</TotalTime>
  <Pages>60</Pages>
  <Words>3393</Words>
  <Application>Microsoft Office PowerPoint</Application>
  <PresentationFormat>Widescreen</PresentationFormat>
  <Paragraphs>623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Gill Sans</vt:lpstr>
      <vt:lpstr>Gill Sans Light</vt:lpstr>
      <vt:lpstr>SimSun</vt:lpstr>
      <vt:lpstr>SimSun</vt:lpstr>
      <vt:lpstr>Arial</vt:lpstr>
      <vt:lpstr>Arial Rounded MT Bold</vt:lpstr>
      <vt:lpstr>Comic Sans MS</vt:lpstr>
      <vt:lpstr>Helvetica</vt:lpstr>
      <vt:lpstr>Symbol</vt:lpstr>
      <vt:lpstr>Times New Roman</vt:lpstr>
      <vt:lpstr>Wingdings</vt:lpstr>
      <vt:lpstr>Office</vt:lpstr>
      <vt:lpstr>Quadrant</vt:lpstr>
      <vt:lpstr>CSC 112: Computer Operating Systems Lecture XX   Scheduling</vt:lpstr>
      <vt:lpstr>CPU/IO Bursts</vt:lpstr>
      <vt:lpstr>CPU-Bound vs. IO-Bound Processes</vt:lpstr>
      <vt:lpstr>Terminology</vt:lpstr>
      <vt:lpstr>CPU Scheduling</vt:lpstr>
      <vt:lpstr>Preemptive vs. Non-Preemptive Scheduling</vt:lpstr>
      <vt:lpstr>Scheduling Criteria</vt:lpstr>
      <vt:lpstr>Scheduling Goals</vt:lpstr>
      <vt:lpstr>Scheduling Algorithms Considered</vt:lpstr>
      <vt:lpstr>First-Come, First-Served (FCFS) Scheduling</vt:lpstr>
      <vt:lpstr>FCFS Scheduling (Cont.)</vt:lpstr>
      <vt:lpstr>Round Robin (RR)</vt:lpstr>
      <vt:lpstr>RR with Time Quantum 20</vt:lpstr>
      <vt:lpstr>Choice of Time Slice</vt:lpstr>
      <vt:lpstr>FCFS vs. RR</vt:lpstr>
      <vt:lpstr>Consider the Previous Example</vt:lpstr>
      <vt:lpstr>Earlier Example with Different Time Quanta</vt:lpstr>
      <vt:lpstr>Shortest-Job First (SJF) Scheduling</vt:lpstr>
      <vt:lpstr>Two Versions</vt:lpstr>
      <vt:lpstr>Short job first scheduling- Non-preemptive</vt:lpstr>
      <vt:lpstr>Short job first scheduling- Preemptive</vt:lpstr>
      <vt:lpstr>Example to Illustrate Benefits of SRTF</vt:lpstr>
      <vt:lpstr>Example continued:</vt:lpstr>
      <vt:lpstr>Discussions</vt:lpstr>
      <vt:lpstr>SRTF Discussions Cont’</vt:lpstr>
      <vt:lpstr>Priority-Based Scheduling</vt:lpstr>
      <vt:lpstr>Multi-Level Queue Scheduling</vt:lpstr>
      <vt:lpstr>Multilevel Queue Scheduling</vt:lpstr>
      <vt:lpstr>Multi-Level Feedback Queue Scheduling</vt:lpstr>
      <vt:lpstr>Scheduling Details</vt:lpstr>
      <vt:lpstr>Lottery Scheduling</vt:lpstr>
      <vt:lpstr>Lottery Scheduling Example</vt:lpstr>
      <vt:lpstr>Summary</vt:lpstr>
      <vt:lpstr>Summary Cont’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1025</cp:revision>
  <cp:lastPrinted>2022-03-15T20:14:46Z</cp:lastPrinted>
  <dcterms:created xsi:type="dcterms:W3CDTF">1995-08-12T11:37:26Z</dcterms:created>
  <dcterms:modified xsi:type="dcterms:W3CDTF">2025-02-01T14:29:31Z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