
<file path=[Content_Types].xml><?xml version="1.0" encoding="utf-8"?>
<Types xmlns="http://schemas.openxmlformats.org/package/2006/content-types"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Default Extension="xml" ContentType="application/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37.xml" ContentType="application/vnd.openxmlformats-officedocument.presentationml.slide+xml"/>
  <Override PartName="/ppt/slides/slide5.xml" ContentType="application/vnd.openxmlformats-officedocument.presentationml.slide+xml"/>
  <Override PartName="/ppt/notesSlides/notesSlide9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ppt/notesSlides/notesSlide7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27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s/slide26.xml" ContentType="application/vnd.openxmlformats-officedocument.presentationml.slide+xml"/>
  <Override PartName="/ppt/slides/slide35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34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2.xml" ContentType="application/vnd.openxmlformats-officedocument.presentationml.notesSlide+xml"/>
  <Override PartName="/docProps/app.xml" ContentType="application/vnd.openxmlformats-officedocument.extended-properties+xml"/>
  <Override PartName="/ppt/notesSlides/notesSlide4.xml" ContentType="application/vnd.openxmlformats-officedocument.presentationml.notesSlide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s/slide24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33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notesSlides/notesSlide18.xml" ContentType="application/vnd.openxmlformats-officedocument.presentationml.notesSlide+xml"/>
  <Default Extension="jpeg" ContentType="image/jpeg"/>
  <Override PartName="/ppt/viewProps.xml" ContentType="application/vnd.openxmlformats-officedocument.presentationml.viewProps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Override PartName="/ppt/slides/slide3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51" r:id="rId1"/>
  </p:sldMasterIdLst>
  <p:notesMasterIdLst>
    <p:notesMasterId r:id="rId39"/>
  </p:notesMasterIdLst>
  <p:handoutMasterIdLst>
    <p:handoutMasterId r:id="rId40"/>
  </p:handoutMasterIdLst>
  <p:sldIdLst>
    <p:sldId id="256" r:id="rId2"/>
    <p:sldId id="382" r:id="rId3"/>
    <p:sldId id="258" r:id="rId4"/>
    <p:sldId id="383" r:id="rId5"/>
    <p:sldId id="306" r:id="rId6"/>
    <p:sldId id="307" r:id="rId7"/>
    <p:sldId id="308" r:id="rId8"/>
    <p:sldId id="309" r:id="rId9"/>
    <p:sldId id="310" r:id="rId10"/>
    <p:sldId id="311" r:id="rId11"/>
    <p:sldId id="365" r:id="rId12"/>
    <p:sldId id="369" r:id="rId13"/>
    <p:sldId id="370" r:id="rId14"/>
    <p:sldId id="305" r:id="rId15"/>
    <p:sldId id="375" r:id="rId16"/>
    <p:sldId id="377" r:id="rId17"/>
    <p:sldId id="376" r:id="rId18"/>
    <p:sldId id="359" r:id="rId19"/>
    <p:sldId id="360" r:id="rId20"/>
    <p:sldId id="361" r:id="rId21"/>
    <p:sldId id="362" r:id="rId22"/>
    <p:sldId id="363" r:id="rId23"/>
    <p:sldId id="364" r:id="rId24"/>
    <p:sldId id="312" r:id="rId25"/>
    <p:sldId id="313" r:id="rId26"/>
    <p:sldId id="314" r:id="rId27"/>
    <p:sldId id="315" r:id="rId28"/>
    <p:sldId id="381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  <p:sldId id="384" r:id="rId38"/>
  </p:sldIdLst>
  <p:sldSz cx="9144000" cy="6858000" type="letter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accent1"/>
        </a:solidFill>
        <a:latin typeface="Arial" charset="0"/>
        <a:ea typeface="ＭＳ Ｐゴシック" charset="-128"/>
        <a:cs typeface="ＭＳ Ｐゴシック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prnWhat="handouts6" frameSlides="1"/>
  <p:showPr showNarration="1" useTimings="0">
    <p:present/>
    <p:sldAll/>
    <p:penClr>
      <a:schemeClr val="tx1"/>
    </p:penClr>
  </p:showPr>
  <p:clrMru>
    <a:srgbClr val="08E3E5"/>
    <a:srgbClr val="F7020B"/>
    <a:srgbClr val="000000"/>
    <a:srgbClr val="0054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-8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49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73175" y="615950"/>
            <a:ext cx="4783138" cy="3587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0863" y="4560888"/>
            <a:ext cx="6303962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655" tIns="46988" rIns="95655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We want this to be in font 11 and justify.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just" rtl="0" eaLnBrk="0" fontAlgn="base" hangingPunct="0">
      <a:lnSpc>
        <a:spcPct val="90000"/>
      </a:lnSpc>
      <a:spcBef>
        <a:spcPct val="40000"/>
      </a:spcBef>
      <a:spcAft>
        <a:spcPct val="0"/>
      </a:spcAft>
      <a:defRPr sz="1100" kern="1200">
        <a:solidFill>
          <a:schemeClr val="tx1"/>
        </a:solidFill>
        <a:latin typeface="Arial" pitchFamily="31" charset="0"/>
        <a:ea typeface="ＭＳ Ｐゴシック" pitchFamily="31" charset="-128"/>
        <a:cs typeface="ＭＳ Ｐゴシック" pitchFamily="31" charset="-128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31" charset="0"/>
        <a:ea typeface="ＭＳ Ｐゴシック" pitchFamily="3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Give qualifications of instructors:</a:t>
            </a:r>
          </a:p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DAP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teaching computer architecture at Berkeley since 1977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Co-athor of textbook used in class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Best known for being one of pioneers of RISC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currently author of article on future of microprocessors in SciAm Sept 1995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RY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took 152 as student, TAed 152,instructor in 152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undergrad and grad work at Berkeley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joined NextGen to design fact 80x86 microprocessors</a:t>
            </a:r>
          </a:p>
          <a:p>
            <a:pPr>
              <a:buFontTx/>
              <a:buChar char="•"/>
            </a:pPr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 one of architects of UltraSPARC fastest SPARC mper shipping this Fall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	</a:t>
            </a:r>
          </a:p>
        </p:txBody>
      </p:sp>
      <p:sp>
        <p:nvSpPr>
          <p:cNvPr id="1249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credential: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bring a computer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die photo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wafer</a:t>
            </a:r>
          </a:p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: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This can be an hidden slide.  I just want to use this to do my own planning.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I have rearranged Culler’s lecture slides slightly and add more slides.  This covers everything he covers in his first lecture (and more) but may </a:t>
            </a: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We will save the fun part, “ Levels of Organization,” at the end (so student can stay awake): I will show the internal stricture of the SS10/20.</a:t>
            </a:r>
          </a:p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  <a:p>
            <a:r>
              <a:rPr lang="en-US">
                <a:latin typeface="Arial" charset="0"/>
                <a:ea typeface="ＭＳ Ｐゴシック" charset="-128"/>
                <a:cs typeface="ＭＳ Ｐゴシック" charset="-128"/>
              </a:rPr>
              <a:t>Notes to Patterson: You may want to edit the slides in your section or add extra slides to taylor your needs. </a:t>
            </a:r>
          </a:p>
        </p:txBody>
      </p:sp>
      <p:sp>
        <p:nvSpPr>
          <p:cNvPr id="1259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7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pitchFamily="31" charset="-128"/>
                <a:cs typeface="+mn-cs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8" name="Line 5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9" name="Line 6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" name="Line 56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1" charset="0"/>
                <a:ea typeface="+mn-ea"/>
                <a:cs typeface="+mn-cs"/>
              </a:endParaRPr>
            </a:p>
          </p:txBody>
        </p:sp>
      </p:grpSp>
      <p:sp>
        <p:nvSpPr>
          <p:cNvPr id="148537" name="Rectangle 5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8538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9" name="Rectangle 60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>
                <a:latin typeface="Tahoma" pitchFamily="31" charset="0"/>
                <a:ea typeface="ＭＳ Ｐゴシック" pitchFamily="31" charset="-128"/>
                <a:cs typeface="+mn-cs"/>
              </a:defRPr>
            </a:lvl1pPr>
          </a:lstStyle>
          <a:p>
            <a:pPr>
              <a:defRPr/>
            </a:pPr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</a:p>
        </p:txBody>
      </p:sp>
      <p:sp>
        <p:nvSpPr>
          <p:cNvPr id="60" name="Rectangle 6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3BF84C3-6347-FF47-AFBF-2D3E6B3E990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604E9D-C023-CB46-8A6A-B5630BDE67F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28600"/>
            <a:ext cx="21336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484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C24F0-BBD4-ED44-84B9-3C8F6A35F8F7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8534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771900"/>
            <a:ext cx="8534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BF1C1A-FE57-794A-8A26-7C8B99F2FDA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A24012-6D84-E245-96F8-F1C505C4786B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3B5C44-FA2B-DA4C-8C84-96D45DAFD952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191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607288-7DB0-C449-9E43-477766928EA1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49CCD-83E1-C04C-A90A-84D00621FA97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C5824C-A76A-7D4B-9AEC-E79E777BD054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79051-626E-1841-BA1B-76FA1E16F7B3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A7207D-8B9A-4E48-8591-D240C2C8AC8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6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1B03AE-19C4-934B-A8D1-487D89F73348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3" name="Group 3"/>
            <p:cNvGrpSpPr>
              <a:grpSpLocks/>
            </p:cNvGrpSpPr>
            <p:nvPr/>
          </p:nvGrpSpPr>
          <p:grpSpPr bwMode="auto">
            <a:xfrm>
              <a:off x="0" y="192"/>
              <a:ext cx="5760" cy="4032"/>
              <a:chOff x="0" y="192"/>
              <a:chExt cx="5760" cy="4032"/>
            </a:xfrm>
          </p:grpSpPr>
          <p:sp>
            <p:nvSpPr>
              <p:cNvPr id="147460" name="Line 4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1" name="Line 5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2" name="Line 6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3" name="Line 7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4" name="Line 8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5" name="Line 9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6" name="Line 10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7" name="Line 11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8" name="Line 12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69" name="Line 13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0" name="Line 14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1" name="Line 15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2" name="Line 16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3" name="Line 17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4" name="Line 18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5" name="Line 19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6" name="Line 20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7" name="Line 21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8" name="Line 22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79" name="Line 23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0" name="Line 24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1" name="Line 25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4" name="Group 26"/>
            <p:cNvGrpSpPr>
              <a:grpSpLocks/>
            </p:cNvGrpSpPr>
            <p:nvPr/>
          </p:nvGrpSpPr>
          <p:grpSpPr bwMode="auto">
            <a:xfrm>
              <a:off x="192" y="0"/>
              <a:ext cx="5376" cy="4320"/>
              <a:chOff x="192" y="0"/>
              <a:chExt cx="5376" cy="4320"/>
            </a:xfrm>
          </p:grpSpPr>
          <p:sp>
            <p:nvSpPr>
              <p:cNvPr id="147483" name="Line 27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4" name="Line 28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5" name="Line 29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6" name="Line 30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7" name="Line 31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8" name="Line 32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89" name="Line 33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0" name="Line 34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1" name="Line 35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2" name="Line 36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3" name="Line 37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4" name="Line 38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5" name="Line 39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6" name="Line 40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7" name="Line 41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8" name="Line 42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499" name="Line 43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0" name="Line 44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1" name="Line 45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2" name="Line 46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3" name="Line 47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4" name="Line 48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5" name="Line 49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6" name="Line 50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7" name="Line 51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8" name="Line 52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09" name="Line 53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10" name="Line 54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  <p:sp>
            <p:nvSpPr>
              <p:cNvPr id="147511" name="Line 55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Arial" pitchFamily="31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7512" name="Rectangle 56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pitchFamily="31" charset="-128"/>
              <a:cs typeface="+mn-cs"/>
            </a:endParaRPr>
          </a:p>
        </p:txBody>
      </p:sp>
      <p:sp>
        <p:nvSpPr>
          <p:cNvPr id="1028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2286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9" name="Rectangle 58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53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7516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4800" y="6400800"/>
            <a:ext cx="571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7517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Tahoma" charset="0"/>
              </a:defRPr>
            </a:lvl1pPr>
          </a:lstStyle>
          <a:p>
            <a:fld id="{83F770DB-907D-5D4E-8AA8-5D1434B4B7E0}" type="slidenum">
              <a:rPr lang="en-US"/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147518" name="Line 62"/>
          <p:cNvSpPr>
            <a:spLocks noChangeShapeType="1"/>
          </p:cNvSpPr>
          <p:nvPr/>
        </p:nvSpPr>
        <p:spPr bwMode="auto">
          <a:xfrm>
            <a:off x="304800" y="914400"/>
            <a:ext cx="8534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1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+mj-lt"/>
          <a:ea typeface="ＭＳ Ｐゴシック" pitchFamily="31" charset="-128"/>
          <a:cs typeface="ＭＳ Ｐゴシック" pitchFamily="31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  <a:ea typeface="ＭＳ Ｐゴシック" pitchFamily="31" charset="-128"/>
          <a:cs typeface="ＭＳ Ｐゴシック" pitchFamily="3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  <a:ea typeface="ＭＳ Ｐゴシック" pitchFamily="31" charset="-128"/>
          <a:cs typeface="ＭＳ Ｐゴシック" pitchFamily="3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  <a:ea typeface="ＭＳ Ｐゴシック" pitchFamily="31" charset="-128"/>
          <a:cs typeface="ＭＳ Ｐゴシック" pitchFamily="3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  <a:ea typeface="ＭＳ Ｐゴシック" pitchFamily="31" charset="-128"/>
          <a:cs typeface="ＭＳ Ｐゴシック" pitchFamily="3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B02FF"/>
          </a:solidFill>
          <a:latin typeface="Tahoma" pitchFamily="31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400">
          <a:solidFill>
            <a:srgbClr val="030305"/>
          </a:solidFill>
          <a:latin typeface="+mn-lt"/>
          <a:ea typeface="ＭＳ Ｐゴシック" pitchFamily="31" charset="-128"/>
          <a:cs typeface="ＭＳ Ｐゴシック" pitchFamily="31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Font typeface="Wingdings" charset="2"/>
        <a:buChar char="Ø"/>
        <a:defRPr sz="2000">
          <a:solidFill>
            <a:srgbClr val="030305"/>
          </a:solidFill>
          <a:latin typeface="+mn-lt"/>
          <a:ea typeface="ＭＳ Ｐゴシック" pitchFamily="31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Font typeface="Wingdings" charset="2"/>
        <a:buChar char="§"/>
        <a:defRPr sz="2000">
          <a:solidFill>
            <a:srgbClr val="030305"/>
          </a:solidFill>
          <a:latin typeface="+mn-lt"/>
          <a:ea typeface="ＭＳ Ｐゴシック" pitchFamily="31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30305"/>
        </a:buClr>
        <a:buChar char="•"/>
        <a:defRPr sz="2000">
          <a:solidFill>
            <a:srgbClr val="030305"/>
          </a:solidFill>
          <a:latin typeface="+mn-lt"/>
          <a:ea typeface="ＭＳ Ｐゴシック" pitchFamily="31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0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Tahoma" charset="0"/>
                <a:ea typeface="ＭＳ Ｐゴシック" charset="-128"/>
                <a:cs typeface="ＭＳ Ｐゴシック" charset="-128"/>
              </a:rPr>
              <a:t>Compsci</a:t>
            </a:r>
            <a:r>
              <a:rPr lang="en-US" dirty="0" smtClean="0">
                <a:latin typeface="Tahoma" charset="0"/>
                <a:ea typeface="ＭＳ Ｐゴシック" charset="-128"/>
                <a:cs typeface="ＭＳ Ｐゴシック" charset="-128"/>
              </a:rPr>
              <a:t> 220 / ECE 252 (Lebeck): </a:t>
            </a:r>
            <a:r>
              <a:rPr lang="en-US" dirty="0">
                <a:latin typeface="Tahoma" charset="0"/>
                <a:ea typeface="ＭＳ Ｐゴシック" charset="-128"/>
                <a:cs typeface="ＭＳ Ｐゴシック" charset="-128"/>
              </a:rPr>
              <a:t>Caches</a:t>
            </a:r>
          </a:p>
        </p:txBody>
      </p:sp>
      <p:sp>
        <p:nvSpPr>
          <p:cNvPr id="3075" name="Rectangle 61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E488525-E110-6949-99E1-6DF883F80DDE}" type="slidenum">
              <a:rPr lang="en-US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3625" y="534988"/>
            <a:ext cx="7083425" cy="1149350"/>
          </a:xfrm>
          <a:noFill/>
        </p:spPr>
        <p:txBody>
          <a:bodyPr wrap="none" lIns="63500" tIns="25400" rIns="63500" bIns="25400" anchor="ctr">
            <a:spAutoFit/>
          </a:bodyPr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Duke </a:t>
            </a:r>
            <a:r>
              <a:rPr lang="en-US" dirty="0" err="1" smtClean="0">
                <a:ea typeface="ＭＳ Ｐゴシック" charset="-128"/>
                <a:cs typeface="ＭＳ Ｐゴシック" charset="-128"/>
              </a:rPr>
              <a:t>Compsci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220 / ECE 252</a:t>
            </a:r>
            <a:br>
              <a:rPr lang="en-US" dirty="0" smtClean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Advanced Computer Architecture I</a:t>
            </a:r>
          </a:p>
        </p:txBody>
      </p:sp>
      <p:sp>
        <p:nvSpPr>
          <p:cNvPr id="30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228600" y="2286000"/>
            <a:ext cx="8610600" cy="1306513"/>
          </a:xfrm>
          <a:noFill/>
        </p:spPr>
        <p:txBody>
          <a:bodyPr lIns="63500" tIns="25400" rIns="63500" bIns="25400">
            <a:spAutoFit/>
          </a:bodyPr>
          <a:lstStyle/>
          <a:p>
            <a:pPr marL="203200" indent="-203200"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Prof.</a:t>
            </a:r>
            <a:r>
              <a:rPr lang="en-US" dirty="0" smtClean="0">
                <a:ea typeface="ＭＳ Ｐゴシック" charset="-128"/>
                <a:cs typeface="ＭＳ Ｐゴシック" charset="-128"/>
              </a:rPr>
              <a:t> Alvin R. Lebeck</a:t>
            </a:r>
          </a:p>
          <a:p>
            <a:pPr marL="203200" indent="-203200" algn="l" eaLnBrk="1" hangingPunct="1"/>
            <a:endParaRPr lang="en-US" dirty="0" smtClean="0">
              <a:ea typeface="ＭＳ Ｐゴシック" charset="-128"/>
              <a:cs typeface="ＭＳ Ｐゴシック" charset="-128"/>
            </a:endParaRPr>
          </a:p>
          <a:p>
            <a:pPr marL="203200" indent="-203200"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Storage </a:t>
            </a:r>
            <a:r>
              <a:rPr lang="en-US" dirty="0">
                <a:ea typeface="ＭＳ Ｐゴシック" charset="-128"/>
                <a:cs typeface="ＭＳ Ｐゴシック" charset="-128"/>
              </a:rPr>
              <a:t>Hierarchy I: Caches</a:t>
            </a:r>
          </a:p>
        </p:txBody>
      </p:sp>
      <p:sp>
        <p:nvSpPr>
          <p:cNvPr id="3078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8600" y="3962400"/>
            <a:ext cx="8610600" cy="17686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prstTxWarp prst="textNoShape">
              <a:avLst/>
            </a:prstTxWarp>
            <a:spAutoFit/>
          </a:bodyPr>
          <a:lstStyle/>
          <a:p>
            <a:pPr marL="203200" indent="-203200" algn="l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>
                <a:solidFill>
                  <a:srgbClr val="030305"/>
                </a:solidFill>
                <a:latin typeface="Tahoma" charset="0"/>
              </a:rPr>
              <a:t>Slides developed by Amir Roth of University of Pennsylvania with sources that included University of Wisconsin slides by Mark Hill,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Guri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Sohi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Jim Smith, and David Wood.</a:t>
            </a:r>
          </a:p>
          <a:p>
            <a:pPr marL="203200" indent="-203200" algn="l" eaLnBrk="1" hangingPunct="1">
              <a:spcBef>
                <a:spcPct val="20000"/>
              </a:spcBef>
              <a:buClr>
                <a:srgbClr val="030305"/>
              </a:buClr>
            </a:pPr>
            <a:r>
              <a:rPr lang="en-US" dirty="0">
                <a:solidFill>
                  <a:srgbClr val="030305"/>
                </a:solidFill>
                <a:latin typeface="Tahoma" charset="0"/>
              </a:rPr>
              <a:t>Slides enhanced by Milo Martin, Mark Hill,</a:t>
            </a:r>
            <a:r>
              <a:rPr lang="en-US" dirty="0" smtClean="0">
                <a:solidFill>
                  <a:srgbClr val="030305"/>
                </a:solidFill>
                <a:latin typeface="Tahoma" charset="0"/>
              </a:rPr>
              <a:t> Alvin Lebeck, Dan </a:t>
            </a:r>
            <a:r>
              <a:rPr lang="en-US" dirty="0" err="1" smtClean="0">
                <a:solidFill>
                  <a:srgbClr val="030305"/>
                </a:solidFill>
                <a:latin typeface="Tahoma" charset="0"/>
              </a:rPr>
              <a:t>Sorin</a:t>
            </a:r>
            <a:r>
              <a:rPr lang="en-US" dirty="0" smtClean="0">
                <a:solidFill>
                  <a:srgbClr val="030305"/>
                </a:solidFill>
                <a:latin typeface="Tahoma" charset="0"/>
              </a:rPr>
              <a:t>, and 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David Wood with sources that included Profs.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Asanovic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Falsafi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Hoe,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Lipasti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Shen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Smith,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Sohi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</a:t>
            </a:r>
            <a:r>
              <a:rPr lang="en-US" dirty="0" err="1">
                <a:solidFill>
                  <a:srgbClr val="030305"/>
                </a:solidFill>
                <a:latin typeface="Tahoma" charset="0"/>
              </a:rPr>
              <a:t>Vijaykumar</a:t>
            </a:r>
            <a:r>
              <a:rPr lang="en-US" dirty="0">
                <a:solidFill>
                  <a:srgbClr val="030305"/>
                </a:solidFill>
                <a:latin typeface="Tahoma" charset="0"/>
              </a:rPr>
              <a:t>, and Wood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8ED3032-ED1E-6849-B5E4-51B815B28C83}" type="slidenum">
              <a:rPr lang="en-US"/>
              <a:pPr/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Write-allocate vs. Write-non-allocate</a:t>
            </a:r>
          </a:p>
        </p:txBody>
      </p:sp>
      <p:sp>
        <p:nvSpPr>
          <p:cNvPr id="614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to do on a write miss?</a:t>
            </a:r>
          </a:p>
          <a:p>
            <a:pPr lvl="1" eaLnBrk="1" hangingPunct="1"/>
            <a:r>
              <a:rPr lang="en-US" b="1">
                <a:solidFill>
                  <a:srgbClr val="FF0909"/>
                </a:solidFill>
              </a:rPr>
              <a:t>Write-allocate</a:t>
            </a:r>
            <a:r>
              <a:rPr lang="en-US"/>
              <a:t>: read block from lower level, write value into it</a:t>
            </a:r>
          </a:p>
          <a:p>
            <a:pPr lvl="2" eaLnBrk="1" hangingPunct="1">
              <a:buFontTx/>
              <a:buChar char="+"/>
            </a:pPr>
            <a:r>
              <a:rPr lang="en-US">
                <a:ea typeface="ＭＳ Ｐゴシック" charset="-128"/>
              </a:rPr>
              <a:t>Decreases read misses</a:t>
            </a:r>
          </a:p>
          <a:p>
            <a:pPr lvl="2" eaLnBrk="1" hangingPunct="1">
              <a:buFontTx/>
              <a:buChar char="–"/>
            </a:pPr>
            <a:r>
              <a:rPr lang="en-US">
                <a:ea typeface="ＭＳ Ｐゴシック" charset="-128"/>
              </a:rPr>
              <a:t>Requires additional bandwidth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Used mostly with write-back</a:t>
            </a:r>
          </a:p>
          <a:p>
            <a:pPr lvl="1" eaLnBrk="1" hangingPunct="1"/>
            <a:r>
              <a:rPr lang="en-US" b="1">
                <a:solidFill>
                  <a:srgbClr val="FF0909"/>
                </a:solidFill>
              </a:rPr>
              <a:t>Write-non-allocate</a:t>
            </a:r>
            <a:r>
              <a:rPr lang="en-US"/>
              <a:t>: just write to next level</a:t>
            </a:r>
          </a:p>
          <a:p>
            <a:pPr lvl="2" eaLnBrk="1" hangingPunct="1">
              <a:buFontTx/>
              <a:buChar char="–"/>
            </a:pPr>
            <a:r>
              <a:rPr lang="en-US">
                <a:ea typeface="ＭＳ Ｐゴシック" charset="-128"/>
              </a:rPr>
              <a:t>Potentially more read misses</a:t>
            </a:r>
          </a:p>
          <a:p>
            <a:pPr lvl="2" eaLnBrk="1" hangingPunct="1">
              <a:buFontTx/>
              <a:buChar char="+"/>
            </a:pPr>
            <a:r>
              <a:rPr lang="en-US">
                <a:ea typeface="ＭＳ Ｐゴシック" charset="-128"/>
              </a:rPr>
              <a:t>Uses less bandwidth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Used mostly with write-through</a:t>
            </a:r>
          </a:p>
          <a:p>
            <a:pPr lvl="2" eaLnBrk="1" hangingPunct="1"/>
            <a:endParaRPr lang="en-US">
              <a:ea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 allocate is common for write-back</a:t>
            </a:r>
          </a:p>
          <a:p>
            <a:pPr lvl="1" eaLnBrk="1" hangingPunct="1"/>
            <a:r>
              <a:rPr lang="en-US"/>
              <a:t>Write-non-allocate for write through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4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5C3DCC4-46AD-334C-9F42-AE04DC942EB3}" type="slidenum">
              <a:rPr lang="en-US"/>
              <a:pPr/>
              <a:t>11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Buffering Writes 1 of 3: Store Queues</a:t>
            </a:r>
          </a:p>
        </p:txBody>
      </p:sp>
      <p:sp>
        <p:nvSpPr>
          <p:cNvPr id="624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(1) Store queues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Part of speculative processor; transparent to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Hold speculatively executed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May rollback store if earlier exception occurs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Used to track load/store dependences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(2) Write buffers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(3) Writeback buffers</a:t>
            </a:r>
          </a:p>
        </p:txBody>
      </p:sp>
      <p:sp>
        <p:nvSpPr>
          <p:cNvPr id="62470" name="Rectangle 4"/>
          <p:cNvSpPr>
            <a:spLocks noChangeArrowheads="1"/>
          </p:cNvSpPr>
          <p:nvPr/>
        </p:nvSpPr>
        <p:spPr bwMode="auto">
          <a:xfrm>
            <a:off x="1828800" y="1752600"/>
            <a:ext cx="8382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2471" name="Line 5"/>
          <p:cNvSpPr>
            <a:spLocks noChangeShapeType="1"/>
          </p:cNvSpPr>
          <p:nvPr/>
        </p:nvSpPr>
        <p:spPr bwMode="auto">
          <a:xfrm>
            <a:off x="25908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472" name="Group 6"/>
          <p:cNvGrpSpPr>
            <a:grpSpLocks/>
          </p:cNvGrpSpPr>
          <p:nvPr/>
        </p:nvGrpSpPr>
        <p:grpSpPr bwMode="auto">
          <a:xfrm>
            <a:off x="2743200" y="1981200"/>
            <a:ext cx="1447800" cy="685800"/>
            <a:chOff x="1344" y="1152"/>
            <a:chExt cx="912" cy="528"/>
          </a:xfrm>
        </p:grpSpPr>
        <p:sp>
          <p:nvSpPr>
            <p:cNvPr id="62496" name="Rectangle 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7" name="Rectangle 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8" name="Rectangle 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9" name="Rectangle 1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0" name="Line 1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1" name="Line 1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2" name="Line 1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503" name="Line 1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473" name="Rectangle 15"/>
          <p:cNvSpPr>
            <a:spLocks noChangeArrowheads="1"/>
          </p:cNvSpPr>
          <p:nvPr/>
        </p:nvSpPr>
        <p:spPr bwMode="auto">
          <a:xfrm>
            <a:off x="4191000" y="1676400"/>
            <a:ext cx="1371600" cy="1219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</a:t>
            </a:r>
          </a:p>
        </p:txBody>
      </p:sp>
      <p:grpSp>
        <p:nvGrpSpPr>
          <p:cNvPr id="62474" name="Group 16"/>
          <p:cNvGrpSpPr>
            <a:grpSpLocks/>
          </p:cNvGrpSpPr>
          <p:nvPr/>
        </p:nvGrpSpPr>
        <p:grpSpPr bwMode="auto">
          <a:xfrm>
            <a:off x="5562600" y="1676400"/>
            <a:ext cx="1447800" cy="1219200"/>
            <a:chOff x="1344" y="1152"/>
            <a:chExt cx="912" cy="528"/>
          </a:xfrm>
        </p:grpSpPr>
        <p:sp>
          <p:nvSpPr>
            <p:cNvPr id="62488" name="Rectangle 1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9" name="Rectangle 1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0" name="Rectangle 1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1" name="Rectangle 2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2" name="Line 2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3" name="Line 2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4" name="Line 2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95" name="Line 2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2475" name="Rectangle 25"/>
          <p:cNvSpPr>
            <a:spLocks noChangeArrowheads="1"/>
          </p:cNvSpPr>
          <p:nvPr/>
        </p:nvSpPr>
        <p:spPr bwMode="auto">
          <a:xfrm>
            <a:off x="7010400" y="1219200"/>
            <a:ext cx="1752600" cy="2217738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$$/Memory</a:t>
            </a:r>
          </a:p>
        </p:txBody>
      </p:sp>
      <p:sp>
        <p:nvSpPr>
          <p:cNvPr id="62476" name="Rectangle 26"/>
          <p:cNvSpPr>
            <a:spLocks noChangeArrowheads="1"/>
          </p:cNvSpPr>
          <p:nvPr/>
        </p:nvSpPr>
        <p:spPr bwMode="auto">
          <a:xfrm>
            <a:off x="685800" y="1752600"/>
            <a:ext cx="11430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CPU</a:t>
            </a:r>
          </a:p>
        </p:txBody>
      </p:sp>
      <p:sp>
        <p:nvSpPr>
          <p:cNvPr id="62477" name="Line 27"/>
          <p:cNvSpPr>
            <a:spLocks noChangeShapeType="1"/>
          </p:cNvSpPr>
          <p:nvPr/>
        </p:nvSpPr>
        <p:spPr bwMode="auto">
          <a:xfrm>
            <a:off x="1676400" y="23622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2478" name="Group 28"/>
          <p:cNvGrpSpPr>
            <a:grpSpLocks/>
          </p:cNvGrpSpPr>
          <p:nvPr/>
        </p:nvGrpSpPr>
        <p:grpSpPr bwMode="auto">
          <a:xfrm>
            <a:off x="1828800" y="2057400"/>
            <a:ext cx="838200" cy="533400"/>
            <a:chOff x="1344" y="1152"/>
            <a:chExt cx="912" cy="528"/>
          </a:xfrm>
        </p:grpSpPr>
        <p:sp>
          <p:nvSpPr>
            <p:cNvPr id="62480" name="Rectangle 29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1" name="Rectangle 30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2" name="Rectangle 31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3" name="Rectangle 32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4" name="Line 33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5" name="Line 34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6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487" name="Line 36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7285" name="Oval 37"/>
          <p:cNvSpPr>
            <a:spLocks noChangeArrowheads="1"/>
          </p:cNvSpPr>
          <p:nvPr/>
        </p:nvSpPr>
        <p:spPr bwMode="auto">
          <a:xfrm>
            <a:off x="1752600" y="1752600"/>
            <a:ext cx="1143000" cy="12192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3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4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1C82A1-295D-8E4E-AB01-877F24AB91CD}" type="slidenum">
              <a:rPr lang="en-US"/>
              <a:pPr/>
              <a:t>12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Buffering Writes 2 of 3: Write Buffer</a:t>
            </a:r>
          </a:p>
        </p:txBody>
      </p:sp>
      <p:sp>
        <p:nvSpPr>
          <p:cNvPr id="634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(1) Store queues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(2) Write buffers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Holds committed architectural state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ea typeface="ＭＳ Ｐゴシック" charset="-128"/>
              </a:rPr>
              <a:t>Transparent to single thread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>
                <a:ea typeface="ＭＳ Ｐゴシック" charset="-128"/>
              </a:rPr>
              <a:t>May affect memory consistency model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Hides latency of memory access or cache miss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May bypass values to later loads (or stall)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Store queue &amp; write buffer may be in same physical structure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(3) Writeback buffers</a:t>
            </a:r>
          </a:p>
        </p:txBody>
      </p:sp>
      <p:sp>
        <p:nvSpPr>
          <p:cNvPr id="63494" name="Rectangle 4"/>
          <p:cNvSpPr>
            <a:spLocks noChangeArrowheads="1"/>
          </p:cNvSpPr>
          <p:nvPr/>
        </p:nvSpPr>
        <p:spPr bwMode="auto">
          <a:xfrm>
            <a:off x="1828800" y="1752600"/>
            <a:ext cx="8382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3495" name="Line 5"/>
          <p:cNvSpPr>
            <a:spLocks noChangeShapeType="1"/>
          </p:cNvSpPr>
          <p:nvPr/>
        </p:nvSpPr>
        <p:spPr bwMode="auto">
          <a:xfrm>
            <a:off x="25908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496" name="Group 6"/>
          <p:cNvGrpSpPr>
            <a:grpSpLocks/>
          </p:cNvGrpSpPr>
          <p:nvPr/>
        </p:nvGrpSpPr>
        <p:grpSpPr bwMode="auto">
          <a:xfrm>
            <a:off x="2743200" y="1981200"/>
            <a:ext cx="1447800" cy="685800"/>
            <a:chOff x="1344" y="1152"/>
            <a:chExt cx="912" cy="528"/>
          </a:xfrm>
        </p:grpSpPr>
        <p:sp>
          <p:nvSpPr>
            <p:cNvPr id="63520" name="Rectangle 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1" name="Rectangle 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2" name="Rectangle 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3" name="Rectangle 1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4" name="Line 1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5" name="Line 1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6" name="Line 1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7" name="Line 1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7" name="Rectangle 15"/>
          <p:cNvSpPr>
            <a:spLocks noChangeArrowheads="1"/>
          </p:cNvSpPr>
          <p:nvPr/>
        </p:nvSpPr>
        <p:spPr bwMode="auto">
          <a:xfrm>
            <a:off x="4191000" y="1676400"/>
            <a:ext cx="1371600" cy="1219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</a:t>
            </a:r>
          </a:p>
        </p:txBody>
      </p:sp>
      <p:grpSp>
        <p:nvGrpSpPr>
          <p:cNvPr id="63498" name="Group 16"/>
          <p:cNvGrpSpPr>
            <a:grpSpLocks/>
          </p:cNvGrpSpPr>
          <p:nvPr/>
        </p:nvGrpSpPr>
        <p:grpSpPr bwMode="auto">
          <a:xfrm>
            <a:off x="5562600" y="1676400"/>
            <a:ext cx="1447800" cy="1219200"/>
            <a:chOff x="1344" y="1152"/>
            <a:chExt cx="912" cy="528"/>
          </a:xfrm>
        </p:grpSpPr>
        <p:sp>
          <p:nvSpPr>
            <p:cNvPr id="63512" name="Rectangle 1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3" name="Rectangle 1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4" name="Rectangle 1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5" name="Rectangle 2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6" name="Line 2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7" name="Line 2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8" name="Line 2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9" name="Line 2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9" name="Rectangle 25"/>
          <p:cNvSpPr>
            <a:spLocks noChangeArrowheads="1"/>
          </p:cNvSpPr>
          <p:nvPr/>
        </p:nvSpPr>
        <p:spPr bwMode="auto">
          <a:xfrm>
            <a:off x="7010400" y="1219200"/>
            <a:ext cx="1752600" cy="2217738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$$/Memory</a:t>
            </a:r>
          </a:p>
        </p:txBody>
      </p:sp>
      <p:sp>
        <p:nvSpPr>
          <p:cNvPr id="63500" name="Rectangle 26"/>
          <p:cNvSpPr>
            <a:spLocks noChangeArrowheads="1"/>
          </p:cNvSpPr>
          <p:nvPr/>
        </p:nvSpPr>
        <p:spPr bwMode="auto">
          <a:xfrm>
            <a:off x="685800" y="1752600"/>
            <a:ext cx="11430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CPU</a:t>
            </a:r>
          </a:p>
        </p:txBody>
      </p: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1676400" y="23622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3502" name="Group 28"/>
          <p:cNvGrpSpPr>
            <a:grpSpLocks/>
          </p:cNvGrpSpPr>
          <p:nvPr/>
        </p:nvGrpSpPr>
        <p:grpSpPr bwMode="auto">
          <a:xfrm>
            <a:off x="1828800" y="2057400"/>
            <a:ext cx="838200" cy="533400"/>
            <a:chOff x="1344" y="1152"/>
            <a:chExt cx="912" cy="528"/>
          </a:xfrm>
        </p:grpSpPr>
        <p:sp>
          <p:nvSpPr>
            <p:cNvPr id="63504" name="Rectangle 29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5" name="Rectangle 30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6" name="Rectangle 31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7" name="Rectangle 32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8" name="Line 33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09" name="Line 34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0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1" name="Line 36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1381" name="Oval 37"/>
          <p:cNvSpPr>
            <a:spLocks noChangeArrowheads="1"/>
          </p:cNvSpPr>
          <p:nvPr/>
        </p:nvSpPr>
        <p:spPr bwMode="auto">
          <a:xfrm>
            <a:off x="2895600" y="1676400"/>
            <a:ext cx="1295400" cy="13716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41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8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2CE2EDC-BF3D-F74B-877B-6AA86B4F5A09}" type="slidenum">
              <a:rPr lang="en-US"/>
              <a:pPr/>
              <a:t>13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Buffering Writes 3 of 3: Writeback Buffer</a:t>
            </a:r>
          </a:p>
        </p:txBody>
      </p:sp>
      <p:sp>
        <p:nvSpPr>
          <p:cNvPr id="645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(1) Store queues 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(2) Write buffers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(3) Writeback buffers (Special case of Victim Buffer)</a:t>
            </a:r>
          </a:p>
          <a:p>
            <a:pPr lvl="1" eaLnBrk="1" hangingPunct="1"/>
            <a:r>
              <a:rPr lang="en-US"/>
              <a:t> Transparent to architecture</a:t>
            </a:r>
          </a:p>
          <a:p>
            <a:pPr lvl="1" eaLnBrk="1" hangingPunct="1"/>
            <a:r>
              <a:rPr lang="en-US"/>
              <a:t> Holds victim block(s) so miss/prefetch can start immediately</a:t>
            </a:r>
          </a:p>
          <a:p>
            <a:pPr lvl="1" eaLnBrk="1" hangingPunct="1"/>
            <a:r>
              <a:rPr lang="en-US"/>
              <a:t> (Logically part of cache for multiprocessor coherence)</a:t>
            </a:r>
          </a:p>
          <a:p>
            <a:pPr lvl="1" eaLnBrk="1" hangingPunct="1"/>
            <a:endParaRPr lang="en-US"/>
          </a:p>
        </p:txBody>
      </p:sp>
      <p:sp>
        <p:nvSpPr>
          <p:cNvPr id="64518" name="Rectangle 4"/>
          <p:cNvSpPr>
            <a:spLocks noChangeArrowheads="1"/>
          </p:cNvSpPr>
          <p:nvPr/>
        </p:nvSpPr>
        <p:spPr bwMode="auto">
          <a:xfrm>
            <a:off x="1828800" y="1752600"/>
            <a:ext cx="8382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400">
              <a:solidFill>
                <a:schemeClr val="bg1"/>
              </a:solidFill>
              <a:latin typeface="Times New Roman" charset="0"/>
            </a:endParaRPr>
          </a:p>
        </p:txBody>
      </p:sp>
      <p:sp>
        <p:nvSpPr>
          <p:cNvPr id="64519" name="Line 5"/>
          <p:cNvSpPr>
            <a:spLocks noChangeShapeType="1"/>
          </p:cNvSpPr>
          <p:nvPr/>
        </p:nvSpPr>
        <p:spPr bwMode="auto">
          <a:xfrm>
            <a:off x="2590800" y="23622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520" name="Group 6"/>
          <p:cNvGrpSpPr>
            <a:grpSpLocks/>
          </p:cNvGrpSpPr>
          <p:nvPr/>
        </p:nvGrpSpPr>
        <p:grpSpPr bwMode="auto">
          <a:xfrm>
            <a:off x="2743200" y="1981200"/>
            <a:ext cx="1447800" cy="685800"/>
            <a:chOff x="1344" y="1152"/>
            <a:chExt cx="912" cy="528"/>
          </a:xfrm>
        </p:grpSpPr>
        <p:sp>
          <p:nvSpPr>
            <p:cNvPr id="64544" name="Rectangle 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5" name="Rectangle 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6" name="Rectangle 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7" name="Rectangle 1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8" name="Line 1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9" name="Line 1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50" name="Line 1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51" name="Line 1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521" name="Rectangle 15"/>
          <p:cNvSpPr>
            <a:spLocks noChangeArrowheads="1"/>
          </p:cNvSpPr>
          <p:nvPr/>
        </p:nvSpPr>
        <p:spPr bwMode="auto">
          <a:xfrm>
            <a:off x="4191000" y="1676400"/>
            <a:ext cx="1371600" cy="1219200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</a:t>
            </a:r>
          </a:p>
        </p:txBody>
      </p:sp>
      <p:grpSp>
        <p:nvGrpSpPr>
          <p:cNvPr id="64522" name="Group 16"/>
          <p:cNvGrpSpPr>
            <a:grpSpLocks/>
          </p:cNvGrpSpPr>
          <p:nvPr/>
        </p:nvGrpSpPr>
        <p:grpSpPr bwMode="auto">
          <a:xfrm>
            <a:off x="5562600" y="1676400"/>
            <a:ext cx="1447800" cy="1219200"/>
            <a:chOff x="1344" y="1152"/>
            <a:chExt cx="912" cy="528"/>
          </a:xfrm>
        </p:grpSpPr>
        <p:sp>
          <p:nvSpPr>
            <p:cNvPr id="64536" name="Rectangle 17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7" name="Rectangle 18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8" name="Rectangle 19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9" name="Rectangle 20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0" name="Line 21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1" name="Line 22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2" name="Line 23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43" name="Line 24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4523" name="Rectangle 25"/>
          <p:cNvSpPr>
            <a:spLocks noChangeArrowheads="1"/>
          </p:cNvSpPr>
          <p:nvPr/>
        </p:nvSpPr>
        <p:spPr bwMode="auto">
          <a:xfrm>
            <a:off x="7010400" y="1219200"/>
            <a:ext cx="1752600" cy="2217738"/>
          </a:xfrm>
          <a:prstGeom prst="rect">
            <a:avLst/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$$/Memory</a:t>
            </a:r>
          </a:p>
        </p:txBody>
      </p:sp>
      <p:sp>
        <p:nvSpPr>
          <p:cNvPr id="64524" name="Rectangle 26"/>
          <p:cNvSpPr>
            <a:spLocks noChangeArrowheads="1"/>
          </p:cNvSpPr>
          <p:nvPr/>
        </p:nvSpPr>
        <p:spPr bwMode="auto">
          <a:xfrm>
            <a:off x="685800" y="1752600"/>
            <a:ext cx="1143000" cy="11430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CPU</a:t>
            </a:r>
          </a:p>
        </p:txBody>
      </p:sp>
      <p:sp>
        <p:nvSpPr>
          <p:cNvPr id="64525" name="Line 27"/>
          <p:cNvSpPr>
            <a:spLocks noChangeShapeType="1"/>
          </p:cNvSpPr>
          <p:nvPr/>
        </p:nvSpPr>
        <p:spPr bwMode="auto">
          <a:xfrm>
            <a:off x="1676400" y="2362200"/>
            <a:ext cx="8382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4526" name="Group 28"/>
          <p:cNvGrpSpPr>
            <a:grpSpLocks/>
          </p:cNvGrpSpPr>
          <p:nvPr/>
        </p:nvGrpSpPr>
        <p:grpSpPr bwMode="auto">
          <a:xfrm>
            <a:off x="1828800" y="2057400"/>
            <a:ext cx="838200" cy="533400"/>
            <a:chOff x="1344" y="1152"/>
            <a:chExt cx="912" cy="528"/>
          </a:xfrm>
        </p:grpSpPr>
        <p:sp>
          <p:nvSpPr>
            <p:cNvPr id="64528" name="Rectangle 29"/>
            <p:cNvSpPr>
              <a:spLocks noChangeArrowheads="1"/>
            </p:cNvSpPr>
            <p:nvPr/>
          </p:nvSpPr>
          <p:spPr bwMode="auto">
            <a:xfrm>
              <a:off x="1680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29" name="Rectangle 30"/>
            <p:cNvSpPr>
              <a:spLocks noChangeArrowheads="1"/>
            </p:cNvSpPr>
            <p:nvPr/>
          </p:nvSpPr>
          <p:spPr bwMode="auto">
            <a:xfrm>
              <a:off x="1776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0" name="Rectangle 31"/>
            <p:cNvSpPr>
              <a:spLocks noChangeArrowheads="1"/>
            </p:cNvSpPr>
            <p:nvPr/>
          </p:nvSpPr>
          <p:spPr bwMode="auto">
            <a:xfrm>
              <a:off x="1872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1" name="Rectangle 32"/>
            <p:cNvSpPr>
              <a:spLocks noChangeArrowheads="1"/>
            </p:cNvSpPr>
            <p:nvPr/>
          </p:nvSpPr>
          <p:spPr bwMode="auto">
            <a:xfrm>
              <a:off x="1968" y="1152"/>
              <a:ext cx="96" cy="52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2" name="Line 33"/>
            <p:cNvSpPr>
              <a:spLocks noChangeShapeType="1"/>
            </p:cNvSpPr>
            <p:nvPr/>
          </p:nvSpPr>
          <p:spPr bwMode="auto">
            <a:xfrm flipH="1">
              <a:off x="1584" y="16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3" name="Line 34"/>
            <p:cNvSpPr>
              <a:spLocks noChangeShapeType="1"/>
            </p:cNvSpPr>
            <p:nvPr/>
          </p:nvSpPr>
          <p:spPr bwMode="auto">
            <a:xfrm flipH="1">
              <a:off x="1584" y="11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4" name="Line 35"/>
            <p:cNvSpPr>
              <a:spLocks noChangeShapeType="1"/>
            </p:cNvSpPr>
            <p:nvPr/>
          </p:nvSpPr>
          <p:spPr bwMode="auto">
            <a:xfrm>
              <a:off x="1344" y="14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535" name="Line 36"/>
            <p:cNvSpPr>
              <a:spLocks noChangeShapeType="1"/>
            </p:cNvSpPr>
            <p:nvPr/>
          </p:nvSpPr>
          <p:spPr bwMode="auto">
            <a:xfrm>
              <a:off x="2064" y="144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2405" name="Oval 37"/>
          <p:cNvSpPr>
            <a:spLocks noChangeArrowheads="1"/>
          </p:cNvSpPr>
          <p:nvPr/>
        </p:nvSpPr>
        <p:spPr bwMode="auto">
          <a:xfrm>
            <a:off x="5562600" y="1524000"/>
            <a:ext cx="1600200" cy="16002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42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40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3CCCF04-6FAE-BE47-AFB6-A547DC51F113}" type="slidenum">
              <a:rPr lang="en-US"/>
              <a:pPr/>
              <a:t>14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Increasing Cache Bandwidth</a:t>
            </a:r>
          </a:p>
        </p:txBody>
      </p:sp>
      <p:sp>
        <p:nvSpPr>
          <p:cNvPr id="655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638800"/>
          </a:xfrm>
        </p:spPr>
        <p:txBody>
          <a:bodyPr/>
          <a:lstStyle/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What if we want to access the cache twice per cycle?</a:t>
            </a:r>
          </a:p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Option #1: multi-ported cache</a:t>
            </a:r>
          </a:p>
          <a:p>
            <a:pPr lvl="1" eaLnBrk="1" hangingPunct="1"/>
            <a:r>
              <a:rPr lang="en-US" sz="1800"/>
              <a:t>Same number of six-transistor cells</a:t>
            </a:r>
          </a:p>
          <a:p>
            <a:pPr lvl="1" eaLnBrk="1" hangingPunct="1"/>
            <a:r>
              <a:rPr lang="en-US" sz="1800"/>
              <a:t>Double the decoder logic, bitlines, wordlines</a:t>
            </a:r>
          </a:p>
          <a:p>
            <a:pPr lvl="2" eaLnBrk="1" hangingPunct="1"/>
            <a:r>
              <a:rPr lang="en-US" sz="1800">
                <a:ea typeface="ＭＳ Ｐゴシック" charset="-128"/>
              </a:rPr>
              <a:t>Areas becomes “wire dominated” -&gt; slow</a:t>
            </a:r>
          </a:p>
          <a:p>
            <a:pPr lvl="1" eaLnBrk="1" hangingPunct="1"/>
            <a:r>
              <a:rPr lang="en-US" sz="1800">
                <a:solidFill>
                  <a:srgbClr val="F7020B"/>
                </a:solidFill>
              </a:rPr>
              <a:t>OR</a:t>
            </a:r>
            <a:r>
              <a:rPr lang="en-US" sz="1800"/>
              <a:t>, time multiplex the wires</a:t>
            </a:r>
          </a:p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Option #2: banked cache</a:t>
            </a:r>
          </a:p>
          <a:p>
            <a:pPr lvl="1" eaLnBrk="1" hangingPunct="1"/>
            <a:r>
              <a:rPr lang="en-US" sz="1800"/>
              <a:t>Split cache into two smaller “banks”</a:t>
            </a:r>
          </a:p>
          <a:p>
            <a:pPr lvl="1" eaLnBrk="1" hangingPunct="1"/>
            <a:r>
              <a:rPr lang="en-US" sz="1800"/>
              <a:t>Can do two parallel access to different parts of the cache</a:t>
            </a:r>
          </a:p>
          <a:p>
            <a:pPr lvl="1" eaLnBrk="1" hangingPunct="1"/>
            <a:r>
              <a:rPr lang="en-US" sz="1800"/>
              <a:t>Bank conflict occurs when two requests access the same bank</a:t>
            </a:r>
          </a:p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Option #3: replication</a:t>
            </a:r>
          </a:p>
          <a:p>
            <a:pPr lvl="1" eaLnBrk="1" hangingPunct="1"/>
            <a:r>
              <a:rPr lang="en-US" sz="1800"/>
              <a:t>Make two copies (2x area overhead)</a:t>
            </a:r>
          </a:p>
          <a:p>
            <a:pPr lvl="1" eaLnBrk="1" hangingPunct="1"/>
            <a:r>
              <a:rPr lang="en-US" sz="1800"/>
              <a:t>Writes both replicas (does not improve write bandwidth)</a:t>
            </a:r>
          </a:p>
          <a:p>
            <a:pPr lvl="1" eaLnBrk="1" hangingPunct="1"/>
            <a:r>
              <a:rPr lang="en-US" sz="1800"/>
              <a:t>Independent reads</a:t>
            </a:r>
          </a:p>
          <a:p>
            <a:pPr lvl="1" eaLnBrk="1" hangingPunct="1"/>
            <a:r>
              <a:rPr lang="en-US" sz="1800"/>
              <a:t>No bank conflicts, but lots of area</a:t>
            </a:r>
          </a:p>
          <a:p>
            <a:pPr lvl="1" eaLnBrk="1" hangingPunct="1"/>
            <a:r>
              <a:rPr lang="en-US" sz="1800"/>
              <a:t>Split instruction/data caches is a special case of this approach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5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99AC3D6-F90C-FF48-9450-E055327FCB46}" type="slidenum">
              <a:rPr lang="en-US"/>
              <a:pPr/>
              <a:t>15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Multi-Port Caches</a:t>
            </a:r>
          </a:p>
        </p:txBody>
      </p:sp>
      <p:grpSp>
        <p:nvGrpSpPr>
          <p:cNvPr id="66565" name="Group 3"/>
          <p:cNvGrpSpPr>
            <a:grpSpLocks/>
          </p:cNvGrpSpPr>
          <p:nvPr/>
        </p:nvGrpSpPr>
        <p:grpSpPr bwMode="auto">
          <a:xfrm>
            <a:off x="5043488" y="3890963"/>
            <a:ext cx="3795712" cy="2128837"/>
            <a:chOff x="1530" y="746"/>
            <a:chExt cx="2391" cy="1341"/>
          </a:xfrm>
        </p:grpSpPr>
        <p:sp>
          <p:nvSpPr>
            <p:cNvPr id="66567" name="Line 4"/>
            <p:cNvSpPr>
              <a:spLocks noChangeShapeType="1"/>
            </p:cNvSpPr>
            <p:nvPr/>
          </p:nvSpPr>
          <p:spPr bwMode="auto">
            <a:xfrm>
              <a:off x="1543" y="1718"/>
              <a:ext cx="2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68" name="Line 5"/>
            <p:cNvSpPr>
              <a:spLocks noChangeShapeType="1"/>
            </p:cNvSpPr>
            <p:nvPr/>
          </p:nvSpPr>
          <p:spPr bwMode="auto">
            <a:xfrm>
              <a:off x="1534" y="1098"/>
              <a:ext cx="23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569" name="Rectangle 6"/>
            <p:cNvSpPr>
              <a:spLocks noChangeArrowheads="1"/>
            </p:cNvSpPr>
            <p:nvPr/>
          </p:nvSpPr>
          <p:spPr bwMode="auto">
            <a:xfrm>
              <a:off x="2298" y="1011"/>
              <a:ext cx="953" cy="8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$</a:t>
              </a:r>
              <a:endParaRPr lang="en-US" sz="2400">
                <a:solidFill>
                  <a:srgbClr val="FF3300"/>
                </a:solidFill>
                <a:latin typeface="Times New Roman" charset="0"/>
              </a:endParaRPr>
            </a:p>
          </p:txBody>
        </p:sp>
        <p:sp>
          <p:nvSpPr>
            <p:cNvPr id="66570" name="Text Box 7"/>
            <p:cNvSpPr txBox="1">
              <a:spLocks noChangeArrowheads="1"/>
            </p:cNvSpPr>
            <p:nvPr/>
          </p:nvSpPr>
          <p:spPr bwMode="auto">
            <a:xfrm>
              <a:off x="1530" y="746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1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Addr</a:t>
              </a:r>
            </a:p>
          </p:txBody>
        </p:sp>
        <p:sp>
          <p:nvSpPr>
            <p:cNvPr id="66571" name="Text Box 8"/>
            <p:cNvSpPr txBox="1">
              <a:spLocks noChangeArrowheads="1"/>
            </p:cNvSpPr>
            <p:nvPr/>
          </p:nvSpPr>
          <p:spPr bwMode="auto">
            <a:xfrm>
              <a:off x="1530" y="1446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2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Addr</a:t>
              </a:r>
            </a:p>
          </p:txBody>
        </p:sp>
        <p:sp>
          <p:nvSpPr>
            <p:cNvPr id="66572" name="Text Box 9"/>
            <p:cNvSpPr txBox="1">
              <a:spLocks noChangeArrowheads="1"/>
            </p:cNvSpPr>
            <p:nvPr/>
          </p:nvSpPr>
          <p:spPr bwMode="auto">
            <a:xfrm>
              <a:off x="3297" y="754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1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66573" name="Text Box 10"/>
            <p:cNvSpPr txBox="1">
              <a:spLocks noChangeArrowheads="1"/>
            </p:cNvSpPr>
            <p:nvPr/>
          </p:nvSpPr>
          <p:spPr bwMode="auto">
            <a:xfrm>
              <a:off x="3297" y="1454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2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Data</a:t>
              </a:r>
            </a:p>
          </p:txBody>
        </p:sp>
      </p:grpSp>
      <p:sp>
        <p:nvSpPr>
          <p:cNvPr id="66566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Superscalar processors requires multiple data references per cycle</a:t>
            </a:r>
          </a:p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Time-multiplex a single port (double pump)</a:t>
            </a:r>
          </a:p>
          <a:p>
            <a:pPr lvl="1" eaLnBrk="1" hangingPunct="1"/>
            <a:r>
              <a:rPr lang="en-US" dirty="0"/>
              <a:t> need cache access to be faster than </a:t>
            </a:r>
            <a:r>
              <a:rPr lang="en-US" dirty="0" err="1"/>
              <a:t>datapath</a:t>
            </a:r>
            <a:r>
              <a:rPr lang="en-US" dirty="0"/>
              <a:t> clock</a:t>
            </a:r>
          </a:p>
          <a:p>
            <a:pPr lvl="1" eaLnBrk="1" hangingPunct="1"/>
            <a:r>
              <a:rPr lang="en-US" dirty="0"/>
              <a:t> not scalable</a:t>
            </a:r>
          </a:p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Truly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multiported</a:t>
            </a:r>
            <a:r>
              <a:rPr lang="en-US" dirty="0">
                <a:ea typeface="ＭＳ Ｐゴシック" charset="-128"/>
                <a:cs typeface="ＭＳ Ｐゴシック" charset="-128"/>
              </a:rPr>
              <a:t> </a:t>
            </a:r>
            <a:r>
              <a:rPr lang="en-US" dirty="0" err="1">
                <a:ea typeface="ＭＳ Ｐゴシック" charset="-128"/>
                <a:cs typeface="ＭＳ Ｐゴシック" charset="-128"/>
              </a:rPr>
              <a:t>SRAMs</a:t>
            </a:r>
            <a:r>
              <a:rPr lang="en-US" dirty="0">
                <a:ea typeface="ＭＳ Ｐゴシック" charset="-128"/>
                <a:cs typeface="ＭＳ Ｐゴシック" charset="-128"/>
              </a:rPr>
              <a:t> are</a:t>
            </a:r>
          </a:p>
          <a:p>
            <a:pPr eaLnBrk="1" hangingPunct="1">
              <a:buFontTx/>
              <a:buNone/>
            </a:pPr>
            <a:r>
              <a:rPr lang="en-US" dirty="0">
                <a:ea typeface="ＭＳ Ｐゴシック" charset="-128"/>
                <a:cs typeface="ＭＳ Ｐゴシック" charset="-128"/>
              </a:rPr>
              <a:t>	possible, but </a:t>
            </a:r>
          </a:p>
          <a:p>
            <a:pPr lvl="1" eaLnBrk="1" hangingPunct="1"/>
            <a:r>
              <a:rPr lang="en-US" dirty="0"/>
              <a:t> more chip area</a:t>
            </a:r>
          </a:p>
          <a:p>
            <a:pPr lvl="1" eaLnBrk="1" hangingPunct="1"/>
            <a:r>
              <a:rPr lang="en-US" dirty="0"/>
              <a:t> slower access  </a:t>
            </a:r>
          </a:p>
          <a:p>
            <a:pPr lvl="1" eaLnBrk="1" hangingPunct="1">
              <a:buFontTx/>
              <a:buNone/>
            </a:pPr>
            <a:r>
              <a:rPr lang="en-US" i="1" dirty="0">
                <a:solidFill>
                  <a:srgbClr val="0000FF"/>
                </a:solidFill>
              </a:rPr>
              <a:t>		(very undesirable for L1-D)</a:t>
            </a:r>
          </a:p>
          <a:p>
            <a:pPr lvl="1" eaLnBrk="1" hangingPunct="1"/>
            <a:endParaRPr lang="en-US" i="1" dirty="0">
              <a:solidFill>
                <a:schemeClr val="bg2"/>
              </a:solidFill>
            </a:endParaRPr>
          </a:p>
          <a:p>
            <a:pPr lvl="1" eaLnBrk="1" hangingPunct="1"/>
            <a:endParaRPr lang="en-US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5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EA4BFA5-219E-FC44-B4D8-AC9D410A3C0A}" type="slidenum">
              <a:rPr lang="en-US"/>
              <a:pPr/>
              <a:t>16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7588" name="Line 2"/>
          <p:cNvSpPr>
            <a:spLocks noChangeShapeType="1"/>
          </p:cNvSpPr>
          <p:nvPr/>
        </p:nvSpPr>
        <p:spPr bwMode="auto">
          <a:xfrm>
            <a:off x="5421313" y="5726113"/>
            <a:ext cx="3417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89" name="Line 3"/>
          <p:cNvSpPr>
            <a:spLocks noChangeShapeType="1"/>
          </p:cNvSpPr>
          <p:nvPr/>
        </p:nvSpPr>
        <p:spPr bwMode="auto">
          <a:xfrm>
            <a:off x="5410200" y="3781425"/>
            <a:ext cx="341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Multi-Banking (Interleaving) Caches</a:t>
            </a:r>
          </a:p>
        </p:txBody>
      </p:sp>
      <p:sp>
        <p:nvSpPr>
          <p:cNvPr id="6759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Address space is statically partitioned and assigned to different caches 	</a:t>
            </a:r>
            <a:r>
              <a:rPr lang="en-US" i="1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Which </a:t>
            </a:r>
            <a:r>
              <a:rPr lang="en-US" i="1" dirty="0" err="1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addr</a:t>
            </a:r>
            <a:r>
              <a:rPr lang="en-US" i="1" dirty="0">
                <a:solidFill>
                  <a:srgbClr val="0000FF"/>
                </a:solidFill>
                <a:ea typeface="ＭＳ Ｐゴシック" charset="-128"/>
                <a:cs typeface="ＭＳ Ｐゴシック" charset="-128"/>
              </a:rPr>
              <a:t> bit to use for partitioning?</a:t>
            </a:r>
          </a:p>
          <a:p>
            <a:pPr eaLnBrk="1" hangingPunct="1"/>
            <a:endParaRPr lang="en-US" i="1" dirty="0">
              <a:solidFill>
                <a:schemeClr val="bg2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A compromise (e.g. Intel P6, MIPS R10K)</a:t>
            </a:r>
          </a:p>
          <a:p>
            <a:pPr lvl="1" eaLnBrk="1" hangingPunct="1"/>
            <a:r>
              <a:rPr lang="en-US" dirty="0"/>
              <a:t> multiple references per </a:t>
            </a:r>
            <a:r>
              <a:rPr lang="en-US" dirty="0" err="1"/>
              <a:t>cyc</a:t>
            </a:r>
            <a:r>
              <a:rPr lang="en-US" dirty="0"/>
              <a:t>. if no conflict</a:t>
            </a:r>
          </a:p>
          <a:p>
            <a:pPr lvl="1" eaLnBrk="1" hangingPunct="1"/>
            <a:r>
              <a:rPr lang="en-US" dirty="0"/>
              <a:t> only one reference goes through </a:t>
            </a:r>
          </a:p>
          <a:p>
            <a:pPr lvl="1" eaLnBrk="1" hangingPunct="1">
              <a:buFontTx/>
              <a:buNone/>
            </a:pPr>
            <a:r>
              <a:rPr lang="en-US" dirty="0"/>
              <a:t>   if conflicts are detected </a:t>
            </a:r>
          </a:p>
          <a:p>
            <a:pPr lvl="1" eaLnBrk="1" hangingPunct="1"/>
            <a:r>
              <a:rPr lang="en-US" dirty="0"/>
              <a:t> the rest are deferred </a:t>
            </a:r>
          </a:p>
          <a:p>
            <a:pPr lvl="1" eaLnBrk="1" hangingPunct="1">
              <a:buFontTx/>
              <a:buNone/>
            </a:pPr>
            <a:r>
              <a:rPr lang="en-US" i="1" dirty="0">
                <a:solidFill>
                  <a:schemeClr val="bg2"/>
                </a:solidFill>
              </a:rPr>
              <a:t>    </a:t>
            </a:r>
            <a:r>
              <a:rPr lang="en-US" i="1" dirty="0">
                <a:solidFill>
                  <a:srgbClr val="0000FF"/>
                </a:solidFill>
              </a:rPr>
              <a:t>(bad news for scheduling logic)</a:t>
            </a:r>
          </a:p>
          <a:p>
            <a:pPr lvl="1" eaLnBrk="1" hangingPunct="1">
              <a:buFontTx/>
              <a:buNone/>
            </a:pPr>
            <a:endParaRPr lang="en-US" i="1" dirty="0">
              <a:solidFill>
                <a:schemeClr val="bg2"/>
              </a:solidFill>
            </a:endParaRPr>
          </a:p>
          <a:p>
            <a:pPr eaLnBrk="1" hangingPunct="1"/>
            <a:r>
              <a:rPr lang="en-US" dirty="0">
                <a:ea typeface="ＭＳ Ｐゴシック" charset="-128"/>
                <a:cs typeface="ＭＳ Ｐゴシック" charset="-128"/>
              </a:rPr>
              <a:t>Most helpful is compiler knows</a:t>
            </a:r>
            <a:br>
              <a:rPr lang="en-US" dirty="0">
                <a:ea typeface="ＭＳ Ｐゴシック" charset="-128"/>
                <a:cs typeface="ＭＳ Ｐゴシック" charset="-128"/>
              </a:rPr>
            </a:br>
            <a:r>
              <a:rPr lang="en-US" dirty="0">
                <a:ea typeface="ＭＳ Ｐゴシック" charset="-128"/>
                <a:cs typeface="ＭＳ Ｐゴシック" charset="-128"/>
              </a:rPr>
              <a:t>about the interleaving rules</a:t>
            </a:r>
          </a:p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67592" name="Rectangle 6"/>
          <p:cNvSpPr>
            <a:spLocks noChangeArrowheads="1"/>
          </p:cNvSpPr>
          <p:nvPr/>
        </p:nvSpPr>
        <p:spPr bwMode="auto">
          <a:xfrm>
            <a:off x="6424613" y="3108325"/>
            <a:ext cx="1512887" cy="13287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Even $</a:t>
            </a:r>
            <a:endParaRPr lang="en-US" sz="240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67593" name="Text Box 7"/>
          <p:cNvSpPr txBox="1">
            <a:spLocks noChangeArrowheads="1"/>
          </p:cNvSpPr>
          <p:nvPr/>
        </p:nvSpPr>
        <p:spPr bwMode="auto">
          <a:xfrm>
            <a:off x="8407400" y="45227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94" name="Rectangle 8"/>
          <p:cNvSpPr>
            <a:spLocks noChangeArrowheads="1"/>
          </p:cNvSpPr>
          <p:nvPr/>
        </p:nvSpPr>
        <p:spPr bwMode="auto">
          <a:xfrm>
            <a:off x="6424613" y="5072063"/>
            <a:ext cx="1512887" cy="13287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Odd $</a:t>
            </a:r>
            <a:endParaRPr lang="en-US" sz="2400">
              <a:solidFill>
                <a:srgbClr val="FF3300"/>
              </a:solidFill>
              <a:latin typeface="Times New Roman" charset="0"/>
            </a:endParaRPr>
          </a:p>
        </p:txBody>
      </p:sp>
      <p:sp>
        <p:nvSpPr>
          <p:cNvPr id="67595" name="Text Box 9"/>
          <p:cNvSpPr txBox="1">
            <a:spLocks noChangeArrowheads="1"/>
          </p:cNvSpPr>
          <p:nvPr/>
        </p:nvSpPr>
        <p:spPr bwMode="auto">
          <a:xfrm>
            <a:off x="8407400" y="62484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endParaRPr lang="en-US" sz="24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67596" name="Line 10"/>
          <p:cNvSpPr>
            <a:spLocks noChangeShapeType="1"/>
          </p:cNvSpPr>
          <p:nvPr/>
        </p:nvSpPr>
        <p:spPr bwMode="auto">
          <a:xfrm flipV="1">
            <a:off x="5859463" y="3757613"/>
            <a:ext cx="403225" cy="196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7" name="Line 11"/>
          <p:cNvSpPr>
            <a:spLocks noChangeShapeType="1"/>
          </p:cNvSpPr>
          <p:nvPr/>
        </p:nvSpPr>
        <p:spPr bwMode="auto">
          <a:xfrm>
            <a:off x="5827713" y="3783013"/>
            <a:ext cx="403225" cy="196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8" name="Line 12"/>
          <p:cNvSpPr>
            <a:spLocks noChangeShapeType="1"/>
          </p:cNvSpPr>
          <p:nvPr/>
        </p:nvSpPr>
        <p:spPr bwMode="auto">
          <a:xfrm>
            <a:off x="8069263" y="3773488"/>
            <a:ext cx="403225" cy="1963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599" name="Line 13"/>
          <p:cNvSpPr>
            <a:spLocks noChangeShapeType="1"/>
          </p:cNvSpPr>
          <p:nvPr/>
        </p:nvSpPr>
        <p:spPr bwMode="auto">
          <a:xfrm flipV="1">
            <a:off x="8067675" y="3771900"/>
            <a:ext cx="403225" cy="1963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6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10641B-CD0D-DE4F-ABB3-97D10F1CC918}" type="slidenum">
              <a:rPr lang="en-US"/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Multiple Cache Copies: e.g. Alpha 21164</a:t>
            </a:r>
          </a:p>
        </p:txBody>
      </p:sp>
      <p:sp>
        <p:nvSpPr>
          <p:cNvPr id="686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Independent fast load paths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Single shared store path 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Not a scalable solution </a:t>
            </a:r>
          </a:p>
          <a:p>
            <a:pPr lvl="1" eaLnBrk="1" hangingPunct="1"/>
            <a:r>
              <a:rPr lang="en-US"/>
              <a:t> Store is a bottleneck</a:t>
            </a:r>
          </a:p>
          <a:p>
            <a:pPr lvl="1" eaLnBrk="1" hangingPunct="1"/>
            <a:r>
              <a:rPr lang="en-US"/>
              <a:t> Doubles area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lvl="1" eaLnBrk="1" hangingPunct="1"/>
            <a:endParaRPr lang="en-US"/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lvl="1" eaLnBrk="1" hangingPunct="1"/>
            <a:endParaRPr lang="en-US"/>
          </a:p>
        </p:txBody>
      </p:sp>
      <p:grpSp>
        <p:nvGrpSpPr>
          <p:cNvPr id="68614" name="Group 4"/>
          <p:cNvGrpSpPr>
            <a:grpSpLocks/>
          </p:cNvGrpSpPr>
          <p:nvPr/>
        </p:nvGrpSpPr>
        <p:grpSpPr bwMode="auto">
          <a:xfrm>
            <a:off x="4533900" y="2297113"/>
            <a:ext cx="3771900" cy="4256087"/>
            <a:chOff x="3049" y="897"/>
            <a:chExt cx="2376" cy="2681"/>
          </a:xfrm>
        </p:grpSpPr>
        <p:sp>
          <p:nvSpPr>
            <p:cNvPr id="68615" name="Rectangle 5"/>
            <p:cNvSpPr>
              <a:spLocks noChangeArrowheads="1"/>
            </p:cNvSpPr>
            <p:nvPr/>
          </p:nvSpPr>
          <p:spPr bwMode="auto">
            <a:xfrm>
              <a:off x="3817" y="1162"/>
              <a:ext cx="953" cy="8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$</a:t>
              </a:r>
              <a:endParaRPr lang="en-US" sz="2400">
                <a:solidFill>
                  <a:srgbClr val="FF3300"/>
                </a:solidFill>
                <a:latin typeface="Times New Roman" charset="0"/>
              </a:endParaRPr>
            </a:p>
          </p:txBody>
        </p:sp>
        <p:sp>
          <p:nvSpPr>
            <p:cNvPr id="68616" name="Text Box 6"/>
            <p:cNvSpPr txBox="1">
              <a:spLocks noChangeArrowheads="1"/>
            </p:cNvSpPr>
            <p:nvPr/>
          </p:nvSpPr>
          <p:spPr bwMode="auto">
            <a:xfrm>
              <a:off x="3049" y="897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1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Load</a:t>
              </a:r>
            </a:p>
          </p:txBody>
        </p:sp>
        <p:sp>
          <p:nvSpPr>
            <p:cNvPr id="68617" name="Text Box 7"/>
            <p:cNvSpPr txBox="1">
              <a:spLocks noChangeArrowheads="1"/>
            </p:cNvSpPr>
            <p:nvPr/>
          </p:nvSpPr>
          <p:spPr bwMode="auto">
            <a:xfrm>
              <a:off x="3104" y="2060"/>
              <a:ext cx="5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Store</a:t>
              </a:r>
            </a:p>
          </p:txBody>
        </p:sp>
        <p:sp>
          <p:nvSpPr>
            <p:cNvPr id="68618" name="Text Box 8"/>
            <p:cNvSpPr txBox="1">
              <a:spLocks noChangeArrowheads="1"/>
            </p:cNvSpPr>
            <p:nvPr/>
          </p:nvSpPr>
          <p:spPr bwMode="auto">
            <a:xfrm>
              <a:off x="4824" y="1181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1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68619" name="Text Box 9"/>
            <p:cNvSpPr txBox="1">
              <a:spLocks noChangeArrowheads="1"/>
            </p:cNvSpPr>
            <p:nvPr/>
          </p:nvSpPr>
          <p:spPr bwMode="auto">
            <a:xfrm>
              <a:off x="5066" y="2053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8620" name="Rectangle 10"/>
            <p:cNvSpPr>
              <a:spLocks noChangeArrowheads="1"/>
            </p:cNvSpPr>
            <p:nvPr/>
          </p:nvSpPr>
          <p:spPr bwMode="auto">
            <a:xfrm>
              <a:off x="3817" y="2399"/>
              <a:ext cx="953" cy="837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2400">
                  <a:solidFill>
                    <a:schemeClr val="bg1"/>
                  </a:solidFill>
                  <a:latin typeface="Times New Roman" charset="0"/>
                </a:rPr>
                <a:t>$</a:t>
              </a:r>
              <a:endParaRPr lang="en-US" sz="2400">
                <a:solidFill>
                  <a:srgbClr val="FF3300"/>
                </a:solidFill>
                <a:latin typeface="Times New Roman" charset="0"/>
              </a:endParaRPr>
            </a:p>
          </p:txBody>
        </p:sp>
        <p:sp>
          <p:nvSpPr>
            <p:cNvPr id="68621" name="Text Box 11"/>
            <p:cNvSpPr txBox="1">
              <a:spLocks noChangeArrowheads="1"/>
            </p:cNvSpPr>
            <p:nvPr/>
          </p:nvSpPr>
          <p:spPr bwMode="auto">
            <a:xfrm>
              <a:off x="3092" y="2738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2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Load</a:t>
              </a:r>
            </a:p>
          </p:txBody>
        </p:sp>
        <p:sp>
          <p:nvSpPr>
            <p:cNvPr id="68622" name="Text Box 12"/>
            <p:cNvSpPr txBox="1">
              <a:spLocks noChangeArrowheads="1"/>
            </p:cNvSpPr>
            <p:nvPr/>
          </p:nvSpPr>
          <p:spPr bwMode="auto">
            <a:xfrm>
              <a:off x="4824" y="2418"/>
              <a:ext cx="601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Pipe 2</a:t>
              </a:r>
            </a:p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Times New Roman" charset="0"/>
                </a:rPr>
                <a:t>Data</a:t>
              </a:r>
            </a:p>
          </p:txBody>
        </p:sp>
        <p:sp>
          <p:nvSpPr>
            <p:cNvPr id="68623" name="Text Box 13"/>
            <p:cNvSpPr txBox="1">
              <a:spLocks noChangeArrowheads="1"/>
            </p:cNvSpPr>
            <p:nvPr/>
          </p:nvSpPr>
          <p:spPr bwMode="auto">
            <a:xfrm>
              <a:off x="5066" y="3290"/>
              <a:ext cx="1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sz="2400">
                <a:solidFill>
                  <a:schemeClr val="tx1"/>
                </a:solidFill>
                <a:latin typeface="Times New Roman" charset="0"/>
              </a:endParaRPr>
            </a:p>
          </p:txBody>
        </p:sp>
        <p:sp>
          <p:nvSpPr>
            <p:cNvPr id="68624" name="Line 14"/>
            <p:cNvSpPr>
              <a:spLocks noChangeShapeType="1"/>
            </p:cNvSpPr>
            <p:nvPr/>
          </p:nvSpPr>
          <p:spPr bwMode="auto">
            <a:xfrm>
              <a:off x="3192" y="1222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5" name="Line 15"/>
            <p:cNvSpPr>
              <a:spLocks noChangeShapeType="1"/>
            </p:cNvSpPr>
            <p:nvPr/>
          </p:nvSpPr>
          <p:spPr bwMode="auto">
            <a:xfrm>
              <a:off x="3185" y="2473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6" name="Line 16"/>
            <p:cNvSpPr>
              <a:spLocks noChangeShapeType="1"/>
            </p:cNvSpPr>
            <p:nvPr/>
          </p:nvSpPr>
          <p:spPr bwMode="auto">
            <a:xfrm>
              <a:off x="3208" y="3064"/>
              <a:ext cx="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7" name="Line 17"/>
            <p:cNvSpPr>
              <a:spLocks noChangeShapeType="1"/>
            </p:cNvSpPr>
            <p:nvPr/>
          </p:nvSpPr>
          <p:spPr bwMode="auto">
            <a:xfrm flipV="1">
              <a:off x="3665" y="1876"/>
              <a:ext cx="0" cy="5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8" name="Line 18"/>
            <p:cNvSpPr>
              <a:spLocks noChangeShapeType="1"/>
            </p:cNvSpPr>
            <p:nvPr/>
          </p:nvSpPr>
          <p:spPr bwMode="auto">
            <a:xfrm>
              <a:off x="3665" y="1876"/>
              <a:ext cx="1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29" name="Line 19"/>
            <p:cNvSpPr>
              <a:spLocks noChangeShapeType="1"/>
            </p:cNvSpPr>
            <p:nvPr/>
          </p:nvSpPr>
          <p:spPr bwMode="auto">
            <a:xfrm>
              <a:off x="4778" y="2764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630" name="Line 20"/>
            <p:cNvSpPr>
              <a:spLocks noChangeShapeType="1"/>
            </p:cNvSpPr>
            <p:nvPr/>
          </p:nvSpPr>
          <p:spPr bwMode="auto">
            <a:xfrm>
              <a:off x="4773" y="1550"/>
              <a:ext cx="5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6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2F68B3-1A14-7E44-95B9-B04C7C706970}" type="slidenum">
              <a:rPr lang="en-US"/>
              <a:pPr/>
              <a:t>18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/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Evaluation Methods</a:t>
            </a:r>
          </a:p>
        </p:txBody>
      </p:sp>
      <p:sp>
        <p:nvSpPr>
          <p:cNvPr id="696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The three system evaluation methodologies</a:t>
            </a:r>
          </a:p>
          <a:p>
            <a:pPr lvl="1" eaLnBrk="1" hangingPunct="1">
              <a:buFontTx/>
              <a:buNone/>
            </a:pPr>
            <a:r>
              <a:rPr lang="en-US"/>
              <a:t>1. Analytic modeling</a:t>
            </a:r>
          </a:p>
          <a:p>
            <a:pPr lvl="1" eaLnBrk="1" hangingPunct="1">
              <a:buFontTx/>
              <a:buNone/>
            </a:pPr>
            <a:r>
              <a:rPr lang="en-US"/>
              <a:t>2. Software simulation</a:t>
            </a:r>
          </a:p>
          <a:p>
            <a:pPr lvl="1" eaLnBrk="1" hangingPunct="1">
              <a:buFontTx/>
              <a:buNone/>
            </a:pPr>
            <a:r>
              <a:rPr lang="en-US"/>
              <a:t>3. Hardware prototyping and measurement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4E039E3-DF58-F049-85D5-787001DFF348}" type="slidenum">
              <a:rPr lang="en-US"/>
              <a:pPr/>
              <a:t>19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/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Methods: Hardware Counters</a:t>
            </a:r>
          </a:p>
        </p:txBody>
      </p:sp>
      <p:sp>
        <p:nvSpPr>
          <p:cNvPr id="706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See Clark, TOCS 1983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accurate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realistic workloads, system + user + others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difficult, why?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must first have the machine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hard to vary cache parameters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experiments not deterministic</a:t>
            </a:r>
          </a:p>
          <a:p>
            <a:pPr lvl="2" eaLnBrk="1" hangingPunct="1">
              <a:buFont typeface="Webdings" charset="2"/>
              <a:buChar char="r"/>
            </a:pPr>
            <a:r>
              <a:rPr lang="en-US">
                <a:ea typeface="ＭＳ Ｐゴシック" charset="-128"/>
              </a:rPr>
              <a:t> use statistics!</a:t>
            </a:r>
          </a:p>
          <a:p>
            <a:pPr lvl="3" eaLnBrk="1" hangingPunct="1">
              <a:buFont typeface="Webdings" charset="2"/>
              <a:buChar char="r"/>
            </a:pPr>
            <a:r>
              <a:rPr lang="en-US">
                <a:ea typeface="ＭＳ Ｐゴシック" charset="-128"/>
              </a:rPr>
              <a:t> take multiple measurements</a:t>
            </a:r>
          </a:p>
          <a:p>
            <a:pPr lvl="3" eaLnBrk="1" hangingPunct="1">
              <a:buFont typeface="Webdings" charset="2"/>
              <a:buChar char="r"/>
            </a:pPr>
            <a:r>
              <a:rPr lang="en-US">
                <a:ea typeface="ＭＳ Ｐゴシック" charset="-128"/>
              </a:rPr>
              <a:t> compute mean and confidence measures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Most modern processors have built-in hardware counters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on Projects!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Compsci 220 / ECE 252 (Lebeck): 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24012-6D84-E245-96F8-F1C505C4786B}" type="slidenum">
              <a:rPr lang="en-US" smtClean="0"/>
              <a:pPr/>
              <a:t>2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6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6551BB8-1FD8-6E40-9BCA-F7AC5D2B70C8}" type="slidenum">
              <a:rPr lang="en-US"/>
              <a:pPr/>
              <a:t>20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/>
            </a:r>
            <a:br>
              <a:rPr lang="en-US">
                <a:ea typeface="ＭＳ Ｐゴシック" charset="-128"/>
                <a:cs typeface="ＭＳ Ｐゴシック" charset="-128"/>
              </a:rPr>
            </a:br>
            <a:r>
              <a:rPr lang="en-US">
                <a:ea typeface="ＭＳ Ｐゴシック" charset="-128"/>
                <a:cs typeface="ＭＳ Ｐゴシック" charset="-128"/>
              </a:rPr>
              <a:t>Methods: Analytic Models</a:t>
            </a:r>
          </a:p>
        </p:txBody>
      </p:sp>
      <p:sp>
        <p:nvSpPr>
          <p:cNvPr id="716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Mathematical expressions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insightful: can vary parameters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fast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absolute accuracy suspect for models with few parameters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hard to determine parameter values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difficult to evaluate cache interaction with system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bursty behavior hard to evaluate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7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3D7E4F5-4B47-0142-9405-86DF39235833}" type="slidenum">
              <a:rPr lang="en-US"/>
              <a:pPr/>
              <a:t>21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Methods: Trace-Driven Simulation</a:t>
            </a:r>
          </a:p>
        </p:txBody>
      </p:sp>
      <p:sp>
        <p:nvSpPr>
          <p:cNvPr id="727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8534400" cy="5105400"/>
          </a:xfrm>
        </p:spPr>
        <p:txBody>
          <a:bodyPr/>
          <a:lstStyle/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  <a:p>
            <a:pPr eaLnBrk="1" hangingPunct="1"/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2710" name="Oval 4"/>
          <p:cNvSpPr>
            <a:spLocks noChangeArrowheads="1"/>
          </p:cNvSpPr>
          <p:nvPr/>
        </p:nvSpPr>
        <p:spPr bwMode="auto">
          <a:xfrm>
            <a:off x="3505200" y="1676400"/>
            <a:ext cx="19050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Program</a:t>
            </a:r>
          </a:p>
        </p:txBody>
      </p:sp>
      <p:sp>
        <p:nvSpPr>
          <p:cNvPr id="72711" name="Rectangle 5"/>
          <p:cNvSpPr>
            <a:spLocks noChangeArrowheads="1"/>
          </p:cNvSpPr>
          <p:nvPr/>
        </p:nvSpPr>
        <p:spPr bwMode="auto">
          <a:xfrm>
            <a:off x="3429000" y="2743200"/>
            <a:ext cx="1981200" cy="8382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Memory trace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charset="0"/>
              </a:rPr>
              <a:t>generator</a:t>
            </a:r>
          </a:p>
        </p:txBody>
      </p:sp>
      <p:sp>
        <p:nvSpPr>
          <p:cNvPr id="72712" name="Rectangle 6"/>
          <p:cNvSpPr>
            <a:spLocks noChangeArrowheads="1"/>
          </p:cNvSpPr>
          <p:nvPr/>
        </p:nvSpPr>
        <p:spPr bwMode="auto">
          <a:xfrm>
            <a:off x="3429000" y="4191000"/>
            <a:ext cx="2057400" cy="914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400">
                <a:solidFill>
                  <a:schemeClr val="bg1"/>
                </a:solidFill>
                <a:latin typeface="Times New Roman" charset="0"/>
              </a:rPr>
              <a:t>Cache simulator</a:t>
            </a:r>
          </a:p>
        </p:txBody>
      </p:sp>
      <p:sp>
        <p:nvSpPr>
          <p:cNvPr id="72713" name="Line 7"/>
          <p:cNvSpPr>
            <a:spLocks noChangeShapeType="1"/>
          </p:cNvSpPr>
          <p:nvPr/>
        </p:nvSpPr>
        <p:spPr bwMode="auto">
          <a:xfrm>
            <a:off x="4419600" y="2286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4" name="Line 8"/>
          <p:cNvSpPr>
            <a:spLocks noChangeShapeType="1"/>
          </p:cNvSpPr>
          <p:nvPr/>
        </p:nvSpPr>
        <p:spPr bwMode="auto">
          <a:xfrm>
            <a:off x="4419600" y="35814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5" name="Freeform 9"/>
          <p:cNvSpPr>
            <a:spLocks/>
          </p:cNvSpPr>
          <p:nvPr/>
        </p:nvSpPr>
        <p:spPr bwMode="auto">
          <a:xfrm>
            <a:off x="2743200" y="4267200"/>
            <a:ext cx="685800" cy="457200"/>
          </a:xfrm>
          <a:custGeom>
            <a:avLst/>
            <a:gdLst>
              <a:gd name="T0" fmla="*/ 1088707589 w 432"/>
              <a:gd name="T1" fmla="*/ 725804891 h 288"/>
              <a:gd name="T2" fmla="*/ 0 w 432"/>
              <a:gd name="T3" fmla="*/ 120967498 h 288"/>
              <a:gd name="T4" fmla="*/ 1088707589 w 432"/>
              <a:gd name="T5" fmla="*/ 0 h 288"/>
              <a:gd name="T6" fmla="*/ 0 60000 65536"/>
              <a:gd name="T7" fmla="*/ 0 60000 65536"/>
              <a:gd name="T8" fmla="*/ 0 60000 65536"/>
              <a:gd name="T9" fmla="*/ 0 w 432"/>
              <a:gd name="T10" fmla="*/ 0 h 288"/>
              <a:gd name="T11" fmla="*/ 432 w 432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288">
                <a:moveTo>
                  <a:pt x="432" y="288"/>
                </a:moveTo>
                <a:cubicBezTo>
                  <a:pt x="216" y="192"/>
                  <a:pt x="0" y="96"/>
                  <a:pt x="0" y="48"/>
                </a:cubicBez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6" name="Text Box 10"/>
          <p:cNvSpPr txBox="1">
            <a:spLocks noChangeArrowheads="1"/>
          </p:cNvSpPr>
          <p:nvPr/>
        </p:nvSpPr>
        <p:spPr bwMode="auto">
          <a:xfrm>
            <a:off x="2057400" y="44958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Repeat</a:t>
            </a:r>
          </a:p>
        </p:txBody>
      </p:sp>
      <p:sp>
        <p:nvSpPr>
          <p:cNvPr id="72717" name="Text Box 11"/>
          <p:cNvSpPr txBox="1">
            <a:spLocks noChangeArrowheads="1"/>
          </p:cNvSpPr>
          <p:nvPr/>
        </p:nvSpPr>
        <p:spPr bwMode="auto">
          <a:xfrm>
            <a:off x="3733800" y="5486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Times New Roman" charset="0"/>
              </a:rPr>
              <a:t>Miss ratio</a:t>
            </a:r>
          </a:p>
        </p:txBody>
      </p:sp>
      <p:sp>
        <p:nvSpPr>
          <p:cNvPr id="72718" name="Line 12"/>
          <p:cNvSpPr>
            <a:spLocks noChangeShapeType="1"/>
          </p:cNvSpPr>
          <p:nvPr/>
        </p:nvSpPr>
        <p:spPr bwMode="auto">
          <a:xfrm>
            <a:off x="44958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719" name="Magnetic Disk 14"/>
          <p:cNvSpPr>
            <a:spLocks noChangeArrowheads="1"/>
          </p:cNvSpPr>
          <p:nvPr/>
        </p:nvSpPr>
        <p:spPr bwMode="auto">
          <a:xfrm>
            <a:off x="6524625" y="3455988"/>
            <a:ext cx="822325" cy="822325"/>
          </a:xfrm>
          <a:prstGeom prst="flowChartMagneticDisk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2720" name="Straight Arrow Connector 21"/>
          <p:cNvCxnSpPr>
            <a:cxnSpLocks noChangeShapeType="1"/>
            <a:endCxn id="72719" idx="2"/>
          </p:cNvCxnSpPr>
          <p:nvPr/>
        </p:nvCxnSpPr>
        <p:spPr bwMode="auto">
          <a:xfrm flipV="1">
            <a:off x="4419600" y="3867150"/>
            <a:ext cx="2105025" cy="19050"/>
          </a:xfrm>
          <a:prstGeom prst="straightConnector1">
            <a:avLst/>
          </a:prstGeom>
          <a:noFill/>
          <a:ln w="28575">
            <a:solidFill>
              <a:srgbClr val="FF0000"/>
            </a:solidFill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7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D780819-4F25-CF4A-B380-EF949C825DB6}" type="slidenum">
              <a:rPr lang="en-US"/>
              <a:pPr/>
              <a:t>22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Methods: Trace-Driven Simulation</a:t>
            </a:r>
          </a:p>
        </p:txBody>
      </p:sp>
      <p:sp>
        <p:nvSpPr>
          <p:cNvPr id="737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experiments repeatable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can be accurate</a:t>
            </a:r>
          </a:p>
          <a:p>
            <a:pPr lvl="1" eaLnBrk="1" hangingPunct="1">
              <a:buFont typeface="Wingdings" charset="2"/>
              <a:buChar char="ü"/>
            </a:pPr>
            <a:r>
              <a:rPr lang="en-US"/>
              <a:t> much recent progress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reasonable traces are very large (gigabytes?)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simulation is time consuming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hard to say if traces are representative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don’t directly capture speculative execution</a:t>
            </a:r>
          </a:p>
          <a:p>
            <a:pPr lvl="1" eaLnBrk="1" hangingPunct="1">
              <a:buFont typeface="Webdings" charset="2"/>
              <a:buChar char="r"/>
            </a:pPr>
            <a:r>
              <a:rPr lang="en-US"/>
              <a:t> don’t model interaction with system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  <a:p>
            <a:pPr lvl="1" eaLnBrk="1" hangingPunct="1">
              <a:buFont typeface="Webdings" charset="2"/>
              <a:buChar char="r"/>
            </a:pPr>
            <a:r>
              <a:rPr lang="en-US"/>
              <a:t>Widely used in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0C5C7CE-5E56-D347-91F3-3A1AE41611C4}" type="slidenum">
              <a:rPr lang="en-US"/>
              <a:pPr/>
              <a:t>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8915400" cy="6096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Methods: Execution-Driven Simulation</a:t>
            </a:r>
          </a:p>
        </p:txBody>
      </p:sp>
      <p:sp>
        <p:nvSpPr>
          <p:cNvPr id="747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Simulate the program execution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simulates each instruction’s execution on the computer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 model processor, memory hierarchy, peripherals, etc.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/>
              <a:t> reports execution time</a:t>
            </a:r>
          </a:p>
          <a:p>
            <a:pPr lvl="2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>
                <a:ea typeface="ＭＳ Ｐゴシック" charset="-128"/>
              </a:rPr>
              <a:t> accounts for all system interactions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Char char="ü"/>
            </a:pPr>
            <a:r>
              <a:rPr lang="en-US"/>
              <a:t> no need to generate/store trace</a:t>
            </a:r>
          </a:p>
          <a:p>
            <a:pPr lvl="1" eaLnBrk="1" hangingPunct="1">
              <a:lnSpc>
                <a:spcPct val="90000"/>
              </a:lnSpc>
              <a:buFont typeface="Webdings" charset="2"/>
              <a:buChar char="r"/>
            </a:pPr>
            <a:r>
              <a:rPr lang="en-US"/>
              <a:t> much more complicated simulation model</a:t>
            </a:r>
          </a:p>
          <a:p>
            <a:pPr lvl="1" eaLnBrk="1" hangingPunct="1">
              <a:lnSpc>
                <a:spcPct val="90000"/>
              </a:lnSpc>
              <a:buFont typeface="Webdings" charset="2"/>
              <a:buChar char="r"/>
            </a:pPr>
            <a:r>
              <a:rPr lang="en-US"/>
              <a:t> time-consuming but good programming can help</a:t>
            </a:r>
          </a:p>
          <a:p>
            <a:pPr lvl="1" eaLnBrk="1" hangingPunct="1">
              <a:lnSpc>
                <a:spcPct val="90000"/>
              </a:lnSpc>
              <a:buFont typeface="Webdings" charset="2"/>
              <a:buChar char="r"/>
            </a:pPr>
            <a:r>
              <a:rPr lang="en-US"/>
              <a:t> multi-threaded programs exhibit variability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Char char="8"/>
            </a:pPr>
            <a:r>
              <a:rPr lang="en-US">
                <a:ea typeface="ＭＳ Ｐゴシック" charset="-128"/>
                <a:cs typeface="ＭＳ Ｐゴシック" charset="-128"/>
              </a:rPr>
              <a:t>Very common in academia today</a:t>
            </a:r>
          </a:p>
          <a:p>
            <a:pPr eaLnBrk="1" hangingPunct="1">
              <a:lnSpc>
                <a:spcPct val="90000"/>
              </a:lnSpc>
              <a:buFont typeface="ZapfDingbats" pitchFamily="82" charset="2"/>
              <a:buChar char="8"/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  <a:buFont typeface="ZapfDingbats" pitchFamily="82" charset="2"/>
              <a:buChar char="8"/>
            </a:pPr>
            <a:r>
              <a:rPr lang="en-US">
                <a:ea typeface="ＭＳ Ｐゴシック" charset="-128"/>
                <a:cs typeface="ＭＳ Ｐゴシック" charset="-128"/>
              </a:rPr>
              <a:t>Watch out for repeatability in multithreaded workloads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7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F5AF5AA-CEF1-4746-872D-693AF3DF0C6C}" type="slidenum">
              <a:rPr lang="en-US"/>
              <a:pPr/>
              <a:t>24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Low-Power Caches</a:t>
            </a:r>
          </a:p>
        </p:txBody>
      </p:sp>
      <p:sp>
        <p:nvSpPr>
          <p:cNvPr id="757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Caches consume significant power</a:t>
            </a:r>
          </a:p>
          <a:p>
            <a:pPr lvl="1" eaLnBrk="1" hangingPunct="1"/>
            <a:r>
              <a:rPr lang="en-US"/>
              <a:t>15% in Pentium4</a:t>
            </a:r>
          </a:p>
          <a:p>
            <a:pPr lvl="1" eaLnBrk="1" hangingPunct="1"/>
            <a:r>
              <a:rPr lang="en-US"/>
              <a:t>45% in StrongARM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Three techniques</a:t>
            </a:r>
          </a:p>
          <a:p>
            <a:pPr lvl="1" eaLnBrk="1" hangingPunct="1"/>
            <a:r>
              <a:rPr lang="en-US"/>
              <a:t>Way prediction (already talked about)</a:t>
            </a:r>
          </a:p>
          <a:p>
            <a:pPr lvl="1" eaLnBrk="1" hangingPunct="1"/>
            <a:r>
              <a:rPr lang="en-US"/>
              <a:t>Dynamic resizing</a:t>
            </a:r>
          </a:p>
          <a:p>
            <a:pPr lvl="1" eaLnBrk="1" hangingPunct="1"/>
            <a:r>
              <a:rPr lang="en-US"/>
              <a:t>Drowsy 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8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E228772-9A74-B349-8B65-FB4B8B877948}" type="slidenum">
              <a:rPr lang="en-US"/>
              <a:pPr/>
              <a:t>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Low-Power Access: Dynamic Resizing</a:t>
            </a:r>
          </a:p>
        </p:txBody>
      </p:sp>
      <p:sp>
        <p:nvSpPr>
          <p:cNvPr id="768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Dynamic cache resizing</a:t>
            </a:r>
            <a:endParaRPr lang="en-US">
              <a:ea typeface="ＭＳ Ｐゴシック" charset="-128"/>
              <a:cs typeface="ＭＳ Ｐゴシック" charset="-128"/>
            </a:endParaRPr>
          </a:p>
          <a:p>
            <a:pPr lvl="1" eaLnBrk="1" hangingPunct="1"/>
            <a:r>
              <a:rPr lang="en-US"/>
              <a:t>Observation I: data, tag arrays implemented as many small arrays</a:t>
            </a:r>
          </a:p>
          <a:p>
            <a:pPr lvl="1" eaLnBrk="1" hangingPunct="1"/>
            <a:r>
              <a:rPr lang="en-US"/>
              <a:t>Observation II: many programs don’t fully utilize caches</a:t>
            </a:r>
          </a:p>
          <a:p>
            <a:pPr lvl="1" eaLnBrk="1" hangingPunct="1"/>
            <a:endParaRPr lang="en-US"/>
          </a:p>
          <a:p>
            <a:pPr lvl="1" eaLnBrk="1" hangingPunct="1"/>
            <a:r>
              <a:rPr lang="en-US"/>
              <a:t>Idea: dynamically turn off unused arrays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Turn off means disconnect power (V</a:t>
            </a:r>
            <a:r>
              <a:rPr lang="en-US" baseline="-25000">
                <a:ea typeface="ＭＳ Ｐゴシック" charset="-128"/>
              </a:rPr>
              <a:t>DD</a:t>
            </a:r>
            <a:r>
              <a:rPr lang="en-US">
                <a:ea typeface="ＭＳ Ｐゴシック" charset="-128"/>
              </a:rPr>
              <a:t>) plane</a:t>
            </a:r>
          </a:p>
          <a:p>
            <a:pPr lvl="2" eaLnBrk="1" hangingPunct="1">
              <a:buFontTx/>
              <a:buChar char="+"/>
            </a:pPr>
            <a:r>
              <a:rPr lang="en-US">
                <a:ea typeface="ＭＳ Ｐゴシック" charset="-128"/>
              </a:rPr>
              <a:t>Helps with both dynamic and static power</a:t>
            </a:r>
          </a:p>
          <a:p>
            <a:pPr lvl="1" eaLnBrk="1" hangingPunct="1"/>
            <a:r>
              <a:rPr lang="en-US"/>
              <a:t>There are always tradeoffs</a:t>
            </a:r>
          </a:p>
          <a:p>
            <a:pPr lvl="2" eaLnBrk="1" hangingPunct="1">
              <a:buFontTx/>
              <a:buChar char="–"/>
            </a:pPr>
            <a:r>
              <a:rPr lang="en-US">
                <a:ea typeface="ＭＳ Ｐゴシック" charset="-128"/>
              </a:rPr>
              <a:t>Flush dirty lines before powering down </a:t>
            </a:r>
            <a:r>
              <a:rPr lang="en-US">
                <a:ea typeface="ＭＳ Ｐゴシック" charset="-128"/>
                <a:sym typeface="Symbol" charset="2"/>
              </a:rPr>
              <a:t></a:t>
            </a:r>
            <a:r>
              <a:rPr lang="en-US">
                <a:ea typeface="ＭＳ Ｐゴシック" charset="-128"/>
              </a:rPr>
              <a:t> costs power</a:t>
            </a:r>
            <a:r>
              <a:rPr lang="en-US">
                <a:ea typeface="ＭＳ Ｐゴシック" charset="-128"/>
                <a:sym typeface="Symbol" charset="2"/>
              </a:rPr>
              <a:t></a:t>
            </a:r>
            <a:endParaRPr lang="en-US">
              <a:ea typeface="ＭＳ Ｐゴシック" charset="-128"/>
            </a:endParaRPr>
          </a:p>
          <a:p>
            <a:pPr lvl="2" eaLnBrk="1" hangingPunct="1">
              <a:buFontTx/>
              <a:buChar char="–"/>
            </a:pPr>
            <a:r>
              <a:rPr lang="en-US">
                <a:ea typeface="ＭＳ Ｐゴシック" charset="-128"/>
              </a:rPr>
              <a:t>Cache-size</a:t>
            </a:r>
            <a:r>
              <a:rPr lang="en-US">
                <a:ea typeface="ＭＳ Ｐゴシック" charset="-128"/>
                <a:sym typeface="Symbol" charset="2"/>
              </a:rPr>
              <a:t></a:t>
            </a:r>
            <a:r>
              <a:rPr lang="en-US">
                <a:ea typeface="ＭＳ Ｐゴシック" charset="-128"/>
              </a:rPr>
              <a:t> </a:t>
            </a:r>
            <a:r>
              <a:rPr lang="en-US">
                <a:ea typeface="ＭＳ Ｐゴシック" charset="-128"/>
                <a:sym typeface="Symbol" charset="2"/>
              </a:rPr>
              <a:t> </a:t>
            </a:r>
            <a:r>
              <a:rPr lang="en-US">
                <a:ea typeface="ＭＳ Ｐゴシック" charset="-128"/>
              </a:rPr>
              <a:t>%</a:t>
            </a:r>
            <a:r>
              <a:rPr lang="en-US" baseline="-25000">
                <a:ea typeface="ＭＳ Ｐゴシック" charset="-128"/>
              </a:rPr>
              <a:t>miss</a:t>
            </a:r>
            <a:r>
              <a:rPr lang="en-US">
                <a:ea typeface="ＭＳ Ｐゴシック" charset="-128"/>
                <a:sym typeface="Symbol" charset="2"/>
              </a:rPr>
              <a:t></a:t>
            </a:r>
            <a:r>
              <a:rPr lang="en-US">
                <a:ea typeface="ＭＳ Ｐゴシック" charset="-128"/>
              </a:rPr>
              <a:t> </a:t>
            </a:r>
            <a:r>
              <a:rPr lang="en-US">
                <a:ea typeface="ＭＳ Ｐゴシック" charset="-128"/>
                <a:sym typeface="Symbol" charset="2"/>
              </a:rPr>
              <a:t></a:t>
            </a:r>
            <a:r>
              <a:rPr lang="en-US">
                <a:ea typeface="ＭＳ Ｐゴシック" charset="-128"/>
              </a:rPr>
              <a:t> power</a:t>
            </a:r>
            <a:r>
              <a:rPr lang="en-US">
                <a:ea typeface="ＭＳ Ｐゴシック" charset="-128"/>
                <a:sym typeface="Symbol" charset="2"/>
              </a:rPr>
              <a:t>, </a:t>
            </a:r>
            <a:r>
              <a:rPr lang="en-US">
                <a:ea typeface="ＭＳ Ｐゴシック" charset="-128"/>
              </a:rPr>
              <a:t>execution time</a:t>
            </a:r>
            <a:r>
              <a:rPr lang="en-US">
                <a:ea typeface="ＭＳ Ｐゴシック" charset="-128"/>
                <a:sym typeface="Symbol" charset="2"/>
              </a:rPr>
              <a:t>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8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B13CE23-2179-0F41-923B-018A2F8ED31A}" type="slidenum">
              <a:rPr lang="en-US"/>
              <a:pPr/>
              <a:t>26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Dynamic Resizing: When to Resize</a:t>
            </a:r>
          </a:p>
        </p:txBody>
      </p:sp>
      <p:sp>
        <p:nvSpPr>
          <p:cNvPr id="778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Use %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miss</a:t>
            </a:r>
            <a:r>
              <a:rPr lang="en-US">
                <a:ea typeface="ＭＳ Ｐゴシック" charset="-128"/>
                <a:cs typeface="ＭＳ Ｐゴシック" charset="-128"/>
              </a:rPr>
              <a:t> feedback</a:t>
            </a:r>
          </a:p>
          <a:p>
            <a:pPr lvl="1" eaLnBrk="1" hangingPunct="1"/>
            <a:r>
              <a:rPr lang="en-US"/>
              <a:t>%</a:t>
            </a:r>
            <a:r>
              <a:rPr lang="en-US" baseline="-25000"/>
              <a:t>miss</a:t>
            </a:r>
            <a:r>
              <a:rPr lang="en-US"/>
              <a:t> near zero? Make cache smaller (if possible)</a:t>
            </a:r>
          </a:p>
          <a:p>
            <a:pPr lvl="1" eaLnBrk="1" hangingPunct="1"/>
            <a:r>
              <a:rPr lang="en-US"/>
              <a:t>%</a:t>
            </a:r>
            <a:r>
              <a:rPr lang="en-US" baseline="-25000"/>
              <a:t>miss</a:t>
            </a:r>
            <a:r>
              <a:rPr lang="en-US"/>
              <a:t> above some threshold? Make cache bigger (if possible)</a:t>
            </a:r>
          </a:p>
          <a:p>
            <a:pPr lvl="2" eaLnBrk="1" hangingPunct="1"/>
            <a:endParaRPr lang="en-US">
              <a:ea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Aside: how to track miss-rate in hardware?</a:t>
            </a:r>
          </a:p>
          <a:p>
            <a:pPr lvl="1" eaLnBrk="1" hangingPunct="1"/>
            <a:r>
              <a:rPr lang="en-US"/>
              <a:t>Hard, easier to track miss-rate vs. some threshold</a:t>
            </a:r>
          </a:p>
          <a:p>
            <a:pPr lvl="1" eaLnBrk="1" hangingPunct="1"/>
            <a:r>
              <a:rPr lang="en-US"/>
              <a:t>Example: is %</a:t>
            </a:r>
            <a:r>
              <a:rPr lang="en-US" baseline="-25000"/>
              <a:t>miss</a:t>
            </a:r>
            <a:r>
              <a:rPr lang="en-US"/>
              <a:t> higher than 5%?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N-bit counter (N = 8, say)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Hit? counter –= 1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Miss? counter += 19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Counter positive? More than 1 miss per 19 hits (%</a:t>
            </a:r>
            <a:r>
              <a:rPr lang="en-US" baseline="-25000">
                <a:ea typeface="ＭＳ Ｐゴシック" charset="-128"/>
              </a:rPr>
              <a:t>miss</a:t>
            </a:r>
            <a:r>
              <a:rPr lang="en-US">
                <a:ea typeface="ＭＳ Ｐゴシック" charset="-128"/>
              </a:rPr>
              <a:t> &gt; 5%)</a:t>
            </a:r>
            <a:endParaRPr lang="en-US" baseline="-2500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8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CC5854-5BB7-C749-B63E-EF47D8D73A4B}" type="slidenum">
              <a:rPr lang="en-US"/>
              <a:pPr/>
              <a:t>27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Dynamic Resizing: How to Resize?</a:t>
            </a:r>
          </a:p>
        </p:txBody>
      </p:sp>
      <p:sp>
        <p:nvSpPr>
          <p:cNvPr id="788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Reduce ways</a:t>
            </a:r>
            <a:r>
              <a:rPr lang="en-US">
                <a:ea typeface="ＭＳ Ｐゴシック" charset="-128"/>
                <a:cs typeface="ＭＳ Ｐゴシック" charset="-128"/>
              </a:rPr>
              <a:t> </a:t>
            </a:r>
          </a:p>
          <a:p>
            <a:pPr lvl="1" eaLnBrk="1" hangingPunct="1"/>
            <a:r>
              <a:rPr lang="en-US"/>
              <a:t>[“Selective Cache Ways”, Albonesi, ISCA-98]</a:t>
            </a:r>
          </a:p>
          <a:p>
            <a:pPr lvl="1" eaLnBrk="1" hangingPunct="1">
              <a:buFontTx/>
              <a:buChar char="+"/>
            </a:pPr>
            <a:r>
              <a:rPr lang="en-US"/>
              <a:t>Resizing doesn’t change mapping of blocks to sets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simple</a:t>
            </a:r>
          </a:p>
          <a:p>
            <a:pPr lvl="1" eaLnBrk="1" hangingPunct="1">
              <a:buFontTx/>
              <a:buChar char="–"/>
            </a:pPr>
            <a:r>
              <a:rPr lang="en-US"/>
              <a:t>Lose associativity</a:t>
            </a:r>
          </a:p>
          <a:p>
            <a:pPr lvl="1" eaLnBrk="1" hangingPunct="1"/>
            <a:endParaRPr lang="en-US" b="1">
              <a:solidFill>
                <a:srgbClr val="FF0909"/>
              </a:solidFill>
            </a:endParaRPr>
          </a:p>
          <a:p>
            <a:pPr eaLnBrk="1" hangingPunct="1"/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Reduce sets</a:t>
            </a:r>
            <a:r>
              <a:rPr lang="en-US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 </a:t>
            </a:r>
          </a:p>
          <a:p>
            <a:pPr lvl="1" eaLnBrk="1" hangingPunct="1"/>
            <a:r>
              <a:rPr lang="en-US"/>
              <a:t>[“Resizable Cache Design”, Yang+, HPCA-02]</a:t>
            </a:r>
          </a:p>
          <a:p>
            <a:pPr lvl="1" eaLnBrk="1" hangingPunct="1">
              <a:buFontTx/>
              <a:buChar char="–"/>
            </a:pPr>
            <a:r>
              <a:rPr lang="en-US"/>
              <a:t>Resizing changes mapping of blocks to sets </a:t>
            </a:r>
            <a:r>
              <a:rPr lang="en-US">
                <a:sym typeface="Symbol" charset="2"/>
              </a:rPr>
              <a:t></a:t>
            </a:r>
            <a:r>
              <a:rPr lang="en-US"/>
              <a:t> tricky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When cache made bigger, need to relocate some blocks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Actually, just flush them</a:t>
            </a:r>
          </a:p>
          <a:p>
            <a:pPr lvl="1" eaLnBrk="1" hangingPunct="1"/>
            <a:r>
              <a:rPr lang="en-US"/>
              <a:t>Why would anyone choose this way?</a:t>
            </a:r>
          </a:p>
          <a:p>
            <a:pPr lvl="2" eaLnBrk="1" hangingPunct="1">
              <a:buFontTx/>
              <a:buChar char="+"/>
            </a:pPr>
            <a:r>
              <a:rPr lang="en-US">
                <a:ea typeface="ＭＳ Ｐゴシック" charset="-128"/>
              </a:rPr>
              <a:t>More flexibility: number of ways typically small</a:t>
            </a:r>
          </a:p>
          <a:p>
            <a:pPr lvl="2" eaLnBrk="1" hangingPunct="1">
              <a:buFontTx/>
              <a:buChar char="+"/>
            </a:pPr>
            <a:r>
              <a:rPr lang="en-US">
                <a:ea typeface="ＭＳ Ｐゴシック" charset="-128"/>
              </a:rPr>
              <a:t>Lower %</a:t>
            </a:r>
            <a:r>
              <a:rPr lang="en-US" baseline="-25000">
                <a:ea typeface="ＭＳ Ｐゴシック" charset="-128"/>
              </a:rPr>
              <a:t>miss</a:t>
            </a:r>
            <a:r>
              <a:rPr lang="en-US">
                <a:ea typeface="ＭＳ Ｐゴシック" charset="-128"/>
              </a:rPr>
              <a:t>: for fixed capacity, higher associativity better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Drowsy Caches</a:t>
            </a:r>
          </a:p>
        </p:txBody>
      </p:sp>
      <p:sp>
        <p:nvSpPr>
          <p:cNvPr id="79875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Circuit technique to reduce leakage power</a:t>
            </a:r>
          </a:p>
          <a:p>
            <a:pPr lvl="1"/>
            <a:r>
              <a:rPr lang="en-US"/>
              <a:t>Lower Vdd </a:t>
            </a:r>
            <a:r>
              <a:rPr lang="en-US">
                <a:sym typeface="Wingdings" charset="2"/>
              </a:rPr>
              <a:t> Much lower leakage </a:t>
            </a:r>
          </a:p>
          <a:p>
            <a:pPr lvl="1"/>
            <a:r>
              <a:rPr lang="en-US">
                <a:sym typeface="Wingdings" charset="2"/>
              </a:rPr>
              <a:t>But too low Vdd  Unreliable read/destructive read</a:t>
            </a:r>
          </a:p>
          <a:p>
            <a:pPr lvl="1"/>
            <a:endParaRPr lang="en-US">
              <a:sym typeface="Wingdings" charset="2"/>
            </a:endParaRPr>
          </a:p>
          <a:p>
            <a:r>
              <a:rPr lang="en-US">
                <a:ea typeface="ＭＳ Ｐゴシック" charset="-128"/>
                <a:cs typeface="ＭＳ Ｐゴシック" charset="-128"/>
                <a:sym typeface="Wingdings" charset="2"/>
              </a:rPr>
              <a:t>Key: Drowsy state (low Vdd) to hold value w/ low leakage</a:t>
            </a:r>
          </a:p>
          <a:p>
            <a:r>
              <a:rPr lang="en-US">
                <a:ea typeface="ＭＳ Ｐゴシック" charset="-128"/>
                <a:cs typeface="ＭＳ Ｐゴシック" charset="-128"/>
                <a:sym typeface="Wingdings" charset="2"/>
              </a:rPr>
              <a:t>Key: Wake up to normal state (high Vdd) to access</a:t>
            </a:r>
          </a:p>
          <a:p>
            <a:pPr lvl="1"/>
            <a:r>
              <a:rPr lang="en-US">
                <a:sym typeface="Wingdings" charset="2"/>
              </a:rPr>
              <a:t>1-3 cycle additional latency</a:t>
            </a:r>
            <a:endParaRPr lang="en-US"/>
          </a:p>
        </p:txBody>
      </p:sp>
      <p:sp>
        <p:nvSpPr>
          <p:cNvPr id="7987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8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3115C57-B4D1-B74C-8D59-C1EF13FBC3F1}" type="slidenum">
              <a:rPr lang="en-US"/>
              <a:pPr/>
              <a:t>28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9878" name="Group 21"/>
          <p:cNvGrpSpPr>
            <a:grpSpLocks/>
          </p:cNvGrpSpPr>
          <p:nvPr/>
        </p:nvGrpSpPr>
        <p:grpSpPr bwMode="auto">
          <a:xfrm>
            <a:off x="460375" y="4576763"/>
            <a:ext cx="5259388" cy="1536700"/>
            <a:chOff x="381000" y="4038600"/>
            <a:chExt cx="5258569" cy="1536805"/>
          </a:xfrm>
        </p:grpSpPr>
        <p:sp>
          <p:nvSpPr>
            <p:cNvPr id="79879" name="Manual Operation 5"/>
            <p:cNvSpPr>
              <a:spLocks noChangeArrowheads="1"/>
            </p:cNvSpPr>
            <p:nvPr/>
          </p:nvSpPr>
          <p:spPr bwMode="auto">
            <a:xfrm rot="-5400000">
              <a:off x="1866900" y="4305300"/>
              <a:ext cx="762000" cy="228600"/>
            </a:xfrm>
            <a:prstGeom prst="flowChartManualOperation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cxnSp>
          <p:nvCxnSpPr>
            <p:cNvPr id="79880" name="Straight Connector 7"/>
            <p:cNvCxnSpPr>
              <a:cxnSpLocks noChangeShapeType="1"/>
            </p:cNvCxnSpPr>
            <p:nvPr/>
          </p:nvCxnSpPr>
          <p:spPr bwMode="auto">
            <a:xfrm>
              <a:off x="1600200" y="4191000"/>
              <a:ext cx="533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79881" name="Straight Connector 8"/>
            <p:cNvCxnSpPr>
              <a:cxnSpLocks noChangeShapeType="1"/>
            </p:cNvCxnSpPr>
            <p:nvPr/>
          </p:nvCxnSpPr>
          <p:spPr bwMode="auto">
            <a:xfrm>
              <a:off x="1600200" y="4572000"/>
              <a:ext cx="533400" cy="15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882" name="TextBox 9"/>
            <p:cNvSpPr txBox="1">
              <a:spLocks noChangeArrowheads="1"/>
            </p:cNvSpPr>
            <p:nvPr/>
          </p:nvSpPr>
          <p:spPr bwMode="auto">
            <a:xfrm>
              <a:off x="381000" y="4038600"/>
              <a:ext cx="10829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Low Vdd</a:t>
              </a:r>
            </a:p>
          </p:txBody>
        </p:sp>
        <p:sp>
          <p:nvSpPr>
            <p:cNvPr id="79883" name="TextBox 10"/>
            <p:cNvSpPr txBox="1">
              <a:spLocks noChangeArrowheads="1"/>
            </p:cNvSpPr>
            <p:nvPr/>
          </p:nvSpPr>
          <p:spPr bwMode="auto">
            <a:xfrm>
              <a:off x="381000" y="4419600"/>
              <a:ext cx="113425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High Vdd</a:t>
              </a:r>
            </a:p>
          </p:txBody>
        </p:sp>
        <p:cxnSp>
          <p:nvCxnSpPr>
            <p:cNvPr id="79884" name="Straight Connector 12"/>
            <p:cNvCxnSpPr>
              <a:cxnSpLocks noChangeShapeType="1"/>
              <a:stCxn id="79879" idx="1"/>
            </p:cNvCxnSpPr>
            <p:nvPr/>
          </p:nvCxnSpPr>
          <p:spPr bwMode="auto">
            <a:xfrm rot="5400000">
              <a:off x="2015747" y="4951035"/>
              <a:ext cx="458789" cy="551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885" name="TextBox 17"/>
            <p:cNvSpPr txBox="1">
              <a:spLocks noChangeArrowheads="1"/>
            </p:cNvSpPr>
            <p:nvPr/>
          </p:nvSpPr>
          <p:spPr bwMode="auto">
            <a:xfrm>
              <a:off x="1601701" y="5206073"/>
              <a:ext cx="95414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Drowsy</a:t>
              </a:r>
            </a:p>
          </p:txBody>
        </p:sp>
        <p:cxnSp>
          <p:nvCxnSpPr>
            <p:cNvPr id="79886" name="Straight Connector 19"/>
            <p:cNvCxnSpPr>
              <a:cxnSpLocks noChangeShapeType="1"/>
              <a:stCxn id="79879" idx="2"/>
            </p:cNvCxnSpPr>
            <p:nvPr/>
          </p:nvCxnSpPr>
          <p:spPr bwMode="auto">
            <a:xfrm flipV="1">
              <a:off x="2362200" y="4416581"/>
              <a:ext cx="898407" cy="301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79887" name="TextBox 20"/>
            <p:cNvSpPr txBox="1">
              <a:spLocks noChangeArrowheads="1"/>
            </p:cNvSpPr>
            <p:nvPr/>
          </p:nvSpPr>
          <p:spPr bwMode="auto">
            <a:xfrm>
              <a:off x="3363573" y="4256394"/>
              <a:ext cx="227599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</a:rPr>
                <a:t>Vdd to cache SRAM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8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699E6FC-8E3E-394E-99A2-E184ABEAFACF}" type="slidenum">
              <a:rPr lang="en-US"/>
              <a:pPr/>
              <a:t>29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Memory Hierarchy Design</a:t>
            </a:r>
          </a:p>
        </p:txBody>
      </p:sp>
      <p:sp>
        <p:nvSpPr>
          <p:cNvPr id="809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Important: design hierarchy components together</a:t>
            </a:r>
            <a:endParaRPr lang="en-US" b="1">
              <a:solidFill>
                <a:srgbClr val="FF0909"/>
              </a:solidFill>
              <a:ea typeface="ＭＳ Ｐゴシック" charset="-128"/>
              <a:cs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I$</a:t>
            </a:r>
            <a:r>
              <a:rPr lang="en-US">
                <a:ea typeface="ＭＳ Ｐゴシック" charset="-128"/>
                <a:cs typeface="ＭＳ Ｐゴシック" charset="-128"/>
              </a:rPr>
              <a:t>, </a:t>
            </a:r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D$</a:t>
            </a:r>
            <a:r>
              <a:rPr lang="en-US">
                <a:ea typeface="ＭＳ Ｐゴシック" charset="-128"/>
                <a:cs typeface="ＭＳ Ｐゴシック" charset="-128"/>
              </a:rPr>
              <a:t>: optimized for latency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hit</a:t>
            </a:r>
            <a:r>
              <a:rPr lang="en-US">
                <a:ea typeface="ＭＳ Ｐゴシック" charset="-128"/>
                <a:cs typeface="ＭＳ Ｐゴシック" charset="-128"/>
              </a:rPr>
              <a:t> and parallel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Insns/data in separate caches (</a:t>
            </a:r>
            <a:r>
              <a:rPr lang="en-US" b="1"/>
              <a:t>for bandwidth</a:t>
            </a:r>
            <a:r>
              <a:rPr 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Capacity: 8–64KB, block size: 16–64B, associativity: 1–4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Power: parallel tag/data access, way prediction?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Bandwidth: banking or multi-porting/replication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Other: write-through or write-back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L2</a:t>
            </a:r>
            <a:r>
              <a:rPr lang="en-US">
                <a:ea typeface="ＭＳ Ｐゴシック" charset="-128"/>
                <a:cs typeface="ＭＳ Ｐゴシック" charset="-128"/>
              </a:rPr>
              <a:t>: optimized for %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miss</a:t>
            </a:r>
            <a:r>
              <a:rPr lang="en-US">
                <a:ea typeface="ＭＳ Ｐゴシック" charset="-128"/>
                <a:cs typeface="ＭＳ Ｐゴシック" charset="-128"/>
              </a:rPr>
              <a:t>, power (latency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hit</a:t>
            </a:r>
            <a:r>
              <a:rPr lang="en-US">
                <a:ea typeface="ＭＳ Ｐゴシック" charset="-128"/>
                <a:cs typeface="ＭＳ Ｐゴシック" charset="-128"/>
              </a:rPr>
              <a:t>: 10–20)</a:t>
            </a:r>
            <a:endParaRPr lang="en-US" baseline="-25000">
              <a:ea typeface="ＭＳ Ｐゴシック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/>
              <a:t>Insns and data in one cache (for higher utilization, %</a:t>
            </a:r>
            <a:r>
              <a:rPr lang="en-US" baseline="-25000"/>
              <a:t>miss</a:t>
            </a:r>
            <a:r>
              <a:rPr lang="en-US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Capacity: 128KB–2MB, block size: 64–256B, associativity: 4–16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Power: parallel or serial tag/data access, banking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Bandwidth: banking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Other: write-back</a:t>
            </a:r>
          </a:p>
          <a:p>
            <a:pPr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  <a:ea typeface="ＭＳ Ｐゴシック" charset="-128"/>
                <a:cs typeface="ＭＳ Ｐゴシック" charset="-128"/>
              </a:rPr>
              <a:t>L3</a:t>
            </a:r>
            <a:r>
              <a:rPr lang="en-US">
                <a:ea typeface="ＭＳ Ｐゴシック" charset="-128"/>
                <a:cs typeface="ＭＳ Ｐゴシック" charset="-128"/>
              </a:rPr>
              <a:t>: starting to appear (latency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hit</a:t>
            </a:r>
            <a:r>
              <a:rPr lang="en-US">
                <a:ea typeface="ＭＳ Ｐゴシック" charset="-128"/>
                <a:cs typeface="ＭＳ Ｐゴシック" charset="-128"/>
              </a:rPr>
              <a:t> = 30-50)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F7B481-2C72-8E4A-A1B0-430FED53BE52}" type="slidenum">
              <a:rPr lang="en-US"/>
              <a:pPr/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12738"/>
            <a:ext cx="3889375" cy="601662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This Unit: Caches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713163" y="1257300"/>
            <a:ext cx="5049837" cy="2168525"/>
          </a:xfrm>
          <a:noFill/>
        </p:spPr>
        <p:txBody>
          <a:bodyPr lIns="63500" tIns="25400" rIns="63500" bIns="25400">
            <a:spAutoFit/>
          </a:bodyPr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Memory hierarchy concepts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Cache organization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High-performance techniques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Low power techniques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Some example calculations</a:t>
            </a:r>
          </a:p>
        </p:txBody>
      </p:sp>
      <p:sp>
        <p:nvSpPr>
          <p:cNvPr id="4102" name="Rectangle 4"/>
          <p:cNvSpPr>
            <a:spLocks noChangeArrowheads="1"/>
          </p:cNvSpPr>
          <p:nvPr/>
        </p:nvSpPr>
        <p:spPr bwMode="auto">
          <a:xfrm>
            <a:off x="381000" y="1143000"/>
            <a:ext cx="2438400" cy="11430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3" name="Rectangle 5"/>
          <p:cNvSpPr>
            <a:spLocks noChangeArrowheads="1"/>
          </p:cNvSpPr>
          <p:nvPr/>
        </p:nvSpPr>
        <p:spPr bwMode="auto">
          <a:xfrm>
            <a:off x="381000" y="1143000"/>
            <a:ext cx="14287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Application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04" name="Rectangle 6"/>
          <p:cNvSpPr>
            <a:spLocks noChangeArrowheads="1"/>
          </p:cNvSpPr>
          <p:nvPr/>
        </p:nvSpPr>
        <p:spPr bwMode="auto">
          <a:xfrm>
            <a:off x="1371600" y="1447800"/>
            <a:ext cx="1981200" cy="838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5" name="Rectangle 7"/>
          <p:cNvSpPr>
            <a:spLocks noChangeArrowheads="1"/>
          </p:cNvSpPr>
          <p:nvPr/>
        </p:nvSpPr>
        <p:spPr bwMode="auto">
          <a:xfrm>
            <a:off x="1466850" y="1524000"/>
            <a:ext cx="51435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>
                <a:solidFill>
                  <a:srgbClr val="000000"/>
                </a:solidFill>
              </a:rPr>
              <a:t>OS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06" name="Rectangle 8"/>
          <p:cNvSpPr>
            <a:spLocks noChangeArrowheads="1"/>
          </p:cNvSpPr>
          <p:nvPr/>
        </p:nvSpPr>
        <p:spPr bwMode="auto">
          <a:xfrm>
            <a:off x="2057400" y="1828800"/>
            <a:ext cx="13716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7" name="Rectangle 9"/>
          <p:cNvSpPr>
            <a:spLocks noChangeArrowheads="1"/>
          </p:cNvSpPr>
          <p:nvPr/>
        </p:nvSpPr>
        <p:spPr bwMode="auto">
          <a:xfrm>
            <a:off x="2133600" y="1905000"/>
            <a:ext cx="121920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b="1">
                <a:solidFill>
                  <a:srgbClr val="000000"/>
                </a:solidFill>
              </a:rPr>
              <a:t>Firmware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08" name="Rectangle 10"/>
          <p:cNvSpPr>
            <a:spLocks noChangeArrowheads="1"/>
          </p:cNvSpPr>
          <p:nvPr/>
        </p:nvSpPr>
        <p:spPr bwMode="auto">
          <a:xfrm>
            <a:off x="533400" y="1828800"/>
            <a:ext cx="13716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9" name="Rectangle 11"/>
          <p:cNvSpPr>
            <a:spLocks noChangeArrowheads="1"/>
          </p:cNvSpPr>
          <p:nvPr/>
        </p:nvSpPr>
        <p:spPr bwMode="auto">
          <a:xfrm>
            <a:off x="609600" y="1905000"/>
            <a:ext cx="1219200" cy="366713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b="1">
                <a:solidFill>
                  <a:srgbClr val="000000"/>
                </a:solidFill>
              </a:rPr>
              <a:t>Compiler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10" name="Rectangle 12"/>
          <p:cNvSpPr>
            <a:spLocks noChangeArrowheads="1"/>
          </p:cNvSpPr>
          <p:nvPr/>
        </p:nvSpPr>
        <p:spPr bwMode="auto">
          <a:xfrm>
            <a:off x="457200" y="2438400"/>
            <a:ext cx="1371600" cy="9144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1" name="Rectangle 13"/>
          <p:cNvSpPr>
            <a:spLocks noChangeArrowheads="1"/>
          </p:cNvSpPr>
          <p:nvPr/>
        </p:nvSpPr>
        <p:spPr bwMode="auto">
          <a:xfrm>
            <a:off x="1828800" y="2438400"/>
            <a:ext cx="1371600" cy="9144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2" name="Rectangle 14"/>
          <p:cNvSpPr>
            <a:spLocks noChangeArrowheads="1"/>
          </p:cNvSpPr>
          <p:nvPr/>
        </p:nvSpPr>
        <p:spPr bwMode="auto">
          <a:xfrm>
            <a:off x="1905000" y="2528888"/>
            <a:ext cx="1219200" cy="36671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I/O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13" name="Rectangle 15"/>
          <p:cNvSpPr>
            <a:spLocks noChangeArrowheads="1"/>
          </p:cNvSpPr>
          <p:nvPr/>
        </p:nvSpPr>
        <p:spPr bwMode="auto">
          <a:xfrm>
            <a:off x="1219200" y="2895600"/>
            <a:ext cx="13716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4" name="Rectangle 16"/>
          <p:cNvSpPr>
            <a:spLocks noChangeArrowheads="1"/>
          </p:cNvSpPr>
          <p:nvPr/>
        </p:nvSpPr>
        <p:spPr bwMode="auto">
          <a:xfrm>
            <a:off x="1295400" y="29718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b="1">
                <a:solidFill>
                  <a:srgbClr val="000000"/>
                </a:solidFill>
              </a:rPr>
              <a:t>Memory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15" name="Rectangle 17"/>
          <p:cNvSpPr>
            <a:spLocks noChangeArrowheads="1"/>
          </p:cNvSpPr>
          <p:nvPr/>
        </p:nvSpPr>
        <p:spPr bwMode="auto">
          <a:xfrm>
            <a:off x="457200" y="3352800"/>
            <a:ext cx="2743200" cy="457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6" name="Rectangle 18"/>
          <p:cNvSpPr>
            <a:spLocks noChangeArrowheads="1"/>
          </p:cNvSpPr>
          <p:nvPr/>
        </p:nvSpPr>
        <p:spPr bwMode="auto">
          <a:xfrm>
            <a:off x="609600" y="34290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Digital Circuits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17" name="Rectangle 19"/>
          <p:cNvSpPr>
            <a:spLocks noChangeArrowheads="1"/>
          </p:cNvSpPr>
          <p:nvPr/>
        </p:nvSpPr>
        <p:spPr bwMode="auto">
          <a:xfrm>
            <a:off x="457200" y="3810000"/>
            <a:ext cx="2743200" cy="4572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Rectangle 20"/>
          <p:cNvSpPr>
            <a:spLocks noChangeArrowheads="1"/>
          </p:cNvSpPr>
          <p:nvPr/>
        </p:nvSpPr>
        <p:spPr bwMode="auto">
          <a:xfrm>
            <a:off x="609600" y="3886200"/>
            <a:ext cx="25146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Gates &amp; Transistors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4119" name="Line 21"/>
          <p:cNvSpPr>
            <a:spLocks noChangeShapeType="1"/>
          </p:cNvSpPr>
          <p:nvPr/>
        </p:nvSpPr>
        <p:spPr bwMode="auto">
          <a:xfrm>
            <a:off x="228600" y="2362200"/>
            <a:ext cx="3276600" cy="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Rectangle 22"/>
          <p:cNvSpPr>
            <a:spLocks noChangeArrowheads="1"/>
          </p:cNvSpPr>
          <p:nvPr/>
        </p:nvSpPr>
        <p:spPr bwMode="auto">
          <a:xfrm>
            <a:off x="457200" y="2438400"/>
            <a:ext cx="6096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1" name="Rectangle 23"/>
          <p:cNvSpPr>
            <a:spLocks noChangeArrowheads="1"/>
          </p:cNvSpPr>
          <p:nvPr/>
        </p:nvSpPr>
        <p:spPr bwMode="auto">
          <a:xfrm>
            <a:off x="533400" y="2514600"/>
            <a:ext cx="12192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CPU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9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7C9A20A-3F0A-FB4D-90D2-1C657984E110}" type="slidenum">
              <a:rPr lang="en-US"/>
              <a:pPr/>
              <a:t>30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Hierarchy: Inclusion versus Exclusion</a:t>
            </a:r>
          </a:p>
        </p:txBody>
      </p:sp>
      <p:sp>
        <p:nvSpPr>
          <p:cNvPr id="819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Inclusion</a:t>
            </a:r>
          </a:p>
          <a:p>
            <a:pPr lvl="1" eaLnBrk="1" hangingPunct="1"/>
            <a:r>
              <a:rPr lang="en-US"/>
              <a:t>A block in the L1 is always in the L2</a:t>
            </a:r>
          </a:p>
          <a:p>
            <a:pPr lvl="1" eaLnBrk="1" hangingPunct="1"/>
            <a:r>
              <a:rPr lang="en-US"/>
              <a:t>Good for write-through L1s (why?)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Exclusion</a:t>
            </a:r>
          </a:p>
          <a:p>
            <a:pPr lvl="1" eaLnBrk="1" hangingPunct="1"/>
            <a:r>
              <a:rPr lang="en-US"/>
              <a:t>Block is either in L1 or L2 (never both)</a:t>
            </a:r>
          </a:p>
          <a:p>
            <a:pPr lvl="1" eaLnBrk="1" hangingPunct="1"/>
            <a:r>
              <a:rPr lang="en-US"/>
              <a:t>Good if L2 is small relative to L1 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Example: AMD’s Duron 64KB L1s, 64KB L2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Non-inclusion</a:t>
            </a:r>
          </a:p>
          <a:p>
            <a:pPr lvl="1" eaLnBrk="1" hangingPunct="1"/>
            <a:r>
              <a:rPr lang="en-US"/>
              <a:t>No guarantees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9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E89A739-B771-2F44-B307-3C62DBF3886A}" type="slidenum">
              <a:rPr lang="en-US"/>
              <a:pPr/>
              <a:t>31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Memory Performance Equation</a:t>
            </a:r>
          </a:p>
        </p:txBody>
      </p:sp>
      <p:sp>
        <p:nvSpPr>
          <p:cNvPr id="829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438400" y="1295400"/>
            <a:ext cx="64008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For memory component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Access</a:t>
            </a:r>
            <a:r>
              <a:rPr lang="en-US"/>
              <a:t>: read or write to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Hit</a:t>
            </a:r>
            <a:r>
              <a:rPr lang="en-US"/>
              <a:t>: desired data found in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Miss</a:t>
            </a:r>
            <a:r>
              <a:rPr lang="en-US"/>
              <a:t>: desired data not found in M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</a:rPr>
              <a:t>Must get from another (slower) component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Fill</a:t>
            </a:r>
            <a:r>
              <a:rPr lang="en-US"/>
              <a:t>: action of placing data in M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%</a:t>
            </a:r>
            <a:r>
              <a:rPr lang="en-US" b="1" baseline="-25000">
                <a:solidFill>
                  <a:srgbClr val="FF0909"/>
                </a:solidFill>
              </a:rPr>
              <a:t>miss</a:t>
            </a:r>
            <a:r>
              <a:rPr lang="en-US"/>
              <a:t> (miss-rate): #misses / #accesses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t</a:t>
            </a:r>
            <a:r>
              <a:rPr lang="en-US" b="1" baseline="-25000">
                <a:solidFill>
                  <a:srgbClr val="FF0909"/>
                </a:solidFill>
              </a:rPr>
              <a:t>hit</a:t>
            </a:r>
            <a:r>
              <a:rPr lang="en-US"/>
              <a:t>: time to read data from (write data to) M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t</a:t>
            </a:r>
            <a:r>
              <a:rPr lang="en-US" b="1" baseline="-25000">
                <a:solidFill>
                  <a:srgbClr val="FF0909"/>
                </a:solidFill>
              </a:rPr>
              <a:t>miss</a:t>
            </a:r>
            <a:r>
              <a:rPr lang="en-US"/>
              <a:t>: time to read data into M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>
                <a:ea typeface="ＭＳ Ｐゴシック" charset="-128"/>
                <a:cs typeface="ＭＳ Ｐゴシック" charset="-128"/>
              </a:rPr>
              <a:t>Performance metric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b="1">
                <a:solidFill>
                  <a:srgbClr val="FF0909"/>
                </a:solidFill>
              </a:rPr>
              <a:t>t</a:t>
            </a:r>
            <a:r>
              <a:rPr lang="en-US" b="1" baseline="-25000">
                <a:solidFill>
                  <a:srgbClr val="FF0909"/>
                </a:solidFill>
              </a:rPr>
              <a:t>avg</a:t>
            </a:r>
            <a:r>
              <a:rPr lang="en-US"/>
              <a:t>: average access time</a:t>
            </a:r>
          </a:p>
          <a:p>
            <a:pPr lvl="1" algn="ctr" eaLnBrk="1" hangingPunct="1">
              <a:lnSpc>
                <a:spcPct val="90000"/>
              </a:lnSpc>
              <a:buFontTx/>
              <a:buNone/>
            </a:pPr>
            <a:r>
              <a:rPr lang="en-US" sz="2400" b="1">
                <a:solidFill>
                  <a:srgbClr val="FF0909"/>
                </a:solidFill>
              </a:rPr>
              <a:t>t</a:t>
            </a:r>
            <a:r>
              <a:rPr lang="en-US" sz="2400" b="1" baseline="-25000">
                <a:solidFill>
                  <a:srgbClr val="FF0909"/>
                </a:solidFill>
              </a:rPr>
              <a:t>avg</a:t>
            </a:r>
            <a:r>
              <a:rPr lang="en-US" sz="2400" b="1">
                <a:solidFill>
                  <a:srgbClr val="FF0909"/>
                </a:solidFill>
              </a:rPr>
              <a:t> = t</a:t>
            </a:r>
            <a:r>
              <a:rPr lang="en-US" sz="2400" b="1" baseline="-25000">
                <a:solidFill>
                  <a:srgbClr val="FF0909"/>
                </a:solidFill>
              </a:rPr>
              <a:t>hit</a:t>
            </a:r>
            <a:r>
              <a:rPr lang="en-US" sz="2400" b="1">
                <a:solidFill>
                  <a:srgbClr val="FF0909"/>
                </a:solidFill>
              </a:rPr>
              <a:t> + %</a:t>
            </a:r>
            <a:r>
              <a:rPr lang="en-US" sz="2400" b="1" baseline="-25000">
                <a:solidFill>
                  <a:srgbClr val="FF0909"/>
                </a:solidFill>
              </a:rPr>
              <a:t>miss</a:t>
            </a:r>
            <a:r>
              <a:rPr lang="en-US" sz="2400" b="1">
                <a:solidFill>
                  <a:srgbClr val="FF0909"/>
                </a:solidFill>
              </a:rPr>
              <a:t> * t</a:t>
            </a:r>
            <a:r>
              <a:rPr lang="en-US" sz="2400" b="1" baseline="-25000">
                <a:solidFill>
                  <a:srgbClr val="FF0909"/>
                </a:solidFill>
              </a:rPr>
              <a:t>miss</a:t>
            </a:r>
            <a:endParaRPr lang="en-US" sz="2400"/>
          </a:p>
        </p:txBody>
      </p:sp>
      <p:sp>
        <p:nvSpPr>
          <p:cNvPr id="82950" name="Rectangle 4"/>
          <p:cNvSpPr>
            <a:spLocks noChangeArrowheads="1"/>
          </p:cNvSpPr>
          <p:nvPr/>
        </p:nvSpPr>
        <p:spPr bwMode="auto">
          <a:xfrm>
            <a:off x="879475" y="1219200"/>
            <a:ext cx="12192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2951" name="Rectangle 5"/>
          <p:cNvSpPr>
            <a:spLocks noChangeArrowheads="1"/>
          </p:cNvSpPr>
          <p:nvPr/>
        </p:nvSpPr>
        <p:spPr bwMode="auto">
          <a:xfrm>
            <a:off x="574675" y="2743200"/>
            <a:ext cx="1828800" cy="9144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82952" name="Line 6"/>
          <p:cNvSpPr>
            <a:spLocks noChangeShapeType="1"/>
          </p:cNvSpPr>
          <p:nvPr/>
        </p:nvSpPr>
        <p:spPr bwMode="auto">
          <a:xfrm>
            <a:off x="1641475" y="18288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3" name="Line 7"/>
          <p:cNvSpPr>
            <a:spLocks noChangeShapeType="1"/>
          </p:cNvSpPr>
          <p:nvPr/>
        </p:nvSpPr>
        <p:spPr bwMode="auto">
          <a:xfrm>
            <a:off x="1336675" y="18288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954" name="Text Box 8"/>
          <p:cNvSpPr txBox="1">
            <a:spLocks noChangeArrowheads="1"/>
          </p:cNvSpPr>
          <p:nvPr/>
        </p:nvSpPr>
        <p:spPr bwMode="auto">
          <a:xfrm>
            <a:off x="1616075" y="2020888"/>
            <a:ext cx="533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FF0909"/>
                </a:solidFill>
              </a:rPr>
              <a:t>t</a:t>
            </a:r>
            <a:r>
              <a:rPr lang="en-US" sz="2400" b="1" baseline="-25000">
                <a:solidFill>
                  <a:srgbClr val="FF0909"/>
                </a:solidFill>
              </a:rPr>
              <a:t>hit</a:t>
            </a:r>
            <a:endParaRPr lang="en-US" sz="2400">
              <a:solidFill>
                <a:srgbClr val="FF0909"/>
              </a:solidFill>
            </a:endParaRPr>
          </a:p>
        </p:txBody>
      </p:sp>
      <p:sp>
        <p:nvSpPr>
          <p:cNvPr id="82955" name="Text Box 9"/>
          <p:cNvSpPr txBox="1">
            <a:spLocks noChangeArrowheads="1"/>
          </p:cNvSpPr>
          <p:nvPr/>
        </p:nvSpPr>
        <p:spPr bwMode="auto">
          <a:xfrm>
            <a:off x="1616075" y="3886200"/>
            <a:ext cx="7493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FF0909"/>
                </a:solidFill>
              </a:rPr>
              <a:t>t</a:t>
            </a:r>
            <a:r>
              <a:rPr lang="en-US" sz="2400" b="1" baseline="-25000">
                <a:solidFill>
                  <a:srgbClr val="FF0909"/>
                </a:solidFill>
              </a:rPr>
              <a:t>miss</a:t>
            </a:r>
            <a:endParaRPr lang="en-US" sz="2400">
              <a:solidFill>
                <a:srgbClr val="FF0909"/>
              </a:solidFill>
            </a:endParaRPr>
          </a:p>
        </p:txBody>
      </p:sp>
      <p:sp>
        <p:nvSpPr>
          <p:cNvPr id="82956" name="Text Box 10"/>
          <p:cNvSpPr txBox="1">
            <a:spLocks noChangeArrowheads="1"/>
          </p:cNvSpPr>
          <p:nvPr/>
        </p:nvSpPr>
        <p:spPr bwMode="auto">
          <a:xfrm>
            <a:off x="1565275" y="3124200"/>
            <a:ext cx="9175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solidFill>
                  <a:srgbClr val="FF0909"/>
                </a:solidFill>
              </a:rPr>
              <a:t>%</a:t>
            </a:r>
            <a:r>
              <a:rPr lang="en-US" sz="2400" b="1" baseline="-25000">
                <a:solidFill>
                  <a:srgbClr val="FF0909"/>
                </a:solidFill>
              </a:rPr>
              <a:t>miss</a:t>
            </a:r>
            <a:endParaRPr lang="en-US" sz="2400" b="1">
              <a:solidFill>
                <a:srgbClr val="FF0909"/>
              </a:solidFill>
            </a:endParaRPr>
          </a:p>
        </p:txBody>
      </p:sp>
      <p:sp>
        <p:nvSpPr>
          <p:cNvPr id="82957" name="Line 11"/>
          <p:cNvSpPr>
            <a:spLocks noChangeShapeType="1"/>
          </p:cNvSpPr>
          <p:nvPr/>
        </p:nvSpPr>
        <p:spPr bwMode="auto">
          <a:xfrm>
            <a:off x="1600200" y="3657600"/>
            <a:ext cx="0" cy="914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9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2321D9-6C26-7742-BAFF-3D4E7879E3F5}" type="slidenum">
              <a:rPr lang="en-US"/>
              <a:pPr/>
              <a:t>32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3972" name="Rectangle 2"/>
          <p:cNvSpPr>
            <a:spLocks noChangeArrowheads="1"/>
          </p:cNvSpPr>
          <p:nvPr/>
        </p:nvSpPr>
        <p:spPr bwMode="auto">
          <a:xfrm>
            <a:off x="304800" y="2895600"/>
            <a:ext cx="2438400" cy="3581400"/>
          </a:xfrm>
          <a:prstGeom prst="rect">
            <a:avLst/>
          </a:prstGeom>
          <a:solidFill>
            <a:schemeClr val="hlink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3" name="Rectangle 3"/>
          <p:cNvSpPr>
            <a:spLocks noChangeArrowheads="1"/>
          </p:cNvSpPr>
          <p:nvPr/>
        </p:nvSpPr>
        <p:spPr bwMode="auto">
          <a:xfrm>
            <a:off x="381000" y="3886200"/>
            <a:ext cx="2286000" cy="25146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4" name="Rectangle 4"/>
          <p:cNvSpPr>
            <a:spLocks noChangeArrowheads="1"/>
          </p:cNvSpPr>
          <p:nvPr/>
        </p:nvSpPr>
        <p:spPr bwMode="auto">
          <a:xfrm>
            <a:off x="457200" y="5257800"/>
            <a:ext cx="2133600" cy="1066800"/>
          </a:xfrm>
          <a:prstGeom prst="rect">
            <a:avLst/>
          </a:prstGeom>
          <a:solidFill>
            <a:srgbClr val="52F4C2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7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Hierarchy Performance</a:t>
            </a:r>
          </a:p>
        </p:txBody>
      </p:sp>
      <p:sp>
        <p:nvSpPr>
          <p:cNvPr id="83976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173413" y="1143000"/>
            <a:ext cx="5665787" cy="5105400"/>
          </a:xfrm>
        </p:spPr>
        <p:txBody>
          <a:bodyPr/>
          <a:lstStyle/>
          <a:p>
            <a:pPr lvl="1" eaLnBrk="1" hangingPunct="1"/>
            <a:endParaRPr lang="en-US"/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avg</a:t>
            </a:r>
            <a:r>
              <a:rPr lang="en-US"/>
              <a:t> </a:t>
            </a:r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avg-M1</a:t>
            </a:r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hit-M1 </a:t>
            </a:r>
            <a:r>
              <a:rPr lang="en-US"/>
              <a:t>+ (%</a:t>
            </a:r>
            <a:r>
              <a:rPr lang="en-US" baseline="-25000"/>
              <a:t>miss-M1</a:t>
            </a:r>
            <a:r>
              <a:rPr lang="en-US"/>
              <a:t>*t</a:t>
            </a:r>
            <a:r>
              <a:rPr lang="en-US" baseline="-25000"/>
              <a:t>miss-M1</a:t>
            </a:r>
            <a:r>
              <a:rPr lang="en-US"/>
              <a:t>)</a:t>
            </a:r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hit-M1 </a:t>
            </a:r>
            <a:r>
              <a:rPr lang="en-US"/>
              <a:t>+ (%</a:t>
            </a:r>
            <a:r>
              <a:rPr lang="en-US" baseline="-25000"/>
              <a:t>miss-M1</a:t>
            </a:r>
            <a:r>
              <a:rPr lang="en-US"/>
              <a:t>*t</a:t>
            </a:r>
            <a:r>
              <a:rPr lang="en-US" baseline="-25000"/>
              <a:t>avg-M2</a:t>
            </a:r>
            <a:r>
              <a:rPr lang="en-US"/>
              <a:t>)</a:t>
            </a:r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hit-M1 </a:t>
            </a:r>
            <a:r>
              <a:rPr lang="en-US"/>
              <a:t>+ (%</a:t>
            </a:r>
            <a:r>
              <a:rPr lang="en-US" baseline="-25000"/>
              <a:t>miss-M1</a:t>
            </a:r>
            <a:r>
              <a:rPr lang="en-US"/>
              <a:t>*(t</a:t>
            </a:r>
            <a:r>
              <a:rPr lang="en-US" baseline="-25000"/>
              <a:t>hit-M2 </a:t>
            </a:r>
            <a:r>
              <a:rPr lang="en-US"/>
              <a:t>+ (%</a:t>
            </a:r>
            <a:r>
              <a:rPr lang="en-US" baseline="-25000"/>
              <a:t>miss-M2</a:t>
            </a:r>
            <a:r>
              <a:rPr lang="en-US"/>
              <a:t>*t</a:t>
            </a:r>
            <a:r>
              <a:rPr lang="en-US" baseline="-25000"/>
              <a:t>miss-M2</a:t>
            </a:r>
            <a:r>
              <a:rPr lang="en-US"/>
              <a:t>)))</a:t>
            </a:r>
          </a:p>
          <a:p>
            <a:pPr lvl="1" eaLnBrk="1" hangingPunct="1">
              <a:buFontTx/>
              <a:buNone/>
            </a:pPr>
            <a:r>
              <a:rPr lang="en-US"/>
              <a:t>t</a:t>
            </a:r>
            <a:r>
              <a:rPr lang="en-US" baseline="-25000"/>
              <a:t>hit-M1 </a:t>
            </a:r>
            <a:r>
              <a:rPr lang="en-US"/>
              <a:t>+ (%</a:t>
            </a:r>
            <a:r>
              <a:rPr lang="en-US" baseline="-25000"/>
              <a:t>miss-M1</a:t>
            </a:r>
            <a:r>
              <a:rPr lang="en-US"/>
              <a:t>* (t</a:t>
            </a:r>
            <a:r>
              <a:rPr lang="en-US" baseline="-25000"/>
              <a:t>hit-M2 </a:t>
            </a:r>
            <a:r>
              <a:rPr lang="en-US"/>
              <a:t>+ (%</a:t>
            </a:r>
            <a:r>
              <a:rPr lang="en-US" baseline="-25000"/>
              <a:t>miss-M2</a:t>
            </a:r>
            <a:r>
              <a:rPr lang="en-US"/>
              <a:t>*t</a:t>
            </a:r>
            <a:r>
              <a:rPr lang="en-US" baseline="-25000"/>
              <a:t>avg-M3</a:t>
            </a:r>
            <a:r>
              <a:rPr lang="en-US"/>
              <a:t>)))</a:t>
            </a:r>
          </a:p>
          <a:p>
            <a:pPr lvl="1" eaLnBrk="1" hangingPunct="1">
              <a:buFontTx/>
              <a:buNone/>
            </a:pPr>
            <a:r>
              <a:rPr lang="en-US"/>
              <a:t>…</a:t>
            </a:r>
          </a:p>
          <a:p>
            <a:pPr lvl="1" eaLnBrk="1" hangingPunct="1"/>
            <a:endParaRPr lang="en-US"/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1676400" y="4860925"/>
            <a:ext cx="18716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t</a:t>
            </a:r>
            <a:r>
              <a:rPr lang="en-US" sz="2000" b="1" baseline="-25000">
                <a:solidFill>
                  <a:srgbClr val="000000"/>
                </a:solidFill>
              </a:rPr>
              <a:t>miss-M3</a:t>
            </a:r>
            <a:r>
              <a:rPr lang="en-US" sz="2000" b="1">
                <a:solidFill>
                  <a:srgbClr val="000000"/>
                </a:solidFill>
              </a:rPr>
              <a:t> = t</a:t>
            </a:r>
            <a:r>
              <a:rPr lang="en-US" sz="2000" b="1" baseline="-25000">
                <a:solidFill>
                  <a:srgbClr val="000000"/>
                </a:solidFill>
              </a:rPr>
              <a:t>avg-M4</a:t>
            </a:r>
          </a:p>
        </p:txBody>
      </p:sp>
      <p:sp>
        <p:nvSpPr>
          <p:cNvPr id="83978" name="Rectangle 8"/>
          <p:cNvSpPr>
            <a:spLocks noChangeArrowheads="1"/>
          </p:cNvSpPr>
          <p:nvPr/>
        </p:nvSpPr>
        <p:spPr bwMode="auto">
          <a:xfrm>
            <a:off x="914400" y="1219200"/>
            <a:ext cx="1219200" cy="6096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CPU</a:t>
            </a:r>
          </a:p>
        </p:txBody>
      </p:sp>
      <p:sp>
        <p:nvSpPr>
          <p:cNvPr id="83979" name="Rectangle 9"/>
          <p:cNvSpPr>
            <a:spLocks noChangeArrowheads="1"/>
          </p:cNvSpPr>
          <p:nvPr/>
        </p:nvSpPr>
        <p:spPr bwMode="auto">
          <a:xfrm>
            <a:off x="1219200" y="2286000"/>
            <a:ext cx="609600" cy="3048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M1</a:t>
            </a:r>
          </a:p>
        </p:txBody>
      </p:sp>
      <p:sp>
        <p:nvSpPr>
          <p:cNvPr id="83980" name="Rectangle 10"/>
          <p:cNvSpPr>
            <a:spLocks noChangeArrowheads="1"/>
          </p:cNvSpPr>
          <p:nvPr/>
        </p:nvSpPr>
        <p:spPr bwMode="auto">
          <a:xfrm>
            <a:off x="990600" y="3048000"/>
            <a:ext cx="1066800" cy="4572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M2</a:t>
            </a:r>
          </a:p>
        </p:txBody>
      </p:sp>
      <p:sp>
        <p:nvSpPr>
          <p:cNvPr id="83981" name="Rectangle 11"/>
          <p:cNvSpPr>
            <a:spLocks noChangeArrowheads="1"/>
          </p:cNvSpPr>
          <p:nvPr/>
        </p:nvSpPr>
        <p:spPr bwMode="auto">
          <a:xfrm>
            <a:off x="762000" y="4114800"/>
            <a:ext cx="1524000" cy="6096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M3</a:t>
            </a:r>
          </a:p>
        </p:txBody>
      </p:sp>
      <p:sp>
        <p:nvSpPr>
          <p:cNvPr id="83982" name="Line 12"/>
          <p:cNvSpPr>
            <a:spLocks noChangeShapeType="1"/>
          </p:cNvSpPr>
          <p:nvPr/>
        </p:nvSpPr>
        <p:spPr bwMode="auto">
          <a:xfrm>
            <a:off x="1676400" y="1828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3" name="Line 13"/>
          <p:cNvSpPr>
            <a:spLocks noChangeShapeType="1"/>
          </p:cNvSpPr>
          <p:nvPr/>
        </p:nvSpPr>
        <p:spPr bwMode="auto">
          <a:xfrm>
            <a:off x="1676400" y="2590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4" name="Line 14"/>
          <p:cNvSpPr>
            <a:spLocks noChangeShapeType="1"/>
          </p:cNvSpPr>
          <p:nvPr/>
        </p:nvSpPr>
        <p:spPr bwMode="auto">
          <a:xfrm>
            <a:off x="1676400" y="35052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5" name="Line 15"/>
          <p:cNvSpPr>
            <a:spLocks noChangeShapeType="1"/>
          </p:cNvSpPr>
          <p:nvPr/>
        </p:nvSpPr>
        <p:spPr bwMode="auto">
          <a:xfrm>
            <a:off x="1295400" y="35052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6" name="Line 16"/>
          <p:cNvSpPr>
            <a:spLocks noChangeShapeType="1"/>
          </p:cNvSpPr>
          <p:nvPr/>
        </p:nvSpPr>
        <p:spPr bwMode="auto">
          <a:xfrm>
            <a:off x="1371600" y="2590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7" name="Line 17"/>
          <p:cNvSpPr>
            <a:spLocks noChangeShapeType="1"/>
          </p:cNvSpPr>
          <p:nvPr/>
        </p:nvSpPr>
        <p:spPr bwMode="auto">
          <a:xfrm>
            <a:off x="1371600" y="1828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88" name="Rectangle 18"/>
          <p:cNvSpPr>
            <a:spLocks noChangeArrowheads="1"/>
          </p:cNvSpPr>
          <p:nvPr/>
        </p:nvSpPr>
        <p:spPr bwMode="auto">
          <a:xfrm>
            <a:off x="533400" y="5486400"/>
            <a:ext cx="1981200" cy="762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M4</a:t>
            </a:r>
          </a:p>
        </p:txBody>
      </p:sp>
      <p:sp>
        <p:nvSpPr>
          <p:cNvPr id="83989" name="Line 19"/>
          <p:cNvSpPr>
            <a:spLocks noChangeShapeType="1"/>
          </p:cNvSpPr>
          <p:nvPr/>
        </p:nvSpPr>
        <p:spPr bwMode="auto">
          <a:xfrm>
            <a:off x="1295400" y="47244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90" name="Line 20"/>
          <p:cNvSpPr>
            <a:spLocks noChangeShapeType="1"/>
          </p:cNvSpPr>
          <p:nvPr/>
        </p:nvSpPr>
        <p:spPr bwMode="auto">
          <a:xfrm>
            <a:off x="1676400" y="4724400"/>
            <a:ext cx="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991" name="Text Box 21"/>
          <p:cNvSpPr txBox="1">
            <a:spLocks noChangeArrowheads="1"/>
          </p:cNvSpPr>
          <p:nvPr/>
        </p:nvSpPr>
        <p:spPr bwMode="auto">
          <a:xfrm>
            <a:off x="1676400" y="3505200"/>
            <a:ext cx="18716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t</a:t>
            </a:r>
            <a:r>
              <a:rPr lang="en-US" sz="2000" b="1" baseline="-25000">
                <a:solidFill>
                  <a:srgbClr val="000000"/>
                </a:solidFill>
              </a:rPr>
              <a:t>miss-M2</a:t>
            </a:r>
            <a:r>
              <a:rPr lang="en-US" sz="2000" b="1">
                <a:solidFill>
                  <a:srgbClr val="000000"/>
                </a:solidFill>
              </a:rPr>
              <a:t> = t</a:t>
            </a:r>
            <a:r>
              <a:rPr lang="en-US" sz="2000" b="1" baseline="-25000">
                <a:solidFill>
                  <a:srgbClr val="000000"/>
                </a:solidFill>
              </a:rPr>
              <a:t>avg-M3</a:t>
            </a:r>
          </a:p>
        </p:txBody>
      </p:sp>
      <p:sp>
        <p:nvSpPr>
          <p:cNvPr id="83992" name="Text Box 22"/>
          <p:cNvSpPr txBox="1">
            <a:spLocks noChangeArrowheads="1"/>
          </p:cNvSpPr>
          <p:nvPr/>
        </p:nvSpPr>
        <p:spPr bwMode="auto">
          <a:xfrm>
            <a:off x="1676400" y="2498725"/>
            <a:ext cx="18716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t</a:t>
            </a:r>
            <a:r>
              <a:rPr lang="en-US" sz="2000" b="1" baseline="-25000">
                <a:solidFill>
                  <a:srgbClr val="000000"/>
                </a:solidFill>
              </a:rPr>
              <a:t>miss-M1</a:t>
            </a:r>
            <a:r>
              <a:rPr lang="en-US" sz="2000" b="1">
                <a:solidFill>
                  <a:srgbClr val="000000"/>
                </a:solidFill>
              </a:rPr>
              <a:t> = t</a:t>
            </a:r>
            <a:r>
              <a:rPr lang="en-US" sz="2000" b="1" baseline="-25000">
                <a:solidFill>
                  <a:srgbClr val="000000"/>
                </a:solidFill>
              </a:rPr>
              <a:t>avg-M2</a:t>
            </a:r>
          </a:p>
        </p:txBody>
      </p:sp>
      <p:sp>
        <p:nvSpPr>
          <p:cNvPr id="83993" name="Text Box 23"/>
          <p:cNvSpPr txBox="1">
            <a:spLocks noChangeArrowheads="1"/>
          </p:cNvSpPr>
          <p:nvPr/>
        </p:nvSpPr>
        <p:spPr bwMode="auto">
          <a:xfrm>
            <a:off x="1676400" y="1812925"/>
            <a:ext cx="14954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>
                <a:solidFill>
                  <a:srgbClr val="000000"/>
                </a:solidFill>
              </a:rPr>
              <a:t>t</a:t>
            </a:r>
            <a:r>
              <a:rPr lang="en-US" sz="2000" b="1" baseline="-25000">
                <a:solidFill>
                  <a:srgbClr val="000000"/>
                </a:solidFill>
              </a:rPr>
              <a:t>avg</a:t>
            </a:r>
            <a:r>
              <a:rPr lang="en-US" sz="2000" b="1">
                <a:solidFill>
                  <a:srgbClr val="000000"/>
                </a:solidFill>
              </a:rPr>
              <a:t> = t</a:t>
            </a:r>
            <a:r>
              <a:rPr lang="en-US" sz="2000" b="1" baseline="-25000">
                <a:solidFill>
                  <a:srgbClr val="000000"/>
                </a:solidFill>
              </a:rPr>
              <a:t>avg-M1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9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01FB86B-52CB-BD40-A35A-CB5C6A8F8AA3}" type="slidenum">
              <a:rPr lang="en-US"/>
              <a:pPr/>
              <a:t>33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Local vs Global Miss Rates</a:t>
            </a:r>
          </a:p>
        </p:txBody>
      </p:sp>
      <p:sp>
        <p:nvSpPr>
          <p:cNvPr id="849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Local hit/miss rate:</a:t>
            </a:r>
          </a:p>
          <a:p>
            <a:pPr lvl="1" eaLnBrk="1" hangingPunct="1"/>
            <a:r>
              <a:rPr lang="en-US"/>
              <a:t>Percent of references to cache hit (e.g, 90%)</a:t>
            </a:r>
          </a:p>
          <a:p>
            <a:pPr lvl="1" eaLnBrk="1" hangingPunct="1"/>
            <a:r>
              <a:rPr lang="en-US"/>
              <a:t>Local miss rate is (100% - local hit rate), (e.g., 10%)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Global hit/miss rate:</a:t>
            </a:r>
          </a:p>
          <a:p>
            <a:pPr lvl="1" eaLnBrk="1" hangingPunct="1"/>
            <a:r>
              <a:rPr lang="en-US"/>
              <a:t>Misses per instruction (1 miss per 30 instructions)</a:t>
            </a:r>
          </a:p>
          <a:p>
            <a:pPr lvl="1" eaLnBrk="1" hangingPunct="1"/>
            <a:r>
              <a:rPr lang="en-US"/>
              <a:t>Instructions per miss (3% of instructions miss)</a:t>
            </a:r>
          </a:p>
          <a:p>
            <a:pPr lvl="1" eaLnBrk="1" hangingPunct="1"/>
            <a:r>
              <a:rPr lang="en-US"/>
              <a:t>Above assumes loads/stores are 1 in 3 instructions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Consider second-level cache hit rate</a:t>
            </a:r>
          </a:p>
          <a:p>
            <a:pPr lvl="1" eaLnBrk="1" hangingPunct="1"/>
            <a:r>
              <a:rPr lang="en-US"/>
              <a:t>L1: 2 misses per 100 instructions</a:t>
            </a:r>
          </a:p>
          <a:p>
            <a:pPr lvl="1" eaLnBrk="1" hangingPunct="1"/>
            <a:r>
              <a:rPr lang="en-US"/>
              <a:t>L2: 1 miss per 100 instructions </a:t>
            </a:r>
          </a:p>
          <a:p>
            <a:pPr lvl="1" eaLnBrk="1" hangingPunct="1"/>
            <a:r>
              <a:rPr lang="en-US"/>
              <a:t>L2 “local miss rate” -&gt;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60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82DE9E9-D55B-DE49-8408-06BE8507D0FD}" type="slidenum">
              <a:rPr lang="en-US"/>
              <a:pPr/>
              <a:t>34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Performance Calculation I</a:t>
            </a:r>
          </a:p>
        </p:txBody>
      </p:sp>
      <p:sp>
        <p:nvSpPr>
          <p:cNvPr id="860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Parameters</a:t>
            </a:r>
          </a:p>
          <a:p>
            <a:pPr lvl="1" eaLnBrk="1" hangingPunct="1"/>
            <a:r>
              <a:rPr lang="en-US"/>
              <a:t>Reference stream: all loads</a:t>
            </a:r>
          </a:p>
          <a:p>
            <a:pPr lvl="1" eaLnBrk="1" hangingPunct="1"/>
            <a:r>
              <a:rPr lang="en-US"/>
              <a:t>D$: t</a:t>
            </a:r>
            <a:r>
              <a:rPr lang="en-US" baseline="-25000"/>
              <a:t>hit</a:t>
            </a:r>
            <a:r>
              <a:rPr lang="en-US"/>
              <a:t> = 1ns, %</a:t>
            </a:r>
            <a:r>
              <a:rPr lang="en-US" baseline="-25000"/>
              <a:t>miss</a:t>
            </a:r>
            <a:r>
              <a:rPr lang="en-US"/>
              <a:t> = 5%</a:t>
            </a:r>
          </a:p>
          <a:p>
            <a:pPr lvl="1" eaLnBrk="1" hangingPunct="1"/>
            <a:r>
              <a:rPr lang="en-US"/>
              <a:t>L2: t</a:t>
            </a:r>
            <a:r>
              <a:rPr lang="en-US" baseline="-25000"/>
              <a:t>hit</a:t>
            </a:r>
            <a:r>
              <a:rPr lang="en-US"/>
              <a:t> = 10ns, %</a:t>
            </a:r>
            <a:r>
              <a:rPr lang="en-US" baseline="-25000"/>
              <a:t>miss</a:t>
            </a:r>
            <a:r>
              <a:rPr lang="en-US"/>
              <a:t> = 20%</a:t>
            </a:r>
          </a:p>
          <a:p>
            <a:pPr lvl="1" eaLnBrk="1" hangingPunct="1"/>
            <a:r>
              <a:rPr lang="en-US"/>
              <a:t>Main memory: t</a:t>
            </a:r>
            <a:r>
              <a:rPr lang="en-US" baseline="-25000"/>
              <a:t>hit</a:t>
            </a:r>
            <a:r>
              <a:rPr lang="en-US"/>
              <a:t> = 50ns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is t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avgD$</a:t>
            </a:r>
            <a:r>
              <a:rPr lang="en-US">
                <a:ea typeface="ＭＳ Ｐゴシック" charset="-128"/>
                <a:cs typeface="ＭＳ Ｐゴシック" charset="-128"/>
              </a:rPr>
              <a:t> without an L2?</a:t>
            </a:r>
          </a:p>
          <a:p>
            <a:pPr lvl="1" eaLnBrk="1" hangingPunct="1"/>
            <a:r>
              <a:rPr lang="en-US"/>
              <a:t>t</a:t>
            </a:r>
            <a:r>
              <a:rPr lang="en-US" baseline="-25000"/>
              <a:t>missD$</a:t>
            </a:r>
            <a:r>
              <a:rPr lang="en-US"/>
              <a:t> = t</a:t>
            </a:r>
            <a:r>
              <a:rPr lang="en-US" baseline="-25000"/>
              <a:t>hitM</a:t>
            </a:r>
          </a:p>
          <a:p>
            <a:pPr lvl="1" eaLnBrk="1" hangingPunct="1"/>
            <a:r>
              <a:rPr lang="en-US"/>
              <a:t>t</a:t>
            </a:r>
            <a:r>
              <a:rPr lang="en-US" baseline="-25000"/>
              <a:t>avgD$ </a:t>
            </a:r>
            <a:r>
              <a:rPr lang="en-US"/>
              <a:t>= t</a:t>
            </a:r>
            <a:r>
              <a:rPr lang="en-US" baseline="-25000"/>
              <a:t>hitD$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%</a:t>
            </a:r>
            <a:r>
              <a:rPr lang="en-US" baseline="-25000"/>
              <a:t>missD$</a:t>
            </a:r>
            <a:r>
              <a:rPr lang="en-US"/>
              <a:t>*t</a:t>
            </a:r>
            <a:r>
              <a:rPr lang="en-US" baseline="-25000"/>
              <a:t>hitM </a:t>
            </a:r>
            <a:r>
              <a:rPr lang="en-US"/>
              <a:t>= 1ns+(0.05*50ns) = 3.5ns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is t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avgD$</a:t>
            </a:r>
            <a:r>
              <a:rPr lang="en-US">
                <a:ea typeface="ＭＳ Ｐゴシック" charset="-128"/>
                <a:cs typeface="ＭＳ Ｐゴシック" charset="-128"/>
              </a:rPr>
              <a:t> with an L2?</a:t>
            </a:r>
          </a:p>
          <a:p>
            <a:pPr lvl="1" eaLnBrk="1" hangingPunct="1"/>
            <a:r>
              <a:rPr lang="en-US"/>
              <a:t>t</a:t>
            </a:r>
            <a:r>
              <a:rPr lang="en-US" baseline="-25000"/>
              <a:t>missD$</a:t>
            </a:r>
            <a:r>
              <a:rPr lang="en-US"/>
              <a:t> = t</a:t>
            </a:r>
            <a:r>
              <a:rPr lang="en-US" baseline="-25000"/>
              <a:t>avgL2</a:t>
            </a:r>
            <a:endParaRPr lang="en-US"/>
          </a:p>
          <a:p>
            <a:pPr lvl="1" eaLnBrk="1" hangingPunct="1"/>
            <a:r>
              <a:rPr lang="en-US"/>
              <a:t>t</a:t>
            </a:r>
            <a:r>
              <a:rPr lang="en-US" baseline="-25000"/>
              <a:t>avgL2 </a:t>
            </a:r>
            <a:r>
              <a:rPr lang="en-US"/>
              <a:t>= t</a:t>
            </a:r>
            <a:r>
              <a:rPr lang="en-US" baseline="-25000"/>
              <a:t>hitL2</a:t>
            </a:r>
            <a:r>
              <a:rPr lang="en-US"/>
              <a:t>+%</a:t>
            </a:r>
            <a:r>
              <a:rPr lang="en-US" baseline="-25000"/>
              <a:t>missL2</a:t>
            </a:r>
            <a:r>
              <a:rPr lang="en-US"/>
              <a:t>*t</a:t>
            </a:r>
            <a:r>
              <a:rPr lang="en-US" baseline="-25000"/>
              <a:t>hitM </a:t>
            </a:r>
            <a:r>
              <a:rPr lang="en-US"/>
              <a:t>= 10ns+(0.2*50ns) = 20ns</a:t>
            </a:r>
          </a:p>
          <a:p>
            <a:pPr lvl="1" eaLnBrk="1" hangingPunct="1"/>
            <a:r>
              <a:rPr lang="en-US"/>
              <a:t>t</a:t>
            </a:r>
            <a:r>
              <a:rPr lang="en-US" baseline="-25000"/>
              <a:t>avgD$ </a:t>
            </a:r>
            <a:r>
              <a:rPr lang="en-US"/>
              <a:t>= t</a:t>
            </a:r>
            <a:r>
              <a:rPr lang="en-US" baseline="-25000"/>
              <a:t>hitD$ </a:t>
            </a:r>
            <a:r>
              <a:rPr lang="en-US"/>
              <a:t>+</a:t>
            </a:r>
            <a:r>
              <a:rPr lang="en-US" baseline="-25000"/>
              <a:t> </a:t>
            </a:r>
            <a:r>
              <a:rPr lang="en-US"/>
              <a:t>%</a:t>
            </a:r>
            <a:r>
              <a:rPr lang="en-US" baseline="-25000"/>
              <a:t>missD$</a:t>
            </a:r>
            <a:r>
              <a:rPr lang="en-US"/>
              <a:t>*t</a:t>
            </a:r>
            <a:r>
              <a:rPr lang="en-US" baseline="-25000"/>
              <a:t>avgL2 </a:t>
            </a:r>
            <a:r>
              <a:rPr lang="en-US"/>
              <a:t>= 1ns+(0.05*20ns) = 2ns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70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7D06795-03A1-8045-A905-762FCCB3453C}" type="slidenum">
              <a:rPr lang="en-US"/>
              <a:pPr/>
              <a:t>35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Performance Calculation II</a:t>
            </a:r>
          </a:p>
        </p:txBody>
      </p:sp>
      <p:sp>
        <p:nvSpPr>
          <p:cNvPr id="870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In a pipelined processor, I$/D$ t</a:t>
            </a:r>
            <a:r>
              <a:rPr lang="en-US" baseline="-25000">
                <a:ea typeface="ＭＳ Ｐゴシック" charset="-128"/>
                <a:cs typeface="ＭＳ Ｐゴシック" charset="-128"/>
              </a:rPr>
              <a:t>hit</a:t>
            </a:r>
            <a:r>
              <a:rPr lang="en-US">
                <a:ea typeface="ＭＳ Ｐゴシック" charset="-128"/>
                <a:cs typeface="ＭＳ Ｐゴシック" charset="-128"/>
              </a:rPr>
              <a:t> is “built in” (effectively 0)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Parameters</a:t>
            </a:r>
          </a:p>
          <a:p>
            <a:pPr lvl="1" eaLnBrk="1" hangingPunct="1"/>
            <a:r>
              <a:rPr lang="en-US"/>
              <a:t>Base pipeline CPI = 1</a:t>
            </a:r>
          </a:p>
          <a:p>
            <a:pPr lvl="1" eaLnBrk="1" hangingPunct="1"/>
            <a:r>
              <a:rPr lang="en-US"/>
              <a:t>Instruction mix: 30% loads/stores</a:t>
            </a:r>
          </a:p>
          <a:p>
            <a:pPr lvl="1" eaLnBrk="1" hangingPunct="1"/>
            <a:r>
              <a:rPr lang="en-US"/>
              <a:t>I$: %</a:t>
            </a:r>
            <a:r>
              <a:rPr lang="en-US" baseline="-25000"/>
              <a:t>miss</a:t>
            </a:r>
            <a:r>
              <a:rPr lang="en-US"/>
              <a:t> = 2%, t</a:t>
            </a:r>
            <a:r>
              <a:rPr lang="en-US" baseline="-25000"/>
              <a:t>miss</a:t>
            </a:r>
            <a:r>
              <a:rPr lang="en-US"/>
              <a:t> = 10 cycles</a:t>
            </a:r>
          </a:p>
          <a:p>
            <a:pPr lvl="1" eaLnBrk="1" hangingPunct="1"/>
            <a:r>
              <a:rPr lang="en-US"/>
              <a:t>D$: %</a:t>
            </a:r>
            <a:r>
              <a:rPr lang="en-US" baseline="-25000"/>
              <a:t>miss</a:t>
            </a:r>
            <a:r>
              <a:rPr lang="en-US"/>
              <a:t> = 10%, t</a:t>
            </a:r>
            <a:r>
              <a:rPr lang="en-US" baseline="-25000"/>
              <a:t>miss</a:t>
            </a:r>
            <a:r>
              <a:rPr lang="en-US"/>
              <a:t> = 10 cycles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is new CPI?</a:t>
            </a:r>
          </a:p>
          <a:p>
            <a:pPr lvl="1" eaLnBrk="1" hangingPunct="1"/>
            <a:r>
              <a:rPr lang="en-US"/>
              <a:t>CPI</a:t>
            </a:r>
            <a:r>
              <a:rPr lang="en-US" baseline="-25000"/>
              <a:t>I$ </a:t>
            </a:r>
            <a:r>
              <a:rPr lang="en-US"/>
              <a:t>= %</a:t>
            </a:r>
            <a:r>
              <a:rPr lang="en-US" baseline="-25000"/>
              <a:t>missI$</a:t>
            </a:r>
            <a:r>
              <a:rPr lang="en-US"/>
              <a:t>*t</a:t>
            </a:r>
            <a:r>
              <a:rPr lang="en-US" baseline="-25000"/>
              <a:t>miss</a:t>
            </a:r>
            <a:r>
              <a:rPr lang="en-US"/>
              <a:t> = 0.02*10 cycles = 0.2 cycle</a:t>
            </a:r>
          </a:p>
          <a:p>
            <a:pPr lvl="1" eaLnBrk="1" hangingPunct="1"/>
            <a:r>
              <a:rPr lang="en-US"/>
              <a:t>CPI</a:t>
            </a:r>
            <a:r>
              <a:rPr lang="en-US" baseline="-25000"/>
              <a:t>D$</a:t>
            </a:r>
            <a:r>
              <a:rPr lang="en-US"/>
              <a:t> = %</a:t>
            </a:r>
            <a:r>
              <a:rPr lang="en-US" baseline="-25000"/>
              <a:t>memory</a:t>
            </a:r>
            <a:r>
              <a:rPr lang="en-US"/>
              <a:t>*%</a:t>
            </a:r>
            <a:r>
              <a:rPr lang="en-US" baseline="-25000"/>
              <a:t>missD$</a:t>
            </a:r>
            <a:r>
              <a:rPr lang="en-US"/>
              <a:t>*t</a:t>
            </a:r>
            <a:r>
              <a:rPr lang="en-US" baseline="-25000"/>
              <a:t>missD$</a:t>
            </a:r>
            <a:r>
              <a:rPr lang="en-US"/>
              <a:t> = 0.30*0.10*10 cycles = 0.3 cycle</a:t>
            </a:r>
          </a:p>
          <a:p>
            <a:pPr lvl="1" eaLnBrk="1" hangingPunct="1"/>
            <a:r>
              <a:rPr lang="en-US"/>
              <a:t>CPI</a:t>
            </a:r>
            <a:r>
              <a:rPr lang="en-US" baseline="-25000"/>
              <a:t>new</a:t>
            </a:r>
            <a:r>
              <a:rPr lang="en-US"/>
              <a:t> = CPI + CPI</a:t>
            </a:r>
            <a:r>
              <a:rPr lang="en-US" baseline="-25000"/>
              <a:t>I$</a:t>
            </a:r>
            <a:r>
              <a:rPr lang="en-US"/>
              <a:t> + CPI</a:t>
            </a:r>
            <a:r>
              <a:rPr lang="en-US" baseline="-25000"/>
              <a:t>D$</a:t>
            </a:r>
            <a:r>
              <a:rPr lang="en-US"/>
              <a:t> = 1+0.2+0.3= 1.5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0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812C5A-2E30-2E4C-ADE4-9AB2A44AC172}" type="slidenum">
              <a:rPr lang="en-US"/>
              <a:pPr/>
              <a:t>36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An Energy Calculation</a:t>
            </a:r>
          </a:p>
        </p:txBody>
      </p:sp>
      <p:sp>
        <p:nvSpPr>
          <p:cNvPr id="880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Parameters</a:t>
            </a:r>
          </a:p>
          <a:p>
            <a:pPr lvl="1" eaLnBrk="1" hangingPunct="1"/>
            <a:r>
              <a:rPr lang="en-US"/>
              <a:t>2-way SA D$</a:t>
            </a:r>
          </a:p>
          <a:p>
            <a:pPr lvl="1" eaLnBrk="1" hangingPunct="1"/>
            <a:r>
              <a:rPr lang="en-US"/>
              <a:t>10% miss rate</a:t>
            </a:r>
          </a:p>
          <a:p>
            <a:pPr lvl="1" eaLnBrk="1" hangingPunct="1"/>
            <a:r>
              <a:rPr lang="en-US"/>
              <a:t>5</a:t>
            </a:r>
            <a:r>
              <a:rPr lang="en-US">
                <a:latin typeface="Symbol" charset="2"/>
              </a:rPr>
              <a:t>m</a:t>
            </a:r>
            <a:r>
              <a:rPr lang="en-US"/>
              <a:t>W/access tag way, 10</a:t>
            </a:r>
            <a:r>
              <a:rPr lang="en-US">
                <a:latin typeface="Symbol" charset="2"/>
              </a:rPr>
              <a:t>m</a:t>
            </a:r>
            <a:r>
              <a:rPr lang="en-US"/>
              <a:t>W/access data way</a:t>
            </a:r>
          </a:p>
          <a:p>
            <a:pPr lvl="1" eaLnBrk="1" hangingPunct="1"/>
            <a:endParaRPr lang="en-US"/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is power/access of parallel tag/data design?</a:t>
            </a:r>
          </a:p>
          <a:p>
            <a:pPr lvl="1" eaLnBrk="1" hangingPunct="1"/>
            <a:r>
              <a:rPr lang="en-US"/>
              <a:t>Parallel: each access reads both tag ways, both data ways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Misses write additional tag way, data way (for fill)</a:t>
            </a:r>
          </a:p>
          <a:p>
            <a:pPr lvl="1" eaLnBrk="1" hangingPunct="1"/>
            <a:r>
              <a:rPr lang="en-US"/>
              <a:t>[2 * 5</a:t>
            </a:r>
            <a:r>
              <a:rPr lang="en-US">
                <a:latin typeface="Symbol" charset="2"/>
              </a:rPr>
              <a:t>m</a:t>
            </a:r>
            <a:r>
              <a:rPr lang="en-US"/>
              <a:t>W + 2 * 10</a:t>
            </a:r>
            <a:r>
              <a:rPr lang="en-US">
                <a:latin typeface="Symbol" charset="2"/>
              </a:rPr>
              <a:t>m</a:t>
            </a:r>
            <a:r>
              <a:rPr lang="en-US"/>
              <a:t>W] + [0.1 * (5</a:t>
            </a:r>
            <a:r>
              <a:rPr lang="en-US">
                <a:latin typeface="Symbol" charset="2"/>
              </a:rPr>
              <a:t>m</a:t>
            </a:r>
            <a:r>
              <a:rPr lang="en-US"/>
              <a:t>W + 10</a:t>
            </a:r>
            <a:r>
              <a:rPr lang="en-US">
                <a:latin typeface="Symbol" charset="2"/>
              </a:rPr>
              <a:t>m</a:t>
            </a:r>
            <a:r>
              <a:rPr lang="en-US"/>
              <a:t>W)] = 31.5 </a:t>
            </a:r>
            <a:r>
              <a:rPr lang="en-US">
                <a:latin typeface="Symbol" charset="2"/>
              </a:rPr>
              <a:t>m</a:t>
            </a:r>
            <a:r>
              <a:rPr lang="en-US"/>
              <a:t>W/access 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is power/access of serial tag/data design?</a:t>
            </a:r>
          </a:p>
          <a:p>
            <a:pPr lvl="1" eaLnBrk="1" hangingPunct="1"/>
            <a:r>
              <a:rPr lang="en-US"/>
              <a:t>Serial: each access reads both tag ways, one data way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Misses write additional tag way (actually…)</a:t>
            </a:r>
          </a:p>
          <a:p>
            <a:pPr lvl="1" eaLnBrk="1" hangingPunct="1"/>
            <a:r>
              <a:rPr lang="en-US"/>
              <a:t>[2 * 5</a:t>
            </a:r>
            <a:r>
              <a:rPr lang="en-US">
                <a:latin typeface="Symbol" charset="2"/>
              </a:rPr>
              <a:t>m</a:t>
            </a:r>
            <a:r>
              <a:rPr lang="en-US"/>
              <a:t>W + 10</a:t>
            </a:r>
            <a:r>
              <a:rPr lang="en-US">
                <a:latin typeface="Symbol" charset="2"/>
              </a:rPr>
              <a:t>m</a:t>
            </a:r>
            <a:r>
              <a:rPr lang="en-US"/>
              <a:t>W] + [0.1 * 5</a:t>
            </a:r>
            <a:r>
              <a:rPr lang="en-US">
                <a:latin typeface="Symbol" charset="2"/>
              </a:rPr>
              <a:t>m</a:t>
            </a:r>
            <a:r>
              <a:rPr lang="en-US"/>
              <a:t>W] = 20.5 </a:t>
            </a:r>
            <a:r>
              <a:rPr lang="en-US">
                <a:latin typeface="Symbol" charset="2"/>
              </a:rPr>
              <a:t>m</a:t>
            </a:r>
            <a:r>
              <a:rPr lang="en-US"/>
              <a:t>W/access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NUCA paper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talk about NUCA paper…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Compsci 220 / ECE 252 (Lebeck): 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24012-6D84-E245-96F8-F1C505C4786B}" type="slidenum">
              <a:rPr lang="en-US" smtClean="0"/>
              <a:pPr/>
              <a:t>37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ABCs of caches</a:t>
            </a:r>
          </a:p>
          <a:p>
            <a:r>
              <a:rPr lang="en-US" dirty="0" smtClean="0"/>
              <a:t>3C’s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>
                <a:solidFill>
                  <a:srgbClr val="0000FF"/>
                </a:solidFill>
              </a:rPr>
              <a:t>Ave </a:t>
            </a:r>
            <a:r>
              <a:rPr lang="en-US" dirty="0" err="1" smtClean="0">
                <a:solidFill>
                  <a:srgbClr val="0000FF"/>
                </a:solidFill>
              </a:rPr>
              <a:t>Mem</a:t>
            </a:r>
            <a:r>
              <a:rPr lang="en-US" dirty="0" smtClean="0">
                <a:solidFill>
                  <a:srgbClr val="0000FF"/>
                </a:solidFill>
              </a:rPr>
              <a:t> Acc Time =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Hit time + (miss rate </a:t>
            </a:r>
            <a:r>
              <a:rPr lang="en-US" dirty="0" err="1" smtClean="0">
                <a:solidFill>
                  <a:srgbClr val="0000FF"/>
                </a:solidFill>
              </a:rPr>
              <a:t>x</a:t>
            </a:r>
            <a:r>
              <a:rPr lang="en-US" dirty="0" smtClean="0">
                <a:solidFill>
                  <a:srgbClr val="0000FF"/>
                </a:solidFill>
              </a:rPr>
              <a:t> miss penalty)</a:t>
            </a:r>
            <a:r>
              <a:rPr lang="en-US" i="1" dirty="0" smtClean="0">
                <a:solidFill>
                  <a:srgbClr val="0000FF"/>
                </a:solidFill>
              </a:rPr>
              <a:t> </a:t>
            </a:r>
          </a:p>
          <a:p>
            <a:pPr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1. Reduce the miss rate, </a:t>
            </a:r>
          </a:p>
          <a:p>
            <a:pPr>
              <a:buFontTx/>
              <a:buNone/>
            </a:pPr>
            <a:r>
              <a:rPr lang="en-US" dirty="0" smtClean="0"/>
              <a:t>2. Reduce the miss penalty, or</a:t>
            </a:r>
          </a:p>
          <a:p>
            <a:pPr>
              <a:buFontTx/>
              <a:buNone/>
            </a:pPr>
            <a:r>
              <a:rPr lang="en-US" dirty="0" smtClean="0"/>
              <a:t>3. Reduce the time to hit in the cache.</a:t>
            </a:r>
            <a:endParaRPr lang="en-US" dirty="0" smtClean="0"/>
          </a:p>
          <a:p>
            <a:r>
              <a:rPr lang="en-US" dirty="0" smtClean="0"/>
              <a:t>Hardware methods for reducing misses</a:t>
            </a:r>
          </a:p>
          <a:p>
            <a:r>
              <a:rPr lang="en-US" dirty="0" smtClean="0"/>
              <a:t>Software methods for reducing misses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Compsci 220 / ECE 252 (Lebeck): 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A24012-6D84-E245-96F8-F1C505C4786B}" type="slidenum">
              <a:rPr lang="en-US" smtClean="0"/>
              <a:pPr/>
              <a:t>4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AE77979-FF92-A94D-8B1E-C758EA2CB388}" type="slidenum">
              <a:rPr lang="en-US"/>
              <a:pPr/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 Issues</a:t>
            </a:r>
          </a:p>
        </p:txBody>
      </p:sp>
      <p:sp>
        <p:nvSpPr>
          <p:cNvPr id="563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So far we have looked at reading from cache (loads)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What about writing into cache (stores)?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Several new issues</a:t>
            </a:r>
          </a:p>
          <a:p>
            <a:pPr lvl="1" eaLnBrk="1" hangingPunct="1"/>
            <a:r>
              <a:rPr lang="en-US"/>
              <a:t>Tag/data access</a:t>
            </a:r>
          </a:p>
          <a:p>
            <a:pPr lvl="1" eaLnBrk="1" hangingPunct="1"/>
            <a:r>
              <a:rPr lang="en-US"/>
              <a:t>Write-through vs. write-back</a:t>
            </a:r>
          </a:p>
          <a:p>
            <a:pPr lvl="1" eaLnBrk="1" hangingPunct="1"/>
            <a:r>
              <a:rPr lang="en-US"/>
              <a:t>Write-allocate vs. write-not-allocate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Buffers</a:t>
            </a:r>
          </a:p>
          <a:p>
            <a:pPr lvl="1" eaLnBrk="1" hangingPunct="1"/>
            <a:r>
              <a:rPr lang="en-US"/>
              <a:t>Store buffers (queues)</a:t>
            </a:r>
          </a:p>
          <a:p>
            <a:pPr lvl="1" eaLnBrk="1" hangingPunct="1"/>
            <a:r>
              <a:rPr lang="en-US"/>
              <a:t>Write buffers</a:t>
            </a:r>
          </a:p>
          <a:p>
            <a:pPr lvl="1" eaLnBrk="1" hangingPunct="1"/>
            <a:r>
              <a:rPr lang="en-US"/>
              <a:t>Writeback buffers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3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94B781C-36F1-B44A-B359-DF802298772E}" type="slidenum">
              <a:rPr lang="en-US"/>
              <a:pPr/>
              <a:t>6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Tag/Data Access</a:t>
            </a:r>
          </a:p>
        </p:txBody>
      </p:sp>
      <p:sp>
        <p:nvSpPr>
          <p:cNvPr id="573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867400" cy="3886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Reads: read tag and data in parallel</a:t>
            </a:r>
          </a:p>
          <a:p>
            <a:pPr lvl="1" eaLnBrk="1" hangingPunct="1"/>
            <a:r>
              <a:rPr lang="en-US"/>
              <a:t>Tag mis-match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data is garbage (OK)</a:t>
            </a: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Writes: read tag, write data in parallel?</a:t>
            </a:r>
          </a:p>
          <a:p>
            <a:pPr lvl="1" eaLnBrk="1" hangingPunct="1"/>
            <a:r>
              <a:rPr lang="en-US"/>
              <a:t>Tag mis-match </a:t>
            </a:r>
            <a:r>
              <a:rPr lang="en-US">
                <a:sym typeface="Symbol" charset="2"/>
              </a:rPr>
              <a:t> </a:t>
            </a:r>
            <a:r>
              <a:rPr lang="en-US"/>
              <a:t>clobbered data (oops)</a:t>
            </a:r>
          </a:p>
          <a:p>
            <a:pPr lvl="1" eaLnBrk="1" hangingPunct="1"/>
            <a:r>
              <a:rPr lang="en-US"/>
              <a:t>For associative cache, which way is written?</a:t>
            </a:r>
          </a:p>
          <a:p>
            <a:pPr eaLnBrk="1" hangingPunct="1"/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Writes are a pipelined 2 cycle process</a:t>
            </a:r>
          </a:p>
          <a:p>
            <a:pPr lvl="1" eaLnBrk="1" hangingPunct="1"/>
            <a:r>
              <a:rPr lang="en-US"/>
              <a:t>Cycle 1: match tag</a:t>
            </a:r>
          </a:p>
          <a:p>
            <a:pPr lvl="1" eaLnBrk="1" hangingPunct="1"/>
            <a:r>
              <a:rPr lang="en-US"/>
              <a:t>Cycle 2: write to matching way</a:t>
            </a:r>
          </a:p>
        </p:txBody>
      </p:sp>
      <p:sp>
        <p:nvSpPr>
          <p:cNvPr id="57350" name="Rectangle 4"/>
          <p:cNvSpPr>
            <a:spLocks noChangeArrowheads="1"/>
          </p:cNvSpPr>
          <p:nvPr/>
        </p:nvSpPr>
        <p:spPr bwMode="auto">
          <a:xfrm>
            <a:off x="8153400" y="27432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1022</a:t>
            </a:r>
          </a:p>
        </p:txBody>
      </p:sp>
      <p:sp>
        <p:nvSpPr>
          <p:cNvPr id="57351" name="Rectangle 5"/>
          <p:cNvSpPr>
            <a:spLocks noChangeArrowheads="1"/>
          </p:cNvSpPr>
          <p:nvPr/>
        </p:nvSpPr>
        <p:spPr bwMode="auto">
          <a:xfrm>
            <a:off x="8153400" y="3048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1023</a:t>
            </a:r>
          </a:p>
        </p:txBody>
      </p:sp>
      <p:sp>
        <p:nvSpPr>
          <p:cNvPr id="57352" name="Freeform 6"/>
          <p:cNvSpPr>
            <a:spLocks/>
          </p:cNvSpPr>
          <p:nvPr/>
        </p:nvSpPr>
        <p:spPr bwMode="auto">
          <a:xfrm flipH="1">
            <a:off x="7696200" y="1219200"/>
            <a:ext cx="152400" cy="2133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823817834 h 2496"/>
              <a:gd name="T4" fmla="*/ 120967511 w 192"/>
              <a:gd name="T5" fmla="*/ 1683523858 h 2496"/>
              <a:gd name="T6" fmla="*/ 120967511 w 192"/>
              <a:gd name="T7" fmla="*/ 140293601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3" name="Line 7"/>
          <p:cNvSpPr>
            <a:spLocks noChangeShapeType="1"/>
          </p:cNvSpPr>
          <p:nvPr/>
        </p:nvSpPr>
        <p:spPr bwMode="auto">
          <a:xfrm>
            <a:off x="7848600" y="1371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4" name="Line 8"/>
          <p:cNvSpPr>
            <a:spLocks noChangeShapeType="1"/>
          </p:cNvSpPr>
          <p:nvPr/>
        </p:nvSpPr>
        <p:spPr bwMode="auto">
          <a:xfrm>
            <a:off x="7848600" y="1676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5" name="Line 9"/>
          <p:cNvSpPr>
            <a:spLocks noChangeShapeType="1"/>
          </p:cNvSpPr>
          <p:nvPr/>
        </p:nvSpPr>
        <p:spPr bwMode="auto">
          <a:xfrm>
            <a:off x="7848600" y="1981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6" name="Line 10"/>
          <p:cNvSpPr>
            <a:spLocks noChangeShapeType="1"/>
          </p:cNvSpPr>
          <p:nvPr/>
        </p:nvSpPr>
        <p:spPr bwMode="auto">
          <a:xfrm>
            <a:off x="7848600" y="2895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7" name="Line 11"/>
          <p:cNvSpPr>
            <a:spLocks noChangeShapeType="1"/>
          </p:cNvSpPr>
          <p:nvPr/>
        </p:nvSpPr>
        <p:spPr bwMode="auto">
          <a:xfrm>
            <a:off x="7848600" y="3200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58" name="Rectangle 12"/>
          <p:cNvSpPr>
            <a:spLocks noChangeArrowheads="1"/>
          </p:cNvSpPr>
          <p:nvPr/>
        </p:nvSpPr>
        <p:spPr bwMode="auto">
          <a:xfrm>
            <a:off x="7848600" y="54864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7359" name="Rectangle 13"/>
          <p:cNvSpPr>
            <a:spLocks noChangeArrowheads="1"/>
          </p:cNvSpPr>
          <p:nvPr/>
        </p:nvSpPr>
        <p:spPr bwMode="auto">
          <a:xfrm>
            <a:off x="3276600" y="5486400"/>
            <a:ext cx="30480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tag</a:t>
            </a:r>
            <a:endParaRPr lang="en-US" sz="1400"/>
          </a:p>
        </p:txBody>
      </p:sp>
      <p:sp>
        <p:nvSpPr>
          <p:cNvPr id="57360" name="Text Box 14"/>
          <p:cNvSpPr txBox="1">
            <a:spLocks noChangeArrowheads="1"/>
          </p:cNvSpPr>
          <p:nvPr/>
        </p:nvSpPr>
        <p:spPr bwMode="auto">
          <a:xfrm>
            <a:off x="8131175" y="6188075"/>
            <a:ext cx="6778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data</a:t>
            </a:r>
          </a:p>
        </p:txBody>
      </p:sp>
      <p:sp>
        <p:nvSpPr>
          <p:cNvPr id="57361" name="Rectangle 15"/>
          <p:cNvSpPr>
            <a:spLocks noChangeArrowheads="1"/>
          </p:cNvSpPr>
          <p:nvPr/>
        </p:nvSpPr>
        <p:spPr bwMode="auto">
          <a:xfrm>
            <a:off x="6324600" y="54864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7362" name="Line 16"/>
          <p:cNvSpPr>
            <a:spLocks noChangeShapeType="1"/>
          </p:cNvSpPr>
          <p:nvPr/>
        </p:nvSpPr>
        <p:spPr bwMode="auto">
          <a:xfrm>
            <a:off x="84582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3" name="Line 17"/>
          <p:cNvSpPr>
            <a:spLocks noChangeShapeType="1"/>
          </p:cNvSpPr>
          <p:nvPr/>
        </p:nvSpPr>
        <p:spPr bwMode="auto">
          <a:xfrm flipV="1">
            <a:off x="66294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64" name="Text Box 18"/>
          <p:cNvSpPr txBox="1">
            <a:spLocks noChangeArrowheads="1"/>
          </p:cNvSpPr>
          <p:nvPr/>
        </p:nvSpPr>
        <p:spPr bwMode="auto">
          <a:xfrm>
            <a:off x="5845175" y="6188075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address</a:t>
            </a:r>
          </a:p>
        </p:txBody>
      </p:sp>
      <p:sp>
        <p:nvSpPr>
          <p:cNvPr id="57365" name="Rectangle 19"/>
          <p:cNvSpPr>
            <a:spLocks noChangeArrowheads="1"/>
          </p:cNvSpPr>
          <p:nvPr/>
        </p:nvSpPr>
        <p:spPr bwMode="auto">
          <a:xfrm>
            <a:off x="6477000" y="1219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366" name="Rectangle 20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367" name="Rectangle 21"/>
          <p:cNvSpPr>
            <a:spLocks noChangeArrowheads="1"/>
          </p:cNvSpPr>
          <p:nvPr/>
        </p:nvSpPr>
        <p:spPr bwMode="auto">
          <a:xfrm>
            <a:off x="6477000" y="2743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368" name="Rectangle 22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7369" name="Rectangle 23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370" name="AutoShape 24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flowChartTerminator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57371" name="Line 25"/>
          <p:cNvSpPr>
            <a:spLocks noChangeShapeType="1"/>
          </p:cNvSpPr>
          <p:nvPr/>
        </p:nvSpPr>
        <p:spPr bwMode="auto">
          <a:xfrm>
            <a:off x="6705600" y="3352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2" name="Text Box 26"/>
          <p:cNvSpPr txBox="1">
            <a:spLocks noChangeArrowheads="1"/>
          </p:cNvSpPr>
          <p:nvPr/>
        </p:nvSpPr>
        <p:spPr bwMode="auto">
          <a:xfrm>
            <a:off x="2057400" y="6188075"/>
            <a:ext cx="593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hit?</a:t>
            </a:r>
          </a:p>
        </p:txBody>
      </p:sp>
      <p:sp>
        <p:nvSpPr>
          <p:cNvPr id="57373" name="Rectangle 27"/>
          <p:cNvSpPr>
            <a:spLocks noChangeArrowheads="1"/>
          </p:cNvSpPr>
          <p:nvPr/>
        </p:nvSpPr>
        <p:spPr bwMode="auto">
          <a:xfrm>
            <a:off x="8153400" y="12192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7374" name="Rectangle 28"/>
          <p:cNvSpPr>
            <a:spLocks noChangeArrowheads="1"/>
          </p:cNvSpPr>
          <p:nvPr/>
        </p:nvSpPr>
        <p:spPr bwMode="auto">
          <a:xfrm>
            <a:off x="8153400" y="1524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7375" name="Rectangle 29"/>
          <p:cNvSpPr>
            <a:spLocks noChangeArrowheads="1"/>
          </p:cNvSpPr>
          <p:nvPr/>
        </p:nvSpPr>
        <p:spPr bwMode="auto">
          <a:xfrm>
            <a:off x="8153400" y="18288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7376" name="Line 30"/>
          <p:cNvSpPr>
            <a:spLocks noChangeShapeType="1"/>
          </p:cNvSpPr>
          <p:nvPr/>
        </p:nvSpPr>
        <p:spPr bwMode="auto">
          <a:xfrm>
            <a:off x="8458200" y="21336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77" name="Freeform 31"/>
          <p:cNvSpPr>
            <a:spLocks/>
          </p:cNvSpPr>
          <p:nvPr/>
        </p:nvSpPr>
        <p:spPr bwMode="auto">
          <a:xfrm>
            <a:off x="7543800" y="2286000"/>
            <a:ext cx="152400" cy="26670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7378" name="Group 32"/>
          <p:cNvGrpSpPr>
            <a:grpSpLocks/>
          </p:cNvGrpSpPr>
          <p:nvPr/>
        </p:nvGrpSpPr>
        <p:grpSpPr bwMode="auto">
          <a:xfrm flipH="1">
            <a:off x="6781800" y="1219200"/>
            <a:ext cx="457200" cy="2133600"/>
            <a:chOff x="3888" y="768"/>
            <a:chExt cx="288" cy="1344"/>
          </a:xfrm>
        </p:grpSpPr>
        <p:sp>
          <p:nvSpPr>
            <p:cNvPr id="57398" name="Freeform 33"/>
            <p:cNvSpPr>
              <a:spLocks/>
            </p:cNvSpPr>
            <p:nvPr/>
          </p:nvSpPr>
          <p:spPr bwMode="auto">
            <a:xfrm flipH="1">
              <a:off x="3888" y="768"/>
              <a:ext cx="96" cy="1344"/>
            </a:xfrm>
            <a:custGeom>
              <a:avLst/>
              <a:gdLst>
                <a:gd name="T0" fmla="*/ 0 w 192"/>
                <a:gd name="T1" fmla="*/ 0 h 2496"/>
                <a:gd name="T2" fmla="*/ 0 w 192"/>
                <a:gd name="T3" fmla="*/ 724 h 2496"/>
                <a:gd name="T4" fmla="*/ 48 w 192"/>
                <a:gd name="T5" fmla="*/ 668 h 2496"/>
                <a:gd name="T6" fmla="*/ 48 w 192"/>
                <a:gd name="T7" fmla="*/ 55 h 2496"/>
                <a:gd name="T8" fmla="*/ 0 w 192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96"/>
                <a:gd name="T17" fmla="*/ 192 w 192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96">
                  <a:moveTo>
                    <a:pt x="0" y="0"/>
                  </a:moveTo>
                  <a:lnTo>
                    <a:pt x="0" y="2496"/>
                  </a:lnTo>
                  <a:lnTo>
                    <a:pt x="192" y="2304"/>
                  </a:lnTo>
                  <a:lnTo>
                    <a:pt x="19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399" name="Line 34"/>
            <p:cNvSpPr>
              <a:spLocks noChangeShapeType="1"/>
            </p:cNvSpPr>
            <p:nvPr/>
          </p:nvSpPr>
          <p:spPr bwMode="auto">
            <a:xfrm>
              <a:off x="3984" y="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00" name="Line 35"/>
            <p:cNvSpPr>
              <a:spLocks noChangeShapeType="1"/>
            </p:cNvSpPr>
            <p:nvPr/>
          </p:nvSpPr>
          <p:spPr bwMode="auto">
            <a:xfrm>
              <a:off x="3984" y="10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01" name="Line 36"/>
            <p:cNvSpPr>
              <a:spLocks noChangeShapeType="1"/>
            </p:cNvSpPr>
            <p:nvPr/>
          </p:nvSpPr>
          <p:spPr bwMode="auto">
            <a:xfrm>
              <a:off x="3984" y="1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02" name="Line 37"/>
            <p:cNvSpPr>
              <a:spLocks noChangeShapeType="1"/>
            </p:cNvSpPr>
            <p:nvPr/>
          </p:nvSpPr>
          <p:spPr bwMode="auto">
            <a:xfrm>
              <a:off x="3984" y="18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403" name="Line 38"/>
            <p:cNvSpPr>
              <a:spLocks noChangeShapeType="1"/>
            </p:cNvSpPr>
            <p:nvPr/>
          </p:nvSpPr>
          <p:spPr bwMode="auto">
            <a:xfrm>
              <a:off x="3984" y="20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379" name="Rectangle 39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7380" name="Rectangle 40"/>
          <p:cNvSpPr>
            <a:spLocks noChangeArrowheads="1"/>
          </p:cNvSpPr>
          <p:nvPr/>
        </p:nvSpPr>
        <p:spPr bwMode="auto">
          <a:xfrm>
            <a:off x="6324600" y="49530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7381" name="Freeform 41"/>
          <p:cNvSpPr>
            <a:spLocks/>
          </p:cNvSpPr>
          <p:nvPr/>
        </p:nvSpPr>
        <p:spPr bwMode="auto">
          <a:xfrm flipH="1">
            <a:off x="7239000" y="2286000"/>
            <a:ext cx="152400" cy="32004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2" name="Freeform 42"/>
          <p:cNvSpPr>
            <a:spLocks/>
          </p:cNvSpPr>
          <p:nvPr/>
        </p:nvSpPr>
        <p:spPr bwMode="auto">
          <a:xfrm>
            <a:off x="5867400" y="3505200"/>
            <a:ext cx="708025" cy="1981200"/>
          </a:xfrm>
          <a:custGeom>
            <a:avLst/>
            <a:gdLst>
              <a:gd name="T0" fmla="*/ 0 w 1968"/>
              <a:gd name="T1" fmla="*/ 2147483647 h 1248"/>
              <a:gd name="T2" fmla="*/ 0 w 1968"/>
              <a:gd name="T3" fmla="*/ 0 h 1248"/>
              <a:gd name="T4" fmla="*/ 254725332 w 1968"/>
              <a:gd name="T5" fmla="*/ 0 h 1248"/>
              <a:gd name="T6" fmla="*/ 254725332 w 1968"/>
              <a:gd name="T7" fmla="*/ 483870009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248"/>
              <a:gd name="T14" fmla="*/ 1968 w 19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248">
                <a:moveTo>
                  <a:pt x="0" y="1248"/>
                </a:moveTo>
                <a:lnTo>
                  <a:pt x="0" y="0"/>
                </a:lnTo>
                <a:lnTo>
                  <a:pt x="1968" y="0"/>
                </a:lnTo>
                <a:lnTo>
                  <a:pt x="1968" y="19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3" name="Line 43"/>
          <p:cNvSpPr>
            <a:spLocks noChangeShapeType="1"/>
          </p:cNvSpPr>
          <p:nvPr/>
        </p:nvSpPr>
        <p:spPr bwMode="auto">
          <a:xfrm flipV="1">
            <a:off x="66294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4" name="Rectangle 44"/>
          <p:cNvSpPr>
            <a:spLocks noChangeArrowheads="1"/>
          </p:cNvSpPr>
          <p:nvPr/>
        </p:nvSpPr>
        <p:spPr bwMode="auto">
          <a:xfrm>
            <a:off x="8153400" y="4953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385" name="Line 45"/>
          <p:cNvSpPr>
            <a:spLocks noChangeShapeType="1"/>
          </p:cNvSpPr>
          <p:nvPr/>
        </p:nvSpPr>
        <p:spPr bwMode="auto">
          <a:xfrm>
            <a:off x="8458200" y="3505200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6" name="Freeform 46"/>
          <p:cNvSpPr>
            <a:spLocks/>
          </p:cNvSpPr>
          <p:nvPr/>
        </p:nvSpPr>
        <p:spPr bwMode="auto">
          <a:xfrm>
            <a:off x="8001000" y="3429000"/>
            <a:ext cx="152400" cy="1524000"/>
          </a:xfrm>
          <a:custGeom>
            <a:avLst/>
            <a:gdLst>
              <a:gd name="T0" fmla="*/ 0 w 144"/>
              <a:gd name="T1" fmla="*/ 1152071528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7" name="Rectangle 47"/>
          <p:cNvSpPr>
            <a:spLocks noChangeArrowheads="1"/>
          </p:cNvSpPr>
          <p:nvPr/>
        </p:nvSpPr>
        <p:spPr bwMode="auto">
          <a:xfrm>
            <a:off x="8153400" y="54864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7388" name="Line 48"/>
          <p:cNvSpPr>
            <a:spLocks noChangeShapeType="1"/>
          </p:cNvSpPr>
          <p:nvPr/>
        </p:nvSpPr>
        <p:spPr bwMode="auto">
          <a:xfrm>
            <a:off x="84582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89" name="Freeform 49"/>
          <p:cNvSpPr>
            <a:spLocks/>
          </p:cNvSpPr>
          <p:nvPr/>
        </p:nvSpPr>
        <p:spPr bwMode="auto">
          <a:xfrm>
            <a:off x="2819400" y="4648200"/>
            <a:ext cx="3810000" cy="1676400"/>
          </a:xfrm>
          <a:custGeom>
            <a:avLst/>
            <a:gdLst>
              <a:gd name="T0" fmla="*/ 2147483647 w 2400"/>
              <a:gd name="T1" fmla="*/ 0 h 1056"/>
              <a:gd name="T2" fmla="*/ 2147483647 w 2400"/>
              <a:gd name="T3" fmla="*/ 241934987 h 1056"/>
              <a:gd name="T4" fmla="*/ 0 w 2400"/>
              <a:gd name="T5" fmla="*/ 241934987 h 1056"/>
              <a:gd name="T6" fmla="*/ 0 w 2400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056"/>
              <a:gd name="T14" fmla="*/ 2400 w 2400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056">
                <a:moveTo>
                  <a:pt x="2400" y="0"/>
                </a:moveTo>
                <a:lnTo>
                  <a:pt x="2400" y="96"/>
                </a:lnTo>
                <a:lnTo>
                  <a:pt x="0" y="96"/>
                </a:lnTo>
                <a:lnTo>
                  <a:pt x="0" y="105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0" name="Line 50"/>
          <p:cNvSpPr>
            <a:spLocks noChangeShapeType="1"/>
          </p:cNvSpPr>
          <p:nvPr/>
        </p:nvSpPr>
        <p:spPr bwMode="auto">
          <a:xfrm flipV="1">
            <a:off x="80010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1" name="Line 51"/>
          <p:cNvSpPr>
            <a:spLocks noChangeShapeType="1"/>
          </p:cNvSpPr>
          <p:nvPr/>
        </p:nvSpPr>
        <p:spPr bwMode="auto">
          <a:xfrm>
            <a:off x="2819400" y="563880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2" name="Line 52"/>
          <p:cNvSpPr>
            <a:spLocks noChangeShapeType="1"/>
          </p:cNvSpPr>
          <p:nvPr/>
        </p:nvSpPr>
        <p:spPr bwMode="auto">
          <a:xfrm>
            <a:off x="2819400" y="5105400"/>
            <a:ext cx="3505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3" name="AutoShape 53"/>
          <p:cNvSpPr>
            <a:spLocks noChangeArrowheads="1"/>
          </p:cNvSpPr>
          <p:nvPr/>
        </p:nvSpPr>
        <p:spPr bwMode="auto">
          <a:xfrm>
            <a:off x="2743200" y="50292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4" name="AutoShape 54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5" name="Line 55"/>
          <p:cNvSpPr>
            <a:spLocks noChangeShapeType="1"/>
          </p:cNvSpPr>
          <p:nvPr/>
        </p:nvSpPr>
        <p:spPr bwMode="auto">
          <a:xfrm>
            <a:off x="6627813" y="2133600"/>
            <a:ext cx="1587" cy="609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6" name="Freeform 56"/>
          <p:cNvSpPr>
            <a:spLocks/>
          </p:cNvSpPr>
          <p:nvPr/>
        </p:nvSpPr>
        <p:spPr bwMode="auto">
          <a:xfrm rot="16200000" flipH="1">
            <a:off x="8382000" y="3124200"/>
            <a:ext cx="152400" cy="609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48883080 h 2496"/>
              <a:gd name="T4" fmla="*/ 120967511 w 192"/>
              <a:gd name="T5" fmla="*/ 137430615 h 2496"/>
              <a:gd name="T6" fmla="*/ 120967511 w 192"/>
              <a:gd name="T7" fmla="*/ 11452469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397" name="Line 57"/>
          <p:cNvSpPr>
            <a:spLocks noChangeShapeType="1"/>
          </p:cNvSpPr>
          <p:nvPr/>
        </p:nvSpPr>
        <p:spPr bwMode="auto">
          <a:xfrm>
            <a:off x="6629400" y="4114800"/>
            <a:ext cx="0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3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B213AE-9AE7-A34C-A589-BD47BAE5EECE}" type="slidenum">
              <a:rPr lang="en-US"/>
              <a:pPr/>
              <a:t>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Tag/Data Access</a:t>
            </a:r>
          </a:p>
        </p:txBody>
      </p:sp>
      <p:sp>
        <p:nvSpPr>
          <p:cNvPr id="583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867400" cy="3886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Cycle 1: check tag</a:t>
            </a:r>
          </a:p>
          <a:p>
            <a:pPr lvl="1" eaLnBrk="1" hangingPunct="1"/>
            <a:r>
              <a:rPr lang="en-US"/>
              <a:t>Hit? Advance “store pipeline”</a:t>
            </a:r>
          </a:p>
          <a:p>
            <a:pPr lvl="1" eaLnBrk="1" hangingPunct="1"/>
            <a:r>
              <a:rPr lang="en-US"/>
              <a:t>Miss? Stall “store pipeline” </a:t>
            </a:r>
          </a:p>
        </p:txBody>
      </p:sp>
      <p:sp>
        <p:nvSpPr>
          <p:cNvPr id="58374" name="Rectangle 4"/>
          <p:cNvSpPr>
            <a:spLocks noChangeArrowheads="1"/>
          </p:cNvSpPr>
          <p:nvPr/>
        </p:nvSpPr>
        <p:spPr bwMode="auto">
          <a:xfrm>
            <a:off x="8153400" y="27432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1022</a:t>
            </a:r>
          </a:p>
        </p:txBody>
      </p:sp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8153400" y="3048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1023</a:t>
            </a:r>
          </a:p>
        </p:txBody>
      </p:sp>
      <p:sp>
        <p:nvSpPr>
          <p:cNvPr id="58376" name="Freeform 6"/>
          <p:cNvSpPr>
            <a:spLocks/>
          </p:cNvSpPr>
          <p:nvPr/>
        </p:nvSpPr>
        <p:spPr bwMode="auto">
          <a:xfrm flipH="1">
            <a:off x="7696200" y="1219200"/>
            <a:ext cx="152400" cy="2133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823817834 h 2496"/>
              <a:gd name="T4" fmla="*/ 120967511 w 192"/>
              <a:gd name="T5" fmla="*/ 1683523858 h 2496"/>
              <a:gd name="T6" fmla="*/ 120967511 w 192"/>
              <a:gd name="T7" fmla="*/ 140293601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Line 7"/>
          <p:cNvSpPr>
            <a:spLocks noChangeShapeType="1"/>
          </p:cNvSpPr>
          <p:nvPr/>
        </p:nvSpPr>
        <p:spPr bwMode="auto">
          <a:xfrm>
            <a:off x="7848600" y="1371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8" name="Line 8"/>
          <p:cNvSpPr>
            <a:spLocks noChangeShapeType="1"/>
          </p:cNvSpPr>
          <p:nvPr/>
        </p:nvSpPr>
        <p:spPr bwMode="auto">
          <a:xfrm>
            <a:off x="7848600" y="1676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9" name="Line 9"/>
          <p:cNvSpPr>
            <a:spLocks noChangeShapeType="1"/>
          </p:cNvSpPr>
          <p:nvPr/>
        </p:nvSpPr>
        <p:spPr bwMode="auto">
          <a:xfrm>
            <a:off x="7848600" y="19812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0" name="Line 10"/>
          <p:cNvSpPr>
            <a:spLocks noChangeShapeType="1"/>
          </p:cNvSpPr>
          <p:nvPr/>
        </p:nvSpPr>
        <p:spPr bwMode="auto">
          <a:xfrm>
            <a:off x="7848600" y="28956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1" name="Line 11"/>
          <p:cNvSpPr>
            <a:spLocks noChangeShapeType="1"/>
          </p:cNvSpPr>
          <p:nvPr/>
        </p:nvSpPr>
        <p:spPr bwMode="auto">
          <a:xfrm>
            <a:off x="7848600" y="3200400"/>
            <a:ext cx="304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2" name="Rectangle 12"/>
          <p:cNvSpPr>
            <a:spLocks noChangeArrowheads="1"/>
          </p:cNvSpPr>
          <p:nvPr/>
        </p:nvSpPr>
        <p:spPr bwMode="auto">
          <a:xfrm>
            <a:off x="7848600" y="54864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8383" name="Rectangle 13"/>
          <p:cNvSpPr>
            <a:spLocks noChangeArrowheads="1"/>
          </p:cNvSpPr>
          <p:nvPr/>
        </p:nvSpPr>
        <p:spPr bwMode="auto">
          <a:xfrm>
            <a:off x="3276600" y="5486400"/>
            <a:ext cx="30480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tag</a:t>
            </a:r>
            <a:endParaRPr lang="en-US" sz="1400"/>
          </a:p>
        </p:txBody>
      </p:sp>
      <p:sp>
        <p:nvSpPr>
          <p:cNvPr id="58384" name="Text Box 14"/>
          <p:cNvSpPr txBox="1">
            <a:spLocks noChangeArrowheads="1"/>
          </p:cNvSpPr>
          <p:nvPr/>
        </p:nvSpPr>
        <p:spPr bwMode="auto">
          <a:xfrm>
            <a:off x="8131175" y="6188075"/>
            <a:ext cx="6778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data</a:t>
            </a:r>
          </a:p>
        </p:txBody>
      </p:sp>
      <p:sp>
        <p:nvSpPr>
          <p:cNvPr id="58385" name="Rectangle 15"/>
          <p:cNvSpPr>
            <a:spLocks noChangeArrowheads="1"/>
          </p:cNvSpPr>
          <p:nvPr/>
        </p:nvSpPr>
        <p:spPr bwMode="auto">
          <a:xfrm>
            <a:off x="6324600" y="54864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8386" name="Line 16"/>
          <p:cNvSpPr>
            <a:spLocks noChangeShapeType="1"/>
          </p:cNvSpPr>
          <p:nvPr/>
        </p:nvSpPr>
        <p:spPr bwMode="auto">
          <a:xfrm>
            <a:off x="84582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7" name="Line 17"/>
          <p:cNvSpPr>
            <a:spLocks noChangeShapeType="1"/>
          </p:cNvSpPr>
          <p:nvPr/>
        </p:nvSpPr>
        <p:spPr bwMode="auto">
          <a:xfrm flipV="1">
            <a:off x="66294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88" name="Text Box 18"/>
          <p:cNvSpPr txBox="1">
            <a:spLocks noChangeArrowheads="1"/>
          </p:cNvSpPr>
          <p:nvPr/>
        </p:nvSpPr>
        <p:spPr bwMode="auto">
          <a:xfrm>
            <a:off x="5845175" y="6188075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address</a:t>
            </a:r>
          </a:p>
        </p:txBody>
      </p:sp>
      <p:sp>
        <p:nvSpPr>
          <p:cNvPr id="58389" name="Text Box 19"/>
          <p:cNvSpPr txBox="1">
            <a:spLocks noChangeArrowheads="1"/>
          </p:cNvSpPr>
          <p:nvPr/>
        </p:nvSpPr>
        <p:spPr bwMode="auto">
          <a:xfrm>
            <a:off x="2530475" y="6188075"/>
            <a:ext cx="593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hit?</a:t>
            </a:r>
          </a:p>
        </p:txBody>
      </p:sp>
      <p:sp>
        <p:nvSpPr>
          <p:cNvPr id="58390" name="Rectangle 20"/>
          <p:cNvSpPr>
            <a:spLocks noChangeArrowheads="1"/>
          </p:cNvSpPr>
          <p:nvPr/>
        </p:nvSpPr>
        <p:spPr bwMode="auto">
          <a:xfrm>
            <a:off x="8153400" y="12192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8391" name="Rectangle 21"/>
          <p:cNvSpPr>
            <a:spLocks noChangeArrowheads="1"/>
          </p:cNvSpPr>
          <p:nvPr/>
        </p:nvSpPr>
        <p:spPr bwMode="auto">
          <a:xfrm>
            <a:off x="8153400" y="1524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8392" name="Rectangle 22"/>
          <p:cNvSpPr>
            <a:spLocks noChangeArrowheads="1"/>
          </p:cNvSpPr>
          <p:nvPr/>
        </p:nvSpPr>
        <p:spPr bwMode="auto">
          <a:xfrm>
            <a:off x="8153400" y="18288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8393" name="Line 23"/>
          <p:cNvSpPr>
            <a:spLocks noChangeShapeType="1"/>
          </p:cNvSpPr>
          <p:nvPr/>
        </p:nvSpPr>
        <p:spPr bwMode="auto">
          <a:xfrm>
            <a:off x="8458200" y="2133600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4" name="Freeform 24"/>
          <p:cNvSpPr>
            <a:spLocks/>
          </p:cNvSpPr>
          <p:nvPr/>
        </p:nvSpPr>
        <p:spPr bwMode="auto">
          <a:xfrm>
            <a:off x="7543800" y="2286000"/>
            <a:ext cx="152400" cy="26670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8395" name="Group 25"/>
          <p:cNvGrpSpPr>
            <a:grpSpLocks/>
          </p:cNvGrpSpPr>
          <p:nvPr/>
        </p:nvGrpSpPr>
        <p:grpSpPr bwMode="auto">
          <a:xfrm flipH="1">
            <a:off x="6781800" y="1219200"/>
            <a:ext cx="457200" cy="2133600"/>
            <a:chOff x="3888" y="768"/>
            <a:chExt cx="288" cy="1344"/>
          </a:xfrm>
        </p:grpSpPr>
        <p:sp>
          <p:nvSpPr>
            <p:cNvPr id="58422" name="Freeform 26"/>
            <p:cNvSpPr>
              <a:spLocks/>
            </p:cNvSpPr>
            <p:nvPr/>
          </p:nvSpPr>
          <p:spPr bwMode="auto">
            <a:xfrm flipH="1">
              <a:off x="3888" y="768"/>
              <a:ext cx="96" cy="1344"/>
            </a:xfrm>
            <a:custGeom>
              <a:avLst/>
              <a:gdLst>
                <a:gd name="T0" fmla="*/ 0 w 192"/>
                <a:gd name="T1" fmla="*/ 0 h 2496"/>
                <a:gd name="T2" fmla="*/ 0 w 192"/>
                <a:gd name="T3" fmla="*/ 724 h 2496"/>
                <a:gd name="T4" fmla="*/ 48 w 192"/>
                <a:gd name="T5" fmla="*/ 668 h 2496"/>
                <a:gd name="T6" fmla="*/ 48 w 192"/>
                <a:gd name="T7" fmla="*/ 55 h 2496"/>
                <a:gd name="T8" fmla="*/ 0 w 192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96"/>
                <a:gd name="T17" fmla="*/ 192 w 192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96">
                  <a:moveTo>
                    <a:pt x="0" y="0"/>
                  </a:moveTo>
                  <a:lnTo>
                    <a:pt x="0" y="2496"/>
                  </a:lnTo>
                  <a:lnTo>
                    <a:pt x="192" y="2304"/>
                  </a:lnTo>
                  <a:lnTo>
                    <a:pt x="19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FF0909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3" name="Line 27"/>
            <p:cNvSpPr>
              <a:spLocks noChangeShapeType="1"/>
            </p:cNvSpPr>
            <p:nvPr/>
          </p:nvSpPr>
          <p:spPr bwMode="auto">
            <a:xfrm>
              <a:off x="3984" y="864"/>
              <a:ext cx="192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4" name="Line 28"/>
            <p:cNvSpPr>
              <a:spLocks noChangeShapeType="1"/>
            </p:cNvSpPr>
            <p:nvPr/>
          </p:nvSpPr>
          <p:spPr bwMode="auto">
            <a:xfrm>
              <a:off x="3984" y="1056"/>
              <a:ext cx="192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5" name="Line 29"/>
            <p:cNvSpPr>
              <a:spLocks noChangeShapeType="1"/>
            </p:cNvSpPr>
            <p:nvPr/>
          </p:nvSpPr>
          <p:spPr bwMode="auto">
            <a:xfrm>
              <a:off x="3984" y="1248"/>
              <a:ext cx="192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6" name="Line 30"/>
            <p:cNvSpPr>
              <a:spLocks noChangeShapeType="1"/>
            </p:cNvSpPr>
            <p:nvPr/>
          </p:nvSpPr>
          <p:spPr bwMode="auto">
            <a:xfrm>
              <a:off x="3984" y="1824"/>
              <a:ext cx="192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427" name="Line 31"/>
            <p:cNvSpPr>
              <a:spLocks noChangeShapeType="1"/>
            </p:cNvSpPr>
            <p:nvPr/>
          </p:nvSpPr>
          <p:spPr bwMode="auto">
            <a:xfrm>
              <a:off x="3984" y="2016"/>
              <a:ext cx="192" cy="0"/>
            </a:xfrm>
            <a:prstGeom prst="line">
              <a:avLst/>
            </a:prstGeom>
            <a:noFill/>
            <a:ln w="12700">
              <a:solidFill>
                <a:srgbClr val="FF0909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396" name="Rectangle 32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8397" name="Rectangle 33"/>
          <p:cNvSpPr>
            <a:spLocks noChangeArrowheads="1"/>
          </p:cNvSpPr>
          <p:nvPr/>
        </p:nvSpPr>
        <p:spPr bwMode="auto">
          <a:xfrm>
            <a:off x="6324600" y="49530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8398" name="Freeform 34"/>
          <p:cNvSpPr>
            <a:spLocks/>
          </p:cNvSpPr>
          <p:nvPr/>
        </p:nvSpPr>
        <p:spPr bwMode="auto">
          <a:xfrm flipH="1">
            <a:off x="7239000" y="2286000"/>
            <a:ext cx="152400" cy="32004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99" name="Line 35"/>
          <p:cNvSpPr>
            <a:spLocks noChangeShapeType="1"/>
          </p:cNvSpPr>
          <p:nvPr/>
        </p:nvSpPr>
        <p:spPr bwMode="auto">
          <a:xfrm flipV="1">
            <a:off x="6629400" y="5257800"/>
            <a:ext cx="0" cy="2286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0" name="Rectangle 36"/>
          <p:cNvSpPr>
            <a:spLocks noChangeArrowheads="1"/>
          </p:cNvSpPr>
          <p:nvPr/>
        </p:nvSpPr>
        <p:spPr bwMode="auto">
          <a:xfrm>
            <a:off x="8153400" y="49530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01" name="Rectangle 37"/>
          <p:cNvSpPr>
            <a:spLocks noChangeArrowheads="1"/>
          </p:cNvSpPr>
          <p:nvPr/>
        </p:nvSpPr>
        <p:spPr bwMode="auto">
          <a:xfrm>
            <a:off x="8153400" y="54864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02" name="Line 38"/>
          <p:cNvSpPr>
            <a:spLocks noChangeShapeType="1"/>
          </p:cNvSpPr>
          <p:nvPr/>
        </p:nvSpPr>
        <p:spPr bwMode="auto">
          <a:xfrm>
            <a:off x="8458200" y="5257800"/>
            <a:ext cx="0" cy="2286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3" name="Freeform 39"/>
          <p:cNvSpPr>
            <a:spLocks/>
          </p:cNvSpPr>
          <p:nvPr/>
        </p:nvSpPr>
        <p:spPr bwMode="auto">
          <a:xfrm>
            <a:off x="2819400" y="4648200"/>
            <a:ext cx="3810000" cy="1676400"/>
          </a:xfrm>
          <a:custGeom>
            <a:avLst/>
            <a:gdLst>
              <a:gd name="T0" fmla="*/ 2147483647 w 2400"/>
              <a:gd name="T1" fmla="*/ 0 h 1056"/>
              <a:gd name="T2" fmla="*/ 2147483647 w 2400"/>
              <a:gd name="T3" fmla="*/ 241934987 h 1056"/>
              <a:gd name="T4" fmla="*/ 0 w 2400"/>
              <a:gd name="T5" fmla="*/ 241934987 h 1056"/>
              <a:gd name="T6" fmla="*/ 0 w 2400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056"/>
              <a:gd name="T14" fmla="*/ 2400 w 2400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056">
                <a:moveTo>
                  <a:pt x="2400" y="0"/>
                </a:moveTo>
                <a:lnTo>
                  <a:pt x="2400" y="96"/>
                </a:lnTo>
                <a:lnTo>
                  <a:pt x="0" y="96"/>
                </a:lnTo>
                <a:lnTo>
                  <a:pt x="0" y="1056"/>
                </a:lnTo>
              </a:path>
            </a:pathLst>
          </a:cu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4" name="Line 40"/>
          <p:cNvSpPr>
            <a:spLocks noChangeShapeType="1"/>
          </p:cNvSpPr>
          <p:nvPr/>
        </p:nvSpPr>
        <p:spPr bwMode="auto">
          <a:xfrm flipV="1">
            <a:off x="8001000" y="5257800"/>
            <a:ext cx="0" cy="2286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5" name="Line 41"/>
          <p:cNvSpPr>
            <a:spLocks noChangeShapeType="1"/>
          </p:cNvSpPr>
          <p:nvPr/>
        </p:nvSpPr>
        <p:spPr bwMode="auto">
          <a:xfrm>
            <a:off x="2819400" y="5638800"/>
            <a:ext cx="4572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6" name="Line 42"/>
          <p:cNvSpPr>
            <a:spLocks noChangeShapeType="1"/>
          </p:cNvSpPr>
          <p:nvPr/>
        </p:nvSpPr>
        <p:spPr bwMode="auto">
          <a:xfrm>
            <a:off x="2819400" y="5105400"/>
            <a:ext cx="35052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7" name="AutoShape 43"/>
          <p:cNvSpPr>
            <a:spLocks noChangeArrowheads="1"/>
          </p:cNvSpPr>
          <p:nvPr/>
        </p:nvSpPr>
        <p:spPr bwMode="auto">
          <a:xfrm>
            <a:off x="2743200" y="5029200"/>
            <a:ext cx="152400" cy="152400"/>
          </a:xfrm>
          <a:prstGeom prst="flowChartConnector">
            <a:avLst/>
          </a:prstGeom>
          <a:solidFill>
            <a:srgbClr val="FF0909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8" name="AutoShape 44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flowChartConnector">
            <a:avLst/>
          </a:prstGeom>
          <a:solidFill>
            <a:srgbClr val="FF0909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09" name="Line 45"/>
          <p:cNvSpPr>
            <a:spLocks noChangeShapeType="1"/>
          </p:cNvSpPr>
          <p:nvPr/>
        </p:nvSpPr>
        <p:spPr bwMode="auto">
          <a:xfrm>
            <a:off x="8458200" y="3505200"/>
            <a:ext cx="0" cy="1447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0" name="Freeform 46"/>
          <p:cNvSpPr>
            <a:spLocks/>
          </p:cNvSpPr>
          <p:nvPr/>
        </p:nvSpPr>
        <p:spPr bwMode="auto">
          <a:xfrm>
            <a:off x="8001000" y="3429000"/>
            <a:ext cx="152400" cy="1524000"/>
          </a:xfrm>
          <a:custGeom>
            <a:avLst/>
            <a:gdLst>
              <a:gd name="T0" fmla="*/ 0 w 144"/>
              <a:gd name="T1" fmla="*/ 1152071528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1" name="Freeform 47"/>
          <p:cNvSpPr>
            <a:spLocks/>
          </p:cNvSpPr>
          <p:nvPr/>
        </p:nvSpPr>
        <p:spPr bwMode="auto">
          <a:xfrm rot="16200000" flipH="1">
            <a:off x="8382000" y="3124200"/>
            <a:ext cx="152400" cy="609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48883080 h 2496"/>
              <a:gd name="T4" fmla="*/ 120967511 w 192"/>
              <a:gd name="T5" fmla="*/ 137430615 h 2496"/>
              <a:gd name="T6" fmla="*/ 120967511 w 192"/>
              <a:gd name="T7" fmla="*/ 11452469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2" name="Rectangle 48"/>
          <p:cNvSpPr>
            <a:spLocks noChangeArrowheads="1"/>
          </p:cNvSpPr>
          <p:nvPr/>
        </p:nvSpPr>
        <p:spPr bwMode="auto">
          <a:xfrm>
            <a:off x="6477000" y="1219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8413" name="Rectangle 49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14" name="Rectangle 50"/>
          <p:cNvSpPr>
            <a:spLocks noChangeArrowheads="1"/>
          </p:cNvSpPr>
          <p:nvPr/>
        </p:nvSpPr>
        <p:spPr bwMode="auto">
          <a:xfrm>
            <a:off x="6477000" y="2743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8415" name="Rectangle 51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8416" name="Rectangle 52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8417" name="AutoShape 53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flowChartTerminator">
            <a:avLst/>
          </a:prstGeom>
          <a:solidFill>
            <a:schemeClr val="hlink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FF0909"/>
                </a:solidFill>
              </a:rPr>
              <a:t>=</a:t>
            </a:r>
            <a:endParaRPr lang="en-US" sz="2000">
              <a:solidFill>
                <a:srgbClr val="000000"/>
              </a:solidFill>
            </a:endParaRPr>
          </a:p>
        </p:txBody>
      </p:sp>
      <p:sp>
        <p:nvSpPr>
          <p:cNvPr id="58418" name="Line 54"/>
          <p:cNvSpPr>
            <a:spLocks noChangeShapeType="1"/>
          </p:cNvSpPr>
          <p:nvPr/>
        </p:nvSpPr>
        <p:spPr bwMode="auto">
          <a:xfrm>
            <a:off x="6705600" y="3352800"/>
            <a:ext cx="0" cy="4572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19" name="Line 55"/>
          <p:cNvSpPr>
            <a:spLocks noChangeShapeType="1"/>
          </p:cNvSpPr>
          <p:nvPr/>
        </p:nvSpPr>
        <p:spPr bwMode="auto">
          <a:xfrm>
            <a:off x="6627813" y="2133600"/>
            <a:ext cx="1587" cy="609600"/>
          </a:xfrm>
          <a:prstGeom prst="line">
            <a:avLst/>
          </a:prstGeom>
          <a:noFill/>
          <a:ln w="28575">
            <a:solidFill>
              <a:srgbClr val="FF0909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0" name="Line 56"/>
          <p:cNvSpPr>
            <a:spLocks noChangeShapeType="1"/>
          </p:cNvSpPr>
          <p:nvPr/>
        </p:nvSpPr>
        <p:spPr bwMode="auto">
          <a:xfrm>
            <a:off x="6629400" y="4114800"/>
            <a:ext cx="0" cy="53340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421" name="Freeform 57"/>
          <p:cNvSpPr>
            <a:spLocks/>
          </p:cNvSpPr>
          <p:nvPr/>
        </p:nvSpPr>
        <p:spPr bwMode="auto">
          <a:xfrm>
            <a:off x="5867400" y="3505200"/>
            <a:ext cx="708025" cy="1981200"/>
          </a:xfrm>
          <a:custGeom>
            <a:avLst/>
            <a:gdLst>
              <a:gd name="T0" fmla="*/ 0 w 1968"/>
              <a:gd name="T1" fmla="*/ 2147483647 h 1248"/>
              <a:gd name="T2" fmla="*/ 0 w 1968"/>
              <a:gd name="T3" fmla="*/ 0 h 1248"/>
              <a:gd name="T4" fmla="*/ 254725332 w 1968"/>
              <a:gd name="T5" fmla="*/ 0 h 1248"/>
              <a:gd name="T6" fmla="*/ 254725332 w 1968"/>
              <a:gd name="T7" fmla="*/ 483870009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248"/>
              <a:gd name="T14" fmla="*/ 1968 w 19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248">
                <a:moveTo>
                  <a:pt x="0" y="1248"/>
                </a:moveTo>
                <a:lnTo>
                  <a:pt x="0" y="0"/>
                </a:lnTo>
                <a:lnTo>
                  <a:pt x="1968" y="0"/>
                </a:lnTo>
                <a:lnTo>
                  <a:pt x="1968" y="192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3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6BE914-742C-8447-A84B-2BB241227506}" type="slidenum">
              <a:rPr lang="en-US"/>
              <a:pPr/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Tag/Data Access</a:t>
            </a:r>
          </a:p>
        </p:txBody>
      </p:sp>
      <p:sp>
        <p:nvSpPr>
          <p:cNvPr id="593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5867400" cy="38862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Cycle 2: write data</a:t>
            </a:r>
          </a:p>
          <a:p>
            <a:pPr eaLnBrk="1" hangingPunct="1">
              <a:buFontTx/>
              <a:buNone/>
            </a:pPr>
            <a:endParaRPr lang="en-US">
              <a:ea typeface="ＭＳ Ｐゴシック" charset="-128"/>
              <a:cs typeface="ＭＳ Ｐゴシック" charset="-128"/>
            </a:endParaRPr>
          </a:p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Advanced Technique</a:t>
            </a:r>
          </a:p>
          <a:p>
            <a:pPr lvl="1" eaLnBrk="1" hangingPunct="1"/>
            <a:r>
              <a:rPr lang="en-US"/>
              <a:t>Decouple write pipeline</a:t>
            </a:r>
          </a:p>
          <a:p>
            <a:pPr lvl="1" eaLnBrk="1" hangingPunct="1"/>
            <a:r>
              <a:rPr lang="en-US"/>
              <a:t>In the same cycle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Check tag of store</a:t>
            </a:r>
            <a:r>
              <a:rPr lang="en-US" baseline="-25000">
                <a:ea typeface="ＭＳ Ｐゴシック" charset="-128"/>
              </a:rPr>
              <a:t>i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Write data of store</a:t>
            </a:r>
            <a:r>
              <a:rPr lang="en-US" baseline="-25000">
                <a:ea typeface="ＭＳ Ｐゴシック" charset="-128"/>
              </a:rPr>
              <a:t>i-1</a:t>
            </a:r>
          </a:p>
          <a:p>
            <a:pPr lvl="2" eaLnBrk="1" hangingPunct="1"/>
            <a:r>
              <a:rPr lang="en-US">
                <a:ea typeface="ＭＳ Ｐゴシック" charset="-128"/>
              </a:rPr>
              <a:t>Bypass data of store</a:t>
            </a:r>
            <a:r>
              <a:rPr lang="en-US" baseline="-25000">
                <a:ea typeface="ＭＳ Ｐゴシック" charset="-128"/>
              </a:rPr>
              <a:t>i-1 </a:t>
            </a:r>
            <a:r>
              <a:rPr lang="en-US">
                <a:ea typeface="ＭＳ Ｐゴシック" charset="-128"/>
              </a:rPr>
              <a:t>to loads</a:t>
            </a:r>
          </a:p>
        </p:txBody>
      </p:sp>
      <p:sp>
        <p:nvSpPr>
          <p:cNvPr id="59398" name="Rectangle 4"/>
          <p:cNvSpPr>
            <a:spLocks noChangeArrowheads="1"/>
          </p:cNvSpPr>
          <p:nvPr/>
        </p:nvSpPr>
        <p:spPr bwMode="auto">
          <a:xfrm>
            <a:off x="8153400" y="27432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1022</a:t>
            </a:r>
          </a:p>
        </p:txBody>
      </p:sp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8153400" y="30480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1023</a:t>
            </a:r>
          </a:p>
        </p:txBody>
      </p:sp>
      <p:sp>
        <p:nvSpPr>
          <p:cNvPr id="59400" name="Freeform 6"/>
          <p:cNvSpPr>
            <a:spLocks/>
          </p:cNvSpPr>
          <p:nvPr/>
        </p:nvSpPr>
        <p:spPr bwMode="auto">
          <a:xfrm flipH="1">
            <a:off x="7696200" y="1219200"/>
            <a:ext cx="152400" cy="2133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823817834 h 2496"/>
              <a:gd name="T4" fmla="*/ 120967511 w 192"/>
              <a:gd name="T5" fmla="*/ 1683523858 h 2496"/>
              <a:gd name="T6" fmla="*/ 120967511 w 192"/>
              <a:gd name="T7" fmla="*/ 140293601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rgbClr val="52F4C2"/>
          </a:solidFill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Line 7"/>
          <p:cNvSpPr>
            <a:spLocks noChangeShapeType="1"/>
          </p:cNvSpPr>
          <p:nvPr/>
        </p:nvSpPr>
        <p:spPr bwMode="auto">
          <a:xfrm>
            <a:off x="7848600" y="1371600"/>
            <a:ext cx="3048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7848600" y="1676400"/>
            <a:ext cx="3048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3" name="Line 9"/>
          <p:cNvSpPr>
            <a:spLocks noChangeShapeType="1"/>
          </p:cNvSpPr>
          <p:nvPr/>
        </p:nvSpPr>
        <p:spPr bwMode="auto">
          <a:xfrm>
            <a:off x="7848600" y="1981200"/>
            <a:ext cx="3048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4" name="Line 10"/>
          <p:cNvSpPr>
            <a:spLocks noChangeShapeType="1"/>
          </p:cNvSpPr>
          <p:nvPr/>
        </p:nvSpPr>
        <p:spPr bwMode="auto">
          <a:xfrm>
            <a:off x="7848600" y="2895600"/>
            <a:ext cx="3048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5" name="Line 11"/>
          <p:cNvSpPr>
            <a:spLocks noChangeShapeType="1"/>
          </p:cNvSpPr>
          <p:nvPr/>
        </p:nvSpPr>
        <p:spPr bwMode="auto">
          <a:xfrm>
            <a:off x="7848600" y="3200400"/>
            <a:ext cx="304800" cy="0"/>
          </a:xfrm>
          <a:prstGeom prst="line">
            <a:avLst/>
          </a:prstGeom>
          <a:noFill/>
          <a:ln w="12700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6" name="Rectangle 12"/>
          <p:cNvSpPr>
            <a:spLocks noChangeArrowheads="1"/>
          </p:cNvSpPr>
          <p:nvPr/>
        </p:nvSpPr>
        <p:spPr bwMode="auto">
          <a:xfrm>
            <a:off x="7848600" y="54864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9407" name="Rectangle 13"/>
          <p:cNvSpPr>
            <a:spLocks noChangeArrowheads="1"/>
          </p:cNvSpPr>
          <p:nvPr/>
        </p:nvSpPr>
        <p:spPr bwMode="auto">
          <a:xfrm>
            <a:off x="3276600" y="5486400"/>
            <a:ext cx="30480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tag</a:t>
            </a:r>
            <a:endParaRPr lang="en-US" sz="1400"/>
          </a:p>
        </p:txBody>
      </p:sp>
      <p:sp>
        <p:nvSpPr>
          <p:cNvPr id="59408" name="Text Box 14"/>
          <p:cNvSpPr txBox="1">
            <a:spLocks noChangeArrowheads="1"/>
          </p:cNvSpPr>
          <p:nvPr/>
        </p:nvSpPr>
        <p:spPr bwMode="auto">
          <a:xfrm>
            <a:off x="8131175" y="6188075"/>
            <a:ext cx="6778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data</a:t>
            </a:r>
          </a:p>
        </p:txBody>
      </p:sp>
      <p:sp>
        <p:nvSpPr>
          <p:cNvPr id="59409" name="Rectangle 15"/>
          <p:cNvSpPr>
            <a:spLocks noChangeArrowheads="1"/>
          </p:cNvSpPr>
          <p:nvPr/>
        </p:nvSpPr>
        <p:spPr bwMode="auto">
          <a:xfrm>
            <a:off x="6324600" y="54864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9410" name="Line 16"/>
          <p:cNvSpPr>
            <a:spLocks noChangeShapeType="1"/>
          </p:cNvSpPr>
          <p:nvPr/>
        </p:nvSpPr>
        <p:spPr bwMode="auto">
          <a:xfrm>
            <a:off x="84582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1" name="Line 17"/>
          <p:cNvSpPr>
            <a:spLocks noChangeShapeType="1"/>
          </p:cNvSpPr>
          <p:nvPr/>
        </p:nvSpPr>
        <p:spPr bwMode="auto">
          <a:xfrm flipV="1">
            <a:off x="6629400" y="5807075"/>
            <a:ext cx="0" cy="517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2" name="Text Box 18"/>
          <p:cNvSpPr txBox="1">
            <a:spLocks noChangeArrowheads="1"/>
          </p:cNvSpPr>
          <p:nvPr/>
        </p:nvSpPr>
        <p:spPr bwMode="auto">
          <a:xfrm>
            <a:off x="5845175" y="6188075"/>
            <a:ext cx="108743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address</a:t>
            </a:r>
          </a:p>
        </p:txBody>
      </p:sp>
      <p:sp>
        <p:nvSpPr>
          <p:cNvPr id="59413" name="Text Box 19"/>
          <p:cNvSpPr txBox="1">
            <a:spLocks noChangeArrowheads="1"/>
          </p:cNvSpPr>
          <p:nvPr/>
        </p:nvSpPr>
        <p:spPr bwMode="auto">
          <a:xfrm>
            <a:off x="2590800" y="6188075"/>
            <a:ext cx="5937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solidFill>
                  <a:srgbClr val="FF0909"/>
                </a:solidFill>
              </a:rPr>
              <a:t>hit?</a:t>
            </a:r>
          </a:p>
        </p:txBody>
      </p:sp>
      <p:sp>
        <p:nvSpPr>
          <p:cNvPr id="59414" name="Rectangle 20"/>
          <p:cNvSpPr>
            <a:spLocks noChangeArrowheads="1"/>
          </p:cNvSpPr>
          <p:nvPr/>
        </p:nvSpPr>
        <p:spPr bwMode="auto">
          <a:xfrm>
            <a:off x="8153400" y="12192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9415" name="Rectangle 21"/>
          <p:cNvSpPr>
            <a:spLocks noChangeArrowheads="1"/>
          </p:cNvSpPr>
          <p:nvPr/>
        </p:nvSpPr>
        <p:spPr bwMode="auto">
          <a:xfrm>
            <a:off x="8153400" y="15240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1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9416" name="Rectangle 22"/>
          <p:cNvSpPr>
            <a:spLocks noChangeArrowheads="1"/>
          </p:cNvSpPr>
          <p:nvPr/>
        </p:nvSpPr>
        <p:spPr bwMode="auto">
          <a:xfrm>
            <a:off x="8153400" y="18288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400">
                <a:solidFill>
                  <a:srgbClr val="000000"/>
                </a:solidFill>
              </a:rPr>
              <a:t>2</a:t>
            </a:r>
            <a:endParaRPr lang="en-US" sz="1200">
              <a:solidFill>
                <a:srgbClr val="000000"/>
              </a:solidFill>
            </a:endParaRPr>
          </a:p>
        </p:txBody>
      </p:sp>
      <p:sp>
        <p:nvSpPr>
          <p:cNvPr id="59417" name="Line 23"/>
          <p:cNvSpPr>
            <a:spLocks noChangeShapeType="1"/>
          </p:cNvSpPr>
          <p:nvPr/>
        </p:nvSpPr>
        <p:spPr bwMode="auto">
          <a:xfrm>
            <a:off x="8458200" y="2133600"/>
            <a:ext cx="0" cy="609600"/>
          </a:xfrm>
          <a:prstGeom prst="line">
            <a:avLst/>
          </a:prstGeom>
          <a:noFill/>
          <a:ln w="28575">
            <a:solidFill>
              <a:srgbClr val="FF0909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8" name="Freeform 24"/>
          <p:cNvSpPr>
            <a:spLocks/>
          </p:cNvSpPr>
          <p:nvPr/>
        </p:nvSpPr>
        <p:spPr bwMode="auto">
          <a:xfrm>
            <a:off x="7543800" y="2286000"/>
            <a:ext cx="152400" cy="26670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9419" name="Group 25"/>
          <p:cNvGrpSpPr>
            <a:grpSpLocks/>
          </p:cNvGrpSpPr>
          <p:nvPr/>
        </p:nvGrpSpPr>
        <p:grpSpPr bwMode="auto">
          <a:xfrm flipH="1">
            <a:off x="6781800" y="1219200"/>
            <a:ext cx="457200" cy="2133600"/>
            <a:chOff x="3888" y="768"/>
            <a:chExt cx="288" cy="1344"/>
          </a:xfrm>
        </p:grpSpPr>
        <p:sp>
          <p:nvSpPr>
            <p:cNvPr id="59446" name="Freeform 26"/>
            <p:cNvSpPr>
              <a:spLocks/>
            </p:cNvSpPr>
            <p:nvPr/>
          </p:nvSpPr>
          <p:spPr bwMode="auto">
            <a:xfrm flipH="1">
              <a:off x="3888" y="768"/>
              <a:ext cx="96" cy="1344"/>
            </a:xfrm>
            <a:custGeom>
              <a:avLst/>
              <a:gdLst>
                <a:gd name="T0" fmla="*/ 0 w 192"/>
                <a:gd name="T1" fmla="*/ 0 h 2496"/>
                <a:gd name="T2" fmla="*/ 0 w 192"/>
                <a:gd name="T3" fmla="*/ 724 h 2496"/>
                <a:gd name="T4" fmla="*/ 48 w 192"/>
                <a:gd name="T5" fmla="*/ 668 h 2496"/>
                <a:gd name="T6" fmla="*/ 48 w 192"/>
                <a:gd name="T7" fmla="*/ 55 h 2496"/>
                <a:gd name="T8" fmla="*/ 0 w 192"/>
                <a:gd name="T9" fmla="*/ 0 h 24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2496"/>
                <a:gd name="T17" fmla="*/ 192 w 192"/>
                <a:gd name="T18" fmla="*/ 2496 h 24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2496">
                  <a:moveTo>
                    <a:pt x="0" y="0"/>
                  </a:moveTo>
                  <a:lnTo>
                    <a:pt x="0" y="2496"/>
                  </a:lnTo>
                  <a:lnTo>
                    <a:pt x="192" y="2304"/>
                  </a:lnTo>
                  <a:lnTo>
                    <a:pt x="192" y="1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2F4C2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7" name="Line 27"/>
            <p:cNvSpPr>
              <a:spLocks noChangeShapeType="1"/>
            </p:cNvSpPr>
            <p:nvPr/>
          </p:nvSpPr>
          <p:spPr bwMode="auto">
            <a:xfrm>
              <a:off x="3984" y="86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8" name="Line 28"/>
            <p:cNvSpPr>
              <a:spLocks noChangeShapeType="1"/>
            </p:cNvSpPr>
            <p:nvPr/>
          </p:nvSpPr>
          <p:spPr bwMode="auto">
            <a:xfrm>
              <a:off x="3984" y="105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49" name="Line 29"/>
            <p:cNvSpPr>
              <a:spLocks noChangeShapeType="1"/>
            </p:cNvSpPr>
            <p:nvPr/>
          </p:nvSpPr>
          <p:spPr bwMode="auto">
            <a:xfrm>
              <a:off x="3984" y="1248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0" name="Line 30"/>
            <p:cNvSpPr>
              <a:spLocks noChangeShapeType="1"/>
            </p:cNvSpPr>
            <p:nvPr/>
          </p:nvSpPr>
          <p:spPr bwMode="auto">
            <a:xfrm>
              <a:off x="3984" y="1824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451" name="Line 31"/>
            <p:cNvSpPr>
              <a:spLocks noChangeShapeType="1"/>
            </p:cNvSpPr>
            <p:nvPr/>
          </p:nvSpPr>
          <p:spPr bwMode="auto">
            <a:xfrm>
              <a:off x="3984" y="2016"/>
              <a:ext cx="19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9420" name="Rectangle 32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off</a:t>
            </a:r>
            <a:endParaRPr lang="en-US"/>
          </a:p>
        </p:txBody>
      </p:sp>
      <p:sp>
        <p:nvSpPr>
          <p:cNvPr id="59421" name="Rectangle 33"/>
          <p:cNvSpPr>
            <a:spLocks noChangeArrowheads="1"/>
          </p:cNvSpPr>
          <p:nvPr/>
        </p:nvSpPr>
        <p:spPr bwMode="auto">
          <a:xfrm>
            <a:off x="6324600" y="4953000"/>
            <a:ext cx="15240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1600">
                <a:solidFill>
                  <a:srgbClr val="000000"/>
                </a:solidFill>
              </a:rPr>
              <a:t>index</a:t>
            </a:r>
          </a:p>
        </p:txBody>
      </p:sp>
      <p:sp>
        <p:nvSpPr>
          <p:cNvPr id="59422" name="Freeform 34"/>
          <p:cNvSpPr>
            <a:spLocks/>
          </p:cNvSpPr>
          <p:nvPr/>
        </p:nvSpPr>
        <p:spPr bwMode="auto">
          <a:xfrm flipH="1">
            <a:off x="7239000" y="2286000"/>
            <a:ext cx="152400" cy="3200400"/>
          </a:xfrm>
          <a:custGeom>
            <a:avLst/>
            <a:gdLst>
              <a:gd name="T0" fmla="*/ 0 w 144"/>
              <a:gd name="T1" fmla="*/ 2147483647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3" name="Line 35"/>
          <p:cNvSpPr>
            <a:spLocks noChangeShapeType="1"/>
          </p:cNvSpPr>
          <p:nvPr/>
        </p:nvSpPr>
        <p:spPr bwMode="auto">
          <a:xfrm flipV="1">
            <a:off x="66294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4" name="Rectangle 36"/>
          <p:cNvSpPr>
            <a:spLocks noChangeArrowheads="1"/>
          </p:cNvSpPr>
          <p:nvPr/>
        </p:nvSpPr>
        <p:spPr bwMode="auto">
          <a:xfrm>
            <a:off x="8153400" y="4953000"/>
            <a:ext cx="609600" cy="304800"/>
          </a:xfrm>
          <a:prstGeom prst="rect">
            <a:avLst/>
          </a:prstGeom>
          <a:noFill/>
          <a:ln w="28575">
            <a:solidFill>
              <a:srgbClr val="FF0909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425" name="Rectangle 37"/>
          <p:cNvSpPr>
            <a:spLocks noChangeArrowheads="1"/>
          </p:cNvSpPr>
          <p:nvPr/>
        </p:nvSpPr>
        <p:spPr bwMode="auto">
          <a:xfrm>
            <a:off x="8153400" y="5486400"/>
            <a:ext cx="6096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>
            <a:off x="84582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Freeform 39"/>
          <p:cNvSpPr>
            <a:spLocks/>
          </p:cNvSpPr>
          <p:nvPr/>
        </p:nvSpPr>
        <p:spPr bwMode="auto">
          <a:xfrm>
            <a:off x="2819400" y="4648200"/>
            <a:ext cx="3810000" cy="1676400"/>
          </a:xfrm>
          <a:custGeom>
            <a:avLst/>
            <a:gdLst>
              <a:gd name="T0" fmla="*/ 2147483647 w 2400"/>
              <a:gd name="T1" fmla="*/ 0 h 1056"/>
              <a:gd name="T2" fmla="*/ 2147483647 w 2400"/>
              <a:gd name="T3" fmla="*/ 241934987 h 1056"/>
              <a:gd name="T4" fmla="*/ 0 w 2400"/>
              <a:gd name="T5" fmla="*/ 241934987 h 1056"/>
              <a:gd name="T6" fmla="*/ 0 w 2400"/>
              <a:gd name="T7" fmla="*/ 2147483647 h 1056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1056"/>
              <a:gd name="T14" fmla="*/ 2400 w 2400"/>
              <a:gd name="T15" fmla="*/ 1056 h 10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1056">
                <a:moveTo>
                  <a:pt x="2400" y="0"/>
                </a:moveTo>
                <a:lnTo>
                  <a:pt x="2400" y="96"/>
                </a:lnTo>
                <a:lnTo>
                  <a:pt x="0" y="96"/>
                </a:lnTo>
                <a:lnTo>
                  <a:pt x="0" y="1056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8001000" y="5257800"/>
            <a:ext cx="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Line 41"/>
          <p:cNvSpPr>
            <a:spLocks noChangeShapeType="1"/>
          </p:cNvSpPr>
          <p:nvPr/>
        </p:nvSpPr>
        <p:spPr bwMode="auto">
          <a:xfrm>
            <a:off x="2819400" y="5638800"/>
            <a:ext cx="457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0" name="Line 42"/>
          <p:cNvSpPr>
            <a:spLocks noChangeShapeType="1"/>
          </p:cNvSpPr>
          <p:nvPr/>
        </p:nvSpPr>
        <p:spPr bwMode="auto">
          <a:xfrm>
            <a:off x="2819400" y="5105400"/>
            <a:ext cx="35052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1" name="AutoShape 43"/>
          <p:cNvSpPr>
            <a:spLocks noChangeArrowheads="1"/>
          </p:cNvSpPr>
          <p:nvPr/>
        </p:nvSpPr>
        <p:spPr bwMode="auto">
          <a:xfrm>
            <a:off x="2743200" y="50292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2" name="AutoShape 44"/>
          <p:cNvSpPr>
            <a:spLocks noChangeArrowheads="1"/>
          </p:cNvSpPr>
          <p:nvPr/>
        </p:nvSpPr>
        <p:spPr bwMode="auto">
          <a:xfrm>
            <a:off x="2743200" y="5562600"/>
            <a:ext cx="152400" cy="152400"/>
          </a:xfrm>
          <a:prstGeom prst="flowChartConnector">
            <a:avLst/>
          </a:prstGeom>
          <a:solidFill>
            <a:srgbClr val="000000"/>
          </a:solidFill>
          <a:ln w="1270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3" name="Line 45"/>
          <p:cNvSpPr>
            <a:spLocks noChangeShapeType="1"/>
          </p:cNvSpPr>
          <p:nvPr/>
        </p:nvSpPr>
        <p:spPr bwMode="auto">
          <a:xfrm>
            <a:off x="8458200" y="3505200"/>
            <a:ext cx="0" cy="1447800"/>
          </a:xfrm>
          <a:prstGeom prst="line">
            <a:avLst/>
          </a:prstGeom>
          <a:noFill/>
          <a:ln w="28575">
            <a:solidFill>
              <a:srgbClr val="FF0909"/>
            </a:solidFill>
            <a:round/>
            <a:headEnd type="triangle" w="med" len="med"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4" name="Freeform 46"/>
          <p:cNvSpPr>
            <a:spLocks/>
          </p:cNvSpPr>
          <p:nvPr/>
        </p:nvSpPr>
        <p:spPr bwMode="auto">
          <a:xfrm>
            <a:off x="8001000" y="3429000"/>
            <a:ext cx="152400" cy="1524000"/>
          </a:xfrm>
          <a:custGeom>
            <a:avLst/>
            <a:gdLst>
              <a:gd name="T0" fmla="*/ 0 w 144"/>
              <a:gd name="T1" fmla="*/ 1152071528 h 2016"/>
              <a:gd name="T2" fmla="*/ 0 w 144"/>
              <a:gd name="T3" fmla="*/ 0 h 2016"/>
              <a:gd name="T4" fmla="*/ 161289998 w 144"/>
              <a:gd name="T5" fmla="*/ 0 h 2016"/>
              <a:gd name="T6" fmla="*/ 0 60000 65536"/>
              <a:gd name="T7" fmla="*/ 0 60000 65536"/>
              <a:gd name="T8" fmla="*/ 0 60000 65536"/>
              <a:gd name="T9" fmla="*/ 0 w 144"/>
              <a:gd name="T10" fmla="*/ 0 h 2016"/>
              <a:gd name="T11" fmla="*/ 144 w 144"/>
              <a:gd name="T12" fmla="*/ 2016 h 20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2016">
                <a:moveTo>
                  <a:pt x="0" y="2016"/>
                </a:move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19050">
            <a:solidFill>
              <a:srgbClr val="FF0909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5" name="Freeform 47"/>
          <p:cNvSpPr>
            <a:spLocks/>
          </p:cNvSpPr>
          <p:nvPr/>
        </p:nvSpPr>
        <p:spPr bwMode="auto">
          <a:xfrm rot="16200000" flipH="1">
            <a:off x="8382000" y="3124200"/>
            <a:ext cx="152400" cy="609600"/>
          </a:xfrm>
          <a:custGeom>
            <a:avLst/>
            <a:gdLst>
              <a:gd name="T0" fmla="*/ 0 w 192"/>
              <a:gd name="T1" fmla="*/ 0 h 2496"/>
              <a:gd name="T2" fmla="*/ 0 w 192"/>
              <a:gd name="T3" fmla="*/ 148883080 h 2496"/>
              <a:gd name="T4" fmla="*/ 120967511 w 192"/>
              <a:gd name="T5" fmla="*/ 137430615 h 2496"/>
              <a:gd name="T6" fmla="*/ 120967511 w 192"/>
              <a:gd name="T7" fmla="*/ 11452469 h 2496"/>
              <a:gd name="T8" fmla="*/ 0 w 192"/>
              <a:gd name="T9" fmla="*/ 0 h 24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2"/>
              <a:gd name="T16" fmla="*/ 0 h 2496"/>
              <a:gd name="T17" fmla="*/ 192 w 192"/>
              <a:gd name="T18" fmla="*/ 2496 h 24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2" h="2496">
                <a:moveTo>
                  <a:pt x="0" y="0"/>
                </a:moveTo>
                <a:lnTo>
                  <a:pt x="0" y="2496"/>
                </a:lnTo>
                <a:lnTo>
                  <a:pt x="192" y="2304"/>
                </a:lnTo>
                <a:lnTo>
                  <a:pt x="192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rgbClr val="FF0909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36" name="Rectangle 48"/>
          <p:cNvSpPr>
            <a:spLocks noChangeArrowheads="1"/>
          </p:cNvSpPr>
          <p:nvPr/>
        </p:nvSpPr>
        <p:spPr bwMode="auto">
          <a:xfrm>
            <a:off x="6477000" y="1219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437" name="Rectangle 49"/>
          <p:cNvSpPr>
            <a:spLocks noChangeArrowheads="1"/>
          </p:cNvSpPr>
          <p:nvPr/>
        </p:nvSpPr>
        <p:spPr bwMode="auto">
          <a:xfrm>
            <a:off x="6477000" y="1524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438" name="Rectangle 50"/>
          <p:cNvSpPr>
            <a:spLocks noChangeArrowheads="1"/>
          </p:cNvSpPr>
          <p:nvPr/>
        </p:nvSpPr>
        <p:spPr bwMode="auto">
          <a:xfrm>
            <a:off x="6477000" y="27432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439" name="Rectangle 51"/>
          <p:cNvSpPr>
            <a:spLocks noChangeArrowheads="1"/>
          </p:cNvSpPr>
          <p:nvPr/>
        </p:nvSpPr>
        <p:spPr bwMode="auto">
          <a:xfrm>
            <a:off x="6477000" y="30480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9440" name="Rectangle 52"/>
          <p:cNvSpPr>
            <a:spLocks noChangeArrowheads="1"/>
          </p:cNvSpPr>
          <p:nvPr/>
        </p:nvSpPr>
        <p:spPr bwMode="auto">
          <a:xfrm>
            <a:off x="6477000" y="1828800"/>
            <a:ext cx="304800" cy="304800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solidFill>
                <a:srgbClr val="000000"/>
              </a:solidFill>
            </a:endParaRPr>
          </a:p>
        </p:txBody>
      </p:sp>
      <p:sp>
        <p:nvSpPr>
          <p:cNvPr id="59441" name="AutoShape 53"/>
          <p:cNvSpPr>
            <a:spLocks noChangeArrowheads="1"/>
          </p:cNvSpPr>
          <p:nvPr/>
        </p:nvSpPr>
        <p:spPr bwMode="auto">
          <a:xfrm>
            <a:off x="6477000" y="3810000"/>
            <a:ext cx="304800" cy="304800"/>
          </a:xfrm>
          <a:prstGeom prst="flowChartTerminator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sz="2000">
                <a:solidFill>
                  <a:srgbClr val="000000"/>
                </a:solidFill>
              </a:rPr>
              <a:t>=</a:t>
            </a:r>
          </a:p>
        </p:txBody>
      </p:sp>
      <p:sp>
        <p:nvSpPr>
          <p:cNvPr id="59442" name="Line 54"/>
          <p:cNvSpPr>
            <a:spLocks noChangeShapeType="1"/>
          </p:cNvSpPr>
          <p:nvPr/>
        </p:nvSpPr>
        <p:spPr bwMode="auto">
          <a:xfrm>
            <a:off x="6705600" y="3352800"/>
            <a:ext cx="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43" name="Line 55"/>
          <p:cNvSpPr>
            <a:spLocks noChangeShapeType="1"/>
          </p:cNvSpPr>
          <p:nvPr/>
        </p:nvSpPr>
        <p:spPr bwMode="auto">
          <a:xfrm>
            <a:off x="6627813" y="2133600"/>
            <a:ext cx="1587" cy="6096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44" name="Freeform 56"/>
          <p:cNvSpPr>
            <a:spLocks/>
          </p:cNvSpPr>
          <p:nvPr/>
        </p:nvSpPr>
        <p:spPr bwMode="auto">
          <a:xfrm>
            <a:off x="5867400" y="3505200"/>
            <a:ext cx="708025" cy="1981200"/>
          </a:xfrm>
          <a:custGeom>
            <a:avLst/>
            <a:gdLst>
              <a:gd name="T0" fmla="*/ 0 w 1968"/>
              <a:gd name="T1" fmla="*/ 2147483647 h 1248"/>
              <a:gd name="T2" fmla="*/ 0 w 1968"/>
              <a:gd name="T3" fmla="*/ 0 h 1248"/>
              <a:gd name="T4" fmla="*/ 254725332 w 1968"/>
              <a:gd name="T5" fmla="*/ 0 h 1248"/>
              <a:gd name="T6" fmla="*/ 254725332 w 1968"/>
              <a:gd name="T7" fmla="*/ 483870009 h 1248"/>
              <a:gd name="T8" fmla="*/ 0 60000 65536"/>
              <a:gd name="T9" fmla="*/ 0 60000 65536"/>
              <a:gd name="T10" fmla="*/ 0 60000 65536"/>
              <a:gd name="T11" fmla="*/ 0 60000 65536"/>
              <a:gd name="T12" fmla="*/ 0 w 1968"/>
              <a:gd name="T13" fmla="*/ 0 h 1248"/>
              <a:gd name="T14" fmla="*/ 1968 w 1968"/>
              <a:gd name="T15" fmla="*/ 1248 h 12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68" h="1248">
                <a:moveTo>
                  <a:pt x="0" y="1248"/>
                </a:moveTo>
                <a:lnTo>
                  <a:pt x="0" y="0"/>
                </a:lnTo>
                <a:lnTo>
                  <a:pt x="1968" y="0"/>
                </a:lnTo>
                <a:lnTo>
                  <a:pt x="1968" y="192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45" name="Line 57"/>
          <p:cNvSpPr>
            <a:spLocks noChangeShapeType="1"/>
          </p:cNvSpPr>
          <p:nvPr/>
        </p:nvSpPr>
        <p:spPr bwMode="auto">
          <a:xfrm>
            <a:off x="6627813" y="4114800"/>
            <a:ext cx="1587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/>
              <a:t>Compsci</a:t>
            </a:r>
            <a:r>
              <a:rPr lang="en-US" dirty="0" smtClean="0"/>
              <a:t> 220 / ECE 252 (Lebeck): </a:t>
            </a:r>
            <a:r>
              <a:rPr lang="en-US" dirty="0"/>
              <a:t>Caches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AB57FCC-802C-6E48-824C-38E31EB68ABF}" type="slidenum">
              <a:rPr lang="en-US"/>
              <a:pPr/>
              <a:t>9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305800" cy="68580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charset="-128"/>
                <a:cs typeface="ＭＳ Ｐゴシック" charset="-128"/>
              </a:rPr>
              <a:t>Write-Through vs. Write-Back</a:t>
            </a:r>
          </a:p>
        </p:txBody>
      </p:sp>
      <p:sp>
        <p:nvSpPr>
          <p:cNvPr id="604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When to propagate new value to (lower level) memory?</a:t>
            </a:r>
          </a:p>
          <a:p>
            <a:pPr lvl="1" eaLnBrk="1" hangingPunct="1"/>
            <a:r>
              <a:rPr lang="en-US" sz="1800" b="1">
                <a:solidFill>
                  <a:srgbClr val="FF0909"/>
                </a:solidFill>
              </a:rPr>
              <a:t>Write-through</a:t>
            </a:r>
            <a:r>
              <a:rPr lang="en-US" sz="1800"/>
              <a:t>: immediately</a:t>
            </a:r>
          </a:p>
          <a:p>
            <a:pPr lvl="2" eaLnBrk="1" hangingPunct="1">
              <a:buFontTx/>
              <a:buChar char="+"/>
            </a:pPr>
            <a:r>
              <a:rPr lang="en-US" sz="1800">
                <a:ea typeface="ＭＳ Ｐゴシック" charset="-128"/>
              </a:rPr>
              <a:t>Conceptually simpler</a:t>
            </a:r>
          </a:p>
          <a:p>
            <a:pPr lvl="2" eaLnBrk="1" hangingPunct="1">
              <a:buFontTx/>
              <a:buChar char="+"/>
            </a:pPr>
            <a:r>
              <a:rPr lang="en-US" sz="1800">
                <a:ea typeface="ＭＳ Ｐゴシック" charset="-128"/>
              </a:rPr>
              <a:t>Uniform latency on misses</a:t>
            </a:r>
          </a:p>
          <a:p>
            <a:pPr lvl="2" eaLnBrk="1" hangingPunct="1">
              <a:buFontTx/>
              <a:buChar char="–"/>
            </a:pPr>
            <a:r>
              <a:rPr lang="en-US" sz="1800">
                <a:ea typeface="ＭＳ Ｐゴシック" charset="-128"/>
              </a:rPr>
              <a:t>Requires additional bus bandwidth</a:t>
            </a:r>
          </a:p>
          <a:p>
            <a:pPr lvl="1" eaLnBrk="1" hangingPunct="1"/>
            <a:r>
              <a:rPr lang="en-US" sz="1800" b="1">
                <a:solidFill>
                  <a:srgbClr val="FF0909"/>
                </a:solidFill>
              </a:rPr>
              <a:t>Write-back</a:t>
            </a:r>
            <a:r>
              <a:rPr lang="en-US" sz="1800"/>
              <a:t>: when block is replaced</a:t>
            </a:r>
          </a:p>
          <a:p>
            <a:pPr lvl="2" eaLnBrk="1" hangingPunct="1"/>
            <a:r>
              <a:rPr lang="en-US" sz="1800">
                <a:ea typeface="ＭＳ Ｐゴシック" charset="-128"/>
              </a:rPr>
              <a:t>Requires additional “</a:t>
            </a:r>
            <a:r>
              <a:rPr lang="en-US" sz="1800" b="1">
                <a:solidFill>
                  <a:srgbClr val="FF0909"/>
                </a:solidFill>
                <a:ea typeface="ＭＳ Ｐゴシック" charset="-128"/>
              </a:rPr>
              <a:t>dirty</a:t>
            </a:r>
            <a:r>
              <a:rPr lang="en-US" sz="1800">
                <a:ea typeface="ＭＳ Ｐゴシック" charset="-128"/>
              </a:rPr>
              <a:t>” bit per block</a:t>
            </a:r>
          </a:p>
          <a:p>
            <a:pPr lvl="2" eaLnBrk="1" hangingPunct="1">
              <a:buFontTx/>
              <a:buChar char="+"/>
            </a:pPr>
            <a:r>
              <a:rPr lang="en-US" sz="1800">
                <a:ea typeface="ＭＳ Ｐゴシック" charset="-128"/>
              </a:rPr>
              <a:t>Lower bus bandwidth for large caches</a:t>
            </a:r>
          </a:p>
          <a:p>
            <a:pPr lvl="3" eaLnBrk="1" hangingPunct="1"/>
            <a:r>
              <a:rPr lang="en-US" sz="1800">
                <a:ea typeface="ＭＳ Ｐゴシック" charset="-128"/>
              </a:rPr>
              <a:t>Only writeback dirty blocks</a:t>
            </a:r>
          </a:p>
          <a:p>
            <a:pPr lvl="2" eaLnBrk="1" hangingPunct="1">
              <a:buFontTx/>
              <a:buChar char="–"/>
            </a:pPr>
            <a:r>
              <a:rPr lang="en-US" sz="1800">
                <a:ea typeface="ＭＳ Ｐゴシック" charset="-128"/>
              </a:rPr>
              <a:t>Non-uniform miss latency</a:t>
            </a:r>
          </a:p>
          <a:p>
            <a:pPr lvl="3" eaLnBrk="1" hangingPunct="1"/>
            <a:r>
              <a:rPr lang="en-US" sz="1800">
                <a:ea typeface="ＭＳ Ｐゴシック" charset="-128"/>
              </a:rPr>
              <a:t>Clean miss: one transaction with lower level (fill)</a:t>
            </a:r>
          </a:p>
          <a:p>
            <a:pPr lvl="3" eaLnBrk="1" hangingPunct="1"/>
            <a:r>
              <a:rPr lang="en-US" sz="1800">
                <a:ea typeface="ＭＳ Ｐゴシック" charset="-128"/>
              </a:rPr>
              <a:t>Dirty miss: two transactions (writeback + fill)</a:t>
            </a:r>
          </a:p>
          <a:p>
            <a:pPr lvl="4" eaLnBrk="1" hangingPunct="1"/>
            <a:r>
              <a:rPr lang="en-US" sz="1800">
                <a:ea typeface="ＭＳ Ｐゴシック" charset="-128"/>
              </a:rPr>
              <a:t>Writeback buffer: fill, then writeback (later)</a:t>
            </a:r>
          </a:p>
          <a:p>
            <a:pPr lvl="3" eaLnBrk="1" hangingPunct="1"/>
            <a:endParaRPr lang="en-US" sz="1800">
              <a:ea typeface="ＭＳ Ｐゴシック" charset="-128"/>
            </a:endParaRPr>
          </a:p>
          <a:p>
            <a:pPr eaLnBrk="1" hangingPunct="1"/>
            <a:r>
              <a:rPr lang="en-US" sz="2000">
                <a:ea typeface="ＭＳ Ｐゴシック" charset="-128"/>
                <a:cs typeface="ＭＳ Ｐゴシック" charset="-128"/>
              </a:rPr>
              <a:t>Common design: Write through L1, write-back L2/L3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grid">
  <a:themeElements>
    <a:clrScheme name="bluegrid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gri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pitchFamily="3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accent1"/>
            </a:solidFill>
            <a:effectLst/>
            <a:latin typeface="Arial" pitchFamily="31" charset="0"/>
          </a:defRPr>
        </a:defPPr>
      </a:lstStyle>
    </a:lnDef>
  </a:objectDefaults>
  <a:extraClrSchemeLst>
    <a:extraClrScheme>
      <a:clrScheme name="bluegrid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grid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grid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Untitled:Microsoft Office X:Templates:My Templates:bluegrid.pot</Template>
  <TotalTime>21757</TotalTime>
  <Pages>47</Pages>
  <Words>3374</Words>
  <Application>Microsoft Macintosh PowerPoint</Application>
  <PresentationFormat>Letter Paper (8.5x11 in)</PresentationFormat>
  <Paragraphs>606</Paragraphs>
  <Slides>37</Slides>
  <Notes>21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bluegrid</vt:lpstr>
      <vt:lpstr>Duke Compsci 220 / ECE 252 Advanced Computer Architecture I</vt:lpstr>
      <vt:lpstr>Admin</vt:lpstr>
      <vt:lpstr>This Unit: Caches</vt:lpstr>
      <vt:lpstr>Review</vt:lpstr>
      <vt:lpstr>Write Issues</vt:lpstr>
      <vt:lpstr>Tag/Data Access</vt:lpstr>
      <vt:lpstr>Tag/Data Access</vt:lpstr>
      <vt:lpstr>Tag/Data Access</vt:lpstr>
      <vt:lpstr>Write-Through vs. Write-Back</vt:lpstr>
      <vt:lpstr>Write-allocate vs. Write-non-allocate</vt:lpstr>
      <vt:lpstr>Buffering Writes 1 of 3: Store Queues</vt:lpstr>
      <vt:lpstr>Buffering Writes 2 of 3: Write Buffer</vt:lpstr>
      <vt:lpstr>Buffering Writes 3 of 3: Writeback Buffer</vt:lpstr>
      <vt:lpstr>Increasing Cache Bandwidth</vt:lpstr>
      <vt:lpstr>Multi-Port Caches</vt:lpstr>
      <vt:lpstr>Multi-Banking (Interleaving) Caches</vt:lpstr>
      <vt:lpstr>Multiple Cache Copies: e.g. Alpha 21164</vt:lpstr>
      <vt:lpstr> Evaluation Methods</vt:lpstr>
      <vt:lpstr> Methods: Hardware Counters</vt:lpstr>
      <vt:lpstr> Methods: Analytic Models</vt:lpstr>
      <vt:lpstr>Methods: Trace-Driven Simulation</vt:lpstr>
      <vt:lpstr>Methods: Trace-Driven Simulation</vt:lpstr>
      <vt:lpstr>Methods: Execution-Driven Simulation</vt:lpstr>
      <vt:lpstr>Low-Power Caches</vt:lpstr>
      <vt:lpstr>Low-Power Access: Dynamic Resizing</vt:lpstr>
      <vt:lpstr>Dynamic Resizing: When to Resize</vt:lpstr>
      <vt:lpstr>Dynamic Resizing: How to Resize?</vt:lpstr>
      <vt:lpstr>Drowsy Caches</vt:lpstr>
      <vt:lpstr>Memory Hierarchy Design</vt:lpstr>
      <vt:lpstr>Hierarchy: Inclusion versus Exclusion</vt:lpstr>
      <vt:lpstr>Memory Performance Equation</vt:lpstr>
      <vt:lpstr>Hierarchy Performance</vt:lpstr>
      <vt:lpstr>Local vs Global Miss Rates</vt:lpstr>
      <vt:lpstr>Performance Calculation I</vt:lpstr>
      <vt:lpstr>Performance Calculation II</vt:lpstr>
      <vt:lpstr>An Energy Calculation</vt:lpstr>
      <vt:lpstr>NUCA paper discussion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CS/ECE 752: Advancec Computer Architecture I</dc:title>
  <dc:subject/>
  <dc:creator>Amir Roth, Milo Martin, Mark Hill</dc:creator>
  <cp:keywords/>
  <dc:description/>
  <cp:lastModifiedBy>Alvin Lebeck</cp:lastModifiedBy>
  <cp:revision>301</cp:revision>
  <cp:lastPrinted>2010-10-25T23:51:45Z</cp:lastPrinted>
  <dcterms:created xsi:type="dcterms:W3CDTF">2010-10-25T23:29:45Z</dcterms:created>
  <dcterms:modified xsi:type="dcterms:W3CDTF">2010-10-25T23:51:49Z</dcterms:modified>
</cp:coreProperties>
</file>