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56" r:id="rId2"/>
    <p:sldId id="1398" r:id="rId3"/>
    <p:sldId id="1400" r:id="rId4"/>
    <p:sldId id="348" r:id="rId5"/>
    <p:sldId id="1381" r:id="rId6"/>
    <p:sldId id="1388" r:id="rId7"/>
    <p:sldId id="1384" r:id="rId8"/>
    <p:sldId id="1389" r:id="rId9"/>
    <p:sldId id="1401" r:id="rId10"/>
    <p:sldId id="257" r:id="rId11"/>
    <p:sldId id="258" r:id="rId12"/>
    <p:sldId id="259" r:id="rId13"/>
    <p:sldId id="260" r:id="rId14"/>
    <p:sldId id="1379" r:id="rId15"/>
    <p:sldId id="1380" r:id="rId16"/>
    <p:sldId id="262" r:id="rId17"/>
    <p:sldId id="264" r:id="rId18"/>
    <p:sldId id="421" r:id="rId1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74118" autoAdjust="0"/>
  </p:normalViewPr>
  <p:slideViewPr>
    <p:cSldViewPr>
      <p:cViewPr varScale="1">
        <p:scale>
          <a:sx n="61" d="100"/>
          <a:sy n="61" d="100"/>
        </p:scale>
        <p:origin x="821"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a:latin typeface="Courier New"/>
                          <a:cs typeface="Courier New"/>
                        </a:rPr>
                        <a:t>int</a:t>
                      </a:r>
                      <a:r>
                        <a:rPr sz="1800">
                          <a:latin typeface="Courier New"/>
                          <a:cs typeface="Courier New"/>
                        </a:rPr>
                        <a:t>	</a:t>
                      </a:r>
                      <a:r>
                        <a:rPr sz="1800" spc="-25">
                          <a:latin typeface="Courier New"/>
                          <a:cs typeface="Courier New"/>
                        </a:rPr>
                        <a:t>x</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1</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a:latin typeface="Courier New"/>
                          <a:cs typeface="Courier New"/>
                        </a:rPr>
                        <a:t>x</a:t>
                      </a:r>
                      <a:r>
                        <a:rPr sz="1800">
                          <a:latin typeface="Courier New"/>
                          <a:cs typeface="Courier New"/>
                        </a:rPr>
                        <a:t>	</a:t>
                      </a:r>
                      <a:r>
                        <a:rPr sz="1800" spc="-50">
                          <a:latin typeface="Courier New"/>
                          <a:cs typeface="Courier New"/>
                        </a:rPr>
                        <a:t>=</a:t>
                      </a:r>
                      <a:r>
                        <a:rPr sz="1800">
                          <a:latin typeface="Courier New"/>
                          <a:cs typeface="Courier New"/>
                        </a:rPr>
                        <a:t>	</a:t>
                      </a:r>
                      <a:r>
                        <a:rPr sz="1800" spc="-50">
                          <a:latin typeface="Courier New"/>
                          <a:cs typeface="Courier New"/>
                        </a:rPr>
                        <a:t>y</a:t>
                      </a:r>
                      <a:r>
                        <a:rPr sz="1800">
                          <a:latin typeface="Courier New"/>
                          <a:cs typeface="Courier New"/>
                        </a:rPr>
                        <a:t>	</a:t>
                      </a:r>
                      <a:r>
                        <a:rPr sz="1800" spc="-60">
                          <a:latin typeface="Courier New"/>
                          <a:cs typeface="Courier New"/>
                        </a:rPr>
                        <a:t>+</a:t>
                      </a:r>
                      <a:r>
                        <a:rPr sz="1800">
                          <a:latin typeface="Courier New"/>
                          <a:cs typeface="Courier New"/>
                        </a:rPr>
                        <a:t>	</a:t>
                      </a:r>
                      <a:r>
                        <a:rPr sz="1800" spc="-25">
                          <a:latin typeface="Courier New"/>
                          <a:cs typeface="Courier New"/>
                        </a:rPr>
                        <a:t>z</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z</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2</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10</a:t>
            </a:fld>
            <a:endParaRPr lang="nb-NO" sz="1400" b="0" i="0" dirty="0">
              <a:solidFill>
                <a:schemeClr val="tx1"/>
              </a:solidFill>
              <a:latin typeface="Arial"/>
              <a:cs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83451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a:latin typeface="Courier New"/>
                          <a:cs typeface="Courier New"/>
                        </a:rPr>
                        <a:t>int</a:t>
                      </a:r>
                      <a:r>
                        <a:rPr sz="1800">
                          <a:latin typeface="Courier New"/>
                          <a:cs typeface="Courier New"/>
                        </a:rPr>
                        <a:t>	</a:t>
                      </a:r>
                      <a:r>
                        <a:rPr sz="1800" spc="-25">
                          <a:latin typeface="Courier New"/>
                          <a:cs typeface="Courier New"/>
                        </a:rPr>
                        <a:t>x</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1</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a:latin typeface="Courier New"/>
                          <a:cs typeface="Courier New"/>
                        </a:rPr>
                        <a:t>x</a:t>
                      </a:r>
                      <a:r>
                        <a:rPr sz="1800">
                          <a:latin typeface="Courier New"/>
                          <a:cs typeface="Courier New"/>
                        </a:rPr>
                        <a:t>	</a:t>
                      </a:r>
                      <a:r>
                        <a:rPr sz="1800" spc="-50">
                          <a:latin typeface="Courier New"/>
                          <a:cs typeface="Courier New"/>
                        </a:rPr>
                        <a:t>=</a:t>
                      </a:r>
                      <a:r>
                        <a:rPr sz="1800">
                          <a:latin typeface="Courier New"/>
                          <a:cs typeface="Courier New"/>
                        </a:rPr>
                        <a:t>	</a:t>
                      </a:r>
                      <a:r>
                        <a:rPr sz="1800" spc="-50">
                          <a:latin typeface="Courier New"/>
                          <a:cs typeface="Courier New"/>
                        </a:rPr>
                        <a:t>y</a:t>
                      </a:r>
                      <a:r>
                        <a:rPr sz="1800">
                          <a:latin typeface="Courier New"/>
                          <a:cs typeface="Courier New"/>
                        </a:rPr>
                        <a:t>	</a:t>
                      </a:r>
                      <a:r>
                        <a:rPr sz="1800" spc="-60">
                          <a:latin typeface="Courier New"/>
                          <a:cs typeface="Courier New"/>
                        </a:rPr>
                        <a:t>+</a:t>
                      </a:r>
                      <a:r>
                        <a:rPr sz="1800">
                          <a:latin typeface="Courier New"/>
                          <a:cs typeface="Courier New"/>
                        </a:rPr>
                        <a:t>	</a:t>
                      </a:r>
                      <a:r>
                        <a:rPr sz="1800" spc="-25">
                          <a:latin typeface="Courier New"/>
                          <a:cs typeface="Courier New"/>
                        </a:rPr>
                        <a:t>z</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z</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2</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11</a:t>
            </a:fld>
            <a:endParaRPr lang="nb-NO" sz="1400" b="0" i="0" dirty="0">
              <a:solidFill>
                <a:schemeClr val="tx1"/>
              </a:solidFill>
              <a:latin typeface="Arial"/>
              <a:cs typeface="Aria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845945"/>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a:latin typeface="Courier New"/>
                          <a:cs typeface="Courier New"/>
                        </a:rPr>
                        <a:t>t1()</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a:latin typeface="Courier New"/>
                          <a:cs typeface="Courier New"/>
                        </a:rPr>
                        <a:t>t2()</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a:latin typeface="Courier New"/>
                          <a:cs typeface="Courier New"/>
                        </a:rPr>
                        <a:t>int</a:t>
                      </a:r>
                      <a:r>
                        <a:rPr sz="1800">
                          <a:latin typeface="Courier New"/>
                          <a:cs typeface="Courier New"/>
                        </a:rPr>
                        <a:t>	</a:t>
                      </a:r>
                      <a:r>
                        <a:rPr sz="1800" spc="-25">
                          <a:latin typeface="Courier New"/>
                          <a:cs typeface="Courier New"/>
                        </a:rPr>
                        <a:t>x</a:t>
                      </a:r>
                      <a:r>
                        <a:rPr sz="1800" spc="-25" dirty="0">
                          <a:latin typeface="Courier New"/>
                          <a:cs typeface="Courier New"/>
                        </a:rPr>
                        <a:t>;</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a:latin typeface="Courier New"/>
                          <a:cs typeface="Courier New"/>
                        </a:rPr>
                        <a:t>2</a:t>
                      </a:r>
                      <a:r>
                        <a:rPr sz="1800" baseline="-6944">
                          <a:latin typeface="Courier New"/>
                          <a:cs typeface="Courier New"/>
                        </a:rPr>
                        <a:t>	</a:t>
                      </a:r>
                      <a:r>
                        <a:rPr sz="1800" spc="-10">
                          <a:solidFill>
                            <a:srgbClr val="0365C0"/>
                          </a:solidFill>
                          <a:latin typeface="Courier New"/>
                          <a:cs typeface="Courier New"/>
                        </a:rPr>
                        <a:t>s</a:t>
                      </a:r>
                      <a:r>
                        <a:rPr sz="1800" spc="-10" dirty="0" err="1">
                          <a:solidFill>
                            <a:srgbClr val="0365C0"/>
                          </a:solidFill>
                          <a:latin typeface="Courier New"/>
                          <a:cs typeface="Courier New"/>
                        </a:rPr>
                        <a:t>.wait</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a:latin typeface="Courier New"/>
                          <a:cs typeface="Courier New"/>
                        </a:rPr>
                        <a:t>3</a:t>
                      </a:r>
                      <a:r>
                        <a:rPr sz="1800" baseline="-6944">
                          <a:latin typeface="Courier New"/>
                          <a:cs typeface="Courier New"/>
                        </a:rPr>
                        <a:t>	</a:t>
                      </a: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1</a:t>
                      </a:r>
                      <a:r>
                        <a:rPr sz="1800" spc="-25" dirty="0">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a:latin typeface="Courier New"/>
                          <a:cs typeface="Courier New"/>
                        </a:rPr>
                        <a:t>x</a:t>
                      </a:r>
                      <a:r>
                        <a:rPr sz="1800">
                          <a:latin typeface="Courier New"/>
                          <a:cs typeface="Courier New"/>
                        </a:rPr>
                        <a:t>	</a:t>
                      </a:r>
                      <a:r>
                        <a:rPr sz="1800" spc="-50">
                          <a:latin typeface="Courier New"/>
                          <a:cs typeface="Courier New"/>
                        </a:rPr>
                        <a:t>=</a:t>
                      </a:r>
                      <a:r>
                        <a:rPr sz="1800">
                          <a:latin typeface="Courier New"/>
                          <a:cs typeface="Courier New"/>
                        </a:rPr>
                        <a:t>	</a:t>
                      </a: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z</a:t>
                      </a:r>
                      <a:r>
                        <a:rPr sz="1800" spc="-25" dirty="0">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a:latin typeface="Courier New"/>
                          <a:cs typeface="Courier New"/>
                        </a:rPr>
                        <a:t>4</a:t>
                      </a:r>
                      <a:r>
                        <a:rPr sz="1800" baseline="-6944">
                          <a:latin typeface="Courier New"/>
                          <a:cs typeface="Courier New"/>
                        </a:rPr>
                        <a:t>	</a:t>
                      </a:r>
                      <a:r>
                        <a:rPr sz="1800" spc="-50">
                          <a:latin typeface="Courier New"/>
                          <a:cs typeface="Courier New"/>
                        </a:rPr>
                        <a:t>z</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2</a:t>
                      </a:r>
                      <a:r>
                        <a:rPr sz="1800" spc="-25" dirty="0">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a:latin typeface="Courier New"/>
                          <a:cs typeface="Courier New"/>
                        </a:rPr>
                        <a:t>5</a:t>
                      </a:r>
                      <a:r>
                        <a:rPr sz="1800" baseline="-6944">
                          <a:latin typeface="Courier New"/>
                          <a:cs typeface="Courier New"/>
                        </a:rPr>
                        <a:t>	</a:t>
                      </a:r>
                      <a:r>
                        <a:rPr sz="1800" spc="-1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12</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885950"/>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a:latin typeface="Courier New"/>
                          <a:cs typeface="Courier New"/>
                        </a:rPr>
                        <a:t>1</a:t>
                      </a:r>
                      <a:r>
                        <a:rPr sz="1800" spc="-15" baseline="-6944">
                          <a:latin typeface="Courier New"/>
                          <a:cs typeface="Courier New"/>
                        </a:rPr>
                        <a:t> </a:t>
                      </a:r>
                      <a:r>
                        <a:rPr sz="1800" spc="-25">
                          <a:latin typeface="Courier New"/>
                          <a:cs typeface="Courier New"/>
                        </a:rPr>
                        <a:t>int</a:t>
                      </a:r>
                      <a:r>
                        <a:rPr sz="1800">
                          <a:latin typeface="Courier New"/>
                          <a:cs typeface="Courier New"/>
                        </a:rPr>
                        <a:t>	</a:t>
                      </a:r>
                      <a:r>
                        <a:rPr sz="1800" spc="-20">
                          <a:latin typeface="Courier New"/>
                          <a:cs typeface="Courier New"/>
                        </a:rPr>
                        <a:t>t1()</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a:latin typeface="Courier New"/>
                          <a:cs typeface="Courier New"/>
                        </a:rPr>
                        <a:t>1</a:t>
                      </a:r>
                      <a:r>
                        <a:rPr sz="1800" spc="-15" baseline="-6944">
                          <a:latin typeface="Courier New"/>
                          <a:cs typeface="Courier New"/>
                        </a:rPr>
                        <a:t> </a:t>
                      </a:r>
                      <a:r>
                        <a:rPr sz="1800" spc="-25">
                          <a:latin typeface="Courier New"/>
                          <a:cs typeface="Courier New"/>
                        </a:rPr>
                        <a:t>int</a:t>
                      </a:r>
                      <a:r>
                        <a:rPr sz="1800">
                          <a:latin typeface="Courier New"/>
                          <a:cs typeface="Courier New"/>
                        </a:rPr>
                        <a:t>	</a:t>
                      </a:r>
                      <a:r>
                        <a:rPr sz="1800" spc="-20">
                          <a:latin typeface="Courier New"/>
                          <a:cs typeface="Courier New"/>
                        </a:rPr>
                        <a:t>t2()</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a:latin typeface="Courier New"/>
                <a:cs typeface="Courier New"/>
              </a:rPr>
              <a:t>1</a:t>
            </a:r>
            <a:r>
              <a:rPr sz="1800" b="0" spc="-15" baseline="-6944">
                <a:latin typeface="Courier New"/>
                <a:cs typeface="Courier New"/>
              </a:rPr>
              <a:t> </a:t>
            </a:r>
            <a:r>
              <a:rPr sz="1800" b="0" spc="-25">
                <a:latin typeface="Courier New"/>
                <a:cs typeface="Courier New"/>
              </a:rPr>
              <a:t>int</a:t>
            </a:r>
            <a:r>
              <a:rPr sz="1800" b="0">
                <a:latin typeface="Courier New"/>
                <a:cs typeface="Courier New"/>
              </a:rPr>
              <a:t>	</a:t>
            </a:r>
            <a:r>
              <a:rPr sz="1800" b="0" spc="-20">
                <a:latin typeface="Courier New"/>
                <a:cs typeface="Courier New"/>
              </a:rPr>
              <a:t>t1</a:t>
            </a:r>
            <a:r>
              <a:rPr sz="1800" b="0" spc="-20" dirty="0">
                <a:latin typeface="Courier New"/>
                <a:cs typeface="Courier New"/>
              </a:rPr>
              <a:t>()</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a:latin typeface="Courier New"/>
                <a:cs typeface="Courier New"/>
              </a:rPr>
              <a:t>	</a:t>
            </a:r>
            <a:r>
              <a:rPr sz="1800" b="0" baseline="-6944">
                <a:latin typeface="Courier New"/>
                <a:cs typeface="Courier New"/>
              </a:rPr>
              <a:t>1</a:t>
            </a:r>
            <a:r>
              <a:rPr sz="1800" b="0" spc="-15" baseline="-6944">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13</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a:latin typeface="Courier New"/>
                <a:cs typeface="Courier New"/>
              </a:rPr>
              <a:t>int</a:t>
            </a:r>
            <a:r>
              <a:rPr b="0">
                <a:latin typeface="Courier New"/>
                <a:cs typeface="Courier New"/>
              </a:rPr>
              <a:t>	</a:t>
            </a:r>
            <a:r>
              <a:rPr b="0" spc="-20">
                <a:latin typeface="Courier New"/>
                <a:cs typeface="Courier New"/>
              </a:rPr>
              <a:t>t1()</a:t>
            </a:r>
            <a:r>
              <a:rPr b="0">
                <a:latin typeface="Courier New"/>
                <a:cs typeface="Courier New"/>
              </a:rPr>
              <a:t>	</a:t>
            </a:r>
            <a:r>
              <a:rPr b="0" spc="-5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a:t>
            </a:r>
            <a:r>
              <a:rPr b="0" spc="-10">
                <a:latin typeface="Courier New"/>
                <a:cs typeface="Courier New"/>
              </a:rPr>
              <a:t>1)</a:t>
            </a:r>
            <a:r>
              <a:rPr b="0">
                <a:latin typeface="Courier New"/>
                <a:cs typeface="Courier New"/>
              </a:rPr>
              <a:t>	</a:t>
            </a:r>
            <a:r>
              <a:rPr b="0" spc="-5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a:latin typeface="Courier New"/>
                <a:cs typeface="Courier New"/>
              </a:rPr>
              <a:t>6</a:t>
            </a:r>
            <a:r>
              <a:rPr b="0" baseline="-6944">
                <a:latin typeface="Courier New"/>
                <a:cs typeface="Courier New"/>
              </a:rPr>
              <a:t>	</a:t>
            </a:r>
            <a:r>
              <a:rPr b="0" spc="-5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a:latin typeface="Courier New"/>
                <a:cs typeface="Courier New"/>
              </a:rPr>
              <a:t>int</a:t>
            </a:r>
            <a:r>
              <a:rPr b="0">
                <a:latin typeface="Courier New"/>
                <a:cs typeface="Courier New"/>
              </a:rPr>
              <a:t>	</a:t>
            </a:r>
            <a:r>
              <a:rPr b="0" spc="-20">
                <a:latin typeface="Courier New"/>
                <a:cs typeface="Courier New"/>
              </a:rPr>
              <a:t>t2()</a:t>
            </a:r>
            <a:r>
              <a:rPr b="0">
                <a:latin typeface="Courier New"/>
                <a:cs typeface="Courier New"/>
              </a:rPr>
              <a:t>	</a:t>
            </a:r>
            <a:r>
              <a:rPr b="0" spc="-5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a:t>
            </a:r>
            <a:r>
              <a:rPr b="0" spc="-10">
                <a:latin typeface="Courier New"/>
                <a:cs typeface="Courier New"/>
              </a:rPr>
              <a:t>1)</a:t>
            </a:r>
            <a:r>
              <a:rPr b="0">
                <a:latin typeface="Courier New"/>
                <a:cs typeface="Courier New"/>
              </a:rPr>
              <a:t>	</a:t>
            </a:r>
            <a:r>
              <a:rPr b="0" spc="-5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a:latin typeface="Courier New"/>
                <a:cs typeface="Courier New"/>
              </a:rPr>
              <a:t>6</a:t>
            </a:r>
            <a:r>
              <a:rPr b="0" baseline="-6944">
                <a:latin typeface="Courier New"/>
                <a:cs typeface="Courier New"/>
              </a:rPr>
              <a:t>	</a:t>
            </a:r>
            <a:r>
              <a:rPr b="0" spc="-5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a:latin typeface="Courier New"/>
                <a:cs typeface="Courier New"/>
              </a:rPr>
              <a:t>int</a:t>
            </a:r>
            <a:r>
              <a:rPr b="0">
                <a:latin typeface="Courier New"/>
                <a:cs typeface="Courier New"/>
              </a:rPr>
              <a:t>	</a:t>
            </a:r>
            <a:r>
              <a:rPr b="0" spc="-20">
                <a:latin typeface="Courier New"/>
                <a:cs typeface="Courier New"/>
              </a:rPr>
              <a:t>t3()</a:t>
            </a:r>
            <a:r>
              <a:rPr b="0">
                <a:latin typeface="Courier New"/>
                <a:cs typeface="Courier New"/>
              </a:rPr>
              <a:t>	</a:t>
            </a:r>
            <a:r>
              <a:rPr b="0" spc="-5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a:t>
            </a:r>
            <a:r>
              <a:rPr b="0" spc="-10">
                <a:latin typeface="Courier New"/>
                <a:cs typeface="Courier New"/>
              </a:rPr>
              <a:t>1)</a:t>
            </a:r>
            <a:r>
              <a:rPr b="0">
                <a:latin typeface="Courier New"/>
                <a:cs typeface="Courier New"/>
              </a:rPr>
              <a:t>	</a:t>
            </a:r>
            <a:r>
              <a:rPr b="0" spc="-5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a:latin typeface="Courier New"/>
                <a:cs typeface="Courier New"/>
              </a:rPr>
              <a:t>8</a:t>
            </a:r>
            <a:r>
              <a:rPr b="0" baseline="-6944">
                <a:latin typeface="Courier New"/>
                <a:cs typeface="Courier New"/>
              </a:rPr>
              <a:t>	</a:t>
            </a:r>
            <a:r>
              <a:rPr b="0" spc="-5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a:latin typeface="Courier New"/>
                <a:cs typeface="Courier New"/>
              </a:rPr>
              <a:t>semaphore</a:t>
            </a:r>
            <a:r>
              <a:rPr b="0">
                <a:latin typeface="Courier New"/>
                <a:cs typeface="Courier New"/>
              </a:rPr>
              <a:t>	</a:t>
            </a:r>
            <a:r>
              <a:rPr b="0" spc="-10">
                <a:latin typeface="Courier New"/>
                <a:cs typeface="Courier New"/>
              </a:rPr>
              <a:t>s</a:t>
            </a:r>
            <a:r>
              <a:rPr b="0" spc="-10" dirty="0" err="1">
                <a:latin typeface="Courier New"/>
                <a:cs typeface="Courier New"/>
              </a:rPr>
              <a:t>_a</a:t>
            </a:r>
            <a:r>
              <a:rPr b="0" spc="-10" dirty="0">
                <a:latin typeface="Courier New"/>
                <a:cs typeface="Courier New"/>
              </a:rPr>
              <a:t>=</a:t>
            </a:r>
            <a:r>
              <a:rPr b="0" spc="-10">
                <a:latin typeface="Courier New"/>
                <a:cs typeface="Courier New"/>
              </a:rPr>
              <a:t>0,</a:t>
            </a:r>
            <a:r>
              <a:rPr b="0">
                <a:latin typeface="Courier New"/>
                <a:cs typeface="Courier New"/>
              </a:rPr>
              <a:t>	</a:t>
            </a:r>
            <a:r>
              <a:rPr b="0" spc="-10">
                <a:latin typeface="Courier New"/>
                <a:cs typeface="Courier New"/>
              </a:rPr>
              <a:t>s</a:t>
            </a:r>
            <a:r>
              <a:rPr b="0" spc="-10" dirty="0" err="1">
                <a:latin typeface="Courier New"/>
                <a:cs typeface="Courier New"/>
              </a:rPr>
              <a:t>_b</a:t>
            </a:r>
            <a:r>
              <a:rPr b="0" spc="-10" dirty="0">
                <a:latin typeface="Courier New"/>
                <a:cs typeface="Courier New"/>
              </a:rPr>
              <a:t>=</a:t>
            </a:r>
            <a:r>
              <a:rPr b="0" spc="-10">
                <a:latin typeface="Courier New"/>
                <a:cs typeface="Courier New"/>
              </a:rPr>
              <a:t>0,</a:t>
            </a:r>
            <a:r>
              <a:rPr b="0">
                <a:latin typeface="Courier New"/>
                <a:cs typeface="Courier New"/>
              </a:rPr>
              <a:t>	</a:t>
            </a:r>
            <a:r>
              <a:rPr b="0" spc="-10">
                <a:latin typeface="Courier New"/>
                <a:cs typeface="Courier New"/>
              </a:rPr>
              <a:t>s</a:t>
            </a:r>
            <a:r>
              <a:rPr b="0" spc="-10" dirty="0" err="1">
                <a:latin typeface="Courier New"/>
                <a:cs typeface="Courier New"/>
              </a:rPr>
              <a:t>_c</a:t>
            </a:r>
            <a:r>
              <a:rPr b="0" spc="-10" dirty="0">
                <a:latin typeface="Courier New"/>
                <a:cs typeface="Courier New"/>
              </a:rPr>
              <a:t>=0;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t1()</a:t>
            </a:r>
            <a:r>
              <a:rPr b="0">
                <a:latin typeface="Courier New"/>
                <a:cs typeface="Courier New"/>
              </a:rPr>
              <a:t>	</a:t>
            </a:r>
            <a:r>
              <a:rPr b="0" spc="-5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a:latin typeface="Courier New"/>
                <a:cs typeface="Courier New"/>
              </a:rPr>
              <a:t>2</a:t>
            </a:r>
            <a:r>
              <a:rPr b="0" baseline="-6944">
                <a:latin typeface="Courier New"/>
                <a:cs typeface="Courier New"/>
              </a:rPr>
              <a:t>	</a:t>
            </a:r>
            <a:r>
              <a:rPr b="0" spc="-50">
                <a:latin typeface="Courier New"/>
                <a:cs typeface="Courier New"/>
              </a:rPr>
              <a:t>z</a:t>
            </a:r>
            <a:r>
              <a:rPr b="0">
                <a:latin typeface="Courier New"/>
                <a:cs typeface="Courier New"/>
              </a:rPr>
              <a:t>	</a:t>
            </a:r>
            <a:r>
              <a:rPr b="0" spc="-50">
                <a:latin typeface="Courier New"/>
                <a:cs typeface="Courier New"/>
              </a:rPr>
              <a:t>=</a:t>
            </a:r>
            <a:r>
              <a:rPr b="0">
                <a:latin typeface="Courier New"/>
                <a:cs typeface="Courier New"/>
              </a:rPr>
              <a:t>	</a:t>
            </a:r>
            <a:r>
              <a:rPr b="0" spc="-50">
                <a:latin typeface="Courier New"/>
                <a:cs typeface="Courier New"/>
              </a:rPr>
              <a:t>z</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t2()</a:t>
            </a:r>
            <a:r>
              <a:rPr b="0">
                <a:latin typeface="Courier New"/>
                <a:cs typeface="Courier New"/>
              </a:rPr>
              <a:t>	</a:t>
            </a:r>
            <a:r>
              <a:rPr b="0" spc="-5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a:latin typeface="Courier New"/>
                <a:cs typeface="Courier New"/>
              </a:rPr>
              <a:t>y</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 </a:t>
            </a:r>
            <a:r>
              <a:rPr b="0" spc="-10" dirty="0">
                <a:solidFill>
                  <a:srgbClr val="FF2600"/>
                </a:solidFill>
                <a:latin typeface="Courier New"/>
                <a:cs typeface="Courier New"/>
              </a:rPr>
              <a:t>lock1.wait</a:t>
            </a:r>
            <a:r>
              <a:rPr b="0" spc="-10">
                <a:solidFill>
                  <a:srgbClr val="FF2600"/>
                </a:solidFill>
                <a:latin typeface="Courier New"/>
                <a:cs typeface="Courier New"/>
              </a:rPr>
              <a:t>(); </a:t>
            </a:r>
            <a:r>
              <a:rPr b="0" spc="-50">
                <a:latin typeface="Courier New"/>
                <a:cs typeface="Courier New"/>
              </a:rPr>
              <a:t>x</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a:latin typeface="Courier New"/>
                <a:cs typeface="Courier New"/>
              </a:rPr>
              <a:t>int</a:t>
            </a:r>
            <a:r>
              <a:rPr b="0">
                <a:latin typeface="Courier New"/>
                <a:cs typeface="Courier New"/>
              </a:rPr>
              <a:t>	</a:t>
            </a:r>
            <a:r>
              <a:rPr b="0" spc="-20">
                <a:latin typeface="Courier New"/>
                <a:cs typeface="Courier New"/>
              </a:rPr>
              <a:t>x</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y</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z</a:t>
            </a:r>
            <a:r>
              <a:rPr b="0" spc="-20" dirty="0">
                <a:latin typeface="Courier New"/>
                <a:cs typeface="Courier New"/>
              </a:rPr>
              <a:t>=0</a:t>
            </a:r>
            <a:r>
              <a:rPr b="0" spc="-20">
                <a:latin typeface="Courier New"/>
                <a:cs typeface="Courier New"/>
              </a:rPr>
              <a:t>; </a:t>
            </a:r>
            <a:r>
              <a:rPr b="0" spc="-10">
                <a:latin typeface="Courier New"/>
                <a:cs typeface="Courier New"/>
              </a:rPr>
              <a:t>semaphore</a:t>
            </a:r>
            <a:r>
              <a:rPr b="0">
                <a:latin typeface="Courier New"/>
                <a:cs typeface="Courier New"/>
              </a:rPr>
              <a:t>		</a:t>
            </a:r>
            <a:r>
              <a:rPr b="0" spc="-10">
                <a:latin typeface="Courier New"/>
                <a:cs typeface="Courier New"/>
              </a:rPr>
              <a:t>lock1=1,</a:t>
            </a:r>
            <a:r>
              <a:rPr b="0">
                <a:latin typeface="Courier New"/>
                <a:cs typeface="Courier New"/>
              </a:rPr>
              <a:t>	</a:t>
            </a:r>
            <a:r>
              <a:rPr b="0" spc="-10">
                <a:latin typeface="Courier New"/>
                <a:cs typeface="Courier New"/>
              </a:rPr>
              <a:t>lock2=1</a:t>
            </a:r>
            <a:r>
              <a:rPr b="0" spc="-10" dirty="0">
                <a:latin typeface="Courier New"/>
                <a:cs typeface="Courier New"/>
              </a:rPr>
              <a:t>;</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a:latin typeface="Courier New"/>
                <a:cs typeface="Courier New"/>
              </a:rPr>
              <a:t>z</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z</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 </a:t>
            </a:r>
            <a:r>
              <a:rPr b="0" spc="-10" dirty="0">
                <a:latin typeface="Courier New"/>
                <a:cs typeface="Courier New"/>
              </a:rPr>
              <a:t>lock1.wait</a:t>
            </a:r>
            <a:r>
              <a:rPr b="0" spc="-10">
                <a:latin typeface="Courier New"/>
                <a:cs typeface="Courier New"/>
              </a:rPr>
              <a:t>(); </a:t>
            </a:r>
            <a:r>
              <a:rPr b="0" spc="-50">
                <a:latin typeface="Courier New"/>
                <a:cs typeface="Courier New"/>
              </a:rPr>
              <a:t>x</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a:latin typeface="Courier New"/>
                <a:cs typeface="Courier New"/>
              </a:rPr>
              <a:t>; </a:t>
            </a:r>
            <a:r>
              <a:rPr b="0" spc="-50">
                <a:latin typeface="Courier New"/>
                <a:cs typeface="Courier New"/>
              </a:rPr>
              <a:t>y</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a:latin typeface="Courier New"/>
                <a:cs typeface="Courier New"/>
              </a:rPr>
              <a:t>int</a:t>
            </a:r>
            <a:r>
              <a:rPr b="0">
                <a:latin typeface="Courier New"/>
                <a:cs typeface="Courier New"/>
              </a:rPr>
              <a:t>	</a:t>
            </a:r>
            <a:r>
              <a:rPr b="0" spc="-20">
                <a:latin typeface="Courier New"/>
                <a:cs typeface="Courier New"/>
              </a:rPr>
              <a:t>x</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y</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z</a:t>
            </a:r>
            <a:r>
              <a:rPr b="0" spc="-20" dirty="0">
                <a:latin typeface="Courier New"/>
                <a:cs typeface="Courier New"/>
              </a:rPr>
              <a:t>=0</a:t>
            </a:r>
            <a:r>
              <a:rPr b="0" spc="-20">
                <a:latin typeface="Courier New"/>
                <a:cs typeface="Courier New"/>
              </a:rPr>
              <a:t>; </a:t>
            </a:r>
            <a:r>
              <a:rPr b="0" spc="-10">
                <a:latin typeface="Courier New"/>
                <a:cs typeface="Courier New"/>
              </a:rPr>
              <a:t>semaphore</a:t>
            </a:r>
            <a:r>
              <a:rPr b="0">
                <a:latin typeface="Courier New"/>
                <a:cs typeface="Courier New"/>
              </a:rPr>
              <a:t>		</a:t>
            </a:r>
            <a:r>
              <a:rPr b="0" spc="-10">
                <a:latin typeface="Courier New"/>
                <a:cs typeface="Courier New"/>
              </a:rPr>
              <a:t>lock1=1,</a:t>
            </a:r>
            <a:r>
              <a:rPr b="0">
                <a:latin typeface="Courier New"/>
                <a:cs typeface="Courier New"/>
              </a:rPr>
              <a:t>	</a:t>
            </a:r>
            <a:r>
              <a:rPr b="0" spc="-10">
                <a:latin typeface="Courier New"/>
                <a:cs typeface="Courier New"/>
              </a:rPr>
              <a:t>lock2=1</a:t>
            </a:r>
            <a:r>
              <a:rPr b="0" spc="-10" dirty="0">
                <a:latin typeface="Courier New"/>
                <a:cs typeface="Courier New"/>
              </a:rPr>
              <a:t>;</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t1()</a:t>
            </a:r>
            <a:r>
              <a:rPr b="0">
                <a:latin typeface="Courier New"/>
                <a:cs typeface="Courier New"/>
              </a:rPr>
              <a:t>	</a:t>
            </a:r>
            <a:r>
              <a:rPr b="0" spc="-50">
                <a:latin typeface="Courier New"/>
                <a:cs typeface="Courier New"/>
              </a:rPr>
              <a:t>{</a:t>
            </a:r>
            <a:r>
              <a:rPr b="0">
                <a:latin typeface="Courier New"/>
                <a:cs typeface="Courier New"/>
              </a:rPr>
              <a:t>	</a:t>
            </a: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t2()</a:t>
            </a:r>
            <a:r>
              <a:rPr b="0">
                <a:latin typeface="Courier New"/>
                <a:cs typeface="Courier New"/>
              </a:rPr>
              <a:t>	</a:t>
            </a:r>
            <a:r>
              <a:rPr b="0" spc="-5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a:latin typeface="Courier New"/>
                <a:cs typeface="Courier New"/>
              </a:rPr>
              <a:t>y</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 </a:t>
            </a:r>
            <a:r>
              <a:rPr b="0" spc="-10" dirty="0">
                <a:solidFill>
                  <a:srgbClr val="FF2600"/>
                </a:solidFill>
                <a:latin typeface="Courier New"/>
                <a:cs typeface="Courier New"/>
              </a:rPr>
              <a:t>lock1.wait</a:t>
            </a:r>
            <a:r>
              <a:rPr b="0" spc="-10">
                <a:solidFill>
                  <a:srgbClr val="FF2600"/>
                </a:solidFill>
                <a:latin typeface="Courier New"/>
                <a:cs typeface="Courier New"/>
              </a:rPr>
              <a:t>(); </a:t>
            </a:r>
            <a:r>
              <a:rPr b="0" spc="-50">
                <a:latin typeface="Courier New"/>
                <a:cs typeface="Courier New"/>
              </a:rPr>
              <a:t>x</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99855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 {</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498154"/>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a:t>
            </a:r>
            <a:r>
              <a:rPr lang="en-US" altLang="ko-KR" sz="1600" b="0" dirty="0">
                <a:solidFill>
                  <a:schemeClr val="accent2"/>
                </a:solidFill>
                <a:latin typeface="Courier New" charset="0"/>
                <a:ea typeface="굴림" charset="0"/>
                <a:cs typeface="굴림" charset="0"/>
              </a:rPr>
              <a:t>//Give priority to writers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r>
              <a:rPr lang="en-US" altLang="ko-KR" sz="1600" b="0" dirty="0">
                <a:solidFill>
                  <a:schemeClr val="accent2"/>
                </a:solidFill>
                <a:latin typeface="Courier New" charset="0"/>
                <a:ea typeface="굴림" charset="0"/>
                <a:cs typeface="굴림" charset="0"/>
              </a:rPr>
              <a:t>//Otherwise, wake reader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9</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7D0406C5-8EDE-7DC9-AC9F-4DEACE93A16E}"/>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Q: Rewrite it to prefer readers</a:t>
            </a:r>
            <a:endParaRPr lang="en-SE" sz="2000" kern="0" dirty="0"/>
          </a:p>
        </p:txBody>
      </p:sp>
    </p:spTree>
    <p:extLst>
      <p:ext uri="{BB962C8B-B14F-4D97-AF65-F5344CB8AC3E}">
        <p14:creationId xmlns:p14="http://schemas.microsoft.com/office/powerpoint/2010/main" val="409917012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95613</TotalTime>
  <Pages>60</Pages>
  <Words>4127</Words>
  <Application>Microsoft Office PowerPoint</Application>
  <PresentationFormat>Widescreen</PresentationFormat>
  <Paragraphs>521</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II</vt:lpstr>
      <vt:lpstr>Recall: Locks: Loads/Stores</vt:lpstr>
      <vt:lpstr>Mutual Exclusion I</vt:lpstr>
      <vt:lpstr>Mutual Exclusion II</vt:lpstr>
      <vt:lpstr>Mutual Exclusion III (Peterson’s Solution)</vt:lpstr>
      <vt:lpstr>Mutual Exclusion III (Peterson’s Solution Variation)</vt:lpstr>
      <vt:lpstr>Readers/Writers Solution using Monitors, Prefers Writers</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1358</cp:revision>
  <cp:lastPrinted>2022-03-10T08:20:00Z</cp:lastPrinted>
  <dcterms:created xsi:type="dcterms:W3CDTF">1995-08-12T11:37:26Z</dcterms:created>
  <dcterms:modified xsi:type="dcterms:W3CDTF">2025-02-24T13:48:35Z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