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3"/>
  </p:notesMasterIdLst>
  <p:handoutMasterIdLst>
    <p:handoutMasterId r:id="rId64"/>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393" r:id="rId44"/>
    <p:sldId id="396" r:id="rId45"/>
    <p:sldId id="1381" r:id="rId46"/>
    <p:sldId id="370" r:id="rId47"/>
    <p:sldId id="1385" r:id="rId48"/>
    <p:sldId id="1388" r:id="rId49"/>
    <p:sldId id="1387" r:id="rId50"/>
    <p:sldId id="1386" r:id="rId51"/>
    <p:sldId id="1356" r:id="rId52"/>
    <p:sldId id="257" r:id="rId53"/>
    <p:sldId id="258" r:id="rId54"/>
    <p:sldId id="259" r:id="rId55"/>
    <p:sldId id="260" r:id="rId56"/>
    <p:sldId id="1379" r:id="rId57"/>
    <p:sldId id="1380" r:id="rId58"/>
    <p:sldId id="262" r:id="rId59"/>
    <p:sldId id="263" r:id="rId60"/>
    <p:sldId id="264" r:id="rId61"/>
    <p:sldId id="421" r:id="rId6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01" autoAdjust="0"/>
  </p:normalViewPr>
  <p:slideViewPr>
    <p:cSldViewPr>
      <p:cViewPr varScale="1">
        <p:scale>
          <a:sx n="63" d="100"/>
          <a:sy n="63" d="100"/>
        </p:scale>
        <p:origin x="1454" y="62"/>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139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12813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3935353725"/>
              </p:ext>
            </p:extLst>
          </p:nvPr>
        </p:nvGraphicFramePr>
        <p:xfrm>
          <a:off x="1905000" y="870267"/>
          <a:ext cx="8953501" cy="5713094"/>
        </p:xfrm>
        <a:graphic>
          <a:graphicData uri="http://schemas.openxmlformats.org/drawingml/2006/table">
            <a:tbl>
              <a:tblPr/>
              <a:tblGrid>
                <a:gridCol w="2782845">
                  <a:extLst>
                    <a:ext uri="{9D8B030D-6E8A-4147-A177-3AD203B41FA5}">
                      <a16:colId xmlns:a16="http://schemas.microsoft.com/office/drawing/2014/main" val="2939603784"/>
                    </a:ext>
                  </a:extLst>
                </a:gridCol>
                <a:gridCol w="2903838">
                  <a:extLst>
                    <a:ext uri="{9D8B030D-6E8A-4147-A177-3AD203B41FA5}">
                      <a16:colId xmlns:a16="http://schemas.microsoft.com/office/drawing/2014/main" val="3444212410"/>
                    </a:ext>
                  </a:extLst>
                </a:gridCol>
                <a:gridCol w="3266818">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a:effectLst/>
                          <a:latin typeface="Gill Sans" panose="020B0502020104020203"/>
                        </a:rPr>
                        <a:t>Use Cases</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Simple spinlocks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Complex synchronization primitives like mutexes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783418684"/>
                  </a:ext>
                </a:extLst>
              </a:tr>
              <a:tr h="890715">
                <a:tc>
                  <a:txBody>
                    <a:bodyPr/>
                    <a:lstStyle/>
                    <a:p>
                      <a:pPr fontAlgn="base" latinLnBrk="0"/>
                      <a:r>
                        <a:rPr lang="en-GB" sz="2400" b="0">
                          <a:effectLst/>
                          <a:latin typeface="Gill Sans" panose="020B0502020104020203"/>
                        </a:rPr>
                        <a:t>Efficiency</a:t>
                      </a:r>
                      <a:endParaRPr lang="en-GB" sz="240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00A6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80BE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r>
              <a:rPr lang="zh-CN" altLang="en-US" b="1" dirty="0">
                <a:solidFill>
                  <a:srgbClr val="FF0000"/>
                </a:solidFill>
              </a:rPr>
              <a:t> </a:t>
            </a:r>
            <a:r>
              <a:rPr lang="en-US" altLang="zh-CN" b="1" dirty="0">
                <a:solidFill>
                  <a:srgbClr val="FF0000"/>
                </a:solidFill>
              </a:rPr>
              <a:t>(NO!!)</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066800"/>
            <a:ext cx="10058400" cy="5410200"/>
          </a:xfrm>
        </p:spPr>
        <p:txBody>
          <a:bodyPr>
            <a:normAutofit fontScale="92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21920" y="39511"/>
            <a:ext cx="1540934" cy="2054578"/>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43600"/>
            <a:ext cx="1114601" cy="40011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par>
                                <p:cTn id="33" presetID="1" presetClass="entr" presetSubtype="0" fill="hold" grpId="0" nodeType="withEffect">
                                  <p:stCondLst>
                                    <p:cond delay="300"/>
                                  </p:stCondLst>
                                  <p:childTnLst>
                                    <p:set>
                                      <p:cBhvr>
                                        <p:cTn id="34" dur="1" fill="hold">
                                          <p:stCondLst>
                                            <p:cond delay="0"/>
                                          </p:stCondLst>
                                        </p:cTn>
                                        <p:tgtEl>
                                          <p:spTgt spid="51202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7" dur="500" fill="hold"/>
                                        <p:tgtEl>
                                          <p:spTgt spid="512025"/>
                                        </p:tgtEl>
                                        <p:attrNameLst>
                                          <p:attrName>ppt_x</p:attrName>
                                          <p:attrName>ppt_y</p:attrName>
                                        </p:attrNameLst>
                                      </p:cBhvr>
                                      <p:rCtr x="13151" y="-3032"/>
                                    </p:animMotion>
                                  </p:childTnLst>
                                </p:cTn>
                              </p:par>
                              <p:par>
                                <p:cTn id="38" presetID="1" presetClass="entr" presetSubtype="0" fill="hold" grpId="0" nodeType="withEffect">
                                  <p:stCondLst>
                                    <p:cond delay="0"/>
                                  </p:stCondLst>
                                  <p:childTnLst>
                                    <p:set>
                                      <p:cBhvr>
                                        <p:cTn id="39" dur="1" fill="hold">
                                          <p:stCondLst>
                                            <p:cond delay="0"/>
                                          </p:stCondLst>
                                        </p:cTn>
                                        <p:tgtEl>
                                          <p:spTgt spid="5120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2002"/>
                                        </p:tgtEl>
                                        <p:attrNameLst>
                                          <p:attrName>style.visibility</p:attrName>
                                        </p:attrNameLst>
                                      </p:cBhvr>
                                      <p:to>
                                        <p:strVal val="visible"/>
                                      </p:to>
                                    </p:set>
                                  </p:childTnLst>
                                </p:cTn>
                              </p:par>
                              <p:par>
                                <p:cTn id="42" presetID="1" presetClass="entr" presetSubtype="0" fill="hold" grpId="0" nodeType="withEffect">
                                  <p:stCondLst>
                                    <p:cond delay="500"/>
                                  </p:stCondLst>
                                  <p:childTnLst>
                                    <p:set>
                                      <p:cBhvr>
                                        <p:cTn id="43" dur="1" fill="hold">
                                          <p:stCondLst>
                                            <p:cond delay="0"/>
                                          </p:stCondLst>
                                        </p:cTn>
                                        <p:tgtEl>
                                          <p:spTgt spid="512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decel="50000" fill="hold" nodeType="clickEffect">
                                  <p:stCondLst>
                                    <p:cond delay="0"/>
                                  </p:stCondLst>
                                  <p:childTnLst>
                                    <p:animMotion origin="layout" path="M 0.06576 -0.03518 C 0.06576 -0.03495 0.14258 -0.03426 0.21928 -0.03333 " pathEditMode="fixed" rAng="0" ptsTypes="AA">
                                      <p:cBhvr>
                                        <p:cTn id="47"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3" grpId="0" animBg="1"/>
      <p:bldP spid="512024" grpId="0" animBg="1"/>
      <p:bldP spid="512026"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a:t>
            </a:r>
            <a:r>
              <a:rPr lang="en-US" sz="2000" b="0" dirty="0">
                <a:solidFill>
                  <a:schemeClr val="hlink"/>
                </a:solidFill>
                <a:latin typeface="Courier New" pitchFamily="49" charset="0"/>
              </a:rPr>
              <a:t>guard = 0</a:t>
            </a:r>
            <a:r>
              <a:rPr lang="en-US" sz="2000" b="0" dirty="0">
                <a:latin typeface="Courier New" pitchFamily="49" charset="0"/>
              </a:rPr>
              <a:t>;</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br>
              <a:rPr lang="en-US" sz="2000" b="0" dirty="0">
                <a:solidFill>
                  <a:schemeClr val="hlink"/>
                </a:solidFill>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762000" y="762000"/>
            <a:ext cx="10820400" cy="63246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lvl="2">
              <a:lnSpc>
                <a:spcPct val="85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1):</a:t>
            </a:r>
            <a:endParaRPr lang="en-US" altLang="ko-KR" dirty="0">
              <a:latin typeface="Courier New" panose="02070309020205020404" pitchFamily="49" charset="0"/>
              <a:ea typeface="굴림" charset="0"/>
              <a:cs typeface="Courier New" panose="02070309020205020404" pitchFamily="49" charset="0"/>
            </a:endParaRPr>
          </a:p>
          <a:p>
            <a:pPr lvl="2">
              <a:lnSpc>
                <a:spcPct val="85000"/>
              </a:lnSpc>
              <a:buFontTx/>
              <a:buNone/>
            </a:pPr>
            <a:r>
              <a:rPr lang="en-US" altLang="ko-KR" dirty="0">
                <a:latin typeface="Gill Sans" panose="020B0502020104020203"/>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//Critical section</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a:lnSpc>
                <a:spcPct val="80000"/>
              </a:lnSpc>
            </a:pPr>
            <a:r>
              <a:rPr lang="en-US" altLang="ko-KR" dirty="0">
                <a:ea typeface="굴림" charset="0"/>
                <a:cs typeface="Gill Sans Light"/>
              </a:rPr>
              <a:t>Example: sem is initialized to 0. thread 1 calls </a:t>
            </a:r>
            <a:r>
              <a:rPr lang="en-US" altLang="ko-KR" dirty="0" err="1">
                <a:ea typeface="굴림" charset="0"/>
                <a:cs typeface="Gill Sans Light"/>
              </a:rPr>
              <a:t>sem_wait</a:t>
            </a:r>
            <a:r>
              <a:rPr lang="en-US" altLang="ko-KR" dirty="0">
                <a:ea typeface="굴림" charset="0"/>
                <a:cs typeface="Gill Sans Light"/>
              </a:rPr>
              <a:t>() in </a:t>
            </a:r>
            <a:r>
              <a:rPr lang="en-US" altLang="ko-KR" dirty="0" err="1">
                <a:ea typeface="굴림" charset="0"/>
                <a:cs typeface="Gill Sans Light"/>
              </a:rPr>
              <a:t>ThreadJoin</a:t>
            </a:r>
            <a:r>
              <a:rPr lang="en-US" altLang="ko-KR" dirty="0">
                <a:ea typeface="굴림" charset="0"/>
                <a:cs typeface="Gill Sans Light"/>
              </a:rPr>
              <a:t>() and is blocked; when another thread 2 calls </a:t>
            </a:r>
            <a:r>
              <a:rPr lang="en-US" altLang="ko-KR" dirty="0" err="1">
                <a:ea typeface="굴림" charset="0"/>
                <a:cs typeface="Gill Sans Light"/>
              </a:rPr>
              <a:t>sem_post</a:t>
            </a:r>
            <a:r>
              <a:rPr lang="en-US" altLang="ko-KR" dirty="0">
                <a:ea typeface="굴림" charset="0"/>
                <a:cs typeface="Gill Sans Light"/>
              </a:rPr>
              <a:t>() in </a:t>
            </a:r>
            <a:r>
              <a:rPr lang="en-US" altLang="ko-KR" dirty="0" err="1">
                <a:ea typeface="굴림" charset="0"/>
                <a:cs typeface="Gill Sans Light"/>
              </a:rPr>
              <a:t>ThreadFinish</a:t>
            </a:r>
            <a:r>
              <a:rPr lang="en-US" altLang="ko-KR" dirty="0">
                <a:ea typeface="굴림" charset="0"/>
                <a:cs typeface="Gill Sans Light"/>
              </a:rPr>
              <a:t>() to increment sem to 1, thread 1 will wake up, decrement sem to 0, and continue.</a:t>
            </a:r>
          </a:p>
          <a:p>
            <a:pPr lvl="2">
              <a:lnSpc>
                <a:spcPct val="80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0):</a:t>
            </a:r>
            <a:endParaRPr lang="en-US" altLang="ko-KR" dirty="0">
              <a:latin typeface="Courier New" panose="02070309020205020404" pitchFamily="49" charset="0"/>
              <a:ea typeface="굴림" charset="0"/>
              <a:cs typeface="Courier New" panose="02070309020205020404" pitchFamily="49" charset="0"/>
            </a:endParaRP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ThreadJoin</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ThreadFinish</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p:txBody>
      </p:sp>
      <p:sp>
        <p:nvSpPr>
          <p:cNvPr id="2" name="Curved Right Arrow 1"/>
          <p:cNvSpPr>
            <a:spLocks noChangeArrowheads="1"/>
          </p:cNvSpPr>
          <p:nvPr/>
        </p:nvSpPr>
        <p:spPr bwMode="auto">
          <a:xfrm flipH="1" flipV="1">
            <a:off x="5486400" y="4724400"/>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340430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0" y="685800"/>
            <a:ext cx="6267450" cy="6172200"/>
          </a:xfrm>
        </p:spPr>
        <p:txBody>
          <a:bodyPr>
            <a:normAutofit fontScale="55000" lnSpcReduction="20000"/>
          </a:bodyPr>
          <a:lstStyle/>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then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a:t>
            </a:r>
          </a:p>
          <a:p>
            <a:r>
              <a:rPr lang="en-GB" dirty="0"/>
              <a:t>Multithreading</a:t>
            </a:r>
            <a:r>
              <a:rPr lang="en-GB" dirty="0">
                <a:sym typeface="Wingdings" panose="05000000000000000000" pitchFamily="2" charset="2"/>
              </a:rPr>
              <a:t>  </a:t>
            </a:r>
            <a:r>
              <a:rPr lang="en-GB" dirty="0"/>
              <a:t>multiple threads per process</a:t>
            </a:r>
          </a:p>
          <a:p>
            <a:endParaRPr lang="en-SE" dirty="0"/>
          </a:p>
        </p:txBody>
      </p:sp>
      <p:grpSp>
        <p:nvGrpSpPr>
          <p:cNvPr id="4" name="Group 70">
            <a:extLst>
              <a:ext uri="{FF2B5EF4-FFF2-40B4-BE49-F238E27FC236}">
                <a16:creationId xmlns:a16="http://schemas.microsoft.com/office/drawing/2014/main" id="{8488CC10-FE56-54FD-ADC8-40C813D553AC}"/>
              </a:ext>
            </a:extLst>
          </p:cNvPr>
          <p:cNvGrpSpPr>
            <a:grpSpLocks/>
          </p:cNvGrpSpPr>
          <p:nvPr/>
        </p:nvGrpSpPr>
        <p:grpSpPr bwMode="auto">
          <a:xfrm>
            <a:off x="1787525" y="4343400"/>
            <a:ext cx="8042275" cy="1295400"/>
            <a:chOff x="310" y="3264"/>
            <a:chExt cx="5066" cy="816"/>
          </a:xfrm>
        </p:grpSpPr>
        <p:grpSp>
          <p:nvGrpSpPr>
            <p:cNvPr id="5" name="Group 62">
              <a:extLst>
                <a:ext uri="{FF2B5EF4-FFF2-40B4-BE49-F238E27FC236}">
                  <a16:creationId xmlns:a16="http://schemas.microsoft.com/office/drawing/2014/main" id="{728F907F-C6BE-32B1-424D-F2F995BF37D2}"/>
                </a:ext>
              </a:extLst>
            </p:cNvPr>
            <p:cNvGrpSpPr>
              <a:grpSpLocks/>
            </p:cNvGrpSpPr>
            <p:nvPr/>
          </p:nvGrpSpPr>
          <p:grpSpPr bwMode="auto">
            <a:xfrm>
              <a:off x="2160" y="3264"/>
              <a:ext cx="2640" cy="240"/>
              <a:chOff x="2208" y="3105"/>
              <a:chExt cx="2640" cy="240"/>
            </a:xfrm>
          </p:grpSpPr>
          <p:sp>
            <p:nvSpPr>
              <p:cNvPr id="31" name="Line 10">
                <a:extLst>
                  <a:ext uri="{FF2B5EF4-FFF2-40B4-BE49-F238E27FC236}">
                    <a16:creationId xmlns:a16="http://schemas.microsoft.com/office/drawing/2014/main" id="{3085F604-F620-DDB9-B5D8-44063A85500B}"/>
                  </a:ext>
                </a:extLst>
              </p:cNvPr>
              <p:cNvSpPr>
                <a:spLocks noChangeShapeType="1"/>
              </p:cNvSpPr>
              <p:nvPr/>
            </p:nvSpPr>
            <p:spPr bwMode="auto">
              <a:xfrm>
                <a:off x="2208" y="3345"/>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2" name="Line 11">
                <a:extLst>
                  <a:ext uri="{FF2B5EF4-FFF2-40B4-BE49-F238E27FC236}">
                    <a16:creationId xmlns:a16="http://schemas.microsoft.com/office/drawing/2014/main" id="{F2064C8F-21F2-BBD7-1E06-EA993C69EDA7}"/>
                  </a:ext>
                </a:extLst>
              </p:cNvPr>
              <p:cNvSpPr>
                <a:spLocks noChangeShapeType="1"/>
              </p:cNvSpPr>
              <p:nvPr/>
            </p:nvSpPr>
            <p:spPr bwMode="auto">
              <a:xfrm>
                <a:off x="2880" y="3345"/>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 name="Line 14">
                <a:extLst>
                  <a:ext uri="{FF2B5EF4-FFF2-40B4-BE49-F238E27FC236}">
                    <a16:creationId xmlns:a16="http://schemas.microsoft.com/office/drawing/2014/main" id="{2A686A55-1949-7653-41EB-E70B40CC70B9}"/>
                  </a:ext>
                </a:extLst>
              </p:cNvPr>
              <p:cNvSpPr>
                <a:spLocks noChangeShapeType="1"/>
              </p:cNvSpPr>
              <p:nvPr/>
            </p:nvSpPr>
            <p:spPr bwMode="auto">
              <a:xfrm>
                <a:off x="4368" y="3345"/>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 name="Text Box 20">
                <a:extLst>
                  <a:ext uri="{FF2B5EF4-FFF2-40B4-BE49-F238E27FC236}">
                    <a16:creationId xmlns:a16="http://schemas.microsoft.com/office/drawing/2014/main" id="{F3395C5C-90DB-2869-A0F9-A0D705857619}"/>
                  </a:ext>
                </a:extLst>
              </p:cNvPr>
              <p:cNvSpPr txBox="1">
                <a:spLocks noChangeArrowheads="1"/>
              </p:cNvSpPr>
              <p:nvPr/>
            </p:nvSpPr>
            <p:spPr bwMode="auto">
              <a:xfrm>
                <a:off x="2386" y="3105"/>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35" name="Text Box 21">
                <a:extLst>
                  <a:ext uri="{FF2B5EF4-FFF2-40B4-BE49-F238E27FC236}">
                    <a16:creationId xmlns:a16="http://schemas.microsoft.com/office/drawing/2014/main" id="{2948BC3E-8BFB-F6E4-7BC2-8206417FA85C}"/>
                  </a:ext>
                </a:extLst>
              </p:cNvPr>
              <p:cNvSpPr txBox="1">
                <a:spLocks noChangeArrowheads="1"/>
              </p:cNvSpPr>
              <p:nvPr/>
            </p:nvSpPr>
            <p:spPr bwMode="auto">
              <a:xfrm>
                <a:off x="3463" y="3105"/>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6" name="Text Box 22">
                <a:extLst>
                  <a:ext uri="{FF2B5EF4-FFF2-40B4-BE49-F238E27FC236}">
                    <a16:creationId xmlns:a16="http://schemas.microsoft.com/office/drawing/2014/main" id="{809F59FF-AA5E-BE5B-634A-D4DC733981A5}"/>
                  </a:ext>
                </a:extLst>
              </p:cNvPr>
              <p:cNvSpPr txBox="1">
                <a:spLocks noChangeArrowheads="1"/>
              </p:cNvSpPr>
              <p:nvPr/>
            </p:nvSpPr>
            <p:spPr bwMode="auto">
              <a:xfrm>
                <a:off x="4472" y="3105"/>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gr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2160" y="3600"/>
              <a:ext cx="3216" cy="358"/>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1654" y="3360"/>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310" y="3604"/>
              <a:ext cx="132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Multiprogramming</a:t>
              </a:r>
            </a:p>
          </p:txBody>
        </p:sp>
      </p:gr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2057400" y="3124200"/>
            <a:ext cx="5280025" cy="1143000"/>
            <a:chOff x="480" y="2496"/>
            <a:chExt cx="3326"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480" y="2736"/>
              <a:ext cx="117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 about Solution</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Semaphores are good but…Monitors are better!</a:t>
            </a: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naturally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5842000"/>
          </a:xfrm>
        </p:spPr>
        <p:txBody>
          <a:bodyPr>
            <a:normAutofit fontScale="850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a:t>
            </a:r>
            <a:r>
              <a:rPr lang="en-GB" altLang="ko-KR" sz="2000" dirty="0" err="1">
                <a:solidFill>
                  <a:srgbClr val="FF0000"/>
                </a:solidFill>
                <a:latin typeface="Courier New" panose="02070309020205020404" pitchFamily="49" charset="0"/>
                <a:ea typeface="굴림" charset="0"/>
                <a:cs typeface="Courier New" panose="02070309020205020404" pitchFamily="49" charset="0"/>
              </a:rPr>
              <a:t>isEmpty</a:t>
            </a:r>
            <a:r>
              <a:rPr lang="en-GB" altLang="ko-KR" sz="2000" dirty="0">
                <a:solidFill>
                  <a:srgbClr val="FF0000"/>
                </a:solidFill>
                <a:latin typeface="Courier New" panose="02070309020205020404" pitchFamily="49" charset="0"/>
                <a:ea typeface="굴림" charset="0"/>
                <a:cs typeface="Courier New" panose="02070309020205020404" pitchFamily="49" charset="0"/>
              </a:rPr>
              <a:t>(&amp;queue)){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not using if(buffer empty) instead of while(buffer empty)?</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Answer: </a:t>
            </a: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a:t>
            </a: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anim calcmode="lin" valueType="num">
                                      <p:cBhvr additive="base">
                                        <p:cTn id="23"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78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dirty="0" err="1">
                <a:solidFill>
                  <a:schemeClr val="hlink"/>
                </a:solidFill>
                <a:latin typeface="Courier New" charset="0"/>
                <a:ea typeface="굴림" charset="0"/>
                <a:cs typeface="굴림" charset="0"/>
              </a:rPr>
              <a:t>isEmpty</a:t>
            </a:r>
            <a:r>
              <a:rPr lang="en-US" altLang="ko-KR" b="0" dirty="0">
                <a:solidFill>
                  <a:schemeClr val="hlink"/>
                </a:solidFill>
                <a:latin typeface="Courier New" charset="0"/>
                <a:ea typeface="굴림" charset="0"/>
                <a:cs typeface="굴림" charset="0"/>
              </a:rPr>
              <a:t>(&amp;queue))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Thread Join with Condition</a:t>
            </a:r>
            <a:r>
              <a:rPr lang="zh-CN" altLang="en-US" dirty="0"/>
              <a:t> </a:t>
            </a:r>
            <a:r>
              <a:rPr lang="en-US" altLang="zh-CN" dirty="0"/>
              <a:t>Variables</a:t>
            </a:r>
            <a:endParaRPr lang="en-US" dirty="0"/>
          </a:p>
        </p:txBody>
      </p:sp>
      <p:pic>
        <p:nvPicPr>
          <p:cNvPr id="5" name="图片 4">
            <a:extLst>
              <a:ext uri="{FF2B5EF4-FFF2-40B4-BE49-F238E27FC236}">
                <a16:creationId xmlns:a16="http://schemas.microsoft.com/office/drawing/2014/main" id="{1DC40BD0-08BF-188B-046C-21D79CE55536}"/>
              </a:ext>
            </a:extLst>
          </p:cNvPr>
          <p:cNvPicPr>
            <a:picLocks noChangeAspect="1"/>
          </p:cNvPicPr>
          <p:nvPr/>
        </p:nvPicPr>
        <p:blipFill>
          <a:blip r:embed="rId2"/>
          <a:stretch>
            <a:fillRect/>
          </a:stretch>
        </p:blipFill>
        <p:spPr>
          <a:xfrm>
            <a:off x="1778000" y="1752600"/>
            <a:ext cx="7760036" cy="2797095"/>
          </a:xfrm>
          <a:prstGeom prst="rect">
            <a:avLst/>
          </a:prstGeom>
        </p:spPr>
      </p:pic>
      <p:sp>
        <p:nvSpPr>
          <p:cNvPr id="8" name="矩形 7">
            <a:extLst>
              <a:ext uri="{FF2B5EF4-FFF2-40B4-BE49-F238E27FC236}">
                <a16:creationId xmlns:a16="http://schemas.microsoft.com/office/drawing/2014/main" id="{3F42BE51-1110-626F-A13E-A1BAECF64D95}"/>
              </a:ext>
            </a:extLst>
          </p:cNvPr>
          <p:cNvSpPr/>
          <p:nvPr/>
        </p:nvSpPr>
        <p:spPr>
          <a:xfrm>
            <a:off x="2471854" y="3151146"/>
            <a:ext cx="2196790" cy="367990"/>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5">
            <a:extLst>
              <a:ext uri="{FF2B5EF4-FFF2-40B4-BE49-F238E27FC236}">
                <a16:creationId xmlns:a16="http://schemas.microsoft.com/office/drawing/2014/main" id="{901878B5-CBE9-95DB-6325-2BBA0869C042}"/>
              </a:ext>
            </a:extLst>
          </p:cNvPr>
          <p:cNvPicPr>
            <a:picLocks noChangeAspect="1"/>
          </p:cNvPicPr>
          <p:nvPr/>
        </p:nvPicPr>
        <p:blipFill>
          <a:blip r:embed="rId3"/>
          <a:stretch>
            <a:fillRect/>
          </a:stretch>
        </p:blipFill>
        <p:spPr>
          <a:xfrm>
            <a:off x="1851119" y="4621893"/>
            <a:ext cx="5081222" cy="1974845"/>
          </a:xfrm>
          <a:prstGeom prst="rect">
            <a:avLst/>
          </a:prstGeom>
        </p:spPr>
      </p:pic>
      <p:sp>
        <p:nvSpPr>
          <p:cNvPr id="7" name="文本框 6">
            <a:extLst>
              <a:ext uri="{FF2B5EF4-FFF2-40B4-BE49-F238E27FC236}">
                <a16:creationId xmlns:a16="http://schemas.microsoft.com/office/drawing/2014/main" id="{C47E594C-1D27-7A57-13DE-F999A8F92530}"/>
              </a:ext>
            </a:extLst>
          </p:cNvPr>
          <p:cNvSpPr txBox="1"/>
          <p:nvPr/>
        </p:nvSpPr>
        <p:spPr>
          <a:xfrm>
            <a:off x="8173865" y="21336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8173865" y="5473477"/>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0" name="矩形 9">
            <a:extLst>
              <a:ext uri="{FF2B5EF4-FFF2-40B4-BE49-F238E27FC236}">
                <a16:creationId xmlns:a16="http://schemas.microsoft.com/office/drawing/2014/main" id="{8201DF69-F5B3-5244-68FC-73FA4BF49608}"/>
              </a:ext>
            </a:extLst>
          </p:cNvPr>
          <p:cNvSpPr/>
          <p:nvPr/>
        </p:nvSpPr>
        <p:spPr>
          <a:xfrm>
            <a:off x="2702312" y="5472390"/>
            <a:ext cx="2445834" cy="377863"/>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文本框 10">
            <a:extLst>
              <a:ext uri="{FF2B5EF4-FFF2-40B4-BE49-F238E27FC236}">
                <a16:creationId xmlns:a16="http://schemas.microsoft.com/office/drawing/2014/main" id="{E1A5C7C2-6E69-B020-ACB1-9FF00419FA4A}"/>
              </a:ext>
            </a:extLst>
          </p:cNvPr>
          <p:cNvSpPr txBox="1"/>
          <p:nvPr/>
        </p:nvSpPr>
        <p:spPr>
          <a:xfrm>
            <a:off x="5148146" y="3011976"/>
            <a:ext cx="899605" cy="523220"/>
          </a:xfrm>
          <a:prstGeom prst="rect">
            <a:avLst/>
          </a:prstGeom>
          <a:noFill/>
        </p:spPr>
        <p:txBody>
          <a:bodyPr wrap="none" rtlCol="0">
            <a:spAutoFit/>
          </a:bodyPr>
          <a:lstStyle/>
          <a:p>
            <a:r>
              <a:rPr lang="en-US" altLang="zh-CN" sz="2800" dirty="0">
                <a:solidFill>
                  <a:srgbClr val="0070C0"/>
                </a:solidFill>
              </a:rPr>
              <a:t>wait</a:t>
            </a:r>
            <a:endParaRPr lang="en-US" sz="2800" dirty="0">
              <a:solidFill>
                <a:srgbClr val="0070C0"/>
              </a:solidFill>
            </a:endParaRPr>
          </a:p>
        </p:txBody>
      </p:sp>
      <p:sp>
        <p:nvSpPr>
          <p:cNvPr id="12" name="文本框 11">
            <a:extLst>
              <a:ext uri="{FF2B5EF4-FFF2-40B4-BE49-F238E27FC236}">
                <a16:creationId xmlns:a16="http://schemas.microsoft.com/office/drawing/2014/main" id="{ADCE3E83-E49B-A619-B076-9F388D8BC2FD}"/>
              </a:ext>
            </a:extLst>
          </p:cNvPr>
          <p:cNvSpPr txBox="1"/>
          <p:nvPr/>
        </p:nvSpPr>
        <p:spPr>
          <a:xfrm>
            <a:off x="5322849" y="5338155"/>
            <a:ext cx="1135247" cy="523220"/>
          </a:xfrm>
          <a:prstGeom prst="rect">
            <a:avLst/>
          </a:prstGeom>
          <a:noFill/>
        </p:spPr>
        <p:txBody>
          <a:bodyPr wrap="none" rtlCol="0">
            <a:spAutoFit/>
          </a:bodyPr>
          <a:lstStyle/>
          <a:p>
            <a:r>
              <a:rPr lang="en-US" altLang="zh-CN" sz="2800" dirty="0">
                <a:solidFill>
                  <a:srgbClr val="0070C0"/>
                </a:solidFill>
              </a:rPr>
              <a:t>signal</a:t>
            </a:r>
            <a:endParaRPr lang="en-US" sz="2800" dirty="0">
              <a:solidFill>
                <a:srgbClr val="0070C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a:t>
            </a:r>
            <a:r>
              <a:rPr lang="en-US" altLang="zh-CN" dirty="0" err="1"/>
              <a:t>thr_join</a:t>
            </a:r>
            <a:r>
              <a:rPr lang="en-US" altLang="zh-CN" dirty="0"/>
              <a:t>() and </a:t>
            </a:r>
            <a:r>
              <a:rPr lang="en-US" altLang="zh-CN" dirty="0" err="1"/>
              <a:t>thr_exit</a:t>
            </a:r>
            <a:r>
              <a:rPr lang="en-US" altLang="zh-CN" dirty="0"/>
              <a:t>() with CV.</a:t>
            </a:r>
            <a:endParaRPr lang="en-US" dirty="0"/>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E6CD-9139-B0B7-5940-8D69803B245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1FFD1A-81F1-4EDF-E4F6-DCBA8093097E}"/>
              </a:ext>
            </a:extLst>
          </p:cNvPr>
          <p:cNvSpPr>
            <a:spLocks noGrp="1"/>
          </p:cNvSpPr>
          <p:nvPr>
            <p:ph type="title"/>
          </p:nvPr>
        </p:nvSpPr>
        <p:spPr>
          <a:xfrm>
            <a:off x="247416" y="205381"/>
            <a:ext cx="4762151" cy="477557"/>
          </a:xfrm>
        </p:spPr>
        <p:txBody>
          <a:bodyPr/>
          <a:lstStyle/>
          <a:p>
            <a:r>
              <a:rPr lang="en-US" altLang="zh-CN" sz="2800" dirty="0"/>
              <a:t>Incorrect: CV</a:t>
            </a:r>
            <a:r>
              <a:rPr lang="zh-CN" altLang="en-US" sz="2800" dirty="0"/>
              <a:t> </a:t>
            </a:r>
            <a:r>
              <a:rPr lang="en-US" altLang="zh-CN" sz="2800" dirty="0"/>
              <a:t>with</a:t>
            </a:r>
            <a:r>
              <a:rPr lang="zh-CN" altLang="en-US" sz="2800" dirty="0"/>
              <a:t> </a:t>
            </a:r>
            <a:r>
              <a:rPr lang="en-US" altLang="zh-CN" sz="2800" dirty="0"/>
              <a:t>Only</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8CF2D08D-7648-4D52-9AC5-DE25365E48E9}"/>
              </a:ext>
            </a:extLst>
          </p:cNvPr>
          <p:cNvSpPr txBox="1">
            <a:spLocks/>
          </p:cNvSpPr>
          <p:nvPr/>
        </p:nvSpPr>
        <p:spPr bwMode="auto">
          <a:xfrm>
            <a:off x="5094995" y="317692"/>
            <a:ext cx="6983486" cy="622261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Declarations of mutex m and condition c omitted.</a:t>
            </a:r>
          </a:p>
          <a:p>
            <a:r>
              <a:rPr lang="en-GB" sz="2000" b="0" kern="0" dirty="0"/>
              <a:t>Child </a:t>
            </a:r>
            <a:r>
              <a:rPr lang="en-GB" sz="2000" b="0" kern="0" dirty="0" err="1"/>
              <a:t>thr_exit</a:t>
            </a:r>
            <a:r>
              <a:rPr lang="en-GB" sz="2000" b="0" kern="0" dirty="0"/>
              <a:t>() function:</a:t>
            </a:r>
          </a:p>
          <a:p>
            <a:pPr lvl="1"/>
            <a:r>
              <a:rPr lang="en-GB" sz="1800" b="0" kern="0" dirty="0"/>
              <a:t>Line A: Child thread locks the mutex (</a:t>
            </a:r>
            <a:r>
              <a:rPr lang="en-GB" sz="1800" b="0" kern="0" dirty="0" err="1"/>
              <a:t>pthread_mutex_lock</a:t>
            </a:r>
            <a:r>
              <a:rPr lang="en-GB" sz="1800" b="0" kern="0" dirty="0"/>
              <a:t>(&amp;m)).</a:t>
            </a:r>
          </a:p>
          <a:p>
            <a:pPr lvl="1"/>
            <a:r>
              <a:rPr lang="en-GB" sz="1800" b="0" kern="0" dirty="0"/>
              <a:t>Line B: It signals the condition variable (</a:t>
            </a:r>
            <a:r>
              <a:rPr lang="en-GB" sz="1800" b="0" kern="0" dirty="0" err="1"/>
              <a:t>pthread_cond_signal</a:t>
            </a:r>
            <a:r>
              <a:rPr lang="en-GB" sz="1800" b="0" kern="0" dirty="0"/>
              <a:t>(&amp;c)) to notify the parent that it has completed.</a:t>
            </a:r>
          </a:p>
          <a:p>
            <a:pPr lvl="1"/>
            <a:r>
              <a:rPr lang="en-GB" sz="1800" b="0" kern="0" dirty="0"/>
              <a:t>Line C: It then unlocks the mutex (</a:t>
            </a:r>
            <a:r>
              <a:rPr lang="en-GB" sz="1800" b="0" kern="0" dirty="0" err="1"/>
              <a:t>pthread_mutex_unlock</a:t>
            </a:r>
            <a:r>
              <a:rPr lang="en-GB" sz="1800" b="0" kern="0" dirty="0"/>
              <a:t>(&amp;m)).</a:t>
            </a:r>
          </a:p>
          <a:p>
            <a:r>
              <a:rPr lang="en-GB" sz="2000" b="0" kern="0" dirty="0"/>
              <a:t>Parent </a:t>
            </a:r>
            <a:r>
              <a:rPr lang="en-GB" sz="2000" b="0" kern="0" dirty="0" err="1"/>
              <a:t>thr_join</a:t>
            </a:r>
            <a:r>
              <a:rPr lang="en-GB" sz="2000" b="0" kern="0" dirty="0"/>
              <a:t>() function:</a:t>
            </a:r>
          </a:p>
          <a:p>
            <a:pPr lvl="1"/>
            <a:r>
              <a:rPr lang="en-GB" sz="1600" b="0" kern="0" dirty="0"/>
              <a:t>Line X: P</a:t>
            </a:r>
            <a:r>
              <a:rPr lang="en-GB" sz="1800" b="0" kern="0" dirty="0"/>
              <a:t>arent thread locks the mutex (</a:t>
            </a:r>
            <a:r>
              <a:rPr lang="en-GB" sz="1800" b="0" kern="0" dirty="0" err="1"/>
              <a:t>pthread_mutex_lock</a:t>
            </a:r>
            <a:r>
              <a:rPr lang="en-GB" sz="1800" b="0" kern="0" dirty="0"/>
              <a:t>(&amp;m)).</a:t>
            </a:r>
          </a:p>
          <a:p>
            <a:pPr lvl="1"/>
            <a:r>
              <a:rPr lang="en-GB" sz="1800" b="0" kern="0" dirty="0"/>
              <a:t>Line Y: It waits on the condition variable (</a:t>
            </a:r>
            <a:r>
              <a:rPr lang="en-GB" sz="1800" b="0" kern="0" dirty="0" err="1"/>
              <a:t>pthread_cond_wait</a:t>
            </a:r>
            <a:r>
              <a:rPr lang="en-GB" sz="1800" b="0" kern="0" dirty="0"/>
              <a:t>(&amp;c, &amp;m)). This releases the mutex and puts the parent to sleep until it is </a:t>
            </a:r>
            <a:r>
              <a:rPr lang="en-GB" sz="1800" b="0" kern="0" dirty="0" err="1"/>
              <a:t>signaled</a:t>
            </a:r>
            <a:r>
              <a:rPr lang="en-GB" sz="1800" b="0" kern="0" dirty="0"/>
              <a:t>.</a:t>
            </a:r>
          </a:p>
          <a:p>
            <a:pPr lvl="1"/>
            <a:r>
              <a:rPr lang="en-GB" sz="1800" b="0" kern="0" dirty="0"/>
              <a:t>Line Z: Once </a:t>
            </a:r>
            <a:r>
              <a:rPr lang="en-GB" sz="1800" b="0" kern="0" dirty="0" err="1"/>
              <a:t>signaled</a:t>
            </a:r>
            <a:r>
              <a:rPr lang="en-GB" sz="1800" b="0" kern="0" dirty="0"/>
              <a:t>, it reacquires the mutex and then unlocks it (</a:t>
            </a:r>
            <a:r>
              <a:rPr lang="en-GB" sz="1800" b="0" kern="0" dirty="0" err="1"/>
              <a:t>pthread_mutex_unlock</a:t>
            </a:r>
            <a:r>
              <a:rPr lang="en-GB" sz="1800" b="0" kern="0" dirty="0"/>
              <a:t>(&amp;m)).</a:t>
            </a:r>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nvGraphicFramePr>
        <p:xfrm>
          <a:off x="802807" y="4576743"/>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nvGraphicFramePr>
        <p:xfrm>
          <a:off x="813255" y="5914279"/>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221681" y="4171890"/>
            <a:ext cx="4896048" cy="400110"/>
          </a:xfrm>
          <a:prstGeom prst="rect">
            <a:avLst/>
          </a:prstGeom>
          <a:noFill/>
        </p:spPr>
        <p:txBody>
          <a:bodyPr wrap="square" rtlCol="0">
            <a:spAutoFit/>
          </a:bodyPr>
          <a:lstStyle/>
          <a:p>
            <a:r>
              <a:rPr lang="en-US" b="0" kern="0" dirty="0">
                <a:latin typeface="Gill Sans" charset="0"/>
              </a:rPr>
              <a:t>Scenario</a:t>
            </a:r>
            <a:r>
              <a:rPr lang="en-US" sz="2000" dirty="0"/>
              <a:t> </a:t>
            </a:r>
            <a:r>
              <a:rPr lang="en-US" b="0" kern="0" dirty="0">
                <a:latin typeface="Gill Sans" charset="0"/>
              </a:rPr>
              <a:t>1: Parent calls </a:t>
            </a:r>
            <a:r>
              <a:rPr lang="en-GB" b="0" kern="0" dirty="0" err="1">
                <a:latin typeface="Gill Sans" charset="0"/>
              </a:rPr>
              <a:t>thr_join</a:t>
            </a:r>
            <a:r>
              <a:rPr lang="en-GB" b="0" kern="0" dirty="0">
                <a:latin typeface="Gill Sans" charset="0"/>
              </a:rPr>
              <a:t>() first. Works OK.</a:t>
            </a:r>
            <a:r>
              <a:rPr lang="en-US"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221681" y="5279732"/>
            <a:ext cx="4325371" cy="677108"/>
          </a:xfrm>
          <a:prstGeom prst="rect">
            <a:avLst/>
          </a:prstGeom>
          <a:noFill/>
        </p:spPr>
        <p:txBody>
          <a:bodyPr wrap="square" rtlCol="0">
            <a:spAutoFit/>
          </a:bodyPr>
          <a:lstStyle/>
          <a:p>
            <a:r>
              <a:rPr lang="en-US" b="0" kern="0" dirty="0">
                <a:latin typeface="Gill Sans" charset="0"/>
              </a:rPr>
              <a:t>Scenario</a:t>
            </a:r>
            <a:r>
              <a:rPr lang="en-US" sz="2000" dirty="0"/>
              <a:t> </a:t>
            </a:r>
            <a:r>
              <a:rPr lang="en-US" sz="2000" b="0" kern="0" dirty="0">
                <a:latin typeface="Gill Sans" charset="0"/>
              </a:rPr>
              <a:t>2</a:t>
            </a:r>
            <a:r>
              <a:rPr lang="en-US" b="0" kern="0" dirty="0">
                <a:latin typeface="Gill Sans" charset="0"/>
              </a:rPr>
              <a:t>: Child calls </a:t>
            </a:r>
            <a:r>
              <a:rPr lang="en-GB" b="0" kern="0" dirty="0" err="1">
                <a:latin typeface="Gill Sans" charset="0"/>
              </a:rPr>
              <a:t>thr_exit</a:t>
            </a:r>
            <a:r>
              <a:rPr lang="en-GB" b="0" kern="0" dirty="0">
                <a:latin typeface="Gill Sans" charset="0"/>
              </a:rPr>
              <a:t>() first. Parent blocks forever!</a:t>
            </a:r>
            <a:endParaRPr lang="en-US" b="0" kern="0" dirty="0">
              <a:latin typeface="Gill Sans" charset="0"/>
            </a:endParaRPr>
          </a:p>
        </p:txBody>
      </p:sp>
      <p:sp>
        <p:nvSpPr>
          <p:cNvPr id="29" name="Plassholder for innhold 2">
            <a:extLst>
              <a:ext uri="{FF2B5EF4-FFF2-40B4-BE49-F238E27FC236}">
                <a16:creationId xmlns:a16="http://schemas.microsoft.com/office/drawing/2014/main" id="{0B470588-EF25-D95D-EBF0-0FF116034143}"/>
              </a:ext>
            </a:extLst>
          </p:cNvPr>
          <p:cNvSpPr txBox="1">
            <a:spLocks/>
          </p:cNvSpPr>
          <p:nvPr/>
        </p:nvSpPr>
        <p:spPr bwMode="auto">
          <a:xfrm>
            <a:off x="504004" y="769074"/>
            <a:ext cx="4372796" cy="3498125"/>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//Declare mutex m and condition c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803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0725384" cy="477557"/>
          </a:xfrm>
        </p:spPr>
        <p:txBody>
          <a:bodyPr/>
          <a:lstStyle/>
          <a:p>
            <a:r>
              <a:rPr lang="en-US" altLang="zh-CN" sz="2800" dirty="0"/>
              <a:t>Correct: CV</a:t>
            </a:r>
            <a:r>
              <a:rPr lang="zh-CN" altLang="en-US" sz="2800" dirty="0"/>
              <a:t> </a:t>
            </a:r>
            <a:r>
              <a:rPr lang="en-US" altLang="zh-CN" sz="2800" dirty="0"/>
              <a:t>with</a:t>
            </a:r>
            <a:r>
              <a:rPr lang="zh-CN" altLang="en-US" sz="2800" dirty="0"/>
              <a:t> </a:t>
            </a:r>
            <a:r>
              <a:rPr lang="en-US" altLang="zh-CN" sz="2800" dirty="0"/>
              <a:t>Flag &amp;</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6248400" y="749319"/>
            <a:ext cx="579120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Adding a Boolean flag </a:t>
            </a:r>
            <a:r>
              <a:rPr lang="en-GB" b="0" kern="0" dirty="0" err="1"/>
              <a:t>child_done</a:t>
            </a:r>
            <a:r>
              <a:rPr lang="en-GB" b="0" kern="0" dirty="0"/>
              <a:t> and using while(!</a:t>
            </a:r>
            <a:r>
              <a:rPr lang="en-GB" b="0" kern="0" dirty="0" err="1"/>
              <a:t>child_done</a:t>
            </a:r>
            <a:r>
              <a:rPr lang="en-GB" b="0" kern="0" dirty="0"/>
              <a:t>) to check the flag, makes the program robust and avoids race conditions.</a:t>
            </a:r>
            <a:endParaRPr lang="en-SE" b="0" kern="0" dirty="0"/>
          </a:p>
          <a:p>
            <a:pPr lvl="1"/>
            <a:r>
              <a:rPr lang="en-GB" sz="2000" b="0" kern="0" dirty="0" err="1"/>
              <a:t>child_done</a:t>
            </a:r>
            <a:r>
              <a:rPr lang="en-GB" sz="2000" b="0" kern="0" dirty="0"/>
              <a:t> flag ensures that even if </a:t>
            </a:r>
            <a:r>
              <a:rPr lang="en-GB" sz="2000" b="0" kern="0" dirty="0" err="1"/>
              <a:t>pthread_cond_signal</a:t>
            </a:r>
            <a:r>
              <a:rPr lang="en-GB" sz="2000" b="0" kern="0" dirty="0"/>
              <a:t> occurs before </a:t>
            </a:r>
            <a:r>
              <a:rPr lang="en-GB" sz="2000" b="0" kern="0" dirty="0" err="1"/>
              <a:t>pthread_cond_wait</a:t>
            </a:r>
            <a:r>
              <a:rPr lang="en-GB" sz="2000" b="0" kern="0" dirty="0"/>
              <a:t>, the parent will not block indefinitely because it will detect that </a:t>
            </a:r>
            <a:r>
              <a:rPr lang="en-GB" sz="2000" b="0" kern="0" dirty="0" err="1"/>
              <a:t>child_done</a:t>
            </a:r>
            <a:r>
              <a:rPr lang="en-GB" sz="2000" b="0" kern="0" dirty="0"/>
              <a:t> is already set.</a:t>
            </a:r>
          </a:p>
          <a:p>
            <a:pPr lvl="1"/>
            <a:r>
              <a:rPr lang="en-GB" sz="2000" b="0" kern="0" dirty="0"/>
              <a:t>The use of a while loop around </a:t>
            </a:r>
            <a:r>
              <a:rPr lang="en-GB" sz="2000" b="0" kern="0" dirty="0" err="1"/>
              <a:t>pthread_cond_wait</a:t>
            </a:r>
            <a:r>
              <a:rPr lang="en-GB" sz="2000" b="0" kern="0" dirty="0"/>
              <a:t> ensures correctness in case of spurious wakeups.</a:t>
            </a:r>
          </a:p>
          <a:p>
            <a:r>
              <a:rPr lang="en-GB" sz="2600" b="0" kern="0" dirty="0"/>
              <a:t>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354932" y="769076"/>
            <a:ext cx="5969668" cy="533960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bool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false; //Shared state</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true; //Set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pthread_cond_signal</a:t>
            </a:r>
            <a:r>
              <a:rPr lang="en-GB" altLang="zh-CN" sz="1700" b="0" kern="0" dirty="0">
                <a:latin typeface="Courier New" panose="02070309020205020404" pitchFamily="49" charset="0"/>
                <a:cs typeface="Courier New" panose="02070309020205020404" pitchFamily="49" charset="0"/>
              </a:rPr>
              <a:t>(&amp;c); //Signal parent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solidFill>
                  <a:srgbClr val="FF0000"/>
                </a:solidFill>
                <a:latin typeface="Courier New" panose="02070309020205020404" pitchFamily="49" charset="0"/>
                <a:cs typeface="Courier New" panose="02070309020205020404" pitchFamily="49" charset="0"/>
              </a:rPr>
              <a:t>  </a:t>
            </a:r>
            <a:r>
              <a:rPr lang="en-GB" altLang="zh-CN" sz="1700" b="0" kern="0" dirty="0">
                <a:latin typeface="Courier New" panose="02070309020205020404" pitchFamily="49" charset="0"/>
                <a:cs typeface="Courier New" panose="02070309020205020404" pitchFamily="49" charset="0"/>
              </a:rPr>
              <a:t>while(!</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//Check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pthread_cond_wait</a:t>
            </a:r>
            <a:r>
              <a:rPr lang="en-GB" altLang="zh-CN" sz="1700" b="0" kern="0" dirty="0">
                <a:latin typeface="Courier New" panose="02070309020205020404" pitchFamily="49" charset="0"/>
                <a:cs typeface="Courier New" panose="02070309020205020404" pitchFamily="49" charset="0"/>
              </a:rPr>
              <a:t>(&amp;c, &amp;m);//Wait only if needed</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2 forks (one at a time) to eat</a:t>
            </a:r>
          </a:p>
          <a:p>
            <a:r>
              <a:rPr lang="en-GB" dirty="0"/>
              <a:t>Needs both forks to eat, then releases both when done eating</a:t>
            </a:r>
          </a:p>
        </p:txBody>
      </p:sp>
      <p:pic>
        <p:nvPicPr>
          <p:cNvPr id="4" name="Picture 2">
            <a:extLst>
              <a:ext uri="{FF2B5EF4-FFF2-40B4-BE49-F238E27FC236}">
                <a16:creationId xmlns:a16="http://schemas.microsoft.com/office/drawing/2014/main" id="{62A12434-672A-1456-B0C6-D97A2F61027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7696569" y="899160"/>
            <a:ext cx="4114062" cy="4248150"/>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a:t>
            </a:r>
          </a:p>
        </p:txBody>
      </p:sp>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Incorrect</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fontScale="775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This basic model is often subject to deadlock if every philosopher simultaneously picks up one fork.</a:t>
            </a:r>
          </a:p>
          <a:p>
            <a:r>
              <a:rPr lang="en-GB" dirty="0"/>
              <a:t>This solution is flawed because it can lead to deadlock. In the provided code, each philosopher first executes a blocking wait to pick up the left fork and then tries to pick up the right fork. If all philosophers adopt this pattern simultaneously, every philosopher may pick up their left fork and then block waiting for the right fork (which is held by the </a:t>
            </a:r>
            <a:r>
              <a:rPr lang="en-GB" dirty="0" err="1"/>
              <a:t>neighbor</a:t>
            </a:r>
            <a:r>
              <a:rPr lang="en-GB" dirty="0"/>
              <a:t>), resulting in a circular wait where none can proceed.</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1800" b="0" kern="0" dirty="0">
                <a:latin typeface="Courier New" panose="02070309020205020404" pitchFamily="49" charset="0"/>
                <a:cs typeface="Courier New" panose="02070309020205020404" pitchFamily="49" charset="0"/>
              </a:rPr>
              <a:t>semaphore room = 4;</a:t>
            </a:r>
          </a:p>
          <a:p>
            <a:pPr marL="0" indent="0">
              <a:buFontTx/>
              <a:buNone/>
            </a:pPr>
            <a:r>
              <a:rPr lang="en-US" altLang="zh-CN" sz="1800" b="0" kern="0" dirty="0">
                <a:latin typeface="Courier New" panose="02070309020205020404" pitchFamily="49" charset="0"/>
                <a:cs typeface="Courier New" panose="02070309020205020404" pitchFamily="49" charset="0"/>
              </a:rPr>
              <a:t>semaphore fork[5]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(&amp;room); //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5]);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5]);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(&amp;room); //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4 philosophers, initializing room to 4 guarantees that at least one philosopher can acquire both forks, thus breaking the circular wait condition.</a:t>
            </a:r>
            <a:endParaRPr lang="en-SE" dirty="0"/>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90BD-7435-1DCE-97F4-BB5C0D0E7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A99D1-DBCB-02EA-171A-1E2762A2C841}"/>
              </a:ext>
            </a:extLst>
          </p:cNvPr>
          <p:cNvSpPr>
            <a:spLocks noGrp="1"/>
          </p:cNvSpPr>
          <p:nvPr>
            <p:ph type="title"/>
          </p:nvPr>
        </p:nvSpPr>
        <p:spPr>
          <a:xfrm>
            <a:off x="304800" y="152400"/>
            <a:ext cx="5334000" cy="533400"/>
          </a:xfrm>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CA86BD05-B2AC-7147-94A3-8411B292DD1E}"/>
              </a:ext>
            </a:extLst>
          </p:cNvPr>
          <p:cNvSpPr>
            <a:spLocks noGrp="1"/>
          </p:cNvSpPr>
          <p:nvPr>
            <p:ph idx="1"/>
          </p:nvPr>
        </p:nvSpPr>
        <p:spPr>
          <a:xfrm>
            <a:off x="152399" y="838200"/>
            <a:ext cx="5334002" cy="6134100"/>
          </a:xfrm>
        </p:spPr>
        <p:txBody>
          <a:bodyPr>
            <a:normAutofit/>
          </a:bodyPr>
          <a:lstStyle/>
          <a:p>
            <a:r>
              <a:rPr lang="en-GB" dirty="0"/>
              <a:t>Another option is to adjust the order in which resources are requested (for instance, having one philosopher, the (N-1)-</a:t>
            </a:r>
            <a:r>
              <a:rPr lang="en-GB" dirty="0" err="1"/>
              <a:t>th</a:t>
            </a:r>
            <a:r>
              <a:rPr lang="en-GB" dirty="0"/>
              <a:t> philosopher, pick up the right fork first while the others pick up the left fork first), which disrupts the cycle that could lead to deadlock.</a:t>
            </a:r>
            <a:endParaRPr lang="en-SE" dirty="0"/>
          </a:p>
        </p:txBody>
      </p:sp>
      <p:sp>
        <p:nvSpPr>
          <p:cNvPr id="4" name="Plassholder for innhold 2">
            <a:extLst>
              <a:ext uri="{FF2B5EF4-FFF2-40B4-BE49-F238E27FC236}">
                <a16:creationId xmlns:a16="http://schemas.microsoft.com/office/drawing/2014/main" id="{1791282A-933F-6C51-141F-9BC6E8BA3847}"/>
              </a:ext>
            </a:extLst>
          </p:cNvPr>
          <p:cNvSpPr txBox="1">
            <a:spLocks/>
          </p:cNvSpPr>
          <p:nvPr/>
        </p:nvSpPr>
        <p:spPr bwMode="auto">
          <a:xfrm>
            <a:off x="5638800" y="152400"/>
            <a:ext cx="6400801"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27729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5562600" cy="6134100"/>
          </a:xfrm>
        </p:spPr>
        <p:txBody>
          <a:bodyPr>
            <a:normAutofit fontScale="55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a:t>
            </a:r>
            <a:r>
              <a:rPr lang="en-GB" dirty="0" err="1"/>
              <a:t>neighbor</a:t>
            </a:r>
            <a:r>
              <a:rPr lang="en-GB" dirty="0"/>
              <a:t> is eating.</a:t>
            </a:r>
          </a:p>
          <a:p>
            <a:r>
              <a:rPr lang="en-GB" dirty="0"/>
              <a:t>If both adjacent philosophers are not eating, philosopher i’s state is changed to EATING; otherwise, the philosopher waits on a condition variable.</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This structure prevents the circular waiting condition that leads to deadlock.</a:t>
            </a:r>
          </a:p>
          <a:p>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5638800" y="114300"/>
            <a:ext cx="6400801"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400" b="0" kern="0" dirty="0">
                <a:latin typeface="Courier New" panose="02070309020205020404" pitchFamily="49" charset="0"/>
                <a:cs typeface="Courier New" panose="02070309020205020404" pitchFamily="49" charset="0"/>
              </a:rPr>
              <a:t>#define N 5  // Number of philosophers and forks</a:t>
            </a: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FontTx/>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a:t>
            </a:r>
          </a:p>
          <a:p>
            <a:pPr marL="0" indent="0">
              <a:buFontTx/>
              <a:buNone/>
            </a:pPr>
            <a:r>
              <a:rPr lang="en-US" altLang="zh-CN" sz="1400" b="0" kern="0" dirty="0">
                <a:latin typeface="Courier New" panose="02070309020205020404" pitchFamily="49" charset="0"/>
                <a:cs typeface="Courier New" panose="02070309020205020404" pitchFamily="49" charset="0"/>
              </a:rPr>
              <a:t>condition self[N];</a:t>
            </a:r>
          </a:p>
          <a:p>
            <a:pPr marL="0" indent="0">
              <a:buFontTx/>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400" b="0" kern="0" dirty="0">
                <a:latin typeface="Courier New" panose="02070309020205020404" pitchFamily="49" charset="0"/>
                <a:cs typeface="Courier New" panose="02070309020205020404" pitchFamily="49" charset="0"/>
              </a:rPr>
              <a:t>  state[i]=THINKING; </a:t>
            </a:r>
          </a:p>
          <a:p>
            <a:pPr marL="0" indent="0">
              <a:buFontTx/>
              <a:buNone/>
            </a:pPr>
            <a:r>
              <a:rPr lang="en-US" altLang="zh-CN" sz="1400" b="0" kern="0" dirty="0">
                <a:latin typeface="Courier New" panose="02070309020205020404" pitchFamily="49" charset="0"/>
                <a:cs typeface="Courier New" panose="02070309020205020404" pitchFamily="49" charset="0"/>
              </a:rPr>
              <a:t>  while (true) {pickup(i</a:t>
            </a:r>
            <a:r>
              <a:rPr lang="zh-CN" altLang="en-US" sz="1400" b="0" kern="0" dirty="0">
                <a:latin typeface="Courier New" panose="02070309020205020404" pitchFamily="49" charset="0"/>
                <a:cs typeface="Courier New" panose="02070309020205020404" pitchFamily="49" charset="0"/>
              </a:rPr>
              <a:t>）</a:t>
            </a:r>
            <a:r>
              <a:rPr lang="en-GB" altLang="zh-CN" sz="1400" b="0" kern="0" dirty="0">
                <a:latin typeface="Courier New" panose="02070309020205020404" pitchFamily="49" charset="0"/>
                <a:cs typeface="Courier New" panose="02070309020205020404" pitchFamily="49" charset="0"/>
              </a:rPr>
              <a:t>; </a:t>
            </a:r>
            <a:r>
              <a:rPr lang="en-US" altLang="zh-CN" sz="1400" b="0" kern="0" dirty="0">
                <a:latin typeface="Courier New" panose="02070309020205020404" pitchFamily="49" charset="0"/>
                <a:cs typeface="Courier New" panose="02070309020205020404" pitchFamily="49" charset="0"/>
              </a:rPr>
              <a:t>putdown(i);}</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r>
              <a:rPr lang="en-US" altLang="zh-CN" sz="1400" b="0" kern="0" dirty="0">
                <a:latin typeface="Courier New" panose="02070309020205020404" pitchFamily="49" charset="0"/>
                <a:cs typeface="Courier New" panose="02070309020205020404" pitchFamily="49" charset="0"/>
              </a:rPr>
              <a:t>void pickup(int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HUNGRY;</a:t>
            </a:r>
          </a:p>
          <a:p>
            <a:pPr marL="0" indent="0">
              <a:buFontTx/>
              <a:buNone/>
            </a:pPr>
            <a:r>
              <a:rPr lang="en-US" altLang="zh-CN" sz="1400" b="0" kern="0" dirty="0">
                <a:latin typeface="Courier New" panose="02070309020205020404" pitchFamily="49" charset="0"/>
                <a:cs typeface="Courier New" panose="02070309020205020404" pitchFamily="49" charset="0"/>
              </a:rPr>
              <a:t>    test(i);</a:t>
            </a:r>
          </a:p>
          <a:p>
            <a:pPr marL="0" indent="0">
              <a:buFontTx/>
              <a:buNone/>
            </a:pPr>
            <a:r>
              <a:rPr lang="en-US" altLang="zh-CN" sz="1400" b="0" kern="0" dirty="0">
                <a:latin typeface="Courier New" panose="02070309020205020404" pitchFamily="49" charset="0"/>
                <a:cs typeface="Courier New" panose="02070309020205020404" pitchFamily="49" charset="0"/>
              </a:rPr>
              <a:t>    if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wait(&amp;self[i], &amp;m); //Wait until the philosopher can eat</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putdown(int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THINKING;</a:t>
            </a:r>
          </a:p>
          <a:p>
            <a:pPr marL="0" indent="0">
              <a:buFontTx/>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FontTx/>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test(int i) {</a:t>
            </a:r>
          </a:p>
          <a:p>
            <a:pPr marL="0" indent="0">
              <a:buFontTx/>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FontTx/>
              <a:buNone/>
            </a:pPr>
            <a:r>
              <a:rPr lang="en-US" altLang="zh-CN" sz="1400" b="0" kern="0" dirty="0">
                <a:latin typeface="Courier New" panose="02070309020205020404" pitchFamily="49" charset="0"/>
                <a:cs typeface="Courier New" panose="02070309020205020404" pitchFamily="49" charset="0"/>
              </a:rPr>
              <a:t>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signal(&amp;self[i]);  // Allow the philosopher to eat</a:t>
            </a:r>
          </a:p>
          <a:p>
            <a:pPr marL="0" indent="0">
              <a:buFontTx/>
              <a:buNone/>
            </a:pPr>
            <a:r>
              <a:rPr lang="en-US" altLang="zh-CN" sz="1400" b="0" kern="0" dirty="0">
                <a:latin typeface="Courier New" panose="02070309020205020404" pitchFamily="49" charset="0"/>
                <a:cs typeface="Courier New" panose="02070309020205020404" pitchFamily="49" charset="0"/>
              </a:rPr>
              <a:t>    }</a:t>
            </a:r>
          </a:p>
          <a:p>
            <a:pPr marL="0" indent="0">
              <a:buFontTx/>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51</a:t>
            </a:fld>
            <a:endParaRPr lang="nb-NO" sz="1400" b="0" i="0" dirty="0">
              <a:solidFill>
                <a:schemeClr val="tx1"/>
              </a:solidFill>
              <a:latin typeface="Arial"/>
              <a:cs typeface="Aria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52</a:t>
            </a:fld>
            <a:endParaRPr lang="nb-NO" sz="1400" b="0" i="0" dirty="0">
              <a:solidFill>
                <a:schemeClr val="tx1"/>
              </a:solidFill>
              <a:latin typeface="Arial"/>
              <a:cs typeface="Aria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53</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54</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altLang="zh-CN" dirty="0"/>
              <a:t>Quiz:</a:t>
            </a:r>
            <a:r>
              <a:rPr lang="en-US" spc="-15" dirty="0"/>
              <a:t> 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a:t>
            </a:r>
            <a:r>
              <a:rPr dirty="0" err="1">
                <a:latin typeface="Courier New"/>
                <a:cs typeface="Courier New"/>
              </a:rPr>
              <a:t>emaphore</a:t>
            </a:r>
            <a:r>
              <a:rPr lang="en-GB" spc="80" dirty="0">
                <a:latin typeface="Courier New"/>
                <a:cs typeface="Courier New"/>
              </a:rPr>
              <a:t> </a:t>
            </a:r>
            <a:r>
              <a:rPr dirty="0">
                <a:latin typeface="Courier New"/>
                <a:cs typeface="Courier New"/>
              </a:rPr>
              <a:t>S1=</a:t>
            </a:r>
            <a:r>
              <a:rPr spc="-35" dirty="0">
                <a:latin typeface="Courier New"/>
                <a:cs typeface="Courier New"/>
              </a:rPr>
              <a:t>0</a:t>
            </a:r>
            <a:r>
              <a:rPr lang="en-GB" spc="-35" dirty="0">
                <a:latin typeface="Courier New"/>
                <a:cs typeface="Courier New"/>
              </a:rPr>
              <a:t>;</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lang="en-GB" spc="-50" dirty="0">
              <a:latin typeface="Courier New"/>
              <a:cs typeface="Courier New"/>
            </a:endParaRPr>
          </a:p>
          <a:p>
            <a:pPr marL="46990">
              <a:spcBef>
                <a:spcPts val="835"/>
              </a:spcBef>
            </a:pPr>
            <a:r>
              <a:rPr lang="en-GB" dirty="0">
                <a:latin typeface="Courier New"/>
                <a:cs typeface="Courier New"/>
              </a:rPr>
              <a:t>f3()</a:t>
            </a:r>
            <a:r>
              <a:rPr lang="en-GB" spc="80" dirty="0">
                <a:latin typeface="Courier New"/>
                <a:cs typeface="Courier New"/>
              </a:rPr>
              <a:t> </a:t>
            </a:r>
            <a:r>
              <a:rPr lang="en-GB" spc="-50" dirty="0">
                <a:latin typeface="Courier New"/>
                <a:cs typeface="Courier New"/>
              </a:rPr>
              <a:t>{</a:t>
            </a:r>
            <a:endParaRPr lang="en-GB" dirty="0">
              <a:latin typeface="Courier New"/>
              <a:cs typeface="Courier New"/>
            </a:endParaRPr>
          </a:p>
          <a:p>
            <a:pPr marL="448945" marR="652780">
              <a:spcBef>
                <a:spcPts val="150"/>
              </a:spcBef>
            </a:pPr>
            <a:r>
              <a:rPr lang="en-GB" spc="-10" dirty="0" err="1">
                <a:latin typeface="Courier New"/>
                <a:cs typeface="Courier New"/>
              </a:rPr>
              <a:t>printf</a:t>
            </a:r>
            <a:r>
              <a:rPr lang="en-GB" spc="-10" dirty="0">
                <a:latin typeface="Courier New"/>
                <a:cs typeface="Courier New"/>
              </a:rPr>
              <a:t>(“7"); </a:t>
            </a:r>
          </a:p>
          <a:p>
            <a:pPr marL="448945" marR="652780">
              <a:spcBef>
                <a:spcPts val="150"/>
              </a:spcBef>
            </a:pPr>
            <a:r>
              <a:rPr lang="en-GB" spc="-10" dirty="0" err="1">
                <a:latin typeface="Courier New"/>
                <a:cs typeface="Courier New"/>
              </a:rPr>
              <a:t>printf</a:t>
            </a:r>
            <a:r>
              <a:rPr lang="en-GB" spc="-10" dirty="0">
                <a:latin typeface="Courier New"/>
                <a:cs typeface="Courier New"/>
              </a:rPr>
              <a:t>("11");</a:t>
            </a:r>
            <a:endParaRPr lang="en-GB" dirty="0">
              <a:latin typeface="Courier New"/>
              <a:cs typeface="Courier New"/>
            </a:endParaRPr>
          </a:p>
          <a:p>
            <a:pPr marL="46990"/>
            <a:r>
              <a:rPr lang="en-GB"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1320800" y="152400"/>
            <a:ext cx="6908800" cy="533400"/>
          </a:xfrm>
        </p:spPr>
        <p:txBody>
          <a:bodyPr/>
          <a:lstStyle/>
          <a:p>
            <a:r>
              <a:rPr lang="en-US" altLang="zh-CN" dirty="0"/>
              <a:t>Quiz:</a:t>
            </a:r>
            <a:r>
              <a:rPr lang="en-US" spc="-15" dirty="0"/>
              <a:t> 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1;</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57</a:t>
            </a:fld>
            <a:endParaRPr lang="nb-NO" sz="1400" b="0" i="0" dirty="0">
              <a:solidFill>
                <a:schemeClr val="tx1"/>
              </a:solidFill>
              <a:latin typeface="Arial"/>
              <a:cs typeface="Aria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104505" cy="1654299"/>
          </a:xfrm>
          <a:prstGeom prst="rect">
            <a:avLst/>
          </a:prstGeom>
        </p:spPr>
        <p:txBody>
          <a:bodyPr vert="horz" wrap="square" lIns="0" tIns="63500" rIns="0" bIns="0" rtlCol="0">
            <a:spAutoFit/>
          </a:bodyPr>
          <a:lstStyle/>
          <a:p>
            <a:pPr marL="12700">
              <a:spcBef>
                <a:spcPts val="500"/>
              </a:spcBef>
            </a:pPr>
            <a:r>
              <a:rPr b="0" dirty="0">
                <a:latin typeface="Arial MT"/>
                <a:cs typeface="Arial MT"/>
              </a:rPr>
              <a:t>a.</a:t>
            </a:r>
            <a:r>
              <a:rPr b="0" spc="-15" dirty="0">
                <a:latin typeface="Arial MT"/>
                <a:cs typeface="Arial MT"/>
              </a:rPr>
              <a:t> </a:t>
            </a:r>
            <a:r>
              <a:rPr b="0" dirty="0">
                <a:latin typeface="Arial MT"/>
                <a:cs typeface="Arial MT"/>
              </a:rPr>
              <a:t>Executing</a:t>
            </a:r>
            <a:r>
              <a:rPr b="0" spc="-10" dirty="0">
                <a:latin typeface="Arial MT"/>
                <a:cs typeface="Arial MT"/>
              </a:rPr>
              <a:t> </a:t>
            </a:r>
            <a:r>
              <a:rPr b="0" dirty="0">
                <a:latin typeface="Arial MT"/>
                <a:cs typeface="Arial MT"/>
              </a:rPr>
              <a:t>the</a:t>
            </a:r>
            <a:r>
              <a:rPr b="0" spc="-5" dirty="0">
                <a:latin typeface="Arial MT"/>
                <a:cs typeface="Arial MT"/>
              </a:rPr>
              <a:t> </a:t>
            </a:r>
            <a:r>
              <a:rPr b="0" dirty="0">
                <a:latin typeface="Arial MT"/>
                <a:cs typeface="Arial MT"/>
              </a:rPr>
              <a:t>threads</a:t>
            </a:r>
            <a:r>
              <a:rPr b="0" spc="-15" dirty="0">
                <a:latin typeface="Arial MT"/>
                <a:cs typeface="Arial MT"/>
              </a:rPr>
              <a:t> </a:t>
            </a:r>
            <a:r>
              <a:rPr b="0" dirty="0">
                <a:latin typeface="Arial MT"/>
                <a:cs typeface="Arial MT"/>
              </a:rPr>
              <a:t>in</a:t>
            </a:r>
            <a:r>
              <a:rPr b="0" spc="-10" dirty="0">
                <a:latin typeface="Arial MT"/>
                <a:cs typeface="Arial MT"/>
              </a:rPr>
              <a:t> </a:t>
            </a:r>
            <a:r>
              <a:rPr b="0" dirty="0">
                <a:latin typeface="Arial MT"/>
                <a:cs typeface="Arial MT"/>
              </a:rPr>
              <a:t>parallel</a:t>
            </a:r>
            <a:r>
              <a:rPr b="0" spc="-5" dirty="0">
                <a:latin typeface="Arial MT"/>
                <a:cs typeface="Arial MT"/>
              </a:rPr>
              <a:t> </a:t>
            </a:r>
            <a:r>
              <a:rPr b="0" dirty="0">
                <a:latin typeface="Arial MT"/>
                <a:cs typeface="Arial MT"/>
              </a:rPr>
              <a:t>could</a:t>
            </a:r>
            <a:r>
              <a:rPr b="0" spc="-10" dirty="0">
                <a:latin typeface="Arial MT"/>
                <a:cs typeface="Arial MT"/>
              </a:rPr>
              <a:t> </a:t>
            </a:r>
            <a:r>
              <a:rPr b="0" dirty="0">
                <a:latin typeface="Arial MT"/>
                <a:cs typeface="Arial MT"/>
              </a:rPr>
              <a:t>result</a:t>
            </a:r>
            <a:r>
              <a:rPr b="0" spc="-1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a</a:t>
            </a:r>
            <a:r>
              <a:rPr b="0" spc="-10" dirty="0">
                <a:latin typeface="Arial MT"/>
                <a:cs typeface="Arial MT"/>
              </a:rPr>
              <a:t> </a:t>
            </a:r>
            <a:r>
              <a:rPr b="0" dirty="0">
                <a:latin typeface="Arial MT"/>
                <a:cs typeface="Arial MT"/>
              </a:rPr>
              <a:t>deadlock.</a:t>
            </a:r>
            <a:r>
              <a:rPr b="0" spc="-15" dirty="0">
                <a:latin typeface="Arial MT"/>
                <a:cs typeface="Arial MT"/>
              </a:rPr>
              <a:t> </a:t>
            </a:r>
            <a:r>
              <a:rPr b="0" spc="-20" dirty="0">
                <a:latin typeface="Arial MT"/>
                <a:cs typeface="Arial MT"/>
              </a:rPr>
              <a:t>Why?</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runs</a:t>
            </a:r>
            <a:r>
              <a:rPr b="0" spc="-15" dirty="0">
                <a:solidFill>
                  <a:srgbClr val="0365C0"/>
                </a:solidFill>
                <a:latin typeface="Arial MT"/>
                <a:cs typeface="Arial MT"/>
              </a:rPr>
              <a:t> </a:t>
            </a:r>
            <a:r>
              <a:rPr b="0" dirty="0">
                <a:solidFill>
                  <a:srgbClr val="0365C0"/>
                </a:solidFill>
                <a:latin typeface="Arial MT"/>
                <a:cs typeface="Arial MT"/>
              </a:rPr>
              <a:t>first</a:t>
            </a:r>
            <a:r>
              <a:rPr b="0" spc="-10" dirty="0">
                <a:solidFill>
                  <a:srgbClr val="0365C0"/>
                </a:solidFill>
                <a:latin typeface="Arial MT"/>
                <a:cs typeface="Arial MT"/>
              </a:rPr>
              <a:t> </a:t>
            </a:r>
            <a:r>
              <a:rPr b="0" dirty="0">
                <a:solidFill>
                  <a:srgbClr val="0365C0"/>
                </a:solidFill>
                <a:latin typeface="Arial MT"/>
                <a:cs typeface="Arial MT"/>
              </a:rPr>
              <a:t>until</a:t>
            </a:r>
            <a:r>
              <a:rPr b="0" spc="-10" dirty="0">
                <a:solidFill>
                  <a:srgbClr val="0365C0"/>
                </a:solidFill>
                <a:latin typeface="Arial MT"/>
                <a:cs typeface="Arial MT"/>
              </a:rPr>
              <a:t> </a:t>
            </a:r>
            <a:r>
              <a:rPr b="0" dirty="0">
                <a:solidFill>
                  <a:srgbClr val="0365C0"/>
                </a:solidFill>
                <a:latin typeface="Arial MT"/>
                <a:cs typeface="Arial MT"/>
              </a:rPr>
              <a:t>line</a:t>
            </a:r>
            <a:r>
              <a:rPr b="0" spc="-10" dirty="0">
                <a:solidFill>
                  <a:srgbClr val="0365C0"/>
                </a:solidFill>
                <a:latin typeface="Arial MT"/>
                <a:cs typeface="Arial MT"/>
              </a:rPr>
              <a:t> </a:t>
            </a:r>
            <a:r>
              <a:rPr b="0" dirty="0">
                <a:solidFill>
                  <a:srgbClr val="0365C0"/>
                </a:solidFill>
                <a:latin typeface="Arial MT"/>
                <a:cs typeface="Arial MT"/>
              </a:rPr>
              <a:t>4</a:t>
            </a:r>
            <a:r>
              <a:rPr b="0" spc="-5" dirty="0">
                <a:solidFill>
                  <a:srgbClr val="0365C0"/>
                </a:solidFill>
                <a:latin typeface="Arial MT"/>
                <a:cs typeface="Arial MT"/>
              </a:rPr>
              <a:t> </a:t>
            </a:r>
            <a:r>
              <a:rPr b="0" dirty="0">
                <a:solidFill>
                  <a:srgbClr val="0365C0"/>
                </a:solidFill>
                <a:latin typeface="Arial MT"/>
                <a:cs typeface="Arial MT"/>
              </a:rPr>
              <a:t>(so</a:t>
            </a:r>
            <a:r>
              <a:rPr b="0" spc="-10"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lock2=1)</a:t>
            </a:r>
            <a:r>
              <a:rPr lang="en-GB" b="0" spc="-10" dirty="0">
                <a:solidFill>
                  <a:srgbClr val="0365C0"/>
                </a:solidFill>
                <a:latin typeface="Arial MT"/>
                <a:cs typeface="Arial MT"/>
              </a:rPr>
              <a:t>;</a:t>
            </a:r>
            <a:r>
              <a:rPr b="0" spc="90"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10" dirty="0">
                <a:solidFill>
                  <a:srgbClr val="0365C0"/>
                </a:solidFill>
                <a:latin typeface="Arial MT"/>
                <a:cs typeface="Arial MT"/>
              </a:rPr>
              <a:t> </a:t>
            </a:r>
            <a:r>
              <a:rPr b="0" spc="-25" dirty="0">
                <a:solidFill>
                  <a:srgbClr val="0365C0"/>
                </a:solidFill>
                <a:latin typeface="Arial MT"/>
                <a:cs typeface="Arial MT"/>
              </a:rPr>
              <a:t>t2</a:t>
            </a:r>
            <a:endParaRPr b="0" dirty="0">
              <a:latin typeface="Arial MT"/>
              <a:cs typeface="Arial MT"/>
            </a:endParaRPr>
          </a:p>
          <a:p>
            <a:pPr marL="193040" indent="-180340">
              <a:spcBef>
                <a:spcPts val="430"/>
              </a:spcBef>
              <a:buChar char="•"/>
              <a:tabLst>
                <a:tab pos="193040" algn="l"/>
              </a:tabLst>
            </a:pP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starts</a:t>
            </a:r>
            <a:r>
              <a:rPr b="0" spc="-10" dirty="0">
                <a:solidFill>
                  <a:srgbClr val="0365C0"/>
                </a:solidFill>
                <a:latin typeface="Arial MT"/>
                <a:cs typeface="Arial MT"/>
              </a:rPr>
              <a:t> </a:t>
            </a:r>
            <a:r>
              <a:rPr b="0" dirty="0">
                <a:solidFill>
                  <a:srgbClr val="0365C0"/>
                </a:solidFill>
                <a:latin typeface="Arial MT"/>
                <a:cs typeface="Arial MT"/>
              </a:rPr>
              <a:t>and</a:t>
            </a:r>
            <a:r>
              <a:rPr b="0" spc="-5" dirty="0">
                <a:solidFill>
                  <a:srgbClr val="0365C0"/>
                </a:solidFill>
                <a:latin typeface="Arial MT"/>
                <a:cs typeface="Arial MT"/>
              </a:rPr>
              <a:t> </a:t>
            </a:r>
            <a:r>
              <a:rPr b="0" dirty="0">
                <a:solidFill>
                  <a:srgbClr val="0365C0"/>
                </a:solidFill>
                <a:latin typeface="Arial MT"/>
                <a:cs typeface="Arial MT"/>
              </a:rPr>
              <a:t>runs</a:t>
            </a:r>
            <a:r>
              <a:rPr b="0" spc="-10" dirty="0">
                <a:solidFill>
                  <a:srgbClr val="0365C0"/>
                </a:solidFill>
                <a:latin typeface="Arial MT"/>
                <a:cs typeface="Arial MT"/>
              </a:rPr>
              <a:t> </a:t>
            </a:r>
            <a:r>
              <a:rPr b="0" dirty="0">
                <a:solidFill>
                  <a:srgbClr val="0365C0"/>
                </a:solidFill>
                <a:latin typeface="Arial MT"/>
                <a:cs typeface="Arial MT"/>
              </a:rPr>
              <a:t>until</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3</a:t>
            </a:r>
            <a:r>
              <a:rPr b="0" spc="-5" dirty="0">
                <a:solidFill>
                  <a:srgbClr val="0365C0"/>
                </a:solidFill>
                <a:latin typeface="Arial MT"/>
                <a:cs typeface="Arial MT"/>
              </a:rPr>
              <a:t> </a:t>
            </a:r>
            <a:r>
              <a:rPr b="0" dirty="0">
                <a:solidFill>
                  <a:srgbClr val="0365C0"/>
                </a:solidFill>
                <a:latin typeface="Arial MT"/>
                <a:cs typeface="Arial MT"/>
              </a:rPr>
              <a:t>(so</a:t>
            </a:r>
            <a:r>
              <a:rPr b="0" spc="-5"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lock2=0)</a:t>
            </a:r>
            <a:r>
              <a:rPr lang="en-GB" b="0" spc="-10" dirty="0">
                <a:solidFill>
                  <a:srgbClr val="0365C0"/>
                </a:solidFill>
                <a:latin typeface="Arial MT"/>
                <a:cs typeface="Arial MT"/>
              </a:rPr>
              <a:t>;</a:t>
            </a:r>
            <a:r>
              <a:rPr b="0" spc="95" dirty="0">
                <a:solidFill>
                  <a:srgbClr val="0365C0"/>
                </a:solidFill>
                <a:latin typeface="Cambria"/>
                <a:cs typeface="Cambria"/>
              </a:rPr>
              <a:t> </a:t>
            </a:r>
            <a:r>
              <a:rPr b="0" dirty="0">
                <a:solidFill>
                  <a:srgbClr val="0365C0"/>
                </a:solidFill>
                <a:latin typeface="Arial MT"/>
                <a:cs typeface="Arial MT"/>
              </a:rPr>
              <a:t>back</a:t>
            </a:r>
            <a:r>
              <a:rPr b="0" spc="-10"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spc="-25" dirty="0">
                <a:solidFill>
                  <a:srgbClr val="0365C0"/>
                </a:solidFill>
                <a:latin typeface="Arial MT"/>
                <a:cs typeface="Arial MT"/>
              </a:rPr>
              <a:t>t1</a:t>
            </a:r>
            <a:endParaRPr b="0" dirty="0">
              <a:latin typeface="Arial MT"/>
              <a:cs typeface="Arial MT"/>
            </a:endParaRPr>
          </a:p>
          <a:p>
            <a:pPr marL="193040" indent="-180340">
              <a:spcBef>
                <a:spcPts val="434"/>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lock2</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5</a:t>
            </a:r>
            <a:r>
              <a:rPr b="0" spc="-5" dirty="0">
                <a:solidFill>
                  <a:srgbClr val="0365C0"/>
                </a:solidFill>
                <a:latin typeface="Arial MT"/>
                <a:cs typeface="Arial MT"/>
              </a:rPr>
              <a:t> </a:t>
            </a:r>
            <a:r>
              <a:rPr b="0" dirty="0">
                <a:solidFill>
                  <a:srgbClr val="0365C0"/>
                </a:solidFill>
                <a:latin typeface="Cambria"/>
                <a:cs typeface="Cambria"/>
              </a:rPr>
              <a:t>↯</a:t>
            </a:r>
            <a:r>
              <a:rPr b="0" spc="95"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lock1</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spc="-50" dirty="0">
                <a:solidFill>
                  <a:srgbClr val="0365C0"/>
                </a:solidFill>
                <a:latin typeface="Arial MT"/>
                <a:cs typeface="Arial MT"/>
              </a:rPr>
              <a:t>4</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This</a:t>
            </a:r>
            <a:r>
              <a:rPr b="0" spc="-30" dirty="0">
                <a:solidFill>
                  <a:srgbClr val="0365C0"/>
                </a:solidFill>
                <a:latin typeface="Arial MT"/>
                <a:cs typeface="Arial MT"/>
              </a:rPr>
              <a:t> </a:t>
            </a:r>
            <a:r>
              <a:rPr b="0" dirty="0">
                <a:solidFill>
                  <a:srgbClr val="0365C0"/>
                </a:solidFill>
                <a:latin typeface="Arial MT"/>
                <a:cs typeface="Arial MT"/>
              </a:rPr>
              <a:t>results</a:t>
            </a:r>
            <a:r>
              <a:rPr b="0" spc="-30" dirty="0">
                <a:solidFill>
                  <a:srgbClr val="0365C0"/>
                </a:solidFill>
                <a:latin typeface="Arial MT"/>
                <a:cs typeface="Arial MT"/>
              </a:rPr>
              <a:t> </a:t>
            </a:r>
            <a:r>
              <a:rPr b="0" dirty="0">
                <a:solidFill>
                  <a:srgbClr val="0365C0"/>
                </a:solidFill>
                <a:latin typeface="Arial MT"/>
                <a:cs typeface="Arial MT"/>
              </a:rPr>
              <a:t>in</a:t>
            </a:r>
            <a:r>
              <a:rPr b="0" spc="-25" dirty="0">
                <a:solidFill>
                  <a:srgbClr val="0365C0"/>
                </a:solidFill>
                <a:latin typeface="Arial MT"/>
                <a:cs typeface="Arial MT"/>
              </a:rPr>
              <a:t> </a:t>
            </a:r>
            <a:r>
              <a:rPr b="0" dirty="0">
                <a:solidFill>
                  <a:srgbClr val="0365C0"/>
                </a:solidFill>
                <a:latin typeface="Arial MT"/>
                <a:cs typeface="Arial MT"/>
              </a:rPr>
              <a:t>a</a:t>
            </a:r>
            <a:r>
              <a:rPr b="0" spc="-25" dirty="0">
                <a:solidFill>
                  <a:srgbClr val="0365C0"/>
                </a:solidFill>
                <a:latin typeface="Arial MT"/>
                <a:cs typeface="Arial MT"/>
              </a:rPr>
              <a:t> </a:t>
            </a:r>
            <a:r>
              <a:rPr lang="en-GB" b="0" i="1" dirty="0">
                <a:solidFill>
                  <a:srgbClr val="0365C0"/>
                </a:solidFill>
                <a:latin typeface="Arial"/>
                <a:cs typeface="Arial"/>
              </a:rPr>
              <a:t>circular</a:t>
            </a:r>
            <a:r>
              <a:rPr b="0" i="1" spc="-30" dirty="0">
                <a:solidFill>
                  <a:srgbClr val="0365C0"/>
                </a:solidFill>
                <a:latin typeface="Arial"/>
                <a:cs typeface="Arial"/>
              </a:rPr>
              <a:t> </a:t>
            </a:r>
            <a:r>
              <a:rPr b="0" i="1" dirty="0">
                <a:solidFill>
                  <a:srgbClr val="0365C0"/>
                </a:solidFill>
                <a:latin typeface="Arial"/>
                <a:cs typeface="Arial"/>
              </a:rPr>
              <a:t>waiting</a:t>
            </a:r>
            <a:r>
              <a:rPr b="0" i="1" spc="-30" dirty="0">
                <a:solidFill>
                  <a:srgbClr val="0365C0"/>
                </a:solidFill>
                <a:latin typeface="Arial"/>
                <a:cs typeface="Arial"/>
              </a:rPr>
              <a:t> </a:t>
            </a:r>
            <a:r>
              <a:rPr b="0" i="1" dirty="0">
                <a:solidFill>
                  <a:srgbClr val="0365C0"/>
                </a:solidFill>
                <a:latin typeface="Arial"/>
                <a:cs typeface="Arial"/>
              </a:rPr>
              <a:t>condition</a:t>
            </a:r>
            <a:r>
              <a:rPr b="0" i="1" spc="-30" dirty="0">
                <a:solidFill>
                  <a:srgbClr val="0365C0"/>
                </a:solidFill>
                <a:latin typeface="Arial"/>
                <a:cs typeface="Arial"/>
              </a:rPr>
              <a:t> </a:t>
            </a:r>
            <a:r>
              <a:rPr b="0" dirty="0">
                <a:solidFill>
                  <a:srgbClr val="0365C0"/>
                </a:solidFill>
                <a:latin typeface="Arial MT"/>
                <a:cs typeface="Arial MT"/>
              </a:rPr>
              <a:t>which</a:t>
            </a:r>
            <a:r>
              <a:rPr b="0" spc="-20" dirty="0">
                <a:solidFill>
                  <a:srgbClr val="0365C0"/>
                </a:solidFill>
                <a:latin typeface="Arial MT"/>
                <a:cs typeface="Arial MT"/>
              </a:rPr>
              <a:t> </a:t>
            </a:r>
            <a:r>
              <a:rPr b="0" dirty="0">
                <a:solidFill>
                  <a:srgbClr val="0365C0"/>
                </a:solidFill>
                <a:latin typeface="Arial MT"/>
                <a:cs typeface="Arial MT"/>
              </a:rPr>
              <a:t>is</a:t>
            </a:r>
            <a:r>
              <a:rPr b="0" spc="-30" dirty="0">
                <a:solidFill>
                  <a:srgbClr val="0365C0"/>
                </a:solidFill>
                <a:latin typeface="Arial MT"/>
                <a:cs typeface="Arial MT"/>
              </a:rPr>
              <a:t> </a:t>
            </a:r>
            <a:r>
              <a:rPr b="0" dirty="0">
                <a:solidFill>
                  <a:srgbClr val="0365C0"/>
                </a:solidFill>
                <a:latin typeface="Arial MT"/>
                <a:cs typeface="Arial MT"/>
              </a:rPr>
              <a:t>not</a:t>
            </a:r>
            <a:r>
              <a:rPr b="0" spc="-30" dirty="0">
                <a:solidFill>
                  <a:srgbClr val="0365C0"/>
                </a:solidFill>
                <a:latin typeface="Arial MT"/>
                <a:cs typeface="Arial MT"/>
              </a:rPr>
              <a:t> </a:t>
            </a:r>
            <a:r>
              <a:rPr b="0" spc="-10" dirty="0">
                <a:solidFill>
                  <a:srgbClr val="0365C0"/>
                </a:solidFill>
                <a:latin typeface="Arial MT"/>
                <a:cs typeface="Arial MT"/>
              </a:rPr>
              <a:t>resolved</a:t>
            </a:r>
            <a:endParaRPr b="0" dirty="0">
              <a:latin typeface="Arial"/>
              <a:cs typeface="Arial"/>
            </a:endParaRPr>
          </a:p>
        </p:txBody>
      </p:sp>
      <p:sp>
        <p:nvSpPr>
          <p:cNvPr id="4" name="object 4"/>
          <p:cNvSpPr/>
          <p:nvPr/>
        </p:nvSpPr>
        <p:spPr>
          <a:xfrm>
            <a:off x="1989659"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2532032" y="2061011"/>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6" name="object 6"/>
          <p:cNvSpPr txBox="1"/>
          <p:nvPr/>
        </p:nvSpPr>
        <p:spPr>
          <a:xfrm>
            <a:off x="2532033" y="2823011"/>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7" name="object 7"/>
          <p:cNvSpPr txBox="1"/>
          <p:nvPr/>
        </p:nvSpPr>
        <p:spPr>
          <a:xfrm>
            <a:off x="2003629"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8" name="object 8"/>
          <p:cNvSpPr txBox="1"/>
          <p:nvPr/>
        </p:nvSpPr>
        <p:spPr>
          <a:xfrm>
            <a:off x="2957043" y="1125134"/>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9" name="object 9"/>
          <p:cNvSpPr/>
          <p:nvPr/>
        </p:nvSpPr>
        <p:spPr>
          <a:xfrm>
            <a:off x="4853471"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1990929" y="1807011"/>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11" name="object 11"/>
          <p:cNvSpPr txBox="1"/>
          <p:nvPr/>
        </p:nvSpPr>
        <p:spPr>
          <a:xfrm>
            <a:off x="5395843" y="2061011"/>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2" name="object 12"/>
          <p:cNvSpPr txBox="1"/>
          <p:nvPr/>
        </p:nvSpPr>
        <p:spPr>
          <a:xfrm>
            <a:off x="5395842" y="2315011"/>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3" name="object 13"/>
          <p:cNvSpPr txBox="1"/>
          <p:nvPr/>
        </p:nvSpPr>
        <p:spPr>
          <a:xfrm>
            <a:off x="4867441"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4" name="object 14"/>
          <p:cNvGrpSpPr/>
          <p:nvPr/>
        </p:nvGrpSpPr>
        <p:grpSpPr>
          <a:xfrm>
            <a:off x="4326344" y="1984822"/>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05AB1AF8-E666-E292-A2ED-D5C70A3DB56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58</a:t>
            </a:fld>
            <a:endParaRPr lang="nb-NO" sz="1400" b="0" i="0" dirty="0">
              <a:solidFill>
                <a:schemeClr val="tx1"/>
              </a:solidFill>
              <a:latin typeface="Arial"/>
              <a:cs typeface="Aria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solidFill>
                  <a:srgbClr val="0365C0"/>
                </a:solidFill>
                <a:latin typeface="Gill Sans" panose="020B0502020104020203"/>
                <a:cs typeface="Arial MT"/>
              </a:rPr>
              <a:t>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first</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lock1=1)</a:t>
            </a:r>
            <a:r>
              <a:rPr lang="en-GB"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switch</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solidFill>
                  <a:srgbClr val="0365C0"/>
                </a:solidFill>
                <a:latin typeface="Gill Sans" panose="020B0502020104020203"/>
                <a:cs typeface="Arial MT"/>
              </a:rPr>
              <a:t>t1</a:t>
            </a:r>
            <a:r>
              <a:rPr sz="3225" b="0" spc="44"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starts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and</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3</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lang="en-GB" sz="3225" b="0" spc="67"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back</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67"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solidFill>
                  <a:srgbClr val="0365C0"/>
                </a:solidFill>
                <a:latin typeface="Gill Sans" panose="020B0502020104020203"/>
                <a:cs typeface="Arial MT"/>
              </a:rPr>
              <a:t>t2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4</a:t>
            </a:r>
            <a:r>
              <a:rPr lang="en-GB" sz="3225" b="0" spc="52" baseline="1291" dirty="0">
                <a:solidFill>
                  <a:srgbClr val="0365C0"/>
                </a:solidFill>
                <a:latin typeface="Gill Sans" panose="020B0502020104020203"/>
                <a:cs typeface="Arial MT"/>
              </a:rPr>
              <a:t>;</a:t>
            </a:r>
            <a:r>
              <a:rPr sz="3225" b="0" spc="240" baseline="1291" dirty="0">
                <a:solidFill>
                  <a:srgbClr val="0365C0"/>
                </a:solidFill>
                <a:latin typeface="Gill Sans" panose="020B0502020104020203"/>
                <a:cs typeface="Cambria"/>
              </a:rPr>
              <a:t> </a:t>
            </a:r>
            <a:r>
              <a:rPr sz="3225" b="0" baseline="1291" dirty="0">
                <a:solidFill>
                  <a:srgbClr val="0365C0"/>
                </a:solidFill>
                <a:latin typeface="Gill Sans" panose="020B0502020104020203"/>
                <a:cs typeface="Arial MT"/>
              </a:rPr>
              <a:t>switch</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spc="-75" baseline="1291" dirty="0">
                <a:solidFill>
                  <a:srgbClr val="0365C0"/>
                </a:solidFill>
                <a:latin typeface="Gill Sans" panose="020B0502020104020203"/>
                <a:cs typeface="Arial MT"/>
              </a:rPr>
              <a:t>5</a:t>
            </a:r>
            <a:endParaRPr lang="en-GB" sz="3225" b="0" spc="-75" baseline="1291" dirty="0">
              <a:solidFill>
                <a:srgbClr val="0365C0"/>
              </a:solidFill>
              <a:latin typeface="Gill Sans" panose="020B0502020104020203"/>
              <a:cs typeface="Arial MT"/>
            </a:endParaRPr>
          </a:p>
          <a:p>
            <a:pPr marL="12700">
              <a:spcBef>
                <a:spcPts val="600"/>
              </a:spcBef>
              <a:tabLst>
                <a:tab pos="231140" algn="l"/>
              </a:tabLst>
            </a:pPr>
            <a:r>
              <a:rPr lang="en-GB" sz="3225" b="0" spc="-75" baseline="1291" dirty="0">
                <a:solidFill>
                  <a:srgbClr val="0365C0"/>
                </a:solidFill>
                <a:latin typeface="Gill Sans" panose="020B0502020104020203"/>
                <a:cs typeface="Arial MT"/>
              </a:rPr>
              <a:t>Note: There are other possible </a:t>
            </a:r>
            <a:r>
              <a:rPr lang="en-GB" sz="3225" b="0" spc="-75" baseline="1291" dirty="0" err="1">
                <a:solidFill>
                  <a:srgbClr val="0365C0"/>
                </a:solidFill>
                <a:latin typeface="Gill Sans" panose="020B0502020104020203"/>
                <a:cs typeface="Arial MT"/>
              </a:rPr>
              <a:t>interleavings</a:t>
            </a:r>
            <a:r>
              <a:rPr lang="en-GB" sz="3225" b="0" spc="-75" baseline="1291" dirty="0">
                <a:solidFill>
                  <a:srgbClr val="0365C0"/>
                </a:solidFill>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4418647" y="902462"/>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59</a:t>
            </a:fld>
            <a:endParaRPr lang="nb-NO" sz="1400" b="0" i="0" dirty="0">
              <a:solidFill>
                <a:schemeClr val="tx1"/>
              </a:solidFill>
              <a:latin typeface="Aria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300" kern="1200" dirty="0">
                <a:solidFill>
                  <a:srgbClr val="0365C0"/>
                </a:solidFill>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300" kern="1200" dirty="0">
                <a:solidFill>
                  <a:srgbClr val="0365C0"/>
                </a:solidFill>
                <a:latin typeface="Gill Sans" panose="020B0502020104020203"/>
                <a:ea typeface="ＭＳ Ｐゴシック" charset="0"/>
              </a:rPr>
              <a:t>t1 runs first to the end, then t2 (or vice versa): x=3, y=3, z=3</a:t>
            </a:r>
          </a:p>
          <a:p>
            <a:r>
              <a:rPr lang="en-GB" sz="2300" kern="1200" dirty="0">
                <a:solidFill>
                  <a:srgbClr val="0365C0"/>
                </a:solidFill>
                <a:latin typeface="Gill Sans" panose="020B0502020104020203"/>
                <a:ea typeface="ＭＳ Ｐゴシック" charset="0"/>
              </a:rPr>
              <a:t>In t1, lock1.signal() sets lock1=1, lock2.signal() sets lock2=1, this exiting the critical sections protected by lock1 and lock2.</a:t>
            </a:r>
          </a:p>
          <a:p>
            <a:r>
              <a:rPr lang="en-GB" sz="2300" kern="1200" dirty="0">
                <a:solidFill>
                  <a:srgbClr val="0365C0"/>
                </a:solidFill>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100" kern="1200" dirty="0">
                <a:solidFill>
                  <a:srgbClr val="0365C0"/>
                </a:solidFill>
                <a:latin typeface="Gill Sans" panose="020B0502020104020203"/>
                <a:ea typeface="ＭＳ Ｐゴシック" charset="0"/>
              </a:rPr>
              <a:t>t2 Line 8 reads z=0; before z is written back; switch to t1 Line 2, run t1 to the end; switch to t2 Line 8, write back z=0+1=1. </a:t>
            </a:r>
          </a:p>
          <a:p>
            <a:pPr lvl="1"/>
            <a:r>
              <a:rPr lang="en-GB" sz="2100" kern="1200" dirty="0">
                <a:solidFill>
                  <a:srgbClr val="0365C0"/>
                </a:solidFill>
                <a:latin typeface="Gill Sans" panose="020B0502020104020203"/>
                <a:ea typeface="ＭＳ Ｐゴシック" charset="0"/>
              </a:rPr>
              <a:t>Or, t1 Line 2 reads z=0; before z is written back; switch to t2 Line 2, run t2 to the end; switch to t1 Line 2, write back z=0+2=2. </a:t>
            </a:r>
          </a:p>
          <a:p>
            <a:r>
              <a:rPr lang="en-GB" sz="2300" kern="1200" dirty="0">
                <a:solidFill>
                  <a:srgbClr val="0365C0"/>
                </a:solidFill>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94670</TotalTime>
  <Pages>60</Pages>
  <Words>12156</Words>
  <Application>Microsoft Office PowerPoint</Application>
  <PresentationFormat>Widescreen</PresentationFormat>
  <Paragraphs>1416</Paragraphs>
  <Slides>60</Slides>
  <Notes>41</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60</vt:i4>
      </vt:variant>
    </vt:vector>
  </HeadingPairs>
  <TitlesOfParts>
    <vt:vector size="81" baseType="lpstr">
      <vt:lpstr>Arial MT</vt:lpstr>
      <vt:lpstr>Gill Sans</vt:lpstr>
      <vt:lpstr>Gill Sans Light</vt:lpstr>
      <vt:lpstr>Google Sans</vt:lpstr>
      <vt:lpstr>Gulim</vt:lpstr>
      <vt:lpstr>Gulim</vt:lpstr>
      <vt:lpstr>inherit</vt:lpstr>
      <vt:lpstr>Menlo</vt:lpstr>
      <vt:lpstr>ＭＳ Ｐゴシック</vt:lpstr>
      <vt:lpstr>宋体</vt:lpstr>
      <vt:lpstr>Arial</vt:lpstr>
      <vt:lpstr>Calibri</vt:lpstr>
      <vt:lpstr>Cambria</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 about Solution</vt:lpstr>
      <vt:lpstr>Deadlock</vt:lpstr>
      <vt:lpstr>Semaphores are good but…Monitors are better!</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Thread Join with Condition Variables</vt:lpstr>
      <vt:lpstr>Incorrect: CV with Only Lock</vt:lpstr>
      <vt:lpstr>Correct: CV with Flag &amp; Lock</vt:lpstr>
      <vt:lpstr>Dinning Philosophers</vt:lpstr>
      <vt:lpstr>Banker’s algo applied to Dinning Philosophers cont’</vt:lpstr>
      <vt:lpstr>Semaphore-based Solution: Incorrect</vt:lpstr>
      <vt:lpstr>Semaphore-based Solution I</vt:lpstr>
      <vt:lpstr>Semaphore-based Solution II</vt:lpstr>
      <vt:lpstr>Monitor-based Solution</vt:lpstr>
      <vt:lpstr>Semaphores vs. Monitors</vt:lpstr>
      <vt:lpstr>Quiz: Race Conditions</vt:lpstr>
      <vt:lpstr>Quiz: Race Conditions</vt:lpstr>
      <vt:lpstr>Quiz: Race Conditions</vt:lpstr>
      <vt:lpstr>Quiz: Semaphores</vt:lpstr>
      <vt:lpstr>Quiz: Semaphores II</vt:lpstr>
      <vt:lpstr>Quiz: Semaphores II Solution</vt:lpstr>
      <vt:lpstr>Quiz: Semaphores III</vt:lpstr>
      <vt:lpstr>Quiz: Deadlocks</vt:lpstr>
      <vt:lpstr>Quiz: Deadlocks</vt:lpstr>
      <vt:lpstr>Quiz: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1212</cp:revision>
  <cp:lastPrinted>2022-03-10T08:20:00Z</cp:lastPrinted>
  <dcterms:created xsi:type="dcterms:W3CDTF">1995-08-12T11:37:26Z</dcterms:created>
  <dcterms:modified xsi:type="dcterms:W3CDTF">2025-02-12T16:17:19Z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