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8"/>
  </p:notesMasterIdLst>
  <p:handoutMasterIdLst>
    <p:handoutMasterId r:id="rId9"/>
  </p:handoutMasterIdLst>
  <p:sldIdLst>
    <p:sldId id="799" r:id="rId2"/>
    <p:sldId id="1532" r:id="rId3"/>
    <p:sldId id="1531" r:id="rId4"/>
    <p:sldId id="1529" r:id="rId5"/>
    <p:sldId id="1530" r:id="rId6"/>
    <p:sldId id="1533" r:id="rId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4F3C13FA-BCF9-4A53-BFE1-A383FCC05860}">
          <p14:sldIdLst>
            <p14:sldId id="799"/>
            <p14:sldId id="1532"/>
            <p14:sldId id="1531"/>
            <p14:sldId id="1529"/>
            <p14:sldId id="1530"/>
            <p14:sldId id="1533"/>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18623"/>
    <a:srgbClr val="9E7800"/>
    <a:srgbClr val="C49500"/>
    <a:srgbClr val="F430AB"/>
    <a:srgbClr val="E6E703"/>
    <a:srgbClr val="72AAAE"/>
    <a:srgbClr val="2A40E2"/>
    <a:srgbClr val="233AE1"/>
    <a:srgbClr val="1C31CA"/>
    <a:srgbClr val="7281E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77" autoAdjust="0"/>
  </p:normalViewPr>
  <p:slideViewPr>
    <p:cSldViewPr snapToGrid="0">
      <p:cViewPr varScale="1">
        <p:scale>
          <a:sx n="65" d="100"/>
          <a:sy n="65" d="100"/>
        </p:scale>
        <p:origin x="1330" y="58"/>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77495" y="6956426"/>
            <a:ext cx="8478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376">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62593" y="6956426"/>
            <a:ext cx="877605" cy="283336"/>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95" tIns="46988" rIns="92295" bIns="46988">
            <a:spAutoFit/>
          </a:bodyPr>
          <a:lstStyle/>
          <a:p>
            <a:pPr algn="ctr" defTabSz="917376">
              <a:lnSpc>
                <a:spcPct val="90000"/>
              </a:lnSpc>
            </a:pPr>
            <a:r>
              <a:rPr lang="en-US" sz="1300" b="0"/>
              <a:t>Page </a:t>
            </a:r>
            <a:fld id="{6D259941-7246-4245-A40C-55C6F952DF9E}" type="slidenum">
              <a:rPr lang="en-US" sz="1300" b="0"/>
              <a:pPr algn="ctr" defTabSz="917376">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4" y="3475040"/>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50" tIns="46988" rIns="95650" bIns="4698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perplexity.ai/search/pplx.ai/share"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perplexity.ai/search/pplx.ai/shar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2DC54A-6BAE-23B9-FA66-48BDAEADA2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89C598-2D8A-C541-A318-499F4C0286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86DCEE-E7A4-778B-948B-1160E992ED4C}"/>
              </a:ext>
            </a:extLst>
          </p:cNvPr>
          <p:cNvSpPr>
            <a:spLocks noGrp="1"/>
          </p:cNvSpPr>
          <p:nvPr>
            <p:ph type="body" idx="1"/>
          </p:nvPr>
        </p:nvSpPr>
        <p:spPr/>
        <p:txBody>
          <a:bodyPr/>
          <a:lstStyle/>
          <a:p>
            <a:pPr>
              <a:buNone/>
            </a:pPr>
            <a:r>
              <a:rPr lang="en-GB" dirty="0"/>
              <a:t>Let’s </a:t>
            </a:r>
            <a:r>
              <a:rPr lang="en-GB" dirty="0" err="1"/>
              <a:t>analyze</a:t>
            </a:r>
            <a:r>
              <a:rPr lang="en-GB" dirty="0"/>
              <a:t> the </a:t>
            </a:r>
            <a:r>
              <a:rPr lang="en-GB" dirty="0" err="1"/>
              <a:t>behavior</a:t>
            </a:r>
            <a:r>
              <a:rPr lang="en-GB" dirty="0"/>
              <a:t> of the given program and determine all possible outputs.</a:t>
            </a:r>
          </a:p>
          <a:p>
            <a:pPr>
              <a:buNone/>
            </a:pPr>
            <a:r>
              <a:rPr lang="en-GB" b="1" dirty="0"/>
              <a:t>Key Observations:</a:t>
            </a:r>
          </a:p>
          <a:p>
            <a:pPr>
              <a:buFont typeface="+mj-lt"/>
              <a:buAutoNum type="arabicPeriod"/>
            </a:pPr>
            <a:r>
              <a:rPr lang="en-GB" b="1" dirty="0"/>
              <a:t>fork() </a:t>
            </a:r>
            <a:r>
              <a:rPr lang="en-GB" b="1" dirty="0" err="1"/>
              <a:t>Behavior</a:t>
            </a:r>
            <a:r>
              <a:rPr lang="en-GB" b="1" dirty="0"/>
              <a:t>:</a:t>
            </a:r>
            <a:endParaRPr lang="en-GB" dirty="0"/>
          </a:p>
          <a:p>
            <a:pPr marL="742950" lvl="1" indent="-285750">
              <a:buFont typeface="+mj-lt"/>
              <a:buAutoNum type="arabicPeriod"/>
            </a:pPr>
            <a:r>
              <a:rPr lang="en-GB" dirty="0"/>
              <a:t>Each call to fork() creates a new child process.</a:t>
            </a:r>
          </a:p>
          <a:p>
            <a:pPr marL="742950" lvl="1" indent="-285750">
              <a:buFont typeface="+mj-lt"/>
              <a:buAutoNum type="arabicPeriod"/>
            </a:pPr>
            <a:r>
              <a:rPr lang="en-GB" dirty="0"/>
              <a:t>Both the parent and child processes execute concurrently from the point where fork() was called.</a:t>
            </a:r>
          </a:p>
          <a:p>
            <a:pPr marL="742950" lvl="1" indent="-285750">
              <a:buFont typeface="+mj-lt"/>
              <a:buAutoNum type="arabicPeriod"/>
            </a:pPr>
            <a:r>
              <a:rPr lang="en-GB" dirty="0"/>
              <a:t>The return value of fork() determines whether the process is the parent (</a:t>
            </a:r>
            <a:r>
              <a:rPr lang="en-GB" dirty="0" err="1"/>
              <a:t>pid</a:t>
            </a:r>
            <a:r>
              <a:rPr lang="en-GB" dirty="0"/>
              <a:t> &gt; 0) or the child (</a:t>
            </a:r>
            <a:r>
              <a:rPr lang="en-GB" dirty="0" err="1"/>
              <a:t>pid</a:t>
            </a:r>
            <a:r>
              <a:rPr lang="en-GB" dirty="0"/>
              <a:t> == 0).</a:t>
            </a:r>
          </a:p>
          <a:p>
            <a:pPr>
              <a:buFont typeface="+mj-lt"/>
              <a:buAutoNum type="arabicPeriod"/>
            </a:pPr>
            <a:r>
              <a:rPr lang="en-GB" b="1" dirty="0"/>
              <a:t>Parent-Child Execution Order:</a:t>
            </a:r>
            <a:endParaRPr lang="en-GB" dirty="0"/>
          </a:p>
          <a:p>
            <a:pPr marL="742950" lvl="1" indent="-285750">
              <a:buFont typeface="+mj-lt"/>
              <a:buAutoNum type="arabicPeriod"/>
            </a:pPr>
            <a:r>
              <a:rPr lang="en-GB" dirty="0"/>
              <a:t>The parent waits for its immediate child to terminate using wait(NULL) before proceeding to create the next child.</a:t>
            </a:r>
          </a:p>
          <a:p>
            <a:pPr marL="742950" lvl="1" indent="-285750">
              <a:buFont typeface="+mj-lt"/>
              <a:buAutoNum type="arabicPeriod"/>
            </a:pPr>
            <a:r>
              <a:rPr lang="en-GB" dirty="0"/>
              <a:t>This ensures that each child process completes fully before the parent continues to the next iteration of the loop.</a:t>
            </a:r>
          </a:p>
          <a:p>
            <a:pPr>
              <a:buFont typeface="+mj-lt"/>
              <a:buAutoNum type="arabicPeriod"/>
            </a:pPr>
            <a:r>
              <a:rPr lang="en-GB" b="1" dirty="0"/>
              <a:t>Number of Processes:</a:t>
            </a:r>
            <a:endParaRPr lang="en-GB" dirty="0"/>
          </a:p>
          <a:p>
            <a:pPr marL="742950" lvl="1" indent="-285750">
              <a:buFont typeface="+mj-lt"/>
              <a:buAutoNum type="arabicPeriod"/>
            </a:pPr>
            <a:r>
              <a:rPr lang="en-GB" dirty="0"/>
              <a:t>The loop runs twice (i = 0 and i = 1), so two child processes are created in total.</a:t>
            </a:r>
          </a:p>
          <a:p>
            <a:pPr>
              <a:buFont typeface="+mj-lt"/>
              <a:buAutoNum type="arabicPeriod"/>
            </a:pPr>
            <a:r>
              <a:rPr lang="en-GB" b="1" dirty="0"/>
              <a:t>Output Determinism:</a:t>
            </a:r>
            <a:endParaRPr lang="en-GB" dirty="0"/>
          </a:p>
          <a:p>
            <a:pPr marL="742950" lvl="1" indent="-285750">
              <a:buFont typeface="+mj-lt"/>
              <a:buAutoNum type="arabicPeriod"/>
            </a:pPr>
            <a:r>
              <a:rPr lang="en-GB" dirty="0"/>
              <a:t>Due to the use of wait(NULL), the parent waits for each child to complete before creating another child. This enforces sequential execution, meaning there is no interleaving between outputs from different iterations.</a:t>
            </a:r>
          </a:p>
          <a:p>
            <a:pPr>
              <a:buNone/>
            </a:pPr>
            <a:r>
              <a:rPr lang="en-GB" b="1" dirty="0"/>
              <a:t>Detailed Execution Flow:</a:t>
            </a:r>
          </a:p>
          <a:p>
            <a:pPr>
              <a:buNone/>
            </a:pPr>
            <a:r>
              <a:rPr lang="en-GB" b="1" dirty="0"/>
              <a:t>Iteration 1 (i = 0):</a:t>
            </a:r>
          </a:p>
          <a:p>
            <a:pPr>
              <a:buFont typeface="Arial" panose="020B0604020202020204" pitchFamily="34" charset="0"/>
              <a:buChar char="•"/>
            </a:pPr>
            <a:r>
              <a:rPr lang="en-GB" dirty="0"/>
              <a:t>The parent process creates a child process (</a:t>
            </a:r>
            <a:r>
              <a:rPr lang="en-GB" dirty="0" err="1"/>
              <a:t>pid</a:t>
            </a:r>
            <a:r>
              <a:rPr lang="en-GB" dirty="0"/>
              <a:t> = fork()).</a:t>
            </a:r>
          </a:p>
          <a:p>
            <a:pPr>
              <a:buFont typeface="Arial" panose="020B0604020202020204" pitchFamily="34" charset="0"/>
              <a:buChar char="•"/>
            </a:pPr>
            <a:r>
              <a:rPr lang="en-GB" dirty="0"/>
              <a:t>If </a:t>
            </a:r>
            <a:r>
              <a:rPr lang="en-GB" dirty="0" err="1"/>
              <a:t>pid</a:t>
            </a:r>
            <a:r>
              <a:rPr lang="en-GB" dirty="0"/>
              <a:t> == 0 (child process):</a:t>
            </a:r>
          </a:p>
          <a:p>
            <a:pPr marL="742950" lvl="1" indent="-285750">
              <a:buFont typeface="Arial" panose="020B0604020202020204" pitchFamily="34" charset="0"/>
              <a:buChar char="•"/>
            </a:pPr>
            <a:r>
              <a:rPr lang="en-GB" dirty="0"/>
              <a:t>Prints: Hello 0</a:t>
            </a:r>
          </a:p>
          <a:p>
            <a:pPr marL="742950" lvl="1" indent="-285750">
              <a:buFont typeface="Arial" panose="020B0604020202020204" pitchFamily="34" charset="0"/>
              <a:buChar char="•"/>
            </a:pPr>
            <a:r>
              <a:rPr lang="en-GB" dirty="0"/>
              <a:t>Exits with return 0.</a:t>
            </a:r>
          </a:p>
          <a:p>
            <a:pPr>
              <a:buFont typeface="Arial" panose="020B0604020202020204" pitchFamily="34" charset="0"/>
              <a:buChar char="•"/>
            </a:pPr>
            <a:r>
              <a:rPr lang="en-GB" dirty="0"/>
              <a:t>If </a:t>
            </a:r>
            <a:r>
              <a:rPr lang="en-GB" dirty="0" err="1"/>
              <a:t>pid</a:t>
            </a:r>
            <a:r>
              <a:rPr lang="en-GB" dirty="0"/>
              <a:t> &gt; 0 (parent process):</a:t>
            </a:r>
          </a:p>
          <a:p>
            <a:pPr marL="742950" lvl="1" indent="-285750">
              <a:buFont typeface="Arial" panose="020B0604020202020204" pitchFamily="34" charset="0"/>
              <a:buChar char="•"/>
            </a:pPr>
            <a:r>
              <a:rPr lang="en-GB" dirty="0"/>
              <a:t>Waits for the child to terminate (wait(NULL)).</a:t>
            </a:r>
          </a:p>
          <a:p>
            <a:pPr>
              <a:buNone/>
            </a:pPr>
            <a:r>
              <a:rPr lang="en-GB" b="1" dirty="0"/>
              <a:t>Iteration 2 (i = 1):</a:t>
            </a:r>
          </a:p>
          <a:p>
            <a:pPr>
              <a:buFont typeface="Arial" panose="020B0604020202020204" pitchFamily="34" charset="0"/>
              <a:buChar char="•"/>
            </a:pPr>
            <a:r>
              <a:rPr lang="en-GB" dirty="0"/>
              <a:t>The same logic applies as in iteration 1, but with i = 1.</a:t>
            </a:r>
          </a:p>
          <a:p>
            <a:pPr>
              <a:buNone/>
            </a:pPr>
            <a:r>
              <a:rPr lang="en-GB" dirty="0"/>
              <a:t>Finally, after both iterations, the parent prints Parent exiting before terminating.</a:t>
            </a:r>
          </a:p>
          <a:p>
            <a:pPr>
              <a:buNone/>
            </a:pPr>
            <a:r>
              <a:rPr lang="en-GB" b="1" dirty="0"/>
              <a:t>Possible Outputs:</a:t>
            </a:r>
          </a:p>
          <a:p>
            <a:pPr>
              <a:buNone/>
            </a:pPr>
            <a:r>
              <a:rPr lang="en-GB" dirty="0"/>
              <a:t>Since wait(NULL) ensures that each child process completes before the parent proceeds to create another child, there is </a:t>
            </a:r>
            <a:r>
              <a:rPr lang="en-GB" b="1" dirty="0"/>
              <a:t>only one possible output</a:t>
            </a:r>
            <a:r>
              <a:rPr lang="en-GB" dirty="0"/>
              <a:t>:</a:t>
            </a:r>
          </a:p>
          <a:p>
            <a:pPr>
              <a:buNone/>
            </a:pPr>
            <a:r>
              <a:rPr lang="en-GB" dirty="0"/>
              <a:t>text</a:t>
            </a:r>
          </a:p>
          <a:p>
            <a:pPr>
              <a:buNone/>
            </a:pPr>
            <a:r>
              <a:rPr lang="en-GB" dirty="0">
                <a:solidFill>
                  <a:srgbClr val="C5C8C6"/>
                </a:solidFill>
                <a:effectLst/>
                <a:latin typeface="inherit"/>
              </a:rPr>
              <a:t>Hello 0 Hello 1 Parent exiting </a:t>
            </a:r>
            <a:endParaRPr lang="en-GB" dirty="0"/>
          </a:p>
          <a:p>
            <a:pPr>
              <a:buNone/>
            </a:pPr>
            <a:r>
              <a:rPr lang="en-GB" b="1" dirty="0"/>
              <a:t>Key Notes:</a:t>
            </a:r>
          </a:p>
          <a:p>
            <a:pPr>
              <a:buFont typeface="+mj-lt"/>
              <a:buAutoNum type="arabicPeriod"/>
            </a:pPr>
            <a:r>
              <a:rPr lang="en-GB" b="1" dirty="0"/>
              <a:t>Sequential Execution:</a:t>
            </a:r>
            <a:endParaRPr lang="en-GB" dirty="0"/>
          </a:p>
          <a:p>
            <a:pPr marL="742950" lvl="1" indent="-285750">
              <a:buFont typeface="+mj-lt"/>
              <a:buAutoNum type="arabicPeriod"/>
            </a:pPr>
            <a:r>
              <a:rPr lang="en-GB" dirty="0"/>
              <a:t>Due to wait(NULL), each child process completes fully before the parent proceeds to create another child. This eliminates variability in output order.</a:t>
            </a:r>
          </a:p>
          <a:p>
            <a:pPr>
              <a:buFont typeface="+mj-lt"/>
              <a:buAutoNum type="arabicPeriod"/>
            </a:pPr>
            <a:r>
              <a:rPr lang="en-GB" b="1" dirty="0"/>
              <a:t>Final Message ("Parent exiting")</a:t>
            </a:r>
            <a:endParaRPr lang="en-GB" dirty="0"/>
          </a:p>
          <a:p>
            <a:pPr marL="742950" lvl="1" indent="-285750">
              <a:buFont typeface="+mj-lt"/>
              <a:buAutoNum type="arabicPeriod"/>
            </a:pPr>
            <a:r>
              <a:rPr lang="en-GB" dirty="0"/>
              <a:t>This is printed only by the original parent process after both iterations are complete.</a:t>
            </a:r>
          </a:p>
          <a:p>
            <a:pPr>
              <a:buFont typeface="+mj-lt"/>
              <a:buAutoNum type="arabicPeriod"/>
            </a:pPr>
            <a:r>
              <a:rPr lang="en-GB" b="1" dirty="0"/>
              <a:t>Why No Variability?</a:t>
            </a:r>
            <a:endParaRPr lang="en-GB" dirty="0"/>
          </a:p>
          <a:p>
            <a:pPr marL="742950" lvl="1" indent="-285750">
              <a:buFont typeface="+mj-lt"/>
              <a:buAutoNum type="arabicPeriod"/>
            </a:pPr>
            <a:r>
              <a:rPr lang="en-GB" dirty="0"/>
              <a:t>The use of wait(NULL) enforces strict synchronization between parent and child processes, preventing concurrent execution or interleaving of outputs.</a:t>
            </a:r>
          </a:p>
          <a:p>
            <a:pPr>
              <a:buNone/>
            </a:pPr>
            <a:r>
              <a:rPr lang="en-GB" b="1" dirty="0"/>
              <a:t>Summary:</a:t>
            </a:r>
          </a:p>
          <a:p>
            <a:pPr>
              <a:buNone/>
            </a:pPr>
            <a:r>
              <a:rPr lang="en-GB" dirty="0"/>
              <a:t>The program has </a:t>
            </a:r>
            <a:r>
              <a:rPr lang="en-GB" b="1" dirty="0"/>
              <a:t>only one possible output</a:t>
            </a:r>
            <a:r>
              <a:rPr lang="en-GB" dirty="0"/>
              <a:t>:</a:t>
            </a:r>
          </a:p>
          <a:p>
            <a:pPr>
              <a:buNone/>
            </a:pPr>
            <a:r>
              <a:rPr lang="en-GB" dirty="0"/>
              <a:t>text</a:t>
            </a:r>
          </a:p>
          <a:p>
            <a:pPr>
              <a:buNone/>
            </a:pPr>
            <a:r>
              <a:rPr lang="en-GB" dirty="0">
                <a:solidFill>
                  <a:srgbClr val="C5C8C6"/>
                </a:solidFill>
                <a:effectLst/>
                <a:latin typeface="inherit"/>
              </a:rPr>
              <a:t>Hello 0 Hello 1 Parent exiting </a:t>
            </a:r>
            <a:endParaRPr lang="en-GB" dirty="0"/>
          </a:p>
          <a:p>
            <a:r>
              <a:rPr lang="en-GB" dirty="0"/>
              <a:t>Answer from Perplexity: </a:t>
            </a:r>
            <a:r>
              <a:rPr lang="en-GB" dirty="0">
                <a:hlinkClick r:id="rId3"/>
              </a:rPr>
              <a:t>pplx.ai/share</a:t>
            </a:r>
            <a:endParaRPr lang="en-GB" dirty="0"/>
          </a:p>
          <a:p>
            <a:endParaRPr lang="en-SE" dirty="0"/>
          </a:p>
        </p:txBody>
      </p:sp>
    </p:spTree>
    <p:extLst>
      <p:ext uri="{BB962C8B-B14F-4D97-AF65-F5344CB8AC3E}">
        <p14:creationId xmlns:p14="http://schemas.microsoft.com/office/powerpoint/2010/main" val="27773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Hello 1</a:t>
            </a:r>
          </a:p>
          <a:p>
            <a:r>
              <a:rPr lang="nb-NO" dirty="0"/>
              <a:t>Hello 0</a:t>
            </a:r>
          </a:p>
          <a:p>
            <a:r>
              <a:rPr lang="nb-NO" dirty="0"/>
              <a:t>Parent exiting</a:t>
            </a:r>
          </a:p>
          <a:p>
            <a:endParaRPr lang="en-SE" dirty="0"/>
          </a:p>
        </p:txBody>
      </p:sp>
    </p:spTree>
    <p:extLst>
      <p:ext uri="{BB962C8B-B14F-4D97-AF65-F5344CB8AC3E}">
        <p14:creationId xmlns:p14="http://schemas.microsoft.com/office/powerpoint/2010/main" val="3685852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b-NO" dirty="0"/>
              <a:t>Hello 0</a:t>
            </a:r>
          </a:p>
          <a:p>
            <a:r>
              <a:rPr lang="nb-NO" dirty="0"/>
              <a:t>Hello 1</a:t>
            </a:r>
          </a:p>
          <a:p>
            <a:r>
              <a:rPr lang="nb-NO" dirty="0"/>
              <a:t>Parent exiting</a:t>
            </a:r>
          </a:p>
          <a:p>
            <a:endParaRPr lang="en-SE" dirty="0"/>
          </a:p>
        </p:txBody>
      </p:sp>
    </p:spTree>
    <p:extLst>
      <p:ext uri="{BB962C8B-B14F-4D97-AF65-F5344CB8AC3E}">
        <p14:creationId xmlns:p14="http://schemas.microsoft.com/office/powerpoint/2010/main" val="1429622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8CC4F0-C932-D270-7922-95EDC2516A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F45FEE-8260-BBA6-0DD4-B717D404DD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B877E0B-A3CD-998F-638C-33B1419B6EBB}"/>
              </a:ext>
            </a:extLst>
          </p:cNvPr>
          <p:cNvSpPr>
            <a:spLocks noGrp="1"/>
          </p:cNvSpPr>
          <p:nvPr>
            <p:ph type="body" idx="1"/>
          </p:nvPr>
        </p:nvSpPr>
        <p:spPr/>
        <p:txBody>
          <a:bodyPr/>
          <a:lstStyle/>
          <a:p>
            <a:pPr>
              <a:buNone/>
            </a:pPr>
            <a:r>
              <a:rPr lang="en-GB" dirty="0"/>
              <a:t>Your program contains a logical issue: the continue(); statement in the else if (</a:t>
            </a:r>
            <a:r>
              <a:rPr lang="en-GB" dirty="0" err="1"/>
              <a:t>pid</a:t>
            </a:r>
            <a:r>
              <a:rPr lang="en-GB" dirty="0"/>
              <a:t> &gt; 0) block is invalid because continue is not a function but a control flow statement. It should be written without parentheses, like this:</a:t>
            </a:r>
          </a:p>
          <a:p>
            <a:pPr>
              <a:buNone/>
            </a:pPr>
            <a:r>
              <a:rPr lang="en-GB" dirty="0"/>
              <a:t>c</a:t>
            </a:r>
          </a:p>
          <a:p>
            <a:pPr>
              <a:buNone/>
            </a:pPr>
            <a:r>
              <a:rPr lang="en-GB" b="1" dirty="0">
                <a:solidFill>
                  <a:srgbClr val="B294BB"/>
                </a:solidFill>
                <a:effectLst/>
                <a:latin typeface="inherit"/>
              </a:rPr>
              <a:t>continue</a:t>
            </a:r>
            <a:r>
              <a:rPr lang="en-GB" dirty="0">
                <a:solidFill>
                  <a:srgbClr val="C5C8C6"/>
                </a:solidFill>
                <a:effectLst/>
                <a:latin typeface="inherit"/>
              </a:rPr>
              <a:t>; </a:t>
            </a:r>
            <a:endParaRPr lang="en-GB" dirty="0"/>
          </a:p>
          <a:p>
            <a:pPr>
              <a:buNone/>
            </a:pPr>
            <a:r>
              <a:rPr lang="en-GB" dirty="0"/>
              <a:t>Once this is fixed, we can </a:t>
            </a:r>
            <a:r>
              <a:rPr lang="en-GB" dirty="0" err="1"/>
              <a:t>analyze</a:t>
            </a:r>
            <a:r>
              <a:rPr lang="en-GB" dirty="0"/>
              <a:t> the </a:t>
            </a:r>
            <a:r>
              <a:rPr lang="en-GB" dirty="0" err="1"/>
              <a:t>behavior</a:t>
            </a:r>
            <a:r>
              <a:rPr lang="en-GB" dirty="0"/>
              <a:t> of the program.</a:t>
            </a:r>
          </a:p>
          <a:p>
            <a:pPr>
              <a:buNone/>
            </a:pPr>
            <a:r>
              <a:rPr lang="en-GB" b="1" dirty="0"/>
              <a:t>Corrected Code:</a:t>
            </a:r>
          </a:p>
          <a:p>
            <a:pPr>
              <a:buNone/>
            </a:pPr>
            <a:r>
              <a:rPr lang="en-GB" dirty="0"/>
              <a:t>c</a:t>
            </a:r>
          </a:p>
          <a:p>
            <a:pPr>
              <a:buNone/>
            </a:pPr>
            <a:r>
              <a:rPr lang="en-GB" dirty="0">
                <a:solidFill>
                  <a:srgbClr val="C5C8C6"/>
                </a:solidFill>
                <a:effectLst/>
                <a:latin typeface="inherit"/>
              </a:rPr>
              <a:t>#</a:t>
            </a:r>
            <a:r>
              <a:rPr lang="en-GB" b="1" dirty="0">
                <a:solidFill>
                  <a:srgbClr val="B294BB"/>
                </a:solidFill>
                <a:effectLst/>
                <a:latin typeface="inherit"/>
              </a:rPr>
              <a:t>include</a:t>
            </a:r>
            <a:r>
              <a:rPr lang="en-GB" dirty="0">
                <a:solidFill>
                  <a:srgbClr val="C5C8C6"/>
                </a:solidFill>
                <a:effectLst/>
                <a:latin typeface="inherit"/>
              </a:rPr>
              <a:t> </a:t>
            </a:r>
            <a:r>
              <a:rPr lang="en-GB" dirty="0">
                <a:solidFill>
                  <a:srgbClr val="B5BD68"/>
                </a:solidFill>
                <a:effectLst/>
                <a:latin typeface="inherit"/>
              </a:rPr>
              <a:t>&lt;</a:t>
            </a:r>
            <a:r>
              <a:rPr lang="en-GB" dirty="0" err="1">
                <a:solidFill>
                  <a:srgbClr val="B5BD68"/>
                </a:solidFill>
                <a:effectLst/>
                <a:latin typeface="inherit"/>
              </a:rPr>
              <a:t>stdio.h</a:t>
            </a:r>
            <a:r>
              <a:rPr lang="en-GB" dirty="0">
                <a:solidFill>
                  <a:srgbClr val="B5BD68"/>
                </a:solidFill>
                <a:effectLst/>
                <a:latin typeface="inherit"/>
              </a:rPr>
              <a:t>&gt;</a:t>
            </a:r>
            <a:r>
              <a:rPr lang="en-GB" dirty="0">
                <a:solidFill>
                  <a:srgbClr val="C5C8C6"/>
                </a:solidFill>
                <a:effectLst/>
                <a:latin typeface="inherit"/>
              </a:rPr>
              <a:t> #</a:t>
            </a:r>
            <a:r>
              <a:rPr lang="en-GB" b="1" dirty="0">
                <a:solidFill>
                  <a:srgbClr val="B294BB"/>
                </a:solidFill>
                <a:effectLst/>
                <a:latin typeface="inherit"/>
              </a:rPr>
              <a:t>include</a:t>
            </a:r>
            <a:r>
              <a:rPr lang="en-GB" dirty="0">
                <a:solidFill>
                  <a:srgbClr val="C5C8C6"/>
                </a:solidFill>
                <a:effectLst/>
                <a:latin typeface="inherit"/>
              </a:rPr>
              <a:t> </a:t>
            </a:r>
            <a:r>
              <a:rPr lang="en-GB" dirty="0">
                <a:solidFill>
                  <a:srgbClr val="B5BD68"/>
                </a:solidFill>
                <a:effectLst/>
                <a:latin typeface="inherit"/>
              </a:rPr>
              <a:t>&lt;sys/</a:t>
            </a:r>
            <a:r>
              <a:rPr lang="en-GB" dirty="0" err="1">
                <a:solidFill>
                  <a:srgbClr val="B5BD68"/>
                </a:solidFill>
                <a:effectLst/>
                <a:latin typeface="inherit"/>
              </a:rPr>
              <a:t>wait.h</a:t>
            </a:r>
            <a:r>
              <a:rPr lang="en-GB" dirty="0">
                <a:solidFill>
                  <a:srgbClr val="B5BD68"/>
                </a:solidFill>
                <a:effectLst/>
                <a:latin typeface="inherit"/>
              </a:rPr>
              <a:t>&gt;</a:t>
            </a:r>
            <a:r>
              <a:rPr lang="en-GB" dirty="0">
                <a:solidFill>
                  <a:srgbClr val="C5C8C6"/>
                </a:solidFill>
                <a:effectLst/>
                <a:latin typeface="inherit"/>
              </a:rPr>
              <a:t> #</a:t>
            </a:r>
            <a:r>
              <a:rPr lang="en-GB" b="1" dirty="0">
                <a:solidFill>
                  <a:srgbClr val="B294BB"/>
                </a:solidFill>
                <a:effectLst/>
                <a:latin typeface="inherit"/>
              </a:rPr>
              <a:t>include</a:t>
            </a:r>
            <a:r>
              <a:rPr lang="en-GB" dirty="0">
                <a:solidFill>
                  <a:srgbClr val="C5C8C6"/>
                </a:solidFill>
                <a:effectLst/>
                <a:latin typeface="inherit"/>
              </a:rPr>
              <a:t> </a:t>
            </a:r>
            <a:r>
              <a:rPr lang="en-GB" dirty="0">
                <a:solidFill>
                  <a:srgbClr val="B5BD68"/>
                </a:solidFill>
                <a:effectLst/>
                <a:latin typeface="inherit"/>
              </a:rPr>
              <a:t>&lt;</a:t>
            </a:r>
            <a:r>
              <a:rPr lang="en-GB" dirty="0" err="1">
                <a:solidFill>
                  <a:srgbClr val="B5BD68"/>
                </a:solidFill>
                <a:effectLst/>
                <a:latin typeface="inherit"/>
              </a:rPr>
              <a:t>unistd.h</a:t>
            </a:r>
            <a:r>
              <a:rPr lang="en-GB" dirty="0">
                <a:solidFill>
                  <a:srgbClr val="B5BD68"/>
                </a:solidFill>
                <a:effectLst/>
                <a:latin typeface="inherit"/>
              </a:rPr>
              <a:t>&gt;</a:t>
            </a:r>
            <a:r>
              <a:rPr lang="en-GB" dirty="0">
                <a:solidFill>
                  <a:srgbClr val="C5C8C6"/>
                </a:solidFill>
                <a:effectLst/>
                <a:latin typeface="inherit"/>
              </a:rPr>
              <a:t> </a:t>
            </a:r>
            <a:r>
              <a:rPr lang="en-GB" b="1" dirty="0">
                <a:solidFill>
                  <a:srgbClr val="B294BB"/>
                </a:solidFill>
                <a:effectLst/>
                <a:latin typeface="inherit"/>
              </a:rPr>
              <a:t>int</a:t>
            </a:r>
            <a:r>
              <a:rPr lang="en-GB" dirty="0">
                <a:solidFill>
                  <a:srgbClr val="C5C8C6"/>
                </a:solidFill>
                <a:effectLst/>
                <a:latin typeface="inherit"/>
              </a:rPr>
              <a:t> main() { </a:t>
            </a:r>
            <a:r>
              <a:rPr lang="en-GB" b="1" dirty="0">
                <a:solidFill>
                  <a:srgbClr val="B294BB"/>
                </a:solidFill>
                <a:effectLst/>
                <a:latin typeface="inherit"/>
              </a:rPr>
              <a:t>int</a:t>
            </a:r>
            <a:r>
              <a:rPr lang="en-GB" dirty="0">
                <a:solidFill>
                  <a:srgbClr val="C5C8C6"/>
                </a:solidFill>
                <a:effectLst/>
                <a:latin typeface="inherit"/>
              </a:rPr>
              <a:t> i; </a:t>
            </a:r>
            <a:r>
              <a:rPr lang="en-GB" b="1" dirty="0">
                <a:solidFill>
                  <a:srgbClr val="B294BB"/>
                </a:solidFill>
                <a:effectLst/>
                <a:latin typeface="inherit"/>
              </a:rPr>
              <a:t>for</a:t>
            </a:r>
            <a:r>
              <a:rPr lang="en-GB" dirty="0">
                <a:solidFill>
                  <a:srgbClr val="C5C8C6"/>
                </a:solidFill>
                <a:effectLst/>
                <a:latin typeface="inherit"/>
              </a:rPr>
              <a:t> (i = </a:t>
            </a:r>
            <a:r>
              <a:rPr lang="en-GB" dirty="0">
                <a:solidFill>
                  <a:srgbClr val="DE935F"/>
                </a:solidFill>
                <a:effectLst/>
                <a:latin typeface="inherit"/>
              </a:rPr>
              <a:t>0</a:t>
            </a:r>
            <a:r>
              <a:rPr lang="en-GB" dirty="0">
                <a:solidFill>
                  <a:srgbClr val="C5C8C6"/>
                </a:solidFill>
                <a:effectLst/>
                <a:latin typeface="inherit"/>
              </a:rPr>
              <a:t>; i &lt; </a:t>
            </a:r>
            <a:r>
              <a:rPr lang="en-GB" dirty="0">
                <a:solidFill>
                  <a:srgbClr val="DE935F"/>
                </a:solidFill>
                <a:effectLst/>
                <a:latin typeface="inherit"/>
              </a:rPr>
              <a:t>2</a:t>
            </a:r>
            <a:r>
              <a:rPr lang="en-GB" dirty="0">
                <a:solidFill>
                  <a:srgbClr val="C5C8C6"/>
                </a:solidFill>
                <a:effectLst/>
                <a:latin typeface="inherit"/>
              </a:rPr>
              <a:t>; i++) { </a:t>
            </a:r>
            <a:r>
              <a:rPr lang="en-GB" dirty="0" err="1">
                <a:solidFill>
                  <a:srgbClr val="C5C8C6"/>
                </a:solidFill>
                <a:effectLst/>
                <a:latin typeface="inherit"/>
              </a:rPr>
              <a:t>pid_t</a:t>
            </a:r>
            <a:r>
              <a:rPr lang="en-GB" dirty="0">
                <a:solidFill>
                  <a:srgbClr val="C5C8C6"/>
                </a:solidFill>
                <a:effectLst/>
                <a:latin typeface="inherit"/>
              </a:rPr>
              <a:t> </a:t>
            </a:r>
            <a:r>
              <a:rPr lang="en-GB" dirty="0" err="1">
                <a:solidFill>
                  <a:srgbClr val="C5C8C6"/>
                </a:solidFill>
                <a:effectLst/>
                <a:latin typeface="inherit"/>
              </a:rPr>
              <a:t>pid</a:t>
            </a:r>
            <a:r>
              <a:rPr lang="en-GB" dirty="0">
                <a:solidFill>
                  <a:srgbClr val="C5C8C6"/>
                </a:solidFill>
                <a:effectLst/>
                <a:latin typeface="inherit"/>
              </a:rPr>
              <a:t> = fork(); </a:t>
            </a:r>
            <a:r>
              <a:rPr lang="en-GB" b="1" dirty="0">
                <a:solidFill>
                  <a:srgbClr val="B294BB"/>
                </a:solidFill>
                <a:effectLst/>
                <a:latin typeface="inherit"/>
              </a:rPr>
              <a:t>if</a:t>
            </a:r>
            <a:r>
              <a:rPr lang="en-GB" dirty="0">
                <a:solidFill>
                  <a:srgbClr val="C5C8C6"/>
                </a:solidFill>
                <a:effectLst/>
                <a:latin typeface="inherit"/>
              </a:rPr>
              <a:t> (</a:t>
            </a:r>
            <a:r>
              <a:rPr lang="en-GB" dirty="0" err="1">
                <a:solidFill>
                  <a:srgbClr val="C5C8C6"/>
                </a:solidFill>
                <a:effectLst/>
                <a:latin typeface="inherit"/>
              </a:rPr>
              <a:t>pid</a:t>
            </a:r>
            <a:r>
              <a:rPr lang="en-GB" dirty="0">
                <a:solidFill>
                  <a:srgbClr val="C5C8C6"/>
                </a:solidFill>
                <a:effectLst/>
                <a:latin typeface="inherit"/>
              </a:rPr>
              <a:t> == </a:t>
            </a:r>
            <a:r>
              <a:rPr lang="en-GB" dirty="0">
                <a:solidFill>
                  <a:srgbClr val="DE935F"/>
                </a:solidFill>
                <a:effectLst/>
                <a:latin typeface="inherit"/>
              </a:rPr>
              <a:t>0</a:t>
            </a:r>
            <a:r>
              <a:rPr lang="en-GB" dirty="0">
                <a:solidFill>
                  <a:srgbClr val="C5C8C6"/>
                </a:solidFill>
                <a:effectLst/>
                <a:latin typeface="inherit"/>
              </a:rPr>
              <a:t>) { </a:t>
            </a:r>
            <a:r>
              <a:rPr lang="en-GB" i="1" dirty="0">
                <a:solidFill>
                  <a:srgbClr val="969896"/>
                </a:solidFill>
                <a:effectLst/>
                <a:latin typeface="inherit"/>
              </a:rPr>
              <a:t>// Child process</a:t>
            </a:r>
            <a:r>
              <a:rPr lang="en-GB" dirty="0">
                <a:solidFill>
                  <a:srgbClr val="C5C8C6"/>
                </a:solidFill>
                <a:effectLst/>
                <a:latin typeface="inherit"/>
              </a:rPr>
              <a:t> </a:t>
            </a:r>
            <a:r>
              <a:rPr lang="en-GB" dirty="0" err="1">
                <a:solidFill>
                  <a:srgbClr val="C5C8C6"/>
                </a:solidFill>
                <a:effectLst/>
                <a:latin typeface="inherit"/>
              </a:rPr>
              <a:t>printf</a:t>
            </a:r>
            <a:r>
              <a:rPr lang="en-GB" dirty="0">
                <a:solidFill>
                  <a:srgbClr val="C5C8C6"/>
                </a:solidFill>
                <a:effectLst/>
                <a:latin typeface="inherit"/>
              </a:rPr>
              <a:t>(</a:t>
            </a:r>
            <a:r>
              <a:rPr lang="en-GB" dirty="0">
                <a:solidFill>
                  <a:srgbClr val="B5BD68"/>
                </a:solidFill>
                <a:effectLst/>
                <a:latin typeface="inherit"/>
              </a:rPr>
              <a:t>"Hello from Child %d\n"</a:t>
            </a:r>
            <a:r>
              <a:rPr lang="en-GB" dirty="0">
                <a:solidFill>
                  <a:srgbClr val="C5C8C6"/>
                </a:solidFill>
                <a:effectLst/>
                <a:latin typeface="inherit"/>
              </a:rPr>
              <a:t>, i); </a:t>
            </a:r>
            <a:r>
              <a:rPr lang="en-GB" b="1" dirty="0">
                <a:solidFill>
                  <a:srgbClr val="B294BB"/>
                </a:solidFill>
                <a:effectLst/>
                <a:latin typeface="inherit"/>
              </a:rPr>
              <a:t>return</a:t>
            </a:r>
            <a:r>
              <a:rPr lang="en-GB" dirty="0">
                <a:solidFill>
                  <a:srgbClr val="C5C8C6"/>
                </a:solidFill>
                <a:effectLst/>
                <a:latin typeface="inherit"/>
              </a:rPr>
              <a:t> </a:t>
            </a:r>
            <a:r>
              <a:rPr lang="en-GB" dirty="0">
                <a:solidFill>
                  <a:srgbClr val="DE935F"/>
                </a:solidFill>
                <a:effectLst/>
                <a:latin typeface="inherit"/>
              </a:rPr>
              <a:t>0</a:t>
            </a:r>
            <a:r>
              <a:rPr lang="en-GB" dirty="0">
                <a:solidFill>
                  <a:srgbClr val="C5C8C6"/>
                </a:solidFill>
                <a:effectLst/>
                <a:latin typeface="inherit"/>
              </a:rPr>
              <a:t>; </a:t>
            </a:r>
            <a:r>
              <a:rPr lang="en-GB" i="1" dirty="0">
                <a:solidFill>
                  <a:srgbClr val="969896"/>
                </a:solidFill>
                <a:effectLst/>
                <a:latin typeface="inherit"/>
              </a:rPr>
              <a:t>// Exit child process</a:t>
            </a:r>
            <a:r>
              <a:rPr lang="en-GB" dirty="0">
                <a:solidFill>
                  <a:srgbClr val="C5C8C6"/>
                </a:solidFill>
                <a:effectLst/>
                <a:latin typeface="inherit"/>
              </a:rPr>
              <a:t> } </a:t>
            </a:r>
            <a:r>
              <a:rPr lang="en-GB" b="1" dirty="0">
                <a:solidFill>
                  <a:srgbClr val="B294BB"/>
                </a:solidFill>
                <a:effectLst/>
                <a:latin typeface="inherit"/>
              </a:rPr>
              <a:t>else</a:t>
            </a:r>
            <a:r>
              <a:rPr lang="en-GB" dirty="0">
                <a:solidFill>
                  <a:srgbClr val="C5C8C6"/>
                </a:solidFill>
                <a:effectLst/>
                <a:latin typeface="inherit"/>
              </a:rPr>
              <a:t> </a:t>
            </a:r>
            <a:r>
              <a:rPr lang="en-GB" b="1" dirty="0">
                <a:solidFill>
                  <a:srgbClr val="B294BB"/>
                </a:solidFill>
                <a:effectLst/>
                <a:latin typeface="inherit"/>
              </a:rPr>
              <a:t>if</a:t>
            </a:r>
            <a:r>
              <a:rPr lang="en-GB" dirty="0">
                <a:solidFill>
                  <a:srgbClr val="C5C8C6"/>
                </a:solidFill>
                <a:effectLst/>
                <a:latin typeface="inherit"/>
              </a:rPr>
              <a:t> (</a:t>
            </a:r>
            <a:r>
              <a:rPr lang="en-GB" dirty="0" err="1">
                <a:solidFill>
                  <a:srgbClr val="C5C8C6"/>
                </a:solidFill>
                <a:effectLst/>
                <a:latin typeface="inherit"/>
              </a:rPr>
              <a:t>pid</a:t>
            </a:r>
            <a:r>
              <a:rPr lang="en-GB" dirty="0">
                <a:solidFill>
                  <a:srgbClr val="C5C8C6"/>
                </a:solidFill>
                <a:effectLst/>
                <a:latin typeface="inherit"/>
              </a:rPr>
              <a:t> &gt; </a:t>
            </a:r>
            <a:r>
              <a:rPr lang="en-GB" dirty="0">
                <a:solidFill>
                  <a:srgbClr val="DE935F"/>
                </a:solidFill>
                <a:effectLst/>
                <a:latin typeface="inherit"/>
              </a:rPr>
              <a:t>0</a:t>
            </a:r>
            <a:r>
              <a:rPr lang="en-GB" dirty="0">
                <a:solidFill>
                  <a:srgbClr val="C5C8C6"/>
                </a:solidFill>
                <a:effectLst/>
                <a:latin typeface="inherit"/>
              </a:rPr>
              <a:t>) { </a:t>
            </a:r>
            <a:r>
              <a:rPr lang="en-GB" i="1" dirty="0">
                <a:solidFill>
                  <a:srgbClr val="969896"/>
                </a:solidFill>
                <a:effectLst/>
                <a:latin typeface="inherit"/>
              </a:rPr>
              <a:t>// Parent process</a:t>
            </a:r>
            <a:r>
              <a:rPr lang="en-GB" dirty="0">
                <a:solidFill>
                  <a:srgbClr val="C5C8C6"/>
                </a:solidFill>
                <a:effectLst/>
                <a:latin typeface="inherit"/>
              </a:rPr>
              <a:t> </a:t>
            </a:r>
            <a:r>
              <a:rPr lang="en-GB" b="1" dirty="0">
                <a:solidFill>
                  <a:srgbClr val="B294BB"/>
                </a:solidFill>
                <a:effectLst/>
                <a:latin typeface="inherit"/>
              </a:rPr>
              <a:t>continue</a:t>
            </a:r>
            <a:r>
              <a:rPr lang="en-GB" dirty="0">
                <a:solidFill>
                  <a:srgbClr val="C5C8C6"/>
                </a:solidFill>
                <a:effectLst/>
                <a:latin typeface="inherit"/>
              </a:rPr>
              <a:t>; </a:t>
            </a:r>
            <a:r>
              <a:rPr lang="en-GB" i="1" dirty="0">
                <a:solidFill>
                  <a:srgbClr val="969896"/>
                </a:solidFill>
                <a:effectLst/>
                <a:latin typeface="inherit"/>
              </a:rPr>
              <a:t>// Skip to the next iteration of the loop</a:t>
            </a:r>
            <a:r>
              <a:rPr lang="en-GB" dirty="0">
                <a:solidFill>
                  <a:srgbClr val="C5C8C6"/>
                </a:solidFill>
                <a:effectLst/>
                <a:latin typeface="inherit"/>
              </a:rPr>
              <a:t> } } </a:t>
            </a:r>
            <a:r>
              <a:rPr lang="en-GB" i="1" dirty="0">
                <a:solidFill>
                  <a:srgbClr val="969896"/>
                </a:solidFill>
                <a:effectLst/>
                <a:latin typeface="inherit"/>
              </a:rPr>
              <a:t>// Parent process waits for all child processes to terminate</a:t>
            </a:r>
            <a:r>
              <a:rPr lang="en-GB" dirty="0">
                <a:solidFill>
                  <a:srgbClr val="C5C8C6"/>
                </a:solidFill>
                <a:effectLst/>
                <a:latin typeface="inherit"/>
              </a:rPr>
              <a:t> </a:t>
            </a:r>
            <a:r>
              <a:rPr lang="en-GB" b="1" dirty="0">
                <a:solidFill>
                  <a:srgbClr val="B294BB"/>
                </a:solidFill>
                <a:effectLst/>
                <a:latin typeface="inherit"/>
              </a:rPr>
              <a:t>for</a:t>
            </a:r>
            <a:r>
              <a:rPr lang="en-GB" dirty="0">
                <a:solidFill>
                  <a:srgbClr val="C5C8C6"/>
                </a:solidFill>
                <a:effectLst/>
                <a:latin typeface="inherit"/>
              </a:rPr>
              <a:t> (i = </a:t>
            </a:r>
            <a:r>
              <a:rPr lang="en-GB" dirty="0">
                <a:solidFill>
                  <a:srgbClr val="DE935F"/>
                </a:solidFill>
                <a:effectLst/>
                <a:latin typeface="inherit"/>
              </a:rPr>
              <a:t>0</a:t>
            </a:r>
            <a:r>
              <a:rPr lang="en-GB" dirty="0">
                <a:solidFill>
                  <a:srgbClr val="C5C8C6"/>
                </a:solidFill>
                <a:effectLst/>
                <a:latin typeface="inherit"/>
              </a:rPr>
              <a:t>; i &lt; </a:t>
            </a:r>
            <a:r>
              <a:rPr lang="en-GB" dirty="0">
                <a:solidFill>
                  <a:srgbClr val="DE935F"/>
                </a:solidFill>
                <a:effectLst/>
                <a:latin typeface="inherit"/>
              </a:rPr>
              <a:t>2</a:t>
            </a:r>
            <a:r>
              <a:rPr lang="en-GB" dirty="0">
                <a:solidFill>
                  <a:srgbClr val="C5C8C6"/>
                </a:solidFill>
                <a:effectLst/>
                <a:latin typeface="inherit"/>
              </a:rPr>
              <a:t>; i++) { </a:t>
            </a:r>
            <a:r>
              <a:rPr lang="en-GB" dirty="0" err="1">
                <a:solidFill>
                  <a:srgbClr val="C5C8C6"/>
                </a:solidFill>
                <a:effectLst/>
                <a:latin typeface="inherit"/>
              </a:rPr>
              <a:t>printf</a:t>
            </a:r>
            <a:r>
              <a:rPr lang="en-GB" dirty="0">
                <a:solidFill>
                  <a:srgbClr val="C5C8C6"/>
                </a:solidFill>
                <a:effectLst/>
                <a:latin typeface="inherit"/>
              </a:rPr>
              <a:t>(</a:t>
            </a:r>
            <a:r>
              <a:rPr lang="en-GB" dirty="0">
                <a:solidFill>
                  <a:srgbClr val="B5BD68"/>
                </a:solidFill>
                <a:effectLst/>
                <a:latin typeface="inherit"/>
              </a:rPr>
              <a:t>"Hello from Parent %d\n"</a:t>
            </a:r>
            <a:r>
              <a:rPr lang="en-GB" dirty="0">
                <a:solidFill>
                  <a:srgbClr val="C5C8C6"/>
                </a:solidFill>
                <a:effectLst/>
                <a:latin typeface="inherit"/>
              </a:rPr>
              <a:t>, i); wait(NULL); </a:t>
            </a:r>
            <a:r>
              <a:rPr lang="en-GB" i="1" dirty="0">
                <a:solidFill>
                  <a:srgbClr val="969896"/>
                </a:solidFill>
                <a:effectLst/>
                <a:latin typeface="inherit"/>
              </a:rPr>
              <a:t>// Wait for a child process to terminate</a:t>
            </a:r>
            <a:r>
              <a:rPr lang="en-GB" dirty="0">
                <a:solidFill>
                  <a:srgbClr val="C5C8C6"/>
                </a:solidFill>
                <a:effectLst/>
                <a:latin typeface="inherit"/>
              </a:rPr>
              <a:t> </a:t>
            </a:r>
            <a:r>
              <a:rPr lang="en-GB" dirty="0" err="1">
                <a:solidFill>
                  <a:srgbClr val="C5C8C6"/>
                </a:solidFill>
                <a:effectLst/>
                <a:latin typeface="inherit"/>
              </a:rPr>
              <a:t>printf</a:t>
            </a:r>
            <a:r>
              <a:rPr lang="en-GB" dirty="0">
                <a:solidFill>
                  <a:srgbClr val="C5C8C6"/>
                </a:solidFill>
                <a:effectLst/>
                <a:latin typeface="inherit"/>
              </a:rPr>
              <a:t>(</a:t>
            </a:r>
            <a:r>
              <a:rPr lang="en-GB" dirty="0">
                <a:solidFill>
                  <a:srgbClr val="B5BD68"/>
                </a:solidFill>
                <a:effectLst/>
                <a:latin typeface="inherit"/>
              </a:rPr>
              <a:t>"Hello from Parent again %d\n"</a:t>
            </a:r>
            <a:r>
              <a:rPr lang="en-GB" dirty="0">
                <a:solidFill>
                  <a:srgbClr val="C5C8C6"/>
                </a:solidFill>
                <a:effectLst/>
                <a:latin typeface="inherit"/>
              </a:rPr>
              <a:t>, i); } </a:t>
            </a:r>
            <a:r>
              <a:rPr lang="en-GB" dirty="0" err="1">
                <a:solidFill>
                  <a:srgbClr val="C5C8C6"/>
                </a:solidFill>
                <a:effectLst/>
                <a:latin typeface="inherit"/>
              </a:rPr>
              <a:t>printf</a:t>
            </a:r>
            <a:r>
              <a:rPr lang="en-GB" dirty="0">
                <a:solidFill>
                  <a:srgbClr val="C5C8C6"/>
                </a:solidFill>
                <a:effectLst/>
                <a:latin typeface="inherit"/>
              </a:rPr>
              <a:t>(</a:t>
            </a:r>
            <a:r>
              <a:rPr lang="en-GB" dirty="0">
                <a:solidFill>
                  <a:srgbClr val="B5BD68"/>
                </a:solidFill>
                <a:effectLst/>
                <a:latin typeface="inherit"/>
              </a:rPr>
              <a:t>"Parent exiting\n"</a:t>
            </a:r>
            <a:r>
              <a:rPr lang="en-GB" dirty="0">
                <a:solidFill>
                  <a:srgbClr val="C5C8C6"/>
                </a:solidFill>
                <a:effectLst/>
                <a:latin typeface="inherit"/>
              </a:rPr>
              <a:t>); </a:t>
            </a:r>
            <a:r>
              <a:rPr lang="en-GB" b="1" dirty="0">
                <a:solidFill>
                  <a:srgbClr val="B294BB"/>
                </a:solidFill>
                <a:effectLst/>
                <a:latin typeface="inherit"/>
              </a:rPr>
              <a:t>return</a:t>
            </a:r>
            <a:r>
              <a:rPr lang="en-GB" dirty="0">
                <a:solidFill>
                  <a:srgbClr val="C5C8C6"/>
                </a:solidFill>
                <a:effectLst/>
                <a:latin typeface="inherit"/>
              </a:rPr>
              <a:t> </a:t>
            </a:r>
            <a:r>
              <a:rPr lang="en-GB" dirty="0">
                <a:solidFill>
                  <a:srgbClr val="DE935F"/>
                </a:solidFill>
                <a:effectLst/>
                <a:latin typeface="inherit"/>
              </a:rPr>
              <a:t>0</a:t>
            </a:r>
            <a:r>
              <a:rPr lang="en-GB" dirty="0">
                <a:solidFill>
                  <a:srgbClr val="C5C8C6"/>
                </a:solidFill>
                <a:effectLst/>
                <a:latin typeface="inherit"/>
              </a:rPr>
              <a:t>; } </a:t>
            </a:r>
            <a:endParaRPr lang="en-GB" dirty="0"/>
          </a:p>
          <a:p>
            <a:pPr>
              <a:buNone/>
            </a:pPr>
            <a:r>
              <a:rPr lang="en-GB" b="1" dirty="0"/>
              <a:t>Key Observations:</a:t>
            </a:r>
          </a:p>
          <a:p>
            <a:pPr>
              <a:buFont typeface="+mj-lt"/>
              <a:buAutoNum type="arabicPeriod"/>
            </a:pPr>
            <a:r>
              <a:rPr lang="en-GB" b="1" dirty="0"/>
              <a:t>fork() </a:t>
            </a:r>
            <a:r>
              <a:rPr lang="en-GB" b="1" dirty="0" err="1"/>
              <a:t>Behavior</a:t>
            </a:r>
            <a:r>
              <a:rPr lang="en-GB" b="1" dirty="0"/>
              <a:t>:</a:t>
            </a:r>
            <a:endParaRPr lang="en-GB" dirty="0"/>
          </a:p>
          <a:p>
            <a:pPr marL="742950" lvl="1" indent="-285750">
              <a:buFont typeface="+mj-lt"/>
              <a:buAutoNum type="arabicPeriod"/>
            </a:pPr>
            <a:r>
              <a:rPr lang="en-GB" dirty="0"/>
              <a:t>Each call to fork() creates a new child process.</a:t>
            </a:r>
          </a:p>
          <a:p>
            <a:pPr marL="742950" lvl="1" indent="-285750">
              <a:buFont typeface="+mj-lt"/>
              <a:buAutoNum type="arabicPeriod"/>
            </a:pPr>
            <a:r>
              <a:rPr lang="en-GB" dirty="0"/>
              <a:t>Both the parent and child processes execute concurrently from the point where fork() was called.</a:t>
            </a:r>
          </a:p>
          <a:p>
            <a:pPr marL="742950" lvl="1" indent="-285750">
              <a:buFont typeface="+mj-lt"/>
              <a:buAutoNum type="arabicPeriod"/>
            </a:pPr>
            <a:r>
              <a:rPr lang="en-GB" dirty="0"/>
              <a:t>The return value of fork() determines whether the process is the parent (</a:t>
            </a:r>
            <a:r>
              <a:rPr lang="en-GB" dirty="0" err="1"/>
              <a:t>pid</a:t>
            </a:r>
            <a:r>
              <a:rPr lang="en-GB" dirty="0"/>
              <a:t> &gt; 0) or the child (</a:t>
            </a:r>
            <a:r>
              <a:rPr lang="en-GB" dirty="0" err="1"/>
              <a:t>pid</a:t>
            </a:r>
            <a:r>
              <a:rPr lang="en-GB" dirty="0"/>
              <a:t> == 0).</a:t>
            </a:r>
          </a:p>
          <a:p>
            <a:pPr>
              <a:buFont typeface="+mj-lt"/>
              <a:buAutoNum type="arabicPeriod"/>
            </a:pPr>
            <a:r>
              <a:rPr lang="en-GB" b="1" dirty="0"/>
              <a:t>Parent-Child Execution Order:</a:t>
            </a:r>
            <a:endParaRPr lang="en-GB" dirty="0"/>
          </a:p>
          <a:p>
            <a:pPr marL="742950" lvl="1" indent="-285750">
              <a:buFont typeface="+mj-lt"/>
              <a:buAutoNum type="arabicPeriod"/>
            </a:pPr>
            <a:r>
              <a:rPr lang="en-GB" dirty="0"/>
              <a:t>The parent skips any further logic in the loop after creating a child by using continue. This means that after creating a child, the parent immediately proceeds to create another child in the next iteration of the loop without waiting for the previous one to terminate.</a:t>
            </a:r>
          </a:p>
          <a:p>
            <a:pPr>
              <a:buFont typeface="+mj-lt"/>
              <a:buAutoNum type="arabicPeriod"/>
            </a:pPr>
            <a:r>
              <a:rPr lang="en-GB" b="1" dirty="0"/>
              <a:t>Number of Processes:</a:t>
            </a:r>
            <a:endParaRPr lang="en-GB" dirty="0"/>
          </a:p>
          <a:p>
            <a:pPr marL="742950" lvl="1" indent="-285750">
              <a:buFont typeface="+mj-lt"/>
              <a:buAutoNum type="arabicPeriod"/>
            </a:pPr>
            <a:r>
              <a:rPr lang="en-GB" dirty="0"/>
              <a:t>The loop runs twice (i = 0 and i = 1), so two child processes are created in total.</a:t>
            </a:r>
          </a:p>
          <a:p>
            <a:pPr>
              <a:buFont typeface="+mj-lt"/>
              <a:buAutoNum type="arabicPeriod"/>
            </a:pPr>
            <a:r>
              <a:rPr lang="en-GB" b="1" dirty="0"/>
              <a:t>Parent Waiting:</a:t>
            </a:r>
            <a:endParaRPr lang="en-GB" dirty="0"/>
          </a:p>
          <a:p>
            <a:pPr marL="742950" lvl="1" indent="-285750">
              <a:buFont typeface="+mj-lt"/>
              <a:buAutoNum type="arabicPeriod"/>
            </a:pPr>
            <a:r>
              <a:rPr lang="en-GB" dirty="0"/>
              <a:t>After exiting the loop, the parent waits for all child processes to terminate using a separate loop with wait(NULL).</a:t>
            </a:r>
          </a:p>
          <a:p>
            <a:pPr>
              <a:buFont typeface="+mj-lt"/>
              <a:buAutoNum type="arabicPeriod"/>
            </a:pPr>
            <a:r>
              <a:rPr lang="en-GB" b="1" dirty="0"/>
              <a:t>Output Variability:</a:t>
            </a:r>
            <a:endParaRPr lang="en-GB" dirty="0"/>
          </a:p>
          <a:p>
            <a:pPr marL="742950" lvl="1" indent="-285750">
              <a:buFont typeface="+mj-lt"/>
              <a:buAutoNum type="arabicPeriod"/>
            </a:pPr>
            <a:r>
              <a:rPr lang="en-GB" dirty="0"/>
              <a:t>Since the parent does not wait for each child immediately after creating it, the outputs of "Hello from Child" messages can interleave with each other or with messages from the parent.</a:t>
            </a:r>
          </a:p>
          <a:p>
            <a:pPr>
              <a:buNone/>
            </a:pPr>
            <a:r>
              <a:rPr lang="en-GB" b="1" dirty="0"/>
              <a:t>Detailed Execution Flow:</a:t>
            </a:r>
          </a:p>
          <a:p>
            <a:pPr>
              <a:buNone/>
            </a:pPr>
            <a:r>
              <a:rPr lang="en-GB" b="1" dirty="0"/>
              <a:t>Iteration 1 (i = 0):</a:t>
            </a:r>
          </a:p>
          <a:p>
            <a:pPr>
              <a:buFont typeface="Arial" panose="020B0604020202020204" pitchFamily="34" charset="0"/>
              <a:buChar char="•"/>
            </a:pPr>
            <a:r>
              <a:rPr lang="en-GB" dirty="0"/>
              <a:t>The parent process creates a child process (</a:t>
            </a:r>
            <a:r>
              <a:rPr lang="en-GB" dirty="0" err="1"/>
              <a:t>pid</a:t>
            </a:r>
            <a:r>
              <a:rPr lang="en-GB" dirty="0"/>
              <a:t> = fork()).</a:t>
            </a:r>
          </a:p>
          <a:p>
            <a:pPr>
              <a:buFont typeface="Arial" panose="020B0604020202020204" pitchFamily="34" charset="0"/>
              <a:buChar char="•"/>
            </a:pPr>
            <a:r>
              <a:rPr lang="en-GB" dirty="0"/>
              <a:t>If </a:t>
            </a:r>
            <a:r>
              <a:rPr lang="en-GB" dirty="0" err="1"/>
              <a:t>pid</a:t>
            </a:r>
            <a:r>
              <a:rPr lang="en-GB" dirty="0"/>
              <a:t> == 0 (child process):</a:t>
            </a:r>
          </a:p>
          <a:p>
            <a:pPr marL="742950" lvl="1" indent="-285750">
              <a:buFont typeface="Arial" panose="020B0604020202020204" pitchFamily="34" charset="0"/>
              <a:buChar char="•"/>
            </a:pPr>
            <a:r>
              <a:rPr lang="en-GB" dirty="0"/>
              <a:t>Prints: Hello from Child 0</a:t>
            </a:r>
          </a:p>
          <a:p>
            <a:pPr marL="742950" lvl="1" indent="-285750">
              <a:buFont typeface="Arial" panose="020B0604020202020204" pitchFamily="34" charset="0"/>
              <a:buChar char="•"/>
            </a:pPr>
            <a:r>
              <a:rPr lang="en-GB" dirty="0"/>
              <a:t>Exits with return 0.</a:t>
            </a:r>
          </a:p>
          <a:p>
            <a:pPr>
              <a:buFont typeface="Arial" panose="020B0604020202020204" pitchFamily="34" charset="0"/>
              <a:buChar char="•"/>
            </a:pPr>
            <a:r>
              <a:rPr lang="en-GB" dirty="0"/>
              <a:t>If </a:t>
            </a:r>
            <a:r>
              <a:rPr lang="en-GB" dirty="0" err="1"/>
              <a:t>pid</a:t>
            </a:r>
            <a:r>
              <a:rPr lang="en-GB" dirty="0"/>
              <a:t> &gt; 0 (parent process):</a:t>
            </a:r>
          </a:p>
          <a:p>
            <a:pPr marL="742950" lvl="1" indent="-285750">
              <a:buFont typeface="Arial" panose="020B0604020202020204" pitchFamily="34" charset="0"/>
              <a:buChar char="•"/>
            </a:pPr>
            <a:r>
              <a:rPr lang="en-GB" dirty="0"/>
              <a:t>Skips to the next iteration of the loop using continue.</a:t>
            </a:r>
          </a:p>
          <a:p>
            <a:pPr>
              <a:buNone/>
            </a:pPr>
            <a:r>
              <a:rPr lang="en-GB" b="1" dirty="0"/>
              <a:t>Iteration 2 (i = 1):</a:t>
            </a:r>
          </a:p>
          <a:p>
            <a:pPr>
              <a:buFont typeface="Arial" panose="020B0604020202020204" pitchFamily="34" charset="0"/>
              <a:buChar char="•"/>
            </a:pPr>
            <a:r>
              <a:rPr lang="en-GB" dirty="0"/>
              <a:t>The same logic applies as in iteration 1, but with i = 1.</a:t>
            </a:r>
          </a:p>
          <a:p>
            <a:pPr>
              <a:buNone/>
            </a:pPr>
            <a:r>
              <a:rPr lang="en-GB" dirty="0"/>
              <a:t>After both iterations, the parent waits for all child processes to terminate using wait(NULL) in a separate loop. For each terminated child, it prints:</a:t>
            </a:r>
          </a:p>
          <a:p>
            <a:pPr>
              <a:buFont typeface="Arial" panose="020B0604020202020204" pitchFamily="34" charset="0"/>
              <a:buChar char="•"/>
            </a:pPr>
            <a:r>
              <a:rPr lang="en-GB" dirty="0"/>
              <a:t>Hello from Parent %d</a:t>
            </a:r>
          </a:p>
          <a:p>
            <a:pPr>
              <a:buFont typeface="Arial" panose="020B0604020202020204" pitchFamily="34" charset="0"/>
              <a:buChar char="•"/>
            </a:pPr>
            <a:r>
              <a:rPr lang="en-GB" dirty="0"/>
              <a:t>Waits for termination.</a:t>
            </a:r>
          </a:p>
          <a:p>
            <a:pPr>
              <a:buFont typeface="Arial" panose="020B0604020202020204" pitchFamily="34" charset="0"/>
              <a:buChar char="•"/>
            </a:pPr>
            <a:r>
              <a:rPr lang="en-GB" dirty="0"/>
              <a:t>Prints: Hello from Parent again %d.</a:t>
            </a:r>
          </a:p>
          <a:p>
            <a:pPr>
              <a:buNone/>
            </a:pPr>
            <a:r>
              <a:rPr lang="en-GB" dirty="0"/>
              <a:t>Finally, it prints Parent exiting before terminating.</a:t>
            </a:r>
          </a:p>
          <a:p>
            <a:pPr>
              <a:buNone/>
            </a:pPr>
            <a:r>
              <a:rPr lang="en-GB" b="1" dirty="0"/>
              <a:t>Possible Outputs:</a:t>
            </a:r>
          </a:p>
          <a:p>
            <a:pPr>
              <a:buNone/>
            </a:pPr>
            <a:r>
              <a:rPr lang="en-GB" dirty="0"/>
              <a:t>Since the parent does not wait immediately after creating each child, there is variability in how "Hello" messages from children interleave with those from the parent. However, due to the final waiting loop (wait(NULL)), "Parent exiting" is always printed last.</a:t>
            </a:r>
          </a:p>
          <a:p>
            <a:pPr>
              <a:buNone/>
            </a:pPr>
            <a:r>
              <a:rPr lang="en-GB" dirty="0"/>
              <a:t>Here are some possible outputs:</a:t>
            </a:r>
          </a:p>
          <a:p>
            <a:pPr>
              <a:buNone/>
            </a:pPr>
            <a:r>
              <a:rPr lang="en-GB" b="1" dirty="0"/>
              <a:t>Case 1:</a:t>
            </a:r>
          </a:p>
          <a:p>
            <a:pPr>
              <a:buNone/>
            </a:pPr>
            <a:r>
              <a:rPr lang="en-GB" dirty="0"/>
              <a:t>text</a:t>
            </a:r>
          </a:p>
          <a:p>
            <a:pPr>
              <a:buNone/>
            </a:pPr>
            <a:r>
              <a:rPr lang="en-GB" dirty="0">
                <a:solidFill>
                  <a:srgbClr val="C5C8C6"/>
                </a:solidFill>
                <a:effectLst/>
                <a:latin typeface="inherit"/>
              </a:rPr>
              <a:t>Hello from Child 0 Hello from Child 1 Hello from Parent 0 Hello from Parent again 0 Hello from Parent 1 Hello from Parent again 1 Parent exiting </a:t>
            </a:r>
            <a:endParaRPr lang="en-GB" dirty="0"/>
          </a:p>
          <a:p>
            <a:pPr>
              <a:buNone/>
            </a:pPr>
            <a:r>
              <a:rPr lang="en-GB" b="1" dirty="0"/>
              <a:t>Case 2:</a:t>
            </a:r>
          </a:p>
          <a:p>
            <a:pPr>
              <a:buNone/>
            </a:pPr>
            <a:r>
              <a:rPr lang="en-GB" dirty="0"/>
              <a:t>text</a:t>
            </a:r>
          </a:p>
          <a:p>
            <a:pPr>
              <a:buNone/>
            </a:pPr>
            <a:r>
              <a:rPr lang="en-GB" dirty="0">
                <a:solidFill>
                  <a:srgbClr val="C5C8C6"/>
                </a:solidFill>
                <a:effectLst/>
                <a:latin typeface="inherit"/>
              </a:rPr>
              <a:t>Hello from Child 1 Hello from Child 0 Hello from Parent 0 Hello from Parent again 0 Hello from Parent 1 Hello from Parent again 1 Parent exiting </a:t>
            </a:r>
            <a:endParaRPr lang="en-GB" dirty="0"/>
          </a:p>
          <a:p>
            <a:pPr>
              <a:buNone/>
            </a:pPr>
            <a:r>
              <a:rPr lang="en-GB" b="1" dirty="0"/>
              <a:t>Case 3:</a:t>
            </a:r>
          </a:p>
          <a:p>
            <a:pPr>
              <a:buNone/>
            </a:pPr>
            <a:r>
              <a:rPr lang="en-GB" dirty="0"/>
              <a:t>text</a:t>
            </a:r>
          </a:p>
          <a:p>
            <a:pPr>
              <a:buNone/>
            </a:pPr>
            <a:r>
              <a:rPr lang="en-GB" dirty="0">
                <a:solidFill>
                  <a:srgbClr val="C5C8C6"/>
                </a:solidFill>
                <a:effectLst/>
                <a:latin typeface="inherit"/>
              </a:rPr>
              <a:t>Hello from Child 0 Hello from Parent 0 Hello from Child 1 Hello from Parent again 0 Hello from Parent 1 Hello from Parent again 1 Parent exiting </a:t>
            </a:r>
            <a:endParaRPr lang="en-GB" dirty="0"/>
          </a:p>
          <a:p>
            <a:pPr>
              <a:buNone/>
            </a:pPr>
            <a:r>
              <a:rPr lang="en-GB" b="1" dirty="0"/>
              <a:t>Case N... (Variations):</a:t>
            </a:r>
          </a:p>
          <a:p>
            <a:pPr>
              <a:buNone/>
            </a:pPr>
            <a:r>
              <a:rPr lang="en-GB" dirty="0"/>
              <a:t>The order of "Child" and "Parent" messages can vary depending on how processes are scheduled by the operating system.</a:t>
            </a:r>
          </a:p>
          <a:p>
            <a:pPr>
              <a:buNone/>
            </a:pPr>
            <a:r>
              <a:rPr lang="en-GB" b="1" dirty="0"/>
              <a:t>Key Notes:</a:t>
            </a:r>
          </a:p>
          <a:p>
            <a:pPr>
              <a:buFont typeface="+mj-lt"/>
              <a:buAutoNum type="arabicPeriod"/>
            </a:pPr>
            <a:r>
              <a:rPr lang="en-GB" b="1" dirty="0"/>
              <a:t>Why Variability?</a:t>
            </a:r>
            <a:endParaRPr lang="en-GB" dirty="0"/>
          </a:p>
          <a:p>
            <a:pPr marL="742950" lvl="1" indent="-285750">
              <a:buFont typeface="+mj-lt"/>
              <a:buAutoNum type="arabicPeriod"/>
            </a:pPr>
            <a:r>
              <a:rPr lang="en-GB" dirty="0"/>
              <a:t>The parent does not wait for each child immediately after creating it. This allows children and parents to execute concurrently, leading to interleaved outputs.</a:t>
            </a:r>
          </a:p>
          <a:p>
            <a:pPr>
              <a:buFont typeface="+mj-lt"/>
              <a:buAutoNum type="arabicPeriod"/>
            </a:pPr>
            <a:r>
              <a:rPr lang="en-GB" b="1" dirty="0"/>
              <a:t>Final Message ("Parent exiting")</a:t>
            </a:r>
            <a:endParaRPr lang="en-GB" dirty="0"/>
          </a:p>
          <a:p>
            <a:pPr marL="742950" lvl="1" indent="-285750">
              <a:buFont typeface="+mj-lt"/>
              <a:buAutoNum type="arabicPeriod"/>
            </a:pPr>
            <a:r>
              <a:rPr lang="en-GB" dirty="0"/>
              <a:t>This is printed only by the original parent process after all children have terminated.</a:t>
            </a:r>
          </a:p>
          <a:p>
            <a:pPr>
              <a:buFont typeface="+mj-lt"/>
              <a:buAutoNum type="arabicPeriod"/>
            </a:pPr>
            <a:r>
              <a:rPr lang="en-GB" b="1" dirty="0" err="1"/>
              <a:t>Behavior</a:t>
            </a:r>
            <a:r>
              <a:rPr lang="en-GB" b="1" dirty="0"/>
              <a:t> of wait(NULL):</a:t>
            </a:r>
            <a:endParaRPr lang="en-GB" dirty="0"/>
          </a:p>
          <a:p>
            <a:pPr marL="742950" lvl="1" indent="-285750">
              <a:buFont typeface="+mj-lt"/>
              <a:buAutoNum type="arabicPeriod"/>
            </a:pPr>
            <a:r>
              <a:rPr lang="en-GB" dirty="0"/>
              <a:t>The wait(NULL) loop ensures that all children terminate before "Parent exiting" is printed.</a:t>
            </a:r>
          </a:p>
          <a:p>
            <a:pPr>
              <a:buNone/>
            </a:pPr>
            <a:r>
              <a:rPr lang="en-GB" b="1" dirty="0"/>
              <a:t>Summary:</a:t>
            </a:r>
          </a:p>
          <a:p>
            <a:pPr>
              <a:buNone/>
            </a:pPr>
            <a:r>
              <a:rPr lang="en-GB" dirty="0"/>
              <a:t>The program has </a:t>
            </a:r>
            <a:r>
              <a:rPr lang="en-GB" b="1" dirty="0"/>
              <a:t>many possible outputs</a:t>
            </a:r>
            <a:r>
              <a:rPr lang="en-GB" dirty="0"/>
              <a:t> due to concurrent execution and scheduling variability. However, all outputs will include:</a:t>
            </a:r>
          </a:p>
          <a:p>
            <a:pPr>
              <a:buFont typeface="Arial" panose="020B0604020202020204" pitchFamily="34" charset="0"/>
              <a:buChar char="•"/>
            </a:pPr>
            <a:r>
              <a:rPr lang="en-GB" dirty="0"/>
              <a:t>Two "Child" messages (Hello from Child X) in some order.</a:t>
            </a:r>
          </a:p>
          <a:p>
            <a:pPr>
              <a:buFont typeface="Arial" panose="020B0604020202020204" pitchFamily="34" charset="0"/>
              <a:buChar char="•"/>
            </a:pPr>
            <a:r>
              <a:rPr lang="en-GB" dirty="0"/>
              <a:t>Two "Parent" messages (Hello from Parent X and Hello from Parent again X) corresponding to each iteration.</a:t>
            </a:r>
          </a:p>
          <a:p>
            <a:pPr>
              <a:buFont typeface="Arial" panose="020B0604020202020204" pitchFamily="34" charset="0"/>
              <a:buChar char="•"/>
            </a:pPr>
            <a:r>
              <a:rPr lang="en-GB" dirty="0"/>
              <a:t>A final "Parent exiting" message printed last.</a:t>
            </a:r>
          </a:p>
          <a:p>
            <a:r>
              <a:rPr lang="en-GB" dirty="0"/>
              <a:t>Answer from Perplexity: </a:t>
            </a:r>
            <a:r>
              <a:rPr lang="en-GB" dirty="0">
                <a:hlinkClick r:id="rId3"/>
              </a:rPr>
              <a:t>pplx.ai/share</a:t>
            </a:r>
            <a:endParaRPr lang="en-GB" dirty="0"/>
          </a:p>
          <a:p>
            <a:endParaRPr lang="en-SE" dirty="0"/>
          </a:p>
        </p:txBody>
      </p:sp>
    </p:spTree>
    <p:extLst>
      <p:ext uri="{BB962C8B-B14F-4D97-AF65-F5344CB8AC3E}">
        <p14:creationId xmlns:p14="http://schemas.microsoft.com/office/powerpoint/2010/main" val="26231095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2133600" y="1295400"/>
            <a:ext cx="7848600" cy="2057400"/>
          </a:xfrm>
        </p:spPr>
        <p:txBody>
          <a:bodyPr/>
          <a:lstStyle/>
          <a:p>
            <a:pPr>
              <a:defRPr/>
            </a:pPr>
            <a:r>
              <a:rPr lang="en-US" sz="3000" dirty="0"/>
              <a:t>CSC 112: Computer Operating Systems</a:t>
            </a:r>
            <a:br>
              <a:rPr lang="en-US" sz="3000" dirty="0"/>
            </a:br>
            <a:r>
              <a:rPr lang="en-US" sz="3000" dirty="0"/>
              <a:t>Lecture 2</a:t>
            </a:r>
            <a:br>
              <a:rPr lang="en-US" sz="3000" dirty="0"/>
            </a:br>
            <a:br>
              <a:rPr lang="en-US" sz="3000" dirty="0"/>
            </a:br>
            <a:r>
              <a:rPr lang="en-US" sz="3000" dirty="0">
                <a:latin typeface="+mj-lt"/>
              </a:rPr>
              <a:t>Processes and Threads Exercises</a:t>
            </a: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F516D-1BE3-FBB6-5F3D-5606462C7B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EDEF0F1-9100-743C-9EA8-345369FE60E6}"/>
              </a:ext>
            </a:extLst>
          </p:cNvPr>
          <p:cNvSpPr>
            <a:spLocks noGrp="1"/>
          </p:cNvSpPr>
          <p:nvPr>
            <p:ph type="title"/>
          </p:nvPr>
        </p:nvSpPr>
        <p:spPr/>
        <p:txBody>
          <a:bodyPr/>
          <a:lstStyle/>
          <a:p>
            <a:r>
              <a:rPr lang="en-GB" dirty="0"/>
              <a:t>Wait() I</a:t>
            </a:r>
            <a:endParaRPr lang="en-SE" dirty="0"/>
          </a:p>
        </p:txBody>
      </p:sp>
      <p:sp>
        <p:nvSpPr>
          <p:cNvPr id="3" name="Content Placeholder 2">
            <a:extLst>
              <a:ext uri="{FF2B5EF4-FFF2-40B4-BE49-F238E27FC236}">
                <a16:creationId xmlns:a16="http://schemas.microsoft.com/office/drawing/2014/main" id="{D8A53E56-D151-FA29-4466-1649AF0349B0}"/>
              </a:ext>
            </a:extLst>
          </p:cNvPr>
          <p:cNvSpPr>
            <a:spLocks noGrp="1"/>
          </p:cNvSpPr>
          <p:nvPr>
            <p:ph idx="1"/>
          </p:nvPr>
        </p:nvSpPr>
        <p:spPr>
          <a:xfrm>
            <a:off x="6246606" y="914400"/>
            <a:ext cx="5132594" cy="5105400"/>
          </a:xfrm>
        </p:spPr>
        <p:txBody>
          <a:bodyPr>
            <a:normAutofit/>
          </a:bodyPr>
          <a:lstStyle/>
          <a:p>
            <a:r>
              <a:rPr lang="en-GB" dirty="0"/>
              <a:t>Due to the use of wait(NULL), the parent waits for each child to complete before creating another child. This enforces sequential execution, meaning there is no interleaving between outputs from different iterations.</a:t>
            </a:r>
          </a:p>
          <a:p>
            <a:pPr lvl="1"/>
            <a:r>
              <a:rPr lang="nb-NO" dirty="0"/>
              <a:t>Hello 0</a:t>
            </a:r>
          </a:p>
          <a:p>
            <a:pPr lvl="1"/>
            <a:r>
              <a:rPr lang="nb-NO" dirty="0"/>
              <a:t>Hello 1</a:t>
            </a:r>
          </a:p>
          <a:p>
            <a:pPr lvl="1"/>
            <a:r>
              <a:rPr lang="nb-NO" dirty="0"/>
              <a:t>Parent exiting</a:t>
            </a:r>
            <a:endParaRPr lang="en-SE" dirty="0"/>
          </a:p>
        </p:txBody>
      </p:sp>
      <p:sp>
        <p:nvSpPr>
          <p:cNvPr id="5" name="TextBox 4">
            <a:extLst>
              <a:ext uri="{FF2B5EF4-FFF2-40B4-BE49-F238E27FC236}">
                <a16:creationId xmlns:a16="http://schemas.microsoft.com/office/drawing/2014/main" id="{B56B300D-12FF-12C2-55A4-CBAEC65B06E8}"/>
              </a:ext>
            </a:extLst>
          </p:cNvPr>
          <p:cNvSpPr txBox="1"/>
          <p:nvPr/>
        </p:nvSpPr>
        <p:spPr>
          <a:xfrm>
            <a:off x="152400" y="1066800"/>
            <a:ext cx="6094206" cy="4401205"/>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2534400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8537F-6A12-5546-5D49-39C4B2ACBC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D6AAFB-AE72-8463-B55C-091CB7A5EFB0}"/>
              </a:ext>
            </a:extLst>
          </p:cNvPr>
          <p:cNvSpPr>
            <a:spLocks noGrp="1"/>
          </p:cNvSpPr>
          <p:nvPr>
            <p:ph type="title"/>
          </p:nvPr>
        </p:nvSpPr>
        <p:spPr/>
        <p:txBody>
          <a:bodyPr/>
          <a:lstStyle/>
          <a:p>
            <a:r>
              <a:rPr lang="en-GB" dirty="0"/>
              <a:t>Wait() I with exec()</a:t>
            </a:r>
            <a:endParaRPr lang="en-SE" dirty="0"/>
          </a:p>
        </p:txBody>
      </p:sp>
      <p:sp>
        <p:nvSpPr>
          <p:cNvPr id="3" name="Content Placeholder 2">
            <a:extLst>
              <a:ext uri="{FF2B5EF4-FFF2-40B4-BE49-F238E27FC236}">
                <a16:creationId xmlns:a16="http://schemas.microsoft.com/office/drawing/2014/main" id="{5DA447D1-4A4B-CEFA-E387-1C1055099D17}"/>
              </a:ext>
            </a:extLst>
          </p:cNvPr>
          <p:cNvSpPr>
            <a:spLocks noGrp="1"/>
          </p:cNvSpPr>
          <p:nvPr>
            <p:ph idx="1"/>
          </p:nvPr>
        </p:nvSpPr>
        <p:spPr>
          <a:xfrm>
            <a:off x="6246606" y="914399"/>
            <a:ext cx="5132594" cy="5498123"/>
          </a:xfrm>
        </p:spPr>
        <p:txBody>
          <a:bodyPr/>
          <a:lstStyle/>
          <a:p>
            <a:r>
              <a:rPr lang="en-GB" sz="2400" dirty="0"/>
              <a:t>In Child process: exec() replaces the current process image with a new program called SOME_COMMAND. The child process will execute the command and terminate. The code following it (e.g., </a:t>
            </a:r>
            <a:r>
              <a:rPr lang="en-GB" sz="2400" dirty="0" err="1"/>
              <a:t>printf</a:t>
            </a:r>
            <a:r>
              <a:rPr lang="en-GB" sz="2400" dirty="0"/>
              <a:t>("Child\n")) will not be executed because it is now running SOME_COMMAND, not the code shown in the text box.</a:t>
            </a:r>
          </a:p>
          <a:p>
            <a:r>
              <a:rPr lang="en-GB" sz="2400" dirty="0"/>
              <a:t>Output:</a:t>
            </a:r>
          </a:p>
          <a:p>
            <a:pPr lvl="1"/>
            <a:r>
              <a:rPr lang="en-GB" sz="2000" dirty="0"/>
              <a:t>Hello 0</a:t>
            </a:r>
          </a:p>
          <a:p>
            <a:pPr lvl="1"/>
            <a:r>
              <a:rPr lang="en-GB" sz="2000" dirty="0"/>
              <a:t>Hello 1</a:t>
            </a:r>
          </a:p>
          <a:p>
            <a:pPr lvl="1"/>
            <a:r>
              <a:rPr lang="en-GB" sz="2000" dirty="0"/>
              <a:t>Parent exiting</a:t>
            </a:r>
            <a:endParaRPr lang="en-SE" sz="2000" dirty="0"/>
          </a:p>
        </p:txBody>
      </p:sp>
      <p:sp>
        <p:nvSpPr>
          <p:cNvPr id="5" name="TextBox 4">
            <a:extLst>
              <a:ext uri="{FF2B5EF4-FFF2-40B4-BE49-F238E27FC236}">
                <a16:creationId xmlns:a16="http://schemas.microsoft.com/office/drawing/2014/main" id="{453639CC-23E8-49C4-E740-6614EFC5CFB4}"/>
              </a:ext>
            </a:extLst>
          </p:cNvPr>
          <p:cNvSpPr txBox="1"/>
          <p:nvPr/>
        </p:nvSpPr>
        <p:spPr>
          <a:xfrm>
            <a:off x="152400" y="1112609"/>
            <a:ext cx="6094206" cy="5047536"/>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a:t>
            </a:r>
          </a:p>
          <a:p>
            <a:r>
              <a:rPr lang="en-GB" sz="1400" b="0" dirty="0">
                <a:latin typeface="Courier New" panose="02070309020205020404" pitchFamily="49" charset="0"/>
                <a:cs typeface="Courier New" panose="02070309020205020404" pitchFamily="49" charset="0"/>
              </a:rPr>
              <a:t>            exec(SOME_COMMAND); //SOME_COMMAND is a Linux command that does not print anything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again %d\n", i);</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52857700"/>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06725-6789-BA43-0234-422C0F62F6B0}"/>
              </a:ext>
            </a:extLst>
          </p:cNvPr>
          <p:cNvSpPr>
            <a:spLocks noGrp="1"/>
          </p:cNvSpPr>
          <p:nvPr>
            <p:ph type="title"/>
          </p:nvPr>
        </p:nvSpPr>
        <p:spPr/>
        <p:txBody>
          <a:bodyPr/>
          <a:lstStyle/>
          <a:p>
            <a:r>
              <a:rPr lang="en-GB" dirty="0"/>
              <a:t>Wait() II</a:t>
            </a:r>
            <a:endParaRPr lang="en-SE" dirty="0"/>
          </a:p>
        </p:txBody>
      </p:sp>
      <p:sp>
        <p:nvSpPr>
          <p:cNvPr id="3" name="Content Placeholder 2">
            <a:extLst>
              <a:ext uri="{FF2B5EF4-FFF2-40B4-BE49-F238E27FC236}">
                <a16:creationId xmlns:a16="http://schemas.microsoft.com/office/drawing/2014/main" id="{2C4010BA-E45E-7A50-ACB5-6DC3CA1D31E3}"/>
              </a:ext>
            </a:extLst>
          </p:cNvPr>
          <p:cNvSpPr>
            <a:spLocks noGrp="1"/>
          </p:cNvSpPr>
          <p:nvPr>
            <p:ph idx="1"/>
          </p:nvPr>
        </p:nvSpPr>
        <p:spPr>
          <a:xfrm>
            <a:off x="6246606" y="914400"/>
            <a:ext cx="5132594" cy="5105400"/>
          </a:xfrm>
        </p:spPr>
        <p:txBody>
          <a:bodyPr>
            <a:normAutofit fontScale="85000" lnSpcReduction="10000"/>
          </a:bodyPr>
          <a:lstStyle/>
          <a:p>
            <a:r>
              <a:rPr lang="en-GB" dirty="0"/>
              <a:t>Since the parent does not wait immediately after creating each child, the outputs of "Hello" messages from children can interleave. However, due to the final waiting loop (wait(NULL)), "Parent exiting" is always printed last.</a:t>
            </a:r>
          </a:p>
          <a:p>
            <a:r>
              <a:rPr lang="en-GB" dirty="0"/>
              <a:t>Two possible outputs:</a:t>
            </a:r>
          </a:p>
          <a:p>
            <a:pPr lvl="1"/>
            <a:r>
              <a:rPr lang="en-GB" dirty="0"/>
              <a:t>Hello 0</a:t>
            </a:r>
          </a:p>
          <a:p>
            <a:pPr lvl="1"/>
            <a:r>
              <a:rPr lang="en-GB" dirty="0"/>
              <a:t>Hello 1</a:t>
            </a:r>
          </a:p>
          <a:p>
            <a:pPr lvl="1"/>
            <a:r>
              <a:rPr lang="en-GB" dirty="0"/>
              <a:t>Parent exiting</a:t>
            </a:r>
          </a:p>
          <a:p>
            <a:r>
              <a:rPr lang="en-GB" dirty="0"/>
              <a:t>Or</a:t>
            </a:r>
          </a:p>
          <a:p>
            <a:pPr lvl="1"/>
            <a:r>
              <a:rPr lang="en-GB" dirty="0"/>
              <a:t>Hello 1</a:t>
            </a:r>
          </a:p>
          <a:p>
            <a:pPr lvl="1"/>
            <a:r>
              <a:rPr lang="en-GB" dirty="0"/>
              <a:t>Hello 0</a:t>
            </a:r>
          </a:p>
          <a:p>
            <a:pPr lvl="1"/>
            <a:r>
              <a:rPr lang="en-GB" dirty="0"/>
              <a:t>Parent exiting</a:t>
            </a:r>
          </a:p>
          <a:p>
            <a:endParaRPr lang="en-SE" dirty="0"/>
          </a:p>
        </p:txBody>
      </p:sp>
      <p:sp>
        <p:nvSpPr>
          <p:cNvPr id="5" name="TextBox 4">
            <a:extLst>
              <a:ext uri="{FF2B5EF4-FFF2-40B4-BE49-F238E27FC236}">
                <a16:creationId xmlns:a16="http://schemas.microsoft.com/office/drawing/2014/main" id="{517FB17F-95F2-0AD8-AB0B-E1272F1124D2}"/>
              </a:ext>
            </a:extLst>
          </p:cNvPr>
          <p:cNvSpPr txBox="1"/>
          <p:nvPr/>
        </p:nvSpPr>
        <p:spPr>
          <a:xfrm>
            <a:off x="152400" y="796290"/>
            <a:ext cx="6094206" cy="5909310"/>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 // Create a child process</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a:t>
            </a:r>
          </a:p>
          <a:p>
            <a:r>
              <a:rPr lang="en-GB" sz="1400" b="0" dirty="0">
                <a:latin typeface="Courier New" panose="02070309020205020404" pitchFamily="49" charset="0"/>
                <a:cs typeface="Courier New" panose="02070309020205020404" pitchFamily="49" charset="0"/>
              </a:rPr>
              <a:t>            // Parent process continues to next iteration</a:t>
            </a:r>
          </a:p>
          <a:p>
            <a:r>
              <a:rPr lang="en-GB" sz="1400" b="0" dirty="0">
                <a:latin typeface="Courier New" panose="02070309020205020404" pitchFamily="49" charset="0"/>
                <a:cs typeface="Courier New" panose="02070309020205020404" pitchFamily="49" charset="0"/>
              </a:rPr>
              <a:t>            continue;</a:t>
            </a:r>
          </a:p>
          <a:p>
            <a:r>
              <a:rPr lang="en-GB" sz="1400" b="0" dirty="0">
                <a:latin typeface="Courier New" panose="02070309020205020404" pitchFamily="49" charset="0"/>
                <a:cs typeface="Courier New" panose="02070309020205020404" pitchFamily="49" charset="0"/>
              </a:rPr>
              <a:t>        }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 Parent process waits for all child processes to terminate</a:t>
            </a: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wait(NULL); // Wait for a child process to terminate</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49888868"/>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36B6B2-20EA-8578-7696-72F40B152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D1E049-0EFE-0A46-2D82-CE953DB485B3}"/>
              </a:ext>
            </a:extLst>
          </p:cNvPr>
          <p:cNvSpPr>
            <a:spLocks noGrp="1"/>
          </p:cNvSpPr>
          <p:nvPr>
            <p:ph type="title"/>
          </p:nvPr>
        </p:nvSpPr>
        <p:spPr/>
        <p:txBody>
          <a:bodyPr/>
          <a:lstStyle/>
          <a:p>
            <a:r>
              <a:rPr lang="en-GB" dirty="0"/>
              <a:t>Wait() III</a:t>
            </a:r>
            <a:endParaRPr lang="en-SE" dirty="0"/>
          </a:p>
        </p:txBody>
      </p:sp>
      <p:sp>
        <p:nvSpPr>
          <p:cNvPr id="3" name="Content Placeholder 2">
            <a:extLst>
              <a:ext uri="{FF2B5EF4-FFF2-40B4-BE49-F238E27FC236}">
                <a16:creationId xmlns:a16="http://schemas.microsoft.com/office/drawing/2014/main" id="{285862B0-E3B2-ACD1-802D-A31BC175CA02}"/>
              </a:ext>
            </a:extLst>
          </p:cNvPr>
          <p:cNvSpPr>
            <a:spLocks noGrp="1"/>
          </p:cNvSpPr>
          <p:nvPr>
            <p:ph idx="1"/>
          </p:nvPr>
        </p:nvSpPr>
        <p:spPr>
          <a:xfrm>
            <a:off x="6246606" y="914400"/>
            <a:ext cx="5132594" cy="5105400"/>
          </a:xfrm>
        </p:spPr>
        <p:txBody>
          <a:bodyPr>
            <a:normAutofit fontScale="92500" lnSpcReduction="10000"/>
          </a:bodyPr>
          <a:lstStyle/>
          <a:p>
            <a:r>
              <a:rPr lang="en-GB" dirty="0"/>
              <a:t>Output: 4 possible outputs</a:t>
            </a:r>
          </a:p>
          <a:p>
            <a:r>
              <a:rPr lang="en-GB" dirty="0"/>
              <a:t>1) These 2 statements interleaved in any order:</a:t>
            </a:r>
          </a:p>
          <a:p>
            <a:pPr lvl="1"/>
            <a:r>
              <a:rPr lang="en-GB" dirty="0"/>
              <a:t>Hello from Parent 0</a:t>
            </a:r>
          </a:p>
          <a:p>
            <a:pPr lvl="1"/>
            <a:r>
              <a:rPr lang="en-GB" dirty="0"/>
              <a:t>Hello from Child 0</a:t>
            </a:r>
          </a:p>
          <a:p>
            <a:r>
              <a:rPr lang="en-GB" dirty="0"/>
              <a:t>2) Hello from Parent again 0</a:t>
            </a:r>
          </a:p>
          <a:p>
            <a:r>
              <a:rPr lang="en-GB" dirty="0"/>
              <a:t>3) These 2 statements interleaved in any order:</a:t>
            </a:r>
          </a:p>
          <a:p>
            <a:pPr lvl="1"/>
            <a:r>
              <a:rPr lang="en-GB" dirty="0"/>
              <a:t>Hello from Parent 1</a:t>
            </a:r>
          </a:p>
          <a:p>
            <a:pPr lvl="1"/>
            <a:r>
              <a:rPr lang="en-GB" dirty="0"/>
              <a:t>Hello from Child 1</a:t>
            </a:r>
          </a:p>
          <a:p>
            <a:r>
              <a:rPr lang="en-GB" dirty="0"/>
              <a:t>4) Hello from Parent again 1</a:t>
            </a:r>
          </a:p>
          <a:p>
            <a:r>
              <a:rPr lang="en-GB" dirty="0"/>
              <a:t>Parent exiting</a:t>
            </a:r>
          </a:p>
          <a:p>
            <a:endParaRPr lang="en-SE" dirty="0"/>
          </a:p>
        </p:txBody>
      </p:sp>
      <p:sp>
        <p:nvSpPr>
          <p:cNvPr id="5" name="TextBox 4">
            <a:extLst>
              <a:ext uri="{FF2B5EF4-FFF2-40B4-BE49-F238E27FC236}">
                <a16:creationId xmlns:a16="http://schemas.microsoft.com/office/drawing/2014/main" id="{6CAD94CD-5B2F-D6A3-5F20-ABA1FC96FF34}"/>
              </a:ext>
            </a:extLst>
          </p:cNvPr>
          <p:cNvSpPr txBox="1"/>
          <p:nvPr/>
        </p:nvSpPr>
        <p:spPr>
          <a:xfrm>
            <a:off x="152400" y="1112609"/>
            <a:ext cx="6094206" cy="4832092"/>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from Child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from Parent %d\n", i); </a:t>
            </a:r>
          </a:p>
          <a:p>
            <a:r>
              <a:rPr lang="en-GB" sz="1400" b="0" dirty="0">
                <a:latin typeface="Courier New" panose="02070309020205020404" pitchFamily="49" charset="0"/>
                <a:cs typeface="Courier New" panose="02070309020205020404" pitchFamily="49" charset="0"/>
              </a:rPr>
              <a:t>            wait(NULL);  // Wait for immediate child to terminate</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from Parent again %d\n", i); </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2061107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C440E1-792E-5285-5133-A3B99F7C18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18F24B-1ED4-FCE0-2662-DA62BB9A9FB1}"/>
              </a:ext>
            </a:extLst>
          </p:cNvPr>
          <p:cNvSpPr>
            <a:spLocks noGrp="1"/>
          </p:cNvSpPr>
          <p:nvPr>
            <p:ph type="title"/>
          </p:nvPr>
        </p:nvSpPr>
        <p:spPr/>
        <p:txBody>
          <a:bodyPr/>
          <a:lstStyle/>
          <a:p>
            <a:r>
              <a:rPr lang="en-GB" dirty="0"/>
              <a:t>Wait() IV</a:t>
            </a:r>
            <a:endParaRPr lang="en-SE" dirty="0"/>
          </a:p>
        </p:txBody>
      </p:sp>
      <p:sp>
        <p:nvSpPr>
          <p:cNvPr id="3" name="Content Placeholder 2">
            <a:extLst>
              <a:ext uri="{FF2B5EF4-FFF2-40B4-BE49-F238E27FC236}">
                <a16:creationId xmlns:a16="http://schemas.microsoft.com/office/drawing/2014/main" id="{8D15BDB8-FDC5-4ECE-BEC2-92F408D664B8}"/>
              </a:ext>
            </a:extLst>
          </p:cNvPr>
          <p:cNvSpPr>
            <a:spLocks noGrp="1"/>
          </p:cNvSpPr>
          <p:nvPr>
            <p:ph idx="1"/>
          </p:nvPr>
        </p:nvSpPr>
        <p:spPr>
          <a:xfrm>
            <a:off x="6246606" y="914400"/>
            <a:ext cx="5132594" cy="5791200"/>
          </a:xfrm>
        </p:spPr>
        <p:txBody>
          <a:bodyPr>
            <a:normAutofit fontScale="85000" lnSpcReduction="20000"/>
          </a:bodyPr>
          <a:lstStyle/>
          <a:p>
            <a:r>
              <a:rPr lang="en-GB" dirty="0"/>
              <a:t>These statements interleaved in some order:</a:t>
            </a:r>
          </a:p>
          <a:p>
            <a:pPr lvl="1"/>
            <a:r>
              <a:rPr lang="en-GB" dirty="0"/>
              <a:t>Hello from Parent 0</a:t>
            </a:r>
          </a:p>
          <a:p>
            <a:pPr lvl="1"/>
            <a:r>
              <a:rPr lang="en-GB" dirty="0"/>
              <a:t>Hello from Child 0</a:t>
            </a:r>
          </a:p>
          <a:p>
            <a:pPr lvl="1"/>
            <a:r>
              <a:rPr lang="en-GB" dirty="0"/>
              <a:t>Hello from Parent 1</a:t>
            </a:r>
          </a:p>
          <a:p>
            <a:pPr lvl="1"/>
            <a:r>
              <a:rPr lang="en-GB" dirty="0"/>
              <a:t>Hello from Child 1</a:t>
            </a:r>
          </a:p>
          <a:p>
            <a:pPr lvl="1"/>
            <a:r>
              <a:rPr lang="en-GB" dirty="0"/>
              <a:t>Hello from Parent again 0</a:t>
            </a:r>
          </a:p>
          <a:p>
            <a:pPr lvl="1"/>
            <a:r>
              <a:rPr lang="en-GB" dirty="0"/>
              <a:t>Hello from Parent again 1 </a:t>
            </a:r>
          </a:p>
          <a:p>
            <a:r>
              <a:rPr lang="en-GB" dirty="0"/>
              <a:t>With constraints:</a:t>
            </a:r>
          </a:p>
          <a:p>
            <a:pPr lvl="1"/>
            <a:r>
              <a:rPr lang="en-GB" dirty="0"/>
              <a:t>Each "Parent X" and "Child X" message pair appears before the corresponding "Parent again X" message, i.e.,</a:t>
            </a:r>
          </a:p>
          <a:p>
            <a:pPr lvl="1"/>
            <a:r>
              <a:rPr lang="en-GB" dirty="0"/>
              <a:t>“Hello from Parent 0”,  “Hello from Child 0” must appear before “Hello from Parent again 0”</a:t>
            </a:r>
          </a:p>
          <a:p>
            <a:pPr lvl="1"/>
            <a:r>
              <a:rPr lang="en-GB" dirty="0"/>
              <a:t>“Hello from Parent 1”,  “Hello from Child 1” must appear before “Hello from Parent again 1”</a:t>
            </a:r>
          </a:p>
          <a:p>
            <a:r>
              <a:rPr lang="en-GB" dirty="0"/>
              <a:t>A final "Parent exiting" message printed last.</a:t>
            </a:r>
          </a:p>
        </p:txBody>
      </p:sp>
      <p:sp>
        <p:nvSpPr>
          <p:cNvPr id="5" name="TextBox 4">
            <a:extLst>
              <a:ext uri="{FF2B5EF4-FFF2-40B4-BE49-F238E27FC236}">
                <a16:creationId xmlns:a16="http://schemas.microsoft.com/office/drawing/2014/main" id="{496F8135-0DBC-4C98-ED38-0B9613348D6B}"/>
              </a:ext>
            </a:extLst>
          </p:cNvPr>
          <p:cNvSpPr txBox="1"/>
          <p:nvPr/>
        </p:nvSpPr>
        <p:spPr>
          <a:xfrm>
            <a:off x="155986" y="844062"/>
            <a:ext cx="6094206" cy="5909310"/>
          </a:xfrm>
          <a:prstGeom prst="rect">
            <a:avLst/>
          </a:prstGeom>
          <a:noFill/>
          <a:ln>
            <a:solidFill>
              <a:schemeClr val="tx1"/>
            </a:solidFill>
          </a:ln>
        </p:spPr>
        <p:txBody>
          <a:bodyPr wrap="square">
            <a:spAutoFit/>
          </a:bodyPr>
          <a:lstStyle/>
          <a:p>
            <a:r>
              <a:rPr lang="en-GB" sz="1400" b="0" dirty="0">
                <a:latin typeface="Courier New" panose="02070309020205020404" pitchFamily="49" charset="0"/>
                <a:cs typeface="Courier New" panose="02070309020205020404" pitchFamily="49" charset="0"/>
              </a:rPr>
              <a:t>int main() {</a:t>
            </a:r>
          </a:p>
          <a:p>
            <a:r>
              <a:rPr lang="en-GB" sz="1400" b="0" dirty="0">
                <a:latin typeface="Courier New" panose="02070309020205020404" pitchFamily="49" charset="0"/>
                <a:cs typeface="Courier New" panose="02070309020205020404" pitchFamily="49" charset="0"/>
              </a:rPr>
              <a:t>    int i;</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pid_t</a:t>
            </a:r>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fork();</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 0) {  </a:t>
            </a:r>
          </a:p>
          <a:p>
            <a:r>
              <a:rPr lang="en-GB" sz="1400" b="0" dirty="0">
                <a:latin typeface="Courier New" panose="02070309020205020404" pitchFamily="49" charset="0"/>
                <a:cs typeface="Courier New" panose="02070309020205020404" pitchFamily="49" charset="0"/>
              </a:rPr>
              <a:t>            // Child process</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from Child %d\n", i); </a:t>
            </a:r>
          </a:p>
          <a:p>
            <a:r>
              <a:rPr lang="en-GB" sz="1400" b="0" dirty="0">
                <a:latin typeface="Courier New" panose="02070309020205020404" pitchFamily="49" charset="0"/>
                <a:cs typeface="Courier New" panose="02070309020205020404" pitchFamily="49" charset="0"/>
              </a:rPr>
              <a:t>            return 0;  // Exit child process</a:t>
            </a:r>
          </a:p>
          <a:p>
            <a:r>
              <a:rPr lang="en-GB" sz="1400" b="0" dirty="0">
                <a:latin typeface="Courier New" panose="02070309020205020404" pitchFamily="49" charset="0"/>
                <a:cs typeface="Courier New" panose="02070309020205020404" pitchFamily="49" charset="0"/>
              </a:rPr>
              <a:t>        } else if (</a:t>
            </a:r>
            <a:r>
              <a:rPr lang="en-GB" sz="1400" b="0" dirty="0" err="1">
                <a:latin typeface="Courier New" panose="02070309020205020404" pitchFamily="49" charset="0"/>
                <a:cs typeface="Courier New" panose="02070309020205020404" pitchFamily="49" charset="0"/>
              </a:rPr>
              <a:t>pid</a:t>
            </a:r>
            <a:r>
              <a:rPr lang="en-GB" sz="1400" b="0" dirty="0">
                <a:latin typeface="Courier New" panose="02070309020205020404" pitchFamily="49" charset="0"/>
                <a:cs typeface="Courier New" panose="02070309020205020404" pitchFamily="49" charset="0"/>
              </a:rPr>
              <a:t> &gt; 0) {  </a:t>
            </a:r>
          </a:p>
          <a:p>
            <a:r>
              <a:rPr lang="en-GB" sz="1400" b="0" dirty="0">
                <a:latin typeface="Courier New" panose="02070309020205020404" pitchFamily="49" charset="0"/>
                <a:cs typeface="Courier New" panose="02070309020205020404" pitchFamily="49" charset="0"/>
              </a:rPr>
              <a:t>            // Parent process</a:t>
            </a:r>
          </a:p>
          <a:p>
            <a:r>
              <a:rPr lang="en-GB" sz="1400" b="0" dirty="0">
                <a:latin typeface="Courier New" panose="02070309020205020404" pitchFamily="49" charset="0"/>
                <a:cs typeface="Courier New" panose="02070309020205020404" pitchFamily="49" charset="0"/>
              </a:rPr>
              <a:t>	  continue();</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p>
          <a:p>
            <a:endParaRPr lang="en-GB" sz="1400" b="0" dirty="0">
              <a:latin typeface="Courier New" panose="02070309020205020404" pitchFamily="49" charset="0"/>
              <a:cs typeface="Courier New" panose="02070309020205020404" pitchFamily="49" charset="0"/>
            </a:endParaRPr>
          </a:p>
          <a:p>
            <a:r>
              <a:rPr lang="en-GB" sz="1400" b="0" dirty="0">
                <a:latin typeface="Courier New" panose="02070309020205020404" pitchFamily="49" charset="0"/>
                <a:cs typeface="Courier New" panose="02070309020205020404" pitchFamily="49" charset="0"/>
              </a:rPr>
              <a:t>    // Parent process waits for all child processes to terminate</a:t>
            </a:r>
          </a:p>
          <a:p>
            <a:r>
              <a:rPr lang="en-GB" sz="1400" b="0" dirty="0">
                <a:latin typeface="Courier New" panose="02070309020205020404" pitchFamily="49" charset="0"/>
                <a:cs typeface="Courier New" panose="02070309020205020404" pitchFamily="49" charset="0"/>
              </a:rPr>
              <a:t>    for (i = 0; i &lt; 2; i++)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from Parent %d\n", i); </a:t>
            </a:r>
          </a:p>
          <a:p>
            <a:r>
              <a:rPr lang="en-GB" sz="1400" b="0" dirty="0">
                <a:latin typeface="Courier New" panose="02070309020205020404" pitchFamily="49" charset="0"/>
                <a:cs typeface="Courier New" panose="02070309020205020404" pitchFamily="49" charset="0"/>
              </a:rPr>
              <a:t>        wait(NULL); // Wait for a child process to terminate</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("Hello from Parent again %d\n", i); </a:t>
            </a:r>
          </a:p>
          <a:p>
            <a:r>
              <a:rPr lang="en-GB" sz="1400" b="0" dirty="0">
                <a:latin typeface="Courier New" panose="02070309020205020404" pitchFamily="49" charset="0"/>
                <a:cs typeface="Courier New" panose="02070309020205020404" pitchFamily="49" charset="0"/>
              </a:rPr>
              <a:t>    }</a:t>
            </a:r>
          </a:p>
          <a:p>
            <a:r>
              <a:rPr lang="en-GB" sz="1400" b="0" dirty="0">
                <a:latin typeface="Courier New" panose="02070309020205020404" pitchFamily="49" charset="0"/>
                <a:cs typeface="Courier New" panose="02070309020205020404" pitchFamily="49" charset="0"/>
              </a:rPr>
              <a:t>    </a:t>
            </a:r>
            <a:r>
              <a:rPr lang="en-GB" sz="1400" b="0" dirty="0" err="1">
                <a:latin typeface="Courier New" panose="02070309020205020404" pitchFamily="49" charset="0"/>
                <a:cs typeface="Courier New" panose="02070309020205020404" pitchFamily="49" charset="0"/>
              </a:rPr>
              <a:t>printf</a:t>
            </a:r>
            <a:r>
              <a:rPr lang="en-GB" sz="1400" b="0" dirty="0">
                <a:latin typeface="Courier New" panose="02070309020205020404" pitchFamily="49" charset="0"/>
                <a:cs typeface="Courier New" panose="02070309020205020404" pitchFamily="49" charset="0"/>
              </a:rPr>
              <a:t>("Parent exiting\n");</a:t>
            </a:r>
          </a:p>
          <a:p>
            <a:r>
              <a:rPr lang="en-GB" sz="1400" b="0" dirty="0">
                <a:latin typeface="Courier New" panose="02070309020205020404" pitchFamily="49" charset="0"/>
                <a:cs typeface="Courier New" panose="02070309020205020404" pitchFamily="49" charset="0"/>
              </a:rPr>
              <a:t>    return 0;</a:t>
            </a:r>
          </a:p>
          <a:p>
            <a:r>
              <a:rPr lang="en-GB" sz="1400" b="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77770488"/>
      </p:ext>
    </p:extLst>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165</TotalTime>
  <Words>2453</Words>
  <Application>Microsoft Office PowerPoint</Application>
  <PresentationFormat>Widescreen</PresentationFormat>
  <Paragraphs>266</Paragraphs>
  <Slides>6</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Gill Sans</vt:lpstr>
      <vt:lpstr>Gill Sans Light</vt:lpstr>
      <vt:lpstr>inherit</vt:lpstr>
      <vt:lpstr>Arial</vt:lpstr>
      <vt:lpstr>Comic Sans MS</vt:lpstr>
      <vt:lpstr>Courier New</vt:lpstr>
      <vt:lpstr>Office</vt:lpstr>
      <vt:lpstr>CSC 112: Computer Operating Systems Lecture 2  Processes and Threads Exercises</vt:lpstr>
      <vt:lpstr>Wait() I</vt:lpstr>
      <vt:lpstr>Wait() I with exec()</vt:lpstr>
      <vt:lpstr>Wait() II</vt:lpstr>
      <vt:lpstr>Wait() III</vt:lpstr>
      <vt:lpstr>Wait() IV</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dc:description/>
  <cp:lastModifiedBy>Zonghua Gu</cp:lastModifiedBy>
  <cp:revision>6</cp:revision>
  <dcterms:created xsi:type="dcterms:W3CDTF">2025-01-23T14:58:16Z</dcterms:created>
  <dcterms:modified xsi:type="dcterms:W3CDTF">2025-03-27T15:14:58Z</dcterms:modified>
</cp:coreProperties>
</file>