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7"/>
  </p:notesMasterIdLst>
  <p:handoutMasterIdLst>
    <p:handoutMasterId r:id="rId6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 id="257" r:id="rId57"/>
    <p:sldId id="258" r:id="rId58"/>
    <p:sldId id="259" r:id="rId59"/>
    <p:sldId id="260" r:id="rId60"/>
    <p:sldId id="1379" r:id="rId61"/>
    <p:sldId id="1380" r:id="rId62"/>
    <p:sldId id="262" r:id="rId63"/>
    <p:sldId id="263" r:id="rId64"/>
    <p:sldId id="264" r:id="rId65"/>
    <p:sldId id="421"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18" autoAdjust="0"/>
  </p:normalViewPr>
  <p:slideViewPr>
    <p:cSldViewPr>
      <p:cViewPr varScale="1">
        <p:scale>
          <a:sx n="61" d="100"/>
          <a:sy n="61" d="100"/>
        </p:scale>
        <p:origin x="821"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270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spin-waiting is more efficient since it does not involve the kernel.</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381001" y="762000"/>
            <a:ext cx="5257799"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 </a:t>
            </a:r>
          </a:p>
          <a:p>
            <a:pPr>
              <a:lnSpc>
                <a:spcPct val="80000"/>
              </a:lnSpc>
            </a:pPr>
            <a:r>
              <a:rPr lang="en-GB" altLang="ko-KR" dirty="0">
                <a:ea typeface="굴림" charset="0"/>
                <a:cs typeface="Gill Sans Light"/>
              </a:rPr>
              <a:t>Any thread can signal or release the semaphore, regardless of which thread acquired it. 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//Why not if(buffer empty) here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1030259" y="27432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1310785" y="5029200"/>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2362200" y="1879708"/>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205940" y="733516"/>
            <a:ext cx="63819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600" b="0" kern="0" dirty="0"/>
              <a:t>Semaphore </a:t>
            </a:r>
            <a:r>
              <a:rPr lang="en-GB" sz="2600" b="0" kern="0" dirty="0" err="1"/>
              <a:t>sem</a:t>
            </a:r>
            <a:r>
              <a:rPr lang="en-GB" sz="2600" b="0" kern="0" dirty="0"/>
              <a:t> acts as the synchronization flag.</a:t>
            </a:r>
          </a:p>
          <a:p>
            <a:r>
              <a:rPr lang="en-GB" sz="2600" b="0" kern="0" dirty="0"/>
              <a:t>Works correctly regardless of whether parent or child executes first:</a:t>
            </a:r>
          </a:p>
          <a:p>
            <a:pPr lvl="1"/>
            <a:r>
              <a:rPr lang="en-GB" sz="2400" b="0" kern="0" dirty="0"/>
              <a:t>If child finishes first: </a:t>
            </a:r>
            <a:r>
              <a:rPr lang="en-GB" sz="2400" b="0" kern="0" dirty="0" err="1"/>
              <a:t>sem_post</a:t>
            </a:r>
            <a:r>
              <a:rPr lang="en-GB" sz="2400" b="0" kern="0" dirty="0"/>
              <a:t>(&amp;</a:t>
            </a:r>
            <a:r>
              <a:rPr lang="en-GB" sz="2400" b="0" kern="0" dirty="0" err="1"/>
              <a:t>sem</a:t>
            </a:r>
            <a:r>
              <a:rPr lang="en-GB" sz="2400" b="0" kern="0" dirty="0"/>
              <a:t>) increases </a:t>
            </a:r>
            <a:r>
              <a:rPr lang="en-GB" sz="2400" b="0" kern="0" dirty="0" err="1"/>
              <a:t>sem</a:t>
            </a:r>
            <a:r>
              <a:rPr lang="en-GB" sz="2400" b="0" kern="0" dirty="0"/>
              <a:t> to 1, subsequent </a:t>
            </a:r>
            <a:r>
              <a:rPr lang="en-GB" sz="2400" b="0" kern="0" dirty="0" err="1"/>
              <a:t>sem_wait</a:t>
            </a:r>
            <a:r>
              <a:rPr lang="en-GB" sz="2400" b="0" kern="0" dirty="0"/>
              <a:t>(&amp;</a:t>
            </a:r>
            <a:r>
              <a:rPr lang="en-GB" sz="2400" b="0" kern="0" dirty="0" err="1"/>
              <a:t>sem</a:t>
            </a:r>
            <a:r>
              <a:rPr lang="en-GB" sz="2400" b="0" kern="0" dirty="0"/>
              <a:t>) decrements it and parent thread continues immediately</a:t>
            </a:r>
          </a:p>
          <a:p>
            <a:pPr lvl="1"/>
            <a:r>
              <a:rPr lang="en-GB" sz="2400" b="0" kern="0" dirty="0"/>
              <a:t>If parent waits first: </a:t>
            </a:r>
            <a:r>
              <a:rPr lang="en-GB" sz="2400" b="0" kern="0" dirty="0" err="1"/>
              <a:t>sem_wait</a:t>
            </a:r>
            <a:r>
              <a:rPr lang="en-GB" sz="2400" b="0" kern="0" dirty="0"/>
              <a:t>(&amp;</a:t>
            </a:r>
            <a:r>
              <a:rPr lang="en-GB" sz="2400" b="0" kern="0" dirty="0" err="1"/>
              <a:t>sem</a:t>
            </a:r>
            <a:r>
              <a:rPr lang="en-GB" sz="2400" b="0" kern="0" dirty="0"/>
              <a:t>) blocks until child's </a:t>
            </a:r>
            <a:r>
              <a:rPr lang="en-GB" sz="2400" b="0" kern="0" dirty="0" err="1"/>
              <a:t>sem_post</a:t>
            </a:r>
            <a:r>
              <a:rPr lang="en-GB" sz="2400" b="0" kern="0" dirty="0"/>
              <a:t>(&amp;</a:t>
            </a:r>
            <a:r>
              <a:rPr lang="en-GB" sz="2400" b="0" kern="0" dirty="0" err="1"/>
              <a:t>sem</a:t>
            </a:r>
            <a:r>
              <a:rPr lang="en-GB" sz="2400" b="0" kern="0" dirty="0"/>
              <a:t>) wakes it up</a:t>
            </a:r>
          </a:p>
          <a:p>
            <a:r>
              <a:rPr lang="en-GB" sz="2600" b="0" kern="0" dirty="0"/>
              <a:t>No Race Condition:</a:t>
            </a:r>
          </a:p>
          <a:p>
            <a:pPr lvl="1"/>
            <a:r>
              <a:rPr lang="en-GB" sz="24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205381"/>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7" name="Content Placeholder 6">
            <a:extLst>
              <a:ext uri="{FF2B5EF4-FFF2-40B4-BE49-F238E27FC236}">
                <a16:creationId xmlns:a16="http://schemas.microsoft.com/office/drawing/2014/main" id="{8E9B6DDC-B27C-A70C-7483-79C76CCE02FE}"/>
              </a:ext>
            </a:extLst>
          </p:cNvPr>
          <p:cNvSpPr txBox="1">
            <a:spLocks/>
          </p:cNvSpPr>
          <p:nvPr/>
        </p:nvSpPr>
        <p:spPr bwMode="auto">
          <a:xfrm>
            <a:off x="0" y="742193"/>
            <a:ext cx="5791200" cy="308162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If child calls </a:t>
            </a:r>
            <a:r>
              <a:rPr lang="en-GB" b="0" kern="0" dirty="0" err="1"/>
              <a:t>thr_exit</a:t>
            </a:r>
            <a:r>
              <a:rPr lang="en-GB" b="0" kern="0" dirty="0"/>
              <a:t>() before parent calls </a:t>
            </a:r>
            <a:r>
              <a:rPr lang="en-GB" b="0" kern="0" dirty="0" err="1"/>
              <a:t>thr_join</a:t>
            </a:r>
            <a:r>
              <a:rPr lang="en-GB" b="0" kern="0" dirty="0"/>
              <a:t>(), the signal will be lost because condition variables don't maintain state, and Parent will wait forever.</a:t>
            </a:r>
          </a:p>
          <a:p>
            <a:pPr lvl="1"/>
            <a:r>
              <a:rPr lang="en-GB" b="0" kern="0" dirty="0"/>
              <a:t>In contrast, semaphores maintain state; No need for additional flags or mutex protection. </a:t>
            </a:r>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395706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75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otherwise, the philosopher waits on a condition variable.</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This structure prevents the circular waiting condition that leads to deadlock.</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55</a:t>
            </a:fld>
            <a:endParaRPr lang="nb-NO" sz="1400" b="0" i="0" dirty="0">
              <a:solidFill>
                <a:schemeClr val="tx1"/>
              </a:solidFill>
              <a:latin typeface="Arial"/>
              <a:cs typeface="Aria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56</a:t>
            </a:fld>
            <a:endParaRPr lang="nb-NO" sz="1400" b="0" i="0" dirty="0">
              <a:solidFill>
                <a:schemeClr val="tx1"/>
              </a:solidFill>
              <a:latin typeface="Arial"/>
              <a:cs typeface="Aria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57</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61</a:t>
            </a:fld>
            <a:endParaRPr lang="nb-NO" sz="1400" b="0" i="0" dirty="0">
              <a:solidFill>
                <a:schemeClr val="tx1"/>
              </a:solidFill>
              <a:latin typeface="Arial"/>
              <a:cs typeface="Aria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561527"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runs</a:t>
            </a:r>
            <a:r>
              <a:rPr b="0" spc="-15" dirty="0">
                <a:latin typeface="Arial MT"/>
                <a:cs typeface="Arial MT"/>
              </a:rPr>
              <a:t> </a:t>
            </a:r>
            <a:r>
              <a:rPr b="0" dirty="0">
                <a:latin typeface="Arial MT"/>
                <a:cs typeface="Arial MT"/>
              </a:rPr>
              <a:t>first</a:t>
            </a:r>
            <a:r>
              <a:rPr b="0" spc="-10" dirty="0">
                <a:latin typeface="Arial MT"/>
                <a:cs typeface="Arial MT"/>
              </a:rPr>
              <a:t> </a:t>
            </a:r>
            <a:r>
              <a:rPr b="0" dirty="0">
                <a:latin typeface="Arial MT"/>
                <a:cs typeface="Arial MT"/>
              </a:rPr>
              <a:t>until</a:t>
            </a:r>
            <a:r>
              <a:rPr b="0" spc="-10" dirty="0">
                <a:latin typeface="Arial MT"/>
                <a:cs typeface="Arial MT"/>
              </a:rPr>
              <a:t> </a:t>
            </a:r>
            <a:r>
              <a:rPr b="0" dirty="0">
                <a:latin typeface="Arial MT"/>
                <a:cs typeface="Arial MT"/>
              </a:rPr>
              <a:t>line</a:t>
            </a:r>
            <a:r>
              <a:rPr b="0" spc="-10" dirty="0">
                <a:latin typeface="Arial MT"/>
                <a:cs typeface="Arial MT"/>
              </a:rPr>
              <a:t> </a:t>
            </a:r>
            <a:r>
              <a:rPr b="0" dirty="0">
                <a:latin typeface="Arial MT"/>
                <a:cs typeface="Arial MT"/>
              </a:rPr>
              <a:t>4</a:t>
            </a:r>
            <a:r>
              <a:rPr b="0" spc="-5" dirty="0">
                <a:latin typeface="Arial MT"/>
                <a:cs typeface="Arial MT"/>
              </a:rPr>
              <a:t> </a:t>
            </a:r>
            <a:r>
              <a:rPr b="0" dirty="0">
                <a:latin typeface="Arial MT"/>
                <a:cs typeface="Arial MT"/>
              </a:rPr>
              <a:t>(so</a:t>
            </a:r>
            <a:r>
              <a:rPr b="0" spc="-10"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lock2=1)</a:t>
            </a:r>
            <a:r>
              <a:rPr lang="en-GB" b="0" spc="-10" dirty="0">
                <a:latin typeface="Arial MT"/>
                <a:cs typeface="Arial MT"/>
              </a:rPr>
              <a:t>;</a:t>
            </a:r>
            <a:r>
              <a:rPr b="0" spc="90"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10" dirty="0">
                <a:latin typeface="Arial MT"/>
                <a:cs typeface="Arial MT"/>
              </a:rPr>
              <a:t> </a:t>
            </a:r>
            <a:r>
              <a:rPr b="0" spc="-25" dirty="0">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latin typeface="Arial MT"/>
                <a:cs typeface="Arial MT"/>
              </a:rPr>
              <a:t>t2</a:t>
            </a:r>
            <a:r>
              <a:rPr b="0" spc="-10" dirty="0">
                <a:latin typeface="Arial MT"/>
                <a:cs typeface="Arial MT"/>
              </a:rPr>
              <a:t> </a:t>
            </a:r>
            <a:r>
              <a:rPr b="0" dirty="0">
                <a:latin typeface="Arial MT"/>
                <a:cs typeface="Arial MT"/>
              </a:rPr>
              <a:t>starts</a:t>
            </a:r>
            <a:r>
              <a:rPr b="0" spc="-10" dirty="0">
                <a:latin typeface="Arial MT"/>
                <a:cs typeface="Arial MT"/>
              </a:rPr>
              <a:t> </a:t>
            </a:r>
            <a:r>
              <a:rPr b="0" dirty="0">
                <a:latin typeface="Arial MT"/>
                <a:cs typeface="Arial MT"/>
              </a:rPr>
              <a:t>and</a:t>
            </a:r>
            <a:r>
              <a:rPr b="0" spc="-5" dirty="0">
                <a:latin typeface="Arial MT"/>
                <a:cs typeface="Arial MT"/>
              </a:rPr>
              <a:t> </a:t>
            </a:r>
            <a:r>
              <a:rPr b="0" dirty="0">
                <a:latin typeface="Arial MT"/>
                <a:cs typeface="Arial MT"/>
              </a:rPr>
              <a:t>runs</a:t>
            </a:r>
            <a:r>
              <a:rPr b="0" spc="-10" dirty="0">
                <a:latin typeface="Arial MT"/>
                <a:cs typeface="Arial MT"/>
              </a:rPr>
              <a:t> </a:t>
            </a:r>
            <a:r>
              <a:rPr b="0" dirty="0">
                <a:latin typeface="Arial MT"/>
                <a:cs typeface="Arial MT"/>
              </a:rPr>
              <a:t>until</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3</a:t>
            </a:r>
            <a:r>
              <a:rPr b="0" spc="-5" dirty="0">
                <a:latin typeface="Arial MT"/>
                <a:cs typeface="Arial MT"/>
              </a:rPr>
              <a:t> </a:t>
            </a:r>
            <a:r>
              <a:rPr b="0" dirty="0">
                <a:latin typeface="Arial MT"/>
                <a:cs typeface="Arial MT"/>
              </a:rPr>
              <a:t>(so</a:t>
            </a:r>
            <a:r>
              <a:rPr b="0" spc="-5"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lock2=0)</a:t>
            </a:r>
            <a:r>
              <a:rPr lang="en-GB" b="0" spc="-10" dirty="0">
                <a:latin typeface="Arial MT"/>
                <a:cs typeface="Arial MT"/>
              </a:rPr>
              <a:t>;</a:t>
            </a:r>
            <a:r>
              <a:rPr b="0" spc="95" dirty="0">
                <a:latin typeface="Cambria"/>
                <a:cs typeface="Cambria"/>
              </a:rPr>
              <a:t> </a:t>
            </a:r>
            <a:r>
              <a:rPr b="0" dirty="0">
                <a:latin typeface="Arial MT"/>
                <a:cs typeface="Arial MT"/>
              </a:rPr>
              <a:t>back</a:t>
            </a:r>
            <a:r>
              <a:rPr b="0" spc="-10" dirty="0">
                <a:latin typeface="Arial MT"/>
                <a:cs typeface="Arial MT"/>
              </a:rPr>
              <a:t> </a:t>
            </a:r>
            <a:r>
              <a:rPr b="0" dirty="0">
                <a:latin typeface="Arial MT"/>
                <a:cs typeface="Arial MT"/>
              </a:rPr>
              <a:t>to</a:t>
            </a:r>
            <a:r>
              <a:rPr b="0" spc="-5" dirty="0">
                <a:latin typeface="Arial MT"/>
                <a:cs typeface="Arial MT"/>
              </a:rPr>
              <a:t> </a:t>
            </a:r>
            <a:r>
              <a:rPr b="0" spc="-25" dirty="0">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lock2</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5</a:t>
            </a:r>
            <a:r>
              <a:rPr b="0" spc="-5" dirty="0">
                <a:latin typeface="Arial MT"/>
                <a:cs typeface="Arial MT"/>
              </a:rPr>
              <a:t> </a:t>
            </a:r>
            <a:r>
              <a:rPr b="0" dirty="0">
                <a:latin typeface="Cambria"/>
                <a:cs typeface="Cambria"/>
              </a:rPr>
              <a:t>↯</a:t>
            </a:r>
            <a:r>
              <a:rPr b="0" spc="95"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5" dirty="0">
                <a:latin typeface="Arial MT"/>
                <a:cs typeface="Arial MT"/>
              </a:rPr>
              <a:t> </a:t>
            </a:r>
            <a:r>
              <a:rPr b="0" dirty="0">
                <a:latin typeface="Arial MT"/>
                <a:cs typeface="Arial MT"/>
              </a:rPr>
              <a:t>t2,</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lock1</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spc="-50" dirty="0">
                <a:latin typeface="Arial MT"/>
                <a:cs typeface="Arial MT"/>
              </a:rPr>
              <a:t>4</a:t>
            </a:r>
            <a:endParaRPr b="0" dirty="0">
              <a:latin typeface="Arial MT"/>
              <a:cs typeface="Arial MT"/>
            </a:endParaRPr>
          </a:p>
          <a:p>
            <a:pPr marL="193040" indent="-180340">
              <a:spcBef>
                <a:spcPts val="400"/>
              </a:spcBef>
              <a:buChar char="•"/>
              <a:tabLst>
                <a:tab pos="193040" algn="l"/>
              </a:tabLst>
            </a:pPr>
            <a:r>
              <a:rPr b="0" dirty="0">
                <a:latin typeface="Arial MT"/>
                <a:cs typeface="Arial MT"/>
              </a:rPr>
              <a:t>This</a:t>
            </a:r>
            <a:r>
              <a:rPr b="0" spc="-30" dirty="0">
                <a:latin typeface="Arial MT"/>
                <a:cs typeface="Arial MT"/>
              </a:rPr>
              <a:t> </a:t>
            </a:r>
            <a:r>
              <a:rPr b="0" dirty="0">
                <a:latin typeface="Arial MT"/>
                <a:cs typeface="Arial MT"/>
              </a:rPr>
              <a:t>results</a:t>
            </a:r>
            <a:r>
              <a:rPr b="0" spc="-30" dirty="0">
                <a:latin typeface="Arial MT"/>
                <a:cs typeface="Arial MT"/>
              </a:rPr>
              <a:t> </a:t>
            </a:r>
            <a:r>
              <a:rPr b="0" dirty="0">
                <a:latin typeface="Arial MT"/>
                <a:cs typeface="Arial MT"/>
              </a:rPr>
              <a:t>in</a:t>
            </a:r>
            <a:r>
              <a:rPr b="0" spc="-25" dirty="0">
                <a:latin typeface="Arial MT"/>
                <a:cs typeface="Arial MT"/>
              </a:rPr>
              <a:t> </a:t>
            </a:r>
            <a:r>
              <a:rPr b="0" dirty="0">
                <a:latin typeface="Arial MT"/>
                <a:cs typeface="Arial MT"/>
              </a:rPr>
              <a:t>a</a:t>
            </a:r>
            <a:r>
              <a:rPr b="0" spc="-25" dirty="0">
                <a:latin typeface="Arial MT"/>
                <a:cs typeface="Arial MT"/>
              </a:rPr>
              <a:t> </a:t>
            </a:r>
            <a:r>
              <a:rPr lang="en-GB" b="0" i="1" dirty="0">
                <a:latin typeface="Arial"/>
                <a:cs typeface="Arial"/>
              </a:rPr>
              <a:t>circular</a:t>
            </a:r>
            <a:r>
              <a:rPr b="0" i="1" spc="-30" dirty="0">
                <a:latin typeface="Arial"/>
                <a:cs typeface="Arial"/>
              </a:rPr>
              <a:t> </a:t>
            </a:r>
            <a:r>
              <a:rPr b="0" i="1" dirty="0">
                <a:latin typeface="Arial"/>
                <a:cs typeface="Arial"/>
              </a:rPr>
              <a:t>waiting</a:t>
            </a:r>
            <a:r>
              <a:rPr b="0" i="1" spc="-30" dirty="0">
                <a:latin typeface="Arial"/>
                <a:cs typeface="Arial"/>
              </a:rPr>
              <a:t> </a:t>
            </a:r>
            <a:r>
              <a:rPr b="0" i="1" dirty="0">
                <a:latin typeface="Arial"/>
                <a:cs typeface="Arial"/>
              </a:rPr>
              <a:t>condition</a:t>
            </a:r>
            <a:r>
              <a:rPr b="0" i="1" spc="-30" dirty="0">
                <a:latin typeface="Arial"/>
                <a:cs typeface="Arial"/>
              </a:rPr>
              <a:t> </a:t>
            </a:r>
            <a:r>
              <a:rPr b="0" dirty="0">
                <a:latin typeface="Arial MT"/>
                <a:cs typeface="Arial MT"/>
              </a:rPr>
              <a:t>which</a:t>
            </a:r>
            <a:r>
              <a:rPr b="0" spc="-20" dirty="0">
                <a:latin typeface="Arial MT"/>
                <a:cs typeface="Arial MT"/>
              </a:rPr>
              <a:t> </a:t>
            </a:r>
            <a:r>
              <a:rPr b="0" dirty="0">
                <a:latin typeface="Arial MT"/>
                <a:cs typeface="Arial MT"/>
              </a:rPr>
              <a:t>is</a:t>
            </a:r>
            <a:r>
              <a:rPr b="0" spc="-30" dirty="0">
                <a:latin typeface="Arial MT"/>
                <a:cs typeface="Arial MT"/>
              </a:rPr>
              <a:t> </a:t>
            </a:r>
            <a:r>
              <a:rPr b="0" dirty="0">
                <a:latin typeface="Arial MT"/>
                <a:cs typeface="Arial MT"/>
              </a:rPr>
              <a:t>not</a:t>
            </a:r>
            <a:r>
              <a:rPr b="0" spc="-30" dirty="0">
                <a:latin typeface="Arial MT"/>
                <a:cs typeface="Arial MT"/>
              </a:rPr>
              <a:t> </a:t>
            </a:r>
            <a:r>
              <a:rPr b="0" spc="-10" dirty="0">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62</a:t>
            </a:fld>
            <a:endParaRPr lang="nb-NO" sz="1400" b="0" i="0" dirty="0">
              <a:solidFill>
                <a:schemeClr val="tx1"/>
              </a:solidFill>
              <a:latin typeface="Arial"/>
              <a:cs typeface="Aria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latin typeface="Gill Sans" panose="020B0502020104020203"/>
                <a:cs typeface="Arial MT"/>
              </a:rPr>
              <a:t>t2</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first</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2</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lock2=0,</a:t>
            </a:r>
            <a:r>
              <a:rPr sz="3225" b="0" spc="60" baseline="1291" dirty="0">
                <a:latin typeface="Gill Sans" panose="020B0502020104020203"/>
                <a:cs typeface="Arial MT"/>
              </a:rPr>
              <a:t> </a:t>
            </a:r>
            <a:r>
              <a:rPr sz="3225" b="0" baseline="1291" dirty="0">
                <a:latin typeface="Gill Sans" panose="020B0502020104020203"/>
                <a:cs typeface="Arial MT"/>
              </a:rPr>
              <a:t>lock1=1)</a:t>
            </a:r>
            <a:r>
              <a:rPr lang="en-GB" sz="3225" b="0" spc="60" baseline="1291" dirty="0">
                <a:latin typeface="Gill Sans" panose="020B0502020104020203"/>
                <a:cs typeface="Arial MT"/>
              </a:rPr>
              <a:t>; </a:t>
            </a:r>
            <a:r>
              <a:rPr sz="3225" b="0" baseline="1291" dirty="0">
                <a:latin typeface="Gill Sans" panose="020B0502020104020203"/>
                <a:cs typeface="Arial MT"/>
              </a:rPr>
              <a:t>switch</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spc="-37" baseline="1291" dirty="0">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latin typeface="Gill Sans" panose="020B0502020104020203"/>
                <a:cs typeface="Arial MT"/>
              </a:rPr>
              <a:t>t1</a:t>
            </a:r>
            <a:r>
              <a:rPr sz="3225" b="0" spc="44" baseline="1291" dirty="0">
                <a:latin typeface="Gill Sans" panose="020B0502020104020203"/>
                <a:cs typeface="Arial MT"/>
              </a:rPr>
              <a:t> </a:t>
            </a:r>
            <a:r>
              <a:rPr sz="3225" b="0" baseline="1291" dirty="0">
                <a:latin typeface="Gill Sans" panose="020B0502020104020203"/>
                <a:cs typeface="Arial MT"/>
              </a:rPr>
              <a:t>starts</a:t>
            </a:r>
            <a:r>
              <a:rPr sz="3225" b="0" spc="60" baseline="1291" dirty="0">
                <a:latin typeface="Gill Sans" panose="020B0502020104020203"/>
                <a:cs typeface="Arial MT"/>
              </a:rPr>
              <a:t> </a:t>
            </a:r>
            <a:r>
              <a:rPr sz="3225" b="0" baseline="1291" dirty="0">
                <a:latin typeface="Gill Sans" panose="020B0502020104020203"/>
                <a:cs typeface="Arial MT"/>
              </a:rPr>
              <a:t>and</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3</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lock1=0,</a:t>
            </a:r>
            <a:r>
              <a:rPr sz="3225" b="0" spc="60" baseline="1291" dirty="0">
                <a:latin typeface="Gill Sans" panose="020B0502020104020203"/>
                <a:cs typeface="Arial MT"/>
              </a:rPr>
              <a:t> </a:t>
            </a:r>
            <a:r>
              <a:rPr sz="3225" b="0" baseline="1291" dirty="0">
                <a:latin typeface="Gill Sans" panose="020B0502020104020203"/>
                <a:cs typeface="Arial MT"/>
              </a:rPr>
              <a:t>lock2=0)</a:t>
            </a:r>
            <a:r>
              <a:rPr lang="en-GB" sz="3225" b="0" spc="67" baseline="1291" dirty="0">
                <a:latin typeface="Gill Sans" panose="020B0502020104020203"/>
                <a:cs typeface="Arial MT"/>
              </a:rPr>
              <a:t>; </a:t>
            </a:r>
            <a:r>
              <a:rPr sz="3225" b="0" baseline="1291" dirty="0">
                <a:latin typeface="Gill Sans" panose="020B0502020104020203"/>
                <a:cs typeface="Arial MT"/>
              </a:rPr>
              <a:t>back</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67" baseline="1291" dirty="0">
                <a:latin typeface="Gill Sans" panose="020B0502020104020203"/>
                <a:cs typeface="Arial MT"/>
              </a:rPr>
              <a:t> </a:t>
            </a:r>
            <a:r>
              <a:rPr sz="3225" b="0" spc="-37" baseline="1291" dirty="0">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latin typeface="Gill Sans" panose="020B0502020104020203"/>
                <a:cs typeface="Arial MT"/>
              </a:rPr>
              <a:t>t2</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lock2</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baseline="1291" dirty="0">
                <a:latin typeface="Gill Sans" panose="020B0502020104020203"/>
                <a:cs typeface="Arial MT"/>
              </a:rPr>
              <a:t>4</a:t>
            </a:r>
            <a:r>
              <a:rPr lang="en-GB" sz="3225" b="0" spc="52" baseline="1291" dirty="0">
                <a:latin typeface="Gill Sans" panose="020B0502020104020203"/>
                <a:cs typeface="Arial MT"/>
              </a:rPr>
              <a:t>;</a:t>
            </a:r>
            <a:r>
              <a:rPr sz="3225" b="0" spc="240" baseline="1291" dirty="0">
                <a:latin typeface="Gill Sans" panose="020B0502020104020203"/>
                <a:cs typeface="Cambria"/>
              </a:rPr>
              <a:t> </a:t>
            </a:r>
            <a:r>
              <a:rPr sz="3225" b="0" baseline="1291" dirty="0">
                <a:latin typeface="Gill Sans" panose="020B0502020104020203"/>
                <a:cs typeface="Arial MT"/>
              </a:rPr>
              <a:t>switch</a:t>
            </a:r>
            <a:r>
              <a:rPr sz="3225" b="0" spc="52"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baseline="1291" dirty="0">
                <a:latin typeface="Gill Sans" panose="020B0502020104020203"/>
                <a:cs typeface="Arial MT"/>
              </a:rPr>
              <a:t>t1,</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lock1</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spc="-75" baseline="1291" dirty="0">
                <a:latin typeface="Gill Sans" panose="020B0502020104020203"/>
                <a:cs typeface="Arial MT"/>
              </a:rPr>
              <a:t>5</a:t>
            </a:r>
            <a:endParaRPr lang="en-GB" sz="3225" b="0" spc="-75" baseline="1291" dirty="0">
              <a:latin typeface="Gill Sans" panose="020B0502020104020203"/>
              <a:cs typeface="Arial MT"/>
            </a:endParaRPr>
          </a:p>
          <a:p>
            <a:pPr marL="12700">
              <a:spcBef>
                <a:spcPts val="600"/>
              </a:spcBef>
              <a:tabLst>
                <a:tab pos="231140" algn="l"/>
              </a:tabLst>
            </a:pPr>
            <a:r>
              <a:rPr lang="en-GB" sz="3225" b="0" spc="-75" baseline="1291" dirty="0">
                <a:latin typeface="Gill Sans" panose="020B0502020104020203"/>
                <a:cs typeface="Arial MT"/>
              </a:rPr>
              <a:t>Note: There are other possible </a:t>
            </a:r>
            <a:r>
              <a:rPr lang="en-GB" sz="3225" b="0" spc="-75" baseline="1291" dirty="0" err="1">
                <a:latin typeface="Gill Sans" panose="020B0502020104020203"/>
                <a:cs typeface="Arial MT"/>
              </a:rPr>
              <a:t>interleavings</a:t>
            </a:r>
            <a:r>
              <a:rPr lang="en-GB" sz="3225" b="0" spc="-75" baseline="1291" dirty="0">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63</a:t>
            </a:fld>
            <a:endParaRPr lang="nb-NO" sz="1400" b="0" i="0" dirty="0">
              <a:solidFill>
                <a:schemeClr val="tx1"/>
              </a:solidFill>
              <a:latin typeface="Arial"/>
              <a:cs typeface="Aria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latin typeface="Gill Sans" panose="020B0502020104020203"/>
                <a:ea typeface="ＭＳ Ｐゴシック" charset="0"/>
              </a:rPr>
              <a:t>t1 runs first to the end, then t2 (or vice versa): x=3, y=3, z=3</a:t>
            </a:r>
          </a:p>
          <a:p>
            <a:r>
              <a:rPr lang="en-GB" sz="2300" kern="1200" dirty="0">
                <a:latin typeface="Gill Sans" panose="020B0502020104020203"/>
                <a:ea typeface="ＭＳ Ｐゴシック" charset="0"/>
              </a:rPr>
              <a:t>In t1, lock1.signal() sets lock1=1, lock2.signal() sets lock2=1, this exiting the critical sections protected by lock1 and lock2.</a:t>
            </a:r>
          </a:p>
          <a:p>
            <a:r>
              <a:rPr lang="en-GB" sz="23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latin typeface="Gill Sans" panose="020B0502020104020203"/>
                <a:ea typeface="ＭＳ Ｐゴシック" charset="0"/>
              </a:rPr>
              <a:t>Or, t1 Line 2 reads z=0; before z is written back; switch to t2 Line 2, run t2 to the end; switch to t1 Line 2, write back z=0+2=2. </a:t>
            </a:r>
          </a:p>
          <a:p>
            <a:r>
              <a:rPr lang="en-GB" sz="2300" kern="1200" dirty="0">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95167</TotalTime>
  <Pages>60</Pages>
  <Words>15925</Words>
  <Application>Microsoft Office PowerPoint</Application>
  <PresentationFormat>Widescreen</PresentationFormat>
  <Paragraphs>1772</Paragraphs>
  <Slides>64</Slides>
  <Notes>51</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64</vt:i4>
      </vt:variant>
    </vt:vector>
  </HeadingPairs>
  <TitlesOfParts>
    <vt:vector size="85" baseType="lpstr">
      <vt:lpstr>Arial MT</vt:lpstr>
      <vt:lpstr>Gill Sans</vt:lpstr>
      <vt:lpstr>Gill Sans Light</vt:lpstr>
      <vt:lpstr>Google Sans</vt:lpstr>
      <vt:lpstr>굴림</vt:lpstr>
      <vt:lpstr>굴림</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1308</cp:revision>
  <cp:lastPrinted>2022-03-10T08:20:00Z</cp:lastPrinted>
  <dcterms:created xsi:type="dcterms:W3CDTF">1995-08-12T11:37:26Z</dcterms:created>
  <dcterms:modified xsi:type="dcterms:W3CDTF">2025-02-13T18:05:50Z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