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Lst>
  <p:notesMasterIdLst>
    <p:notesMasterId r:id="rId90"/>
  </p:notesMasterIdLst>
  <p:handoutMasterIdLst>
    <p:handoutMasterId r:id="rId91"/>
  </p:handoutMasterIdLst>
  <p:sldIdLst>
    <p:sldId id="256" r:id="rId4"/>
    <p:sldId id="367" r:id="rId5"/>
    <p:sldId id="337" r:id="rId6"/>
    <p:sldId id="338" r:id="rId7"/>
    <p:sldId id="361" r:id="rId8"/>
    <p:sldId id="339" r:id="rId9"/>
    <p:sldId id="340" r:id="rId10"/>
    <p:sldId id="341" r:id="rId11"/>
    <p:sldId id="407" r:id="rId12"/>
    <p:sldId id="408" r:id="rId13"/>
    <p:sldId id="409" r:id="rId14"/>
    <p:sldId id="363" r:id="rId15"/>
    <p:sldId id="263" r:id="rId16"/>
    <p:sldId id="360" r:id="rId17"/>
    <p:sldId id="264" r:id="rId18"/>
    <p:sldId id="266" r:id="rId19"/>
    <p:sldId id="364" r:id="rId20"/>
    <p:sldId id="267" r:id="rId21"/>
    <p:sldId id="268" r:id="rId22"/>
    <p:sldId id="269" r:id="rId23"/>
    <p:sldId id="270" r:id="rId24"/>
    <p:sldId id="382" r:id="rId25"/>
    <p:sldId id="383" r:id="rId26"/>
    <p:sldId id="385" r:id="rId27"/>
    <p:sldId id="384" r:id="rId28"/>
    <p:sldId id="387" r:id="rId29"/>
    <p:sldId id="279" r:id="rId30"/>
    <p:sldId id="410" r:id="rId31"/>
    <p:sldId id="411" r:id="rId32"/>
    <p:sldId id="284" r:id="rId33"/>
    <p:sldId id="282" r:id="rId34"/>
    <p:sldId id="283" r:id="rId35"/>
    <p:sldId id="355" r:id="rId36"/>
    <p:sldId id="356" r:id="rId37"/>
    <p:sldId id="357" r:id="rId38"/>
    <p:sldId id="358" r:id="rId39"/>
    <p:sldId id="388" r:id="rId40"/>
    <p:sldId id="389" r:id="rId41"/>
    <p:sldId id="390" r:id="rId42"/>
    <p:sldId id="391" r:id="rId43"/>
    <p:sldId id="396" r:id="rId44"/>
    <p:sldId id="392" r:id="rId45"/>
    <p:sldId id="393" r:id="rId46"/>
    <p:sldId id="394" r:id="rId47"/>
    <p:sldId id="395" r:id="rId48"/>
    <p:sldId id="343" r:id="rId49"/>
    <p:sldId id="397" r:id="rId50"/>
    <p:sldId id="398" r:id="rId51"/>
    <p:sldId id="399" r:id="rId52"/>
    <p:sldId id="400" r:id="rId53"/>
    <p:sldId id="401" r:id="rId54"/>
    <p:sldId id="403" r:id="rId55"/>
    <p:sldId id="404" r:id="rId56"/>
    <p:sldId id="406" r:id="rId57"/>
    <p:sldId id="402" r:id="rId58"/>
    <p:sldId id="369" r:id="rId59"/>
    <p:sldId id="303" r:id="rId60"/>
    <p:sldId id="342" r:id="rId61"/>
    <p:sldId id="344" r:id="rId62"/>
    <p:sldId id="305" r:id="rId63"/>
    <p:sldId id="345" r:id="rId64"/>
    <p:sldId id="306" r:id="rId65"/>
    <p:sldId id="308" r:id="rId66"/>
    <p:sldId id="371" r:id="rId67"/>
    <p:sldId id="370" r:id="rId68"/>
    <p:sldId id="372" r:id="rId69"/>
    <p:sldId id="373" r:id="rId70"/>
    <p:sldId id="314" r:id="rId71"/>
    <p:sldId id="315" r:id="rId72"/>
    <p:sldId id="347" r:id="rId73"/>
    <p:sldId id="317" r:id="rId74"/>
    <p:sldId id="346" r:id="rId75"/>
    <p:sldId id="350" r:id="rId76"/>
    <p:sldId id="319" r:id="rId77"/>
    <p:sldId id="348" r:id="rId78"/>
    <p:sldId id="351" r:id="rId79"/>
    <p:sldId id="374" r:id="rId80"/>
    <p:sldId id="412" r:id="rId81"/>
    <p:sldId id="330" r:id="rId82"/>
    <p:sldId id="331" r:id="rId83"/>
    <p:sldId id="332" r:id="rId84"/>
    <p:sldId id="333" r:id="rId85"/>
    <p:sldId id="334" r:id="rId86"/>
    <p:sldId id="379" r:id="rId87"/>
    <p:sldId id="380" r:id="rId88"/>
    <p:sldId id="381" r:id="rId8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31348" autoAdjust="0"/>
    <p:restoredTop sz="95005" autoAdjust="0"/>
  </p:normalViewPr>
  <p:slideViewPr>
    <p:cSldViewPr>
      <p:cViewPr varScale="1">
        <p:scale>
          <a:sx n="79" d="100"/>
          <a:sy n="79" d="100"/>
        </p:scale>
        <p:origin x="96"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64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slide" Target="slides/slide82.xml"/><Relationship Id="rId93"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4036015-1409-46D4-A1BB-5EE7C3563109}"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3106" name="Rectangle 2"/>
          <p:cNvSpPr>
            <a:spLocks noGrp="1" noRot="1" noChangeAspect="1" noChangeArrowheads="1" noTextEdit="1"/>
          </p:cNvSpPr>
          <p:nvPr>
            <p:ph type="sldImg"/>
          </p:nvPr>
        </p:nvSpPr>
        <p:spPr>
          <a:ln/>
        </p:spPr>
      </p:sp>
      <p:sp>
        <p:nvSpPr>
          <p:cNvPr id="303107" name="Rectangle 3"/>
          <p:cNvSpPr>
            <a:spLocks noGrp="1" noChangeArrowheads="1"/>
          </p:cNvSpPr>
          <p:nvPr>
            <p:ph type="body" idx="1"/>
          </p:nvPr>
        </p:nvSpPr>
        <p:spPr/>
        <p:txBody>
          <a:bodyPr/>
          <a:lstStyle/>
          <a:p>
            <a:endParaRPr lang="en-CA"/>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092FED0-F455-4C07-B20A-7BEA7598F9EB}"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13346" name="Rectangle 2"/>
          <p:cNvSpPr>
            <a:spLocks noGrp="1" noRot="1" noChangeAspect="1" noChangeArrowheads="1" noTextEdit="1"/>
          </p:cNvSpPr>
          <p:nvPr>
            <p:ph type="sldImg"/>
          </p:nvPr>
        </p:nvSpPr>
        <p:spPr bwMode="auto">
          <a:xfrm>
            <a:off x="457200" y="719138"/>
            <a:ext cx="6400800" cy="3600450"/>
          </a:xfrm>
          <a:prstGeom prst="rect">
            <a:avLst/>
          </a:prstGeom>
          <a:solidFill>
            <a:srgbClr val="FFFFFF"/>
          </a:solidFill>
          <a:ln>
            <a:solidFill>
              <a:srgbClr val="000000"/>
            </a:solidFill>
            <a:miter lim="800000"/>
            <a:headEnd/>
            <a:tailEnd/>
          </a:ln>
        </p:spPr>
      </p:sp>
      <p:sp>
        <p:nvSpPr>
          <p:cNvPr id="313347" name="Rectangle 3"/>
          <p:cNvSpPr>
            <a:spLocks noGrp="1" noChangeArrowheads="1"/>
          </p:cNvSpPr>
          <p:nvPr>
            <p:ph type="body" idx="1"/>
          </p:nvPr>
        </p:nvSpPr>
        <p:spPr bwMode="auto">
          <a:xfrm>
            <a:off x="974807" y="4559954"/>
            <a:ext cx="5365586" cy="4321772"/>
          </a:xfrm>
          <a:prstGeom prst="rect">
            <a:avLst/>
          </a:prstGeom>
          <a:solidFill>
            <a:srgbClr val="FFFFFF"/>
          </a:solidFill>
          <a:ln>
            <a:solidFill>
              <a:srgbClr val="000000"/>
            </a:solidFill>
            <a:miter lim="800000"/>
            <a:headEnd/>
            <a:tailEnd/>
          </a:ln>
        </p:spPr>
        <p:txBody>
          <a:bodyPr/>
          <a:lstStyle/>
          <a:p>
            <a:r>
              <a:rPr lang="en-US" dirty="0"/>
              <a:t>Components are connected by a system bus (simple version)</a:t>
            </a:r>
          </a:p>
          <a:p>
            <a:r>
              <a:rPr lang="en-US" dirty="0"/>
              <a:t>In practice, a machine may contain multiple buses.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May contain memory for request queues or bit-mapped images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69900" indent="-469900" eaLnBrk="1" hangingPunct="1">
              <a:lnSpc>
                <a:spcPct val="80000"/>
              </a:lnSpc>
              <a:spcBef>
                <a:spcPct val="20000"/>
              </a:spcBef>
              <a:buClr>
                <a:schemeClr val="bg2"/>
              </a:buClr>
              <a:buSzPct val="90000"/>
              <a:buFont typeface="Wingdings" pitchFamily="2" charset="2"/>
              <a:buChar char="]"/>
            </a:pPr>
            <a:r>
              <a:rPr lang="en-US" altLang="zh-CN" sz="2000" dirty="0">
                <a:ea typeface="宋体" charset="-122"/>
              </a:rPr>
              <a:t>CPU interacts with a Controller</a:t>
            </a:r>
          </a:p>
          <a:p>
            <a:pPr marL="927100" lvl="2" indent="-469900" eaLnBrk="1" hangingPunct="1">
              <a:lnSpc>
                <a:spcPct val="80000"/>
              </a:lnSpc>
              <a:spcBef>
                <a:spcPct val="20000"/>
              </a:spcBef>
              <a:buClr>
                <a:schemeClr val="bg2"/>
              </a:buClr>
              <a:buSzPct val="90000"/>
              <a:buFont typeface="Wingdings" pitchFamily="2" charset="2"/>
              <a:buChar char="]"/>
            </a:pPr>
            <a:r>
              <a:rPr lang="en-US" altLang="zh-CN" sz="1800" dirty="0">
                <a:ea typeface="宋体" charset="-122"/>
                <a:cs typeface="+mn-cs"/>
              </a:rPr>
              <a:t>Contains a set of registers that </a:t>
            </a:r>
            <a:br>
              <a:rPr lang="en-US" altLang="zh-CN" sz="1800" dirty="0">
                <a:ea typeface="宋体" charset="-122"/>
                <a:cs typeface="+mn-cs"/>
              </a:rPr>
            </a:br>
            <a:r>
              <a:rPr lang="en-US" altLang="zh-CN" sz="1800" dirty="0">
                <a:ea typeface="宋体" charset="-122"/>
                <a:cs typeface="+mn-cs"/>
              </a:rPr>
              <a:t>can be read and written</a:t>
            </a:r>
          </a:p>
          <a:p>
            <a:pPr marL="927100" lvl="2" indent="-469900" eaLnBrk="1" hangingPunct="1">
              <a:lnSpc>
                <a:spcPct val="80000"/>
              </a:lnSpc>
              <a:spcBef>
                <a:spcPct val="20000"/>
              </a:spcBef>
              <a:buClr>
                <a:schemeClr val="bg2"/>
              </a:buClr>
              <a:buSzPct val="90000"/>
              <a:buFont typeface="Wingdings" pitchFamily="2" charset="2"/>
              <a:buChar char="]"/>
            </a:pPr>
            <a:r>
              <a:rPr lang="en-US" altLang="zh-CN" sz="1800" dirty="0">
                <a:ea typeface="宋体" charset="-122"/>
                <a:cs typeface="+mn-cs"/>
              </a:rPr>
              <a:t>May contain memory for request </a:t>
            </a:r>
            <a:br>
              <a:rPr lang="en-US" altLang="zh-CN" sz="1800" dirty="0">
                <a:ea typeface="宋体" charset="-122"/>
                <a:cs typeface="+mn-cs"/>
              </a:rPr>
            </a:br>
            <a:r>
              <a:rPr lang="en-US" altLang="zh-CN" sz="1800" dirty="0">
                <a:ea typeface="宋体" charset="-122"/>
                <a:cs typeface="+mn-cs"/>
              </a:rPr>
              <a:t>queues or bit-mapped images </a:t>
            </a:r>
          </a:p>
          <a:p>
            <a:pPr marL="469900" indent="-469900" eaLnBrk="1" hangingPunct="1">
              <a:lnSpc>
                <a:spcPct val="80000"/>
              </a:lnSpc>
              <a:spcBef>
                <a:spcPct val="20000"/>
              </a:spcBef>
              <a:buClr>
                <a:schemeClr val="bg2"/>
              </a:buClr>
              <a:buSzPct val="90000"/>
              <a:buFont typeface="Wingdings" pitchFamily="2" charset="2"/>
              <a:buChar char="]"/>
            </a:pPr>
            <a:r>
              <a:rPr lang="en-US" altLang="zh-CN" sz="2000" dirty="0">
                <a:ea typeface="宋体" charset="-122"/>
              </a:rPr>
              <a:t>Regardless of the complexity of the connections and buses, processor accesses registers in two ways: </a:t>
            </a:r>
          </a:p>
          <a:p>
            <a:pPr marL="927100" lvl="2" indent="-469900" eaLnBrk="1" hangingPunct="1">
              <a:lnSpc>
                <a:spcPct val="80000"/>
              </a:lnSpc>
              <a:spcBef>
                <a:spcPct val="20000"/>
              </a:spcBef>
              <a:buClr>
                <a:schemeClr val="bg2"/>
              </a:buClr>
              <a:buSzPct val="90000"/>
              <a:buFont typeface="Wingdings" pitchFamily="2" charset="2"/>
              <a:buChar char="]"/>
            </a:pPr>
            <a:r>
              <a:rPr lang="en-US" altLang="zh-CN" sz="1800" dirty="0">
                <a:ea typeface="宋体" charset="-122"/>
                <a:cs typeface="+mn-cs"/>
              </a:rPr>
              <a:t>I/O instructions: in/out instructions</a:t>
            </a:r>
          </a:p>
          <a:p>
            <a:pPr marL="869950" lvl="3" indent="-469900" eaLnBrk="1" hangingPunct="1">
              <a:lnSpc>
                <a:spcPct val="80000"/>
              </a:lnSpc>
              <a:spcBef>
                <a:spcPct val="20000"/>
              </a:spcBef>
              <a:buClr>
                <a:schemeClr val="bg2"/>
              </a:buClr>
              <a:buSzPct val="90000"/>
              <a:buFont typeface="Wingdings" pitchFamily="2" charset="2"/>
              <a:buChar char="]"/>
            </a:pPr>
            <a:r>
              <a:rPr lang="en-US" altLang="zh-CN" dirty="0">
                <a:ea typeface="宋体" charset="-122"/>
                <a:cs typeface="+mn-cs"/>
              </a:rPr>
              <a:t>Example from the Intel architecture: out 0x21,AL</a:t>
            </a:r>
          </a:p>
          <a:p>
            <a:pPr marL="469900" lvl="1" indent="-469900" eaLnBrk="1" hangingPunct="1">
              <a:lnSpc>
                <a:spcPct val="80000"/>
              </a:lnSpc>
              <a:spcBef>
                <a:spcPct val="20000"/>
              </a:spcBef>
              <a:buClr>
                <a:schemeClr val="bg2"/>
              </a:buClr>
              <a:buSzPct val="90000"/>
              <a:buFont typeface="Wingdings" pitchFamily="2" charset="2"/>
              <a:buChar char="]"/>
            </a:pPr>
            <a:r>
              <a:rPr lang="en-US" altLang="zh-CN" sz="2000" dirty="0">
                <a:ea typeface="宋体" charset="-122"/>
                <a:cs typeface="+mn-cs"/>
              </a:rPr>
              <a:t>Memory mapped I/O: load/store instructions</a:t>
            </a:r>
          </a:p>
          <a:p>
            <a:pPr marL="869950" lvl="3" indent="-469900" eaLnBrk="1" hangingPunct="1">
              <a:lnSpc>
                <a:spcPct val="80000"/>
              </a:lnSpc>
              <a:spcBef>
                <a:spcPct val="20000"/>
              </a:spcBef>
              <a:buClr>
                <a:schemeClr val="bg2"/>
              </a:buClr>
              <a:buSzPct val="90000"/>
              <a:buFont typeface="Wingdings" pitchFamily="2" charset="2"/>
              <a:buChar char="]"/>
            </a:pPr>
            <a:r>
              <a:rPr lang="en-US" altLang="zh-CN" dirty="0">
                <a:ea typeface="宋体" charset="-122"/>
                <a:cs typeface="+mn-cs"/>
              </a:rPr>
              <a:t>Registers/memory appear in physical address space</a:t>
            </a:r>
          </a:p>
          <a:p>
            <a:pPr marL="869950" lvl="3" indent="-469900" eaLnBrk="1" hangingPunct="1">
              <a:lnSpc>
                <a:spcPct val="80000"/>
              </a:lnSpc>
              <a:spcBef>
                <a:spcPct val="20000"/>
              </a:spcBef>
              <a:buClr>
                <a:schemeClr val="bg2"/>
              </a:buClr>
              <a:buSzPct val="90000"/>
              <a:buFont typeface="Wingdings" pitchFamily="2" charset="2"/>
              <a:buChar char="]"/>
            </a:pPr>
            <a:r>
              <a:rPr lang="en-US" altLang="zh-CN" dirty="0">
                <a:ea typeface="宋体" charset="-122"/>
                <a:cs typeface="+mn-cs"/>
              </a:rPr>
              <a:t>I/O accomplished with load and store instructions</a:t>
            </a:r>
          </a:p>
          <a:p>
            <a:pPr>
              <a:lnSpc>
                <a:spcPct val="80000"/>
              </a:lnSpc>
              <a:spcBef>
                <a:spcPct val="10000"/>
              </a:spcBef>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Hybrid systems use memory mapping for I/0 data buffers  and ports for data registers (Pentium)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a:ea typeface="宋体" charset="-122"/>
              </a:rPr>
              <a:t>Transfer of one value to one controller register is one assembler language instruction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Rot="1" noChangeAspect="1" noChangeArrowheads="1" noTextEdit="1"/>
          </p:cNvSpPr>
          <p:nvPr>
            <p:ph type="sldImg"/>
          </p:nvPr>
        </p:nvSpPr>
        <p:spPr>
          <a:ln/>
        </p:spPr>
      </p:sp>
      <p:sp>
        <p:nvSpPr>
          <p:cNvPr id="898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dirty="0">
                <a:ea typeface="宋体" charset="-122"/>
              </a:rPr>
              <a:t>Can structure the system so that only needed drivers are loaded into user program (page per driver) Normal instructions to access memory can be used to directly access control registers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Optimized architectures with other bus structures may require special support for memory mapping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charset="-122"/>
            </a:endParaRPr>
          </a:p>
          <a:p>
            <a:pPr eaLnBrk="1" hangingPunct="1"/>
            <a:r>
              <a:rPr lang="en-US" altLang="zh-CN" sz="2000" dirty="0">
                <a:ea typeface="宋体" charset="-122"/>
              </a:rPr>
              <a:t>Memory accesses meant for mapped I/O registers will go to main memory along the high speed memory bus!</a:t>
            </a:r>
          </a:p>
          <a:p>
            <a:pPr lvl="1" eaLnBrk="1" hangingPunct="1"/>
            <a:r>
              <a:rPr lang="en-US" altLang="zh-CN" sz="1600" dirty="0">
                <a:ea typeface="宋体" charset="-122"/>
              </a:rPr>
              <a:t>Use a dedicated filter (chip) to determine which bus to send to</a:t>
            </a:r>
          </a:p>
          <a:p>
            <a:pPr lvl="1" eaLnBrk="1" hangingPunct="1"/>
            <a:r>
              <a:rPr lang="en-US" altLang="zh-CN" sz="1600">
                <a:ea typeface="宋体" charset="-122"/>
              </a:rPr>
              <a:t>Send to memory first, then bus if not found</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940DD13-09C9-4B2F-BBE5-E99AB252387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pPr marL="237653" indent="-237653"/>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1016AB-B1A3-42BA-BF59-7E47699C924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r>
              <a:rPr lang="en-US"/>
              <a:t>Some parts of this chapter will be skipped.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37653" indent="-237653"/>
            <a:r>
              <a:rPr lang="en-US" dirty="0"/>
              <a:t>DMA steps.</a:t>
            </a:r>
          </a:p>
          <a:p>
            <a:pPr marL="712958" lvl="1" indent="-237653">
              <a:buFontTx/>
              <a:buAutoNum type="arabicPeriod"/>
            </a:pPr>
            <a:r>
              <a:rPr lang="en-US" dirty="0"/>
              <a:t>CPU programs DMA controller by setting registers</a:t>
            </a:r>
          </a:p>
          <a:p>
            <a:pPr marL="1663568" lvl="3" indent="-237653"/>
            <a:r>
              <a:rPr lang="en-US" dirty="0"/>
              <a:t>Address, count, control</a:t>
            </a:r>
          </a:p>
          <a:p>
            <a:pPr marL="712958" lvl="1" indent="-237653">
              <a:buFontTx/>
              <a:buAutoNum type="arabicPeriod"/>
            </a:pPr>
            <a:r>
              <a:rPr lang="en-US" dirty="0"/>
              <a:t>DMA controller initiates the transfer by issuing a read request over the bus to the disk controller</a:t>
            </a:r>
          </a:p>
          <a:p>
            <a:pPr marL="712958" lvl="1" indent="-237653">
              <a:buFontTx/>
              <a:buAutoNum type="arabicPeriod"/>
            </a:pPr>
            <a:r>
              <a:rPr lang="en-US" dirty="0"/>
              <a:t>Write to memory in another standard bus cycle</a:t>
            </a:r>
          </a:p>
          <a:p>
            <a:pPr marL="712958" lvl="1" indent="-237653">
              <a:buFontTx/>
              <a:buAutoNum type="arabicPeriod"/>
            </a:pPr>
            <a:r>
              <a:rPr lang="en-US" dirty="0"/>
              <a:t>When the write is done, disk controller sends an acknowledgement signal to DMA controller</a:t>
            </a:r>
          </a:p>
          <a:p>
            <a:pPr marL="1663568" lvl="3" indent="-237653"/>
            <a:r>
              <a:rPr lang="en-US" dirty="0"/>
              <a:t>If there is more to transfer, go to step 2 and loop</a:t>
            </a:r>
          </a:p>
          <a:p>
            <a:pPr marL="712958" lvl="1" indent="-237653">
              <a:buFontTx/>
              <a:buAutoNum type="arabicPeriod"/>
            </a:pPr>
            <a:r>
              <a:rPr lang="en-US" dirty="0"/>
              <a:t>DMA controller interrupts CPU when transfer is complete.</a:t>
            </a:r>
          </a:p>
          <a:p>
            <a:pPr marL="1663568" lvl="3" indent="-237653"/>
            <a:r>
              <a:rPr lang="en-US" dirty="0"/>
              <a:t>CPU doesn’t need to copy anything.</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1016AB-B1A3-42BA-BF59-7E47699C924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r>
              <a:rPr lang="en-US"/>
              <a:t>Some parts of this chapter will be skipped.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eaLnBrk="1" hangingPunct="1">
              <a:lnSpc>
                <a:spcPct val="90000"/>
              </a:lnSpc>
            </a:pPr>
            <a:r>
              <a:rPr lang="en-US" altLang="zh-CN" sz="2400" dirty="0">
                <a:ea typeface="宋体" charset="-122"/>
              </a:rPr>
              <a:t>The simplest approach:  Programmed I/O </a:t>
            </a:r>
          </a:p>
          <a:p>
            <a:pPr lvl="1" eaLnBrk="1" hangingPunct="1">
              <a:lnSpc>
                <a:spcPct val="90000"/>
              </a:lnSpc>
            </a:pPr>
            <a:r>
              <a:rPr lang="en-US" altLang="zh-CN" sz="2000" dirty="0">
                <a:ea typeface="宋体" charset="-122"/>
              </a:rPr>
              <a:t>CPU issues an I/O command</a:t>
            </a:r>
          </a:p>
          <a:p>
            <a:pPr lvl="1" eaLnBrk="1" hangingPunct="1">
              <a:lnSpc>
                <a:spcPct val="90000"/>
              </a:lnSpc>
            </a:pPr>
            <a:r>
              <a:rPr lang="en-US" altLang="zh-CN" sz="2000" dirty="0">
                <a:ea typeface="宋体" charset="-122"/>
              </a:rPr>
              <a:t>CPU busy waits (or polls) while I/O is completed</a:t>
            </a:r>
          </a:p>
          <a:p>
            <a:pPr eaLnBrk="1" hangingPunct="1">
              <a:lnSpc>
                <a:spcPct val="90000"/>
              </a:lnSpc>
            </a:pPr>
            <a:r>
              <a:rPr lang="en-US" altLang="zh-CN" sz="2400" dirty="0">
                <a:ea typeface="宋体" charset="-122"/>
              </a:rPr>
              <a:t>Interrupt Driven</a:t>
            </a:r>
          </a:p>
          <a:p>
            <a:pPr lvl="1" eaLnBrk="1" hangingPunct="1">
              <a:lnSpc>
                <a:spcPct val="90000"/>
              </a:lnSpc>
            </a:pPr>
            <a:r>
              <a:rPr lang="en-US" altLang="zh-CN" sz="2000" dirty="0">
                <a:ea typeface="宋体" charset="-122"/>
              </a:rPr>
              <a:t>CPU issues an I/O command to I/O device</a:t>
            </a:r>
          </a:p>
          <a:p>
            <a:pPr lvl="1" eaLnBrk="1" hangingPunct="1">
              <a:lnSpc>
                <a:spcPct val="90000"/>
              </a:lnSpc>
            </a:pPr>
            <a:r>
              <a:rPr lang="en-US" altLang="zh-CN" sz="2000" dirty="0">
                <a:ea typeface="宋体" charset="-122"/>
              </a:rPr>
              <a:t>CPU enters wait state</a:t>
            </a:r>
          </a:p>
          <a:p>
            <a:pPr lvl="1" eaLnBrk="1" hangingPunct="1">
              <a:lnSpc>
                <a:spcPct val="90000"/>
              </a:lnSpc>
            </a:pPr>
            <a:r>
              <a:rPr lang="en-US" altLang="zh-CN" sz="2000" dirty="0">
                <a:ea typeface="宋体" charset="-122"/>
              </a:rPr>
              <a:t>CPU continues with other processing (same or more likely different process)</a:t>
            </a:r>
          </a:p>
          <a:p>
            <a:pPr lvl="1" eaLnBrk="1" hangingPunct="1">
              <a:lnSpc>
                <a:spcPct val="90000"/>
              </a:lnSpc>
            </a:pPr>
            <a:r>
              <a:rPr lang="en-US" altLang="zh-CN" sz="2000" dirty="0">
                <a:ea typeface="宋体" charset="-122"/>
              </a:rPr>
              <a:t>I/O device generates an interrupt when it finishes and the CPU finishes processing the interrupt before continuing with its present calculations.</a:t>
            </a:r>
          </a:p>
          <a:p>
            <a:pPr eaLnBrk="1" hangingPunct="1">
              <a:lnSpc>
                <a:spcPct val="90000"/>
              </a:lnSpc>
            </a:pPr>
            <a:r>
              <a:rPr lang="en-US" altLang="zh-CN" sz="2400" dirty="0">
                <a:ea typeface="宋体" charset="-122"/>
              </a:rPr>
              <a:t>DMA (also interrupt driven) block transfer</a:t>
            </a:r>
          </a:p>
          <a:p>
            <a:pPr lvl="1" eaLnBrk="1" hangingPunct="1">
              <a:lnSpc>
                <a:spcPct val="90000"/>
              </a:lnSpc>
            </a:pPr>
            <a:endParaRPr lang="en-US" altLang="zh-CN" sz="20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1CCCFC-671A-4CDA-BB9D-C2916E70DFFF}"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r>
              <a:rPr lang="en-US"/>
              <a:t>Interrupts are inevitable.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lnSpc>
                <a:spcPct val="80000"/>
              </a:lnSpc>
            </a:pPr>
            <a:endParaRPr lang="en-US" altLang="zh-CN" sz="2800" dirty="0">
              <a:ea typeface="宋体" charset="-122"/>
            </a:endParaRPr>
          </a:p>
          <a:p>
            <a:pPr eaLnBrk="1" hangingPunct="1">
              <a:lnSpc>
                <a:spcPct val="80000"/>
              </a:lnSpc>
            </a:pPr>
            <a:r>
              <a:rPr lang="en-US" altLang="zh-CN" sz="2800" dirty="0">
                <a:ea typeface="宋体" charset="-122"/>
              </a:rPr>
              <a:t>Precise interrupt: leaves the machine in a well defined state that can easily be returned to</a:t>
            </a:r>
          </a:p>
          <a:p>
            <a:pPr lvl="1" eaLnBrk="1" hangingPunct="1">
              <a:lnSpc>
                <a:spcPct val="80000"/>
              </a:lnSpc>
            </a:pPr>
            <a:r>
              <a:rPr lang="en-US" altLang="zh-CN" sz="2400" dirty="0">
                <a:ea typeface="宋体" charset="-122"/>
              </a:rPr>
              <a:t>The program counter is saved (the execution state of the instruction pointed to by the program counter is know)</a:t>
            </a:r>
          </a:p>
          <a:p>
            <a:pPr lvl="1" eaLnBrk="1" hangingPunct="1">
              <a:lnSpc>
                <a:spcPct val="80000"/>
              </a:lnSpc>
            </a:pPr>
            <a:r>
              <a:rPr lang="en-US" altLang="zh-CN" sz="2400" dirty="0">
                <a:ea typeface="宋体" charset="-122"/>
              </a:rPr>
              <a:t>All instructions prior to the one pointed to by the program counter have executed completely </a:t>
            </a:r>
          </a:p>
          <a:p>
            <a:pPr lvl="1" eaLnBrk="1" hangingPunct="1">
              <a:lnSpc>
                <a:spcPct val="80000"/>
              </a:lnSpc>
            </a:pPr>
            <a:r>
              <a:rPr lang="en-US" altLang="zh-CN" sz="2400" dirty="0">
                <a:ea typeface="宋体" charset="-122"/>
              </a:rPr>
              <a:t>No instruction after the one pointed to by the program counter has been executed</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altLang="zh-CN" sz="1200" dirty="0">
                <a:ea typeface="宋体" charset="-122"/>
              </a:rPr>
              <a:t>Program counter gives next instruction to be loaded</a:t>
            </a:r>
          </a:p>
          <a:p>
            <a:pPr eaLnBrk="1" hangingPunct="1"/>
            <a:r>
              <a:rPr lang="en-US" altLang="zh-CN" sz="1200" dirty="0">
                <a:ea typeface="宋体" charset="-122"/>
              </a:rPr>
              <a:t>Flush pipeline before processing interrupt (produce a precise interrupt)</a:t>
            </a:r>
          </a:p>
          <a:p>
            <a:pPr eaLnBrk="1" hangingPunct="1"/>
            <a:r>
              <a:rPr lang="en-US" altLang="zh-CN" sz="1200" dirty="0">
                <a:ea typeface="宋体" charset="-122"/>
              </a:rPr>
              <a:t>Careful programming to protect interrupt, refill pipeline to pre interrupt state (produce an imprecise interrupt)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60DEDA2-64C7-4712-82AC-46469B80ACB1}"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r>
              <a:rPr lang="en-US"/>
              <a:t>Each layer has</a:t>
            </a:r>
          </a:p>
          <a:p>
            <a:pPr lvl="1"/>
            <a:r>
              <a:rPr lang="en-US"/>
              <a:t>A well defined function to perform</a:t>
            </a:r>
          </a:p>
          <a:p>
            <a:pPr lvl="1"/>
            <a:r>
              <a:rPr lang="en-US"/>
              <a:t>A well-defined interface to the adjacent layers</a:t>
            </a:r>
          </a:p>
          <a:p>
            <a:r>
              <a:rPr lang="en-US"/>
              <a:t>It is a general model.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EFAA317-C4D6-43C1-B57F-3F3A457B63F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7202" name="Rectangle 2"/>
          <p:cNvSpPr>
            <a:spLocks noGrp="1" noRot="1" noChangeAspect="1" noChangeArrowheads="1" noTextEdit="1"/>
          </p:cNvSpPr>
          <p:nvPr>
            <p:ph type="sldImg"/>
          </p:nvPr>
        </p:nvSpPr>
        <p:spPr>
          <a:ln/>
        </p:spPr>
      </p:sp>
      <p:sp>
        <p:nvSpPr>
          <p:cNvPr id="307203" name="Rectangle 3"/>
          <p:cNvSpPr>
            <a:spLocks noGrp="1" noChangeArrowheads="1"/>
          </p:cNvSpPr>
          <p:nvPr>
            <p:ph type="body" idx="1"/>
          </p:nvPr>
        </p:nvSpPr>
        <p:spPr/>
        <p:txBody>
          <a:bodyPr/>
          <a:lstStyle/>
          <a:p>
            <a:r>
              <a:rPr lang="en-US"/>
              <a:t>Interrupts are used for most I/O</a:t>
            </a:r>
          </a:p>
          <a:p>
            <a:r>
              <a:rPr lang="en-US"/>
              <a:t>The steps of interrupt has been studied before. For details, please refer to page 288-289.</a:t>
            </a:r>
          </a:p>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2FA80C0-B1C6-4512-955C-1D1846FD5CF9}"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r>
              <a:rPr lang="en-US"/>
              <a:t>Each controller has some device registers for accepting commands, storing status.</a:t>
            </a:r>
          </a:p>
          <a:p>
            <a:r>
              <a:rPr lang="en-US"/>
              <a:t>Number of registers and the nature of the commands vary radically from device to device.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a:r>
              <a:rPr lang="en-US" sz="2400" dirty="0"/>
              <a:t>Difficult to obtain source code</a:t>
            </a:r>
          </a:p>
          <a:p>
            <a:pPr lvl="1"/>
            <a:r>
              <a:rPr lang="en-US" sz="2400" dirty="0"/>
              <a:t>Users don’t know how to compile OS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Rot="1" noChangeAspect="1"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dirty="0">
                <a:sym typeface="Wingdings" pitchFamily="2" charset="2"/>
              </a:rPr>
              <a:t>Bring in the user buffer if necessary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9389945-50E2-477B-969E-ED14390F2B00}"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68642" name="Rectangle 2"/>
          <p:cNvSpPr>
            <a:spLocks noGrp="1" noRot="1" noChangeAspect="1" noChangeArrowheads="1" noTextEdit="1"/>
          </p:cNvSpPr>
          <p:nvPr>
            <p:ph type="sldImg"/>
          </p:nvPr>
        </p:nvSpPr>
        <p:spPr>
          <a:ln/>
        </p:spPr>
      </p:sp>
      <p:sp>
        <p:nvSpPr>
          <p:cNvPr id="368643" name="Rectangle 3"/>
          <p:cNvSpPr>
            <a:spLocks noGrp="1" noChangeArrowheads="1"/>
          </p:cNvSpPr>
          <p:nvPr>
            <p:ph type="body" idx="1"/>
          </p:nvPr>
        </p:nvSpPr>
        <p:spPr/>
        <p:txBody>
          <a:bodyPr/>
          <a:lstStyle/>
          <a:p>
            <a:pPr>
              <a:lnSpc>
                <a:spcPct val="80000"/>
              </a:lnSpc>
            </a:pPr>
            <a:r>
              <a:rPr lang="en-US" sz="1000" dirty="0"/>
              <a:t>Many errors are device-specific and handled by the appropriate driver. But the framework for error handling is device independent. </a:t>
            </a:r>
          </a:p>
          <a:p>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1016AB-B1A3-42BA-BF59-7E47699C924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r>
              <a:rPr lang="en-US"/>
              <a:t>Some parts of this chapter will be skipped.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0EE7D26-1C34-4EB9-AEEF-CDAD14370F05}"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r>
              <a:rPr lang="en-US"/>
              <a:t>Details of optical disks can be found in pages 306-315, textbook.</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62" name="Rectangle 2"/>
          <p:cNvSpPr>
            <a:spLocks noGrp="1" noChangeArrowheads="1"/>
          </p:cNvSpPr>
          <p:nvPr>
            <p:ph type="body" idx="1"/>
          </p:nvPr>
        </p:nvSpPr>
        <p:spPr>
          <a:xfrm>
            <a:off x="550334" y="4560988"/>
            <a:ext cx="6304038" cy="4321373"/>
          </a:xfrm>
          <a:noFill/>
          <a:ln/>
        </p:spPr>
        <p:txBody>
          <a:bodyPr lIns="95633" tIns="46977" rIns="95633" bIns="46977"/>
          <a:lstStyle/>
          <a:p>
            <a:r>
              <a:rPr lang="en-US" dirty="0"/>
              <a:t>Here is a primitive picture showing you how a disk drive can have multiple platters.</a:t>
            </a:r>
          </a:p>
          <a:p>
            <a:r>
              <a:rPr lang="en-US" dirty="0"/>
              <a:t>Each surface on the platter are divided into tracks and each track is further divided into sectors.  A sector is the smallest unit that can be read or written.</a:t>
            </a:r>
          </a:p>
          <a:p>
            <a:r>
              <a:rPr lang="en-US" dirty="0"/>
              <a:t>By simple geometry you know the outer track have more area and you would thing the outer tack will have more sectors.</a:t>
            </a:r>
          </a:p>
          <a:p>
            <a:r>
              <a:rPr lang="en-US" dirty="0"/>
              <a:t>This, however, is not the case in traditional disk design where all tracks have the same number of sectors. Well, you will say, this is dumb but dumb  is the reason they do it .</a:t>
            </a:r>
          </a:p>
          <a:p>
            <a:r>
              <a:rPr lang="en-US" dirty="0"/>
              <a:t>By keeping the number of sectors the same, the disk controller hardware and software can be dumb and does not have to know which track has how many sectors.</a:t>
            </a:r>
          </a:p>
          <a:p>
            <a:pPr>
              <a:lnSpc>
                <a:spcPct val="80000"/>
              </a:lnSpc>
              <a:spcBef>
                <a:spcPct val="0"/>
              </a:spcBef>
            </a:pPr>
            <a:r>
              <a:rPr lang="en-US" dirty="0"/>
              <a:t>With more intelligent disk controller hardware and software, it is getting more popular to record more sectors on the outer tracks.  This is referred to as constant bit density. Zoned bit recording</a:t>
            </a:r>
          </a:p>
          <a:p>
            <a:pPr lvl="1">
              <a:lnSpc>
                <a:spcPct val="80000"/>
              </a:lnSpc>
              <a:spcBef>
                <a:spcPct val="0"/>
              </a:spcBef>
            </a:pPr>
            <a:r>
              <a:rPr lang="en-US" dirty="0"/>
              <a:t>Constant bit density: more sectors on outer tracks</a:t>
            </a:r>
          </a:p>
          <a:p>
            <a:pPr lvl="1">
              <a:lnSpc>
                <a:spcPct val="80000"/>
              </a:lnSpc>
              <a:spcBef>
                <a:spcPct val="0"/>
              </a:spcBef>
            </a:pPr>
            <a:r>
              <a:rPr lang="en-US" dirty="0"/>
              <a:t>Speed varies with track location</a:t>
            </a:r>
          </a:p>
          <a:p>
            <a:endParaRPr lang="en-US" dirty="0"/>
          </a:p>
          <a:p>
            <a:endParaRPr lang="en-US" dirty="0"/>
          </a:p>
          <a:p>
            <a:r>
              <a:rPr lang="en-US" dirty="0"/>
              <a:t>+2 = 32 min. (Y:12)</a:t>
            </a:r>
          </a:p>
        </p:txBody>
      </p:sp>
      <p:sp>
        <p:nvSpPr>
          <p:cNvPr id="860163" name="Rectangle 3"/>
          <p:cNvSpPr>
            <a:spLocks noGrp="1" noRot="1" noChangeAspect="1" noChangeArrowheads="1" noTextEdit="1"/>
          </p:cNvSpPr>
          <p:nvPr>
            <p:ph type="sldImg"/>
          </p:nvPr>
        </p:nvSpPr>
        <p:spPr>
          <a:xfrm>
            <a:off x="482600" y="619125"/>
            <a:ext cx="6367463" cy="3582988"/>
          </a:xfrm>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dirty="0">
                <a:ea typeface="宋体" charset="-122"/>
              </a:rPr>
              <a:t>Platters spin at some rate (7200rpm is a typical fast disk)</a:t>
            </a:r>
          </a:p>
          <a:p>
            <a:pPr eaLnBrk="1" hangingPunct="1">
              <a:lnSpc>
                <a:spcPct val="90000"/>
              </a:lnSpc>
            </a:pPr>
            <a:r>
              <a:rPr lang="en-US" altLang="zh-CN" sz="1200" dirty="0">
                <a:ea typeface="宋体" charset="-122"/>
              </a:rPr>
              <a:t>Read/write head must move to the correct track (seek time)</a:t>
            </a:r>
          </a:p>
          <a:p>
            <a:pPr eaLnBrk="1" hangingPunct="1">
              <a:lnSpc>
                <a:spcPct val="90000"/>
              </a:lnSpc>
            </a:pPr>
            <a:r>
              <a:rPr lang="en-US" altLang="zh-CN" sz="1200" dirty="0">
                <a:ea typeface="宋体" charset="-122"/>
              </a:rPr>
              <a:t>Read/write head must wait for the correct sector (rotational latency, rotational delay)</a:t>
            </a:r>
          </a:p>
          <a:p>
            <a:pPr eaLnBrk="1" hangingPunct="1">
              <a:lnSpc>
                <a:spcPct val="90000"/>
              </a:lnSpc>
            </a:pPr>
            <a:r>
              <a:rPr lang="en-US" altLang="zh-CN" sz="1200" dirty="0">
                <a:ea typeface="宋体" charset="-122"/>
              </a:rPr>
              <a:t>Actual read/write of data must occur (access time)</a:t>
            </a:r>
          </a:p>
          <a:p>
            <a:pPr eaLnBrk="1" hangingPunct="1">
              <a:lnSpc>
                <a:spcPct val="90000"/>
              </a:lnSpc>
            </a:pPr>
            <a:r>
              <a:rPr lang="en-US" altLang="zh-CN" sz="1200" dirty="0">
                <a:ea typeface="宋体" charset="-122"/>
              </a:rPr>
              <a:t>Data must be transferred to/from the disk controller (transfer time)</a:t>
            </a:r>
          </a:p>
          <a:p>
            <a:pPr eaLnBrk="1" hangingPunct="1">
              <a:lnSpc>
                <a:spcPct val="90000"/>
              </a:lnSpc>
            </a:pPr>
            <a:endParaRPr lang="en-US" altLang="zh-CN" sz="1200" dirty="0">
              <a:ea typeface="宋体" charset="-122"/>
            </a:endParaRPr>
          </a:p>
          <a:p>
            <a:pPr eaLnBrk="1" hangingPunct="1">
              <a:lnSpc>
                <a:spcPct val="90000"/>
              </a:lnSpc>
            </a:pPr>
            <a:endParaRPr lang="en-US" altLang="zh-CN" sz="12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None/>
            </a:pPr>
            <a:r>
              <a:rPr lang="en-US" sz="1200" dirty="0"/>
              <a:t>Read/write time factors</a:t>
            </a:r>
          </a:p>
          <a:p>
            <a:pPr eaLnBrk="1" hangingPunct="1">
              <a:buFontTx/>
              <a:buAutoNum type="arabicPeriod"/>
            </a:pPr>
            <a:r>
              <a:rPr lang="en-US" sz="1200" dirty="0"/>
              <a:t>Seek time (the time to move the arm to the proper cylinder).</a:t>
            </a:r>
          </a:p>
          <a:p>
            <a:pPr eaLnBrk="1" hangingPunct="1">
              <a:buFontTx/>
              <a:buAutoNum type="arabicPeriod"/>
            </a:pPr>
            <a:r>
              <a:rPr lang="en-US" sz="1200" dirty="0"/>
              <a:t>Rotational delay (the time for the proper sector to rotate under the head).</a:t>
            </a:r>
          </a:p>
          <a:p>
            <a:pPr eaLnBrk="1" hangingPunct="1">
              <a:buFontTx/>
              <a:buAutoNum type="arabicPeriod"/>
            </a:pPr>
            <a:r>
              <a:rPr lang="en-US" sz="1200" dirty="0"/>
              <a:t>Actual data transfer time.</a:t>
            </a:r>
          </a:p>
          <a:p>
            <a:pPr marL="0" marR="0" indent="0" algn="l" defTabSz="914400" rtl="0" eaLnBrk="1" fontAlgn="base" latinLnBrk="0" hangingPunct="1">
              <a:lnSpc>
                <a:spcPct val="100000"/>
              </a:lnSpc>
              <a:spcBef>
                <a:spcPct val="30000"/>
              </a:spcBef>
              <a:spcAft>
                <a:spcPct val="0"/>
              </a:spcAft>
              <a:buClrTx/>
              <a:buSzTx/>
              <a:buFontTx/>
              <a:buAutoNum type="arabicPeriod"/>
              <a:tabLst/>
              <a:defRPr/>
            </a:pPr>
            <a:r>
              <a:rPr lang="en-US" altLang="zh-CN" sz="1200" dirty="0">
                <a:ea typeface="宋体" charset="-122"/>
              </a:rPr>
              <a:t>Simply taking a random request from the I/O queue is the benchmark and will be referred to </a:t>
            </a:r>
            <a:r>
              <a:rPr lang="en-US" altLang="zh-CN" sz="1200" dirty="0" err="1">
                <a:ea typeface="宋体" charset="-122"/>
              </a:rPr>
              <a:t>aa</a:t>
            </a:r>
            <a:r>
              <a:rPr lang="en-US" altLang="zh-CN" sz="1200" dirty="0">
                <a:ea typeface="宋体" charset="-122"/>
              </a:rPr>
              <a:t> random scheduling.</a:t>
            </a:r>
          </a:p>
          <a:p>
            <a:pPr eaLnBrk="1" hangingPunct="1">
              <a:buFontTx/>
              <a:buAutoNum type="arabicPeriod"/>
            </a:pPr>
            <a:endParaRPr lang="en-US" sz="12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dirty="0">
                <a:ea typeface="宋体" charset="-122"/>
              </a:rPr>
              <a:t>Choose the closest request in a particular direction</a:t>
            </a:r>
          </a:p>
          <a:p>
            <a:pPr eaLnBrk="1" hangingPunct="1">
              <a:lnSpc>
                <a:spcPct val="90000"/>
              </a:lnSpc>
            </a:pPr>
            <a:r>
              <a:rPr lang="en-US" altLang="zh-CN" sz="1200" dirty="0">
                <a:ea typeface="宋体" charset="-122"/>
              </a:rPr>
              <a:t>Take successive requests moving towards the centre of the disk</a:t>
            </a:r>
          </a:p>
          <a:p>
            <a:pPr eaLnBrk="1" hangingPunct="1">
              <a:lnSpc>
                <a:spcPct val="90000"/>
              </a:lnSpc>
            </a:pPr>
            <a:r>
              <a:rPr lang="en-US" altLang="zh-CN" sz="1200" dirty="0">
                <a:ea typeface="宋体" charset="-122"/>
              </a:rPr>
              <a:t>When you reach the </a:t>
            </a:r>
            <a:r>
              <a:rPr lang="en-US" altLang="zh-CN" sz="1200" dirty="0" err="1">
                <a:ea typeface="宋体" charset="-122"/>
              </a:rPr>
              <a:t>centremost</a:t>
            </a:r>
            <a:r>
              <a:rPr lang="en-US" altLang="zh-CN" sz="1200" dirty="0">
                <a:ea typeface="宋体" charset="-122"/>
              </a:rPr>
              <a:t> request then take successive requests moving toward the edge.</a:t>
            </a:r>
          </a:p>
          <a:p>
            <a:pPr eaLnBrk="1" hangingPunct="1">
              <a:lnSpc>
                <a:spcPct val="90000"/>
              </a:lnSpc>
            </a:pPr>
            <a:r>
              <a:rPr lang="en-US" altLang="zh-CN" sz="1200" dirty="0">
                <a:ea typeface="宋体" charset="-122"/>
              </a:rPr>
              <a:t>Has the advantage that all requests will be serviced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Systems with OSs that read one sector at a time will not see significant improvements using RAID 0</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a:ea typeface="宋体" charset="-122"/>
              </a:rPr>
              <a:t>(in fact RAID 1 can be applied to </a:t>
            </a:r>
            <a:r>
              <a:rPr lang="en-US" altLang="zh-CN" sz="1200" dirty="0" err="1">
                <a:ea typeface="宋体" charset="-122"/>
              </a:rPr>
              <a:t>unstriped</a:t>
            </a:r>
            <a:r>
              <a:rPr lang="en-US" altLang="zh-CN" sz="1200" dirty="0">
                <a:ea typeface="宋体" charset="-122"/>
              </a:rPr>
              <a:t> disks)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82" name="Rectangle 2"/>
          <p:cNvSpPr>
            <a:spLocks noGrp="1" noRot="1" noChangeAspect="1" noChangeArrowheads="1" noTextEdit="1"/>
          </p:cNvSpPr>
          <p:nvPr>
            <p:ph type="sldImg"/>
          </p:nvPr>
        </p:nvSpPr>
        <p:spPr>
          <a:ln/>
        </p:spPr>
      </p:sp>
      <p:sp>
        <p:nvSpPr>
          <p:cNvPr id="890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If many of the I/O requests are reads may not see a significant access speed improvement On a read, either data copy can be used, so read performance can be twice as good.</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spcBef>
                <a:spcPct val="10000"/>
              </a:spcBef>
            </a:pPr>
            <a:r>
              <a:rPr lang="en-US" dirty="0">
                <a:sym typeface="Symbol" pitchFamily="18" charset="2"/>
              </a:rPr>
              <a:t>I/O Devices Types:</a:t>
            </a:r>
          </a:p>
          <a:p>
            <a:pPr lvl="1">
              <a:spcBef>
                <a:spcPct val="10000"/>
              </a:spcBef>
            </a:pPr>
            <a:r>
              <a:rPr lang="en-US" dirty="0">
                <a:sym typeface="Symbol" pitchFamily="18" charset="2"/>
              </a:rPr>
              <a:t>Many different speeds (0.1 bytes/sec to </a:t>
            </a:r>
            <a:r>
              <a:rPr lang="en-US" dirty="0" err="1">
                <a:sym typeface="Symbol" pitchFamily="18" charset="2"/>
              </a:rPr>
              <a:t>GBytes</a:t>
            </a:r>
            <a:r>
              <a:rPr lang="en-US" dirty="0">
                <a:sym typeface="Symbol" pitchFamily="18" charset="2"/>
              </a:rPr>
              <a:t>/sec)</a:t>
            </a:r>
          </a:p>
          <a:p>
            <a:pPr lvl="1">
              <a:spcBef>
                <a:spcPct val="10000"/>
              </a:spcBef>
            </a:pPr>
            <a:r>
              <a:rPr lang="en-US" dirty="0">
                <a:sym typeface="Symbol" pitchFamily="18" charset="2"/>
              </a:rPr>
              <a:t>Different Access Patterns:</a:t>
            </a:r>
          </a:p>
          <a:p>
            <a:pPr lvl="2">
              <a:spcBef>
                <a:spcPct val="10000"/>
              </a:spcBef>
            </a:pPr>
            <a:r>
              <a:rPr lang="en-US" dirty="0">
                <a:sym typeface="Symbol" pitchFamily="18" charset="2"/>
              </a:rPr>
              <a:t>Block Devices, Character Devices, Network Devices</a:t>
            </a:r>
          </a:p>
          <a:p>
            <a:pPr lvl="1">
              <a:spcBef>
                <a:spcPct val="10000"/>
              </a:spcBef>
            </a:pPr>
            <a:r>
              <a:rPr lang="en-US" dirty="0">
                <a:sym typeface="Symbol" pitchFamily="18" charset="2"/>
              </a:rPr>
              <a:t>Different Access Timing:</a:t>
            </a:r>
          </a:p>
          <a:p>
            <a:pPr lvl="2">
              <a:spcBef>
                <a:spcPct val="10000"/>
              </a:spcBef>
            </a:pPr>
            <a:r>
              <a:rPr lang="en-US" dirty="0">
                <a:sym typeface="Symbol" pitchFamily="18" charset="2"/>
              </a:rPr>
              <a:t>Blocking, Non-blocking, Asynchronous</a:t>
            </a:r>
          </a:p>
          <a:p>
            <a:pPr>
              <a:spcBef>
                <a:spcPct val="10000"/>
              </a:spcBef>
            </a:pPr>
            <a:r>
              <a:rPr lang="en-US" dirty="0">
                <a:sym typeface="Symbol" pitchFamily="18" charset="2"/>
              </a:rPr>
              <a:t>I/O Controllers: Hardware that controls actual device</a:t>
            </a:r>
          </a:p>
          <a:p>
            <a:pPr lvl="1">
              <a:spcBef>
                <a:spcPct val="10000"/>
              </a:spcBef>
            </a:pPr>
            <a:r>
              <a:rPr lang="en-US" dirty="0">
                <a:sym typeface="Symbol" pitchFamily="18" charset="2"/>
              </a:rPr>
              <a:t>Processor Accesses through I/O instructions, load/store to special physical memory</a:t>
            </a:r>
          </a:p>
          <a:p>
            <a:pPr lvl="1">
              <a:spcBef>
                <a:spcPct val="10000"/>
              </a:spcBef>
            </a:pPr>
            <a:r>
              <a:rPr lang="en-US" dirty="0">
                <a:sym typeface="Symbol" pitchFamily="18" charset="2"/>
              </a:rPr>
              <a:t>Report their results through either interrupts or a status register that processor looks at occasionally (polling)</a:t>
            </a:r>
          </a:p>
          <a:p>
            <a:pPr>
              <a:spcBef>
                <a:spcPct val="10000"/>
              </a:spcBef>
            </a:pPr>
            <a:r>
              <a:rPr lang="en-US" dirty="0">
                <a:sym typeface="Symbol" pitchFamily="18" charset="2"/>
              </a:rPr>
              <a:t>Device Driver: Device-specific code in kernel</a:t>
            </a:r>
          </a:p>
          <a:p>
            <a:pPr>
              <a:spcBef>
                <a:spcPct val="10000"/>
              </a:spcBef>
            </a:pPr>
            <a:r>
              <a:rPr lang="en-US" dirty="0">
                <a:sym typeface="Symbol" pitchFamily="18" charset="2"/>
              </a:rPr>
              <a:t>Disk scheduling algorithms</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D4AD512-63AF-4D2C-9E69-CB01CB06409D}"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6" name="Rectangle 2"/>
          <p:cNvSpPr>
            <a:spLocks noGrp="1" noRot="1" noChangeAspect="1" noChangeArrowheads="1" noTextEdit="1"/>
          </p:cNvSpPr>
          <p:nvPr>
            <p:ph type="sldImg"/>
          </p:nvPr>
        </p:nvSpPr>
        <p:spPr>
          <a:ln/>
        </p:spPr>
      </p:sp>
      <p:sp>
        <p:nvSpPr>
          <p:cNvPr id="897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930" name="Rectangle 2"/>
          <p:cNvSpPr>
            <a:spLocks noGrp="1" noRot="1" noChangeAspect="1" noChangeArrowheads="1" noTextEdit="1"/>
          </p:cNvSpPr>
          <p:nvPr>
            <p:ph type="sldImg"/>
          </p:nvPr>
        </p:nvSpPr>
        <p:spPr>
          <a:ln/>
        </p:spPr>
      </p:sp>
      <p:sp>
        <p:nvSpPr>
          <p:cNvPr id="892931" name="Rectangle 3"/>
          <p:cNvSpPr>
            <a:spLocks noGrp="1" noChangeArrowheads="1"/>
          </p:cNvSpPr>
          <p:nvPr>
            <p:ph type="body" idx="1"/>
          </p:nvPr>
        </p:nvSpPr>
        <p:spPr/>
        <p:txBody>
          <a:bodyPr/>
          <a:lstStyle/>
          <a:p>
            <a:pPr>
              <a:tabLst>
                <a:tab pos="1252538" algn="l"/>
                <a:tab pos="1603375" algn="l"/>
              </a:tabLst>
            </a:pPr>
            <a:r>
              <a:rPr lang="en-US" dirty="0"/>
              <a:t>We will try to get a flavor for what is involved in actually controlling devices in rest of lecture</a:t>
            </a:r>
          </a:p>
          <a:p>
            <a:pPr lvl="1">
              <a:tabLst>
                <a:tab pos="1252538" algn="l"/>
                <a:tab pos="1603375" algn="l"/>
              </a:tabLst>
            </a:pPr>
            <a:r>
              <a:rPr lang="en-US" dirty="0"/>
              <a:t>Can only scratch surface!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1016AB-B1A3-42BA-BF59-7E47699C9242}" type="slidenum">
              <a:rPr kumimoji="0" lang="en-US" sz="1200" b="0" i="0" u="none" strike="noStrike" kern="1200" cap="none" spc="0" normalizeH="0" baseline="0" noProof="0">
                <a:ln>
                  <a:noFill/>
                </a:ln>
                <a:solidFill>
                  <a:srgbClr val="000000"/>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301058" name="Rectangle 2"/>
          <p:cNvSpPr>
            <a:spLocks noGrp="1" noRot="1" noChangeAspect="1" noChangeArrowheads="1" noTextEdit="1"/>
          </p:cNvSpPr>
          <p:nvPr>
            <p:ph type="sldImg"/>
          </p:nvPr>
        </p:nvSpPr>
        <p:spPr>
          <a:ln/>
        </p:spPr>
      </p:sp>
      <p:sp>
        <p:nvSpPr>
          <p:cNvPr id="301059" name="Rectangle 3"/>
          <p:cNvSpPr>
            <a:spLocks noGrp="1" noChangeArrowheads="1"/>
          </p:cNvSpPr>
          <p:nvPr>
            <p:ph type="body" idx="1"/>
          </p:nvPr>
        </p:nvSpPr>
        <p:spPr/>
        <p:txBody>
          <a:bodyPr/>
          <a:lstStyle/>
          <a:p>
            <a:r>
              <a:rPr lang="en-US"/>
              <a:t>Some parts of this chapter will be skipped.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21E9FEFD-174A-4F8B-898E-9DF2614AF197}" type="slidenum">
              <a:rPr lang="en-US" altLang="zh-CN"/>
              <a:pPr>
                <a:defRPr/>
              </a:pPr>
              <a:t>‹#›</a:t>
            </a:fld>
            <a:endParaRPr lang="en-US" altLang="zh-CN"/>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81305129"/>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6CCBA2CA-ED0B-4C36-BC1F-C4FEA93EC945}" type="slidenum">
              <a:rPr lang="en-US" altLang="zh-CN"/>
              <a:pPr>
                <a:defRPr/>
              </a:pPr>
              <a:t>‹#›</a:t>
            </a:fld>
            <a:endParaRPr lang="en-US" altLang="zh-CN"/>
          </a:p>
        </p:txBody>
      </p:sp>
    </p:spTree>
    <p:extLst>
      <p:ext uri="{BB962C8B-B14F-4D97-AF65-F5344CB8AC3E}">
        <p14:creationId xmlns:p14="http://schemas.microsoft.com/office/powerpoint/2010/main" val="394463773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4B56961B-E095-4BBA-B66F-8E03679557D5}"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221930900"/>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47B4125A-9FD2-4B63-8E1D-510031F15F86}"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40512741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2969FAA0-B454-4973-95BE-3DF5FDE90D19}"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004029160"/>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882A389B-2192-47E6-A5F7-073F20195DD7}"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176231264"/>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D758D09F-E75F-467B-959A-C5783A2228CD}" type="slidenum">
              <a:rPr lang="en-US" altLang="zh-CN"/>
              <a:pPr>
                <a:defRPr/>
              </a:pPr>
              <a:t>‹#›</a:t>
            </a:fld>
            <a:endParaRPr lang="en-US" altLang="zh-CN"/>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207929333"/>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08F8BB46-380A-4C62-8FE8-52D23E835590}"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073412546"/>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1992C7AA-458F-4B6E-A523-EDAFC56F136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2259262182"/>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905B7D4E-84FD-40A8-9ED5-A4F704A2AC7E}"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76772774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E4442EB3-7B2E-4879-8E08-1877211B6C22}"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19654941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AD428725-2CBC-46CF-AAF3-BDF9260ED5C7}" type="slidenum">
              <a:rPr lang="en-US" altLang="zh-CN"/>
              <a:pPr>
                <a:defRPr/>
              </a:pPr>
              <a:t>‹#›</a:t>
            </a:fld>
            <a:endParaRPr lang="en-US" altLang="zh-CN"/>
          </a:p>
        </p:txBody>
      </p:sp>
      <p:sp>
        <p:nvSpPr>
          <p:cNvPr id="105480" name="Line 8"/>
          <p:cNvSpPr>
            <a:spLocks noChangeShapeType="1"/>
          </p:cNvSpPr>
          <p:nvPr/>
        </p:nvSpPr>
        <p:spPr bwMode="auto">
          <a:xfrm flipH="1">
            <a:off x="609600" y="1752600"/>
            <a:ext cx="11074400" cy="0"/>
          </a:xfrm>
          <a:prstGeom prst="line">
            <a:avLst/>
          </a:prstGeom>
          <a:noFill/>
          <a:ln w="38100">
            <a:solidFill>
              <a:schemeClr val="tx1"/>
            </a:solidFill>
            <a:round/>
            <a:headEnd/>
            <a:tailEnd/>
          </a:ln>
          <a:effectLst/>
        </p:spPr>
        <p:txBody>
          <a:bodyPr/>
          <a:lstStyle/>
          <a:p>
            <a:pPr>
              <a:defRPr/>
            </a:pPr>
            <a:endParaRPr lang="en-CA" dirty="0"/>
          </a:p>
        </p:txBody>
      </p:sp>
      <p:sp>
        <p:nvSpPr>
          <p:cNvPr id="12" name="Rectangle 4"/>
          <p:cNvSpPr>
            <a:spLocks noGrp="1" noChangeArrowheads="1"/>
          </p:cNvSpPr>
          <p:nvPr userDrawn="1">
            <p:ph type="dt" sz="half" idx="2"/>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3189304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3.xml"/><Relationship Id="rId1" Type="http://schemas.openxmlformats.org/officeDocument/2006/relationships/slideLayout" Target="../slideLayouts/slideLayout27.xml"/><Relationship Id="rId5" Type="http://schemas.openxmlformats.org/officeDocument/2006/relationships/image" Target="../media/image17.wmf"/><Relationship Id="rId4" Type="http://schemas.openxmlformats.org/officeDocument/2006/relationships/image" Target="../media/image1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11.png"/><Relationship Id="rId3" Type="http://schemas.openxmlformats.org/officeDocument/2006/relationships/image" Target="../media/image1.wmf"/><Relationship Id="rId7" Type="http://schemas.openxmlformats.org/officeDocument/2006/relationships/image" Target="../media/image5.wmf"/><Relationship Id="rId12" Type="http://schemas.openxmlformats.org/officeDocument/2006/relationships/image" Target="../media/image10.wmf"/><Relationship Id="rId2" Type="http://schemas.openxmlformats.org/officeDocument/2006/relationships/notesSlide" Target="../notesSlides/notesSlide4.xml"/><Relationship Id="rId1" Type="http://schemas.openxmlformats.org/officeDocument/2006/relationships/slideLayout" Target="../slideLayouts/slideLayout27.xml"/><Relationship Id="rId6" Type="http://schemas.openxmlformats.org/officeDocument/2006/relationships/image" Target="../media/image4.wmf"/><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wmf"/><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7.xml"/></Relationships>
</file>

<file path=ppt/slides/_rels/slide7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8.xml.rels><?xml version="1.0" encoding="UTF-8" standalone="yes"?>
<Relationships xmlns="http://schemas.openxmlformats.org/package/2006/relationships"><Relationship Id="rId3" Type="http://schemas.openxmlformats.org/officeDocument/2006/relationships/hyperlink" Target="http://cs.uttyler.edu/Faculty/Rainwater/COSC3355/Animations/diskschedulingsstf.htm" TargetMode="External"/><Relationship Id="rId2" Type="http://schemas.openxmlformats.org/officeDocument/2006/relationships/hyperlink" Target="http://cs.uttyler.edu/Faculty/Rainwater/COSC3355/Animations/diskschedulingfcfs.htm" TargetMode="External"/><Relationship Id="rId1" Type="http://schemas.openxmlformats.org/officeDocument/2006/relationships/slideLayout" Target="../slideLayouts/slideLayout27.xml"/><Relationship Id="rId4" Type="http://schemas.openxmlformats.org/officeDocument/2006/relationships/hyperlink" Target="http://cs.uttyler.edu/Faculty/Rainwater/COSC3355/Animations/diskschedulingscan.htm"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7.xml"/></Relationships>
</file>

<file path=ppt/slides/_rels/slide82.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9.xml"/><Relationship Id="rId1" Type="http://schemas.openxmlformats.org/officeDocument/2006/relationships/slideLayout" Target="../slideLayouts/slideLayout2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eaLnBrk="1" hangingPunct="1"/>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altLang="zh-CN" sz="2800" dirty="0">
                <a:ea typeface="宋体" charset="-122"/>
              </a:rPr>
            </a:br>
            <a:r>
              <a:rPr lang="en-US" altLang="zh-CN" sz="2400" dirty="0">
                <a:ea typeface="宋体" charset="-122"/>
              </a:rPr>
              <a:t>I/O</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Grp="1" noChangeArrowheads="1"/>
          </p:cNvSpPr>
          <p:nvPr>
            <p:ph type="title"/>
          </p:nvPr>
        </p:nvSpPr>
        <p:spPr/>
        <p:txBody>
          <a:bodyPr/>
          <a:lstStyle/>
          <a:p>
            <a:r>
              <a:rPr lang="en-US"/>
              <a:t>Structure of I/O Units</a:t>
            </a:r>
          </a:p>
        </p:txBody>
      </p:sp>
      <p:sp>
        <p:nvSpPr>
          <p:cNvPr id="235525" name="Rectangle 5"/>
          <p:cNvSpPr>
            <a:spLocks noGrp="1" noChangeArrowheads="1"/>
          </p:cNvSpPr>
          <p:nvPr>
            <p:ph type="body" idx="1"/>
          </p:nvPr>
        </p:nvSpPr>
        <p:spPr/>
        <p:txBody>
          <a:bodyPr/>
          <a:lstStyle/>
          <a:p>
            <a:pPr>
              <a:lnSpc>
                <a:spcPct val="90000"/>
              </a:lnSpc>
            </a:pPr>
            <a:r>
              <a:rPr lang="en-US" sz="2800" dirty="0"/>
              <a:t>A mechanical component: the device itself</a:t>
            </a:r>
          </a:p>
          <a:p>
            <a:pPr lvl="1">
              <a:lnSpc>
                <a:spcPct val="90000"/>
              </a:lnSpc>
            </a:pPr>
            <a:r>
              <a:rPr lang="en-US" sz="2400" dirty="0"/>
              <a:t>Disk</a:t>
            </a:r>
            <a:r>
              <a:rPr lang="en-US" sz="2400"/>
              <a:t>: platters</a:t>
            </a:r>
            <a:r>
              <a:rPr lang="en-US" sz="2400" dirty="0"/>
              <a:t>, heads, motors, arm, etc.</a:t>
            </a:r>
          </a:p>
          <a:p>
            <a:pPr lvl="1">
              <a:lnSpc>
                <a:spcPct val="90000"/>
              </a:lnSpc>
            </a:pPr>
            <a:r>
              <a:rPr lang="en-US" sz="2400" dirty="0"/>
              <a:t>Monitor: tube, screen, etc.</a:t>
            </a:r>
          </a:p>
          <a:p>
            <a:pPr>
              <a:lnSpc>
                <a:spcPct val="90000"/>
              </a:lnSpc>
            </a:pPr>
            <a:r>
              <a:rPr lang="en-US" sz="2800" dirty="0"/>
              <a:t>An electronic component: device controller, adaptor</a:t>
            </a:r>
          </a:p>
          <a:p>
            <a:pPr lvl="1">
              <a:lnSpc>
                <a:spcPct val="90000"/>
              </a:lnSpc>
            </a:pPr>
            <a:r>
              <a:rPr lang="en-US" sz="2400" dirty="0"/>
              <a:t>Disk: issuing commands to mechanical components, assembling, checking and transferring data</a:t>
            </a:r>
          </a:p>
          <a:p>
            <a:pPr lvl="1">
              <a:lnSpc>
                <a:spcPct val="90000"/>
              </a:lnSpc>
            </a:pPr>
            <a:r>
              <a:rPr lang="en-US" sz="2400" dirty="0"/>
              <a:t>Monitor: read characters to be displayed and generate electrical signals to modulate the CRT beam</a:t>
            </a:r>
          </a:p>
        </p:txBody>
      </p:sp>
      <p:sp>
        <p:nvSpPr>
          <p:cNvPr id="5"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10</a:t>
            </a:fld>
            <a:endParaRPr lang="en-US" altLang="zh-CN" b="0" dirty="0">
              <a:solidFill>
                <a:srgbClr val="000000"/>
              </a:solidFill>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2"/>
          <p:cNvSpPr>
            <a:spLocks noGrp="1"/>
          </p:cNvSpPr>
          <p:nvPr>
            <p:ph type="sldNum" sz="quarter" idx="10"/>
          </p:nvPr>
        </p:nvSpPr>
        <p:spPr/>
        <p:txBody>
          <a:bodyPr/>
          <a:lstStyle/>
          <a:p>
            <a:fld id="{38A49305-9E0E-4382-8B8E-1CA3E0FF31AD}" type="slidenum">
              <a:rPr lang="en-US" b="0">
                <a:solidFill>
                  <a:srgbClr val="000000"/>
                </a:solidFill>
                <a:cs typeface="+mn-cs"/>
              </a:rPr>
              <a:pPr/>
              <a:t>11</a:t>
            </a:fld>
            <a:endParaRPr lang="en-US" b="0">
              <a:solidFill>
                <a:srgbClr val="000000"/>
              </a:solidFill>
              <a:cs typeface="+mn-cs"/>
            </a:endParaRPr>
          </a:p>
        </p:txBody>
      </p:sp>
      <p:sp>
        <p:nvSpPr>
          <p:cNvPr id="312350" name="Rectangle 30"/>
          <p:cNvSpPr>
            <a:spLocks noChangeArrowheads="1"/>
          </p:cNvSpPr>
          <p:nvPr/>
        </p:nvSpPr>
        <p:spPr bwMode="auto">
          <a:xfrm>
            <a:off x="4017964" y="4844534"/>
            <a:ext cx="6497637" cy="369332"/>
          </a:xfrm>
          <a:prstGeom prst="rect">
            <a:avLst/>
          </a:prstGeom>
          <a:solidFill>
            <a:srgbClr val="FF00FF">
              <a:alpha val="50000"/>
            </a:srgbClr>
          </a:solid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12346" name="Rectangle 26"/>
          <p:cNvSpPr>
            <a:spLocks noChangeArrowheads="1"/>
          </p:cNvSpPr>
          <p:nvPr/>
        </p:nvSpPr>
        <p:spPr bwMode="auto">
          <a:xfrm>
            <a:off x="7174417" y="2977634"/>
            <a:ext cx="184731" cy="369332"/>
          </a:xfrm>
          <a:prstGeom prst="rect">
            <a:avLst/>
          </a:prstGeom>
          <a:solidFill>
            <a:srgbClr val="00FF00">
              <a:alpha val="50000"/>
            </a:srgbClr>
          </a:solidFill>
          <a:ln w="12700">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312322" name="Rectangle 2"/>
          <p:cNvSpPr>
            <a:spLocks noGrp="1" noChangeArrowheads="1"/>
          </p:cNvSpPr>
          <p:nvPr>
            <p:ph type="title"/>
          </p:nvPr>
        </p:nvSpPr>
        <p:spPr>
          <a:xfrm>
            <a:off x="2498167" y="894009"/>
            <a:ext cx="7793037" cy="582613"/>
          </a:xfrm>
        </p:spPr>
        <p:txBody>
          <a:bodyPr/>
          <a:lstStyle/>
          <a:p>
            <a:r>
              <a:rPr lang="en-US" sz="3200" dirty="0"/>
              <a:t>Mechanical / Electronic Components</a:t>
            </a:r>
          </a:p>
        </p:txBody>
      </p:sp>
      <p:sp>
        <p:nvSpPr>
          <p:cNvPr id="312324" name="Line 4"/>
          <p:cNvSpPr>
            <a:spLocks noChangeShapeType="1"/>
          </p:cNvSpPr>
          <p:nvPr/>
        </p:nvSpPr>
        <p:spPr bwMode="auto">
          <a:xfrm>
            <a:off x="1905000" y="6019800"/>
            <a:ext cx="8305800" cy="0"/>
          </a:xfrm>
          <a:prstGeom prst="line">
            <a:avLst/>
          </a:prstGeom>
          <a:noFill/>
          <a:ln w="63500">
            <a:solidFill>
              <a:srgbClr val="FF0000"/>
            </a:solidFill>
            <a:round/>
            <a:headEnd type="none" w="sm" len="sm"/>
            <a:tailEnd type="non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312325" name="Text Box 5"/>
          <p:cNvSpPr txBox="1">
            <a:spLocks noChangeArrowheads="1"/>
          </p:cNvSpPr>
          <p:nvPr/>
        </p:nvSpPr>
        <p:spPr bwMode="auto">
          <a:xfrm>
            <a:off x="5791201" y="6172200"/>
            <a:ext cx="582211" cy="369332"/>
          </a:xfrm>
          <a:prstGeom prst="rect">
            <a:avLst/>
          </a:prstGeom>
          <a:noFill/>
          <a:ln w="12700">
            <a:noFill/>
            <a:miter lim="800000"/>
            <a:headEnd type="none" w="sm" len="sm"/>
            <a:tailEnd type="none" w="lg" len="lg"/>
          </a:ln>
          <a:effectLst/>
        </p:spPr>
        <p:txBody>
          <a:bodyPr wrap="none">
            <a:spAutoFit/>
          </a:bodyPr>
          <a:lstStyle/>
          <a:p>
            <a:r>
              <a:rPr lang="en-US" b="0">
                <a:solidFill>
                  <a:srgbClr val="FF0000"/>
                </a:solidFill>
                <a:latin typeface="Arial" pitchFamily="34" charset="0"/>
                <a:ea typeface="+mn-ea"/>
                <a:cs typeface="+mn-cs"/>
              </a:rPr>
              <a:t>Bus</a:t>
            </a:r>
          </a:p>
        </p:txBody>
      </p:sp>
      <p:sp>
        <p:nvSpPr>
          <p:cNvPr id="312326" name="Rectangle 6"/>
          <p:cNvSpPr>
            <a:spLocks noChangeArrowheads="1"/>
          </p:cNvSpPr>
          <p:nvPr/>
        </p:nvSpPr>
        <p:spPr bwMode="auto">
          <a:xfrm>
            <a:off x="1828801" y="4572001"/>
            <a:ext cx="785813" cy="409575"/>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r>
              <a:rPr lang="en-US" sz="2000" b="0">
                <a:solidFill>
                  <a:srgbClr val="000000"/>
                </a:solidFill>
                <a:latin typeface="Arial" pitchFamily="34" charset="0"/>
                <a:ea typeface="+mn-ea"/>
                <a:cs typeface="+mn-cs"/>
              </a:rPr>
              <a:t>CPU</a:t>
            </a:r>
          </a:p>
        </p:txBody>
      </p:sp>
      <p:sp>
        <p:nvSpPr>
          <p:cNvPr id="312327" name="Rectangle 7"/>
          <p:cNvSpPr>
            <a:spLocks noChangeArrowheads="1"/>
          </p:cNvSpPr>
          <p:nvPr/>
        </p:nvSpPr>
        <p:spPr bwMode="auto">
          <a:xfrm>
            <a:off x="2890839" y="4572001"/>
            <a:ext cx="1127125" cy="409575"/>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r>
              <a:rPr lang="en-US" sz="2000" b="0">
                <a:solidFill>
                  <a:srgbClr val="000000"/>
                </a:solidFill>
                <a:latin typeface="Arial" pitchFamily="34" charset="0"/>
                <a:ea typeface="+mn-ea"/>
                <a:cs typeface="+mn-cs"/>
              </a:rPr>
              <a:t>Memory</a:t>
            </a:r>
          </a:p>
        </p:txBody>
      </p:sp>
      <p:sp>
        <p:nvSpPr>
          <p:cNvPr id="312328" name="Rectangle 8"/>
          <p:cNvSpPr>
            <a:spLocks noChangeArrowheads="1"/>
          </p:cNvSpPr>
          <p:nvPr/>
        </p:nvSpPr>
        <p:spPr bwMode="auto">
          <a:xfrm>
            <a:off x="4254500" y="4419601"/>
            <a:ext cx="1295400" cy="714375"/>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r>
              <a:rPr lang="en-US" sz="2000" b="0">
                <a:solidFill>
                  <a:srgbClr val="000000"/>
                </a:solidFill>
                <a:latin typeface="Arial" pitchFamily="34" charset="0"/>
                <a:ea typeface="+mn-ea"/>
                <a:cs typeface="+mn-cs"/>
              </a:rPr>
              <a:t>Video controller</a:t>
            </a:r>
          </a:p>
        </p:txBody>
      </p:sp>
      <p:sp>
        <p:nvSpPr>
          <p:cNvPr id="312329" name="Rectangle 9"/>
          <p:cNvSpPr>
            <a:spLocks noChangeArrowheads="1"/>
          </p:cNvSpPr>
          <p:nvPr/>
        </p:nvSpPr>
        <p:spPr bwMode="auto">
          <a:xfrm>
            <a:off x="5811838" y="4419601"/>
            <a:ext cx="1295400" cy="714375"/>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r>
              <a:rPr lang="en-US" sz="2000" b="0">
                <a:solidFill>
                  <a:srgbClr val="000000"/>
                </a:solidFill>
                <a:latin typeface="Arial" pitchFamily="34" charset="0"/>
                <a:ea typeface="+mn-ea"/>
                <a:cs typeface="+mn-cs"/>
              </a:rPr>
              <a:t>Keyboard controller</a:t>
            </a:r>
          </a:p>
        </p:txBody>
      </p:sp>
      <p:sp>
        <p:nvSpPr>
          <p:cNvPr id="312330" name="Rectangle 10"/>
          <p:cNvSpPr>
            <a:spLocks noChangeArrowheads="1"/>
          </p:cNvSpPr>
          <p:nvPr/>
        </p:nvSpPr>
        <p:spPr bwMode="auto">
          <a:xfrm>
            <a:off x="7442200" y="4267201"/>
            <a:ext cx="1295400" cy="1019175"/>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r>
              <a:rPr lang="en-US" sz="2000" b="0">
                <a:solidFill>
                  <a:srgbClr val="000000"/>
                </a:solidFill>
                <a:latin typeface="Arial" pitchFamily="34" charset="0"/>
                <a:ea typeface="+mn-ea"/>
                <a:cs typeface="+mn-cs"/>
              </a:rPr>
              <a:t>Floppy disk controller</a:t>
            </a:r>
          </a:p>
        </p:txBody>
      </p:sp>
      <p:sp>
        <p:nvSpPr>
          <p:cNvPr id="312331" name="Rectangle 11"/>
          <p:cNvSpPr>
            <a:spLocks noChangeArrowheads="1"/>
          </p:cNvSpPr>
          <p:nvPr/>
        </p:nvSpPr>
        <p:spPr bwMode="auto">
          <a:xfrm>
            <a:off x="9017000" y="4419601"/>
            <a:ext cx="1295400" cy="714375"/>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r>
              <a:rPr lang="en-US" sz="2000" b="0">
                <a:solidFill>
                  <a:srgbClr val="000000"/>
                </a:solidFill>
                <a:latin typeface="Arial" pitchFamily="34" charset="0"/>
                <a:ea typeface="+mn-ea"/>
                <a:cs typeface="+mn-cs"/>
              </a:rPr>
              <a:t>Hard disk controller</a:t>
            </a:r>
          </a:p>
        </p:txBody>
      </p:sp>
      <p:sp>
        <p:nvSpPr>
          <p:cNvPr id="312332" name="Line 12"/>
          <p:cNvSpPr>
            <a:spLocks noChangeShapeType="1"/>
          </p:cNvSpPr>
          <p:nvPr/>
        </p:nvSpPr>
        <p:spPr bwMode="auto">
          <a:xfrm>
            <a:off x="2209800" y="4953000"/>
            <a:ext cx="0" cy="1066800"/>
          </a:xfrm>
          <a:prstGeom prst="line">
            <a:avLst/>
          </a:prstGeom>
          <a:noFill/>
          <a:ln w="63500">
            <a:solidFill>
              <a:srgbClr val="FF0000"/>
            </a:solidFill>
            <a:round/>
            <a:headEnd type="none" w="sm" len="sm"/>
            <a:tailEnd type="non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312333" name="Line 13"/>
          <p:cNvSpPr>
            <a:spLocks noChangeShapeType="1"/>
          </p:cNvSpPr>
          <p:nvPr/>
        </p:nvSpPr>
        <p:spPr bwMode="auto">
          <a:xfrm>
            <a:off x="3429000" y="4953000"/>
            <a:ext cx="0" cy="1066800"/>
          </a:xfrm>
          <a:prstGeom prst="line">
            <a:avLst/>
          </a:prstGeom>
          <a:noFill/>
          <a:ln w="63500">
            <a:solidFill>
              <a:srgbClr val="FF0000"/>
            </a:solidFill>
            <a:round/>
            <a:headEnd type="none" w="sm" len="sm"/>
            <a:tailEnd type="non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312334" name="Line 14"/>
          <p:cNvSpPr>
            <a:spLocks noChangeShapeType="1"/>
          </p:cNvSpPr>
          <p:nvPr/>
        </p:nvSpPr>
        <p:spPr bwMode="auto">
          <a:xfrm>
            <a:off x="4902200" y="5105400"/>
            <a:ext cx="0" cy="914400"/>
          </a:xfrm>
          <a:prstGeom prst="line">
            <a:avLst/>
          </a:prstGeom>
          <a:noFill/>
          <a:ln w="63500">
            <a:solidFill>
              <a:srgbClr val="FF0000"/>
            </a:solidFill>
            <a:round/>
            <a:headEnd type="none" w="sm" len="sm"/>
            <a:tailEnd type="non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312335" name="Line 15"/>
          <p:cNvSpPr>
            <a:spLocks noChangeShapeType="1"/>
          </p:cNvSpPr>
          <p:nvPr/>
        </p:nvSpPr>
        <p:spPr bwMode="auto">
          <a:xfrm>
            <a:off x="6459538" y="5105400"/>
            <a:ext cx="0" cy="914400"/>
          </a:xfrm>
          <a:prstGeom prst="line">
            <a:avLst/>
          </a:prstGeom>
          <a:noFill/>
          <a:ln w="63500">
            <a:solidFill>
              <a:srgbClr val="FF0000"/>
            </a:solidFill>
            <a:round/>
            <a:headEnd type="none" w="sm" len="sm"/>
            <a:tailEnd type="non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312336" name="Line 16"/>
          <p:cNvSpPr>
            <a:spLocks noChangeShapeType="1"/>
          </p:cNvSpPr>
          <p:nvPr/>
        </p:nvSpPr>
        <p:spPr bwMode="auto">
          <a:xfrm>
            <a:off x="9664700" y="5105400"/>
            <a:ext cx="0" cy="914400"/>
          </a:xfrm>
          <a:prstGeom prst="line">
            <a:avLst/>
          </a:prstGeom>
          <a:noFill/>
          <a:ln w="63500">
            <a:solidFill>
              <a:srgbClr val="FF0000"/>
            </a:solidFill>
            <a:round/>
            <a:headEnd type="none" w="sm" len="sm"/>
            <a:tailEnd type="non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312337" name="Line 17"/>
          <p:cNvSpPr>
            <a:spLocks noChangeShapeType="1"/>
          </p:cNvSpPr>
          <p:nvPr/>
        </p:nvSpPr>
        <p:spPr bwMode="auto">
          <a:xfrm>
            <a:off x="8153400" y="5257800"/>
            <a:ext cx="0" cy="762000"/>
          </a:xfrm>
          <a:prstGeom prst="line">
            <a:avLst/>
          </a:prstGeom>
          <a:noFill/>
          <a:ln w="63500">
            <a:solidFill>
              <a:srgbClr val="FF0000"/>
            </a:solidFill>
            <a:round/>
            <a:headEnd type="none" w="sm" len="sm"/>
            <a:tailEnd type="non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312338" name="AutoShape 18"/>
          <p:cNvSpPr>
            <a:spLocks noChangeArrowheads="1"/>
          </p:cNvSpPr>
          <p:nvPr/>
        </p:nvSpPr>
        <p:spPr bwMode="auto">
          <a:xfrm>
            <a:off x="4405899" y="3072290"/>
            <a:ext cx="991017" cy="408623"/>
          </a:xfrm>
          <a:prstGeom prst="roundRect">
            <a:avLst>
              <a:gd name="adj" fmla="val 16667"/>
            </a:avLst>
          </a:prstGeom>
          <a:solidFill>
            <a:schemeClr val="accent1"/>
          </a:solidFill>
          <a:ln w="12700">
            <a:solidFill>
              <a:schemeClr val="tx1"/>
            </a:solidFill>
            <a:round/>
            <a:headEnd type="none" w="sm" len="sm"/>
            <a:tailEnd type="none" w="lg" len="lg"/>
          </a:ln>
          <a:effectLst/>
        </p:spPr>
        <p:txBody>
          <a:bodyPr wrap="none" anchor="ctr">
            <a:spAutoFit/>
          </a:bodyPr>
          <a:lstStyle/>
          <a:p>
            <a:pPr algn="ctr"/>
            <a:r>
              <a:rPr lang="en-US" b="0">
                <a:solidFill>
                  <a:srgbClr val="000000"/>
                </a:solidFill>
                <a:latin typeface="Arial" pitchFamily="34" charset="0"/>
                <a:ea typeface="+mn-ea"/>
                <a:cs typeface="+mn-cs"/>
              </a:rPr>
              <a:t>Monitor</a:t>
            </a:r>
          </a:p>
        </p:txBody>
      </p:sp>
      <p:sp>
        <p:nvSpPr>
          <p:cNvPr id="312339" name="AutoShape 19"/>
          <p:cNvSpPr>
            <a:spLocks noChangeArrowheads="1"/>
          </p:cNvSpPr>
          <p:nvPr/>
        </p:nvSpPr>
        <p:spPr bwMode="auto">
          <a:xfrm>
            <a:off x="5855683" y="3099277"/>
            <a:ext cx="1206123" cy="408623"/>
          </a:xfrm>
          <a:prstGeom prst="roundRect">
            <a:avLst>
              <a:gd name="adj" fmla="val 16667"/>
            </a:avLst>
          </a:prstGeom>
          <a:solidFill>
            <a:schemeClr val="accent1"/>
          </a:solidFill>
          <a:ln w="12700">
            <a:solidFill>
              <a:schemeClr val="tx1"/>
            </a:solidFill>
            <a:round/>
            <a:headEnd type="none" w="sm" len="sm"/>
            <a:tailEnd type="none" w="lg" len="lg"/>
          </a:ln>
          <a:effectLst/>
        </p:spPr>
        <p:txBody>
          <a:bodyPr wrap="none" anchor="ctr">
            <a:spAutoFit/>
          </a:bodyPr>
          <a:lstStyle/>
          <a:p>
            <a:pPr algn="ctr"/>
            <a:r>
              <a:rPr lang="en-US" b="0">
                <a:solidFill>
                  <a:srgbClr val="000000"/>
                </a:solidFill>
                <a:latin typeface="Arial" pitchFamily="34" charset="0"/>
                <a:ea typeface="+mn-ea"/>
                <a:cs typeface="+mn-cs"/>
              </a:rPr>
              <a:t>Keyboard</a:t>
            </a:r>
          </a:p>
        </p:txBody>
      </p:sp>
      <p:sp>
        <p:nvSpPr>
          <p:cNvPr id="312340" name="AutoShape 20"/>
          <p:cNvSpPr>
            <a:spLocks noChangeArrowheads="1"/>
          </p:cNvSpPr>
          <p:nvPr/>
        </p:nvSpPr>
        <p:spPr bwMode="auto">
          <a:xfrm>
            <a:off x="7483475" y="2812694"/>
            <a:ext cx="1214438" cy="715089"/>
          </a:xfrm>
          <a:prstGeom prst="roundRect">
            <a:avLst>
              <a:gd name="adj" fmla="val 16667"/>
            </a:avLst>
          </a:prstGeom>
          <a:solidFill>
            <a:schemeClr val="accent1"/>
          </a:solidFill>
          <a:ln w="12700">
            <a:solidFill>
              <a:schemeClr val="tx1"/>
            </a:solidFill>
            <a:round/>
            <a:headEnd type="none" w="sm" len="sm"/>
            <a:tailEnd type="none" w="lg" len="lg"/>
          </a:ln>
          <a:effectLst/>
        </p:spPr>
        <p:txBody>
          <a:bodyPr anchor="ctr">
            <a:spAutoFit/>
          </a:bodyPr>
          <a:lstStyle/>
          <a:p>
            <a:pPr algn="ctr"/>
            <a:r>
              <a:rPr lang="en-US" b="0">
                <a:solidFill>
                  <a:srgbClr val="000000"/>
                </a:solidFill>
                <a:latin typeface="Arial" pitchFamily="34" charset="0"/>
                <a:ea typeface="+mn-ea"/>
                <a:cs typeface="+mn-cs"/>
              </a:rPr>
              <a:t>Floppy disk</a:t>
            </a:r>
          </a:p>
        </p:txBody>
      </p:sp>
      <p:sp>
        <p:nvSpPr>
          <p:cNvPr id="312341" name="AutoShape 21"/>
          <p:cNvSpPr>
            <a:spLocks noChangeArrowheads="1"/>
          </p:cNvSpPr>
          <p:nvPr/>
        </p:nvSpPr>
        <p:spPr bwMode="auto">
          <a:xfrm>
            <a:off x="9058275" y="2812694"/>
            <a:ext cx="1214438" cy="715089"/>
          </a:xfrm>
          <a:prstGeom prst="roundRect">
            <a:avLst>
              <a:gd name="adj" fmla="val 16667"/>
            </a:avLst>
          </a:prstGeom>
          <a:solidFill>
            <a:schemeClr val="accent1"/>
          </a:solidFill>
          <a:ln w="12700">
            <a:solidFill>
              <a:schemeClr val="tx1"/>
            </a:solidFill>
            <a:round/>
            <a:headEnd type="none" w="sm" len="sm"/>
            <a:tailEnd type="none" w="lg" len="lg"/>
          </a:ln>
          <a:effectLst/>
        </p:spPr>
        <p:txBody>
          <a:bodyPr anchor="ctr">
            <a:spAutoFit/>
          </a:bodyPr>
          <a:lstStyle/>
          <a:p>
            <a:pPr algn="ctr"/>
            <a:r>
              <a:rPr lang="en-US" b="0">
                <a:solidFill>
                  <a:srgbClr val="000000"/>
                </a:solidFill>
                <a:latin typeface="Arial" pitchFamily="34" charset="0"/>
                <a:ea typeface="+mn-ea"/>
                <a:cs typeface="+mn-cs"/>
              </a:rPr>
              <a:t>Hard disk</a:t>
            </a:r>
          </a:p>
        </p:txBody>
      </p:sp>
      <p:cxnSp>
        <p:nvCxnSpPr>
          <p:cNvPr id="312342" name="AutoShape 22"/>
          <p:cNvCxnSpPr>
            <a:cxnSpLocks noChangeShapeType="1"/>
            <a:stCxn id="312338" idx="2"/>
            <a:endCxn id="312328" idx="0"/>
          </p:cNvCxnSpPr>
          <p:nvPr/>
        </p:nvCxnSpPr>
        <p:spPr bwMode="auto">
          <a:xfrm>
            <a:off x="4901408" y="3480912"/>
            <a:ext cx="793" cy="938688"/>
          </a:xfrm>
          <a:prstGeom prst="straightConnector1">
            <a:avLst/>
          </a:prstGeom>
          <a:noFill/>
          <a:ln w="63500">
            <a:solidFill>
              <a:srgbClr val="FF0000"/>
            </a:solidFill>
            <a:round/>
            <a:headEnd type="none" w="sm" len="sm"/>
            <a:tailEnd type="none" w="lg" len="lg"/>
          </a:ln>
          <a:effectLst/>
        </p:spPr>
      </p:cxnSp>
      <p:cxnSp>
        <p:nvCxnSpPr>
          <p:cNvPr id="312343" name="AutoShape 23"/>
          <p:cNvCxnSpPr>
            <a:cxnSpLocks noChangeShapeType="1"/>
            <a:stCxn id="312339" idx="2"/>
            <a:endCxn id="312329" idx="0"/>
          </p:cNvCxnSpPr>
          <p:nvPr/>
        </p:nvCxnSpPr>
        <p:spPr bwMode="auto">
          <a:xfrm>
            <a:off x="6458744" y="3507900"/>
            <a:ext cx="794" cy="911701"/>
          </a:xfrm>
          <a:prstGeom prst="straightConnector1">
            <a:avLst/>
          </a:prstGeom>
          <a:noFill/>
          <a:ln w="63500">
            <a:solidFill>
              <a:srgbClr val="FF0000"/>
            </a:solidFill>
            <a:round/>
            <a:headEnd type="none" w="sm" len="sm"/>
            <a:tailEnd type="none" w="lg" len="lg"/>
          </a:ln>
          <a:effectLst/>
        </p:spPr>
      </p:cxnSp>
      <p:cxnSp>
        <p:nvCxnSpPr>
          <p:cNvPr id="312344" name="AutoShape 24"/>
          <p:cNvCxnSpPr>
            <a:cxnSpLocks noChangeShapeType="1"/>
            <a:stCxn id="312340" idx="2"/>
            <a:endCxn id="312330" idx="0"/>
          </p:cNvCxnSpPr>
          <p:nvPr/>
        </p:nvCxnSpPr>
        <p:spPr bwMode="auto">
          <a:xfrm flipH="1">
            <a:off x="8089900" y="3527782"/>
            <a:ext cx="794" cy="739418"/>
          </a:xfrm>
          <a:prstGeom prst="straightConnector1">
            <a:avLst/>
          </a:prstGeom>
          <a:noFill/>
          <a:ln w="63500">
            <a:solidFill>
              <a:srgbClr val="FF0000"/>
            </a:solidFill>
            <a:round/>
            <a:headEnd type="none" w="sm" len="sm"/>
            <a:tailEnd type="none" w="lg" len="lg"/>
          </a:ln>
          <a:effectLst/>
        </p:spPr>
      </p:cxnSp>
      <p:cxnSp>
        <p:nvCxnSpPr>
          <p:cNvPr id="312345" name="AutoShape 25"/>
          <p:cNvCxnSpPr>
            <a:cxnSpLocks noChangeShapeType="1"/>
            <a:stCxn id="312341" idx="2"/>
            <a:endCxn id="312331" idx="0"/>
          </p:cNvCxnSpPr>
          <p:nvPr/>
        </p:nvCxnSpPr>
        <p:spPr bwMode="auto">
          <a:xfrm flipH="1">
            <a:off x="9664700" y="3527782"/>
            <a:ext cx="794" cy="891818"/>
          </a:xfrm>
          <a:prstGeom prst="straightConnector1">
            <a:avLst/>
          </a:prstGeom>
          <a:noFill/>
          <a:ln w="63500">
            <a:solidFill>
              <a:srgbClr val="FF0000"/>
            </a:solidFill>
            <a:round/>
            <a:headEnd type="none" w="sm" len="sm"/>
            <a:tailEnd type="none" w="lg" len="lg"/>
          </a:ln>
          <a:effectLst/>
        </p:spPr>
      </p:cxnSp>
      <p:sp>
        <p:nvSpPr>
          <p:cNvPr id="312349" name="Text Box 29"/>
          <p:cNvSpPr txBox="1">
            <a:spLocks noChangeArrowheads="1"/>
          </p:cNvSpPr>
          <p:nvPr/>
        </p:nvSpPr>
        <p:spPr bwMode="auto">
          <a:xfrm>
            <a:off x="4017963" y="2286000"/>
            <a:ext cx="2672526"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Mechanical components</a:t>
            </a:r>
          </a:p>
        </p:txBody>
      </p:sp>
      <p:sp>
        <p:nvSpPr>
          <p:cNvPr id="312351" name="Text Box 31"/>
          <p:cNvSpPr txBox="1">
            <a:spLocks noChangeArrowheads="1"/>
          </p:cNvSpPr>
          <p:nvPr/>
        </p:nvSpPr>
        <p:spPr bwMode="auto">
          <a:xfrm>
            <a:off x="4017963" y="5334000"/>
            <a:ext cx="2518638"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Electronic components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the processor actually talk to the device?</a:t>
            </a:r>
          </a:p>
        </p:txBody>
      </p:sp>
      <p:sp>
        <p:nvSpPr>
          <p:cNvPr id="3" name="Content Placeholder 2"/>
          <p:cNvSpPr>
            <a:spLocks noGrp="1"/>
          </p:cNvSpPr>
          <p:nvPr>
            <p:ph idx="1"/>
          </p:nvPr>
        </p:nvSpPr>
        <p:spPr>
          <a:xfrm>
            <a:off x="1759975" y="4208207"/>
            <a:ext cx="5397910" cy="2084439"/>
          </a:xfrm>
        </p:spPr>
        <p:txBody>
          <a:bodyPr>
            <a:normAutofit fontScale="92500"/>
          </a:bodyPr>
          <a:lstStyle/>
          <a:p>
            <a:r>
              <a:rPr lang="en-US" dirty="0"/>
              <a:t>CPU interacts with a Controller</a:t>
            </a:r>
          </a:p>
          <a:p>
            <a:pPr lvl="1"/>
            <a:r>
              <a:rPr lang="en-US" dirty="0"/>
              <a:t>Contains a set of registers that can be read and written</a:t>
            </a:r>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12</a:t>
            </a:fld>
            <a:endParaRPr lang="en-US" altLang="zh-CN" b="0">
              <a:solidFill>
                <a:srgbClr val="000000"/>
              </a:solidFill>
              <a:cs typeface="+mn-cs"/>
            </a:endParaRPr>
          </a:p>
        </p:txBody>
      </p:sp>
      <p:grpSp>
        <p:nvGrpSpPr>
          <p:cNvPr id="44" name="Group 105"/>
          <p:cNvGrpSpPr>
            <a:grpSpLocks/>
          </p:cNvGrpSpPr>
          <p:nvPr/>
        </p:nvGrpSpPr>
        <p:grpSpPr bwMode="auto">
          <a:xfrm>
            <a:off x="7107444" y="1752600"/>
            <a:ext cx="3225800" cy="3890963"/>
            <a:chOff x="3641" y="336"/>
            <a:chExt cx="2032" cy="2451"/>
          </a:xfrm>
        </p:grpSpPr>
        <p:grpSp>
          <p:nvGrpSpPr>
            <p:cNvPr id="45" name="Group 94"/>
            <p:cNvGrpSpPr>
              <a:grpSpLocks/>
            </p:cNvGrpSpPr>
            <p:nvPr/>
          </p:nvGrpSpPr>
          <p:grpSpPr bwMode="auto">
            <a:xfrm>
              <a:off x="3641" y="816"/>
              <a:ext cx="2020" cy="1971"/>
              <a:chOff x="2302" y="880"/>
              <a:chExt cx="2020" cy="1971"/>
            </a:xfrm>
          </p:grpSpPr>
          <p:sp>
            <p:nvSpPr>
              <p:cNvPr id="47" name="Rectangle 58"/>
              <p:cNvSpPr>
                <a:spLocks noChangeArrowheads="1"/>
              </p:cNvSpPr>
              <p:nvPr/>
            </p:nvSpPr>
            <p:spPr bwMode="auto">
              <a:xfrm>
                <a:off x="2302" y="880"/>
                <a:ext cx="2020" cy="1909"/>
              </a:xfrm>
              <a:prstGeom prst="rect">
                <a:avLst/>
              </a:prstGeom>
              <a:solidFill>
                <a:srgbClr val="CECECE"/>
              </a:solidFill>
              <a:ln w="38100" algn="ctr">
                <a:solidFill>
                  <a:srgbClr val="000000"/>
                </a:solidFill>
                <a:miter lim="800000"/>
                <a:headEnd/>
                <a:tailEnd/>
              </a:ln>
              <a:effectLst/>
            </p:spPr>
            <p:txBody>
              <a:bodyPr wrap="none" lIns="90478" tIns="44445" rIns="90478" bIns="44445"/>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Device</a:t>
                </a:r>
              </a:p>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Controller</a:t>
                </a:r>
              </a:p>
            </p:txBody>
          </p:sp>
          <p:grpSp>
            <p:nvGrpSpPr>
              <p:cNvPr id="48" name="Group 66"/>
              <p:cNvGrpSpPr>
                <a:grpSpLocks/>
              </p:cNvGrpSpPr>
              <p:nvPr/>
            </p:nvGrpSpPr>
            <p:grpSpPr bwMode="auto">
              <a:xfrm>
                <a:off x="2565" y="1740"/>
                <a:ext cx="483" cy="504"/>
                <a:chOff x="1488" y="2448"/>
                <a:chExt cx="528" cy="576"/>
              </a:xfrm>
            </p:grpSpPr>
            <p:sp>
              <p:nvSpPr>
                <p:cNvPr id="54" name="Rectangle 59"/>
                <p:cNvSpPr>
                  <a:spLocks noChangeArrowheads="1"/>
                </p:cNvSpPr>
                <p:nvPr/>
              </p:nvSpPr>
              <p:spPr bwMode="auto">
                <a:xfrm>
                  <a:off x="1488" y="2448"/>
                  <a:ext cx="528" cy="144"/>
                </a:xfrm>
                <a:prstGeom prst="rect">
                  <a:avLst/>
                </a:prstGeom>
                <a:solidFill>
                  <a:srgbClr val="00FFFF"/>
                </a:solidFill>
                <a:ln w="19050" algn="ctr">
                  <a:solidFill>
                    <a:srgbClr val="000000"/>
                  </a:solidFill>
                  <a:miter lim="800000"/>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read</a:t>
                  </a:r>
                </a:p>
              </p:txBody>
            </p:sp>
            <p:sp>
              <p:nvSpPr>
                <p:cNvPr id="55" name="Rectangle 60"/>
                <p:cNvSpPr>
                  <a:spLocks noChangeArrowheads="1"/>
                </p:cNvSpPr>
                <p:nvPr/>
              </p:nvSpPr>
              <p:spPr bwMode="auto">
                <a:xfrm>
                  <a:off x="1488" y="2592"/>
                  <a:ext cx="528" cy="144"/>
                </a:xfrm>
                <a:prstGeom prst="rect">
                  <a:avLst/>
                </a:prstGeom>
                <a:solidFill>
                  <a:srgbClr val="00FFFF"/>
                </a:solidFill>
                <a:ln w="19050" algn="ctr">
                  <a:solidFill>
                    <a:srgbClr val="000000"/>
                  </a:solidFill>
                  <a:miter lim="800000"/>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write</a:t>
                  </a:r>
                </a:p>
              </p:txBody>
            </p:sp>
            <p:sp>
              <p:nvSpPr>
                <p:cNvPr id="56" name="Rectangle 61"/>
                <p:cNvSpPr>
                  <a:spLocks noChangeArrowheads="1"/>
                </p:cNvSpPr>
                <p:nvPr/>
              </p:nvSpPr>
              <p:spPr bwMode="auto">
                <a:xfrm>
                  <a:off x="1488" y="2736"/>
                  <a:ext cx="528" cy="144"/>
                </a:xfrm>
                <a:prstGeom prst="rect">
                  <a:avLst/>
                </a:prstGeom>
                <a:solidFill>
                  <a:srgbClr val="00FFFF"/>
                </a:solidFill>
                <a:ln w="19050" algn="ctr">
                  <a:solidFill>
                    <a:srgbClr val="000000"/>
                  </a:solidFill>
                  <a:miter lim="800000"/>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control</a:t>
                  </a:r>
                </a:p>
              </p:txBody>
            </p:sp>
            <p:sp>
              <p:nvSpPr>
                <p:cNvPr id="57" name="Rectangle 62"/>
                <p:cNvSpPr>
                  <a:spLocks noChangeArrowheads="1"/>
                </p:cNvSpPr>
                <p:nvPr/>
              </p:nvSpPr>
              <p:spPr bwMode="auto">
                <a:xfrm>
                  <a:off x="1488" y="2880"/>
                  <a:ext cx="528" cy="144"/>
                </a:xfrm>
                <a:prstGeom prst="rect">
                  <a:avLst/>
                </a:prstGeom>
                <a:solidFill>
                  <a:srgbClr val="00FFFF"/>
                </a:solidFill>
                <a:ln w="19050" algn="ctr">
                  <a:solidFill>
                    <a:srgbClr val="000000"/>
                  </a:solidFill>
                  <a:miter lim="800000"/>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status</a:t>
                  </a:r>
                </a:p>
              </p:txBody>
            </p:sp>
          </p:grpSp>
          <p:sp>
            <p:nvSpPr>
              <p:cNvPr id="49" name="Rectangle 63"/>
              <p:cNvSpPr>
                <a:spLocks noChangeArrowheads="1"/>
              </p:cNvSpPr>
              <p:nvPr/>
            </p:nvSpPr>
            <p:spPr bwMode="auto">
              <a:xfrm>
                <a:off x="3268" y="1731"/>
                <a:ext cx="790" cy="753"/>
              </a:xfrm>
              <a:prstGeom prst="rect">
                <a:avLst/>
              </a:prstGeom>
              <a:solidFill>
                <a:srgbClr val="00FFFF"/>
              </a:solidFill>
              <a:ln w="28575" algn="ctr">
                <a:solidFill>
                  <a:srgbClr val="000000"/>
                </a:solidFill>
                <a:miter lim="800000"/>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Addressable</a:t>
                </a:r>
              </a:p>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Memory</a:t>
                </a:r>
              </a:p>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and/or</a:t>
                </a:r>
              </a:p>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Queues</a:t>
                </a:r>
              </a:p>
            </p:txBody>
          </p:sp>
          <p:sp>
            <p:nvSpPr>
              <p:cNvPr id="50" name="Text Box 64"/>
              <p:cNvSpPr txBox="1">
                <a:spLocks noChangeArrowheads="1"/>
              </p:cNvSpPr>
              <p:nvPr/>
            </p:nvSpPr>
            <p:spPr bwMode="auto">
              <a:xfrm>
                <a:off x="2438" y="2233"/>
                <a:ext cx="702" cy="367"/>
              </a:xfrm>
              <a:prstGeom prst="rect">
                <a:avLst/>
              </a:prstGeom>
              <a:noFill/>
              <a:ln w="38100" algn="ctr">
                <a:noFill/>
                <a:miter lim="800000"/>
                <a:headEnd/>
                <a:tailEnd/>
              </a:ln>
              <a:effectLst/>
            </p:spPr>
            <p:txBody>
              <a:bodyPr wrap="none" lIns="90478" tIns="44445" rIns="90478" bIns="44445">
                <a:spAutoFit/>
              </a:bodyPr>
              <a:lstStyle/>
              <a:p>
                <a:pPr marL="228600" indent="-228600" algn="ctr" eaLnBrk="1" fontAlgn="auto" hangingPunct="1">
                  <a:spcAft>
                    <a:spcPts val="0"/>
                  </a:spcAft>
                  <a:defRPr/>
                </a:pPr>
                <a:r>
                  <a:rPr lang="en-US" sz="1600" b="0" kern="0">
                    <a:solidFill>
                      <a:sysClr val="windowText" lastClr="000000"/>
                    </a:solidFill>
                    <a:latin typeface="Times New Roman" pitchFamily="18" charset="0"/>
                    <a:ea typeface="+mn-ea"/>
                    <a:cs typeface="+mn-cs"/>
                  </a:rPr>
                  <a:t>Registers</a:t>
                </a:r>
              </a:p>
              <a:p>
                <a:pPr marL="228600" indent="-228600" algn="ctr" eaLnBrk="1" fontAlgn="auto" hangingPunct="1">
                  <a:spcAft>
                    <a:spcPts val="0"/>
                  </a:spcAft>
                  <a:defRPr/>
                </a:pPr>
                <a:r>
                  <a:rPr lang="en-US" sz="1600" b="0" kern="0">
                    <a:solidFill>
                      <a:sysClr val="windowText" lastClr="000000"/>
                    </a:solidFill>
                    <a:latin typeface="Times New Roman" pitchFamily="18" charset="0"/>
                    <a:ea typeface="+mn-ea"/>
                    <a:cs typeface="+mn-cs"/>
                  </a:rPr>
                  <a:t>(port 0x20)</a:t>
                </a:r>
              </a:p>
            </p:txBody>
          </p:sp>
          <p:sp>
            <p:nvSpPr>
              <p:cNvPr id="51" name="Rectangle 65"/>
              <p:cNvSpPr>
                <a:spLocks noChangeArrowheads="1"/>
              </p:cNvSpPr>
              <p:nvPr/>
            </p:nvSpPr>
            <p:spPr bwMode="auto">
              <a:xfrm>
                <a:off x="2961" y="1242"/>
                <a:ext cx="1317" cy="418"/>
              </a:xfrm>
              <a:prstGeom prst="rect">
                <a:avLst/>
              </a:prstGeom>
              <a:solidFill>
                <a:srgbClr val="53FB25"/>
              </a:solidFill>
              <a:ln w="28575" algn="ctr">
                <a:solidFill>
                  <a:srgbClr val="000000"/>
                </a:solidFill>
                <a:miter lim="800000"/>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b="0" kern="0">
                    <a:solidFill>
                      <a:sysClr val="windowText" lastClr="000000"/>
                    </a:solidFill>
                    <a:latin typeface="Times New Roman" pitchFamily="18" charset="0"/>
                    <a:ea typeface="+mn-ea"/>
                    <a:cs typeface="+mn-cs"/>
                  </a:rPr>
                  <a:t>Hardware</a:t>
                </a:r>
              </a:p>
              <a:p>
                <a:pPr marL="228600" indent="-228600" algn="ctr" eaLnBrk="1" fontAlgn="auto" hangingPunct="1">
                  <a:spcBef>
                    <a:spcPts val="0"/>
                  </a:spcBef>
                  <a:spcAft>
                    <a:spcPts val="0"/>
                  </a:spcAft>
                  <a:defRPr/>
                </a:pPr>
                <a:r>
                  <a:rPr lang="en-US" b="0" kern="0">
                    <a:solidFill>
                      <a:sysClr val="windowText" lastClr="000000"/>
                    </a:solidFill>
                    <a:latin typeface="Times New Roman" pitchFamily="18" charset="0"/>
                    <a:ea typeface="+mn-ea"/>
                    <a:cs typeface="+mn-cs"/>
                  </a:rPr>
                  <a:t>Controller</a:t>
                </a:r>
              </a:p>
            </p:txBody>
          </p:sp>
          <p:sp>
            <p:nvSpPr>
              <p:cNvPr id="52" name="Text Box 69"/>
              <p:cNvSpPr txBox="1">
                <a:spLocks noChangeArrowheads="1"/>
              </p:cNvSpPr>
              <p:nvPr/>
            </p:nvSpPr>
            <p:spPr bwMode="auto">
              <a:xfrm>
                <a:off x="3090" y="2484"/>
                <a:ext cx="1182" cy="367"/>
              </a:xfrm>
              <a:prstGeom prst="rect">
                <a:avLst/>
              </a:prstGeom>
              <a:noFill/>
              <a:ln w="38100" algn="ctr">
                <a:noFill/>
                <a:miter lim="800000"/>
                <a:headEnd/>
                <a:tailEnd/>
              </a:ln>
              <a:effectLst/>
            </p:spPr>
            <p:txBody>
              <a:bodyPr wrap="none" lIns="90478" tIns="44445" rIns="90478" bIns="44445">
                <a:spAutoFit/>
              </a:bodyPr>
              <a:lstStyle/>
              <a:p>
                <a:pPr marL="228600" indent="-228600" algn="ctr" eaLnBrk="1" fontAlgn="auto" hangingPunct="1">
                  <a:spcAft>
                    <a:spcPts val="0"/>
                  </a:spcAft>
                  <a:defRPr/>
                </a:pPr>
                <a:r>
                  <a:rPr lang="en-US" sz="1600" b="0" kern="0" dirty="0">
                    <a:solidFill>
                      <a:sysClr val="windowText" lastClr="000000"/>
                    </a:solidFill>
                    <a:latin typeface="Times New Roman" pitchFamily="18" charset="0"/>
                    <a:ea typeface="+mn-ea"/>
                    <a:cs typeface="+mn-cs"/>
                  </a:rPr>
                  <a:t>Memory Mapped</a:t>
                </a:r>
              </a:p>
              <a:p>
                <a:pPr marL="228600" indent="-228600" algn="ctr" eaLnBrk="1" fontAlgn="auto" hangingPunct="1">
                  <a:spcAft>
                    <a:spcPts val="0"/>
                  </a:spcAft>
                  <a:defRPr/>
                </a:pPr>
                <a:r>
                  <a:rPr lang="en-US" sz="1600" b="0" kern="0" dirty="0">
                    <a:solidFill>
                      <a:sysClr val="windowText" lastClr="000000"/>
                    </a:solidFill>
                    <a:latin typeface="Times New Roman" pitchFamily="18" charset="0"/>
                    <a:ea typeface="+mn-ea"/>
                    <a:cs typeface="+mn-cs"/>
                  </a:rPr>
                  <a:t>Region: 0x8f008020</a:t>
                </a:r>
              </a:p>
            </p:txBody>
          </p:sp>
          <p:sp>
            <p:nvSpPr>
              <p:cNvPr id="53" name="Rectangle 78"/>
              <p:cNvSpPr>
                <a:spLocks noChangeArrowheads="1"/>
              </p:cNvSpPr>
              <p:nvPr/>
            </p:nvSpPr>
            <p:spPr bwMode="auto">
              <a:xfrm>
                <a:off x="2346" y="1242"/>
                <a:ext cx="571" cy="418"/>
              </a:xfrm>
              <a:prstGeom prst="rect">
                <a:avLst/>
              </a:prstGeom>
              <a:solidFill>
                <a:srgbClr val="53FB25"/>
              </a:solidFill>
              <a:ln w="38100" algn="ctr">
                <a:solidFill>
                  <a:srgbClr val="000000"/>
                </a:solidFill>
                <a:miter lim="800000"/>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Bus</a:t>
                </a:r>
              </a:p>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Interface</a:t>
                </a:r>
              </a:p>
            </p:txBody>
          </p:sp>
        </p:grpSp>
        <p:pic>
          <p:nvPicPr>
            <p:cNvPr id="46" name="Picture 99"/>
            <p:cNvPicPr>
              <a:picLocks noChangeAspect="1" noChangeArrowheads="1"/>
            </p:cNvPicPr>
            <p:nvPr/>
          </p:nvPicPr>
          <p:blipFill>
            <a:blip r:embed="rId3" cstate="print"/>
            <a:srcRect/>
            <a:stretch>
              <a:fillRect/>
            </a:stretch>
          </p:blipFill>
          <p:spPr bwMode="auto">
            <a:xfrm>
              <a:off x="5088" y="336"/>
              <a:ext cx="585" cy="768"/>
            </a:xfrm>
            <a:prstGeom prst="rect">
              <a:avLst/>
            </a:prstGeom>
            <a:noFill/>
            <a:ln w="9525">
              <a:noFill/>
              <a:miter lim="800000"/>
              <a:headEnd/>
              <a:tailEnd/>
            </a:ln>
            <a:effectLst/>
          </p:spPr>
        </p:pic>
      </p:grpSp>
      <p:grpSp>
        <p:nvGrpSpPr>
          <p:cNvPr id="58" name="Group 106"/>
          <p:cNvGrpSpPr>
            <a:grpSpLocks/>
          </p:cNvGrpSpPr>
          <p:nvPr/>
        </p:nvGrpSpPr>
        <p:grpSpPr bwMode="auto">
          <a:xfrm>
            <a:off x="3156155" y="2859089"/>
            <a:ext cx="4038600" cy="1058863"/>
            <a:chOff x="1152" y="1033"/>
            <a:chExt cx="2544" cy="667"/>
          </a:xfrm>
        </p:grpSpPr>
        <p:sp>
          <p:nvSpPr>
            <p:cNvPr id="59" name="Freeform 83"/>
            <p:cNvSpPr>
              <a:spLocks/>
            </p:cNvSpPr>
            <p:nvPr/>
          </p:nvSpPr>
          <p:spPr bwMode="auto">
            <a:xfrm>
              <a:off x="2750" y="1033"/>
              <a:ext cx="946" cy="293"/>
            </a:xfrm>
            <a:custGeom>
              <a:avLst/>
              <a:gdLst/>
              <a:ahLst/>
              <a:cxnLst>
                <a:cxn ang="0">
                  <a:pos x="0" y="0"/>
                </a:cxn>
                <a:cxn ang="0">
                  <a:pos x="0" y="336"/>
                </a:cxn>
                <a:cxn ang="0">
                  <a:pos x="960" y="336"/>
                </a:cxn>
              </a:cxnLst>
              <a:rect l="0" t="0" r="r" b="b"/>
              <a:pathLst>
                <a:path w="960" h="336">
                  <a:moveTo>
                    <a:pt x="0" y="0"/>
                  </a:moveTo>
                  <a:lnTo>
                    <a:pt x="0" y="336"/>
                  </a:lnTo>
                  <a:lnTo>
                    <a:pt x="960" y="336"/>
                  </a:lnTo>
                </a:path>
              </a:pathLst>
            </a:custGeom>
            <a:noFill/>
            <a:ln w="38100" cap="flat" cmpd="sng">
              <a:solidFill>
                <a:srgbClr val="FC0128"/>
              </a:solidFill>
              <a:prstDash val="solid"/>
              <a:round/>
              <a:headEnd/>
              <a:tailEnd/>
            </a:ln>
            <a:effectLst/>
          </p:spPr>
          <p:txBody>
            <a:bodyPr wrap="none" lIns="90478" tIns="44445" rIns="90478" bIns="44445"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sp>
          <p:nvSpPr>
            <p:cNvPr id="60" name="Text Box 84"/>
            <p:cNvSpPr txBox="1">
              <a:spLocks noChangeArrowheads="1"/>
            </p:cNvSpPr>
            <p:nvPr/>
          </p:nvSpPr>
          <p:spPr bwMode="auto">
            <a:xfrm>
              <a:off x="2947" y="1042"/>
              <a:ext cx="612" cy="367"/>
            </a:xfrm>
            <a:prstGeom prst="rect">
              <a:avLst/>
            </a:prstGeom>
            <a:noFill/>
            <a:ln w="38100" algn="ctr">
              <a:noFill/>
              <a:miter lim="800000"/>
              <a:headEnd/>
              <a:tailEnd/>
            </a:ln>
            <a:effectLst/>
          </p:spPr>
          <p:txBody>
            <a:bodyPr wrap="none" lIns="90478" tIns="44445" rIns="90478" bIns="44445">
              <a:spAutoFit/>
            </a:bodyPr>
            <a:lstStyle/>
            <a:p>
              <a:pPr marL="228600" indent="-228600" algn="ctr" eaLnBrk="1" fontAlgn="auto" hangingPunct="1">
                <a:spcAft>
                  <a:spcPts val="0"/>
                </a:spcAft>
                <a:defRPr/>
              </a:pPr>
              <a:r>
                <a:rPr lang="en-US" sz="1600" b="0" kern="0">
                  <a:solidFill>
                    <a:sysClr val="windowText" lastClr="000000"/>
                  </a:solidFill>
                  <a:latin typeface="Times New Roman" pitchFamily="18" charset="0"/>
                  <a:ea typeface="+mn-ea"/>
                  <a:cs typeface="+mn-cs"/>
                </a:rPr>
                <a:t>Address+</a:t>
              </a:r>
            </a:p>
            <a:p>
              <a:pPr marL="228600" indent="-228600" algn="ctr" eaLnBrk="1" fontAlgn="auto" hangingPunct="1">
                <a:spcAft>
                  <a:spcPts val="0"/>
                </a:spcAft>
                <a:defRPr/>
              </a:pPr>
              <a:r>
                <a:rPr lang="en-US" sz="1600" b="0" kern="0">
                  <a:solidFill>
                    <a:sysClr val="windowText" lastClr="000000"/>
                  </a:solidFill>
                  <a:latin typeface="Times New Roman" pitchFamily="18" charset="0"/>
                  <a:ea typeface="+mn-ea"/>
                  <a:cs typeface="+mn-cs"/>
                </a:rPr>
                <a:t>Data</a:t>
              </a:r>
            </a:p>
          </p:txBody>
        </p:sp>
        <p:sp>
          <p:nvSpPr>
            <p:cNvPr id="61" name="Line 87"/>
            <p:cNvSpPr>
              <a:spLocks noChangeShapeType="1"/>
            </p:cNvSpPr>
            <p:nvPr/>
          </p:nvSpPr>
          <p:spPr bwMode="auto">
            <a:xfrm flipH="1">
              <a:off x="1152" y="1488"/>
              <a:ext cx="2544" cy="2"/>
            </a:xfrm>
            <a:prstGeom prst="line">
              <a:avLst/>
            </a:prstGeom>
            <a:noFill/>
            <a:ln w="38100">
              <a:solidFill>
                <a:srgbClr val="FC0128"/>
              </a:solidFill>
              <a:round/>
              <a:headEnd/>
              <a:tailEnd type="triangle" w="med" len="med"/>
            </a:ln>
            <a:effectLst/>
          </p:spPr>
          <p:txBody>
            <a:bodyPr wrap="none" lIns="90478" tIns="44445" rIns="90478" bIns="44445"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sp>
          <p:nvSpPr>
            <p:cNvPr id="62" name="Text Box 89"/>
            <p:cNvSpPr txBox="1">
              <a:spLocks noChangeArrowheads="1"/>
            </p:cNvSpPr>
            <p:nvPr/>
          </p:nvSpPr>
          <p:spPr bwMode="auto">
            <a:xfrm>
              <a:off x="1824" y="1488"/>
              <a:ext cx="1440" cy="212"/>
            </a:xfrm>
            <a:prstGeom prst="rect">
              <a:avLst/>
            </a:prstGeom>
            <a:noFill/>
            <a:ln w="38100" algn="ctr">
              <a:noFill/>
              <a:miter lim="800000"/>
              <a:headEnd/>
              <a:tailEnd/>
            </a:ln>
            <a:effectLst/>
          </p:spPr>
          <p:txBody>
            <a:bodyPr lIns="90478" tIns="44445" rIns="90478" bIns="44445">
              <a:spAutoFit/>
            </a:bodyPr>
            <a:lstStyle/>
            <a:p>
              <a:pPr marL="228600" indent="-228600" algn="ctr" eaLnBrk="1" fontAlgn="auto" hangingPunct="1">
                <a:spcAft>
                  <a:spcPts val="0"/>
                </a:spcAft>
                <a:defRPr/>
              </a:pPr>
              <a:r>
                <a:rPr lang="en-US" sz="1600" b="0" kern="0">
                  <a:solidFill>
                    <a:sysClr val="windowText" lastClr="000000"/>
                  </a:solidFill>
                  <a:latin typeface="Times New Roman" pitchFamily="18" charset="0"/>
                  <a:ea typeface="+mn-ea"/>
                  <a:cs typeface="+mn-cs"/>
                </a:rPr>
                <a:t>Interrupt Request</a:t>
              </a:r>
            </a:p>
          </p:txBody>
        </p:sp>
      </p:grpSp>
      <p:grpSp>
        <p:nvGrpSpPr>
          <p:cNvPr id="63" name="Group 104"/>
          <p:cNvGrpSpPr>
            <a:grpSpLocks/>
          </p:cNvGrpSpPr>
          <p:nvPr/>
        </p:nvGrpSpPr>
        <p:grpSpPr bwMode="auto">
          <a:xfrm>
            <a:off x="2165556" y="1828800"/>
            <a:ext cx="5521325" cy="1223963"/>
            <a:chOff x="528" y="384"/>
            <a:chExt cx="3478" cy="771"/>
          </a:xfrm>
        </p:grpSpPr>
        <p:sp>
          <p:nvSpPr>
            <p:cNvPr id="64" name="Rectangle 9"/>
            <p:cNvSpPr>
              <a:spLocks noChangeArrowheads="1"/>
            </p:cNvSpPr>
            <p:nvPr/>
          </p:nvSpPr>
          <p:spPr bwMode="auto">
            <a:xfrm>
              <a:off x="3264" y="432"/>
              <a:ext cx="742" cy="290"/>
            </a:xfrm>
            <a:prstGeom prst="rect">
              <a:avLst/>
            </a:prstGeom>
            <a:solidFill>
              <a:srgbClr val="00FFFF"/>
            </a:solidFill>
            <a:ln w="25400">
              <a:solidFill>
                <a:srgbClr val="000000"/>
              </a:solidFill>
              <a:miter lim="800000"/>
              <a:headEnd/>
              <a:tailEnd/>
            </a:ln>
            <a:effectLst/>
          </p:spPr>
          <p:txBody>
            <a:bodyPr wrap="none"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grpSp>
          <p:nvGrpSpPr>
            <p:cNvPr id="65" name="Group 102"/>
            <p:cNvGrpSpPr>
              <a:grpSpLocks/>
            </p:cNvGrpSpPr>
            <p:nvPr/>
          </p:nvGrpSpPr>
          <p:grpSpPr bwMode="auto">
            <a:xfrm>
              <a:off x="528" y="384"/>
              <a:ext cx="3377" cy="771"/>
              <a:chOff x="528" y="384"/>
              <a:chExt cx="3377" cy="771"/>
            </a:xfrm>
          </p:grpSpPr>
          <p:sp>
            <p:nvSpPr>
              <p:cNvPr id="66" name="Freeform 100"/>
              <p:cNvSpPr>
                <a:spLocks/>
              </p:cNvSpPr>
              <p:nvPr/>
            </p:nvSpPr>
            <p:spPr bwMode="auto">
              <a:xfrm>
                <a:off x="1056" y="576"/>
                <a:ext cx="2208" cy="144"/>
              </a:xfrm>
              <a:custGeom>
                <a:avLst/>
                <a:gdLst/>
                <a:ahLst/>
                <a:cxnLst>
                  <a:cxn ang="0">
                    <a:pos x="2784" y="0"/>
                  </a:cxn>
                  <a:cxn ang="0">
                    <a:pos x="336" y="0"/>
                  </a:cxn>
                  <a:cxn ang="0">
                    <a:pos x="0" y="144"/>
                  </a:cxn>
                </a:cxnLst>
                <a:rect l="0" t="0" r="r" b="b"/>
                <a:pathLst>
                  <a:path w="2784" h="144">
                    <a:moveTo>
                      <a:pt x="2784" y="0"/>
                    </a:moveTo>
                    <a:lnTo>
                      <a:pt x="336" y="0"/>
                    </a:lnTo>
                    <a:lnTo>
                      <a:pt x="0" y="144"/>
                    </a:lnTo>
                  </a:path>
                </a:pathLst>
              </a:custGeom>
              <a:noFill/>
              <a:ln w="38100" cap="flat" cmpd="sng">
                <a:solidFill>
                  <a:srgbClr val="618FFD"/>
                </a:solidFill>
                <a:prstDash val="solid"/>
                <a:round/>
                <a:headEnd/>
                <a:tailEnd/>
              </a:ln>
              <a:effectLst/>
            </p:spPr>
            <p:txBody>
              <a:bodyPr wrap="none" lIns="90478" tIns="44445" rIns="90478" bIns="44445"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sp>
            <p:nvSpPr>
              <p:cNvPr id="67" name="Rectangle 11"/>
              <p:cNvSpPr>
                <a:spLocks noChangeArrowheads="1"/>
              </p:cNvSpPr>
              <p:nvPr/>
            </p:nvSpPr>
            <p:spPr bwMode="auto">
              <a:xfrm>
                <a:off x="1632" y="384"/>
                <a:ext cx="1331" cy="212"/>
              </a:xfrm>
              <a:prstGeom prst="rect">
                <a:avLst/>
              </a:prstGeom>
              <a:noFill/>
              <a:ln w="12700">
                <a:noFill/>
                <a:miter lim="800000"/>
                <a:headEnd/>
                <a:tailEnd/>
              </a:ln>
              <a:effectLst/>
            </p:spPr>
            <p:txBody>
              <a:bodyPr wrap="none" lIns="90488" tIns="44450" rIns="90488" bIns="44450">
                <a:spAutoFit/>
              </a:bodyPr>
              <a:lstStyle/>
              <a:p>
                <a:pPr eaLnBrk="1" fontAlgn="auto" hangingPunct="1">
                  <a:spcAft>
                    <a:spcPts val="0"/>
                  </a:spcAft>
                  <a:defRPr/>
                </a:pPr>
                <a:r>
                  <a:rPr lang="en-US" sz="1600" b="0" kern="0">
                    <a:solidFill>
                      <a:sysClr val="windowText" lastClr="000000"/>
                    </a:solidFill>
                    <a:latin typeface="Times New Roman" pitchFamily="18" charset="0"/>
                    <a:ea typeface="+mn-ea"/>
                    <a:cs typeface="+mn-cs"/>
                  </a:rPr>
                  <a:t>Processor Memory Bus</a:t>
                </a:r>
              </a:p>
            </p:txBody>
          </p:sp>
          <p:sp>
            <p:nvSpPr>
              <p:cNvPr id="68" name="Oval 86"/>
              <p:cNvSpPr>
                <a:spLocks noChangeArrowheads="1"/>
              </p:cNvSpPr>
              <p:nvPr/>
            </p:nvSpPr>
            <p:spPr bwMode="auto">
              <a:xfrm>
                <a:off x="528" y="528"/>
                <a:ext cx="659" cy="627"/>
              </a:xfrm>
              <a:prstGeom prst="ellipse">
                <a:avLst/>
              </a:prstGeom>
              <a:solidFill>
                <a:srgbClr val="00FFFF"/>
              </a:solidFill>
              <a:ln w="38100" algn="ctr">
                <a:solidFill>
                  <a:srgbClr val="000000"/>
                </a:solidFill>
                <a:round/>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b="0" kern="0">
                    <a:solidFill>
                      <a:sysClr val="windowText" lastClr="000000"/>
                    </a:solidFill>
                    <a:latin typeface="Times New Roman" pitchFamily="18" charset="0"/>
                    <a:ea typeface="+mn-ea"/>
                    <a:cs typeface="+mn-cs"/>
                  </a:rPr>
                  <a:t>CPU</a:t>
                </a:r>
              </a:p>
            </p:txBody>
          </p:sp>
          <p:sp>
            <p:nvSpPr>
              <p:cNvPr id="69" name="Rectangle 101"/>
              <p:cNvSpPr>
                <a:spLocks noChangeArrowheads="1"/>
              </p:cNvSpPr>
              <p:nvPr/>
            </p:nvSpPr>
            <p:spPr bwMode="auto">
              <a:xfrm>
                <a:off x="3344" y="416"/>
                <a:ext cx="561" cy="320"/>
              </a:xfrm>
              <a:prstGeom prst="rect">
                <a:avLst/>
              </a:prstGeom>
              <a:noFill/>
              <a:ln w="12700">
                <a:noFill/>
                <a:miter lim="800000"/>
                <a:headEnd/>
                <a:tailEnd/>
              </a:ln>
              <a:effectLst/>
            </p:spPr>
            <p:txBody>
              <a:bodyPr wrap="none" lIns="90488" tIns="44450" rIns="90488" bIns="44450">
                <a:spAutoFit/>
              </a:bodyPr>
              <a:lstStyle/>
              <a:p>
                <a:pPr eaLnBrk="1" fontAlgn="auto" hangingPunct="1">
                  <a:lnSpc>
                    <a:spcPct val="85000"/>
                  </a:lnSpc>
                  <a:spcAft>
                    <a:spcPts val="0"/>
                  </a:spcAft>
                  <a:defRPr/>
                </a:pPr>
                <a:r>
                  <a:rPr lang="en-US" sz="1600" b="0" kern="0">
                    <a:solidFill>
                      <a:sysClr val="windowText" lastClr="000000"/>
                    </a:solidFill>
                    <a:latin typeface="Times New Roman" pitchFamily="18" charset="0"/>
                    <a:ea typeface="+mn-ea"/>
                    <a:cs typeface="+mn-cs"/>
                  </a:rPr>
                  <a:t>Regular</a:t>
                </a:r>
              </a:p>
              <a:p>
                <a:pPr eaLnBrk="1" fontAlgn="auto" hangingPunct="1">
                  <a:lnSpc>
                    <a:spcPct val="85000"/>
                  </a:lnSpc>
                  <a:spcAft>
                    <a:spcPts val="0"/>
                  </a:spcAft>
                  <a:defRPr/>
                </a:pPr>
                <a:r>
                  <a:rPr lang="en-US" sz="1600" b="0" kern="0">
                    <a:solidFill>
                      <a:sysClr val="windowText" lastClr="000000"/>
                    </a:solidFill>
                    <a:latin typeface="Times New Roman" pitchFamily="18" charset="0"/>
                    <a:ea typeface="+mn-ea"/>
                    <a:cs typeface="+mn-cs"/>
                  </a:rPr>
                  <a:t>Memory</a:t>
                </a:r>
              </a:p>
            </p:txBody>
          </p:sp>
        </p:grpSp>
      </p:grpSp>
      <p:grpSp>
        <p:nvGrpSpPr>
          <p:cNvPr id="70" name="Group 103"/>
          <p:cNvGrpSpPr>
            <a:grpSpLocks/>
          </p:cNvGrpSpPr>
          <p:nvPr/>
        </p:nvGrpSpPr>
        <p:grpSpPr bwMode="auto">
          <a:xfrm>
            <a:off x="2165556" y="2133599"/>
            <a:ext cx="4048125" cy="1752600"/>
            <a:chOff x="528" y="576"/>
            <a:chExt cx="2550" cy="1104"/>
          </a:xfrm>
        </p:grpSpPr>
        <p:sp>
          <p:nvSpPr>
            <p:cNvPr id="71" name="Line 8"/>
            <p:cNvSpPr>
              <a:spLocks noChangeShapeType="1"/>
            </p:cNvSpPr>
            <p:nvPr/>
          </p:nvSpPr>
          <p:spPr bwMode="auto">
            <a:xfrm>
              <a:off x="2763" y="576"/>
              <a:ext cx="0" cy="170"/>
            </a:xfrm>
            <a:prstGeom prst="line">
              <a:avLst/>
            </a:prstGeom>
            <a:noFill/>
            <a:ln w="38100">
              <a:solidFill>
                <a:srgbClr val="618FFD"/>
              </a:solidFill>
              <a:round/>
              <a:headEnd/>
              <a:tailEnd/>
            </a:ln>
            <a:effectLst/>
          </p:spPr>
          <p:txBody>
            <a:bodyPr wrap="none"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sp>
          <p:nvSpPr>
            <p:cNvPr id="72" name="Rectangle 85"/>
            <p:cNvSpPr>
              <a:spLocks noChangeArrowheads="1"/>
            </p:cNvSpPr>
            <p:nvPr/>
          </p:nvSpPr>
          <p:spPr bwMode="auto">
            <a:xfrm>
              <a:off x="528" y="1248"/>
              <a:ext cx="615" cy="432"/>
            </a:xfrm>
            <a:prstGeom prst="rect">
              <a:avLst/>
            </a:prstGeom>
            <a:solidFill>
              <a:srgbClr val="CECECE"/>
            </a:solidFill>
            <a:ln w="38100" algn="ctr">
              <a:solidFill>
                <a:srgbClr val="000000"/>
              </a:solidFill>
              <a:miter lim="800000"/>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Interrupt</a:t>
              </a:r>
            </a:p>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Controller</a:t>
              </a:r>
            </a:p>
          </p:txBody>
        </p:sp>
        <p:sp>
          <p:nvSpPr>
            <p:cNvPr id="73" name="Oval 93"/>
            <p:cNvSpPr>
              <a:spLocks noChangeArrowheads="1"/>
            </p:cNvSpPr>
            <p:nvPr/>
          </p:nvSpPr>
          <p:spPr bwMode="auto">
            <a:xfrm>
              <a:off x="2454" y="736"/>
              <a:ext cx="624" cy="336"/>
            </a:xfrm>
            <a:prstGeom prst="ellipse">
              <a:avLst/>
            </a:prstGeom>
            <a:solidFill>
              <a:srgbClr val="CECECE"/>
            </a:solidFill>
            <a:ln w="38100" algn="ctr">
              <a:solidFill>
                <a:srgbClr val="000000"/>
              </a:solidFill>
              <a:round/>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Bus</a:t>
              </a:r>
            </a:p>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Adaptor</a:t>
              </a:r>
            </a:p>
          </p:txBody>
        </p:sp>
        <p:sp>
          <p:nvSpPr>
            <p:cNvPr id="74" name="Oval 95"/>
            <p:cNvSpPr>
              <a:spLocks noChangeArrowheads="1"/>
            </p:cNvSpPr>
            <p:nvPr/>
          </p:nvSpPr>
          <p:spPr bwMode="auto">
            <a:xfrm>
              <a:off x="1584" y="720"/>
              <a:ext cx="624" cy="336"/>
            </a:xfrm>
            <a:prstGeom prst="ellipse">
              <a:avLst/>
            </a:prstGeom>
            <a:solidFill>
              <a:srgbClr val="CECECE"/>
            </a:solidFill>
            <a:ln w="38100" algn="ctr">
              <a:solidFill>
                <a:srgbClr val="000000"/>
              </a:solidFill>
              <a:round/>
              <a:headEnd/>
              <a:tailEnd/>
            </a:ln>
            <a:effectLst/>
          </p:spPr>
          <p:txBody>
            <a:bodyPr wrap="none" lIns="90478" tIns="44445" rIns="90478" bIns="44445" anchor="ctr"/>
            <a:lstStyle/>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Bus</a:t>
              </a:r>
            </a:p>
            <a:p>
              <a:pPr marL="228600" indent="-228600" algn="ctr" eaLnBrk="1" fontAlgn="auto" hangingPunct="1">
                <a:spcBef>
                  <a:spcPts val="0"/>
                </a:spcBef>
                <a:spcAft>
                  <a:spcPts val="0"/>
                </a:spcAft>
                <a:defRPr/>
              </a:pPr>
              <a:r>
                <a:rPr lang="en-US" sz="1600" b="0" kern="0">
                  <a:solidFill>
                    <a:sysClr val="windowText" lastClr="000000"/>
                  </a:solidFill>
                  <a:latin typeface="Times New Roman" pitchFamily="18" charset="0"/>
                  <a:ea typeface="+mn-ea"/>
                  <a:cs typeface="+mn-cs"/>
                </a:rPr>
                <a:t>Adaptor</a:t>
              </a:r>
            </a:p>
          </p:txBody>
        </p:sp>
        <p:sp>
          <p:nvSpPr>
            <p:cNvPr id="75" name="Line 96"/>
            <p:cNvSpPr>
              <a:spLocks noChangeShapeType="1"/>
            </p:cNvSpPr>
            <p:nvPr/>
          </p:nvSpPr>
          <p:spPr bwMode="auto">
            <a:xfrm>
              <a:off x="1920" y="576"/>
              <a:ext cx="0" cy="135"/>
            </a:xfrm>
            <a:prstGeom prst="line">
              <a:avLst/>
            </a:prstGeom>
            <a:noFill/>
            <a:ln w="38100">
              <a:solidFill>
                <a:srgbClr val="618FFD"/>
              </a:solidFill>
              <a:round/>
              <a:headEnd/>
              <a:tailEnd/>
            </a:ln>
            <a:effectLst/>
          </p:spPr>
          <p:txBody>
            <a:bodyPr wrap="none"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sp>
          <p:nvSpPr>
            <p:cNvPr id="76" name="Line 88"/>
            <p:cNvSpPr>
              <a:spLocks noChangeShapeType="1"/>
            </p:cNvSpPr>
            <p:nvPr/>
          </p:nvSpPr>
          <p:spPr bwMode="auto">
            <a:xfrm>
              <a:off x="864" y="1104"/>
              <a:ext cx="0" cy="209"/>
            </a:xfrm>
            <a:prstGeom prst="line">
              <a:avLst/>
            </a:prstGeom>
            <a:noFill/>
            <a:ln w="38100">
              <a:solidFill>
                <a:srgbClr val="FC0128"/>
              </a:solidFill>
              <a:round/>
              <a:headEnd type="triangle" w="med" len="med"/>
              <a:tailEnd type="triangle" w="med" len="med"/>
            </a:ln>
            <a:effectLst/>
          </p:spPr>
          <p:txBody>
            <a:bodyPr wrap="none" lIns="90478" tIns="44445" rIns="90478" bIns="44445"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grpSp>
      <p:grpSp>
        <p:nvGrpSpPr>
          <p:cNvPr id="77" name="Group 109"/>
          <p:cNvGrpSpPr>
            <a:grpSpLocks/>
          </p:cNvGrpSpPr>
          <p:nvPr/>
        </p:nvGrpSpPr>
        <p:grpSpPr bwMode="auto">
          <a:xfrm>
            <a:off x="3726068" y="2895600"/>
            <a:ext cx="1944688" cy="712788"/>
            <a:chOff x="1511" y="1056"/>
            <a:chExt cx="1225" cy="449"/>
          </a:xfrm>
        </p:grpSpPr>
        <p:grpSp>
          <p:nvGrpSpPr>
            <p:cNvPr id="78" name="Group 107"/>
            <p:cNvGrpSpPr>
              <a:grpSpLocks/>
            </p:cNvGrpSpPr>
            <p:nvPr/>
          </p:nvGrpSpPr>
          <p:grpSpPr bwMode="auto">
            <a:xfrm>
              <a:off x="1511" y="1056"/>
              <a:ext cx="859" cy="449"/>
              <a:chOff x="1511" y="1056"/>
              <a:chExt cx="859" cy="449"/>
            </a:xfrm>
          </p:grpSpPr>
          <p:sp>
            <p:nvSpPr>
              <p:cNvPr id="80" name="Text Box 97"/>
              <p:cNvSpPr txBox="1">
                <a:spLocks noChangeArrowheads="1"/>
              </p:cNvSpPr>
              <p:nvPr/>
            </p:nvSpPr>
            <p:spPr bwMode="auto">
              <a:xfrm>
                <a:off x="1511" y="1138"/>
                <a:ext cx="859" cy="367"/>
              </a:xfrm>
              <a:prstGeom prst="rect">
                <a:avLst/>
              </a:prstGeom>
              <a:noFill/>
              <a:ln w="38100" algn="ctr">
                <a:noFill/>
                <a:miter lim="800000"/>
                <a:headEnd/>
                <a:tailEnd/>
              </a:ln>
              <a:effectLst/>
            </p:spPr>
            <p:txBody>
              <a:bodyPr wrap="none" lIns="90478" tIns="44445" rIns="90478" bIns="44445">
                <a:spAutoFit/>
              </a:bodyPr>
              <a:lstStyle/>
              <a:p>
                <a:pPr marL="228600" indent="-228600" algn="ctr" eaLnBrk="1" fontAlgn="auto" hangingPunct="1">
                  <a:spcAft>
                    <a:spcPts val="0"/>
                  </a:spcAft>
                  <a:defRPr/>
                </a:pPr>
                <a:r>
                  <a:rPr lang="en-US" sz="1600" b="0" kern="0">
                    <a:solidFill>
                      <a:sysClr val="windowText" lastClr="000000"/>
                    </a:solidFill>
                    <a:latin typeface="Times New Roman" pitchFamily="18" charset="0"/>
                    <a:ea typeface="+mn-ea"/>
                    <a:cs typeface="+mn-cs"/>
                  </a:rPr>
                  <a:t>Other Devices</a:t>
                </a:r>
              </a:p>
              <a:p>
                <a:pPr marL="228600" indent="-228600" algn="ctr" eaLnBrk="1" fontAlgn="auto" hangingPunct="1">
                  <a:spcAft>
                    <a:spcPts val="0"/>
                  </a:spcAft>
                  <a:defRPr/>
                </a:pPr>
                <a:r>
                  <a:rPr lang="en-US" sz="1600" b="0" kern="0">
                    <a:solidFill>
                      <a:sysClr val="windowText" lastClr="000000"/>
                    </a:solidFill>
                    <a:latin typeface="Times New Roman" pitchFamily="18" charset="0"/>
                    <a:ea typeface="+mn-ea"/>
                    <a:cs typeface="+mn-cs"/>
                  </a:rPr>
                  <a:t>or Buses</a:t>
                </a:r>
              </a:p>
            </p:txBody>
          </p:sp>
          <p:sp>
            <p:nvSpPr>
              <p:cNvPr id="81" name="Line 98"/>
              <p:cNvSpPr>
                <a:spLocks noChangeShapeType="1"/>
              </p:cNvSpPr>
              <p:nvPr/>
            </p:nvSpPr>
            <p:spPr bwMode="auto">
              <a:xfrm>
                <a:off x="1920" y="1056"/>
                <a:ext cx="0" cy="144"/>
              </a:xfrm>
              <a:prstGeom prst="line">
                <a:avLst/>
              </a:prstGeom>
              <a:noFill/>
              <a:ln w="38100">
                <a:solidFill>
                  <a:srgbClr val="FC0128"/>
                </a:solidFill>
                <a:round/>
                <a:headEnd/>
                <a:tailEnd type="triangle" w="med" len="med"/>
              </a:ln>
              <a:effectLst/>
            </p:spPr>
            <p:txBody>
              <a:bodyPr wrap="none" lIns="90478" tIns="44445" rIns="90478" bIns="44445"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grpSp>
        <p:sp>
          <p:nvSpPr>
            <p:cNvPr id="79" name="Line 108"/>
            <p:cNvSpPr>
              <a:spLocks noChangeShapeType="1"/>
            </p:cNvSpPr>
            <p:nvPr/>
          </p:nvSpPr>
          <p:spPr bwMode="auto">
            <a:xfrm flipH="1">
              <a:off x="2256" y="1327"/>
              <a:ext cx="480" cy="0"/>
            </a:xfrm>
            <a:prstGeom prst="line">
              <a:avLst/>
            </a:prstGeom>
            <a:noFill/>
            <a:ln w="38100">
              <a:solidFill>
                <a:srgbClr val="FC0128"/>
              </a:solidFill>
              <a:round/>
              <a:headEnd/>
              <a:tailEnd type="triangle" w="med" len="med"/>
            </a:ln>
            <a:effectLst/>
          </p:spPr>
          <p:txBody>
            <a:bodyPr wrap="none" lIns="90478" tIns="44445" rIns="90478" bIns="44445" anchor="ctr"/>
            <a:lstStyle/>
            <a:p>
              <a:pPr algn="ctr" eaLnBrk="1" fontAlgn="auto" hangingPunct="1">
                <a:spcBef>
                  <a:spcPts val="0"/>
                </a:spcBef>
                <a:spcAft>
                  <a:spcPts val="0"/>
                </a:spcAft>
                <a:defRPr/>
              </a:pPr>
              <a:endParaRPr lang="en-US" b="0" kern="0">
                <a:solidFill>
                  <a:sysClr val="windowText" lastClr="000000"/>
                </a:solidFill>
                <a:latin typeface="Times New Roman" pitchFamily="18" charset="0"/>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par>
                          <p:cTn id="11" fill="hold">
                            <p:stCondLst>
                              <p:cond delay="0"/>
                            </p:stCondLst>
                            <p:childTnLst>
                              <p:par>
                                <p:cTn id="12" presetID="2" presetClass="entr" presetSubtype="2" fill="hold" nodeType="afterEffect">
                                  <p:stCondLst>
                                    <p:cond delay="0"/>
                                  </p:stCondLst>
                                  <p:childTnLst>
                                    <p:set>
                                      <p:cBhvr>
                                        <p:cTn id="13" dur="1" fill="hold">
                                          <p:stCondLst>
                                            <p:cond delay="0"/>
                                          </p:stCondLst>
                                        </p:cTn>
                                        <p:tgtEl>
                                          <p:spTgt spid="44"/>
                                        </p:tgtEl>
                                        <p:attrNameLst>
                                          <p:attrName>style.visibility</p:attrName>
                                        </p:attrNameLst>
                                      </p:cBhvr>
                                      <p:to>
                                        <p:strVal val="visible"/>
                                      </p:to>
                                    </p:set>
                                    <p:anim calcmode="lin" valueType="num">
                                      <p:cBhvr additive="base">
                                        <p:cTn id="14" dur="500" fill="hold"/>
                                        <p:tgtEl>
                                          <p:spTgt spid="44"/>
                                        </p:tgtEl>
                                        <p:attrNameLst>
                                          <p:attrName>ppt_x</p:attrName>
                                        </p:attrNameLst>
                                      </p:cBhvr>
                                      <p:tavLst>
                                        <p:tav tm="0">
                                          <p:val>
                                            <p:strVal val="1+#ppt_w/2"/>
                                          </p:val>
                                        </p:tav>
                                        <p:tav tm="100000">
                                          <p:val>
                                            <p:strVal val="#ppt_x"/>
                                          </p:val>
                                        </p:tav>
                                      </p:tavLst>
                                    </p:anim>
                                    <p:anim calcmode="lin" valueType="num">
                                      <p:cBhvr additive="base">
                                        <p:cTn id="15" dur="500" fill="hold"/>
                                        <p:tgtEl>
                                          <p:spTgt spid="44"/>
                                        </p:tgtEl>
                                        <p:attrNameLst>
                                          <p:attrName>ppt_y</p:attrName>
                                        </p:attrNameLst>
                                      </p:cBhvr>
                                      <p:tavLst>
                                        <p:tav tm="0">
                                          <p:val>
                                            <p:strVal val="#ppt_y"/>
                                          </p:val>
                                        </p:tav>
                                        <p:tav tm="100000">
                                          <p:val>
                                            <p:strVal val="#ppt_y"/>
                                          </p:val>
                                        </p:tav>
                                      </p:tavLst>
                                    </p:anim>
                                  </p:childTnLst>
                                </p:cTn>
                              </p:par>
                            </p:childTnLst>
                          </p:cTn>
                        </p:par>
                        <p:par>
                          <p:cTn id="16" fill="hold">
                            <p:stCondLst>
                              <p:cond delay="500"/>
                            </p:stCondLst>
                            <p:childTnLst>
                              <p:par>
                                <p:cTn id="17" presetID="22" presetClass="entr" presetSubtype="2" fill="hold" nodeType="after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right)">
                                      <p:cBhvr>
                                        <p:cTn id="19" dur="500"/>
                                        <p:tgtEl>
                                          <p:spTgt spid="58"/>
                                        </p:tgtEl>
                                      </p:cBhvr>
                                    </p:animEffect>
                                  </p:childTnLst>
                                </p:cTn>
                              </p:par>
                            </p:childTnLst>
                          </p:cTn>
                        </p:par>
                        <p:par>
                          <p:cTn id="20" fill="hold">
                            <p:stCondLst>
                              <p:cond delay="1000"/>
                            </p:stCondLst>
                            <p:childTnLst>
                              <p:par>
                                <p:cTn id="21" presetID="22" presetClass="entr" presetSubtype="2" fill="hold" nodeType="afterEffect">
                                  <p:stCondLst>
                                    <p:cond delay="0"/>
                                  </p:stCondLst>
                                  <p:childTnLst>
                                    <p:set>
                                      <p:cBhvr>
                                        <p:cTn id="22" dur="1" fill="hold">
                                          <p:stCondLst>
                                            <p:cond delay="0"/>
                                          </p:stCondLst>
                                        </p:cTn>
                                        <p:tgtEl>
                                          <p:spTgt spid="77"/>
                                        </p:tgtEl>
                                        <p:attrNameLst>
                                          <p:attrName>style.visibility</p:attrName>
                                        </p:attrNameLst>
                                      </p:cBhvr>
                                      <p:to>
                                        <p:strVal val="visible"/>
                                      </p:to>
                                    </p:set>
                                    <p:animEffect transition="in" filter="wipe(right)">
                                      <p:cBhvr>
                                        <p:cTn id="23"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p>
            <a:fld id="{9A4B9985-1B23-4D4C-A7CC-842830D09855}" type="slidenum">
              <a:rPr lang="en-US" altLang="zh-CN" b="0">
                <a:solidFill>
                  <a:srgbClr val="000000"/>
                </a:solidFill>
                <a:cs typeface="+mn-cs"/>
              </a:rPr>
              <a:pPr/>
              <a:t>13</a:t>
            </a:fld>
            <a:endParaRPr lang="en-US" altLang="zh-CN" b="0">
              <a:solidFill>
                <a:srgbClr val="000000"/>
              </a:solidFill>
              <a:cs typeface="+mn-cs"/>
            </a:endParaRPr>
          </a:p>
        </p:txBody>
      </p:sp>
      <p:sp>
        <p:nvSpPr>
          <p:cNvPr id="10244" name="Rectangle 2"/>
          <p:cNvSpPr>
            <a:spLocks noGrp="1" noChangeArrowheads="1"/>
          </p:cNvSpPr>
          <p:nvPr>
            <p:ph type="title"/>
          </p:nvPr>
        </p:nvSpPr>
        <p:spPr/>
        <p:txBody>
          <a:bodyPr/>
          <a:lstStyle/>
          <a:p>
            <a:pPr eaLnBrk="1" hangingPunct="1"/>
            <a:r>
              <a:rPr lang="en-US" altLang="zh-CN" dirty="0">
                <a:ea typeface="宋体" charset="-122"/>
              </a:rPr>
              <a:t>Device controller</a:t>
            </a:r>
          </a:p>
        </p:txBody>
      </p:sp>
      <p:sp>
        <p:nvSpPr>
          <p:cNvPr id="10245"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 device controller has registers that control operation </a:t>
            </a:r>
          </a:p>
          <a:p>
            <a:pPr lvl="1" eaLnBrk="1" hangingPunct="1">
              <a:lnSpc>
                <a:spcPct val="90000"/>
              </a:lnSpc>
            </a:pPr>
            <a:r>
              <a:rPr lang="en-US" altLang="zh-CN" sz="2400" dirty="0">
                <a:ea typeface="宋体" charset="-122"/>
              </a:rPr>
              <a:t>DMA has registers for read/write, I/O device address, block size, starting destination address, state </a:t>
            </a:r>
          </a:p>
          <a:p>
            <a:pPr eaLnBrk="1" hangingPunct="1">
              <a:lnSpc>
                <a:spcPct val="90000"/>
              </a:lnSpc>
            </a:pPr>
            <a:r>
              <a:rPr lang="en-US" altLang="zh-CN" sz="2800" dirty="0">
                <a:ea typeface="宋体" charset="-122"/>
              </a:rPr>
              <a:t>There may also be a data buffer as part of the controller. </a:t>
            </a:r>
          </a:p>
          <a:p>
            <a:pPr lvl="1">
              <a:lnSpc>
                <a:spcPct val="90000"/>
              </a:lnSpc>
            </a:pPr>
            <a:r>
              <a:rPr lang="en-US" altLang="zh-CN" sz="2400" dirty="0">
                <a:ea typeface="宋体" charset="-122"/>
              </a:rPr>
              <a:t>Video controller memory stores pixels to be displayed on screen</a:t>
            </a:r>
          </a:p>
          <a:p>
            <a:pPr>
              <a:lnSpc>
                <a:spcPct val="90000"/>
              </a:lnSpc>
            </a:pPr>
            <a:r>
              <a:rPr lang="en-US" altLang="zh-CN" sz="2800" dirty="0">
                <a:ea typeface="宋体" charset="-122"/>
              </a:rPr>
              <a:t>The CPU must communicate with the controller to read or write these control registers and data buffers</a:t>
            </a:r>
          </a:p>
          <a:p>
            <a:pPr eaLnBrk="1" hangingPunct="1">
              <a:lnSpc>
                <a:spcPct val="90000"/>
              </a:lnSpc>
            </a:pPr>
            <a:endParaRPr lang="en-US" altLang="zh-CN" sz="2800" dirty="0">
              <a:ea typeface="宋体"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and I/O space</a:t>
            </a:r>
          </a:p>
        </p:txBody>
      </p:sp>
      <p:sp>
        <p:nvSpPr>
          <p:cNvPr id="3" name="Content Placeholder 2"/>
          <p:cNvSpPr>
            <a:spLocks noGrp="1"/>
          </p:cNvSpPr>
          <p:nvPr>
            <p:ph idx="1"/>
          </p:nvPr>
        </p:nvSpPr>
        <p:spPr>
          <a:xfrm>
            <a:off x="1981200" y="4768645"/>
            <a:ext cx="8362335" cy="1602659"/>
          </a:xfrm>
        </p:spPr>
        <p:txBody>
          <a:bodyPr>
            <a:normAutofit fontScale="55000" lnSpcReduction="20000"/>
          </a:bodyPr>
          <a:lstStyle/>
          <a:p>
            <a:r>
              <a:rPr lang="en-US" dirty="0"/>
              <a:t>(a) Separate I/O and memory space. </a:t>
            </a:r>
          </a:p>
          <a:p>
            <a:r>
              <a:rPr lang="en-US" dirty="0"/>
              <a:t>(b) Memory-mapped I/O: map device memory (data buffers and control registers) into CPU memory; each device memory address is assigned a unique CPU memory address</a:t>
            </a:r>
          </a:p>
          <a:p>
            <a:r>
              <a:rPr lang="en-US" dirty="0"/>
              <a:t>(c) Hybrid: data buffers are memory-mapped; control registers have separate memory space (I/O ports)</a:t>
            </a:r>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14</a:t>
            </a:fld>
            <a:endParaRPr lang="en-US" altLang="zh-CN" b="0">
              <a:solidFill>
                <a:srgbClr val="000000"/>
              </a:solidFill>
              <a:cs typeface="+mn-cs"/>
            </a:endParaRPr>
          </a:p>
        </p:txBody>
      </p:sp>
      <p:pic>
        <p:nvPicPr>
          <p:cNvPr id="6" name="Picture 2"/>
          <p:cNvPicPr>
            <a:picLocks noChangeAspect="1" noChangeArrowheads="1"/>
          </p:cNvPicPr>
          <p:nvPr/>
        </p:nvPicPr>
        <p:blipFill>
          <a:blip r:embed="rId3" cstate="print"/>
          <a:srcRect/>
          <a:stretch>
            <a:fillRect/>
          </a:stretch>
        </p:blipFill>
        <p:spPr bwMode="auto">
          <a:xfrm>
            <a:off x="1852357" y="1936188"/>
            <a:ext cx="8286750" cy="28479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noFill/>
        </p:spPr>
        <p:txBody>
          <a:bodyPr/>
          <a:lstStyle/>
          <a:p>
            <a:fld id="{AE5034D8-8A7B-4BE0-AEAD-766EEA248719}" type="slidenum">
              <a:rPr lang="en-US" altLang="zh-CN" b="0">
                <a:solidFill>
                  <a:srgbClr val="000000"/>
                </a:solidFill>
                <a:cs typeface="+mn-cs"/>
              </a:rPr>
              <a:pPr/>
              <a:t>15</a:t>
            </a:fld>
            <a:endParaRPr lang="en-US" altLang="zh-CN" b="0">
              <a:solidFill>
                <a:srgbClr val="000000"/>
              </a:solidFill>
              <a:cs typeface="+mn-cs"/>
            </a:endParaRPr>
          </a:p>
        </p:txBody>
      </p:sp>
      <p:sp>
        <p:nvSpPr>
          <p:cNvPr id="11268" name="Rectangle 2"/>
          <p:cNvSpPr>
            <a:spLocks noGrp="1" noChangeArrowheads="1"/>
          </p:cNvSpPr>
          <p:nvPr>
            <p:ph type="title"/>
          </p:nvPr>
        </p:nvSpPr>
        <p:spPr>
          <a:xfrm>
            <a:off x="1981200" y="533400"/>
            <a:ext cx="8421329" cy="1143000"/>
          </a:xfrm>
        </p:spPr>
        <p:txBody>
          <a:bodyPr/>
          <a:lstStyle/>
          <a:p>
            <a:pPr eaLnBrk="1" hangingPunct="1"/>
            <a:r>
              <a:rPr lang="en-US" altLang="zh-CN" dirty="0">
                <a:ea typeface="宋体" charset="-122"/>
              </a:rPr>
              <a:t>Direct I/O</a:t>
            </a:r>
          </a:p>
        </p:txBody>
      </p:sp>
      <p:sp>
        <p:nvSpPr>
          <p:cNvPr id="11269" name="Rectangle 3"/>
          <p:cNvSpPr>
            <a:spLocks noGrp="1" noChangeArrowheads="1"/>
          </p:cNvSpPr>
          <p:nvPr>
            <p:ph type="body" idx="1"/>
          </p:nvPr>
        </p:nvSpPr>
        <p:spPr/>
        <p:txBody>
          <a:bodyPr/>
          <a:lstStyle/>
          <a:p>
            <a:r>
              <a:rPr lang="en-US" altLang="zh-CN" sz="2400" dirty="0">
                <a:ea typeface="宋体" charset="-122"/>
              </a:rPr>
              <a:t>Each control register is assigned a port number PORT</a:t>
            </a:r>
          </a:p>
          <a:p>
            <a:r>
              <a:rPr lang="en-US" altLang="zh-CN" sz="2400" dirty="0">
                <a:ea typeface="宋体" charset="-122"/>
              </a:rPr>
              <a:t>Use special assembler language I/O instructions </a:t>
            </a:r>
          </a:p>
          <a:p>
            <a:pPr lvl="1"/>
            <a:r>
              <a:rPr lang="en-US" altLang="zh-CN" sz="2000" dirty="0">
                <a:ea typeface="宋体" charset="-122"/>
              </a:rPr>
              <a:t>IN REG, PORT: reads in control register PORT and stores result in CPU register REG</a:t>
            </a:r>
          </a:p>
          <a:p>
            <a:pPr lvl="1"/>
            <a:r>
              <a:rPr lang="en-US" altLang="zh-CN" sz="2000" dirty="0">
                <a:ea typeface="宋体" charset="-122"/>
              </a:rPr>
              <a:t>OUT PORT, REG: writes content of REG to control register PORT</a:t>
            </a:r>
          </a:p>
          <a:p>
            <a:pPr eaLnBrk="1" hangingPunct="1"/>
            <a:endParaRPr lang="en-US" altLang="zh-CN" dirty="0">
              <a:ea typeface="宋体"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p:spPr>
        <p:txBody>
          <a:bodyPr/>
          <a:lstStyle/>
          <a:p>
            <a:fld id="{81B63891-6BEB-4C5D-B69B-130F862C694B}" type="slidenum">
              <a:rPr lang="en-US" altLang="zh-CN" b="0">
                <a:solidFill>
                  <a:srgbClr val="000000"/>
                </a:solidFill>
                <a:cs typeface="+mn-cs"/>
              </a:rPr>
              <a:pPr/>
              <a:t>16</a:t>
            </a:fld>
            <a:endParaRPr lang="en-US" altLang="zh-CN" b="0">
              <a:solidFill>
                <a:srgbClr val="000000"/>
              </a:solidFill>
              <a:cs typeface="+mn-cs"/>
            </a:endParaRPr>
          </a:p>
        </p:txBody>
      </p:sp>
      <p:sp>
        <p:nvSpPr>
          <p:cNvPr id="13316" name="Rectangle 2"/>
          <p:cNvSpPr>
            <a:spLocks noGrp="1" noChangeArrowheads="1"/>
          </p:cNvSpPr>
          <p:nvPr>
            <p:ph type="title"/>
          </p:nvPr>
        </p:nvSpPr>
        <p:spPr/>
        <p:txBody>
          <a:bodyPr/>
          <a:lstStyle/>
          <a:p>
            <a:pPr eaLnBrk="1" hangingPunct="1"/>
            <a:r>
              <a:rPr lang="en-US" altLang="zh-CN" dirty="0">
                <a:ea typeface="宋体" charset="-122"/>
              </a:rPr>
              <a:t>Memory-mapped I/O</a:t>
            </a:r>
          </a:p>
        </p:txBody>
      </p:sp>
      <p:sp>
        <p:nvSpPr>
          <p:cNvPr id="13317" name="Rectangle 3"/>
          <p:cNvSpPr>
            <a:spLocks noGrp="1" noChangeArrowheads="1"/>
          </p:cNvSpPr>
          <p:nvPr>
            <p:ph type="body" idx="1"/>
          </p:nvPr>
        </p:nvSpPr>
        <p:spPr>
          <a:xfrm>
            <a:off x="1981200" y="1917701"/>
            <a:ext cx="3860800" cy="4302125"/>
          </a:xfrm>
        </p:spPr>
        <p:txBody>
          <a:bodyPr>
            <a:normAutofit fontScale="92500" lnSpcReduction="20000"/>
          </a:bodyPr>
          <a:lstStyle/>
          <a:p>
            <a:pPr eaLnBrk="1" hangingPunct="1">
              <a:lnSpc>
                <a:spcPct val="90000"/>
              </a:lnSpc>
            </a:pPr>
            <a:r>
              <a:rPr lang="en-US" altLang="zh-CN" sz="2400" dirty="0">
                <a:ea typeface="宋体" charset="-122"/>
              </a:rPr>
              <a:t>Map all I/O control registers into the memory space</a:t>
            </a:r>
          </a:p>
          <a:p>
            <a:pPr>
              <a:lnSpc>
                <a:spcPct val="90000"/>
              </a:lnSpc>
            </a:pPr>
            <a:r>
              <a:rPr lang="en-US" altLang="zh-CN" sz="2400" dirty="0">
                <a:ea typeface="宋体" charset="-122"/>
              </a:rPr>
              <a:t>Memory map will have a block of addresses that physically corresponds the  registers on the I/O controllers rather than to locations in main memory</a:t>
            </a:r>
          </a:p>
          <a:p>
            <a:pPr>
              <a:lnSpc>
                <a:spcPct val="90000"/>
              </a:lnSpc>
            </a:pPr>
            <a:r>
              <a:rPr lang="en-US" altLang="zh-CN" sz="2400" dirty="0">
                <a:ea typeface="宋体" charset="-122"/>
              </a:rPr>
              <a:t>When you read from/write to </a:t>
            </a:r>
            <a:r>
              <a:rPr lang="en-US" altLang="zh-CN" sz="2400" dirty="0" err="1">
                <a:ea typeface="宋体" charset="-122"/>
              </a:rPr>
              <a:t>mem</a:t>
            </a:r>
            <a:r>
              <a:rPr lang="en-US" altLang="zh-CN" sz="2400" dirty="0">
                <a:ea typeface="宋体" charset="-122"/>
              </a:rPr>
              <a:t> region for I/O control registers, the request does not go to memory; it is transparently sent to the I/O device </a:t>
            </a:r>
          </a:p>
        </p:txBody>
      </p:sp>
      <p:sp>
        <p:nvSpPr>
          <p:cNvPr id="13318" name="Rectangle 4" descr="Narrow horizontal"/>
          <p:cNvSpPr>
            <a:spLocks noChangeArrowheads="1"/>
          </p:cNvSpPr>
          <p:nvPr/>
        </p:nvSpPr>
        <p:spPr bwMode="auto">
          <a:xfrm>
            <a:off x="6708775" y="1908175"/>
            <a:ext cx="2628900" cy="1809750"/>
          </a:xfrm>
          <a:prstGeom prst="rect">
            <a:avLst/>
          </a:prstGeom>
          <a:pattFill prst="narHorz">
            <a:fgClr>
              <a:srgbClr val="CCFFFF">
                <a:alpha val="96077"/>
              </a:srgbClr>
            </a:fgClr>
            <a:bgClr>
              <a:schemeClr val="bg1">
                <a:alpha val="96077"/>
              </a:schemeClr>
            </a:bgClr>
          </a:pattFill>
          <a:ln w="38100" algn="ctr">
            <a:solidFill>
              <a:schemeClr val="tx1"/>
            </a:solidFill>
            <a:miter lim="800000"/>
            <a:headEnd/>
            <a:tailEnd/>
          </a:ln>
        </p:spPr>
        <p:txBody>
          <a:bodyPr wrap="none" anchor="ctr"/>
          <a:lstStyle/>
          <a:p>
            <a:pPr algn="ctr"/>
            <a:endParaRPr lang="en-US" altLang="zh-CN" b="0">
              <a:solidFill>
                <a:srgbClr val="000000"/>
              </a:solidFill>
              <a:latin typeface="Times New Roman" pitchFamily="18" charset="0"/>
              <a:ea typeface="宋体" charset="-122"/>
              <a:cs typeface="+mn-cs"/>
            </a:endParaRPr>
          </a:p>
          <a:p>
            <a:pPr algn="ctr"/>
            <a:endParaRPr lang="en-US" altLang="zh-CN" b="0">
              <a:solidFill>
                <a:srgbClr val="000000"/>
              </a:solidFill>
              <a:latin typeface="Times New Roman" pitchFamily="18" charset="0"/>
              <a:ea typeface="宋体" charset="-122"/>
              <a:cs typeface="+mn-cs"/>
            </a:endParaRPr>
          </a:p>
          <a:p>
            <a:pPr algn="ctr"/>
            <a:endParaRPr lang="en-US" altLang="zh-CN" b="0">
              <a:solidFill>
                <a:srgbClr val="000000"/>
              </a:solidFill>
              <a:latin typeface="Times New Roman" pitchFamily="18" charset="0"/>
              <a:ea typeface="宋体" charset="-122"/>
              <a:cs typeface="+mn-cs"/>
            </a:endParaRPr>
          </a:p>
          <a:p>
            <a:pPr algn="ctr"/>
            <a:r>
              <a:rPr lang="en-US" altLang="zh-CN" b="0">
                <a:solidFill>
                  <a:srgbClr val="000000"/>
                </a:solidFill>
                <a:latin typeface="Times New Roman" pitchFamily="18" charset="0"/>
                <a:ea typeface="宋体" charset="-122"/>
                <a:cs typeface="+mn-cs"/>
              </a:rPr>
              <a:t>OS</a:t>
            </a:r>
          </a:p>
        </p:txBody>
      </p:sp>
      <p:sp>
        <p:nvSpPr>
          <p:cNvPr id="13319" name="Rectangle 5"/>
          <p:cNvSpPr>
            <a:spLocks noChangeArrowheads="1"/>
          </p:cNvSpPr>
          <p:nvPr/>
        </p:nvSpPr>
        <p:spPr bwMode="auto">
          <a:xfrm>
            <a:off x="6708775" y="1917701"/>
            <a:ext cx="2628900" cy="796925"/>
          </a:xfrm>
          <a:prstGeom prst="rect">
            <a:avLst/>
          </a:prstGeom>
          <a:solidFill>
            <a:srgbClr val="CCFFFF"/>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Memory region for</a:t>
            </a:r>
          </a:p>
          <a:p>
            <a:pPr algn="ctr"/>
            <a:r>
              <a:rPr lang="en-US" altLang="zh-CN" b="0" dirty="0">
                <a:solidFill>
                  <a:srgbClr val="000000"/>
                </a:solidFill>
                <a:latin typeface="Times New Roman" pitchFamily="18" charset="0"/>
                <a:ea typeface="宋体" charset="-122"/>
                <a:cs typeface="+mn-cs"/>
              </a:rPr>
              <a:t>I/O control registers</a:t>
            </a:r>
          </a:p>
        </p:txBody>
      </p:sp>
      <p:sp>
        <p:nvSpPr>
          <p:cNvPr id="13320" name="Rectangle 6"/>
          <p:cNvSpPr>
            <a:spLocks noChangeArrowheads="1"/>
          </p:cNvSpPr>
          <p:nvPr/>
        </p:nvSpPr>
        <p:spPr bwMode="auto">
          <a:xfrm>
            <a:off x="6708775" y="3717925"/>
            <a:ext cx="2628900" cy="2152650"/>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3321" name="Rectangle 7"/>
          <p:cNvSpPr>
            <a:spLocks noChangeArrowheads="1"/>
          </p:cNvSpPr>
          <p:nvPr/>
        </p:nvSpPr>
        <p:spPr bwMode="auto">
          <a:xfrm>
            <a:off x="6708775" y="4098926"/>
            <a:ext cx="2628900" cy="3714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Process N</a:t>
            </a:r>
          </a:p>
        </p:txBody>
      </p:sp>
      <p:sp>
        <p:nvSpPr>
          <p:cNvPr id="13322" name="Rectangle 8"/>
          <p:cNvSpPr>
            <a:spLocks noChangeArrowheads="1"/>
          </p:cNvSpPr>
          <p:nvPr/>
        </p:nvSpPr>
        <p:spPr bwMode="auto">
          <a:xfrm>
            <a:off x="6708775" y="4875214"/>
            <a:ext cx="2628900" cy="6127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Process M</a:t>
            </a:r>
          </a:p>
        </p:txBody>
      </p:sp>
      <p:sp>
        <p:nvSpPr>
          <p:cNvPr id="13323" name="Text Box 9"/>
          <p:cNvSpPr txBox="1">
            <a:spLocks noChangeArrowheads="1"/>
          </p:cNvSpPr>
          <p:nvPr/>
        </p:nvSpPr>
        <p:spPr bwMode="auto">
          <a:xfrm>
            <a:off x="7207251" y="6076951"/>
            <a:ext cx="1793875"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Memory map</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8898" name="Rectangle 2"/>
          <p:cNvSpPr>
            <a:spLocks noGrp="1" noChangeArrowheads="1"/>
          </p:cNvSpPr>
          <p:nvPr>
            <p:ph type="title"/>
          </p:nvPr>
        </p:nvSpPr>
        <p:spPr>
          <a:xfrm>
            <a:off x="1752600" y="958645"/>
            <a:ext cx="8915400" cy="533400"/>
          </a:xfrm>
        </p:spPr>
        <p:txBody>
          <a:bodyPr/>
          <a:lstStyle/>
          <a:p>
            <a:r>
              <a:rPr lang="en-US" dirty="0"/>
              <a:t>Example: Memory-Mapped Display Controller</a:t>
            </a:r>
          </a:p>
        </p:txBody>
      </p:sp>
      <p:sp>
        <p:nvSpPr>
          <p:cNvPr id="848899" name="Rectangle 3"/>
          <p:cNvSpPr>
            <a:spLocks noGrp="1" noChangeArrowheads="1"/>
          </p:cNvSpPr>
          <p:nvPr>
            <p:ph type="body" idx="1"/>
          </p:nvPr>
        </p:nvSpPr>
        <p:spPr>
          <a:xfrm>
            <a:off x="1524000" y="1759974"/>
            <a:ext cx="5801032" cy="4955458"/>
          </a:xfrm>
        </p:spPr>
        <p:txBody>
          <a:bodyPr>
            <a:normAutofit fontScale="85000" lnSpcReduction="20000"/>
          </a:bodyPr>
          <a:lstStyle/>
          <a:p>
            <a:pPr>
              <a:lnSpc>
                <a:spcPct val="80000"/>
              </a:lnSpc>
              <a:spcBef>
                <a:spcPct val="10000"/>
              </a:spcBef>
            </a:pPr>
            <a:r>
              <a:rPr lang="en-US" dirty="0"/>
              <a:t>Memory-Mapped:</a:t>
            </a:r>
          </a:p>
          <a:p>
            <a:pPr lvl="1">
              <a:lnSpc>
                <a:spcPct val="80000"/>
              </a:lnSpc>
              <a:spcBef>
                <a:spcPct val="10000"/>
              </a:spcBef>
            </a:pPr>
            <a:r>
              <a:rPr lang="en-US" dirty="0"/>
              <a:t>Hardware maps control registers and display memory into physical address space</a:t>
            </a:r>
          </a:p>
          <a:p>
            <a:pPr lvl="2">
              <a:lnSpc>
                <a:spcPct val="80000"/>
              </a:lnSpc>
              <a:spcBef>
                <a:spcPct val="10000"/>
              </a:spcBef>
            </a:pPr>
            <a:r>
              <a:rPr lang="en-US" dirty="0"/>
              <a:t>Addresses set by hardware jumpers or programming at boot time</a:t>
            </a:r>
          </a:p>
          <a:p>
            <a:pPr lvl="1">
              <a:lnSpc>
                <a:spcPct val="80000"/>
              </a:lnSpc>
              <a:spcBef>
                <a:spcPct val="10000"/>
              </a:spcBef>
            </a:pPr>
            <a:r>
              <a:rPr lang="en-US" dirty="0"/>
              <a:t>Simply writing to display memory (also called the “frame buffer”) changes image on screen</a:t>
            </a:r>
          </a:p>
          <a:p>
            <a:pPr lvl="2">
              <a:lnSpc>
                <a:spcPct val="80000"/>
              </a:lnSpc>
              <a:spcBef>
                <a:spcPct val="10000"/>
              </a:spcBef>
            </a:pPr>
            <a:r>
              <a:rPr lang="en-US" dirty="0" err="1"/>
              <a:t>Addr</a:t>
            </a:r>
            <a:r>
              <a:rPr lang="en-US" dirty="0"/>
              <a:t>: 0x8000F000—0x8000FFFF</a:t>
            </a:r>
          </a:p>
          <a:p>
            <a:pPr lvl="1">
              <a:lnSpc>
                <a:spcPct val="80000"/>
              </a:lnSpc>
              <a:spcBef>
                <a:spcPct val="10000"/>
              </a:spcBef>
            </a:pPr>
            <a:r>
              <a:rPr lang="en-US" dirty="0"/>
              <a:t>Writing graphics description to command-queue area </a:t>
            </a:r>
          </a:p>
          <a:p>
            <a:pPr lvl="2">
              <a:lnSpc>
                <a:spcPct val="80000"/>
              </a:lnSpc>
              <a:spcBef>
                <a:spcPct val="10000"/>
              </a:spcBef>
            </a:pPr>
            <a:r>
              <a:rPr lang="en-US" dirty="0"/>
              <a:t>Say enter a set of triangles that describe some scene</a:t>
            </a:r>
          </a:p>
          <a:p>
            <a:pPr lvl="2">
              <a:lnSpc>
                <a:spcPct val="80000"/>
              </a:lnSpc>
              <a:spcBef>
                <a:spcPct val="10000"/>
              </a:spcBef>
            </a:pPr>
            <a:r>
              <a:rPr lang="en-US" dirty="0" err="1"/>
              <a:t>Addr</a:t>
            </a:r>
            <a:r>
              <a:rPr lang="en-US" dirty="0"/>
              <a:t>: 0x80010000—0x8001FFFF</a:t>
            </a:r>
          </a:p>
          <a:p>
            <a:pPr lvl="1">
              <a:lnSpc>
                <a:spcPct val="80000"/>
              </a:lnSpc>
              <a:spcBef>
                <a:spcPct val="10000"/>
              </a:spcBef>
            </a:pPr>
            <a:r>
              <a:rPr lang="en-US" dirty="0"/>
              <a:t>Writing to the command register may cause on-board graphics hardware to do something</a:t>
            </a:r>
          </a:p>
          <a:p>
            <a:pPr lvl="2">
              <a:lnSpc>
                <a:spcPct val="80000"/>
              </a:lnSpc>
              <a:spcBef>
                <a:spcPct val="10000"/>
              </a:spcBef>
            </a:pPr>
            <a:r>
              <a:rPr lang="en-US" dirty="0"/>
              <a:t>Say render the above scene</a:t>
            </a:r>
          </a:p>
          <a:p>
            <a:pPr lvl="2">
              <a:lnSpc>
                <a:spcPct val="80000"/>
              </a:lnSpc>
              <a:spcBef>
                <a:spcPct val="10000"/>
              </a:spcBef>
            </a:pPr>
            <a:r>
              <a:rPr lang="en-US" dirty="0" err="1"/>
              <a:t>Addr</a:t>
            </a:r>
            <a:r>
              <a:rPr lang="en-US" dirty="0"/>
              <a:t>: 0x0007F004</a:t>
            </a:r>
          </a:p>
          <a:p>
            <a:pPr>
              <a:lnSpc>
                <a:spcPct val="80000"/>
              </a:lnSpc>
              <a:spcBef>
                <a:spcPct val="10000"/>
              </a:spcBef>
            </a:pPr>
            <a:r>
              <a:rPr lang="en-US" dirty="0"/>
              <a:t>Can protect with page tables</a:t>
            </a:r>
          </a:p>
        </p:txBody>
      </p:sp>
      <p:pic>
        <p:nvPicPr>
          <p:cNvPr id="848900" name="Picture 4"/>
          <p:cNvPicPr>
            <a:picLocks noChangeAspect="1" noChangeArrowheads="1"/>
          </p:cNvPicPr>
          <p:nvPr/>
        </p:nvPicPr>
        <p:blipFill>
          <a:blip r:embed="rId3" cstate="print"/>
          <a:srcRect/>
          <a:stretch>
            <a:fillRect/>
          </a:stretch>
        </p:blipFill>
        <p:spPr bwMode="auto">
          <a:xfrm>
            <a:off x="7325032" y="5181600"/>
            <a:ext cx="1276350" cy="1676400"/>
          </a:xfrm>
          <a:prstGeom prst="rect">
            <a:avLst/>
          </a:prstGeom>
          <a:noFill/>
          <a:ln w="9525">
            <a:noFill/>
            <a:miter lim="800000"/>
            <a:headEnd/>
            <a:tailEnd/>
          </a:ln>
          <a:effectLst/>
        </p:spPr>
      </p:pic>
      <p:grpSp>
        <p:nvGrpSpPr>
          <p:cNvPr id="2" name="Group 18"/>
          <p:cNvGrpSpPr>
            <a:grpSpLocks/>
          </p:cNvGrpSpPr>
          <p:nvPr/>
        </p:nvGrpSpPr>
        <p:grpSpPr bwMode="auto">
          <a:xfrm>
            <a:off x="7507288" y="1478322"/>
            <a:ext cx="2819400" cy="5140325"/>
            <a:chOff x="3721" y="572"/>
            <a:chExt cx="1776" cy="3238"/>
          </a:xfrm>
        </p:grpSpPr>
        <p:sp>
          <p:nvSpPr>
            <p:cNvPr id="848901" name="Rectangle 5"/>
            <p:cNvSpPr>
              <a:spLocks noChangeArrowheads="1"/>
            </p:cNvSpPr>
            <p:nvPr/>
          </p:nvSpPr>
          <p:spPr bwMode="auto">
            <a:xfrm>
              <a:off x="4556" y="572"/>
              <a:ext cx="768" cy="2736"/>
            </a:xfrm>
            <a:prstGeom prst="rect">
              <a:avLst/>
            </a:prstGeom>
            <a:solidFill>
              <a:srgbClr val="FF66CC"/>
            </a:solidFill>
            <a:ln w="38100" algn="ctr">
              <a:solidFill>
                <a:schemeClr val="tx1"/>
              </a:solidFill>
              <a:miter lim="800000"/>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848902" name="Rectangle 6"/>
            <p:cNvSpPr>
              <a:spLocks noChangeArrowheads="1"/>
            </p:cNvSpPr>
            <p:nvPr/>
          </p:nvSpPr>
          <p:spPr bwMode="auto">
            <a:xfrm>
              <a:off x="4556" y="1340"/>
              <a:ext cx="768" cy="576"/>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pPr marL="228600" indent="-228600" algn="ctr"/>
              <a:r>
                <a:rPr lang="en-US" b="0">
                  <a:solidFill>
                    <a:srgbClr val="000000"/>
                  </a:solidFill>
                  <a:latin typeface="Times New Roman" pitchFamily="18" charset="0"/>
                  <a:ea typeface="+mn-ea"/>
                  <a:cs typeface="+mn-cs"/>
                </a:rPr>
                <a:t>Display</a:t>
              </a:r>
            </a:p>
            <a:p>
              <a:pPr marL="228600" indent="-228600" algn="ctr"/>
              <a:r>
                <a:rPr lang="en-US" b="0">
                  <a:solidFill>
                    <a:srgbClr val="000000"/>
                  </a:solidFill>
                  <a:latin typeface="Times New Roman" pitchFamily="18" charset="0"/>
                  <a:ea typeface="+mn-ea"/>
                  <a:cs typeface="+mn-cs"/>
                </a:rPr>
                <a:t>Memory</a:t>
              </a:r>
            </a:p>
          </p:txBody>
        </p:sp>
        <p:sp>
          <p:nvSpPr>
            <p:cNvPr id="848903" name="Text Box 7"/>
            <p:cNvSpPr txBox="1">
              <a:spLocks noChangeArrowheads="1"/>
            </p:cNvSpPr>
            <p:nvPr/>
          </p:nvSpPr>
          <p:spPr bwMode="auto">
            <a:xfrm>
              <a:off x="3721" y="1856"/>
              <a:ext cx="768" cy="212"/>
            </a:xfrm>
            <a:prstGeom prst="rect">
              <a:avLst/>
            </a:prstGeom>
            <a:noFill/>
            <a:ln w="38100" algn="ctr">
              <a:noFill/>
              <a:miter lim="800000"/>
              <a:headEnd/>
              <a:tailEnd/>
            </a:ln>
            <a:effectLst/>
          </p:spPr>
          <p:txBody>
            <a:bodyPr wrap="none" lIns="90478" tIns="44445" rIns="90478" bIns="44445">
              <a:spAutoFit/>
            </a:bodyPr>
            <a:lstStyle/>
            <a:p>
              <a:pPr marL="228600" indent="-228600" algn="ctr"/>
              <a:r>
                <a:rPr lang="en-US" sz="1600" b="0">
                  <a:solidFill>
                    <a:srgbClr val="000000"/>
                  </a:solidFill>
                  <a:latin typeface="Times New Roman" pitchFamily="18" charset="0"/>
                  <a:ea typeface="+mn-ea"/>
                  <a:cs typeface="+mn-cs"/>
                </a:rPr>
                <a:t>0x8000F000</a:t>
              </a:r>
            </a:p>
          </p:txBody>
        </p:sp>
        <p:sp>
          <p:nvSpPr>
            <p:cNvPr id="848904" name="Text Box 8"/>
            <p:cNvSpPr txBox="1">
              <a:spLocks noChangeArrowheads="1"/>
            </p:cNvSpPr>
            <p:nvPr/>
          </p:nvSpPr>
          <p:spPr bwMode="auto">
            <a:xfrm>
              <a:off x="3725" y="1328"/>
              <a:ext cx="761" cy="212"/>
            </a:xfrm>
            <a:prstGeom prst="rect">
              <a:avLst/>
            </a:prstGeom>
            <a:noFill/>
            <a:ln w="38100" algn="ctr">
              <a:noFill/>
              <a:miter lim="800000"/>
              <a:headEnd/>
              <a:tailEnd/>
            </a:ln>
            <a:effectLst/>
          </p:spPr>
          <p:txBody>
            <a:bodyPr wrap="none" lIns="90478" tIns="44445" rIns="90478" bIns="44445">
              <a:spAutoFit/>
            </a:bodyPr>
            <a:lstStyle/>
            <a:p>
              <a:pPr marL="228600" indent="-228600" algn="ctr"/>
              <a:r>
                <a:rPr lang="en-US" sz="1600" b="0">
                  <a:solidFill>
                    <a:srgbClr val="000000"/>
                  </a:solidFill>
                  <a:latin typeface="Times New Roman" pitchFamily="18" charset="0"/>
                  <a:ea typeface="+mn-ea"/>
                  <a:cs typeface="+mn-cs"/>
                </a:rPr>
                <a:t>0x80010000</a:t>
              </a:r>
            </a:p>
          </p:txBody>
        </p:sp>
        <p:sp>
          <p:nvSpPr>
            <p:cNvPr id="848905" name="Text Box 9"/>
            <p:cNvSpPr txBox="1">
              <a:spLocks noChangeArrowheads="1"/>
            </p:cNvSpPr>
            <p:nvPr/>
          </p:nvSpPr>
          <p:spPr bwMode="auto">
            <a:xfrm>
              <a:off x="4384" y="3404"/>
              <a:ext cx="1113" cy="406"/>
            </a:xfrm>
            <a:prstGeom prst="rect">
              <a:avLst/>
            </a:prstGeom>
            <a:noFill/>
            <a:ln w="38100" algn="ctr">
              <a:noFill/>
              <a:miter lim="800000"/>
              <a:headEnd/>
              <a:tailEnd/>
            </a:ln>
            <a:effectLst/>
          </p:spPr>
          <p:txBody>
            <a:bodyPr wrap="none" lIns="90478" tIns="44445" rIns="90478" bIns="44445">
              <a:spAutoFit/>
            </a:bodyPr>
            <a:lstStyle/>
            <a:p>
              <a:pPr marL="228600" indent="-228600" algn="ctr"/>
              <a:r>
                <a:rPr lang="en-US" b="0">
                  <a:solidFill>
                    <a:srgbClr val="000000"/>
                  </a:solidFill>
                  <a:latin typeface="Times New Roman" pitchFamily="18" charset="0"/>
                  <a:ea typeface="+mn-ea"/>
                  <a:cs typeface="+mn-cs"/>
                </a:rPr>
                <a:t>Physical Address</a:t>
              </a:r>
            </a:p>
            <a:p>
              <a:pPr marL="228600" indent="-228600" algn="ctr"/>
              <a:r>
                <a:rPr lang="en-US" b="0">
                  <a:solidFill>
                    <a:srgbClr val="000000"/>
                  </a:solidFill>
                  <a:latin typeface="Times New Roman" pitchFamily="18" charset="0"/>
                  <a:ea typeface="+mn-ea"/>
                  <a:cs typeface="+mn-cs"/>
                </a:rPr>
                <a:t>Space</a:t>
              </a:r>
            </a:p>
          </p:txBody>
        </p:sp>
        <p:sp>
          <p:nvSpPr>
            <p:cNvPr id="848906" name="Rectangle 10"/>
            <p:cNvSpPr>
              <a:spLocks noChangeArrowheads="1"/>
            </p:cNvSpPr>
            <p:nvPr/>
          </p:nvSpPr>
          <p:spPr bwMode="auto">
            <a:xfrm>
              <a:off x="4556" y="2588"/>
              <a:ext cx="768" cy="192"/>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pPr marL="228600" indent="-228600" algn="ctr"/>
              <a:r>
                <a:rPr lang="en-US" b="0">
                  <a:solidFill>
                    <a:srgbClr val="000000"/>
                  </a:solidFill>
                  <a:latin typeface="Times New Roman" pitchFamily="18" charset="0"/>
                  <a:ea typeface="+mn-ea"/>
                  <a:cs typeface="+mn-cs"/>
                </a:rPr>
                <a:t>Status</a:t>
              </a:r>
            </a:p>
          </p:txBody>
        </p:sp>
        <p:sp>
          <p:nvSpPr>
            <p:cNvPr id="848907" name="Text Box 11"/>
            <p:cNvSpPr txBox="1">
              <a:spLocks noChangeArrowheads="1"/>
            </p:cNvSpPr>
            <p:nvPr/>
          </p:nvSpPr>
          <p:spPr bwMode="auto">
            <a:xfrm>
              <a:off x="3722" y="2600"/>
              <a:ext cx="768" cy="212"/>
            </a:xfrm>
            <a:prstGeom prst="rect">
              <a:avLst/>
            </a:prstGeom>
            <a:noFill/>
            <a:ln w="38100" algn="ctr">
              <a:noFill/>
              <a:miter lim="800000"/>
              <a:headEnd/>
              <a:tailEnd/>
            </a:ln>
            <a:effectLst/>
          </p:spPr>
          <p:txBody>
            <a:bodyPr wrap="none" lIns="90478" tIns="44445" rIns="90478" bIns="44445">
              <a:spAutoFit/>
            </a:bodyPr>
            <a:lstStyle/>
            <a:p>
              <a:pPr marL="228600" indent="-228600" algn="ctr"/>
              <a:r>
                <a:rPr lang="en-US" sz="1600" b="0">
                  <a:solidFill>
                    <a:srgbClr val="000000"/>
                  </a:solidFill>
                  <a:latin typeface="Times New Roman" pitchFamily="18" charset="0"/>
                  <a:ea typeface="+mn-ea"/>
                  <a:cs typeface="+mn-cs"/>
                </a:rPr>
                <a:t>0x0007F000</a:t>
              </a:r>
            </a:p>
          </p:txBody>
        </p:sp>
        <p:sp>
          <p:nvSpPr>
            <p:cNvPr id="848908" name="Rectangle 12"/>
            <p:cNvSpPr>
              <a:spLocks noChangeArrowheads="1"/>
            </p:cNvSpPr>
            <p:nvPr/>
          </p:nvSpPr>
          <p:spPr bwMode="auto">
            <a:xfrm>
              <a:off x="4556" y="2396"/>
              <a:ext cx="768" cy="192"/>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pPr marL="228600" indent="-228600" algn="ctr"/>
              <a:r>
                <a:rPr lang="en-US" b="0">
                  <a:solidFill>
                    <a:srgbClr val="000000"/>
                  </a:solidFill>
                  <a:latin typeface="Times New Roman" pitchFamily="18" charset="0"/>
                  <a:ea typeface="+mn-ea"/>
                  <a:cs typeface="+mn-cs"/>
                </a:rPr>
                <a:t>Command</a:t>
              </a:r>
            </a:p>
          </p:txBody>
        </p:sp>
        <p:sp>
          <p:nvSpPr>
            <p:cNvPr id="848909" name="Text Box 13"/>
            <p:cNvSpPr txBox="1">
              <a:spLocks noChangeArrowheads="1"/>
            </p:cNvSpPr>
            <p:nvPr/>
          </p:nvSpPr>
          <p:spPr bwMode="auto">
            <a:xfrm>
              <a:off x="3722" y="2408"/>
              <a:ext cx="768" cy="212"/>
            </a:xfrm>
            <a:prstGeom prst="rect">
              <a:avLst/>
            </a:prstGeom>
            <a:noFill/>
            <a:ln w="38100" algn="ctr">
              <a:noFill/>
              <a:miter lim="800000"/>
              <a:headEnd/>
              <a:tailEnd/>
            </a:ln>
            <a:effectLst/>
          </p:spPr>
          <p:txBody>
            <a:bodyPr wrap="none" lIns="90478" tIns="44445" rIns="90478" bIns="44445">
              <a:spAutoFit/>
            </a:bodyPr>
            <a:lstStyle/>
            <a:p>
              <a:pPr marL="228600" indent="-228600" algn="ctr"/>
              <a:r>
                <a:rPr lang="en-US" sz="1600" b="0">
                  <a:solidFill>
                    <a:srgbClr val="000000"/>
                  </a:solidFill>
                  <a:latin typeface="Times New Roman" pitchFamily="18" charset="0"/>
                  <a:ea typeface="+mn-ea"/>
                  <a:cs typeface="+mn-cs"/>
                </a:rPr>
                <a:t>0x0007F004</a:t>
              </a:r>
            </a:p>
          </p:txBody>
        </p:sp>
        <p:sp>
          <p:nvSpPr>
            <p:cNvPr id="848911" name="Rectangle 15"/>
            <p:cNvSpPr>
              <a:spLocks noChangeArrowheads="1"/>
            </p:cNvSpPr>
            <p:nvPr/>
          </p:nvSpPr>
          <p:spPr bwMode="auto">
            <a:xfrm>
              <a:off x="4556" y="768"/>
              <a:ext cx="768" cy="576"/>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pPr marL="228600" indent="-228600" algn="ctr"/>
              <a:r>
                <a:rPr lang="en-US" b="0">
                  <a:solidFill>
                    <a:srgbClr val="000000"/>
                  </a:solidFill>
                  <a:latin typeface="Times New Roman" pitchFamily="18" charset="0"/>
                  <a:ea typeface="+mn-ea"/>
                  <a:cs typeface="+mn-cs"/>
                </a:rPr>
                <a:t>Graphics</a:t>
              </a:r>
            </a:p>
            <a:p>
              <a:pPr marL="228600" indent="-228600" algn="ctr"/>
              <a:r>
                <a:rPr lang="en-US" b="0">
                  <a:solidFill>
                    <a:srgbClr val="000000"/>
                  </a:solidFill>
                  <a:latin typeface="Times New Roman" pitchFamily="18" charset="0"/>
                  <a:ea typeface="+mn-ea"/>
                  <a:cs typeface="+mn-cs"/>
                </a:rPr>
                <a:t>Command</a:t>
              </a:r>
            </a:p>
            <a:p>
              <a:pPr marL="228600" indent="-228600" algn="ctr"/>
              <a:r>
                <a:rPr lang="en-US" b="0">
                  <a:solidFill>
                    <a:srgbClr val="000000"/>
                  </a:solidFill>
                  <a:latin typeface="Times New Roman" pitchFamily="18" charset="0"/>
                  <a:ea typeface="+mn-ea"/>
                  <a:cs typeface="+mn-cs"/>
                </a:rPr>
                <a:t>Queue</a:t>
              </a:r>
            </a:p>
          </p:txBody>
        </p:sp>
        <p:sp>
          <p:nvSpPr>
            <p:cNvPr id="848912" name="Text Box 16"/>
            <p:cNvSpPr txBox="1">
              <a:spLocks noChangeArrowheads="1"/>
            </p:cNvSpPr>
            <p:nvPr/>
          </p:nvSpPr>
          <p:spPr bwMode="auto">
            <a:xfrm>
              <a:off x="3733" y="732"/>
              <a:ext cx="761" cy="212"/>
            </a:xfrm>
            <a:prstGeom prst="rect">
              <a:avLst/>
            </a:prstGeom>
            <a:noFill/>
            <a:ln w="38100" algn="ctr">
              <a:noFill/>
              <a:miter lim="800000"/>
              <a:headEnd/>
              <a:tailEnd/>
            </a:ln>
            <a:effectLst/>
          </p:spPr>
          <p:txBody>
            <a:bodyPr wrap="none" lIns="90478" tIns="44445" rIns="90478" bIns="44445">
              <a:spAutoFit/>
            </a:bodyPr>
            <a:lstStyle/>
            <a:p>
              <a:pPr marL="228600" indent="-228600" algn="ctr"/>
              <a:r>
                <a:rPr lang="en-US" sz="1600" b="0">
                  <a:solidFill>
                    <a:srgbClr val="000000"/>
                  </a:solidFill>
                  <a:latin typeface="Times New Roman" pitchFamily="18" charset="0"/>
                  <a:ea typeface="+mn-ea"/>
                  <a:cs typeface="+mn-cs"/>
                </a:rPr>
                <a:t>0x80020000</a:t>
              </a:r>
            </a:p>
          </p:txBody>
        </p:sp>
      </p:grpSp>
      <p:sp>
        <p:nvSpPr>
          <p:cNvPr id="17"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17</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8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88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88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488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488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488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889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4889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8899">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4889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889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48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889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p>
            <a:fld id="{CF07B220-F9F1-4D3B-AA36-2F954CFCA6EF}" type="slidenum">
              <a:rPr lang="en-US" altLang="zh-CN" b="0">
                <a:solidFill>
                  <a:srgbClr val="000000"/>
                </a:solidFill>
                <a:cs typeface="+mn-cs"/>
              </a:rPr>
              <a:pPr/>
              <a:t>18</a:t>
            </a:fld>
            <a:endParaRPr lang="en-US" altLang="zh-CN" b="0">
              <a:solidFill>
                <a:srgbClr val="000000"/>
              </a:solidFill>
              <a:cs typeface="+mn-cs"/>
            </a:endParaRPr>
          </a:p>
        </p:txBody>
      </p:sp>
      <p:sp>
        <p:nvSpPr>
          <p:cNvPr id="14340" name="Rectangle 2"/>
          <p:cNvSpPr>
            <a:spLocks noGrp="1" noChangeArrowheads="1"/>
          </p:cNvSpPr>
          <p:nvPr>
            <p:ph type="title"/>
          </p:nvPr>
        </p:nvSpPr>
        <p:spPr>
          <a:xfrm>
            <a:off x="1790700" y="533400"/>
            <a:ext cx="8674100" cy="1143000"/>
          </a:xfrm>
        </p:spPr>
        <p:txBody>
          <a:bodyPr/>
          <a:lstStyle/>
          <a:p>
            <a:pPr eaLnBrk="1" hangingPunct="1"/>
            <a:r>
              <a:rPr lang="en-US" altLang="zh-CN" sz="4000" dirty="0">
                <a:ea typeface="宋体" charset="-122"/>
              </a:rPr>
              <a:t>Advantages: memory mapped I/O</a:t>
            </a:r>
          </a:p>
        </p:txBody>
      </p:sp>
      <p:sp>
        <p:nvSpPr>
          <p:cNvPr id="14341" name="Rectangle 3"/>
          <p:cNvSpPr>
            <a:spLocks noGrp="1" noChangeArrowheads="1"/>
          </p:cNvSpPr>
          <p:nvPr>
            <p:ph type="body" idx="1"/>
          </p:nvPr>
        </p:nvSpPr>
        <p:spPr>
          <a:xfrm>
            <a:off x="1790700" y="1917701"/>
            <a:ext cx="8674100" cy="4302125"/>
          </a:xfrm>
        </p:spPr>
        <p:txBody>
          <a:bodyPr/>
          <a:lstStyle/>
          <a:p>
            <a:pPr eaLnBrk="1" hangingPunct="1">
              <a:lnSpc>
                <a:spcPct val="90000"/>
              </a:lnSpc>
            </a:pPr>
            <a:r>
              <a:rPr lang="en-US" altLang="zh-CN" sz="2400" dirty="0">
                <a:ea typeface="宋体" charset="-122"/>
              </a:rPr>
              <a:t>Allows device drivers and low level control software to be written in C rather than assembler </a:t>
            </a:r>
            <a:r>
              <a:rPr lang="en-US" altLang="zh-CN" sz="2000" dirty="0">
                <a:ea typeface="宋体" charset="-122"/>
              </a:rPr>
              <a:t> </a:t>
            </a:r>
          </a:p>
          <a:p>
            <a:pPr>
              <a:lnSpc>
                <a:spcPct val="90000"/>
              </a:lnSpc>
            </a:pPr>
            <a:r>
              <a:rPr lang="en-US" altLang="zh-CN" sz="2400" dirty="0">
                <a:ea typeface="宋体" charset="-122"/>
              </a:rPr>
              <a:t>Every instruction that can access memory can also access controller registers, reducing the number of instructions needed for I/O</a:t>
            </a:r>
          </a:p>
          <a:p>
            <a:pPr>
              <a:lnSpc>
                <a:spcPct val="90000"/>
              </a:lnSpc>
            </a:pPr>
            <a:r>
              <a:rPr lang="en-US" altLang="zh-CN" sz="2400" dirty="0">
                <a:ea typeface="宋体" charset="-122"/>
              </a:rPr>
              <a:t>Can use virtual memory mechanism to protect I/O from user processes</a:t>
            </a:r>
          </a:p>
          <a:p>
            <a:pPr lvl="1">
              <a:lnSpc>
                <a:spcPct val="90000"/>
              </a:lnSpc>
            </a:pPr>
            <a:r>
              <a:rPr lang="en-US" altLang="zh-CN" sz="2000" dirty="0">
                <a:ea typeface="宋体" charset="-122"/>
              </a:rPr>
              <a:t>Memory region for I/O control registers are mapped to kernel space</a:t>
            </a:r>
            <a:endParaRPr lang="en-US" altLang="zh-CN" sz="2400" dirty="0">
              <a:ea typeface="宋体" charset="-122"/>
            </a:endParaRPr>
          </a:p>
          <a:p>
            <a:pPr eaLnBrk="1" hangingPunct="1">
              <a:lnSpc>
                <a:spcPct val="90000"/>
              </a:lnSpc>
              <a:buNone/>
            </a:pPr>
            <a:endParaRPr lang="en-US" altLang="zh-CN" sz="1000" dirty="0">
              <a:ea typeface="宋体" charset="-122"/>
            </a:endParaRPr>
          </a:p>
          <a:p>
            <a:pPr eaLnBrk="1" hangingPunct="1">
              <a:lnSpc>
                <a:spcPct val="90000"/>
              </a:lnSpc>
            </a:pPr>
            <a:endParaRPr lang="en-US" altLang="zh-CN" sz="2400" dirty="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a:spLocks noGrp="1"/>
          </p:cNvSpPr>
          <p:nvPr>
            <p:ph type="sldNum" sz="quarter" idx="11"/>
          </p:nvPr>
        </p:nvSpPr>
        <p:spPr>
          <a:noFill/>
        </p:spPr>
        <p:txBody>
          <a:bodyPr/>
          <a:lstStyle/>
          <a:p>
            <a:fld id="{C1A76F1D-3422-4DE9-967D-750372F303F4}" type="slidenum">
              <a:rPr lang="en-US" altLang="zh-CN" b="0">
                <a:solidFill>
                  <a:srgbClr val="000000"/>
                </a:solidFill>
                <a:cs typeface="+mn-cs"/>
              </a:rPr>
              <a:pPr/>
              <a:t>19</a:t>
            </a:fld>
            <a:endParaRPr lang="en-US" altLang="zh-CN" b="0">
              <a:solidFill>
                <a:srgbClr val="000000"/>
              </a:solidFill>
              <a:cs typeface="+mn-cs"/>
            </a:endParaRPr>
          </a:p>
        </p:txBody>
      </p:sp>
      <p:sp>
        <p:nvSpPr>
          <p:cNvPr id="15364" name="Rectangle 2"/>
          <p:cNvSpPr>
            <a:spLocks noGrp="1" noChangeArrowheads="1"/>
          </p:cNvSpPr>
          <p:nvPr>
            <p:ph type="title"/>
          </p:nvPr>
        </p:nvSpPr>
        <p:spPr>
          <a:xfrm>
            <a:off x="1790700" y="533400"/>
            <a:ext cx="8674100" cy="1143000"/>
          </a:xfrm>
        </p:spPr>
        <p:txBody>
          <a:bodyPr/>
          <a:lstStyle/>
          <a:p>
            <a:pPr eaLnBrk="1" hangingPunct="1"/>
            <a:r>
              <a:rPr lang="en-US" altLang="zh-CN" sz="4000" dirty="0">
                <a:ea typeface="宋体" charset="-122"/>
              </a:rPr>
              <a:t>Disadvantages: </a:t>
            </a:r>
            <a:br>
              <a:rPr lang="en-US" altLang="zh-CN" sz="4000" dirty="0">
                <a:ea typeface="宋体" charset="-122"/>
              </a:rPr>
            </a:br>
            <a:r>
              <a:rPr lang="en-US" altLang="zh-CN" sz="4000" dirty="0">
                <a:ea typeface="宋体" charset="-122"/>
              </a:rPr>
              <a:t>memory mapped I/O</a:t>
            </a:r>
          </a:p>
        </p:txBody>
      </p:sp>
      <p:sp>
        <p:nvSpPr>
          <p:cNvPr id="15365"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Need additional complexity in the OS</a:t>
            </a:r>
          </a:p>
          <a:p>
            <a:pPr lvl="1" eaLnBrk="1" hangingPunct="1">
              <a:lnSpc>
                <a:spcPct val="80000"/>
              </a:lnSpc>
            </a:pPr>
            <a:r>
              <a:rPr lang="en-US" altLang="zh-CN" sz="2400" dirty="0">
                <a:ea typeface="宋体" charset="-122"/>
              </a:rPr>
              <a:t>Cannot cache controller registers</a:t>
            </a:r>
          </a:p>
          <a:p>
            <a:pPr lvl="1" eaLnBrk="1" hangingPunct="1">
              <a:lnSpc>
                <a:spcPct val="80000"/>
              </a:lnSpc>
            </a:pPr>
            <a:r>
              <a:rPr lang="en-US" altLang="zh-CN" sz="2400" dirty="0">
                <a:ea typeface="宋体" charset="-122"/>
              </a:rPr>
              <a:t>Changes made in cache do not affect the controller!</a:t>
            </a:r>
          </a:p>
          <a:p>
            <a:pPr lvl="1" eaLnBrk="1" hangingPunct="1">
              <a:lnSpc>
                <a:spcPct val="80000"/>
              </a:lnSpc>
            </a:pPr>
            <a:r>
              <a:rPr lang="en-US" altLang="zh-CN" sz="2400" dirty="0">
                <a:ea typeface="宋体" charset="-122"/>
              </a:rPr>
              <a:t>Must assure that the memory range reserved for memory mapped control registers cannot be cached. (disable caching)</a:t>
            </a:r>
          </a:p>
          <a:p>
            <a:pPr>
              <a:lnSpc>
                <a:spcPct val="80000"/>
              </a:lnSpc>
            </a:pPr>
            <a:r>
              <a:rPr lang="en-US" altLang="zh-CN" sz="2800" dirty="0">
                <a:ea typeface="宋体" charset="-122"/>
              </a:rPr>
              <a:t>All memory modules and I/O devices must examine all memory references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ChangeArrowheads="1"/>
          </p:cNvSpPr>
          <p:nvPr>
            <p:ph type="title"/>
          </p:nvPr>
        </p:nvSpPr>
        <p:spPr/>
        <p:txBody>
          <a:bodyPr/>
          <a:lstStyle/>
          <a:p>
            <a:r>
              <a:rPr lang="en-US"/>
              <a:t>Outline</a:t>
            </a:r>
          </a:p>
        </p:txBody>
      </p:sp>
      <p:sp>
        <p:nvSpPr>
          <p:cNvPr id="300038" name="Rectangle 6"/>
          <p:cNvSpPr>
            <a:spLocks noGrp="1" noChangeArrowheads="1"/>
          </p:cNvSpPr>
          <p:nvPr>
            <p:ph type="body" idx="1"/>
          </p:nvPr>
        </p:nvSpPr>
        <p:spPr/>
        <p:txBody>
          <a:bodyPr/>
          <a:lstStyle/>
          <a:p>
            <a:r>
              <a:rPr lang="en-US" b="1" dirty="0"/>
              <a:t>Overview</a:t>
            </a:r>
          </a:p>
          <a:p>
            <a:r>
              <a:rPr lang="en-US" dirty="0"/>
              <a:t>Principles of I/O hardware</a:t>
            </a:r>
          </a:p>
          <a:p>
            <a:r>
              <a:rPr lang="en-US" dirty="0"/>
              <a:t>Principles of I/O software</a:t>
            </a:r>
          </a:p>
          <a:p>
            <a:r>
              <a:rPr lang="en-US" dirty="0"/>
              <a:t>Disks</a:t>
            </a:r>
          </a:p>
        </p:txBody>
      </p:sp>
      <p:sp>
        <p:nvSpPr>
          <p:cNvPr id="7"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2</a:t>
            </a:fld>
            <a:endParaRPr lang="en-US" altLang="zh-CN" b="0" dirty="0">
              <a:solidFill>
                <a:srgbClr val="000000"/>
              </a:solidFill>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p:spPr>
        <p:txBody>
          <a:bodyPr/>
          <a:lstStyle/>
          <a:p>
            <a:fld id="{FB1C5B42-FABC-4997-A40D-2FB19766A376}" type="slidenum">
              <a:rPr lang="en-US" altLang="zh-CN" b="0">
                <a:solidFill>
                  <a:srgbClr val="000000"/>
                </a:solidFill>
                <a:cs typeface="+mn-cs"/>
              </a:rPr>
              <a:pPr/>
              <a:t>20</a:t>
            </a:fld>
            <a:endParaRPr lang="en-US" altLang="zh-CN" b="0">
              <a:solidFill>
                <a:srgbClr val="000000"/>
              </a:solidFill>
              <a:cs typeface="+mn-cs"/>
            </a:endParaRPr>
          </a:p>
        </p:txBody>
      </p:sp>
      <p:sp>
        <p:nvSpPr>
          <p:cNvPr id="16388" name="Rectangle 2"/>
          <p:cNvSpPr>
            <a:spLocks noGrp="1" noChangeArrowheads="1"/>
          </p:cNvSpPr>
          <p:nvPr>
            <p:ph type="title"/>
          </p:nvPr>
        </p:nvSpPr>
        <p:spPr/>
        <p:txBody>
          <a:bodyPr/>
          <a:lstStyle/>
          <a:p>
            <a:pPr eaLnBrk="1" hangingPunct="1"/>
            <a:r>
              <a:rPr lang="en-US" altLang="zh-CN">
                <a:ea typeface="宋体" charset="-122"/>
              </a:rPr>
              <a:t>Single Bus: memory mapping</a:t>
            </a:r>
          </a:p>
        </p:txBody>
      </p:sp>
      <p:sp>
        <p:nvSpPr>
          <p:cNvPr id="16389" name="Rectangle 3"/>
          <p:cNvSpPr>
            <a:spLocks noGrp="1" noChangeArrowheads="1"/>
          </p:cNvSpPr>
          <p:nvPr>
            <p:ph type="body" idx="1"/>
          </p:nvPr>
        </p:nvSpPr>
        <p:spPr>
          <a:xfrm>
            <a:off x="1614488" y="1843089"/>
            <a:ext cx="8947150" cy="4543425"/>
          </a:xfrm>
        </p:spPr>
        <p:txBody>
          <a:bodyPr/>
          <a:lstStyle/>
          <a:p>
            <a:pPr eaLnBrk="1" hangingPunct="1"/>
            <a:r>
              <a:rPr lang="en-US" altLang="zh-CN" sz="1800" dirty="0">
                <a:ea typeface="宋体" charset="-122"/>
              </a:rPr>
              <a:t>CPU sends requested address along bus</a:t>
            </a:r>
          </a:p>
          <a:p>
            <a:pPr eaLnBrk="1" hangingPunct="1"/>
            <a:r>
              <a:rPr lang="en-US" altLang="zh-CN" sz="1800" dirty="0">
                <a:ea typeface="宋体" charset="-122"/>
              </a:rPr>
              <a:t>Bus carries one request/reply at a time</a:t>
            </a:r>
          </a:p>
          <a:p>
            <a:pPr eaLnBrk="1" hangingPunct="1"/>
            <a:r>
              <a:rPr lang="en-US" altLang="zh-CN" sz="1800" dirty="0">
                <a:ea typeface="宋体" charset="-122"/>
              </a:rPr>
              <a:t>Each I/O device controller checks if requested address is in </a:t>
            </a:r>
            <a:r>
              <a:rPr lang="en-US" altLang="zh-CN" sz="1800" dirty="0" err="1">
                <a:ea typeface="宋体" charset="-122"/>
              </a:rPr>
              <a:t>thier</a:t>
            </a:r>
            <a:r>
              <a:rPr lang="en-US" altLang="zh-CN" sz="1800" dirty="0">
                <a:ea typeface="宋体" charset="-122"/>
              </a:rPr>
              <a:t> memory space</a:t>
            </a:r>
          </a:p>
          <a:p>
            <a:pPr eaLnBrk="1" hangingPunct="1"/>
            <a:r>
              <a:rPr lang="en-US" altLang="zh-CN" sz="1800" dirty="0">
                <a:ea typeface="宋体" charset="-122"/>
              </a:rPr>
              <a:t>Device controller whose address space does contain the address replies with the requested value from that address</a:t>
            </a:r>
          </a:p>
        </p:txBody>
      </p:sp>
      <p:sp>
        <p:nvSpPr>
          <p:cNvPr id="16390" name="Rectangle 4"/>
          <p:cNvSpPr>
            <a:spLocks noChangeArrowheads="1"/>
          </p:cNvSpPr>
          <p:nvPr/>
        </p:nvSpPr>
        <p:spPr bwMode="auto">
          <a:xfrm>
            <a:off x="2449513" y="3683001"/>
            <a:ext cx="1065212" cy="15160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CPU</a:t>
            </a:r>
          </a:p>
        </p:txBody>
      </p:sp>
      <p:sp>
        <p:nvSpPr>
          <p:cNvPr id="16391" name="Rectangle 5"/>
          <p:cNvSpPr>
            <a:spLocks noChangeArrowheads="1"/>
          </p:cNvSpPr>
          <p:nvPr/>
        </p:nvSpPr>
        <p:spPr bwMode="auto">
          <a:xfrm>
            <a:off x="4197351" y="3683001"/>
            <a:ext cx="1204913" cy="15160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memory</a:t>
            </a:r>
          </a:p>
        </p:txBody>
      </p:sp>
      <p:sp>
        <p:nvSpPr>
          <p:cNvPr id="16392" name="Rectangle 6"/>
          <p:cNvSpPr>
            <a:spLocks noChangeArrowheads="1"/>
          </p:cNvSpPr>
          <p:nvPr/>
        </p:nvSpPr>
        <p:spPr bwMode="auto">
          <a:xfrm>
            <a:off x="6165850" y="3683001"/>
            <a:ext cx="1111250" cy="15160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I/O</a:t>
            </a:r>
          </a:p>
        </p:txBody>
      </p:sp>
      <p:sp>
        <p:nvSpPr>
          <p:cNvPr id="16393" name="Rectangle 7"/>
          <p:cNvSpPr>
            <a:spLocks noChangeArrowheads="1"/>
          </p:cNvSpPr>
          <p:nvPr/>
        </p:nvSpPr>
        <p:spPr bwMode="auto">
          <a:xfrm>
            <a:off x="8051801" y="3683001"/>
            <a:ext cx="1076325" cy="15160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I/O</a:t>
            </a:r>
          </a:p>
        </p:txBody>
      </p:sp>
      <p:sp>
        <p:nvSpPr>
          <p:cNvPr id="16394" name="Rectangle 8"/>
          <p:cNvSpPr>
            <a:spLocks noChangeArrowheads="1"/>
          </p:cNvSpPr>
          <p:nvPr/>
        </p:nvSpPr>
        <p:spPr bwMode="auto">
          <a:xfrm>
            <a:off x="2600325" y="5802313"/>
            <a:ext cx="6864350" cy="1968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6395" name="Rectangle 9"/>
          <p:cNvSpPr>
            <a:spLocks noChangeArrowheads="1"/>
          </p:cNvSpPr>
          <p:nvPr/>
        </p:nvSpPr>
        <p:spPr bwMode="auto">
          <a:xfrm>
            <a:off x="2936876" y="5199063"/>
            <a:ext cx="161925" cy="6032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6396" name="Rectangle 11"/>
          <p:cNvSpPr>
            <a:spLocks noChangeArrowheads="1"/>
          </p:cNvSpPr>
          <p:nvPr/>
        </p:nvSpPr>
        <p:spPr bwMode="auto">
          <a:xfrm>
            <a:off x="4687889" y="5199063"/>
            <a:ext cx="161925" cy="6032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6397" name="Rectangle 12"/>
          <p:cNvSpPr>
            <a:spLocks noChangeArrowheads="1"/>
          </p:cNvSpPr>
          <p:nvPr/>
        </p:nvSpPr>
        <p:spPr bwMode="auto">
          <a:xfrm>
            <a:off x="6635751" y="5199063"/>
            <a:ext cx="161925" cy="6032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6398" name="Rectangle 13"/>
          <p:cNvSpPr>
            <a:spLocks noChangeArrowheads="1"/>
          </p:cNvSpPr>
          <p:nvPr/>
        </p:nvSpPr>
        <p:spPr bwMode="auto">
          <a:xfrm>
            <a:off x="8513764" y="5199063"/>
            <a:ext cx="161925" cy="6032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useBgFill="1">
        <p:nvSpPr>
          <p:cNvPr id="16399" name="Rectangle 14"/>
          <p:cNvSpPr>
            <a:spLocks noChangeArrowheads="1"/>
          </p:cNvSpPr>
          <p:nvPr/>
        </p:nvSpPr>
        <p:spPr bwMode="auto">
          <a:xfrm>
            <a:off x="2936876" y="5783264"/>
            <a:ext cx="161925" cy="46037"/>
          </a:xfrm>
          <a:prstGeom prst="rect">
            <a:avLst/>
          </a:prstGeom>
          <a:ln w="38100" algn="ctr">
            <a:no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useBgFill="1">
        <p:nvSpPr>
          <p:cNvPr id="16400" name="Rectangle 15"/>
          <p:cNvSpPr>
            <a:spLocks noChangeArrowheads="1"/>
          </p:cNvSpPr>
          <p:nvPr/>
        </p:nvSpPr>
        <p:spPr bwMode="auto">
          <a:xfrm>
            <a:off x="4730751" y="5780088"/>
            <a:ext cx="346075" cy="44450"/>
          </a:xfrm>
          <a:prstGeom prst="rect">
            <a:avLst/>
          </a:prstGeom>
          <a:ln w="38100" algn="ctr">
            <a:no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useBgFill="1">
        <p:nvSpPr>
          <p:cNvPr id="16401" name="Rectangle 16"/>
          <p:cNvSpPr>
            <a:spLocks noChangeArrowheads="1"/>
          </p:cNvSpPr>
          <p:nvPr/>
        </p:nvSpPr>
        <p:spPr bwMode="auto">
          <a:xfrm>
            <a:off x="6697664" y="5775325"/>
            <a:ext cx="161925" cy="46038"/>
          </a:xfrm>
          <a:prstGeom prst="rect">
            <a:avLst/>
          </a:prstGeom>
          <a:ln w="38100" algn="ctr">
            <a:no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useBgFill="1">
        <p:nvSpPr>
          <p:cNvPr id="16402" name="Rectangle 17"/>
          <p:cNvSpPr>
            <a:spLocks noChangeArrowheads="1"/>
          </p:cNvSpPr>
          <p:nvPr/>
        </p:nvSpPr>
        <p:spPr bwMode="auto">
          <a:xfrm>
            <a:off x="8566151" y="5775325"/>
            <a:ext cx="161925" cy="46038"/>
          </a:xfrm>
          <a:prstGeom prst="rect">
            <a:avLst/>
          </a:prstGeom>
          <a:ln w="38100" algn="ctr">
            <a:no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xfrm>
            <a:off x="8305800" y="6259513"/>
            <a:ext cx="1905000" cy="457200"/>
          </a:xfrm>
          <a:noFill/>
        </p:spPr>
        <p:txBody>
          <a:bodyPr/>
          <a:lstStyle/>
          <a:p>
            <a:fld id="{442AF807-570E-4C11-B048-06A67047D1FE}" type="slidenum">
              <a:rPr lang="en-US" altLang="zh-CN" b="0">
                <a:solidFill>
                  <a:srgbClr val="000000"/>
                </a:solidFill>
                <a:cs typeface="+mn-cs"/>
              </a:rPr>
              <a:pPr/>
              <a:t>21</a:t>
            </a:fld>
            <a:endParaRPr lang="en-US" altLang="zh-CN" b="0">
              <a:solidFill>
                <a:srgbClr val="000000"/>
              </a:solidFill>
              <a:cs typeface="+mn-cs"/>
            </a:endParaRPr>
          </a:p>
        </p:txBody>
      </p:sp>
      <p:sp>
        <p:nvSpPr>
          <p:cNvPr id="17412" name="Rectangle 2"/>
          <p:cNvSpPr>
            <a:spLocks noGrp="1" noChangeArrowheads="1"/>
          </p:cNvSpPr>
          <p:nvPr>
            <p:ph type="title"/>
          </p:nvPr>
        </p:nvSpPr>
        <p:spPr/>
        <p:txBody>
          <a:bodyPr/>
          <a:lstStyle/>
          <a:p>
            <a:pPr eaLnBrk="1" hangingPunct="1"/>
            <a:r>
              <a:rPr lang="en-US" altLang="zh-CN" sz="4000" dirty="0">
                <a:ea typeface="宋体" charset="-122"/>
              </a:rPr>
              <a:t>Memory Bus: memory mapping</a:t>
            </a:r>
          </a:p>
        </p:txBody>
      </p:sp>
      <p:sp>
        <p:nvSpPr>
          <p:cNvPr id="17413" name="Rectangle 3"/>
          <p:cNvSpPr>
            <a:spLocks noGrp="1" noChangeArrowheads="1"/>
          </p:cNvSpPr>
          <p:nvPr>
            <p:ph type="body" idx="1"/>
          </p:nvPr>
        </p:nvSpPr>
        <p:spPr>
          <a:xfrm>
            <a:off x="1905000" y="1803043"/>
            <a:ext cx="8305800" cy="4456471"/>
          </a:xfrm>
        </p:spPr>
        <p:txBody>
          <a:bodyPr/>
          <a:lstStyle/>
          <a:p>
            <a:pPr eaLnBrk="1" hangingPunct="1"/>
            <a:r>
              <a:rPr lang="en-US" altLang="zh-CN" sz="2000" dirty="0">
                <a:ea typeface="宋体" charset="-122"/>
              </a:rPr>
              <a:t>Most </a:t>
            </a:r>
            <a:r>
              <a:rPr lang="en-US" altLang="zh-CN" sz="2000">
                <a:ea typeface="宋体" charset="-122"/>
              </a:rPr>
              <a:t>CPUs have </a:t>
            </a:r>
            <a:r>
              <a:rPr lang="en-US" altLang="zh-CN" sz="2000" dirty="0">
                <a:ea typeface="宋体" charset="-122"/>
              </a:rPr>
              <a:t>a high-speed bus for memory access, and a low-speed bus for peripheral I/O device access.</a:t>
            </a:r>
          </a:p>
          <a:p>
            <a:r>
              <a:rPr lang="en-US" sz="2000" dirty="0"/>
              <a:t>CPU first sends memory request to the memory bus, and if that fails (address not found in memory), send it to the I/O bus.</a:t>
            </a:r>
            <a:endParaRPr lang="en-US" altLang="zh-CN" sz="2000" dirty="0">
              <a:ea typeface="宋体" charset="-122"/>
            </a:endParaRPr>
          </a:p>
        </p:txBody>
      </p:sp>
      <p:sp>
        <p:nvSpPr>
          <p:cNvPr id="17414" name="Rectangle 4"/>
          <p:cNvSpPr>
            <a:spLocks noChangeArrowheads="1"/>
          </p:cNvSpPr>
          <p:nvPr/>
        </p:nvSpPr>
        <p:spPr bwMode="auto">
          <a:xfrm>
            <a:off x="2449513" y="3683001"/>
            <a:ext cx="1065212" cy="15160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CPU</a:t>
            </a:r>
          </a:p>
        </p:txBody>
      </p:sp>
      <p:sp>
        <p:nvSpPr>
          <p:cNvPr id="17415" name="Rectangle 5"/>
          <p:cNvSpPr>
            <a:spLocks noChangeArrowheads="1"/>
          </p:cNvSpPr>
          <p:nvPr/>
        </p:nvSpPr>
        <p:spPr bwMode="auto">
          <a:xfrm>
            <a:off x="4197351" y="3683001"/>
            <a:ext cx="1204913" cy="15160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memory</a:t>
            </a:r>
          </a:p>
        </p:txBody>
      </p:sp>
      <p:sp>
        <p:nvSpPr>
          <p:cNvPr id="17416" name="Rectangle 6"/>
          <p:cNvSpPr>
            <a:spLocks noChangeArrowheads="1"/>
          </p:cNvSpPr>
          <p:nvPr/>
        </p:nvSpPr>
        <p:spPr bwMode="auto">
          <a:xfrm>
            <a:off x="6165850" y="3683001"/>
            <a:ext cx="1111250" cy="15160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I/O</a:t>
            </a:r>
          </a:p>
        </p:txBody>
      </p:sp>
      <p:sp>
        <p:nvSpPr>
          <p:cNvPr id="17417" name="Rectangle 7"/>
          <p:cNvSpPr>
            <a:spLocks noChangeArrowheads="1"/>
          </p:cNvSpPr>
          <p:nvPr/>
        </p:nvSpPr>
        <p:spPr bwMode="auto">
          <a:xfrm>
            <a:off x="8051801" y="3683001"/>
            <a:ext cx="1076325" cy="1516063"/>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I/O</a:t>
            </a:r>
          </a:p>
        </p:txBody>
      </p:sp>
      <p:sp>
        <p:nvSpPr>
          <p:cNvPr id="17418" name="Rectangle 8"/>
          <p:cNvSpPr>
            <a:spLocks noChangeArrowheads="1"/>
          </p:cNvSpPr>
          <p:nvPr/>
        </p:nvSpPr>
        <p:spPr bwMode="auto">
          <a:xfrm>
            <a:off x="2600325" y="5802313"/>
            <a:ext cx="6864350" cy="196850"/>
          </a:xfrm>
          <a:prstGeom prst="rect">
            <a:avLst/>
          </a:prstGeom>
          <a:solidFill>
            <a:schemeClr val="bg1"/>
          </a:solidFill>
          <a:ln w="38100" algn="ctr">
            <a:solidFill>
              <a:schemeClr val="tx1"/>
            </a:solidFill>
            <a:prstDash val="dash"/>
            <a:miter lim="800000"/>
            <a:headEnd/>
            <a:tailEnd/>
          </a:ln>
        </p:spPr>
        <p:txBody>
          <a:bodyPr wrap="none" anchor="ctr"/>
          <a:lstStyle/>
          <a:p>
            <a:pPr algn="ctr"/>
            <a:r>
              <a:rPr lang="en-CA" b="0" dirty="0">
                <a:solidFill>
                  <a:srgbClr val="000000"/>
                </a:solidFill>
                <a:latin typeface="Times New Roman" pitchFamily="18" charset="0"/>
                <a:ea typeface="+mn-ea"/>
                <a:cs typeface="+mn-cs"/>
              </a:rPr>
              <a:t>Low-Speed Bus</a:t>
            </a:r>
          </a:p>
        </p:txBody>
      </p:sp>
      <p:sp>
        <p:nvSpPr>
          <p:cNvPr id="17419" name="Rectangle 10"/>
          <p:cNvSpPr>
            <a:spLocks noChangeArrowheads="1"/>
          </p:cNvSpPr>
          <p:nvPr/>
        </p:nvSpPr>
        <p:spPr bwMode="auto">
          <a:xfrm>
            <a:off x="4687889" y="5199063"/>
            <a:ext cx="161925" cy="6032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7420" name="Rectangle 11"/>
          <p:cNvSpPr>
            <a:spLocks noChangeArrowheads="1"/>
          </p:cNvSpPr>
          <p:nvPr/>
        </p:nvSpPr>
        <p:spPr bwMode="auto">
          <a:xfrm>
            <a:off x="6635751" y="5199063"/>
            <a:ext cx="161925" cy="6032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7421" name="Rectangle 12"/>
          <p:cNvSpPr>
            <a:spLocks noChangeArrowheads="1"/>
          </p:cNvSpPr>
          <p:nvPr/>
        </p:nvSpPr>
        <p:spPr bwMode="auto">
          <a:xfrm>
            <a:off x="8513764" y="5199063"/>
            <a:ext cx="161925" cy="6032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7422" name="Rectangle 13"/>
          <p:cNvSpPr>
            <a:spLocks noChangeArrowheads="1"/>
          </p:cNvSpPr>
          <p:nvPr/>
        </p:nvSpPr>
        <p:spPr bwMode="auto">
          <a:xfrm>
            <a:off x="3514726" y="4108450"/>
            <a:ext cx="682625" cy="533400"/>
          </a:xfrm>
          <a:prstGeom prst="rect">
            <a:avLst/>
          </a:prstGeom>
          <a:solidFill>
            <a:schemeClr val="bg1"/>
          </a:solidFill>
          <a:ln w="38100" algn="ctr">
            <a:solidFill>
              <a:schemeClr val="tx1"/>
            </a:solidFill>
            <a:prstDash val="dash"/>
            <a:miter lim="800000"/>
            <a:headEnd/>
            <a:tailEnd/>
          </a:ln>
        </p:spPr>
        <p:txBody>
          <a:bodyPr wrap="none" anchor="ctr"/>
          <a:lstStyle/>
          <a:p>
            <a:pPr algn="ctr"/>
            <a:r>
              <a:rPr lang="en-CA" b="0" dirty="0">
                <a:solidFill>
                  <a:srgbClr val="000000"/>
                </a:solidFill>
                <a:latin typeface="Times New Roman" pitchFamily="18" charset="0"/>
                <a:ea typeface="+mn-ea"/>
                <a:cs typeface="+mn-cs"/>
              </a:rPr>
              <a:t>HS Bus</a:t>
            </a:r>
          </a:p>
        </p:txBody>
      </p:sp>
      <p:sp>
        <p:nvSpPr>
          <p:cNvPr id="17423" name="Rectangle 9"/>
          <p:cNvSpPr>
            <a:spLocks noChangeArrowheads="1"/>
          </p:cNvSpPr>
          <p:nvPr/>
        </p:nvSpPr>
        <p:spPr bwMode="auto">
          <a:xfrm>
            <a:off x="2936876" y="5199063"/>
            <a:ext cx="161925" cy="603250"/>
          </a:xfrm>
          <a:prstGeom prst="rect">
            <a:avLst/>
          </a:prstGeom>
          <a:solidFill>
            <a:schemeClr val="bg1"/>
          </a:solidFill>
          <a:ln w="38100" algn="ctr">
            <a:solidFill>
              <a:schemeClr val="tx1"/>
            </a:solidFill>
            <a:prstDash val="dash"/>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useBgFill="1">
        <p:nvSpPr>
          <p:cNvPr id="17424" name="Rectangle 15"/>
          <p:cNvSpPr>
            <a:spLocks noChangeArrowheads="1"/>
          </p:cNvSpPr>
          <p:nvPr/>
        </p:nvSpPr>
        <p:spPr bwMode="auto">
          <a:xfrm>
            <a:off x="2936876" y="5773739"/>
            <a:ext cx="161925" cy="46037"/>
          </a:xfrm>
          <a:prstGeom prst="rect">
            <a:avLst/>
          </a:prstGeom>
          <a:ln w="38100" algn="ctr">
            <a:no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useBgFill="1">
        <p:nvSpPr>
          <p:cNvPr id="17425" name="Rectangle 16"/>
          <p:cNvSpPr>
            <a:spLocks noChangeArrowheads="1"/>
          </p:cNvSpPr>
          <p:nvPr/>
        </p:nvSpPr>
        <p:spPr bwMode="auto">
          <a:xfrm>
            <a:off x="4681539" y="5780088"/>
            <a:ext cx="161925" cy="44450"/>
          </a:xfrm>
          <a:prstGeom prst="rect">
            <a:avLst/>
          </a:prstGeom>
          <a:ln w="38100" algn="ctr">
            <a:no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useBgFill="1">
        <p:nvSpPr>
          <p:cNvPr id="17427" name="Rectangle 18"/>
          <p:cNvSpPr>
            <a:spLocks noChangeArrowheads="1"/>
          </p:cNvSpPr>
          <p:nvPr/>
        </p:nvSpPr>
        <p:spPr bwMode="auto">
          <a:xfrm>
            <a:off x="6659564" y="5780088"/>
            <a:ext cx="161925" cy="44450"/>
          </a:xfrm>
          <a:prstGeom prst="rect">
            <a:avLst/>
          </a:prstGeom>
          <a:ln w="38100" algn="ctr">
            <a:no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useBgFill="1">
        <p:nvSpPr>
          <p:cNvPr id="17428" name="Rectangle 19"/>
          <p:cNvSpPr>
            <a:spLocks noChangeArrowheads="1"/>
          </p:cNvSpPr>
          <p:nvPr/>
        </p:nvSpPr>
        <p:spPr bwMode="auto">
          <a:xfrm>
            <a:off x="8556626" y="5784850"/>
            <a:ext cx="161925" cy="46038"/>
          </a:xfrm>
          <a:prstGeom prst="rect">
            <a:avLst/>
          </a:prstGeom>
          <a:ln w="38100" algn="ctr">
            <a:no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3" name="Rectangle 5"/>
          <p:cNvSpPr>
            <a:spLocks noGrp="1" noChangeArrowheads="1"/>
          </p:cNvSpPr>
          <p:nvPr>
            <p:ph type="title"/>
          </p:nvPr>
        </p:nvSpPr>
        <p:spPr/>
        <p:txBody>
          <a:bodyPr/>
          <a:lstStyle/>
          <a:p>
            <a:r>
              <a:rPr lang="en-US" dirty="0"/>
              <a:t>Direct Memory Access (DMA)</a:t>
            </a:r>
          </a:p>
        </p:txBody>
      </p:sp>
      <p:sp>
        <p:nvSpPr>
          <p:cNvPr id="242694" name="Rectangle 6"/>
          <p:cNvSpPr>
            <a:spLocks noGrp="1" noChangeArrowheads="1"/>
          </p:cNvSpPr>
          <p:nvPr>
            <p:ph type="body" idx="1"/>
          </p:nvPr>
        </p:nvSpPr>
        <p:spPr>
          <a:xfrm>
            <a:off x="1892278" y="1788017"/>
            <a:ext cx="8534400" cy="4876800"/>
          </a:xfrm>
        </p:spPr>
        <p:txBody>
          <a:bodyPr/>
          <a:lstStyle/>
          <a:p>
            <a:pPr>
              <a:lnSpc>
                <a:spcPct val="90000"/>
              </a:lnSpc>
            </a:pPr>
            <a:r>
              <a:rPr lang="en-US" sz="2800" dirty="0"/>
              <a:t>Request data from I/O without DMA</a:t>
            </a:r>
          </a:p>
          <a:p>
            <a:pPr lvl="1">
              <a:lnSpc>
                <a:spcPct val="90000"/>
              </a:lnSpc>
            </a:pPr>
            <a:r>
              <a:rPr lang="en-US" sz="2400" dirty="0"/>
              <a:t>Device controller reads data from device</a:t>
            </a:r>
          </a:p>
          <a:p>
            <a:pPr lvl="1">
              <a:lnSpc>
                <a:spcPct val="90000"/>
              </a:lnSpc>
            </a:pPr>
            <a:r>
              <a:rPr lang="en-US" sz="2400" dirty="0"/>
              <a:t>It interrupts CPU when a byte/block of data available</a:t>
            </a:r>
          </a:p>
          <a:p>
            <a:pPr lvl="1">
              <a:lnSpc>
                <a:spcPct val="90000"/>
              </a:lnSpc>
            </a:pPr>
            <a:r>
              <a:rPr lang="en-US" sz="2400" dirty="0"/>
              <a:t>CPU reads controller’s buffer into main </a:t>
            </a:r>
            <a:r>
              <a:rPr lang="en-US" sz="2400" dirty="0">
                <a:sym typeface="Wingdings" pitchFamily="2" charset="2"/>
              </a:rPr>
              <a:t>memory</a:t>
            </a:r>
          </a:p>
          <a:p>
            <a:pPr lvl="1">
              <a:lnSpc>
                <a:spcPct val="90000"/>
              </a:lnSpc>
            </a:pPr>
            <a:r>
              <a:rPr lang="en-US" sz="2400" dirty="0">
                <a:sym typeface="Wingdings" pitchFamily="2" charset="2"/>
              </a:rPr>
              <a:t>Too many interruptions, expensive</a:t>
            </a:r>
          </a:p>
          <a:p>
            <a:pPr>
              <a:lnSpc>
                <a:spcPct val="90000"/>
              </a:lnSpc>
            </a:pPr>
            <a:r>
              <a:rPr lang="en-US" sz="2800" dirty="0">
                <a:sym typeface="Wingdings" pitchFamily="2" charset="2"/>
              </a:rPr>
              <a:t>DMA: direct memory access</a:t>
            </a:r>
          </a:p>
          <a:p>
            <a:pPr lvl="1">
              <a:lnSpc>
                <a:spcPct val="90000"/>
              </a:lnSpc>
            </a:pPr>
            <a:r>
              <a:rPr lang="en-US" sz="2400" dirty="0">
                <a:sym typeface="Wingdings" pitchFamily="2" charset="2"/>
              </a:rPr>
              <a:t>A DMA controller with registers read/written by CPU</a:t>
            </a:r>
          </a:p>
          <a:p>
            <a:pPr lvl="1">
              <a:lnSpc>
                <a:spcPct val="90000"/>
              </a:lnSpc>
            </a:pPr>
            <a:r>
              <a:rPr lang="en-US" sz="2400" dirty="0">
                <a:sym typeface="Wingdings" pitchFamily="2" charset="2"/>
              </a:rPr>
              <a:t>CPU programs the DMA: what to transfer where </a:t>
            </a:r>
          </a:p>
          <a:p>
            <a:pPr lvl="2">
              <a:lnSpc>
                <a:spcPct val="90000"/>
              </a:lnSpc>
            </a:pPr>
            <a:r>
              <a:rPr lang="en-US" sz="2000" dirty="0">
                <a:sym typeface="Wingdings" pitchFamily="2" charset="2"/>
              </a:rPr>
              <a:t>Source, destination and size</a:t>
            </a:r>
          </a:p>
          <a:p>
            <a:pPr lvl="1">
              <a:lnSpc>
                <a:spcPct val="90000"/>
              </a:lnSpc>
            </a:pPr>
            <a:r>
              <a:rPr lang="en-US" sz="2400" dirty="0">
                <a:sym typeface="Wingdings" pitchFamily="2" charset="2"/>
              </a:rPr>
              <a:t>DMA interrupts CPU only after all the data are transferred.</a:t>
            </a:r>
            <a:endParaRPr lang="en-US" sz="2400" dirty="0"/>
          </a:p>
        </p:txBody>
      </p:sp>
      <p:sp>
        <p:nvSpPr>
          <p:cNvPr id="5"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22</a:t>
            </a:fld>
            <a:endParaRPr lang="en-US" altLang="zh-CN" b="0" dirty="0">
              <a:solidFill>
                <a:srgbClr val="000000"/>
              </a:solidFill>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a:xfrm>
            <a:off x="1949271" y="630149"/>
            <a:ext cx="5202238" cy="914400"/>
          </a:xfrm>
        </p:spPr>
        <p:txBody>
          <a:bodyPr/>
          <a:lstStyle/>
          <a:p>
            <a:r>
              <a:rPr lang="en-US" dirty="0"/>
              <a:t>Operations of DMA</a:t>
            </a:r>
          </a:p>
        </p:txBody>
      </p:sp>
      <p:sp>
        <p:nvSpPr>
          <p:cNvPr id="324612" name="Rectangle 4"/>
          <p:cNvSpPr>
            <a:spLocks noChangeArrowheads="1"/>
          </p:cNvSpPr>
          <p:nvPr/>
        </p:nvSpPr>
        <p:spPr bwMode="auto">
          <a:xfrm>
            <a:off x="2531773" y="4649272"/>
            <a:ext cx="184731" cy="369332"/>
          </a:xfrm>
          <a:prstGeom prst="rect">
            <a:avLst/>
          </a:prstGeom>
          <a:noFill/>
          <a:ln w="28575">
            <a:solidFill>
              <a:schemeClr val="tx1"/>
            </a:solidFill>
            <a:miter lim="800000"/>
            <a:headEnd type="none" w="sm" len="sm"/>
            <a:tailEnd type="none" w="lg" len="lg"/>
          </a:ln>
          <a:effectLst/>
        </p:spPr>
        <p:txBody>
          <a:bodyPr wrap="none" anchor="ctr">
            <a:spAutoFit/>
          </a:bodyPr>
          <a:lstStyle/>
          <a:p>
            <a:pPr algn="ctr"/>
            <a:endParaRPr lang="en-CA" b="0">
              <a:solidFill>
                <a:srgbClr val="000000"/>
              </a:solidFill>
              <a:latin typeface="Arial" pitchFamily="34" charset="0"/>
              <a:ea typeface="+mn-ea"/>
              <a:cs typeface="+mn-cs"/>
            </a:endParaRPr>
          </a:p>
        </p:txBody>
      </p:sp>
      <p:sp>
        <p:nvSpPr>
          <p:cNvPr id="324613" name="Text Box 5"/>
          <p:cNvSpPr txBox="1">
            <a:spLocks noChangeArrowheads="1"/>
          </p:cNvSpPr>
          <p:nvPr/>
        </p:nvSpPr>
        <p:spPr bwMode="auto">
          <a:xfrm>
            <a:off x="2219326" y="4148138"/>
            <a:ext cx="828675" cy="369332"/>
          </a:xfrm>
          <a:prstGeom prst="rect">
            <a:avLst/>
          </a:prstGeom>
          <a:noFill/>
          <a:ln w="28575">
            <a:noFill/>
            <a:miter lim="800000"/>
            <a:headEnd type="none" w="sm" len="sm"/>
            <a:tailEnd type="none" w="lg" len="lg"/>
          </a:ln>
          <a:effectLst/>
        </p:spPr>
        <p:txBody>
          <a:bodyPr>
            <a:spAutoFit/>
          </a:bodyPr>
          <a:lstStyle/>
          <a:p>
            <a:r>
              <a:rPr lang="en-US" b="0">
                <a:solidFill>
                  <a:srgbClr val="000000"/>
                </a:solidFill>
                <a:latin typeface="Arial" pitchFamily="34" charset="0"/>
                <a:ea typeface="+mn-ea"/>
                <a:cs typeface="+mn-cs"/>
              </a:rPr>
              <a:t>CPU</a:t>
            </a:r>
          </a:p>
        </p:txBody>
      </p:sp>
      <p:sp>
        <p:nvSpPr>
          <p:cNvPr id="324614" name="Text Box 6"/>
          <p:cNvSpPr txBox="1">
            <a:spLocks noChangeArrowheads="1"/>
          </p:cNvSpPr>
          <p:nvPr/>
        </p:nvSpPr>
        <p:spPr bwMode="auto">
          <a:xfrm>
            <a:off x="4267201" y="1680470"/>
            <a:ext cx="1158875" cy="641350"/>
          </a:xfrm>
          <a:prstGeom prst="rect">
            <a:avLst/>
          </a:prstGeom>
          <a:noFill/>
          <a:ln w="28575">
            <a:noFill/>
            <a:miter lim="800000"/>
            <a:headEnd type="none" w="sm" len="sm"/>
            <a:tailEnd type="none" w="lg" len="lg"/>
          </a:ln>
          <a:effectLst/>
        </p:spPr>
        <p:txBody>
          <a:bodyPr>
            <a:spAutoFit/>
          </a:bodyPr>
          <a:lstStyle/>
          <a:p>
            <a:pPr algn="ctr"/>
            <a:r>
              <a:rPr lang="en-US" b="0" dirty="0">
                <a:solidFill>
                  <a:srgbClr val="000000"/>
                </a:solidFill>
                <a:latin typeface="Arial" pitchFamily="34" charset="0"/>
                <a:ea typeface="+mn-ea"/>
                <a:cs typeface="+mn-cs"/>
              </a:rPr>
              <a:t>DMA controller</a:t>
            </a:r>
          </a:p>
        </p:txBody>
      </p:sp>
      <p:sp>
        <p:nvSpPr>
          <p:cNvPr id="324615" name="Text Box 7"/>
          <p:cNvSpPr txBox="1">
            <a:spLocks noChangeArrowheads="1"/>
          </p:cNvSpPr>
          <p:nvPr/>
        </p:nvSpPr>
        <p:spPr bwMode="auto">
          <a:xfrm>
            <a:off x="6522524" y="1667590"/>
            <a:ext cx="1158875" cy="641350"/>
          </a:xfrm>
          <a:prstGeom prst="rect">
            <a:avLst/>
          </a:prstGeom>
          <a:noFill/>
          <a:ln w="28575">
            <a:noFill/>
            <a:miter lim="800000"/>
            <a:headEnd type="none" w="sm" len="sm"/>
            <a:tailEnd type="none" w="lg" len="lg"/>
          </a:ln>
          <a:effectLst/>
        </p:spPr>
        <p:txBody>
          <a:bodyPr>
            <a:spAutoFit/>
          </a:bodyPr>
          <a:lstStyle/>
          <a:p>
            <a:pPr algn="ctr"/>
            <a:r>
              <a:rPr lang="en-US" b="0" dirty="0">
                <a:solidFill>
                  <a:srgbClr val="000000"/>
                </a:solidFill>
                <a:latin typeface="Arial" pitchFamily="34" charset="0"/>
                <a:ea typeface="+mn-ea"/>
                <a:cs typeface="+mn-cs"/>
              </a:rPr>
              <a:t>Disk controller</a:t>
            </a:r>
          </a:p>
        </p:txBody>
      </p:sp>
      <p:sp>
        <p:nvSpPr>
          <p:cNvPr id="324616" name="Text Box 8"/>
          <p:cNvSpPr txBox="1">
            <a:spLocks noChangeArrowheads="1"/>
          </p:cNvSpPr>
          <p:nvPr/>
        </p:nvSpPr>
        <p:spPr bwMode="auto">
          <a:xfrm>
            <a:off x="8763001" y="1641833"/>
            <a:ext cx="1158875" cy="641350"/>
          </a:xfrm>
          <a:prstGeom prst="rect">
            <a:avLst/>
          </a:prstGeom>
          <a:noFill/>
          <a:ln w="28575">
            <a:noFill/>
            <a:miter lim="800000"/>
            <a:headEnd type="none" w="sm" len="sm"/>
            <a:tailEnd type="none" w="lg" len="lg"/>
          </a:ln>
          <a:effectLst/>
        </p:spPr>
        <p:txBody>
          <a:bodyPr>
            <a:spAutoFit/>
          </a:bodyPr>
          <a:lstStyle/>
          <a:p>
            <a:pPr algn="ctr"/>
            <a:r>
              <a:rPr lang="en-US" b="0" dirty="0">
                <a:solidFill>
                  <a:srgbClr val="000000"/>
                </a:solidFill>
                <a:latin typeface="Arial" pitchFamily="34" charset="0"/>
                <a:ea typeface="+mn-ea"/>
                <a:cs typeface="+mn-cs"/>
              </a:rPr>
              <a:t>Main memory</a:t>
            </a:r>
          </a:p>
        </p:txBody>
      </p:sp>
      <p:sp>
        <p:nvSpPr>
          <p:cNvPr id="324617" name="Rectangle 9"/>
          <p:cNvSpPr>
            <a:spLocks noChangeArrowheads="1"/>
          </p:cNvSpPr>
          <p:nvPr/>
        </p:nvSpPr>
        <p:spPr bwMode="auto">
          <a:xfrm>
            <a:off x="4267201" y="3799165"/>
            <a:ext cx="1158875" cy="369332"/>
          </a:xfrm>
          <a:prstGeom prst="rect">
            <a:avLst/>
          </a:prstGeom>
          <a:noFill/>
          <a:ln w="28575">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18" name="Rectangle 10"/>
          <p:cNvSpPr>
            <a:spLocks noChangeArrowheads="1"/>
          </p:cNvSpPr>
          <p:nvPr/>
        </p:nvSpPr>
        <p:spPr bwMode="auto">
          <a:xfrm>
            <a:off x="6553201" y="3799165"/>
            <a:ext cx="1158875" cy="369332"/>
          </a:xfrm>
          <a:prstGeom prst="rect">
            <a:avLst/>
          </a:prstGeom>
          <a:noFill/>
          <a:ln w="28575">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19" name="Rectangle 11"/>
          <p:cNvSpPr>
            <a:spLocks noChangeArrowheads="1"/>
          </p:cNvSpPr>
          <p:nvPr/>
        </p:nvSpPr>
        <p:spPr bwMode="auto">
          <a:xfrm>
            <a:off x="8763001" y="3799165"/>
            <a:ext cx="1158875" cy="369332"/>
          </a:xfrm>
          <a:prstGeom prst="rect">
            <a:avLst/>
          </a:prstGeom>
          <a:noFill/>
          <a:ln w="28575">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20" name="Line 12"/>
          <p:cNvSpPr>
            <a:spLocks noChangeShapeType="1"/>
          </p:cNvSpPr>
          <p:nvPr/>
        </p:nvSpPr>
        <p:spPr bwMode="auto">
          <a:xfrm>
            <a:off x="2590800" y="6399214"/>
            <a:ext cx="6858000" cy="3175"/>
          </a:xfrm>
          <a:prstGeom prst="line">
            <a:avLst/>
          </a:prstGeom>
          <a:noFill/>
          <a:ln w="76200">
            <a:solidFill>
              <a:schemeClr val="accent1"/>
            </a:solidFill>
            <a:round/>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21" name="Line 13"/>
          <p:cNvSpPr>
            <a:spLocks noChangeShapeType="1"/>
          </p:cNvSpPr>
          <p:nvPr/>
        </p:nvSpPr>
        <p:spPr bwMode="auto">
          <a:xfrm>
            <a:off x="2590800" y="5011738"/>
            <a:ext cx="1588" cy="1389062"/>
          </a:xfrm>
          <a:prstGeom prst="line">
            <a:avLst/>
          </a:prstGeom>
          <a:noFill/>
          <a:ln w="76200">
            <a:solidFill>
              <a:schemeClr val="accent1"/>
            </a:solidFill>
            <a:round/>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22" name="Line 14"/>
          <p:cNvSpPr>
            <a:spLocks noChangeShapeType="1"/>
          </p:cNvSpPr>
          <p:nvPr/>
        </p:nvSpPr>
        <p:spPr bwMode="auto">
          <a:xfrm>
            <a:off x="4876800" y="5040313"/>
            <a:ext cx="1588" cy="1389062"/>
          </a:xfrm>
          <a:prstGeom prst="line">
            <a:avLst/>
          </a:prstGeom>
          <a:noFill/>
          <a:ln w="76200">
            <a:solidFill>
              <a:schemeClr val="accent1"/>
            </a:solidFill>
            <a:round/>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23" name="Line 15"/>
          <p:cNvSpPr>
            <a:spLocks noChangeShapeType="1"/>
          </p:cNvSpPr>
          <p:nvPr/>
        </p:nvSpPr>
        <p:spPr bwMode="auto">
          <a:xfrm>
            <a:off x="7162800" y="5040313"/>
            <a:ext cx="1588" cy="1389062"/>
          </a:xfrm>
          <a:prstGeom prst="line">
            <a:avLst/>
          </a:prstGeom>
          <a:noFill/>
          <a:ln w="76200">
            <a:solidFill>
              <a:schemeClr val="accent1"/>
            </a:solidFill>
            <a:round/>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24" name="Line 16"/>
          <p:cNvSpPr>
            <a:spLocks noChangeShapeType="1"/>
          </p:cNvSpPr>
          <p:nvPr/>
        </p:nvSpPr>
        <p:spPr bwMode="auto">
          <a:xfrm>
            <a:off x="9448800" y="5040313"/>
            <a:ext cx="1588" cy="1389062"/>
          </a:xfrm>
          <a:prstGeom prst="line">
            <a:avLst/>
          </a:prstGeom>
          <a:noFill/>
          <a:ln w="76200">
            <a:solidFill>
              <a:schemeClr val="accent1"/>
            </a:solidFill>
            <a:round/>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25" name="Text Box 17"/>
          <p:cNvSpPr txBox="1">
            <a:spLocks noChangeArrowheads="1"/>
          </p:cNvSpPr>
          <p:nvPr/>
        </p:nvSpPr>
        <p:spPr bwMode="auto">
          <a:xfrm>
            <a:off x="9677400" y="6027738"/>
            <a:ext cx="762000" cy="366712"/>
          </a:xfrm>
          <a:prstGeom prst="rect">
            <a:avLst/>
          </a:prstGeom>
          <a:noFill/>
          <a:ln w="28575">
            <a:noFill/>
            <a:miter lim="800000"/>
            <a:headEnd type="none" w="sm" len="sm"/>
            <a:tailEnd type="none" w="lg" len="lg"/>
          </a:ln>
          <a:effectLst/>
        </p:spPr>
        <p:txBody>
          <a:bodyPr>
            <a:spAutoFit/>
          </a:bodyPr>
          <a:lstStyle/>
          <a:p>
            <a:pPr algn="ctr"/>
            <a:r>
              <a:rPr lang="en-US" b="0">
                <a:solidFill>
                  <a:srgbClr val="000000"/>
                </a:solidFill>
                <a:latin typeface="Arial" pitchFamily="34" charset="0"/>
                <a:ea typeface="+mn-ea"/>
                <a:cs typeface="+mn-cs"/>
              </a:rPr>
              <a:t>Bus</a:t>
            </a:r>
          </a:p>
        </p:txBody>
      </p:sp>
      <p:sp>
        <p:nvSpPr>
          <p:cNvPr id="324626" name="Rectangle 18"/>
          <p:cNvSpPr>
            <a:spLocks noChangeArrowheads="1"/>
          </p:cNvSpPr>
          <p:nvPr/>
        </p:nvSpPr>
        <p:spPr bwMode="auto">
          <a:xfrm>
            <a:off x="4419601" y="4301044"/>
            <a:ext cx="957263" cy="249812"/>
          </a:xfrm>
          <a:prstGeom prst="rect">
            <a:avLst/>
          </a:prstGeom>
          <a:noFill/>
          <a:ln w="28575">
            <a:solidFill>
              <a:schemeClr val="tx1"/>
            </a:solidFill>
            <a:miter lim="800000"/>
            <a:headEnd type="none" w="sm" len="sm"/>
            <a:tailEnd type="none" w="lg" len="lg"/>
          </a:ln>
          <a:effectLst/>
        </p:spPr>
        <p:txBody>
          <a:bodyPr anchor="ctr">
            <a:spAutoFit/>
          </a:bodyPr>
          <a:lstStyle/>
          <a:p>
            <a:pPr algn="ctr">
              <a:lnSpc>
                <a:spcPct val="60000"/>
              </a:lnSpc>
            </a:pPr>
            <a:r>
              <a:rPr lang="en-US" sz="1600" b="0">
                <a:solidFill>
                  <a:srgbClr val="000000"/>
                </a:solidFill>
                <a:latin typeface="Arial" pitchFamily="34" charset="0"/>
                <a:ea typeface="+mn-ea"/>
                <a:cs typeface="+mn-cs"/>
              </a:rPr>
              <a:t>Address</a:t>
            </a:r>
          </a:p>
        </p:txBody>
      </p:sp>
      <p:sp>
        <p:nvSpPr>
          <p:cNvPr id="324627" name="Rectangle 19"/>
          <p:cNvSpPr>
            <a:spLocks noChangeArrowheads="1"/>
          </p:cNvSpPr>
          <p:nvPr/>
        </p:nvSpPr>
        <p:spPr bwMode="auto">
          <a:xfrm>
            <a:off x="4519613" y="4636007"/>
            <a:ext cx="754062" cy="249812"/>
          </a:xfrm>
          <a:prstGeom prst="rect">
            <a:avLst/>
          </a:prstGeom>
          <a:noFill/>
          <a:ln w="28575">
            <a:solidFill>
              <a:schemeClr val="tx1"/>
            </a:solidFill>
            <a:miter lim="800000"/>
            <a:headEnd type="none" w="sm" len="sm"/>
            <a:tailEnd type="none" w="lg" len="lg"/>
          </a:ln>
          <a:effectLst/>
        </p:spPr>
        <p:txBody>
          <a:bodyPr anchor="ctr">
            <a:spAutoFit/>
          </a:bodyPr>
          <a:lstStyle/>
          <a:p>
            <a:pPr algn="ctr">
              <a:lnSpc>
                <a:spcPct val="60000"/>
              </a:lnSpc>
            </a:pPr>
            <a:r>
              <a:rPr lang="en-US" sz="1600" b="0">
                <a:solidFill>
                  <a:srgbClr val="000000"/>
                </a:solidFill>
                <a:latin typeface="Arial" pitchFamily="34" charset="0"/>
                <a:ea typeface="+mn-ea"/>
                <a:cs typeface="+mn-cs"/>
              </a:rPr>
              <a:t>Count</a:t>
            </a:r>
          </a:p>
        </p:txBody>
      </p:sp>
      <p:sp>
        <p:nvSpPr>
          <p:cNvPr id="324628" name="Rectangle 20"/>
          <p:cNvSpPr>
            <a:spLocks noChangeArrowheads="1"/>
          </p:cNvSpPr>
          <p:nvPr/>
        </p:nvSpPr>
        <p:spPr bwMode="auto">
          <a:xfrm>
            <a:off x="4445001" y="4942394"/>
            <a:ext cx="866775" cy="249812"/>
          </a:xfrm>
          <a:prstGeom prst="rect">
            <a:avLst/>
          </a:prstGeom>
          <a:noFill/>
          <a:ln w="28575">
            <a:solidFill>
              <a:schemeClr val="tx1"/>
            </a:solidFill>
            <a:miter lim="800000"/>
            <a:headEnd type="none" w="sm" len="sm"/>
            <a:tailEnd type="none" w="lg" len="lg"/>
          </a:ln>
          <a:effectLst/>
        </p:spPr>
        <p:txBody>
          <a:bodyPr anchor="ctr">
            <a:spAutoFit/>
          </a:bodyPr>
          <a:lstStyle/>
          <a:p>
            <a:pPr algn="ctr">
              <a:lnSpc>
                <a:spcPct val="60000"/>
              </a:lnSpc>
            </a:pPr>
            <a:r>
              <a:rPr lang="en-US" sz="1600" b="0">
                <a:solidFill>
                  <a:srgbClr val="000000"/>
                </a:solidFill>
                <a:latin typeface="Arial" pitchFamily="34" charset="0"/>
                <a:ea typeface="+mn-ea"/>
                <a:cs typeface="+mn-cs"/>
              </a:rPr>
              <a:t>Control</a:t>
            </a:r>
          </a:p>
        </p:txBody>
      </p:sp>
      <p:sp>
        <p:nvSpPr>
          <p:cNvPr id="324629" name="AutoShape 21"/>
          <p:cNvSpPr>
            <a:spLocks noChangeArrowheads="1"/>
          </p:cNvSpPr>
          <p:nvPr/>
        </p:nvSpPr>
        <p:spPr bwMode="auto">
          <a:xfrm>
            <a:off x="7559675" y="722393"/>
            <a:ext cx="304800" cy="687229"/>
          </a:xfrm>
          <a:prstGeom prst="can">
            <a:avLst>
              <a:gd name="adj" fmla="val 70182"/>
            </a:avLst>
          </a:prstGeom>
          <a:noFill/>
          <a:ln w="28575">
            <a:solidFill>
              <a:schemeClr val="tx1"/>
            </a:solidFill>
            <a:round/>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30" name="Text Box 22"/>
          <p:cNvSpPr txBox="1">
            <a:spLocks noChangeArrowheads="1"/>
          </p:cNvSpPr>
          <p:nvPr/>
        </p:nvSpPr>
        <p:spPr bwMode="auto">
          <a:xfrm>
            <a:off x="7924800" y="2120901"/>
            <a:ext cx="762000" cy="366713"/>
          </a:xfrm>
          <a:prstGeom prst="rect">
            <a:avLst/>
          </a:prstGeom>
          <a:noFill/>
          <a:ln w="28575">
            <a:noFill/>
            <a:miter lim="800000"/>
            <a:headEnd type="none" w="sm" len="sm"/>
            <a:tailEnd type="none" w="lg" len="lg"/>
          </a:ln>
          <a:effectLst/>
        </p:spPr>
        <p:txBody>
          <a:bodyPr>
            <a:spAutoFit/>
          </a:bodyPr>
          <a:lstStyle/>
          <a:p>
            <a:pPr algn="ctr"/>
            <a:r>
              <a:rPr lang="en-US" b="0">
                <a:solidFill>
                  <a:srgbClr val="000000"/>
                </a:solidFill>
                <a:latin typeface="Arial" pitchFamily="34" charset="0"/>
                <a:ea typeface="+mn-ea"/>
                <a:cs typeface="+mn-cs"/>
              </a:rPr>
              <a:t>Drive</a:t>
            </a:r>
          </a:p>
        </p:txBody>
      </p:sp>
      <p:sp>
        <p:nvSpPr>
          <p:cNvPr id="324631" name="Line 23"/>
          <p:cNvSpPr>
            <a:spLocks noChangeShapeType="1"/>
          </p:cNvSpPr>
          <p:nvPr/>
        </p:nvSpPr>
        <p:spPr bwMode="auto">
          <a:xfrm>
            <a:off x="7710488" y="1474789"/>
            <a:ext cx="0" cy="782637"/>
          </a:xfrm>
          <a:prstGeom prst="line">
            <a:avLst/>
          </a:prstGeom>
          <a:noFill/>
          <a:ln w="28575">
            <a:solidFill>
              <a:schemeClr val="tx1"/>
            </a:solidFill>
            <a:round/>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32" name="Freeform 24"/>
          <p:cNvSpPr>
            <a:spLocks/>
          </p:cNvSpPr>
          <p:nvPr/>
        </p:nvSpPr>
        <p:spPr bwMode="auto">
          <a:xfrm>
            <a:off x="2835275" y="3776146"/>
            <a:ext cx="1752600" cy="369332"/>
          </a:xfrm>
          <a:custGeom>
            <a:avLst/>
            <a:gdLst/>
            <a:ahLst/>
            <a:cxnLst>
              <a:cxn ang="0">
                <a:pos x="0" y="144"/>
              </a:cxn>
              <a:cxn ang="0">
                <a:pos x="528" y="0"/>
              </a:cxn>
              <a:cxn ang="0">
                <a:pos x="1104" y="144"/>
              </a:cxn>
            </a:cxnLst>
            <a:rect l="0" t="0" r="r" b="b"/>
            <a:pathLst>
              <a:path w="1104" h="144">
                <a:moveTo>
                  <a:pt x="0" y="144"/>
                </a:moveTo>
                <a:cubicBezTo>
                  <a:pt x="172" y="72"/>
                  <a:pt x="344" y="0"/>
                  <a:pt x="528" y="0"/>
                </a:cubicBezTo>
                <a:cubicBezTo>
                  <a:pt x="712" y="0"/>
                  <a:pt x="908" y="72"/>
                  <a:pt x="1104" y="144"/>
                </a:cubicBezTo>
              </a:path>
            </a:pathLst>
          </a:custGeom>
          <a:noFill/>
          <a:ln w="28575" cap="flat" cmpd="sng">
            <a:solidFill>
              <a:schemeClr val="tx1"/>
            </a:solidFill>
            <a:prstDash val="solid"/>
            <a:round/>
            <a:headEnd type="none" w="sm" len="sm"/>
            <a:tailEnd type="arrow" w="med" len="med"/>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33" name="Text Box 25"/>
          <p:cNvSpPr txBox="1">
            <a:spLocks noChangeArrowheads="1"/>
          </p:cNvSpPr>
          <p:nvPr/>
        </p:nvSpPr>
        <p:spPr bwMode="auto">
          <a:xfrm>
            <a:off x="2727326" y="2305051"/>
            <a:ext cx="1539875" cy="974725"/>
          </a:xfrm>
          <a:prstGeom prst="rect">
            <a:avLst/>
          </a:prstGeom>
          <a:noFill/>
          <a:ln w="28575">
            <a:noFill/>
            <a:miter lim="800000"/>
            <a:headEnd type="none" w="sm" len="sm"/>
            <a:tailEnd type="none" w="lg" len="lg"/>
          </a:ln>
          <a:effectLst/>
        </p:spPr>
        <p:txBody>
          <a:bodyPr>
            <a:spAutoFit/>
          </a:bodyPr>
          <a:lstStyle/>
          <a:p>
            <a:pPr>
              <a:lnSpc>
                <a:spcPct val="90000"/>
              </a:lnSpc>
            </a:pPr>
            <a:r>
              <a:rPr lang="en-US" sz="1600" b="0">
                <a:solidFill>
                  <a:srgbClr val="000000"/>
                </a:solidFill>
                <a:latin typeface="Arial" pitchFamily="34" charset="0"/>
                <a:ea typeface="+mn-ea"/>
                <a:cs typeface="+mn-cs"/>
              </a:rPr>
              <a:t>1. CPU programs the DMA and controller</a:t>
            </a:r>
          </a:p>
        </p:txBody>
      </p:sp>
      <p:sp>
        <p:nvSpPr>
          <p:cNvPr id="324634" name="Rectangle 26"/>
          <p:cNvSpPr>
            <a:spLocks noChangeArrowheads="1"/>
          </p:cNvSpPr>
          <p:nvPr/>
        </p:nvSpPr>
        <p:spPr bwMode="auto">
          <a:xfrm>
            <a:off x="6858001" y="4003159"/>
            <a:ext cx="549275" cy="369332"/>
          </a:xfrm>
          <a:prstGeom prst="rect">
            <a:avLst/>
          </a:prstGeom>
          <a:noFill/>
          <a:ln w="28575">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35" name="Text Box 27"/>
          <p:cNvSpPr txBox="1">
            <a:spLocks noChangeArrowheads="1"/>
          </p:cNvSpPr>
          <p:nvPr/>
        </p:nvSpPr>
        <p:spPr bwMode="auto">
          <a:xfrm>
            <a:off x="7848600" y="3452813"/>
            <a:ext cx="914400" cy="366712"/>
          </a:xfrm>
          <a:prstGeom prst="rect">
            <a:avLst/>
          </a:prstGeom>
          <a:noFill/>
          <a:ln w="28575">
            <a:noFill/>
            <a:miter lim="800000"/>
            <a:headEnd type="none" w="sm" len="sm"/>
            <a:tailEnd type="none" w="lg" len="lg"/>
          </a:ln>
          <a:effectLst/>
        </p:spPr>
        <p:txBody>
          <a:bodyPr>
            <a:spAutoFit/>
          </a:bodyPr>
          <a:lstStyle/>
          <a:p>
            <a:pPr algn="ctr"/>
            <a:r>
              <a:rPr lang="en-US" b="0">
                <a:solidFill>
                  <a:srgbClr val="000000"/>
                </a:solidFill>
                <a:latin typeface="Arial" pitchFamily="34" charset="0"/>
                <a:ea typeface="+mn-ea"/>
                <a:cs typeface="+mn-cs"/>
              </a:rPr>
              <a:t>Buffer</a:t>
            </a:r>
          </a:p>
        </p:txBody>
      </p:sp>
      <p:sp>
        <p:nvSpPr>
          <p:cNvPr id="324636" name="Line 28"/>
          <p:cNvSpPr>
            <a:spLocks noChangeShapeType="1"/>
          </p:cNvSpPr>
          <p:nvPr/>
        </p:nvSpPr>
        <p:spPr bwMode="auto">
          <a:xfrm flipH="1">
            <a:off x="7407276" y="3794126"/>
            <a:ext cx="441325" cy="396875"/>
          </a:xfrm>
          <a:prstGeom prst="line">
            <a:avLst/>
          </a:prstGeom>
          <a:noFill/>
          <a:ln w="28575">
            <a:solidFill>
              <a:schemeClr val="tx1"/>
            </a:solidFill>
            <a:round/>
            <a:headEnd type="none" w="sm" len="sm"/>
            <a:tailEnd type="triangle" w="sm"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37" name="Freeform 29"/>
          <p:cNvSpPr>
            <a:spLocks/>
          </p:cNvSpPr>
          <p:nvPr/>
        </p:nvSpPr>
        <p:spPr bwMode="auto">
          <a:xfrm>
            <a:off x="5181600" y="5373965"/>
            <a:ext cx="1676400" cy="369332"/>
          </a:xfrm>
          <a:custGeom>
            <a:avLst/>
            <a:gdLst/>
            <a:ahLst/>
            <a:cxnLst>
              <a:cxn ang="0">
                <a:pos x="0" y="48"/>
              </a:cxn>
              <a:cxn ang="0">
                <a:pos x="0" y="384"/>
              </a:cxn>
              <a:cxn ang="0">
                <a:pos x="1056" y="384"/>
              </a:cxn>
              <a:cxn ang="0">
                <a:pos x="1056" y="0"/>
              </a:cxn>
            </a:cxnLst>
            <a:rect l="0" t="0" r="r" b="b"/>
            <a:pathLst>
              <a:path w="1056" h="384">
                <a:moveTo>
                  <a:pt x="0" y="48"/>
                </a:moveTo>
                <a:lnTo>
                  <a:pt x="0" y="384"/>
                </a:lnTo>
                <a:lnTo>
                  <a:pt x="1056" y="384"/>
                </a:lnTo>
                <a:lnTo>
                  <a:pt x="1056" y="0"/>
                </a:lnTo>
              </a:path>
            </a:pathLst>
          </a:custGeom>
          <a:noFill/>
          <a:ln w="28575" cap="flat" cmpd="sng">
            <a:solidFill>
              <a:schemeClr val="tx1"/>
            </a:solidFill>
            <a:prstDash val="solid"/>
            <a:round/>
            <a:headEnd type="none" w="sm" len="sm"/>
            <a:tailEnd type="arrow" w="med" len="med"/>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38" name="Text Box 30"/>
          <p:cNvSpPr txBox="1">
            <a:spLocks noChangeArrowheads="1"/>
          </p:cNvSpPr>
          <p:nvPr/>
        </p:nvSpPr>
        <p:spPr bwMode="auto">
          <a:xfrm>
            <a:off x="5105400" y="5678488"/>
            <a:ext cx="1981200" cy="533400"/>
          </a:xfrm>
          <a:prstGeom prst="rect">
            <a:avLst/>
          </a:prstGeom>
          <a:noFill/>
          <a:ln w="28575">
            <a:noFill/>
            <a:miter lim="800000"/>
            <a:headEnd type="none" w="sm" len="sm"/>
            <a:tailEnd type="none" w="lg" len="lg"/>
          </a:ln>
          <a:effectLst/>
        </p:spPr>
        <p:txBody>
          <a:bodyPr>
            <a:spAutoFit/>
          </a:bodyPr>
          <a:lstStyle/>
          <a:p>
            <a:pPr>
              <a:lnSpc>
                <a:spcPct val="90000"/>
              </a:lnSpc>
            </a:pPr>
            <a:r>
              <a:rPr lang="en-US" sz="1600" b="0">
                <a:solidFill>
                  <a:srgbClr val="000000"/>
                </a:solidFill>
                <a:latin typeface="Arial" pitchFamily="34" charset="0"/>
                <a:ea typeface="+mn-ea"/>
                <a:cs typeface="+mn-cs"/>
              </a:rPr>
              <a:t>2. DMA requires transfer to memory</a:t>
            </a:r>
          </a:p>
        </p:txBody>
      </p:sp>
      <p:sp>
        <p:nvSpPr>
          <p:cNvPr id="324639" name="Freeform 31"/>
          <p:cNvSpPr>
            <a:spLocks/>
          </p:cNvSpPr>
          <p:nvPr/>
        </p:nvSpPr>
        <p:spPr bwMode="auto">
          <a:xfrm>
            <a:off x="7391400" y="5376346"/>
            <a:ext cx="1752600" cy="369332"/>
          </a:xfrm>
          <a:custGeom>
            <a:avLst/>
            <a:gdLst/>
            <a:ahLst/>
            <a:cxnLst>
              <a:cxn ang="0">
                <a:pos x="0" y="0"/>
              </a:cxn>
              <a:cxn ang="0">
                <a:pos x="0" y="864"/>
              </a:cxn>
              <a:cxn ang="0">
                <a:pos x="1104" y="864"/>
              </a:cxn>
              <a:cxn ang="0">
                <a:pos x="1104" y="144"/>
              </a:cxn>
            </a:cxnLst>
            <a:rect l="0" t="0" r="r" b="b"/>
            <a:pathLst>
              <a:path w="1104" h="864">
                <a:moveTo>
                  <a:pt x="0" y="0"/>
                </a:moveTo>
                <a:lnTo>
                  <a:pt x="0" y="864"/>
                </a:lnTo>
                <a:lnTo>
                  <a:pt x="1104" y="864"/>
                </a:lnTo>
                <a:lnTo>
                  <a:pt x="1104" y="144"/>
                </a:lnTo>
              </a:path>
            </a:pathLst>
          </a:custGeom>
          <a:noFill/>
          <a:ln w="28575" cap="flat" cmpd="sng">
            <a:solidFill>
              <a:schemeClr val="tx1"/>
            </a:solidFill>
            <a:prstDash val="solid"/>
            <a:round/>
            <a:headEnd type="none" w="sm" len="sm"/>
            <a:tailEnd type="arrow" w="med" len="med"/>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40" name="Text Box 32"/>
          <p:cNvSpPr txBox="1">
            <a:spLocks noChangeArrowheads="1"/>
          </p:cNvSpPr>
          <p:nvPr/>
        </p:nvSpPr>
        <p:spPr bwMode="auto">
          <a:xfrm>
            <a:off x="7604126" y="5710238"/>
            <a:ext cx="1539875" cy="533400"/>
          </a:xfrm>
          <a:prstGeom prst="rect">
            <a:avLst/>
          </a:prstGeom>
          <a:noFill/>
          <a:ln w="28575">
            <a:noFill/>
            <a:miter lim="800000"/>
            <a:headEnd type="none" w="sm" len="sm"/>
            <a:tailEnd type="none" w="lg" len="lg"/>
          </a:ln>
          <a:effectLst/>
        </p:spPr>
        <p:txBody>
          <a:bodyPr>
            <a:spAutoFit/>
          </a:bodyPr>
          <a:lstStyle/>
          <a:p>
            <a:pPr>
              <a:lnSpc>
                <a:spcPct val="90000"/>
              </a:lnSpc>
            </a:pPr>
            <a:r>
              <a:rPr lang="en-US" sz="1600" b="0">
                <a:solidFill>
                  <a:srgbClr val="000000"/>
                </a:solidFill>
                <a:latin typeface="Arial" pitchFamily="34" charset="0"/>
                <a:ea typeface="+mn-ea"/>
                <a:cs typeface="+mn-cs"/>
              </a:rPr>
              <a:t>3. Data transferred</a:t>
            </a:r>
          </a:p>
        </p:txBody>
      </p:sp>
      <p:sp>
        <p:nvSpPr>
          <p:cNvPr id="324641" name="Freeform 33"/>
          <p:cNvSpPr>
            <a:spLocks/>
          </p:cNvSpPr>
          <p:nvPr/>
        </p:nvSpPr>
        <p:spPr bwMode="auto">
          <a:xfrm>
            <a:off x="5257800" y="5058846"/>
            <a:ext cx="1447800" cy="369332"/>
          </a:xfrm>
          <a:custGeom>
            <a:avLst/>
            <a:gdLst/>
            <a:ahLst/>
            <a:cxnLst>
              <a:cxn ang="0">
                <a:pos x="912" y="104"/>
              </a:cxn>
              <a:cxn ang="0">
                <a:pos x="432" y="8"/>
              </a:cxn>
              <a:cxn ang="0">
                <a:pos x="0" y="152"/>
              </a:cxn>
            </a:cxnLst>
            <a:rect l="0" t="0" r="r" b="b"/>
            <a:pathLst>
              <a:path w="912" h="152">
                <a:moveTo>
                  <a:pt x="912" y="104"/>
                </a:moveTo>
                <a:cubicBezTo>
                  <a:pt x="748" y="52"/>
                  <a:pt x="584" y="0"/>
                  <a:pt x="432" y="8"/>
                </a:cubicBezTo>
                <a:cubicBezTo>
                  <a:pt x="280" y="16"/>
                  <a:pt x="140" y="84"/>
                  <a:pt x="0" y="152"/>
                </a:cubicBezTo>
              </a:path>
            </a:pathLst>
          </a:custGeom>
          <a:noFill/>
          <a:ln w="28575" cap="flat" cmpd="sng">
            <a:solidFill>
              <a:schemeClr val="tx1"/>
            </a:solidFill>
            <a:prstDash val="solid"/>
            <a:round/>
            <a:headEnd type="none" w="sm" len="sm"/>
            <a:tailEnd type="arrow" w="med" len="med"/>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42" name="Text Box 34"/>
          <p:cNvSpPr txBox="1">
            <a:spLocks noChangeArrowheads="1"/>
          </p:cNvSpPr>
          <p:nvPr/>
        </p:nvSpPr>
        <p:spPr bwMode="auto">
          <a:xfrm>
            <a:off x="5638800" y="4637089"/>
            <a:ext cx="838200" cy="312737"/>
          </a:xfrm>
          <a:prstGeom prst="rect">
            <a:avLst/>
          </a:prstGeom>
          <a:noFill/>
          <a:ln w="28575">
            <a:noFill/>
            <a:miter lim="800000"/>
            <a:headEnd type="none" w="sm" len="sm"/>
            <a:tailEnd type="none" w="lg" len="lg"/>
          </a:ln>
          <a:effectLst/>
        </p:spPr>
        <p:txBody>
          <a:bodyPr>
            <a:spAutoFit/>
          </a:bodyPr>
          <a:lstStyle/>
          <a:p>
            <a:pPr>
              <a:lnSpc>
                <a:spcPct val="90000"/>
              </a:lnSpc>
            </a:pPr>
            <a:r>
              <a:rPr lang="en-US" sz="1600" b="0">
                <a:solidFill>
                  <a:srgbClr val="000000"/>
                </a:solidFill>
                <a:latin typeface="Arial" pitchFamily="34" charset="0"/>
                <a:ea typeface="+mn-ea"/>
                <a:cs typeface="+mn-cs"/>
              </a:rPr>
              <a:t>4. Ack</a:t>
            </a:r>
          </a:p>
        </p:txBody>
      </p:sp>
      <p:sp>
        <p:nvSpPr>
          <p:cNvPr id="324643" name="Freeform 35"/>
          <p:cNvSpPr>
            <a:spLocks/>
          </p:cNvSpPr>
          <p:nvPr/>
        </p:nvSpPr>
        <p:spPr bwMode="auto">
          <a:xfrm>
            <a:off x="2895600" y="5373965"/>
            <a:ext cx="1752600" cy="369332"/>
          </a:xfrm>
          <a:custGeom>
            <a:avLst/>
            <a:gdLst/>
            <a:ahLst/>
            <a:cxnLst>
              <a:cxn ang="0">
                <a:pos x="1104" y="48"/>
              </a:cxn>
              <a:cxn ang="0">
                <a:pos x="1104" y="384"/>
              </a:cxn>
              <a:cxn ang="0">
                <a:pos x="0" y="384"/>
              </a:cxn>
              <a:cxn ang="0">
                <a:pos x="0" y="0"/>
              </a:cxn>
            </a:cxnLst>
            <a:rect l="0" t="0" r="r" b="b"/>
            <a:pathLst>
              <a:path w="1104" h="384">
                <a:moveTo>
                  <a:pt x="1104" y="48"/>
                </a:moveTo>
                <a:lnTo>
                  <a:pt x="1104" y="384"/>
                </a:lnTo>
                <a:lnTo>
                  <a:pt x="0" y="384"/>
                </a:lnTo>
                <a:lnTo>
                  <a:pt x="0" y="0"/>
                </a:lnTo>
              </a:path>
            </a:pathLst>
          </a:custGeom>
          <a:noFill/>
          <a:ln w="28575" cap="flat" cmpd="sng">
            <a:solidFill>
              <a:schemeClr val="tx1"/>
            </a:solidFill>
            <a:prstDash val="solid"/>
            <a:round/>
            <a:headEnd type="none" w="sm" len="sm"/>
            <a:tailEnd type="arrow" w="med" len="med"/>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24644" name="Text Box 36"/>
          <p:cNvSpPr txBox="1">
            <a:spLocks noChangeArrowheads="1"/>
          </p:cNvSpPr>
          <p:nvPr/>
        </p:nvSpPr>
        <p:spPr bwMode="auto">
          <a:xfrm>
            <a:off x="3048001" y="5710238"/>
            <a:ext cx="1539875" cy="533400"/>
          </a:xfrm>
          <a:prstGeom prst="rect">
            <a:avLst/>
          </a:prstGeom>
          <a:noFill/>
          <a:ln w="28575">
            <a:noFill/>
            <a:miter lim="800000"/>
            <a:headEnd type="none" w="sm" len="sm"/>
            <a:tailEnd type="none" w="lg" len="lg"/>
          </a:ln>
          <a:effectLst/>
        </p:spPr>
        <p:txBody>
          <a:bodyPr>
            <a:spAutoFit/>
          </a:bodyPr>
          <a:lstStyle/>
          <a:p>
            <a:pPr>
              <a:lnSpc>
                <a:spcPct val="90000"/>
              </a:lnSpc>
            </a:pPr>
            <a:r>
              <a:rPr lang="en-US" sz="1600" b="0">
                <a:solidFill>
                  <a:srgbClr val="000000"/>
                </a:solidFill>
                <a:latin typeface="Arial" pitchFamily="34" charset="0"/>
                <a:ea typeface="+mn-ea"/>
                <a:cs typeface="+mn-cs"/>
              </a:rPr>
              <a:t>Interrupt when done</a:t>
            </a:r>
          </a:p>
        </p:txBody>
      </p:sp>
      <p:sp>
        <p:nvSpPr>
          <p:cNvPr id="324645" name="Line 37"/>
          <p:cNvSpPr>
            <a:spLocks noChangeShapeType="1"/>
          </p:cNvSpPr>
          <p:nvPr/>
        </p:nvSpPr>
        <p:spPr bwMode="auto">
          <a:xfrm flipH="1">
            <a:off x="9450389" y="6211888"/>
            <a:ext cx="471487" cy="0"/>
          </a:xfrm>
          <a:prstGeom prst="line">
            <a:avLst/>
          </a:prstGeom>
          <a:noFill/>
          <a:ln w="28575">
            <a:solidFill>
              <a:schemeClr val="tx1"/>
            </a:solidFill>
            <a:round/>
            <a:headEnd/>
            <a:tailEnd type="triangle" w="med" len="me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7"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23</a:t>
            </a:fld>
            <a:endParaRPr lang="en-US" altLang="zh-CN" b="0" dirty="0">
              <a:solidFill>
                <a:srgbClr val="000000"/>
              </a:solidFill>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DMA Details</a:t>
            </a:r>
          </a:p>
        </p:txBody>
      </p:sp>
      <p:sp>
        <p:nvSpPr>
          <p:cNvPr id="3" name="Content Placeholder 2"/>
          <p:cNvSpPr>
            <a:spLocks noGrp="1"/>
          </p:cNvSpPr>
          <p:nvPr>
            <p:ph idx="1"/>
          </p:nvPr>
        </p:nvSpPr>
        <p:spPr/>
        <p:txBody>
          <a:bodyPr>
            <a:normAutofit fontScale="92500" lnSpcReduction="20000"/>
          </a:bodyPr>
          <a:lstStyle/>
          <a:p>
            <a:pPr marL="274808" indent="-237653">
              <a:buFontTx/>
              <a:buAutoNum type="arabicPeriod"/>
            </a:pPr>
            <a:r>
              <a:rPr lang="en-US" dirty="0"/>
              <a:t> CPU programs DMA controller by setting registers</a:t>
            </a:r>
          </a:p>
          <a:p>
            <a:pPr marL="1214305" lvl="2" indent="-237653"/>
            <a:r>
              <a:rPr lang="en-US" dirty="0"/>
              <a:t>Address, count, control</a:t>
            </a:r>
          </a:p>
          <a:p>
            <a:pPr marL="274808" indent="-237653">
              <a:buFontTx/>
              <a:buAutoNum type="arabicPeriod"/>
            </a:pPr>
            <a:r>
              <a:rPr lang="en-US" dirty="0"/>
              <a:t> DMA controller initiates the transfer by issuing a read request over the bus to the disk controller</a:t>
            </a:r>
          </a:p>
          <a:p>
            <a:pPr marL="274808" indent="-237653">
              <a:buFontTx/>
              <a:buAutoNum type="arabicPeriod"/>
            </a:pPr>
            <a:r>
              <a:rPr lang="en-US" dirty="0"/>
              <a:t> Write to memory in another standard bus cycle</a:t>
            </a:r>
          </a:p>
          <a:p>
            <a:pPr marL="274808" indent="-237653">
              <a:buFontTx/>
              <a:buAutoNum type="arabicPeriod"/>
            </a:pPr>
            <a:r>
              <a:rPr lang="en-US" dirty="0"/>
              <a:t> When the write is done, disk controller sends an acknowledgement signal to DMA controller</a:t>
            </a:r>
          </a:p>
          <a:p>
            <a:pPr marL="744405" lvl="1" indent="-237653"/>
            <a:r>
              <a:rPr lang="en-US" dirty="0"/>
              <a:t>If there is more to transfer, go to step 2 and loop</a:t>
            </a:r>
          </a:p>
          <a:p>
            <a:pPr marL="274808" indent="-237653">
              <a:buFontTx/>
              <a:buAutoNum type="arabicPeriod"/>
            </a:pPr>
            <a:r>
              <a:rPr lang="en-US" dirty="0"/>
              <a:t> DMA controller interrupts CPU when transfer is complete.</a:t>
            </a:r>
          </a:p>
          <a:p>
            <a:pPr marL="744405" lvl="1" indent="-237653"/>
            <a:r>
              <a:rPr lang="en-US" dirty="0"/>
              <a:t>CPU doesn’t need to copy anything.</a:t>
            </a:r>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24</a:t>
            </a:fld>
            <a:endParaRPr lang="en-US" altLang="zh-CN" b="0">
              <a:solidFill>
                <a:srgbClr val="000000"/>
              </a:solidFill>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40" name="Rectangle 4"/>
          <p:cNvSpPr>
            <a:spLocks noGrp="1" noChangeArrowheads="1"/>
          </p:cNvSpPr>
          <p:nvPr>
            <p:ph type="title"/>
          </p:nvPr>
        </p:nvSpPr>
        <p:spPr/>
        <p:txBody>
          <a:bodyPr/>
          <a:lstStyle/>
          <a:p>
            <a:r>
              <a:rPr lang="en-US" sz="4000"/>
              <a:t>Transfer Modes</a:t>
            </a:r>
          </a:p>
        </p:txBody>
      </p:sp>
      <p:sp>
        <p:nvSpPr>
          <p:cNvPr id="244741" name="Rectangle 5"/>
          <p:cNvSpPr>
            <a:spLocks noGrp="1" noChangeArrowheads="1"/>
          </p:cNvSpPr>
          <p:nvPr>
            <p:ph type="body" idx="1"/>
          </p:nvPr>
        </p:nvSpPr>
        <p:spPr/>
        <p:txBody>
          <a:bodyPr/>
          <a:lstStyle/>
          <a:p>
            <a:pPr>
              <a:lnSpc>
                <a:spcPct val="90000"/>
              </a:lnSpc>
            </a:pPr>
            <a:r>
              <a:rPr lang="en-US" sz="2800" dirty="0"/>
              <a:t>Word-at-a-time (cycle stealing)</a:t>
            </a:r>
          </a:p>
          <a:p>
            <a:pPr lvl="1">
              <a:lnSpc>
                <a:spcPct val="90000"/>
              </a:lnSpc>
            </a:pPr>
            <a:r>
              <a:rPr lang="en-US" sz="2400" dirty="0"/>
              <a:t>DMA controller acquires the bus, transfer one word, and releases the bus</a:t>
            </a:r>
          </a:p>
          <a:p>
            <a:pPr lvl="1">
              <a:lnSpc>
                <a:spcPct val="90000"/>
              </a:lnSpc>
            </a:pPr>
            <a:r>
              <a:rPr lang="en-US" sz="2400" dirty="0"/>
              <a:t>CPU waits for bus if data is transferring</a:t>
            </a:r>
          </a:p>
          <a:p>
            <a:pPr lvl="1">
              <a:lnSpc>
                <a:spcPct val="90000"/>
              </a:lnSpc>
            </a:pPr>
            <a:r>
              <a:rPr lang="en-US" sz="2400" dirty="0"/>
              <a:t>Cycle stealing: steal an occasional bus cycle from CPU once in a while</a:t>
            </a:r>
          </a:p>
          <a:p>
            <a:pPr>
              <a:lnSpc>
                <a:spcPct val="90000"/>
              </a:lnSpc>
            </a:pPr>
            <a:r>
              <a:rPr lang="en-US" sz="2800" dirty="0"/>
              <a:t>Burst mode</a:t>
            </a:r>
          </a:p>
          <a:p>
            <a:pPr lvl="1">
              <a:lnSpc>
                <a:spcPct val="90000"/>
              </a:lnSpc>
            </a:pPr>
            <a:r>
              <a:rPr lang="en-US" sz="2400" dirty="0"/>
              <a:t>DMA holds the bus until a series of transfers complete</a:t>
            </a:r>
          </a:p>
          <a:p>
            <a:pPr lvl="1">
              <a:lnSpc>
                <a:spcPct val="90000"/>
              </a:lnSpc>
            </a:pPr>
            <a:r>
              <a:rPr lang="en-US" sz="2400" dirty="0"/>
              <a:t>More efficient since acquiring bus takes time</a:t>
            </a:r>
          </a:p>
          <a:p>
            <a:pPr lvl="1">
              <a:lnSpc>
                <a:spcPct val="90000"/>
              </a:lnSpc>
            </a:pPr>
            <a:r>
              <a:rPr lang="en-US" sz="2400" dirty="0"/>
              <a:t>Block the CPU from using bus for a substantial amount of time</a:t>
            </a:r>
          </a:p>
        </p:txBody>
      </p:sp>
      <p:sp>
        <p:nvSpPr>
          <p:cNvPr id="5"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25</a:t>
            </a:fld>
            <a:endParaRPr lang="en-US" altLang="zh-CN" b="0" dirty="0">
              <a:solidFill>
                <a:srgbClr val="000000"/>
              </a:solidFill>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ChangeArrowheads="1"/>
          </p:cNvSpPr>
          <p:nvPr>
            <p:ph type="title"/>
          </p:nvPr>
        </p:nvSpPr>
        <p:spPr/>
        <p:txBody>
          <a:bodyPr/>
          <a:lstStyle/>
          <a:p>
            <a:r>
              <a:rPr lang="en-US"/>
              <a:t>Outline</a:t>
            </a:r>
          </a:p>
        </p:txBody>
      </p:sp>
      <p:sp>
        <p:nvSpPr>
          <p:cNvPr id="300038" name="Rectangle 6"/>
          <p:cNvSpPr>
            <a:spLocks noGrp="1" noChangeArrowheads="1"/>
          </p:cNvSpPr>
          <p:nvPr>
            <p:ph type="body" idx="1"/>
          </p:nvPr>
        </p:nvSpPr>
        <p:spPr/>
        <p:txBody>
          <a:bodyPr/>
          <a:lstStyle/>
          <a:p>
            <a:r>
              <a:rPr lang="en-US" dirty="0"/>
              <a:t>Overview</a:t>
            </a:r>
          </a:p>
          <a:p>
            <a:r>
              <a:rPr lang="en-US" dirty="0"/>
              <a:t>Principles of I/O hardware</a:t>
            </a:r>
          </a:p>
          <a:p>
            <a:r>
              <a:rPr lang="en-US" b="1" dirty="0"/>
              <a:t>Principles of I/O software</a:t>
            </a:r>
          </a:p>
          <a:p>
            <a:r>
              <a:rPr lang="en-US" dirty="0"/>
              <a:t>Disks</a:t>
            </a:r>
          </a:p>
        </p:txBody>
      </p:sp>
      <p:sp>
        <p:nvSpPr>
          <p:cNvPr id="6"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26</a:t>
            </a:fld>
            <a:endParaRPr lang="en-US" altLang="zh-CN" b="0" dirty="0">
              <a:solidFill>
                <a:srgbClr val="000000"/>
              </a:solidFill>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p:spPr>
        <p:txBody>
          <a:bodyPr/>
          <a:lstStyle/>
          <a:p>
            <a:fld id="{244C781B-6435-4078-88DD-AF332A6E0C59}" type="slidenum">
              <a:rPr lang="en-US" altLang="zh-CN" b="0">
                <a:solidFill>
                  <a:srgbClr val="000000"/>
                </a:solidFill>
                <a:cs typeface="+mn-cs"/>
              </a:rPr>
              <a:pPr/>
              <a:t>27</a:t>
            </a:fld>
            <a:endParaRPr lang="en-US" altLang="zh-CN" b="0">
              <a:solidFill>
                <a:srgbClr val="000000"/>
              </a:solidFill>
              <a:cs typeface="+mn-cs"/>
            </a:endParaRPr>
          </a:p>
        </p:txBody>
      </p:sp>
      <p:sp>
        <p:nvSpPr>
          <p:cNvPr id="4100" name="Rectangle 2"/>
          <p:cNvSpPr>
            <a:spLocks noGrp="1" noChangeArrowheads="1"/>
          </p:cNvSpPr>
          <p:nvPr>
            <p:ph type="title"/>
          </p:nvPr>
        </p:nvSpPr>
        <p:spPr/>
        <p:txBody>
          <a:bodyPr/>
          <a:lstStyle/>
          <a:p>
            <a:pPr eaLnBrk="1" hangingPunct="1"/>
            <a:r>
              <a:rPr lang="en-US" altLang="zh-CN">
                <a:ea typeface="宋体" charset="-122"/>
              </a:rPr>
              <a:t>Types of I/O</a:t>
            </a:r>
          </a:p>
        </p:txBody>
      </p:sp>
      <p:sp>
        <p:nvSpPr>
          <p:cNvPr id="4101" name="Rectangle 3"/>
          <p:cNvSpPr>
            <a:spLocks noGrp="1" noChangeArrowheads="1"/>
          </p:cNvSpPr>
          <p:nvPr>
            <p:ph type="body" idx="1"/>
          </p:nvPr>
        </p:nvSpPr>
        <p:spPr>
          <a:xfrm>
            <a:off x="1781578" y="1917701"/>
            <a:ext cx="8505423" cy="4367213"/>
          </a:xfrm>
        </p:spPr>
        <p:txBody>
          <a:bodyPr>
            <a:normAutofit fontScale="92500" lnSpcReduction="10000"/>
          </a:bodyPr>
          <a:lstStyle/>
          <a:p>
            <a:pPr eaLnBrk="1" hangingPunct="1"/>
            <a:r>
              <a:rPr lang="en-US" altLang="zh-CN" dirty="0">
                <a:ea typeface="宋体" charset="-122"/>
              </a:rPr>
              <a:t>Synchronous I/O</a:t>
            </a:r>
          </a:p>
          <a:p>
            <a:pPr lvl="1" eaLnBrk="1" hangingPunct="1"/>
            <a:r>
              <a:rPr lang="en-US" altLang="zh-CN" dirty="0">
                <a:ea typeface="宋体" charset="-122"/>
              </a:rPr>
              <a:t>Programmed I/O: </a:t>
            </a:r>
          </a:p>
          <a:p>
            <a:pPr lvl="2" eaLnBrk="1" hangingPunct="1"/>
            <a:r>
              <a:rPr lang="en-US" altLang="zh-CN" dirty="0">
                <a:ea typeface="宋体" charset="-122"/>
              </a:rPr>
              <a:t>Process busy-waits (polls) while I/O is completed</a:t>
            </a:r>
          </a:p>
          <a:p>
            <a:pPr eaLnBrk="1" hangingPunct="1"/>
            <a:r>
              <a:rPr lang="en-US" altLang="zh-CN" dirty="0">
                <a:ea typeface="宋体" charset="-122"/>
              </a:rPr>
              <a:t>Asynchronous I/O</a:t>
            </a:r>
          </a:p>
          <a:p>
            <a:pPr lvl="1" eaLnBrk="1" hangingPunct="1"/>
            <a:r>
              <a:rPr lang="en-US" altLang="zh-CN" dirty="0">
                <a:ea typeface="宋体" charset="-122"/>
              </a:rPr>
              <a:t>Interrupt driven I/O: </a:t>
            </a:r>
          </a:p>
          <a:p>
            <a:pPr lvl="2">
              <a:lnSpc>
                <a:spcPct val="90000"/>
              </a:lnSpc>
            </a:pPr>
            <a:r>
              <a:rPr lang="en-US" altLang="zh-CN" sz="1800" dirty="0">
                <a:ea typeface="宋体" charset="-122"/>
              </a:rPr>
              <a:t>CPU issues an I/O command to I/O device</a:t>
            </a:r>
          </a:p>
          <a:p>
            <a:pPr lvl="2">
              <a:lnSpc>
                <a:spcPct val="90000"/>
              </a:lnSpc>
            </a:pPr>
            <a:r>
              <a:rPr lang="en-US" altLang="zh-CN" sz="1800" dirty="0">
                <a:ea typeface="宋体" charset="-122"/>
              </a:rPr>
              <a:t>CPU enters wait state</a:t>
            </a:r>
          </a:p>
          <a:p>
            <a:pPr lvl="2">
              <a:lnSpc>
                <a:spcPct val="90000"/>
              </a:lnSpc>
            </a:pPr>
            <a:r>
              <a:rPr lang="en-US" altLang="zh-CN" sz="1800" dirty="0">
                <a:ea typeface="宋体" charset="-122"/>
              </a:rPr>
              <a:t>CPU continues with other processing (same or more likely different process)</a:t>
            </a:r>
          </a:p>
          <a:p>
            <a:pPr lvl="2">
              <a:lnSpc>
                <a:spcPct val="90000"/>
              </a:lnSpc>
            </a:pPr>
            <a:r>
              <a:rPr lang="en-US" altLang="zh-CN" sz="1800" dirty="0">
                <a:ea typeface="宋体" charset="-122"/>
              </a:rPr>
              <a:t>I/O device generates an interrupt when it finishes and the CPU finishes processing the interrupt before continuing with its present calculations.</a:t>
            </a:r>
          </a:p>
          <a:p>
            <a:pPr lvl="1" eaLnBrk="1" hangingPunct="1"/>
            <a:r>
              <a:rPr lang="en-US" altLang="zh-CN" dirty="0">
                <a:ea typeface="宋体" charset="-122"/>
              </a:rPr>
              <a:t>Direct Memory Access (DMA)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p:txBody>
          <a:bodyPr/>
          <a:lstStyle/>
          <a:p>
            <a:r>
              <a:rPr lang="en-US"/>
              <a:t>Interrupts</a:t>
            </a:r>
          </a:p>
        </p:txBody>
      </p:sp>
      <p:sp>
        <p:nvSpPr>
          <p:cNvPr id="247814" name="Rectangle 6"/>
          <p:cNvSpPr>
            <a:spLocks noChangeArrowheads="1"/>
          </p:cNvSpPr>
          <p:nvPr/>
        </p:nvSpPr>
        <p:spPr bwMode="auto">
          <a:xfrm>
            <a:off x="2155535" y="3206234"/>
            <a:ext cx="184731" cy="369332"/>
          </a:xfrm>
          <a:prstGeom prst="rect">
            <a:avLst/>
          </a:prstGeom>
          <a:noFill/>
          <a:ln w="28575">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15" name="Text Box 7"/>
          <p:cNvSpPr txBox="1">
            <a:spLocks noChangeArrowheads="1"/>
          </p:cNvSpPr>
          <p:nvPr/>
        </p:nvSpPr>
        <p:spPr bwMode="auto">
          <a:xfrm>
            <a:off x="1812926" y="3163888"/>
            <a:ext cx="671979"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CPU</a:t>
            </a:r>
          </a:p>
        </p:txBody>
      </p:sp>
      <p:sp>
        <p:nvSpPr>
          <p:cNvPr id="247816" name="Line 8"/>
          <p:cNvSpPr>
            <a:spLocks noChangeShapeType="1"/>
          </p:cNvSpPr>
          <p:nvPr/>
        </p:nvSpPr>
        <p:spPr bwMode="auto">
          <a:xfrm>
            <a:off x="2286000" y="4191000"/>
            <a:ext cx="0" cy="762000"/>
          </a:xfrm>
          <a:prstGeom prst="line">
            <a:avLst/>
          </a:prstGeom>
          <a:noFill/>
          <a:ln w="76200">
            <a:solidFill>
              <a:schemeClr val="accent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17" name="Line 9"/>
          <p:cNvSpPr>
            <a:spLocks noChangeShapeType="1"/>
          </p:cNvSpPr>
          <p:nvPr/>
        </p:nvSpPr>
        <p:spPr bwMode="auto">
          <a:xfrm>
            <a:off x="2286000" y="4914900"/>
            <a:ext cx="5943600" cy="0"/>
          </a:xfrm>
          <a:prstGeom prst="line">
            <a:avLst/>
          </a:prstGeom>
          <a:noFill/>
          <a:ln w="76200">
            <a:solidFill>
              <a:schemeClr val="accent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18" name="Text Box 10"/>
          <p:cNvSpPr txBox="1">
            <a:spLocks noChangeArrowheads="1"/>
          </p:cNvSpPr>
          <p:nvPr/>
        </p:nvSpPr>
        <p:spPr bwMode="auto">
          <a:xfrm>
            <a:off x="8289926" y="4764088"/>
            <a:ext cx="582211"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Bus</a:t>
            </a:r>
          </a:p>
        </p:txBody>
      </p:sp>
      <p:sp>
        <p:nvSpPr>
          <p:cNvPr id="247819" name="Rectangle 11"/>
          <p:cNvSpPr>
            <a:spLocks noChangeArrowheads="1"/>
          </p:cNvSpPr>
          <p:nvPr/>
        </p:nvSpPr>
        <p:spPr bwMode="auto">
          <a:xfrm>
            <a:off x="5355935" y="3206234"/>
            <a:ext cx="184731" cy="369332"/>
          </a:xfrm>
          <a:prstGeom prst="rect">
            <a:avLst/>
          </a:prstGeom>
          <a:noFill/>
          <a:ln w="28575">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20" name="Text Box 12"/>
          <p:cNvSpPr txBox="1">
            <a:spLocks noChangeArrowheads="1"/>
          </p:cNvSpPr>
          <p:nvPr/>
        </p:nvSpPr>
        <p:spPr bwMode="auto">
          <a:xfrm>
            <a:off x="4876800" y="1905000"/>
            <a:ext cx="1143000" cy="641350"/>
          </a:xfrm>
          <a:prstGeom prst="rect">
            <a:avLst/>
          </a:prstGeom>
          <a:noFill/>
          <a:ln w="28575">
            <a:noFill/>
            <a:miter lim="800000"/>
            <a:headEnd type="none" w="sm" len="sm"/>
            <a:tailEnd type="none" w="lg" len="lg"/>
          </a:ln>
          <a:effectLst/>
        </p:spPr>
        <p:txBody>
          <a:bodyPr>
            <a:spAutoFit/>
          </a:bodyPr>
          <a:lstStyle/>
          <a:p>
            <a:r>
              <a:rPr lang="en-US" b="0">
                <a:solidFill>
                  <a:srgbClr val="000000"/>
                </a:solidFill>
                <a:latin typeface="Arial" pitchFamily="34" charset="0"/>
                <a:ea typeface="+mn-ea"/>
                <a:cs typeface="+mn-cs"/>
              </a:rPr>
              <a:t>Interrupt controller</a:t>
            </a:r>
          </a:p>
        </p:txBody>
      </p:sp>
      <p:sp>
        <p:nvSpPr>
          <p:cNvPr id="247821" name="AutoShape 13"/>
          <p:cNvSpPr>
            <a:spLocks noChangeArrowheads="1"/>
          </p:cNvSpPr>
          <p:nvPr/>
        </p:nvSpPr>
        <p:spPr bwMode="auto">
          <a:xfrm>
            <a:off x="7184735" y="2600801"/>
            <a:ext cx="184731" cy="437198"/>
          </a:xfrm>
          <a:prstGeom prst="can">
            <a:avLst>
              <a:gd name="adj" fmla="val 25000"/>
            </a:avLst>
          </a:prstGeom>
          <a:noFill/>
          <a:ln w="28575">
            <a:solidFill>
              <a:schemeClr val="tx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22" name="Text Box 14"/>
          <p:cNvSpPr txBox="1">
            <a:spLocks noChangeArrowheads="1"/>
          </p:cNvSpPr>
          <p:nvPr/>
        </p:nvSpPr>
        <p:spPr bwMode="auto">
          <a:xfrm>
            <a:off x="7604126" y="2478088"/>
            <a:ext cx="633507"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Disk</a:t>
            </a:r>
          </a:p>
        </p:txBody>
      </p:sp>
      <p:sp>
        <p:nvSpPr>
          <p:cNvPr id="247823" name="Text Box 15"/>
          <p:cNvSpPr txBox="1">
            <a:spLocks noChangeArrowheads="1"/>
          </p:cNvSpPr>
          <p:nvPr/>
        </p:nvSpPr>
        <p:spPr bwMode="auto">
          <a:xfrm>
            <a:off x="6689726" y="1868488"/>
            <a:ext cx="2736647"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1. Device finishes a work</a:t>
            </a:r>
          </a:p>
        </p:txBody>
      </p:sp>
      <p:pic>
        <p:nvPicPr>
          <p:cNvPr id="247824" name="Picture 16" descr="BS00140_"/>
          <p:cNvPicPr>
            <a:picLocks noChangeAspect="1" noChangeArrowheads="1"/>
          </p:cNvPicPr>
          <p:nvPr/>
        </p:nvPicPr>
        <p:blipFill>
          <a:blip r:embed="rId3" cstate="print"/>
          <a:srcRect/>
          <a:stretch>
            <a:fillRect/>
          </a:stretch>
        </p:blipFill>
        <p:spPr bwMode="auto">
          <a:xfrm>
            <a:off x="7897814" y="2955926"/>
            <a:ext cx="1101725" cy="479425"/>
          </a:xfrm>
          <a:prstGeom prst="rect">
            <a:avLst/>
          </a:prstGeom>
          <a:noFill/>
        </p:spPr>
      </p:pic>
      <p:sp>
        <p:nvSpPr>
          <p:cNvPr id="247825" name="Text Box 17"/>
          <p:cNvSpPr txBox="1">
            <a:spLocks noChangeArrowheads="1"/>
          </p:cNvSpPr>
          <p:nvPr/>
        </p:nvSpPr>
        <p:spPr bwMode="auto">
          <a:xfrm>
            <a:off x="8999538" y="2822575"/>
            <a:ext cx="1172116"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Keyboard</a:t>
            </a:r>
          </a:p>
        </p:txBody>
      </p:sp>
      <p:sp>
        <p:nvSpPr>
          <p:cNvPr id="247826" name="Line 18"/>
          <p:cNvSpPr>
            <a:spLocks noChangeShapeType="1"/>
          </p:cNvSpPr>
          <p:nvPr/>
        </p:nvSpPr>
        <p:spPr bwMode="auto">
          <a:xfrm flipH="1">
            <a:off x="6019800" y="2822575"/>
            <a:ext cx="990600" cy="0"/>
          </a:xfrm>
          <a:prstGeom prst="line">
            <a:avLst/>
          </a:prstGeom>
          <a:noFill/>
          <a:ln w="28575">
            <a:solidFill>
              <a:schemeClr val="tx1"/>
            </a:solidFill>
            <a:round/>
            <a:headEnd type="none" w="sm" len="sm"/>
            <a:tailEnd type="triangl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27" name="Line 19"/>
          <p:cNvSpPr>
            <a:spLocks noChangeShapeType="1"/>
          </p:cNvSpPr>
          <p:nvPr/>
        </p:nvSpPr>
        <p:spPr bwMode="auto">
          <a:xfrm flipH="1">
            <a:off x="6477001" y="2362200"/>
            <a:ext cx="212725" cy="496888"/>
          </a:xfrm>
          <a:prstGeom prst="line">
            <a:avLst/>
          </a:prstGeom>
          <a:noFill/>
          <a:ln w="28575">
            <a:solidFill>
              <a:schemeClr val="tx1"/>
            </a:solidFill>
            <a:round/>
            <a:headEnd type="none" w="sm" len="sm"/>
            <a:tailEnd type="arrow" w="med" len="med"/>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28" name="Line 20"/>
          <p:cNvSpPr>
            <a:spLocks noChangeShapeType="1"/>
          </p:cNvSpPr>
          <p:nvPr/>
        </p:nvSpPr>
        <p:spPr bwMode="auto">
          <a:xfrm flipH="1">
            <a:off x="6019801" y="3163888"/>
            <a:ext cx="1878013" cy="0"/>
          </a:xfrm>
          <a:prstGeom prst="line">
            <a:avLst/>
          </a:prstGeom>
          <a:noFill/>
          <a:ln w="28575">
            <a:solidFill>
              <a:schemeClr val="tx1"/>
            </a:solidFill>
            <a:round/>
            <a:headEnd type="none" w="sm" len="sm"/>
            <a:tailEnd type="triangl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pic>
        <p:nvPicPr>
          <p:cNvPr id="247829" name="Picture 21" descr="SO02260_"/>
          <p:cNvPicPr>
            <a:picLocks noChangeAspect="1" noChangeArrowheads="1"/>
          </p:cNvPicPr>
          <p:nvPr/>
        </p:nvPicPr>
        <p:blipFill>
          <a:blip r:embed="rId4" cstate="print"/>
          <a:srcRect/>
          <a:stretch>
            <a:fillRect/>
          </a:stretch>
        </p:blipFill>
        <p:spPr bwMode="auto">
          <a:xfrm>
            <a:off x="6869114" y="3279776"/>
            <a:ext cx="573087" cy="682625"/>
          </a:xfrm>
          <a:prstGeom prst="rect">
            <a:avLst/>
          </a:prstGeom>
          <a:noFill/>
        </p:spPr>
      </p:pic>
      <p:sp>
        <p:nvSpPr>
          <p:cNvPr id="247830" name="Text Box 22"/>
          <p:cNvSpPr txBox="1">
            <a:spLocks noChangeArrowheads="1"/>
          </p:cNvSpPr>
          <p:nvPr/>
        </p:nvSpPr>
        <p:spPr bwMode="auto">
          <a:xfrm>
            <a:off x="7358064" y="3352800"/>
            <a:ext cx="761747"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Clock</a:t>
            </a:r>
          </a:p>
        </p:txBody>
      </p:sp>
      <p:sp>
        <p:nvSpPr>
          <p:cNvPr id="247831" name="Line 23"/>
          <p:cNvSpPr>
            <a:spLocks noChangeShapeType="1"/>
          </p:cNvSpPr>
          <p:nvPr/>
        </p:nvSpPr>
        <p:spPr bwMode="auto">
          <a:xfrm flipH="1">
            <a:off x="6019801" y="3621088"/>
            <a:ext cx="849313" cy="0"/>
          </a:xfrm>
          <a:prstGeom prst="line">
            <a:avLst/>
          </a:prstGeom>
          <a:noFill/>
          <a:ln w="28575">
            <a:solidFill>
              <a:schemeClr val="tx1"/>
            </a:solidFill>
            <a:round/>
            <a:headEnd type="none" w="sm" len="sm"/>
            <a:tailEnd type="triangl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pic>
        <p:nvPicPr>
          <p:cNvPr id="247832" name="Picture 24" descr="j0197435"/>
          <p:cNvPicPr>
            <a:picLocks noChangeAspect="1" noChangeArrowheads="1"/>
          </p:cNvPicPr>
          <p:nvPr/>
        </p:nvPicPr>
        <p:blipFill>
          <a:blip r:embed="rId5" cstate="print"/>
          <a:srcRect/>
          <a:stretch>
            <a:fillRect/>
          </a:stretch>
        </p:blipFill>
        <p:spPr bwMode="auto">
          <a:xfrm>
            <a:off x="8382000" y="3629025"/>
            <a:ext cx="598488" cy="666750"/>
          </a:xfrm>
          <a:prstGeom prst="rect">
            <a:avLst/>
          </a:prstGeom>
          <a:noFill/>
        </p:spPr>
      </p:pic>
      <p:sp>
        <p:nvSpPr>
          <p:cNvPr id="247833" name="Text Box 25"/>
          <p:cNvSpPr txBox="1">
            <a:spLocks noChangeArrowheads="1"/>
          </p:cNvSpPr>
          <p:nvPr/>
        </p:nvSpPr>
        <p:spPr bwMode="auto">
          <a:xfrm>
            <a:off x="9128126" y="3621088"/>
            <a:ext cx="864339"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Printer</a:t>
            </a:r>
          </a:p>
        </p:txBody>
      </p:sp>
      <p:sp>
        <p:nvSpPr>
          <p:cNvPr id="247834" name="Line 26"/>
          <p:cNvSpPr>
            <a:spLocks noChangeShapeType="1"/>
          </p:cNvSpPr>
          <p:nvPr/>
        </p:nvSpPr>
        <p:spPr bwMode="auto">
          <a:xfrm flipH="1">
            <a:off x="6019800" y="3962400"/>
            <a:ext cx="2362200" cy="0"/>
          </a:xfrm>
          <a:prstGeom prst="line">
            <a:avLst/>
          </a:prstGeom>
          <a:noFill/>
          <a:ln w="28575">
            <a:solidFill>
              <a:schemeClr val="tx1"/>
            </a:solidFill>
            <a:round/>
            <a:headEnd type="none" w="sm" len="sm"/>
            <a:tailEnd type="triangl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35" name="Rectangle 27"/>
          <p:cNvSpPr>
            <a:spLocks noChangeArrowheads="1"/>
          </p:cNvSpPr>
          <p:nvPr/>
        </p:nvSpPr>
        <p:spPr bwMode="auto">
          <a:xfrm>
            <a:off x="5355935" y="2921278"/>
            <a:ext cx="184731" cy="369332"/>
          </a:xfrm>
          <a:prstGeom prst="rect">
            <a:avLst/>
          </a:prstGeom>
          <a:noFill/>
          <a:ln w="28575">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36" name="Rectangle 28"/>
          <p:cNvSpPr>
            <a:spLocks noChangeArrowheads="1"/>
          </p:cNvSpPr>
          <p:nvPr/>
        </p:nvSpPr>
        <p:spPr bwMode="auto">
          <a:xfrm>
            <a:off x="5355935" y="3262591"/>
            <a:ext cx="184731" cy="369332"/>
          </a:xfrm>
          <a:prstGeom prst="rect">
            <a:avLst/>
          </a:prstGeom>
          <a:noFill/>
          <a:ln w="28575">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37" name="Rectangle 29"/>
          <p:cNvSpPr>
            <a:spLocks noChangeArrowheads="1"/>
          </p:cNvSpPr>
          <p:nvPr/>
        </p:nvSpPr>
        <p:spPr bwMode="auto">
          <a:xfrm>
            <a:off x="5355935" y="3607078"/>
            <a:ext cx="184731" cy="369332"/>
          </a:xfrm>
          <a:prstGeom prst="rect">
            <a:avLst/>
          </a:prstGeom>
          <a:noFill/>
          <a:ln w="28575">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38" name="Line 30"/>
          <p:cNvSpPr>
            <a:spLocks noChangeShapeType="1"/>
          </p:cNvSpPr>
          <p:nvPr/>
        </p:nvSpPr>
        <p:spPr bwMode="auto">
          <a:xfrm>
            <a:off x="5410200" y="4191000"/>
            <a:ext cx="0" cy="762000"/>
          </a:xfrm>
          <a:prstGeom prst="line">
            <a:avLst/>
          </a:prstGeom>
          <a:noFill/>
          <a:ln w="76200">
            <a:solidFill>
              <a:schemeClr val="accent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41" name="Text Box 33"/>
          <p:cNvSpPr txBox="1">
            <a:spLocks noChangeArrowheads="1"/>
          </p:cNvSpPr>
          <p:nvPr/>
        </p:nvSpPr>
        <p:spPr bwMode="auto">
          <a:xfrm>
            <a:off x="3048000" y="3505201"/>
            <a:ext cx="2209800" cy="590931"/>
          </a:xfrm>
          <a:prstGeom prst="rect">
            <a:avLst/>
          </a:prstGeom>
          <a:noFill/>
          <a:ln w="28575">
            <a:noFill/>
            <a:miter lim="800000"/>
            <a:headEnd type="none" w="sm" len="sm"/>
            <a:tailEnd type="none" w="lg" len="lg"/>
          </a:ln>
          <a:effectLst/>
        </p:spPr>
        <p:txBody>
          <a:bodyPr>
            <a:spAutoFit/>
          </a:bodyPr>
          <a:lstStyle/>
          <a:p>
            <a:pPr>
              <a:lnSpc>
                <a:spcPct val="90000"/>
              </a:lnSpc>
            </a:pPr>
            <a:r>
              <a:rPr lang="en-US" b="0">
                <a:solidFill>
                  <a:srgbClr val="000000"/>
                </a:solidFill>
                <a:latin typeface="Arial" pitchFamily="34" charset="0"/>
                <a:ea typeface="+mn-ea"/>
                <a:cs typeface="+mn-cs"/>
              </a:rPr>
              <a:t>2. Controller issues interrupt</a:t>
            </a:r>
          </a:p>
        </p:txBody>
      </p:sp>
      <p:sp>
        <p:nvSpPr>
          <p:cNvPr id="247843" name="Text Box 35"/>
          <p:cNvSpPr txBox="1">
            <a:spLocks noChangeArrowheads="1"/>
          </p:cNvSpPr>
          <p:nvPr/>
        </p:nvSpPr>
        <p:spPr bwMode="auto">
          <a:xfrm>
            <a:off x="2955926" y="2222501"/>
            <a:ext cx="2073275" cy="590931"/>
          </a:xfrm>
          <a:prstGeom prst="rect">
            <a:avLst/>
          </a:prstGeom>
          <a:noFill/>
          <a:ln w="28575">
            <a:noFill/>
            <a:miter lim="800000"/>
            <a:headEnd type="none" w="sm" len="sm"/>
            <a:tailEnd type="none" w="lg" len="lg"/>
          </a:ln>
          <a:effectLst/>
        </p:spPr>
        <p:txBody>
          <a:bodyPr>
            <a:spAutoFit/>
          </a:bodyPr>
          <a:lstStyle/>
          <a:p>
            <a:pPr>
              <a:lnSpc>
                <a:spcPct val="90000"/>
              </a:lnSpc>
            </a:pPr>
            <a:r>
              <a:rPr lang="en-US" b="0">
                <a:solidFill>
                  <a:srgbClr val="000000"/>
                </a:solidFill>
                <a:latin typeface="Arial" pitchFamily="34" charset="0"/>
                <a:ea typeface="+mn-ea"/>
                <a:cs typeface="+mn-cs"/>
              </a:rPr>
              <a:t>3. CPU acks interrupt</a:t>
            </a:r>
          </a:p>
        </p:txBody>
      </p:sp>
      <p:sp>
        <p:nvSpPr>
          <p:cNvPr id="247844" name="Freeform 36"/>
          <p:cNvSpPr>
            <a:spLocks/>
          </p:cNvSpPr>
          <p:nvPr/>
        </p:nvSpPr>
        <p:spPr bwMode="auto">
          <a:xfrm>
            <a:off x="3641435" y="4196834"/>
            <a:ext cx="184731" cy="369332"/>
          </a:xfrm>
          <a:custGeom>
            <a:avLst/>
            <a:gdLst/>
            <a:ahLst/>
            <a:cxnLst>
              <a:cxn ang="0">
                <a:pos x="1728" y="0"/>
              </a:cxn>
              <a:cxn ang="0">
                <a:pos x="1440" y="288"/>
              </a:cxn>
              <a:cxn ang="0">
                <a:pos x="816" y="432"/>
              </a:cxn>
              <a:cxn ang="0">
                <a:pos x="240" y="288"/>
              </a:cxn>
              <a:cxn ang="0">
                <a:pos x="0" y="0"/>
              </a:cxn>
            </a:cxnLst>
            <a:rect l="0" t="0" r="r" b="b"/>
            <a:pathLst>
              <a:path w="1728" h="432">
                <a:moveTo>
                  <a:pt x="1728" y="0"/>
                </a:moveTo>
                <a:cubicBezTo>
                  <a:pt x="1660" y="108"/>
                  <a:pt x="1592" y="216"/>
                  <a:pt x="1440" y="288"/>
                </a:cubicBezTo>
                <a:cubicBezTo>
                  <a:pt x="1288" y="360"/>
                  <a:pt x="1016" y="432"/>
                  <a:pt x="816" y="432"/>
                </a:cubicBezTo>
                <a:cubicBezTo>
                  <a:pt x="616" y="432"/>
                  <a:pt x="376" y="360"/>
                  <a:pt x="240" y="288"/>
                </a:cubicBezTo>
                <a:cubicBezTo>
                  <a:pt x="104" y="216"/>
                  <a:pt x="52" y="108"/>
                  <a:pt x="0" y="0"/>
                </a:cubicBezTo>
              </a:path>
            </a:pathLst>
          </a:custGeom>
          <a:noFill/>
          <a:ln w="28575" cap="flat" cmpd="sng">
            <a:solidFill>
              <a:schemeClr val="tx1"/>
            </a:solidFill>
            <a:prstDash val="solid"/>
            <a:round/>
            <a:headEnd type="none" w="sm" len="sm"/>
            <a:tailEnd type="arrow" w="med" len="med"/>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47845" name="Freeform 37"/>
          <p:cNvSpPr>
            <a:spLocks/>
          </p:cNvSpPr>
          <p:nvPr/>
        </p:nvSpPr>
        <p:spPr bwMode="auto">
          <a:xfrm>
            <a:off x="3755735" y="2882384"/>
            <a:ext cx="184731" cy="369332"/>
          </a:xfrm>
          <a:custGeom>
            <a:avLst/>
            <a:gdLst/>
            <a:ahLst/>
            <a:cxnLst>
              <a:cxn ang="0">
                <a:pos x="0" y="168"/>
              </a:cxn>
              <a:cxn ang="0">
                <a:pos x="240" y="72"/>
              </a:cxn>
              <a:cxn ang="0">
                <a:pos x="576" y="24"/>
              </a:cxn>
              <a:cxn ang="0">
                <a:pos x="1056" y="24"/>
              </a:cxn>
              <a:cxn ang="0">
                <a:pos x="1488" y="168"/>
              </a:cxn>
            </a:cxnLst>
            <a:rect l="0" t="0" r="r" b="b"/>
            <a:pathLst>
              <a:path w="1488" h="168">
                <a:moveTo>
                  <a:pt x="0" y="168"/>
                </a:moveTo>
                <a:cubicBezTo>
                  <a:pt x="72" y="132"/>
                  <a:pt x="144" y="96"/>
                  <a:pt x="240" y="72"/>
                </a:cubicBezTo>
                <a:cubicBezTo>
                  <a:pt x="336" y="48"/>
                  <a:pt x="440" y="32"/>
                  <a:pt x="576" y="24"/>
                </a:cubicBezTo>
                <a:cubicBezTo>
                  <a:pt x="712" y="16"/>
                  <a:pt x="904" y="0"/>
                  <a:pt x="1056" y="24"/>
                </a:cubicBezTo>
                <a:cubicBezTo>
                  <a:pt x="1208" y="48"/>
                  <a:pt x="1348" y="108"/>
                  <a:pt x="1488" y="168"/>
                </a:cubicBezTo>
              </a:path>
            </a:pathLst>
          </a:custGeom>
          <a:noFill/>
          <a:ln w="28575" cap="flat" cmpd="sng">
            <a:solidFill>
              <a:schemeClr val="tx1"/>
            </a:solidFill>
            <a:prstDash val="solid"/>
            <a:round/>
            <a:headEnd type="none" w="sm" len="sm"/>
            <a:tailEnd type="arrow" w="med" len="med"/>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33"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28</a:t>
            </a:fld>
            <a:endParaRPr lang="en-US" altLang="zh-CN" b="0" dirty="0">
              <a:solidFill>
                <a:srgbClr val="000000"/>
              </a:solidFill>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7" name="Rectangle 5"/>
          <p:cNvSpPr>
            <a:spLocks noGrp="1" noChangeArrowheads="1"/>
          </p:cNvSpPr>
          <p:nvPr>
            <p:ph type="title"/>
          </p:nvPr>
        </p:nvSpPr>
        <p:spPr/>
        <p:txBody>
          <a:bodyPr/>
          <a:lstStyle/>
          <a:p>
            <a:r>
              <a:rPr lang="en-US"/>
              <a:t>Interrupt Processing</a:t>
            </a:r>
          </a:p>
        </p:txBody>
      </p:sp>
      <p:sp>
        <p:nvSpPr>
          <p:cNvPr id="248838" name="Rectangle 6"/>
          <p:cNvSpPr>
            <a:spLocks noGrp="1" noChangeArrowheads="1"/>
          </p:cNvSpPr>
          <p:nvPr>
            <p:ph type="body" idx="1"/>
          </p:nvPr>
        </p:nvSpPr>
        <p:spPr/>
        <p:txBody>
          <a:bodyPr/>
          <a:lstStyle/>
          <a:p>
            <a:r>
              <a:rPr lang="en-US" sz="2800"/>
              <a:t>I/O devices raise interrupt by asserting a signal on a bus line assigned</a:t>
            </a:r>
          </a:p>
          <a:p>
            <a:r>
              <a:rPr lang="en-US" sz="2800"/>
              <a:t>Multiple interrupts </a:t>
            </a:r>
            <a:r>
              <a:rPr lang="en-US" sz="2800">
                <a:sym typeface="Wingdings" pitchFamily="2" charset="2"/>
              </a:rPr>
              <a:t> the one with high priority goes first</a:t>
            </a:r>
          </a:p>
          <a:p>
            <a:r>
              <a:rPr lang="en-US" sz="2800">
                <a:sym typeface="Wingdings" pitchFamily="2" charset="2"/>
              </a:rPr>
              <a:t>Interrupt controller interrupts CPU</a:t>
            </a:r>
          </a:p>
          <a:p>
            <a:pPr lvl="1"/>
            <a:r>
              <a:rPr lang="en-US" sz="2400"/>
              <a:t>Put device # on address lines</a:t>
            </a:r>
          </a:p>
          <a:p>
            <a:r>
              <a:rPr lang="en-US" sz="2800"/>
              <a:t>Device # </a:t>
            </a:r>
            <a:r>
              <a:rPr lang="en-US" sz="2800">
                <a:sym typeface="Wingdings" pitchFamily="2" charset="2"/>
              </a:rPr>
              <a:t> check interrupt vector table for interrupt handler (a program)</a:t>
            </a:r>
          </a:p>
          <a:p>
            <a:pPr lvl="1"/>
            <a:r>
              <a:rPr lang="en-US" sz="2400">
                <a:sym typeface="Wingdings" pitchFamily="2" charset="2"/>
              </a:rPr>
              <a:t>Enable interrupts shortly after the handler starts</a:t>
            </a:r>
          </a:p>
        </p:txBody>
      </p:sp>
      <p:sp>
        <p:nvSpPr>
          <p:cNvPr id="5"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29</a:t>
            </a:fld>
            <a:endParaRPr lang="en-US" altLang="zh-CN" b="0" dirty="0">
              <a:solidFill>
                <a:srgbClr val="000000"/>
              </a:solidFill>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2514" name="Rectangle 2"/>
          <p:cNvSpPr>
            <a:spLocks noGrp="1" noChangeArrowheads="1"/>
          </p:cNvSpPr>
          <p:nvPr>
            <p:ph type="title"/>
          </p:nvPr>
        </p:nvSpPr>
        <p:spPr/>
        <p:txBody>
          <a:bodyPr/>
          <a:lstStyle/>
          <a:p>
            <a:r>
              <a:rPr lang="en-US"/>
              <a:t>The Requirements of I/O</a:t>
            </a:r>
          </a:p>
        </p:txBody>
      </p:sp>
      <p:sp>
        <p:nvSpPr>
          <p:cNvPr id="832515" name="Rectangle 3"/>
          <p:cNvSpPr>
            <a:spLocks noGrp="1" noChangeArrowheads="1"/>
          </p:cNvSpPr>
          <p:nvPr>
            <p:ph type="body" idx="1"/>
          </p:nvPr>
        </p:nvSpPr>
        <p:spPr>
          <a:xfrm>
            <a:off x="1600200" y="1838632"/>
            <a:ext cx="9067800" cy="5019368"/>
          </a:xfrm>
        </p:spPr>
        <p:txBody>
          <a:bodyPr>
            <a:normAutofit fontScale="85000" lnSpcReduction="20000"/>
          </a:bodyPr>
          <a:lstStyle/>
          <a:p>
            <a:pPr>
              <a:lnSpc>
                <a:spcPct val="80000"/>
              </a:lnSpc>
              <a:spcBef>
                <a:spcPct val="5000"/>
              </a:spcBef>
            </a:pPr>
            <a:r>
              <a:rPr lang="en-US" dirty="0"/>
              <a:t>So far in this course:</a:t>
            </a:r>
          </a:p>
          <a:p>
            <a:pPr lvl="1">
              <a:lnSpc>
                <a:spcPct val="80000"/>
              </a:lnSpc>
              <a:spcBef>
                <a:spcPct val="5000"/>
              </a:spcBef>
            </a:pPr>
            <a:r>
              <a:rPr lang="en-US" dirty="0"/>
              <a:t>We have learned how to manage CPU, memory</a:t>
            </a:r>
          </a:p>
          <a:p>
            <a:pPr>
              <a:lnSpc>
                <a:spcPct val="80000"/>
              </a:lnSpc>
              <a:spcBef>
                <a:spcPct val="5000"/>
              </a:spcBef>
            </a:pPr>
            <a:r>
              <a:rPr lang="en-US" dirty="0"/>
              <a:t>What about I/O?</a:t>
            </a:r>
          </a:p>
          <a:p>
            <a:pPr lvl="1">
              <a:lnSpc>
                <a:spcPct val="80000"/>
              </a:lnSpc>
              <a:spcBef>
                <a:spcPct val="5000"/>
              </a:spcBef>
            </a:pPr>
            <a:r>
              <a:rPr lang="en-US" dirty="0"/>
              <a:t>Without I/O, computers are useless (disembodied brains?)</a:t>
            </a:r>
          </a:p>
          <a:p>
            <a:pPr lvl="1">
              <a:lnSpc>
                <a:spcPct val="80000"/>
              </a:lnSpc>
              <a:spcBef>
                <a:spcPct val="5000"/>
              </a:spcBef>
            </a:pPr>
            <a:r>
              <a:rPr lang="en-US" dirty="0"/>
              <a:t>But… thousands of devices, each slightly different</a:t>
            </a:r>
          </a:p>
          <a:p>
            <a:pPr lvl="2">
              <a:lnSpc>
                <a:spcPct val="80000"/>
              </a:lnSpc>
              <a:spcBef>
                <a:spcPct val="5000"/>
              </a:spcBef>
            </a:pPr>
            <a:r>
              <a:rPr lang="en-US" dirty="0"/>
              <a:t>How can we standardize the interfaces to these devices?</a:t>
            </a:r>
          </a:p>
          <a:p>
            <a:pPr lvl="1">
              <a:lnSpc>
                <a:spcPct val="80000"/>
              </a:lnSpc>
              <a:spcBef>
                <a:spcPct val="5000"/>
              </a:spcBef>
            </a:pPr>
            <a:r>
              <a:rPr lang="en-US" dirty="0"/>
              <a:t>Devices unreliable: media failures and transmission errors</a:t>
            </a:r>
          </a:p>
          <a:p>
            <a:pPr lvl="2">
              <a:lnSpc>
                <a:spcPct val="80000"/>
              </a:lnSpc>
              <a:spcBef>
                <a:spcPct val="5000"/>
              </a:spcBef>
            </a:pPr>
            <a:r>
              <a:rPr lang="en-US" dirty="0"/>
              <a:t>How can we make them reliable???</a:t>
            </a:r>
          </a:p>
          <a:p>
            <a:pPr lvl="1">
              <a:lnSpc>
                <a:spcPct val="80000"/>
              </a:lnSpc>
              <a:spcBef>
                <a:spcPct val="5000"/>
              </a:spcBef>
            </a:pPr>
            <a:r>
              <a:rPr lang="en-US" dirty="0"/>
              <a:t>Devices unpredictable and/or slow</a:t>
            </a:r>
          </a:p>
          <a:p>
            <a:pPr lvl="2">
              <a:lnSpc>
                <a:spcPct val="80000"/>
              </a:lnSpc>
              <a:spcBef>
                <a:spcPct val="5000"/>
              </a:spcBef>
            </a:pPr>
            <a:r>
              <a:rPr lang="en-US" dirty="0"/>
              <a:t>How can we manage them if we don’t know what they will do or how they will perform?</a:t>
            </a:r>
          </a:p>
          <a:p>
            <a:pPr>
              <a:lnSpc>
                <a:spcPct val="80000"/>
              </a:lnSpc>
              <a:spcBef>
                <a:spcPct val="5000"/>
              </a:spcBef>
            </a:pPr>
            <a:r>
              <a:rPr lang="en-US" dirty="0"/>
              <a:t>Some operational parameters:</a:t>
            </a:r>
          </a:p>
          <a:p>
            <a:pPr lvl="1">
              <a:lnSpc>
                <a:spcPct val="80000"/>
              </a:lnSpc>
              <a:spcBef>
                <a:spcPct val="5000"/>
              </a:spcBef>
            </a:pPr>
            <a:r>
              <a:rPr lang="en-US" dirty="0"/>
              <a:t>Byte/Block</a:t>
            </a:r>
          </a:p>
          <a:p>
            <a:pPr lvl="2">
              <a:lnSpc>
                <a:spcPct val="80000"/>
              </a:lnSpc>
              <a:spcBef>
                <a:spcPct val="5000"/>
              </a:spcBef>
            </a:pPr>
            <a:r>
              <a:rPr lang="en-US" dirty="0"/>
              <a:t>Some devices provide single byte at a time (</a:t>
            </a:r>
            <a:r>
              <a:rPr lang="en-US" i="1" dirty="0"/>
              <a:t>e.g. </a:t>
            </a:r>
            <a:r>
              <a:rPr lang="en-US" dirty="0"/>
              <a:t>keyboard)</a:t>
            </a:r>
          </a:p>
          <a:p>
            <a:pPr lvl="2">
              <a:lnSpc>
                <a:spcPct val="80000"/>
              </a:lnSpc>
              <a:spcBef>
                <a:spcPct val="5000"/>
              </a:spcBef>
            </a:pPr>
            <a:r>
              <a:rPr lang="en-US" dirty="0"/>
              <a:t>Others provide whole blocks (</a:t>
            </a:r>
            <a:r>
              <a:rPr lang="en-US" i="1" dirty="0"/>
              <a:t>e.g.</a:t>
            </a:r>
            <a:r>
              <a:rPr lang="en-US" dirty="0"/>
              <a:t> disks, networks, etc)</a:t>
            </a:r>
          </a:p>
          <a:p>
            <a:pPr lvl="1">
              <a:lnSpc>
                <a:spcPct val="80000"/>
              </a:lnSpc>
              <a:spcBef>
                <a:spcPct val="5000"/>
              </a:spcBef>
            </a:pPr>
            <a:r>
              <a:rPr lang="en-US" dirty="0"/>
              <a:t>Sequential/Random</a:t>
            </a:r>
          </a:p>
          <a:p>
            <a:pPr lvl="2">
              <a:lnSpc>
                <a:spcPct val="80000"/>
              </a:lnSpc>
              <a:spcBef>
                <a:spcPct val="5000"/>
              </a:spcBef>
            </a:pPr>
            <a:r>
              <a:rPr lang="en-US" dirty="0"/>
              <a:t>Some devices must be accessed sequentially (</a:t>
            </a:r>
            <a:r>
              <a:rPr lang="en-US" i="1" dirty="0"/>
              <a:t>e.g.</a:t>
            </a:r>
            <a:r>
              <a:rPr lang="en-US" dirty="0"/>
              <a:t> tape)</a:t>
            </a:r>
          </a:p>
          <a:p>
            <a:pPr lvl="2">
              <a:lnSpc>
                <a:spcPct val="80000"/>
              </a:lnSpc>
              <a:spcBef>
                <a:spcPct val="5000"/>
              </a:spcBef>
            </a:pPr>
            <a:r>
              <a:rPr lang="en-US" dirty="0"/>
              <a:t>Others can be accessed randomly (</a:t>
            </a:r>
            <a:r>
              <a:rPr lang="en-US" i="1" dirty="0"/>
              <a:t>e.g.</a:t>
            </a:r>
            <a:r>
              <a:rPr lang="en-US" dirty="0"/>
              <a:t> disk, </a:t>
            </a:r>
            <a:r>
              <a:rPr lang="en-US" dirty="0" err="1"/>
              <a:t>cd</a:t>
            </a:r>
            <a:r>
              <a:rPr lang="en-US" dirty="0"/>
              <a:t>, etc.)</a:t>
            </a:r>
          </a:p>
          <a:p>
            <a:pPr lvl="1">
              <a:lnSpc>
                <a:spcPct val="80000"/>
              </a:lnSpc>
              <a:spcBef>
                <a:spcPct val="5000"/>
              </a:spcBef>
            </a:pPr>
            <a:r>
              <a:rPr lang="en-US" dirty="0"/>
              <a:t>Polling/Interrupts</a:t>
            </a:r>
          </a:p>
          <a:p>
            <a:pPr lvl="2">
              <a:lnSpc>
                <a:spcPct val="80000"/>
              </a:lnSpc>
              <a:spcBef>
                <a:spcPct val="5000"/>
              </a:spcBef>
            </a:pPr>
            <a:r>
              <a:rPr lang="en-US" dirty="0"/>
              <a:t>Some devices require continual monitoring</a:t>
            </a:r>
          </a:p>
          <a:p>
            <a:pPr lvl="2">
              <a:lnSpc>
                <a:spcPct val="80000"/>
              </a:lnSpc>
              <a:spcBef>
                <a:spcPct val="5000"/>
              </a:spcBef>
            </a:pPr>
            <a:r>
              <a:rPr lang="en-US" dirty="0"/>
              <a:t>Others generate interrupts when they need service</a:t>
            </a:r>
          </a:p>
        </p:txBody>
      </p:sp>
      <p:sp>
        <p:nvSpPr>
          <p:cNvPr id="4"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3</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32515">
                                            <p:txEl>
                                              <p:pRg st="0" end="0"/>
                                            </p:txEl>
                                          </p:spTgt>
                                        </p:tgtEl>
                                        <p:attrNameLst>
                                          <p:attrName>style.visibility</p:attrName>
                                        </p:attrNameLst>
                                      </p:cBhvr>
                                      <p:to>
                                        <p:strVal val="visible"/>
                                      </p:to>
                                    </p:set>
                                    <p:anim calcmode="lin" valueType="num">
                                      <p:cBhvr additive="base">
                                        <p:cTn id="7" dur="500" fill="hold"/>
                                        <p:tgtEl>
                                          <p:spTgt spid="8325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325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32515">
                                            <p:txEl>
                                              <p:pRg st="1" end="1"/>
                                            </p:txEl>
                                          </p:spTgt>
                                        </p:tgtEl>
                                        <p:attrNameLst>
                                          <p:attrName>style.visibility</p:attrName>
                                        </p:attrNameLst>
                                      </p:cBhvr>
                                      <p:to>
                                        <p:strVal val="visible"/>
                                      </p:to>
                                    </p:set>
                                    <p:anim calcmode="lin" valueType="num">
                                      <p:cBhvr additive="base">
                                        <p:cTn id="11" dur="500" fill="hold"/>
                                        <p:tgtEl>
                                          <p:spTgt spid="8325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3251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32515">
                                            <p:txEl>
                                              <p:pRg st="2" end="2"/>
                                            </p:txEl>
                                          </p:spTgt>
                                        </p:tgtEl>
                                        <p:attrNameLst>
                                          <p:attrName>style.visibility</p:attrName>
                                        </p:attrNameLst>
                                      </p:cBhvr>
                                      <p:to>
                                        <p:strVal val="visible"/>
                                      </p:to>
                                    </p:set>
                                    <p:anim calcmode="lin" valueType="num">
                                      <p:cBhvr additive="base">
                                        <p:cTn id="17" dur="500" fill="hold"/>
                                        <p:tgtEl>
                                          <p:spTgt spid="83251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3251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32515">
                                            <p:txEl>
                                              <p:pRg st="3" end="3"/>
                                            </p:txEl>
                                          </p:spTgt>
                                        </p:tgtEl>
                                        <p:attrNameLst>
                                          <p:attrName>style.visibility</p:attrName>
                                        </p:attrNameLst>
                                      </p:cBhvr>
                                      <p:to>
                                        <p:strVal val="visible"/>
                                      </p:to>
                                    </p:set>
                                    <p:anim calcmode="lin" valueType="num">
                                      <p:cBhvr additive="base">
                                        <p:cTn id="23" dur="500" fill="hold"/>
                                        <p:tgtEl>
                                          <p:spTgt spid="83251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3251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832515">
                                            <p:txEl>
                                              <p:pRg st="4" end="4"/>
                                            </p:txEl>
                                          </p:spTgt>
                                        </p:tgtEl>
                                        <p:attrNameLst>
                                          <p:attrName>style.visibility</p:attrName>
                                        </p:attrNameLst>
                                      </p:cBhvr>
                                      <p:to>
                                        <p:strVal val="visible"/>
                                      </p:to>
                                    </p:set>
                                    <p:anim calcmode="lin" valueType="num">
                                      <p:cBhvr additive="base">
                                        <p:cTn id="29" dur="500" fill="hold"/>
                                        <p:tgtEl>
                                          <p:spTgt spid="83251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832515">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832515">
                                            <p:txEl>
                                              <p:pRg st="5" end="5"/>
                                            </p:txEl>
                                          </p:spTgt>
                                        </p:tgtEl>
                                        <p:attrNameLst>
                                          <p:attrName>style.visibility</p:attrName>
                                        </p:attrNameLst>
                                      </p:cBhvr>
                                      <p:to>
                                        <p:strVal val="visible"/>
                                      </p:to>
                                    </p:set>
                                    <p:anim calcmode="lin" valueType="num">
                                      <p:cBhvr additive="base">
                                        <p:cTn id="33" dur="500" fill="hold"/>
                                        <p:tgtEl>
                                          <p:spTgt spid="832515">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3251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832515">
                                            <p:txEl>
                                              <p:pRg st="6" end="6"/>
                                            </p:txEl>
                                          </p:spTgt>
                                        </p:tgtEl>
                                        <p:attrNameLst>
                                          <p:attrName>style.visibility</p:attrName>
                                        </p:attrNameLst>
                                      </p:cBhvr>
                                      <p:to>
                                        <p:strVal val="visible"/>
                                      </p:to>
                                    </p:set>
                                    <p:anim calcmode="lin" valueType="num">
                                      <p:cBhvr additive="base">
                                        <p:cTn id="39" dur="500" fill="hold"/>
                                        <p:tgtEl>
                                          <p:spTgt spid="832515">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32515">
                                            <p:txEl>
                                              <p:pRg st="6" end="6"/>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832515">
                                            <p:txEl>
                                              <p:pRg st="7" end="7"/>
                                            </p:txEl>
                                          </p:spTgt>
                                        </p:tgtEl>
                                        <p:attrNameLst>
                                          <p:attrName>style.visibility</p:attrName>
                                        </p:attrNameLst>
                                      </p:cBhvr>
                                      <p:to>
                                        <p:strVal val="visible"/>
                                      </p:to>
                                    </p:set>
                                    <p:anim calcmode="lin" valueType="num">
                                      <p:cBhvr additive="base">
                                        <p:cTn id="43" dur="500" fill="hold"/>
                                        <p:tgtEl>
                                          <p:spTgt spid="832515">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83251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832515">
                                            <p:txEl>
                                              <p:pRg st="8" end="8"/>
                                            </p:txEl>
                                          </p:spTgt>
                                        </p:tgtEl>
                                        <p:attrNameLst>
                                          <p:attrName>style.visibility</p:attrName>
                                        </p:attrNameLst>
                                      </p:cBhvr>
                                      <p:to>
                                        <p:strVal val="visible"/>
                                      </p:to>
                                    </p:set>
                                    <p:anim calcmode="lin" valueType="num">
                                      <p:cBhvr additive="base">
                                        <p:cTn id="49" dur="500" fill="hold"/>
                                        <p:tgtEl>
                                          <p:spTgt spid="83251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32515">
                                            <p:txEl>
                                              <p:pRg st="8" end="8"/>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832515">
                                            <p:txEl>
                                              <p:pRg st="9" end="9"/>
                                            </p:txEl>
                                          </p:spTgt>
                                        </p:tgtEl>
                                        <p:attrNameLst>
                                          <p:attrName>style.visibility</p:attrName>
                                        </p:attrNameLst>
                                      </p:cBhvr>
                                      <p:to>
                                        <p:strVal val="visible"/>
                                      </p:to>
                                    </p:set>
                                    <p:anim calcmode="lin" valueType="num">
                                      <p:cBhvr additive="base">
                                        <p:cTn id="53" dur="500" fill="hold"/>
                                        <p:tgtEl>
                                          <p:spTgt spid="832515">
                                            <p:txEl>
                                              <p:pRg st="9" end="9"/>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83251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832515">
                                            <p:txEl>
                                              <p:pRg st="10" end="10"/>
                                            </p:txEl>
                                          </p:spTgt>
                                        </p:tgtEl>
                                        <p:attrNameLst>
                                          <p:attrName>style.visibility</p:attrName>
                                        </p:attrNameLst>
                                      </p:cBhvr>
                                      <p:to>
                                        <p:strVal val="visible"/>
                                      </p:to>
                                    </p:set>
                                    <p:anim calcmode="lin" valueType="num">
                                      <p:cBhvr additive="base">
                                        <p:cTn id="59" dur="500" fill="hold"/>
                                        <p:tgtEl>
                                          <p:spTgt spid="832515">
                                            <p:txEl>
                                              <p:pRg st="10" end="1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3251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832515">
                                            <p:txEl>
                                              <p:pRg st="11" end="11"/>
                                            </p:txEl>
                                          </p:spTgt>
                                        </p:tgtEl>
                                        <p:attrNameLst>
                                          <p:attrName>style.visibility</p:attrName>
                                        </p:attrNameLst>
                                      </p:cBhvr>
                                      <p:to>
                                        <p:strVal val="visible"/>
                                      </p:to>
                                    </p:set>
                                    <p:anim calcmode="lin" valueType="num">
                                      <p:cBhvr additive="base">
                                        <p:cTn id="65" dur="500" fill="hold"/>
                                        <p:tgtEl>
                                          <p:spTgt spid="832515">
                                            <p:txEl>
                                              <p:pRg st="11" end="11"/>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832515">
                                            <p:txEl>
                                              <p:pRg st="11" end="11"/>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832515">
                                            <p:txEl>
                                              <p:pRg st="12" end="12"/>
                                            </p:txEl>
                                          </p:spTgt>
                                        </p:tgtEl>
                                        <p:attrNameLst>
                                          <p:attrName>style.visibility</p:attrName>
                                        </p:attrNameLst>
                                      </p:cBhvr>
                                      <p:to>
                                        <p:strVal val="visible"/>
                                      </p:to>
                                    </p:set>
                                    <p:anim calcmode="lin" valueType="num">
                                      <p:cBhvr additive="base">
                                        <p:cTn id="69" dur="500" fill="hold"/>
                                        <p:tgtEl>
                                          <p:spTgt spid="832515">
                                            <p:txEl>
                                              <p:pRg st="12" end="12"/>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832515">
                                            <p:txEl>
                                              <p:pRg st="12" end="12"/>
                                            </p:txEl>
                                          </p:spTgt>
                                        </p:tgtEl>
                                        <p:attrNameLst>
                                          <p:attrName>ppt_y</p:attrName>
                                        </p:attrNameLst>
                                      </p:cBhvr>
                                      <p:tavLst>
                                        <p:tav tm="0">
                                          <p:val>
                                            <p:strVal val="#ppt_y"/>
                                          </p:val>
                                        </p:tav>
                                        <p:tav tm="100000">
                                          <p:val>
                                            <p:strVal val="#ppt_y"/>
                                          </p:val>
                                        </p:tav>
                                      </p:tavLst>
                                    </p:anim>
                                  </p:childTnLst>
                                </p:cTn>
                              </p:par>
                              <p:par>
                                <p:cTn id="71" presetID="2" presetClass="entr" presetSubtype="2" fill="hold" grpId="0" nodeType="withEffect">
                                  <p:stCondLst>
                                    <p:cond delay="0"/>
                                  </p:stCondLst>
                                  <p:childTnLst>
                                    <p:set>
                                      <p:cBhvr>
                                        <p:cTn id="72" dur="1" fill="hold">
                                          <p:stCondLst>
                                            <p:cond delay="0"/>
                                          </p:stCondLst>
                                        </p:cTn>
                                        <p:tgtEl>
                                          <p:spTgt spid="832515">
                                            <p:txEl>
                                              <p:pRg st="13" end="13"/>
                                            </p:txEl>
                                          </p:spTgt>
                                        </p:tgtEl>
                                        <p:attrNameLst>
                                          <p:attrName>style.visibility</p:attrName>
                                        </p:attrNameLst>
                                      </p:cBhvr>
                                      <p:to>
                                        <p:strVal val="visible"/>
                                      </p:to>
                                    </p:set>
                                    <p:anim calcmode="lin" valueType="num">
                                      <p:cBhvr additive="base">
                                        <p:cTn id="73" dur="500" fill="hold"/>
                                        <p:tgtEl>
                                          <p:spTgt spid="832515">
                                            <p:txEl>
                                              <p:pRg st="13" end="13"/>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832515">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832515">
                                            <p:txEl>
                                              <p:pRg st="14" end="14"/>
                                            </p:txEl>
                                          </p:spTgt>
                                        </p:tgtEl>
                                        <p:attrNameLst>
                                          <p:attrName>style.visibility</p:attrName>
                                        </p:attrNameLst>
                                      </p:cBhvr>
                                      <p:to>
                                        <p:strVal val="visible"/>
                                      </p:to>
                                    </p:set>
                                    <p:anim calcmode="lin" valueType="num">
                                      <p:cBhvr additive="base">
                                        <p:cTn id="79" dur="500" fill="hold"/>
                                        <p:tgtEl>
                                          <p:spTgt spid="832515">
                                            <p:txEl>
                                              <p:pRg st="14" end="14"/>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832515">
                                            <p:txEl>
                                              <p:pRg st="14" end="14"/>
                                            </p:txEl>
                                          </p:spTgt>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832515">
                                            <p:txEl>
                                              <p:pRg st="15" end="15"/>
                                            </p:txEl>
                                          </p:spTgt>
                                        </p:tgtEl>
                                        <p:attrNameLst>
                                          <p:attrName>style.visibility</p:attrName>
                                        </p:attrNameLst>
                                      </p:cBhvr>
                                      <p:to>
                                        <p:strVal val="visible"/>
                                      </p:to>
                                    </p:set>
                                    <p:anim calcmode="lin" valueType="num">
                                      <p:cBhvr additive="base">
                                        <p:cTn id="83" dur="500" fill="hold"/>
                                        <p:tgtEl>
                                          <p:spTgt spid="832515">
                                            <p:txEl>
                                              <p:pRg st="15" end="15"/>
                                            </p:txEl>
                                          </p:spTgt>
                                        </p:tgtEl>
                                        <p:attrNameLst>
                                          <p:attrName>ppt_x</p:attrName>
                                        </p:attrNameLst>
                                      </p:cBhvr>
                                      <p:tavLst>
                                        <p:tav tm="0">
                                          <p:val>
                                            <p:strVal val="1+#ppt_w/2"/>
                                          </p:val>
                                        </p:tav>
                                        <p:tav tm="100000">
                                          <p:val>
                                            <p:strVal val="#ppt_x"/>
                                          </p:val>
                                        </p:tav>
                                      </p:tavLst>
                                    </p:anim>
                                    <p:anim calcmode="lin" valueType="num">
                                      <p:cBhvr additive="base">
                                        <p:cTn id="84" dur="500" fill="hold"/>
                                        <p:tgtEl>
                                          <p:spTgt spid="832515">
                                            <p:txEl>
                                              <p:pRg st="15" end="15"/>
                                            </p:txEl>
                                          </p:spTgt>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832515">
                                            <p:txEl>
                                              <p:pRg st="16" end="16"/>
                                            </p:txEl>
                                          </p:spTgt>
                                        </p:tgtEl>
                                        <p:attrNameLst>
                                          <p:attrName>style.visibility</p:attrName>
                                        </p:attrNameLst>
                                      </p:cBhvr>
                                      <p:to>
                                        <p:strVal val="visible"/>
                                      </p:to>
                                    </p:set>
                                    <p:anim calcmode="lin" valueType="num">
                                      <p:cBhvr additive="base">
                                        <p:cTn id="87" dur="500" fill="hold"/>
                                        <p:tgtEl>
                                          <p:spTgt spid="832515">
                                            <p:txEl>
                                              <p:pRg st="16" end="16"/>
                                            </p:txEl>
                                          </p:spTgt>
                                        </p:tgtEl>
                                        <p:attrNameLst>
                                          <p:attrName>ppt_x</p:attrName>
                                        </p:attrNameLst>
                                      </p:cBhvr>
                                      <p:tavLst>
                                        <p:tav tm="0">
                                          <p:val>
                                            <p:strVal val="1+#ppt_w/2"/>
                                          </p:val>
                                        </p:tav>
                                        <p:tav tm="100000">
                                          <p:val>
                                            <p:strVal val="#ppt_x"/>
                                          </p:val>
                                        </p:tav>
                                      </p:tavLst>
                                    </p:anim>
                                    <p:anim calcmode="lin" valueType="num">
                                      <p:cBhvr additive="base">
                                        <p:cTn id="88" dur="500" fill="hold"/>
                                        <p:tgtEl>
                                          <p:spTgt spid="832515">
                                            <p:txEl>
                                              <p:pRg st="16" end="16"/>
                                            </p:txEl>
                                          </p:spTgt>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2" fill="hold" grpId="0" nodeType="clickEffect">
                                  <p:stCondLst>
                                    <p:cond delay="0"/>
                                  </p:stCondLst>
                                  <p:childTnLst>
                                    <p:set>
                                      <p:cBhvr>
                                        <p:cTn id="92" dur="1" fill="hold">
                                          <p:stCondLst>
                                            <p:cond delay="0"/>
                                          </p:stCondLst>
                                        </p:cTn>
                                        <p:tgtEl>
                                          <p:spTgt spid="832515">
                                            <p:txEl>
                                              <p:pRg st="17" end="17"/>
                                            </p:txEl>
                                          </p:spTgt>
                                        </p:tgtEl>
                                        <p:attrNameLst>
                                          <p:attrName>style.visibility</p:attrName>
                                        </p:attrNameLst>
                                      </p:cBhvr>
                                      <p:to>
                                        <p:strVal val="visible"/>
                                      </p:to>
                                    </p:set>
                                    <p:anim calcmode="lin" valueType="num">
                                      <p:cBhvr additive="base">
                                        <p:cTn id="93" dur="500" fill="hold"/>
                                        <p:tgtEl>
                                          <p:spTgt spid="832515">
                                            <p:txEl>
                                              <p:pRg st="17" end="17"/>
                                            </p:txEl>
                                          </p:spTgt>
                                        </p:tgtEl>
                                        <p:attrNameLst>
                                          <p:attrName>ppt_x</p:attrName>
                                        </p:attrNameLst>
                                      </p:cBhvr>
                                      <p:tavLst>
                                        <p:tav tm="0">
                                          <p:val>
                                            <p:strVal val="1+#ppt_w/2"/>
                                          </p:val>
                                        </p:tav>
                                        <p:tav tm="100000">
                                          <p:val>
                                            <p:strVal val="#ppt_x"/>
                                          </p:val>
                                        </p:tav>
                                      </p:tavLst>
                                    </p:anim>
                                    <p:anim calcmode="lin" valueType="num">
                                      <p:cBhvr additive="base">
                                        <p:cTn id="94" dur="500" fill="hold"/>
                                        <p:tgtEl>
                                          <p:spTgt spid="832515">
                                            <p:txEl>
                                              <p:pRg st="17" end="17"/>
                                            </p:txEl>
                                          </p:spTgt>
                                        </p:tgtEl>
                                        <p:attrNameLst>
                                          <p:attrName>ppt_y</p:attrName>
                                        </p:attrNameLst>
                                      </p:cBhvr>
                                      <p:tavLst>
                                        <p:tav tm="0">
                                          <p:val>
                                            <p:strVal val="#ppt_y"/>
                                          </p:val>
                                        </p:tav>
                                        <p:tav tm="100000">
                                          <p:val>
                                            <p:strVal val="#ppt_y"/>
                                          </p:val>
                                        </p:tav>
                                      </p:tavLst>
                                    </p:anim>
                                  </p:childTnLst>
                                </p:cTn>
                              </p:par>
                              <p:par>
                                <p:cTn id="95" presetID="2" presetClass="entr" presetSubtype="2" fill="hold" grpId="0" nodeType="withEffect">
                                  <p:stCondLst>
                                    <p:cond delay="0"/>
                                  </p:stCondLst>
                                  <p:childTnLst>
                                    <p:set>
                                      <p:cBhvr>
                                        <p:cTn id="96" dur="1" fill="hold">
                                          <p:stCondLst>
                                            <p:cond delay="0"/>
                                          </p:stCondLst>
                                        </p:cTn>
                                        <p:tgtEl>
                                          <p:spTgt spid="832515">
                                            <p:txEl>
                                              <p:pRg st="18" end="18"/>
                                            </p:txEl>
                                          </p:spTgt>
                                        </p:tgtEl>
                                        <p:attrNameLst>
                                          <p:attrName>style.visibility</p:attrName>
                                        </p:attrNameLst>
                                      </p:cBhvr>
                                      <p:to>
                                        <p:strVal val="visible"/>
                                      </p:to>
                                    </p:set>
                                    <p:anim calcmode="lin" valueType="num">
                                      <p:cBhvr additive="base">
                                        <p:cTn id="97" dur="500" fill="hold"/>
                                        <p:tgtEl>
                                          <p:spTgt spid="832515">
                                            <p:txEl>
                                              <p:pRg st="18" end="18"/>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832515">
                                            <p:txEl>
                                              <p:pRg st="18" end="18"/>
                                            </p:txEl>
                                          </p:spTgt>
                                        </p:tgtEl>
                                        <p:attrNameLst>
                                          <p:attrName>ppt_y</p:attrName>
                                        </p:attrNameLst>
                                      </p:cBhvr>
                                      <p:tavLst>
                                        <p:tav tm="0">
                                          <p:val>
                                            <p:strVal val="#ppt_y"/>
                                          </p:val>
                                        </p:tav>
                                        <p:tav tm="100000">
                                          <p:val>
                                            <p:strVal val="#ppt_y"/>
                                          </p:val>
                                        </p:tav>
                                      </p:tavLst>
                                    </p:anim>
                                  </p:childTnLst>
                                </p:cTn>
                              </p:par>
                              <p:par>
                                <p:cTn id="99" presetID="2" presetClass="entr" presetSubtype="2" fill="hold" grpId="0" nodeType="withEffect">
                                  <p:stCondLst>
                                    <p:cond delay="0"/>
                                  </p:stCondLst>
                                  <p:childTnLst>
                                    <p:set>
                                      <p:cBhvr>
                                        <p:cTn id="100" dur="1" fill="hold">
                                          <p:stCondLst>
                                            <p:cond delay="0"/>
                                          </p:stCondLst>
                                        </p:cTn>
                                        <p:tgtEl>
                                          <p:spTgt spid="832515">
                                            <p:txEl>
                                              <p:pRg st="19" end="19"/>
                                            </p:txEl>
                                          </p:spTgt>
                                        </p:tgtEl>
                                        <p:attrNameLst>
                                          <p:attrName>style.visibility</p:attrName>
                                        </p:attrNameLst>
                                      </p:cBhvr>
                                      <p:to>
                                        <p:strVal val="visible"/>
                                      </p:to>
                                    </p:set>
                                    <p:anim calcmode="lin" valueType="num">
                                      <p:cBhvr additive="base">
                                        <p:cTn id="101" dur="500" fill="hold"/>
                                        <p:tgtEl>
                                          <p:spTgt spid="832515">
                                            <p:txEl>
                                              <p:pRg st="19" end="19"/>
                                            </p:txEl>
                                          </p:spTgt>
                                        </p:tgtEl>
                                        <p:attrNameLst>
                                          <p:attrName>ppt_x</p:attrName>
                                        </p:attrNameLst>
                                      </p:cBhvr>
                                      <p:tavLst>
                                        <p:tav tm="0">
                                          <p:val>
                                            <p:strVal val="1+#ppt_w/2"/>
                                          </p:val>
                                        </p:tav>
                                        <p:tav tm="100000">
                                          <p:val>
                                            <p:strVal val="#ppt_x"/>
                                          </p:val>
                                        </p:tav>
                                      </p:tavLst>
                                    </p:anim>
                                    <p:anim calcmode="lin" valueType="num">
                                      <p:cBhvr additive="base">
                                        <p:cTn id="102" dur="500" fill="hold"/>
                                        <p:tgtEl>
                                          <p:spTgt spid="832515">
                                            <p:txEl>
                                              <p:pRg st="19" end="1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251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p:cNvSpPr>
            <a:spLocks noGrp="1"/>
          </p:cNvSpPr>
          <p:nvPr>
            <p:ph type="sldNum" sz="quarter" idx="11"/>
          </p:nvPr>
        </p:nvSpPr>
        <p:spPr>
          <a:noFill/>
        </p:spPr>
        <p:txBody>
          <a:bodyPr/>
          <a:lstStyle/>
          <a:p>
            <a:fld id="{A61BADD5-D94D-41A6-B47A-B9764D602A92}" type="slidenum">
              <a:rPr lang="en-US" altLang="zh-CN" b="0">
                <a:solidFill>
                  <a:srgbClr val="000000"/>
                </a:solidFill>
                <a:cs typeface="+mn-cs"/>
              </a:rPr>
              <a:pPr/>
              <a:t>30</a:t>
            </a:fld>
            <a:endParaRPr lang="en-US" altLang="zh-CN" b="0">
              <a:solidFill>
                <a:srgbClr val="000000"/>
              </a:solidFill>
              <a:cs typeface="+mn-cs"/>
            </a:endParaRPr>
          </a:p>
        </p:txBody>
      </p:sp>
      <p:sp>
        <p:nvSpPr>
          <p:cNvPr id="9220" name="Rectangle 2"/>
          <p:cNvSpPr>
            <a:spLocks noGrp="1" noChangeArrowheads="1"/>
          </p:cNvSpPr>
          <p:nvPr>
            <p:ph type="title"/>
          </p:nvPr>
        </p:nvSpPr>
        <p:spPr/>
        <p:txBody>
          <a:bodyPr/>
          <a:lstStyle/>
          <a:p>
            <a:pPr eaLnBrk="1" hangingPunct="1"/>
            <a:r>
              <a:rPr lang="en-US" altLang="zh-CN" dirty="0">
                <a:ea typeface="宋体" charset="-122"/>
              </a:rPr>
              <a:t>Precise interrupts</a:t>
            </a:r>
          </a:p>
        </p:txBody>
      </p:sp>
      <p:sp>
        <p:nvSpPr>
          <p:cNvPr id="9221" name="Rectangle 3"/>
          <p:cNvSpPr>
            <a:spLocks noGrp="1" noChangeArrowheads="1"/>
          </p:cNvSpPr>
          <p:nvPr>
            <p:ph type="body" idx="1"/>
          </p:nvPr>
        </p:nvSpPr>
        <p:spPr>
          <a:xfrm>
            <a:off x="1922207" y="1740720"/>
            <a:ext cx="8411497" cy="2123357"/>
          </a:xfrm>
        </p:spPr>
        <p:txBody>
          <a:bodyPr>
            <a:normAutofit fontScale="70000" lnSpcReduction="20000"/>
          </a:bodyPr>
          <a:lstStyle/>
          <a:p>
            <a:r>
              <a:rPr lang="en-US" sz="2800" dirty="0"/>
              <a:t>Properties of a </a:t>
            </a:r>
            <a:r>
              <a:rPr lang="en-US" sz="2800" i="1" dirty="0"/>
              <a:t>precise interrupt</a:t>
            </a:r>
          </a:p>
          <a:p>
            <a:pPr>
              <a:buFontTx/>
              <a:buAutoNum type="arabicPeriod"/>
            </a:pPr>
            <a:r>
              <a:rPr lang="en-US" sz="2800" dirty="0"/>
              <a:t>PC (Program Counter) is saved in a known place.</a:t>
            </a:r>
          </a:p>
          <a:p>
            <a:pPr>
              <a:buFontTx/>
              <a:buAutoNum type="arabicPeriod"/>
            </a:pPr>
            <a:r>
              <a:rPr lang="en-US" sz="2800" dirty="0"/>
              <a:t>All instructions before the one pointed to by the PC have fully executed.</a:t>
            </a:r>
          </a:p>
          <a:p>
            <a:pPr>
              <a:buFontTx/>
              <a:buAutoNum type="arabicPeriod"/>
            </a:pPr>
            <a:r>
              <a:rPr lang="en-US" sz="2800" dirty="0"/>
              <a:t>No instruction beyond the one pointed to by the PC has been executed.</a:t>
            </a:r>
          </a:p>
          <a:p>
            <a:pPr>
              <a:buFontTx/>
              <a:buAutoNum type="arabicPeriod"/>
            </a:pPr>
            <a:r>
              <a:rPr lang="en-US" sz="2800" dirty="0"/>
              <a:t>Execution state of the instruction pointed to by the PC is known.</a:t>
            </a:r>
          </a:p>
        </p:txBody>
      </p:sp>
      <p:pic>
        <p:nvPicPr>
          <p:cNvPr id="7170" name="Picture 2"/>
          <p:cNvPicPr>
            <a:picLocks noChangeAspect="1" noChangeArrowheads="1"/>
          </p:cNvPicPr>
          <p:nvPr/>
        </p:nvPicPr>
        <p:blipFill>
          <a:blip r:embed="rId3" cstate="print"/>
          <a:srcRect/>
          <a:stretch>
            <a:fillRect/>
          </a:stretch>
        </p:blipFill>
        <p:spPr bwMode="auto">
          <a:xfrm>
            <a:off x="2723536" y="3754760"/>
            <a:ext cx="6329207" cy="310324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fld id="{0D8C940B-43C6-4097-A892-4A3C36405B34}" type="slidenum">
              <a:rPr lang="en-US" altLang="zh-CN" b="0">
                <a:solidFill>
                  <a:srgbClr val="000000"/>
                </a:solidFill>
                <a:cs typeface="+mn-cs"/>
              </a:rPr>
              <a:pPr/>
              <a:t>31</a:t>
            </a:fld>
            <a:endParaRPr lang="en-US" altLang="zh-CN" b="0">
              <a:solidFill>
                <a:srgbClr val="000000"/>
              </a:solidFill>
              <a:cs typeface="+mn-cs"/>
            </a:endParaRPr>
          </a:p>
        </p:txBody>
      </p:sp>
      <p:sp>
        <p:nvSpPr>
          <p:cNvPr id="7172" name="Rectangle 2"/>
          <p:cNvSpPr>
            <a:spLocks noGrp="1" noChangeArrowheads="1"/>
          </p:cNvSpPr>
          <p:nvPr>
            <p:ph type="title"/>
          </p:nvPr>
        </p:nvSpPr>
        <p:spPr/>
        <p:txBody>
          <a:bodyPr/>
          <a:lstStyle/>
          <a:p>
            <a:pPr eaLnBrk="1" hangingPunct="1"/>
            <a:r>
              <a:rPr lang="en-US" altLang="zh-CN">
                <a:ea typeface="宋体" charset="-122"/>
              </a:rPr>
              <a:t>Pipelining: a complication</a:t>
            </a:r>
          </a:p>
        </p:txBody>
      </p:sp>
      <p:sp>
        <p:nvSpPr>
          <p:cNvPr id="7173" name="Rectangle 3"/>
          <p:cNvSpPr>
            <a:spLocks noGrp="1" noChangeArrowheads="1"/>
          </p:cNvSpPr>
          <p:nvPr>
            <p:ph type="body" idx="1"/>
          </p:nvPr>
        </p:nvSpPr>
        <p:spPr/>
        <p:txBody>
          <a:bodyPr/>
          <a:lstStyle/>
          <a:p>
            <a:pPr eaLnBrk="1" hangingPunct="1"/>
            <a:r>
              <a:rPr lang="en-US" altLang="zh-CN" sz="2800">
                <a:ea typeface="宋体" charset="-122"/>
              </a:rPr>
              <a:t>We have said: the interrupt can be processed after the presently executing machine language instruction is completed. This is a simplification</a:t>
            </a:r>
          </a:p>
          <a:p>
            <a:pPr eaLnBrk="1" hangingPunct="1"/>
            <a:r>
              <a:rPr lang="en-US" altLang="zh-CN" sz="2800">
                <a:ea typeface="宋体" charset="-122"/>
              </a:rPr>
              <a:t>In many modern machines pipelining is used to more efficiently execute instructions. This means several instructions may be executing simultaneously. Need to be sure this is taken into account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p:cNvSpPr>
            <a:spLocks noGrp="1"/>
          </p:cNvSpPr>
          <p:nvPr>
            <p:ph type="sldNum" sz="quarter" idx="11"/>
          </p:nvPr>
        </p:nvSpPr>
        <p:spPr>
          <a:noFill/>
        </p:spPr>
        <p:txBody>
          <a:bodyPr/>
          <a:lstStyle/>
          <a:p>
            <a:fld id="{A8397833-DD9B-4E18-8372-5E04E9B58311}" type="slidenum">
              <a:rPr lang="en-US" altLang="zh-CN" b="0">
                <a:solidFill>
                  <a:srgbClr val="000000"/>
                </a:solidFill>
                <a:cs typeface="+mn-cs"/>
              </a:rPr>
              <a:pPr/>
              <a:t>32</a:t>
            </a:fld>
            <a:endParaRPr lang="en-US" altLang="zh-CN" b="0">
              <a:solidFill>
                <a:srgbClr val="000000"/>
              </a:solidFill>
              <a:cs typeface="+mn-cs"/>
            </a:endParaRPr>
          </a:p>
        </p:txBody>
      </p:sp>
      <p:sp>
        <p:nvSpPr>
          <p:cNvPr id="8196" name="Rectangle 2"/>
          <p:cNvSpPr>
            <a:spLocks noGrp="1" noChangeArrowheads="1"/>
          </p:cNvSpPr>
          <p:nvPr>
            <p:ph type="title"/>
          </p:nvPr>
        </p:nvSpPr>
        <p:spPr/>
        <p:txBody>
          <a:bodyPr/>
          <a:lstStyle/>
          <a:p>
            <a:pPr eaLnBrk="1" hangingPunct="1"/>
            <a:r>
              <a:rPr lang="en-US" altLang="zh-CN">
                <a:ea typeface="宋体" charset="-122"/>
              </a:rPr>
              <a:t>Pipelining</a:t>
            </a:r>
          </a:p>
        </p:txBody>
      </p:sp>
      <p:sp>
        <p:nvSpPr>
          <p:cNvPr id="8197" name="Rectangle 3"/>
          <p:cNvSpPr>
            <a:spLocks noGrp="1" noChangeArrowheads="1"/>
          </p:cNvSpPr>
          <p:nvPr>
            <p:ph type="body" idx="1"/>
          </p:nvPr>
        </p:nvSpPr>
        <p:spPr>
          <a:xfrm>
            <a:off x="1694121" y="1796902"/>
            <a:ext cx="8803758" cy="2509284"/>
          </a:xfrm>
        </p:spPr>
        <p:txBody>
          <a:bodyPr>
            <a:normAutofit fontScale="92500"/>
          </a:bodyPr>
          <a:lstStyle/>
          <a:p>
            <a:pPr>
              <a:lnSpc>
                <a:spcPct val="80000"/>
              </a:lnSpc>
            </a:pPr>
            <a:r>
              <a:rPr lang="en-US" altLang="zh-CN" dirty="0">
                <a:ea typeface="宋体" charset="-122"/>
              </a:rPr>
              <a:t>In a pipelined processor, multiple instructions may be in the pipeline at the same time</a:t>
            </a:r>
          </a:p>
          <a:p>
            <a:pPr>
              <a:lnSpc>
                <a:spcPct val="80000"/>
              </a:lnSpc>
            </a:pPr>
            <a:r>
              <a:rPr lang="en-US" altLang="zh-CN" dirty="0">
                <a:ea typeface="宋体" charset="-122"/>
              </a:rPr>
              <a:t>To make a pipelined processor’s interrupt precise</a:t>
            </a:r>
          </a:p>
          <a:p>
            <a:pPr lvl="1">
              <a:lnSpc>
                <a:spcPct val="80000"/>
              </a:lnSpc>
            </a:pPr>
            <a:r>
              <a:rPr lang="en-US" altLang="zh-CN" dirty="0">
                <a:ea typeface="宋体" charset="-122"/>
              </a:rPr>
              <a:t>Flush pipeline (complete all stages of all instructions in the pipeline) before executing the interrupt</a:t>
            </a:r>
          </a:p>
          <a:p>
            <a:pPr>
              <a:lnSpc>
                <a:spcPct val="80000"/>
              </a:lnSpc>
            </a:pPr>
            <a:endParaRPr lang="en-US" altLang="zh-CN" dirty="0">
              <a:ea typeface="宋体" charset="-122"/>
            </a:endParaRPr>
          </a:p>
          <a:p>
            <a:pPr eaLnBrk="1" hangingPunct="1"/>
            <a:endParaRPr lang="en-US" altLang="zh-CN" sz="2000" dirty="0">
              <a:ea typeface="宋体" charset="-122"/>
            </a:endParaRPr>
          </a:p>
        </p:txBody>
      </p:sp>
      <p:sp>
        <p:nvSpPr>
          <p:cNvPr id="8198" name="Rectangle 4"/>
          <p:cNvSpPr>
            <a:spLocks noChangeArrowheads="1"/>
          </p:cNvSpPr>
          <p:nvPr/>
        </p:nvSpPr>
        <p:spPr bwMode="auto">
          <a:xfrm>
            <a:off x="2773364" y="42278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Load 1</a:t>
            </a:r>
          </a:p>
        </p:txBody>
      </p:sp>
      <p:sp>
        <p:nvSpPr>
          <p:cNvPr id="8199" name="Rectangle 6"/>
          <p:cNvSpPr>
            <a:spLocks noChangeArrowheads="1"/>
          </p:cNvSpPr>
          <p:nvPr/>
        </p:nvSpPr>
        <p:spPr bwMode="auto">
          <a:xfrm>
            <a:off x="3792539" y="42278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Load 2</a:t>
            </a:r>
          </a:p>
        </p:txBody>
      </p:sp>
      <p:sp>
        <p:nvSpPr>
          <p:cNvPr id="8200" name="Rectangle 7"/>
          <p:cNvSpPr>
            <a:spLocks noChangeArrowheads="1"/>
          </p:cNvSpPr>
          <p:nvPr/>
        </p:nvSpPr>
        <p:spPr bwMode="auto">
          <a:xfrm>
            <a:off x="4811714" y="42278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Load 3</a:t>
            </a:r>
          </a:p>
        </p:txBody>
      </p:sp>
      <p:sp>
        <p:nvSpPr>
          <p:cNvPr id="8201" name="Rectangle 8"/>
          <p:cNvSpPr>
            <a:spLocks noChangeArrowheads="1"/>
          </p:cNvSpPr>
          <p:nvPr/>
        </p:nvSpPr>
        <p:spPr bwMode="auto">
          <a:xfrm>
            <a:off x="6850064" y="42278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Load 5</a:t>
            </a:r>
          </a:p>
        </p:txBody>
      </p:sp>
      <p:sp>
        <p:nvSpPr>
          <p:cNvPr id="8202" name="Rectangle 9"/>
          <p:cNvSpPr>
            <a:spLocks noChangeArrowheads="1"/>
          </p:cNvSpPr>
          <p:nvPr/>
        </p:nvSpPr>
        <p:spPr bwMode="auto">
          <a:xfrm>
            <a:off x="5830889" y="42278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Load 4</a:t>
            </a:r>
          </a:p>
        </p:txBody>
      </p:sp>
      <p:sp>
        <p:nvSpPr>
          <p:cNvPr id="8203" name="Rectangle 10"/>
          <p:cNvSpPr>
            <a:spLocks noChangeArrowheads="1"/>
          </p:cNvSpPr>
          <p:nvPr/>
        </p:nvSpPr>
        <p:spPr bwMode="auto">
          <a:xfrm>
            <a:off x="3792539" y="46215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Decode 1</a:t>
            </a:r>
          </a:p>
        </p:txBody>
      </p:sp>
      <p:sp>
        <p:nvSpPr>
          <p:cNvPr id="8204" name="Rectangle 11"/>
          <p:cNvSpPr>
            <a:spLocks noChangeArrowheads="1"/>
          </p:cNvSpPr>
          <p:nvPr/>
        </p:nvSpPr>
        <p:spPr bwMode="auto">
          <a:xfrm>
            <a:off x="7869239" y="42278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Load 6</a:t>
            </a:r>
          </a:p>
        </p:txBody>
      </p:sp>
      <p:sp>
        <p:nvSpPr>
          <p:cNvPr id="8205" name="Rectangle 12"/>
          <p:cNvSpPr>
            <a:spLocks noChangeArrowheads="1"/>
          </p:cNvSpPr>
          <p:nvPr/>
        </p:nvSpPr>
        <p:spPr bwMode="auto">
          <a:xfrm>
            <a:off x="4800601" y="4610482"/>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Decode 2</a:t>
            </a:r>
          </a:p>
        </p:txBody>
      </p:sp>
      <p:sp>
        <p:nvSpPr>
          <p:cNvPr id="8206" name="Rectangle 13"/>
          <p:cNvSpPr>
            <a:spLocks noChangeArrowheads="1"/>
          </p:cNvSpPr>
          <p:nvPr/>
        </p:nvSpPr>
        <p:spPr bwMode="auto">
          <a:xfrm>
            <a:off x="4800601" y="50152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Access 1</a:t>
            </a:r>
          </a:p>
        </p:txBody>
      </p:sp>
      <p:sp>
        <p:nvSpPr>
          <p:cNvPr id="8207" name="Rectangle 14"/>
          <p:cNvSpPr>
            <a:spLocks noChangeArrowheads="1"/>
          </p:cNvSpPr>
          <p:nvPr/>
        </p:nvSpPr>
        <p:spPr bwMode="auto">
          <a:xfrm>
            <a:off x="7858126" y="46215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Decode 5</a:t>
            </a:r>
          </a:p>
        </p:txBody>
      </p:sp>
      <p:sp>
        <p:nvSpPr>
          <p:cNvPr id="8208" name="Rectangle 15"/>
          <p:cNvSpPr>
            <a:spLocks noChangeArrowheads="1"/>
          </p:cNvSpPr>
          <p:nvPr/>
        </p:nvSpPr>
        <p:spPr bwMode="auto">
          <a:xfrm>
            <a:off x="6838951" y="4610482"/>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Decode 4</a:t>
            </a:r>
          </a:p>
        </p:txBody>
      </p:sp>
      <p:sp>
        <p:nvSpPr>
          <p:cNvPr id="8209" name="Rectangle 16"/>
          <p:cNvSpPr>
            <a:spLocks noChangeArrowheads="1"/>
          </p:cNvSpPr>
          <p:nvPr/>
        </p:nvSpPr>
        <p:spPr bwMode="auto">
          <a:xfrm>
            <a:off x="5819776" y="4610482"/>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Decode 3</a:t>
            </a:r>
          </a:p>
        </p:txBody>
      </p:sp>
      <p:sp>
        <p:nvSpPr>
          <p:cNvPr id="8210" name="Rectangle 17"/>
          <p:cNvSpPr>
            <a:spLocks noChangeArrowheads="1"/>
          </p:cNvSpPr>
          <p:nvPr/>
        </p:nvSpPr>
        <p:spPr bwMode="auto">
          <a:xfrm>
            <a:off x="6816726" y="5004182"/>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Access 3</a:t>
            </a:r>
          </a:p>
        </p:txBody>
      </p:sp>
      <p:sp>
        <p:nvSpPr>
          <p:cNvPr id="8211" name="Rectangle 18"/>
          <p:cNvSpPr>
            <a:spLocks noChangeArrowheads="1"/>
          </p:cNvSpPr>
          <p:nvPr/>
        </p:nvSpPr>
        <p:spPr bwMode="auto">
          <a:xfrm>
            <a:off x="5815014" y="5401057"/>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Execute 1</a:t>
            </a:r>
          </a:p>
        </p:txBody>
      </p:sp>
      <p:sp>
        <p:nvSpPr>
          <p:cNvPr id="8212" name="Rectangle 19"/>
          <p:cNvSpPr>
            <a:spLocks noChangeArrowheads="1"/>
          </p:cNvSpPr>
          <p:nvPr/>
        </p:nvSpPr>
        <p:spPr bwMode="auto">
          <a:xfrm>
            <a:off x="5815014" y="50025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Access 2</a:t>
            </a:r>
          </a:p>
        </p:txBody>
      </p:sp>
      <p:sp>
        <p:nvSpPr>
          <p:cNvPr id="8213" name="Rectangle 20"/>
          <p:cNvSpPr>
            <a:spLocks noChangeArrowheads="1"/>
          </p:cNvSpPr>
          <p:nvPr/>
        </p:nvSpPr>
        <p:spPr bwMode="auto">
          <a:xfrm>
            <a:off x="6816726" y="5401057"/>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Execute 2</a:t>
            </a:r>
          </a:p>
        </p:txBody>
      </p:sp>
      <p:sp>
        <p:nvSpPr>
          <p:cNvPr id="8214" name="Rectangle 21"/>
          <p:cNvSpPr>
            <a:spLocks noChangeArrowheads="1"/>
          </p:cNvSpPr>
          <p:nvPr/>
        </p:nvSpPr>
        <p:spPr bwMode="auto">
          <a:xfrm>
            <a:off x="7858126" y="5397882"/>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Execute 3</a:t>
            </a:r>
          </a:p>
        </p:txBody>
      </p:sp>
      <p:sp>
        <p:nvSpPr>
          <p:cNvPr id="8215" name="Rectangle 22"/>
          <p:cNvSpPr>
            <a:spLocks noChangeArrowheads="1"/>
          </p:cNvSpPr>
          <p:nvPr/>
        </p:nvSpPr>
        <p:spPr bwMode="auto">
          <a:xfrm>
            <a:off x="7835901" y="5015295"/>
            <a:ext cx="1019175" cy="39370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Access 4</a:t>
            </a:r>
          </a:p>
        </p:txBody>
      </p:sp>
      <p:sp>
        <p:nvSpPr>
          <p:cNvPr id="8216" name="Line 23"/>
          <p:cNvSpPr>
            <a:spLocks noChangeShapeType="1"/>
          </p:cNvSpPr>
          <p:nvPr/>
        </p:nvSpPr>
        <p:spPr bwMode="auto">
          <a:xfrm flipV="1">
            <a:off x="7334250" y="5794758"/>
            <a:ext cx="0" cy="75882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8217" name="Text Box 24"/>
          <p:cNvSpPr txBox="1">
            <a:spLocks noChangeArrowheads="1"/>
          </p:cNvSpPr>
          <p:nvPr/>
        </p:nvSpPr>
        <p:spPr bwMode="auto">
          <a:xfrm>
            <a:off x="6850064" y="6553583"/>
            <a:ext cx="1317625"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interrupt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Programmed I/O: Writing a String to Printer</a:t>
            </a:r>
          </a:p>
        </p:txBody>
      </p:sp>
      <p:sp>
        <p:nvSpPr>
          <p:cNvPr id="3" name="Content Placeholder 2"/>
          <p:cNvSpPr>
            <a:spLocks noGrp="1"/>
          </p:cNvSpPr>
          <p:nvPr>
            <p:ph idx="1"/>
          </p:nvPr>
        </p:nvSpPr>
        <p:spPr>
          <a:xfrm>
            <a:off x="1981200" y="5289755"/>
            <a:ext cx="8305800" cy="995158"/>
          </a:xfrm>
        </p:spPr>
        <p:txBody>
          <a:bodyPr/>
          <a:lstStyle/>
          <a:p>
            <a:pPr algn="ctr">
              <a:buNone/>
            </a:pPr>
            <a:endParaRPr lang="en-US" sz="2400" dirty="0"/>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33</a:t>
            </a:fld>
            <a:endParaRPr lang="en-US" altLang="zh-CN" b="0">
              <a:solidFill>
                <a:srgbClr val="000000"/>
              </a:solidFill>
              <a:cs typeface="+mn-cs"/>
            </a:endParaRPr>
          </a:p>
        </p:txBody>
      </p:sp>
      <p:pic>
        <p:nvPicPr>
          <p:cNvPr id="6" name="Picture 2"/>
          <p:cNvPicPr>
            <a:picLocks noChangeAspect="1" noChangeArrowheads="1"/>
          </p:cNvPicPr>
          <p:nvPr/>
        </p:nvPicPr>
        <p:blipFill>
          <a:blip r:embed="rId2" cstate="print"/>
          <a:srcRect/>
          <a:stretch>
            <a:fillRect/>
          </a:stretch>
        </p:blipFill>
        <p:spPr bwMode="auto">
          <a:xfrm>
            <a:off x="2428569" y="1769962"/>
            <a:ext cx="7549791" cy="3191149"/>
          </a:xfrm>
          <a:prstGeom prst="rect">
            <a:avLst/>
          </a:prstGeom>
          <a:noFill/>
          <a:ln w="9525">
            <a:noFill/>
            <a:miter lim="800000"/>
            <a:headEnd/>
            <a:tailEnd/>
          </a:ln>
        </p:spPr>
      </p:pic>
      <p:pic>
        <p:nvPicPr>
          <p:cNvPr id="7" name="Picture 2"/>
          <p:cNvPicPr>
            <a:picLocks noChangeAspect="1" noChangeArrowheads="1"/>
          </p:cNvPicPr>
          <p:nvPr/>
        </p:nvPicPr>
        <p:blipFill>
          <a:blip r:embed="rId3" cstate="print"/>
          <a:srcRect/>
          <a:stretch>
            <a:fillRect/>
          </a:stretch>
        </p:blipFill>
        <p:spPr bwMode="auto">
          <a:xfrm>
            <a:off x="1813078" y="5008564"/>
            <a:ext cx="8707438" cy="1849437"/>
          </a:xfrm>
          <a:prstGeom prst="rect">
            <a:avLst/>
          </a:prstGeom>
          <a:noFill/>
          <a:ln w="9525">
            <a:noFill/>
            <a:miter lim="800000"/>
            <a:headEnd/>
            <a:tailEnd/>
          </a:ln>
        </p:spPr>
      </p:pic>
      <p:sp>
        <p:nvSpPr>
          <p:cNvPr id="8" name="Slide Number Placeholder 4"/>
          <p:cNvSpPr txBox="1">
            <a:spLocks/>
          </p:cNvSpPr>
          <p:nvPr/>
        </p:nvSpPr>
        <p:spPr bwMode="auto">
          <a:xfrm>
            <a:off x="8458200" y="65166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algn="r" eaLnBrk="1" hangingPunct="1">
              <a:defRPr/>
            </a:pPr>
            <a:fld id="{ED763B2E-204B-47CD-9A03-6DBADD7B07ED}" type="slidenum">
              <a:rPr lang="en-US" altLang="zh-CN" sz="1000" b="0">
                <a:solidFill>
                  <a:srgbClr val="000000"/>
                </a:solidFill>
                <a:latin typeface="Arial" charset="0"/>
                <a:ea typeface="宋体" charset="-122"/>
                <a:cs typeface="+mn-cs"/>
              </a:rPr>
              <a:pPr algn="r" eaLnBrk="1" hangingPunct="1">
                <a:defRPr/>
              </a:pPr>
              <a:t>33</a:t>
            </a:fld>
            <a:endParaRPr lang="en-US" altLang="zh-CN" sz="1000" b="0" dirty="0">
              <a:solidFill>
                <a:srgbClr val="000000"/>
              </a:solidFill>
              <a:latin typeface="Arial" charset="0"/>
              <a:ea typeface="宋体"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Programmed I/O</a:t>
            </a:r>
          </a:p>
        </p:txBody>
      </p:sp>
      <p:sp>
        <p:nvSpPr>
          <p:cNvPr id="3" name="Content Placeholder 2"/>
          <p:cNvSpPr>
            <a:spLocks noGrp="1"/>
          </p:cNvSpPr>
          <p:nvPr>
            <p:ph idx="1"/>
          </p:nvPr>
        </p:nvSpPr>
        <p:spPr/>
        <p:txBody>
          <a:bodyPr>
            <a:normAutofit/>
          </a:bodyPr>
          <a:lstStyle/>
          <a:p>
            <a:r>
              <a:rPr lang="en-US" dirty="0"/>
              <a:t>First the data are copied to the kernel. Then the operating system enters a tight loop outputting the characters one at a time.</a:t>
            </a:r>
          </a:p>
          <a:p>
            <a:pPr lvl="1"/>
            <a:r>
              <a:rPr lang="en-US" dirty="0"/>
              <a:t>After outputting a character, the CPU continuously polls the device in a while loop to see if it is ready to accept another one. </a:t>
            </a:r>
          </a:p>
          <a:p>
            <a:r>
              <a:rPr lang="en-US" dirty="0"/>
              <a:t>Busy waiting wastes CPU time while waiting for IO to complete</a:t>
            </a:r>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34</a:t>
            </a:fld>
            <a:endParaRPr lang="en-US" altLang="zh-CN" b="0">
              <a:solidFill>
                <a:srgbClr val="000000"/>
              </a:solidFill>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Interrupt-Driven I/O</a:t>
            </a:r>
          </a:p>
        </p:txBody>
      </p:sp>
      <p:sp>
        <p:nvSpPr>
          <p:cNvPr id="3" name="Content Placeholder 2"/>
          <p:cNvSpPr>
            <a:spLocks noGrp="1"/>
          </p:cNvSpPr>
          <p:nvPr>
            <p:ph idx="1"/>
          </p:nvPr>
        </p:nvSpPr>
        <p:spPr>
          <a:xfrm>
            <a:off x="1524000" y="4847303"/>
            <a:ext cx="8950817" cy="1617891"/>
          </a:xfrm>
        </p:spPr>
        <p:txBody>
          <a:bodyPr>
            <a:normAutofit fontScale="55000" lnSpcReduction="20000"/>
          </a:bodyPr>
          <a:lstStyle/>
          <a:p>
            <a:r>
              <a:rPr lang="en-US" dirty="0"/>
              <a:t>(a) Code executed at the time the print system call is made. Buffer is copied to kernel space; 1</a:t>
            </a:r>
            <a:r>
              <a:rPr lang="en-US" baseline="30000" dirty="0"/>
              <a:t>st</a:t>
            </a:r>
            <a:r>
              <a:rPr lang="en-US" dirty="0"/>
              <a:t> char is copied to printer as soon as it is ready to accept a char</a:t>
            </a:r>
          </a:p>
          <a:p>
            <a:r>
              <a:rPr lang="en-US" dirty="0"/>
              <a:t>(b) ISR for printer interrupt. When printer has printed the 1</a:t>
            </a:r>
            <a:r>
              <a:rPr lang="en-US" baseline="30000" dirty="0"/>
              <a:t>st</a:t>
            </a:r>
            <a:r>
              <a:rPr lang="en-US" dirty="0"/>
              <a:t> char, it generates an interrupt to run the ISR; if no more chars to print, it unblocks the user process; otherwise, it prints the next char and returns from the interrupt. Each interrupt grabs one char from the kernel buffer and prints it.</a:t>
            </a:r>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35</a:t>
            </a:fld>
            <a:endParaRPr lang="en-US" altLang="zh-CN" b="0">
              <a:solidFill>
                <a:srgbClr val="000000"/>
              </a:solidFill>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1916780" y="1855174"/>
            <a:ext cx="8239125" cy="3035300"/>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 using DMA</a:t>
            </a:r>
          </a:p>
        </p:txBody>
      </p:sp>
      <p:sp>
        <p:nvSpPr>
          <p:cNvPr id="3" name="Content Placeholder 2"/>
          <p:cNvSpPr>
            <a:spLocks noGrp="1"/>
          </p:cNvSpPr>
          <p:nvPr>
            <p:ph idx="1"/>
          </p:nvPr>
        </p:nvSpPr>
        <p:spPr>
          <a:xfrm>
            <a:off x="1981200" y="4135731"/>
            <a:ext cx="8305800" cy="2361842"/>
          </a:xfrm>
        </p:spPr>
        <p:txBody>
          <a:bodyPr>
            <a:normAutofit fontScale="92500" lnSpcReduction="10000"/>
          </a:bodyPr>
          <a:lstStyle/>
          <a:p>
            <a:r>
              <a:rPr lang="en-US" dirty="0"/>
              <a:t>(a) Code executed when the print system call is made. </a:t>
            </a:r>
          </a:p>
          <a:p>
            <a:r>
              <a:rPr lang="en-US" dirty="0"/>
              <a:t>(b) ISR for printer interrupt</a:t>
            </a:r>
          </a:p>
          <a:p>
            <a:r>
              <a:rPr lang="en-US" dirty="0"/>
              <a:t>Let the DMA controller feed the chars to printer one at a time to free up the CPU</a:t>
            </a:r>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36</a:t>
            </a:fld>
            <a:endParaRPr lang="en-US" altLang="zh-CN" b="0">
              <a:solidFill>
                <a:srgbClr val="000000"/>
              </a:solidFill>
              <a:cs typeface="+mn-cs"/>
            </a:endParaRPr>
          </a:p>
        </p:txBody>
      </p:sp>
      <p:pic>
        <p:nvPicPr>
          <p:cNvPr id="6" name="Picture 2"/>
          <p:cNvPicPr>
            <a:picLocks noChangeAspect="1" noChangeArrowheads="1"/>
          </p:cNvPicPr>
          <p:nvPr/>
        </p:nvPicPr>
        <p:blipFill>
          <a:blip r:embed="rId2" cstate="print"/>
          <a:srcRect r="47885"/>
          <a:stretch>
            <a:fillRect/>
          </a:stretch>
        </p:blipFill>
        <p:spPr bwMode="auto">
          <a:xfrm>
            <a:off x="1524001" y="1829517"/>
            <a:ext cx="5335401" cy="2211542"/>
          </a:xfrm>
          <a:prstGeom prst="rect">
            <a:avLst/>
          </a:prstGeom>
          <a:noFill/>
          <a:ln w="9525">
            <a:noFill/>
            <a:miter lim="800000"/>
            <a:headEnd/>
            <a:tailEnd/>
          </a:ln>
        </p:spPr>
      </p:pic>
      <p:pic>
        <p:nvPicPr>
          <p:cNvPr id="7" name="Picture 2"/>
          <p:cNvPicPr>
            <a:picLocks noChangeAspect="1" noChangeArrowheads="1"/>
          </p:cNvPicPr>
          <p:nvPr/>
        </p:nvPicPr>
        <p:blipFill>
          <a:blip r:embed="rId2" cstate="print"/>
          <a:srcRect l="56287"/>
          <a:stretch>
            <a:fillRect/>
          </a:stretch>
        </p:blipFill>
        <p:spPr bwMode="auto">
          <a:xfrm>
            <a:off x="6449961" y="1836586"/>
            <a:ext cx="4100052" cy="2025211"/>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p:txBody>
          <a:bodyPr/>
          <a:lstStyle/>
          <a:p>
            <a:r>
              <a:rPr lang="en-US" dirty="0"/>
              <a:t>I/O Software Layers</a:t>
            </a:r>
          </a:p>
        </p:txBody>
      </p:sp>
      <p:graphicFrame>
        <p:nvGraphicFramePr>
          <p:cNvPr id="260177" name="Group 81"/>
          <p:cNvGraphicFramePr>
            <a:graphicFrameLocks noGrp="1"/>
          </p:cNvGraphicFramePr>
          <p:nvPr/>
        </p:nvGraphicFramePr>
        <p:xfrm>
          <a:off x="2057400" y="1868512"/>
          <a:ext cx="8382000" cy="4572001"/>
        </p:xfrm>
        <a:graphic>
          <a:graphicData uri="http://schemas.openxmlformats.org/drawingml/2006/table">
            <a:tbl>
              <a:tblPr/>
              <a:tblGrid>
                <a:gridCol w="1362075">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gridCol w="1152525">
                  <a:extLst>
                    <a:ext uri="{9D8B030D-6E8A-4147-A177-3AD203B41FA5}">
                      <a16:colId xmlns:a16="http://schemas.microsoft.com/office/drawing/2014/main" val="20002"/>
                    </a:ext>
                  </a:extLst>
                </a:gridCol>
              </a:tblGrid>
              <a:tr h="8858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dirty="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User-level I/O software</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dirty="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0287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Device-independent I/O software</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8874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Device drivers</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Interrupt handlers</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cap="flat">
                      <a:noFill/>
                    </a:lnR>
                    <a:lnT>
                      <a:noFill/>
                    </a:lnT>
                    <a:lnB w="28575"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3"/>
                  </a:ext>
                </a:extLst>
              </a:tr>
              <a:tr h="885825">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Hardware</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37</a:t>
            </a:fld>
            <a:endParaRPr lang="en-US" altLang="zh-CN" b="0" dirty="0">
              <a:solidFill>
                <a:srgbClr val="000000"/>
              </a:solidFill>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p:txBody>
          <a:bodyPr/>
          <a:lstStyle/>
          <a:p>
            <a:r>
              <a:rPr lang="en-US"/>
              <a:t>Interrupt Handlers</a:t>
            </a:r>
          </a:p>
        </p:txBody>
      </p:sp>
      <p:sp>
        <p:nvSpPr>
          <p:cNvPr id="263171" name="Rectangle 3"/>
          <p:cNvSpPr>
            <a:spLocks noGrp="1" noChangeArrowheads="1"/>
          </p:cNvSpPr>
          <p:nvPr>
            <p:ph type="body" idx="1"/>
          </p:nvPr>
        </p:nvSpPr>
        <p:spPr/>
        <p:txBody>
          <a:bodyPr>
            <a:normAutofit/>
          </a:bodyPr>
          <a:lstStyle/>
          <a:p>
            <a:pPr>
              <a:lnSpc>
                <a:spcPct val="90000"/>
              </a:lnSpc>
            </a:pPr>
            <a:r>
              <a:rPr lang="en-US" sz="2800" dirty="0"/>
              <a:t>Hide I/O interrupts deep in OS</a:t>
            </a:r>
          </a:p>
          <a:p>
            <a:pPr lvl="1">
              <a:lnSpc>
                <a:spcPct val="90000"/>
              </a:lnSpc>
            </a:pPr>
            <a:r>
              <a:rPr lang="en-US" sz="2400" dirty="0"/>
              <a:t>Device driver starts I/O and blocks (e.g., </a:t>
            </a:r>
            <a:r>
              <a:rPr lang="en-US" sz="2400" i="1" dirty="0"/>
              <a:t>down</a:t>
            </a:r>
            <a:r>
              <a:rPr lang="en-US" sz="2400" dirty="0"/>
              <a:t> a </a:t>
            </a:r>
            <a:r>
              <a:rPr lang="en-US" sz="2400" dirty="0" err="1"/>
              <a:t>mutex</a:t>
            </a:r>
            <a:r>
              <a:rPr lang="en-US" sz="2400" dirty="0"/>
              <a:t>)</a:t>
            </a:r>
          </a:p>
          <a:p>
            <a:pPr lvl="1">
              <a:lnSpc>
                <a:spcPct val="90000"/>
              </a:lnSpc>
            </a:pPr>
            <a:r>
              <a:rPr lang="en-US" sz="2400" dirty="0"/>
              <a:t>Interrupt wakes up driver</a:t>
            </a:r>
          </a:p>
          <a:p>
            <a:pPr>
              <a:lnSpc>
                <a:spcPct val="90000"/>
              </a:lnSpc>
            </a:pPr>
            <a:r>
              <a:rPr lang="en-US" sz="2800" dirty="0"/>
              <a:t>Process an interrupt</a:t>
            </a:r>
          </a:p>
          <a:p>
            <a:pPr lvl="1">
              <a:lnSpc>
                <a:spcPct val="90000"/>
              </a:lnSpc>
            </a:pPr>
            <a:r>
              <a:rPr lang="en-US" sz="2400" dirty="0"/>
              <a:t>Save registers ( which to where?)</a:t>
            </a:r>
          </a:p>
          <a:p>
            <a:pPr lvl="1">
              <a:lnSpc>
                <a:spcPct val="90000"/>
              </a:lnSpc>
            </a:pPr>
            <a:r>
              <a:rPr lang="en-US" sz="2400" dirty="0"/>
              <a:t>Set up context (TLB, MMU, page table)</a:t>
            </a:r>
          </a:p>
          <a:p>
            <a:pPr lvl="1">
              <a:lnSpc>
                <a:spcPct val="90000"/>
              </a:lnSpc>
            </a:pPr>
            <a:r>
              <a:rPr lang="en-US" sz="2400" dirty="0"/>
              <a:t>Run the handler (usually the handler will be blocked)</a:t>
            </a:r>
          </a:p>
          <a:p>
            <a:pPr lvl="1">
              <a:lnSpc>
                <a:spcPct val="90000"/>
              </a:lnSpc>
            </a:pPr>
            <a:r>
              <a:rPr lang="en-US" sz="2400" dirty="0"/>
              <a:t>Choose a process to run next</a:t>
            </a:r>
          </a:p>
          <a:p>
            <a:pPr lvl="1">
              <a:lnSpc>
                <a:spcPct val="90000"/>
              </a:lnSpc>
            </a:pPr>
            <a:r>
              <a:rPr lang="en-US" sz="2400" dirty="0"/>
              <a:t>Load the context for the newly selected process</a:t>
            </a:r>
          </a:p>
          <a:p>
            <a:pPr lvl="1">
              <a:lnSpc>
                <a:spcPct val="90000"/>
              </a:lnSpc>
            </a:pPr>
            <a:r>
              <a:rPr lang="en-US" sz="2400" dirty="0"/>
              <a:t>Run the process</a:t>
            </a:r>
          </a:p>
        </p:txBody>
      </p:sp>
      <p:sp>
        <p:nvSpPr>
          <p:cNvPr id="5"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38</a:t>
            </a:fld>
            <a:endParaRPr lang="en-US" altLang="zh-CN" b="0" dirty="0">
              <a:solidFill>
                <a:srgbClr val="000000"/>
              </a:solidFill>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r>
              <a:rPr lang="en-US"/>
              <a:t>Device Drivers</a:t>
            </a:r>
          </a:p>
        </p:txBody>
      </p:sp>
      <p:sp>
        <p:nvSpPr>
          <p:cNvPr id="264195" name="Rectangle 3"/>
          <p:cNvSpPr>
            <a:spLocks noGrp="1" noChangeArrowheads="1"/>
          </p:cNvSpPr>
          <p:nvPr>
            <p:ph type="body" idx="1"/>
          </p:nvPr>
        </p:nvSpPr>
        <p:spPr>
          <a:xfrm>
            <a:off x="1905000" y="1803042"/>
            <a:ext cx="8534400" cy="4935896"/>
          </a:xfrm>
        </p:spPr>
        <p:txBody>
          <a:bodyPr/>
          <a:lstStyle/>
          <a:p>
            <a:pPr>
              <a:lnSpc>
                <a:spcPct val="80000"/>
              </a:lnSpc>
            </a:pPr>
            <a:r>
              <a:rPr lang="en-US" dirty="0"/>
              <a:t>Device-specific code for controlling I/O devices</a:t>
            </a:r>
          </a:p>
          <a:p>
            <a:pPr lvl="1">
              <a:lnSpc>
                <a:spcPct val="80000"/>
              </a:lnSpc>
            </a:pPr>
            <a:r>
              <a:rPr lang="en-US" dirty="0"/>
              <a:t>Written by manufacture, delivered along with device</a:t>
            </a:r>
          </a:p>
          <a:p>
            <a:pPr lvl="1">
              <a:lnSpc>
                <a:spcPct val="80000"/>
              </a:lnSpc>
            </a:pPr>
            <a:r>
              <a:rPr lang="en-US" dirty="0"/>
              <a:t>One driver for one (class) device(s)</a:t>
            </a:r>
          </a:p>
          <a:p>
            <a:pPr>
              <a:lnSpc>
                <a:spcPct val="80000"/>
              </a:lnSpc>
            </a:pPr>
            <a:r>
              <a:rPr lang="en-US" dirty="0"/>
              <a:t>Position: part of OS kernel, below the rest of OS</a:t>
            </a:r>
          </a:p>
          <a:p>
            <a:pPr>
              <a:lnSpc>
                <a:spcPct val="80000"/>
              </a:lnSpc>
            </a:pPr>
            <a:r>
              <a:rPr lang="en-US" dirty="0"/>
              <a:t>Interfaces for rest of OS</a:t>
            </a:r>
          </a:p>
          <a:p>
            <a:pPr lvl="1">
              <a:lnSpc>
                <a:spcPct val="80000"/>
              </a:lnSpc>
            </a:pPr>
            <a:r>
              <a:rPr lang="en-US" dirty="0"/>
              <a:t>Block device and character device have different interfaces</a:t>
            </a:r>
          </a:p>
        </p:txBody>
      </p:sp>
      <p:sp>
        <p:nvSpPr>
          <p:cNvPr id="5"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39</a:t>
            </a:fld>
            <a:endParaRPr lang="en-US" altLang="zh-CN" b="0" dirty="0">
              <a:solidFill>
                <a:srgbClr val="000000"/>
              </a:solidFill>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US"/>
              <a:t>Modern I/O Systems</a:t>
            </a:r>
          </a:p>
        </p:txBody>
      </p:sp>
      <p:grpSp>
        <p:nvGrpSpPr>
          <p:cNvPr id="347" name="Group 346"/>
          <p:cNvGrpSpPr/>
          <p:nvPr/>
        </p:nvGrpSpPr>
        <p:grpSpPr>
          <a:xfrm>
            <a:off x="2654710" y="1764383"/>
            <a:ext cx="6862916" cy="4781801"/>
            <a:chOff x="228600" y="304800"/>
            <a:chExt cx="8915400" cy="6211888"/>
          </a:xfrm>
        </p:grpSpPr>
        <p:pic>
          <p:nvPicPr>
            <p:cNvPr id="830613" name="Picture 149"/>
            <p:cNvPicPr>
              <a:picLocks noChangeAspect="1" noChangeArrowheads="1"/>
            </p:cNvPicPr>
            <p:nvPr/>
          </p:nvPicPr>
          <p:blipFill>
            <a:blip r:embed="rId3" cstate="print"/>
            <a:srcRect/>
            <a:stretch>
              <a:fillRect/>
            </a:stretch>
          </p:blipFill>
          <p:spPr bwMode="auto">
            <a:xfrm rot="709153">
              <a:off x="8382000" y="3276600"/>
              <a:ext cx="762000" cy="398463"/>
            </a:xfrm>
            <a:prstGeom prst="rect">
              <a:avLst/>
            </a:prstGeom>
            <a:noFill/>
            <a:ln w="38100" algn="ctr">
              <a:noFill/>
              <a:miter lim="800000"/>
              <a:headEnd/>
              <a:tailEnd/>
            </a:ln>
            <a:effectLst/>
          </p:spPr>
        </p:pic>
        <p:pic>
          <p:nvPicPr>
            <p:cNvPr id="830943" name="Picture 479"/>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228600" y="1981200"/>
              <a:ext cx="1447800" cy="1447800"/>
            </a:xfrm>
            <a:prstGeom prst="rect">
              <a:avLst/>
            </a:prstGeom>
            <a:noFill/>
            <a:ln w="38100" algn="ctr">
              <a:noFill/>
              <a:miter lim="800000"/>
              <a:headEnd/>
              <a:tailEnd/>
            </a:ln>
            <a:effectLst/>
          </p:spPr>
        </p:pic>
        <p:sp>
          <p:nvSpPr>
            <p:cNvPr id="830623" name="Freeform 159"/>
            <p:cNvSpPr>
              <a:spLocks/>
            </p:cNvSpPr>
            <p:nvPr/>
          </p:nvSpPr>
          <p:spPr bwMode="auto">
            <a:xfrm>
              <a:off x="6781800" y="4402138"/>
              <a:ext cx="762000" cy="342900"/>
            </a:xfrm>
            <a:custGeom>
              <a:avLst/>
              <a:gdLst/>
              <a:ahLst/>
              <a:cxnLst>
                <a:cxn ang="0">
                  <a:pos x="0" y="72"/>
                </a:cxn>
                <a:cxn ang="0">
                  <a:pos x="336" y="24"/>
                </a:cxn>
                <a:cxn ang="0">
                  <a:pos x="480" y="216"/>
                </a:cxn>
              </a:cxnLst>
              <a:rect l="0" t="0" r="r" b="b"/>
              <a:pathLst>
                <a:path w="480" h="216">
                  <a:moveTo>
                    <a:pt x="0" y="72"/>
                  </a:moveTo>
                  <a:cubicBezTo>
                    <a:pt x="128" y="36"/>
                    <a:pt x="256" y="0"/>
                    <a:pt x="336" y="24"/>
                  </a:cubicBezTo>
                  <a:cubicBezTo>
                    <a:pt x="416" y="48"/>
                    <a:pt x="448" y="132"/>
                    <a:pt x="480" y="216"/>
                  </a:cubicBezTo>
                </a:path>
              </a:pathLst>
            </a:custGeom>
            <a:noFill/>
            <a:ln w="38100" cap="flat" cmpd="sng">
              <a:solidFill>
                <a:schemeClr val="tx1"/>
              </a:solidFill>
              <a:prstDash val="solid"/>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830622" name="Line 158"/>
            <p:cNvSpPr>
              <a:spLocks noChangeShapeType="1"/>
            </p:cNvSpPr>
            <p:nvPr/>
          </p:nvSpPr>
          <p:spPr bwMode="auto">
            <a:xfrm>
              <a:off x="6858000" y="3602038"/>
              <a:ext cx="685800" cy="55562"/>
            </a:xfrm>
            <a:prstGeom prst="line">
              <a:avLst/>
            </a:prstGeom>
            <a:noFill/>
            <a:ln w="381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830621" name="Freeform 157"/>
            <p:cNvSpPr>
              <a:spLocks/>
            </p:cNvSpPr>
            <p:nvPr/>
          </p:nvSpPr>
          <p:spPr bwMode="auto">
            <a:xfrm>
              <a:off x="3505200" y="4668838"/>
              <a:ext cx="1676400" cy="711200"/>
            </a:xfrm>
            <a:custGeom>
              <a:avLst/>
              <a:gdLst/>
              <a:ahLst/>
              <a:cxnLst>
                <a:cxn ang="0">
                  <a:pos x="1056" y="0"/>
                </a:cxn>
                <a:cxn ang="0">
                  <a:pos x="816" y="384"/>
                </a:cxn>
                <a:cxn ang="0">
                  <a:pos x="0" y="384"/>
                </a:cxn>
              </a:cxnLst>
              <a:rect l="0" t="0" r="r" b="b"/>
              <a:pathLst>
                <a:path w="1056" h="448">
                  <a:moveTo>
                    <a:pt x="1056" y="0"/>
                  </a:moveTo>
                  <a:cubicBezTo>
                    <a:pt x="1024" y="160"/>
                    <a:pt x="992" y="320"/>
                    <a:pt x="816" y="384"/>
                  </a:cubicBezTo>
                  <a:cubicBezTo>
                    <a:pt x="640" y="448"/>
                    <a:pt x="320" y="416"/>
                    <a:pt x="0" y="384"/>
                  </a:cubicBezTo>
                </a:path>
              </a:pathLst>
            </a:custGeom>
            <a:noFill/>
            <a:ln w="38100" cap="flat" cmpd="sng">
              <a:solidFill>
                <a:schemeClr val="tx1"/>
              </a:solidFill>
              <a:prstDash val="solid"/>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pic>
          <p:nvPicPr>
            <p:cNvPr id="830468" name="Picture 4"/>
            <p:cNvPicPr>
              <a:picLocks noChangeAspect="1" noChangeArrowheads="1"/>
            </p:cNvPicPr>
            <p:nvPr/>
          </p:nvPicPr>
          <p:blipFill>
            <a:blip r:embed="rId5" cstate="print">
              <a:clrChange>
                <a:clrFrom>
                  <a:srgbClr val="FFFFFF"/>
                </a:clrFrom>
                <a:clrTo>
                  <a:srgbClr val="FFFFFF">
                    <a:alpha val="0"/>
                  </a:srgbClr>
                </a:clrTo>
              </a:clrChange>
            </a:blip>
            <a:srcRect l="1683" t="636" r="1935" b="636"/>
            <a:stretch>
              <a:fillRect/>
            </a:stretch>
          </p:blipFill>
          <p:spPr bwMode="auto">
            <a:xfrm>
              <a:off x="1752600" y="685800"/>
              <a:ext cx="5257800" cy="4038600"/>
            </a:xfrm>
            <a:prstGeom prst="rect">
              <a:avLst/>
            </a:prstGeom>
            <a:noFill/>
            <a:ln w="38100" cmpd="dbl">
              <a:solidFill>
                <a:srgbClr val="CC6600"/>
              </a:solidFill>
              <a:miter lim="800000"/>
              <a:headEnd/>
              <a:tailEnd/>
            </a:ln>
            <a:effectLst/>
          </p:spPr>
        </p:pic>
        <p:pic>
          <p:nvPicPr>
            <p:cNvPr id="830469" name="Picture 5"/>
            <p:cNvPicPr>
              <a:picLocks noChangeAspect="1" noChangeArrowheads="1"/>
            </p:cNvPicPr>
            <p:nvPr/>
          </p:nvPicPr>
          <p:blipFill>
            <a:blip r:embed="rId6" cstate="print"/>
            <a:srcRect/>
            <a:stretch>
              <a:fillRect/>
            </a:stretch>
          </p:blipFill>
          <p:spPr bwMode="auto">
            <a:xfrm>
              <a:off x="914400" y="304800"/>
              <a:ext cx="1276350" cy="1676400"/>
            </a:xfrm>
            <a:prstGeom prst="rect">
              <a:avLst/>
            </a:prstGeom>
            <a:noFill/>
            <a:ln w="9525">
              <a:noFill/>
              <a:miter lim="800000"/>
              <a:headEnd/>
              <a:tailEnd/>
            </a:ln>
            <a:effectLst/>
          </p:spPr>
        </p:pic>
        <p:pic>
          <p:nvPicPr>
            <p:cNvPr id="830471" name="Picture 7"/>
            <p:cNvPicPr>
              <a:picLocks noChangeAspect="1" noChangeArrowheads="1"/>
            </p:cNvPicPr>
            <p:nvPr/>
          </p:nvPicPr>
          <p:blipFill>
            <a:blip r:embed="rId7" cstate="print"/>
            <a:srcRect/>
            <a:stretch>
              <a:fillRect/>
            </a:stretch>
          </p:blipFill>
          <p:spPr bwMode="auto">
            <a:xfrm>
              <a:off x="7162800" y="3276600"/>
              <a:ext cx="1638300" cy="695325"/>
            </a:xfrm>
            <a:prstGeom prst="rect">
              <a:avLst/>
            </a:prstGeom>
            <a:noFill/>
            <a:ln w="38100" algn="ctr">
              <a:noFill/>
              <a:miter lim="800000"/>
              <a:headEnd/>
              <a:tailEnd/>
            </a:ln>
            <a:effectLst/>
          </p:spPr>
        </p:pic>
        <p:grpSp>
          <p:nvGrpSpPr>
            <p:cNvPr id="2" name="Group 146"/>
            <p:cNvGrpSpPr>
              <a:grpSpLocks/>
            </p:cNvGrpSpPr>
            <p:nvPr/>
          </p:nvGrpSpPr>
          <p:grpSpPr bwMode="auto">
            <a:xfrm>
              <a:off x="7162800" y="4135438"/>
              <a:ext cx="1173163" cy="1371600"/>
              <a:chOff x="117" y="3033"/>
              <a:chExt cx="931" cy="1075"/>
            </a:xfrm>
          </p:grpSpPr>
          <p:sp>
            <p:nvSpPr>
              <p:cNvPr id="830568" name="Freeform 104"/>
              <p:cNvSpPr>
                <a:spLocks/>
              </p:cNvSpPr>
              <p:nvPr/>
            </p:nvSpPr>
            <p:spPr bwMode="auto">
              <a:xfrm>
                <a:off x="117" y="3033"/>
                <a:ext cx="931" cy="1075"/>
              </a:xfrm>
              <a:custGeom>
                <a:avLst/>
                <a:gdLst/>
                <a:ahLst/>
                <a:cxnLst>
                  <a:cxn ang="0">
                    <a:pos x="1111" y="1942"/>
                  </a:cxn>
                  <a:cxn ang="0">
                    <a:pos x="1127" y="2333"/>
                  </a:cxn>
                  <a:cxn ang="0">
                    <a:pos x="817" y="2451"/>
                  </a:cxn>
                  <a:cxn ang="0">
                    <a:pos x="572" y="2625"/>
                  </a:cxn>
                  <a:cxn ang="0">
                    <a:pos x="376" y="2835"/>
                  </a:cxn>
                  <a:cxn ang="0">
                    <a:pos x="109" y="2957"/>
                  </a:cxn>
                  <a:cxn ang="0">
                    <a:pos x="0" y="3153"/>
                  </a:cxn>
                  <a:cxn ang="0">
                    <a:pos x="177" y="3309"/>
                  </a:cxn>
                  <a:cxn ang="0">
                    <a:pos x="506" y="3510"/>
                  </a:cxn>
                  <a:cxn ang="0">
                    <a:pos x="897" y="3788"/>
                  </a:cxn>
                  <a:cxn ang="0">
                    <a:pos x="1316" y="4016"/>
                  </a:cxn>
                  <a:cxn ang="0">
                    <a:pos x="1659" y="4204"/>
                  </a:cxn>
                  <a:cxn ang="0">
                    <a:pos x="1857" y="4299"/>
                  </a:cxn>
                  <a:cxn ang="0">
                    <a:pos x="2078" y="4258"/>
                  </a:cxn>
                  <a:cxn ang="0">
                    <a:pos x="2239" y="4101"/>
                  </a:cxn>
                  <a:cxn ang="0">
                    <a:pos x="2317" y="4060"/>
                  </a:cxn>
                  <a:cxn ang="0">
                    <a:pos x="2587" y="3940"/>
                  </a:cxn>
                  <a:cxn ang="0">
                    <a:pos x="2821" y="3809"/>
                  </a:cxn>
                  <a:cxn ang="0">
                    <a:pos x="3041" y="3687"/>
                  </a:cxn>
                  <a:cxn ang="0">
                    <a:pos x="3257" y="3551"/>
                  </a:cxn>
                  <a:cxn ang="0">
                    <a:pos x="3466" y="3477"/>
                  </a:cxn>
                  <a:cxn ang="0">
                    <a:pos x="3673" y="3442"/>
                  </a:cxn>
                  <a:cxn ang="0">
                    <a:pos x="3722" y="3325"/>
                  </a:cxn>
                  <a:cxn ang="0">
                    <a:pos x="3632" y="3202"/>
                  </a:cxn>
                  <a:cxn ang="0">
                    <a:pos x="3537" y="3137"/>
                  </a:cxn>
                  <a:cxn ang="0">
                    <a:pos x="3480" y="3120"/>
                  </a:cxn>
                  <a:cxn ang="0">
                    <a:pos x="3414" y="3052"/>
                  </a:cxn>
                  <a:cxn ang="0">
                    <a:pos x="3312" y="2938"/>
                  </a:cxn>
                  <a:cxn ang="0">
                    <a:pos x="3045" y="2704"/>
                  </a:cxn>
                  <a:cxn ang="0">
                    <a:pos x="2734" y="2519"/>
                  </a:cxn>
                  <a:cxn ang="0">
                    <a:pos x="2407" y="2396"/>
                  </a:cxn>
                  <a:cxn ang="0">
                    <a:pos x="2470" y="2271"/>
                  </a:cxn>
                  <a:cxn ang="0">
                    <a:pos x="2279" y="2146"/>
                  </a:cxn>
                  <a:cxn ang="0">
                    <a:pos x="2184" y="2034"/>
                  </a:cxn>
                  <a:cxn ang="0">
                    <a:pos x="2154" y="1838"/>
                  </a:cxn>
                  <a:cxn ang="0">
                    <a:pos x="2143" y="1620"/>
                  </a:cxn>
                  <a:cxn ang="0">
                    <a:pos x="2214" y="1504"/>
                  </a:cxn>
                  <a:cxn ang="0">
                    <a:pos x="2269" y="1356"/>
                  </a:cxn>
                  <a:cxn ang="0">
                    <a:pos x="2301" y="1269"/>
                  </a:cxn>
                  <a:cxn ang="0">
                    <a:pos x="2350" y="1249"/>
                  </a:cxn>
                  <a:cxn ang="0">
                    <a:pos x="2495" y="1196"/>
                  </a:cxn>
                  <a:cxn ang="0">
                    <a:pos x="2573" y="1127"/>
                  </a:cxn>
                  <a:cxn ang="0">
                    <a:pos x="2518" y="950"/>
                  </a:cxn>
                  <a:cxn ang="0">
                    <a:pos x="2696" y="853"/>
                  </a:cxn>
                  <a:cxn ang="0">
                    <a:pos x="2903" y="719"/>
                  </a:cxn>
                  <a:cxn ang="0">
                    <a:pos x="2824" y="411"/>
                  </a:cxn>
                  <a:cxn ang="0">
                    <a:pos x="2445" y="139"/>
                  </a:cxn>
                  <a:cxn ang="0">
                    <a:pos x="2119" y="0"/>
                  </a:cxn>
                  <a:cxn ang="0">
                    <a:pos x="1860" y="229"/>
                  </a:cxn>
                  <a:cxn ang="0">
                    <a:pos x="1786" y="593"/>
                  </a:cxn>
                  <a:cxn ang="0">
                    <a:pos x="1604" y="896"/>
                  </a:cxn>
                  <a:cxn ang="0">
                    <a:pos x="1433" y="1389"/>
                  </a:cxn>
                </a:cxnLst>
                <a:rect l="0" t="0" r="r" b="b"/>
                <a:pathLst>
                  <a:path w="3725" h="4299">
                    <a:moveTo>
                      <a:pt x="1378" y="1857"/>
                    </a:moveTo>
                    <a:lnTo>
                      <a:pt x="1372" y="1863"/>
                    </a:lnTo>
                    <a:lnTo>
                      <a:pt x="1263" y="1859"/>
                    </a:lnTo>
                    <a:lnTo>
                      <a:pt x="1174" y="1889"/>
                    </a:lnTo>
                    <a:lnTo>
                      <a:pt x="1111" y="1942"/>
                    </a:lnTo>
                    <a:lnTo>
                      <a:pt x="1068" y="2009"/>
                    </a:lnTo>
                    <a:lnTo>
                      <a:pt x="1049" y="2091"/>
                    </a:lnTo>
                    <a:lnTo>
                      <a:pt x="1051" y="2176"/>
                    </a:lnTo>
                    <a:lnTo>
                      <a:pt x="1079" y="2260"/>
                    </a:lnTo>
                    <a:lnTo>
                      <a:pt x="1127" y="2333"/>
                    </a:lnTo>
                    <a:lnTo>
                      <a:pt x="1059" y="2350"/>
                    </a:lnTo>
                    <a:lnTo>
                      <a:pt x="994" y="2372"/>
                    </a:lnTo>
                    <a:lnTo>
                      <a:pt x="932" y="2393"/>
                    </a:lnTo>
                    <a:lnTo>
                      <a:pt x="872" y="2421"/>
                    </a:lnTo>
                    <a:lnTo>
                      <a:pt x="817" y="2451"/>
                    </a:lnTo>
                    <a:lnTo>
                      <a:pt x="763" y="2481"/>
                    </a:lnTo>
                    <a:lnTo>
                      <a:pt x="711" y="2513"/>
                    </a:lnTo>
                    <a:lnTo>
                      <a:pt x="662" y="2549"/>
                    </a:lnTo>
                    <a:lnTo>
                      <a:pt x="616" y="2587"/>
                    </a:lnTo>
                    <a:lnTo>
                      <a:pt x="572" y="2625"/>
                    </a:lnTo>
                    <a:lnTo>
                      <a:pt x="529" y="2665"/>
                    </a:lnTo>
                    <a:lnTo>
                      <a:pt x="488" y="2706"/>
                    </a:lnTo>
                    <a:lnTo>
                      <a:pt x="450" y="2750"/>
                    </a:lnTo>
                    <a:lnTo>
                      <a:pt x="411" y="2791"/>
                    </a:lnTo>
                    <a:lnTo>
                      <a:pt x="376" y="2835"/>
                    </a:lnTo>
                    <a:lnTo>
                      <a:pt x="340" y="2878"/>
                    </a:lnTo>
                    <a:lnTo>
                      <a:pt x="264" y="2892"/>
                    </a:lnTo>
                    <a:lnTo>
                      <a:pt x="202" y="2908"/>
                    </a:lnTo>
                    <a:lnTo>
                      <a:pt x="150" y="2930"/>
                    </a:lnTo>
                    <a:lnTo>
                      <a:pt x="109" y="2957"/>
                    </a:lnTo>
                    <a:lnTo>
                      <a:pt x="77" y="2990"/>
                    </a:lnTo>
                    <a:lnTo>
                      <a:pt x="50" y="3026"/>
                    </a:lnTo>
                    <a:lnTo>
                      <a:pt x="25" y="3066"/>
                    </a:lnTo>
                    <a:lnTo>
                      <a:pt x="6" y="3109"/>
                    </a:lnTo>
                    <a:lnTo>
                      <a:pt x="0" y="3153"/>
                    </a:lnTo>
                    <a:lnTo>
                      <a:pt x="11" y="3197"/>
                    </a:lnTo>
                    <a:lnTo>
                      <a:pt x="38" y="3235"/>
                    </a:lnTo>
                    <a:lnTo>
                      <a:pt x="77" y="3265"/>
                    </a:lnTo>
                    <a:lnTo>
                      <a:pt x="123" y="3291"/>
                    </a:lnTo>
                    <a:lnTo>
                      <a:pt x="177" y="3309"/>
                    </a:lnTo>
                    <a:lnTo>
                      <a:pt x="239" y="3314"/>
                    </a:lnTo>
                    <a:lnTo>
                      <a:pt x="303" y="3309"/>
                    </a:lnTo>
                    <a:lnTo>
                      <a:pt x="368" y="3379"/>
                    </a:lnTo>
                    <a:lnTo>
                      <a:pt x="436" y="3447"/>
                    </a:lnTo>
                    <a:lnTo>
                      <a:pt x="506" y="3510"/>
                    </a:lnTo>
                    <a:lnTo>
                      <a:pt x="582" y="3572"/>
                    </a:lnTo>
                    <a:lnTo>
                      <a:pt x="656" y="3629"/>
                    </a:lnTo>
                    <a:lnTo>
                      <a:pt x="736" y="3684"/>
                    </a:lnTo>
                    <a:lnTo>
                      <a:pt x="814" y="3738"/>
                    </a:lnTo>
                    <a:lnTo>
                      <a:pt x="897" y="3788"/>
                    </a:lnTo>
                    <a:lnTo>
                      <a:pt x="978" y="3836"/>
                    </a:lnTo>
                    <a:lnTo>
                      <a:pt x="1063" y="3885"/>
                    </a:lnTo>
                    <a:lnTo>
                      <a:pt x="1146" y="3929"/>
                    </a:lnTo>
                    <a:lnTo>
                      <a:pt x="1231" y="3972"/>
                    </a:lnTo>
                    <a:lnTo>
                      <a:pt x="1316" y="4016"/>
                    </a:lnTo>
                    <a:lnTo>
                      <a:pt x="1403" y="4057"/>
                    </a:lnTo>
                    <a:lnTo>
                      <a:pt x="1487" y="4098"/>
                    </a:lnTo>
                    <a:lnTo>
                      <a:pt x="1574" y="4138"/>
                    </a:lnTo>
                    <a:lnTo>
                      <a:pt x="1629" y="4166"/>
                    </a:lnTo>
                    <a:lnTo>
                      <a:pt x="1659" y="4204"/>
                    </a:lnTo>
                    <a:lnTo>
                      <a:pt x="1691" y="4234"/>
                    </a:lnTo>
                    <a:lnTo>
                      <a:pt x="1729" y="4258"/>
                    </a:lnTo>
                    <a:lnTo>
                      <a:pt x="1770" y="4278"/>
                    </a:lnTo>
                    <a:lnTo>
                      <a:pt x="1814" y="4292"/>
                    </a:lnTo>
                    <a:lnTo>
                      <a:pt x="1857" y="4299"/>
                    </a:lnTo>
                    <a:lnTo>
                      <a:pt x="1901" y="4299"/>
                    </a:lnTo>
                    <a:lnTo>
                      <a:pt x="1947" y="4297"/>
                    </a:lnTo>
                    <a:lnTo>
                      <a:pt x="1991" y="4288"/>
                    </a:lnTo>
                    <a:lnTo>
                      <a:pt x="2034" y="4274"/>
                    </a:lnTo>
                    <a:lnTo>
                      <a:pt x="2078" y="4258"/>
                    </a:lnTo>
                    <a:lnTo>
                      <a:pt x="2115" y="4234"/>
                    </a:lnTo>
                    <a:lnTo>
                      <a:pt x="2154" y="4207"/>
                    </a:lnTo>
                    <a:lnTo>
                      <a:pt x="2187" y="4177"/>
                    </a:lnTo>
                    <a:lnTo>
                      <a:pt x="2214" y="4141"/>
                    </a:lnTo>
                    <a:lnTo>
                      <a:pt x="2239" y="4101"/>
                    </a:lnTo>
                    <a:lnTo>
                      <a:pt x="2239" y="4090"/>
                    </a:lnTo>
                    <a:lnTo>
                      <a:pt x="2246" y="4085"/>
                    </a:lnTo>
                    <a:lnTo>
                      <a:pt x="2255" y="4085"/>
                    </a:lnTo>
                    <a:lnTo>
                      <a:pt x="2263" y="4079"/>
                    </a:lnTo>
                    <a:lnTo>
                      <a:pt x="2317" y="4060"/>
                    </a:lnTo>
                    <a:lnTo>
                      <a:pt x="2372" y="4041"/>
                    </a:lnTo>
                    <a:lnTo>
                      <a:pt x="2426" y="4019"/>
                    </a:lnTo>
                    <a:lnTo>
                      <a:pt x="2481" y="3995"/>
                    </a:lnTo>
                    <a:lnTo>
                      <a:pt x="2536" y="3967"/>
                    </a:lnTo>
                    <a:lnTo>
                      <a:pt x="2587" y="3940"/>
                    </a:lnTo>
                    <a:lnTo>
                      <a:pt x="2638" y="3910"/>
                    </a:lnTo>
                    <a:lnTo>
                      <a:pt x="2690" y="3880"/>
                    </a:lnTo>
                    <a:lnTo>
                      <a:pt x="2734" y="3855"/>
                    </a:lnTo>
                    <a:lnTo>
                      <a:pt x="2778" y="3834"/>
                    </a:lnTo>
                    <a:lnTo>
                      <a:pt x="2821" y="3809"/>
                    </a:lnTo>
                    <a:lnTo>
                      <a:pt x="2865" y="3785"/>
                    </a:lnTo>
                    <a:lnTo>
                      <a:pt x="2911" y="3760"/>
                    </a:lnTo>
                    <a:lnTo>
                      <a:pt x="2955" y="3735"/>
                    </a:lnTo>
                    <a:lnTo>
                      <a:pt x="2998" y="3712"/>
                    </a:lnTo>
                    <a:lnTo>
                      <a:pt x="3041" y="3687"/>
                    </a:lnTo>
                    <a:lnTo>
                      <a:pt x="3085" y="3662"/>
                    </a:lnTo>
                    <a:lnTo>
                      <a:pt x="3128" y="3636"/>
                    </a:lnTo>
                    <a:lnTo>
                      <a:pt x="3172" y="3608"/>
                    </a:lnTo>
                    <a:lnTo>
                      <a:pt x="3216" y="3581"/>
                    </a:lnTo>
                    <a:lnTo>
                      <a:pt x="3257" y="3551"/>
                    </a:lnTo>
                    <a:lnTo>
                      <a:pt x="3298" y="3523"/>
                    </a:lnTo>
                    <a:lnTo>
                      <a:pt x="3338" y="3491"/>
                    </a:lnTo>
                    <a:lnTo>
                      <a:pt x="3377" y="3461"/>
                    </a:lnTo>
                    <a:lnTo>
                      <a:pt x="3423" y="3472"/>
                    </a:lnTo>
                    <a:lnTo>
                      <a:pt x="3466" y="3477"/>
                    </a:lnTo>
                    <a:lnTo>
                      <a:pt x="3510" y="3482"/>
                    </a:lnTo>
                    <a:lnTo>
                      <a:pt x="3554" y="3482"/>
                    </a:lnTo>
                    <a:lnTo>
                      <a:pt x="3595" y="3475"/>
                    </a:lnTo>
                    <a:lnTo>
                      <a:pt x="3635" y="3463"/>
                    </a:lnTo>
                    <a:lnTo>
                      <a:pt x="3673" y="3442"/>
                    </a:lnTo>
                    <a:lnTo>
                      <a:pt x="3708" y="3409"/>
                    </a:lnTo>
                    <a:lnTo>
                      <a:pt x="3717" y="3387"/>
                    </a:lnTo>
                    <a:lnTo>
                      <a:pt x="3722" y="3365"/>
                    </a:lnTo>
                    <a:lnTo>
                      <a:pt x="3725" y="3346"/>
                    </a:lnTo>
                    <a:lnTo>
                      <a:pt x="3722" y="3325"/>
                    </a:lnTo>
                    <a:lnTo>
                      <a:pt x="3708" y="3298"/>
                    </a:lnTo>
                    <a:lnTo>
                      <a:pt x="3692" y="3273"/>
                    </a:lnTo>
                    <a:lnTo>
                      <a:pt x="3673" y="3249"/>
                    </a:lnTo>
                    <a:lnTo>
                      <a:pt x="3655" y="3224"/>
                    </a:lnTo>
                    <a:lnTo>
                      <a:pt x="3632" y="3202"/>
                    </a:lnTo>
                    <a:lnTo>
                      <a:pt x="3607" y="3183"/>
                    </a:lnTo>
                    <a:lnTo>
                      <a:pt x="3584" y="3164"/>
                    </a:lnTo>
                    <a:lnTo>
                      <a:pt x="3559" y="3148"/>
                    </a:lnTo>
                    <a:lnTo>
                      <a:pt x="3548" y="3142"/>
                    </a:lnTo>
                    <a:lnTo>
                      <a:pt x="3537" y="3137"/>
                    </a:lnTo>
                    <a:lnTo>
                      <a:pt x="3526" y="3132"/>
                    </a:lnTo>
                    <a:lnTo>
                      <a:pt x="3515" y="3129"/>
                    </a:lnTo>
                    <a:lnTo>
                      <a:pt x="3501" y="3123"/>
                    </a:lnTo>
                    <a:lnTo>
                      <a:pt x="3491" y="3120"/>
                    </a:lnTo>
                    <a:lnTo>
                      <a:pt x="3480" y="3120"/>
                    </a:lnTo>
                    <a:lnTo>
                      <a:pt x="3469" y="3118"/>
                    </a:lnTo>
                    <a:lnTo>
                      <a:pt x="3455" y="3102"/>
                    </a:lnTo>
                    <a:lnTo>
                      <a:pt x="3441" y="3085"/>
                    </a:lnTo>
                    <a:lnTo>
                      <a:pt x="3428" y="3069"/>
                    </a:lnTo>
                    <a:lnTo>
                      <a:pt x="3414" y="3052"/>
                    </a:lnTo>
                    <a:lnTo>
                      <a:pt x="3401" y="3036"/>
                    </a:lnTo>
                    <a:lnTo>
                      <a:pt x="3388" y="3019"/>
                    </a:lnTo>
                    <a:lnTo>
                      <a:pt x="3374" y="3003"/>
                    </a:lnTo>
                    <a:lnTo>
                      <a:pt x="3358" y="2990"/>
                    </a:lnTo>
                    <a:lnTo>
                      <a:pt x="3312" y="2938"/>
                    </a:lnTo>
                    <a:lnTo>
                      <a:pt x="3262" y="2886"/>
                    </a:lnTo>
                    <a:lnTo>
                      <a:pt x="3211" y="2840"/>
                    </a:lnTo>
                    <a:lnTo>
                      <a:pt x="3156" y="2791"/>
                    </a:lnTo>
                    <a:lnTo>
                      <a:pt x="3101" y="2747"/>
                    </a:lnTo>
                    <a:lnTo>
                      <a:pt x="3045" y="2704"/>
                    </a:lnTo>
                    <a:lnTo>
                      <a:pt x="2985" y="2663"/>
                    </a:lnTo>
                    <a:lnTo>
                      <a:pt x="2925" y="2623"/>
                    </a:lnTo>
                    <a:lnTo>
                      <a:pt x="2861" y="2587"/>
                    </a:lnTo>
                    <a:lnTo>
                      <a:pt x="2799" y="2552"/>
                    </a:lnTo>
                    <a:lnTo>
                      <a:pt x="2734" y="2519"/>
                    </a:lnTo>
                    <a:lnTo>
                      <a:pt x="2672" y="2489"/>
                    </a:lnTo>
                    <a:lnTo>
                      <a:pt x="2606" y="2462"/>
                    </a:lnTo>
                    <a:lnTo>
                      <a:pt x="2538" y="2437"/>
                    </a:lnTo>
                    <a:lnTo>
                      <a:pt x="2472" y="2416"/>
                    </a:lnTo>
                    <a:lnTo>
                      <a:pt x="2407" y="2396"/>
                    </a:lnTo>
                    <a:lnTo>
                      <a:pt x="2412" y="2382"/>
                    </a:lnTo>
                    <a:lnTo>
                      <a:pt x="2424" y="2366"/>
                    </a:lnTo>
                    <a:lnTo>
                      <a:pt x="2437" y="2350"/>
                    </a:lnTo>
                    <a:lnTo>
                      <a:pt x="2448" y="2333"/>
                    </a:lnTo>
                    <a:lnTo>
                      <a:pt x="2470" y="2271"/>
                    </a:lnTo>
                    <a:lnTo>
                      <a:pt x="2465" y="2225"/>
                    </a:lnTo>
                    <a:lnTo>
                      <a:pt x="2435" y="2192"/>
                    </a:lnTo>
                    <a:lnTo>
                      <a:pt x="2391" y="2167"/>
                    </a:lnTo>
                    <a:lnTo>
                      <a:pt x="2336" y="2154"/>
                    </a:lnTo>
                    <a:lnTo>
                      <a:pt x="2279" y="2146"/>
                    </a:lnTo>
                    <a:lnTo>
                      <a:pt x="2219" y="2137"/>
                    </a:lnTo>
                    <a:lnTo>
                      <a:pt x="2168" y="2132"/>
                    </a:lnTo>
                    <a:lnTo>
                      <a:pt x="2170" y="2099"/>
                    </a:lnTo>
                    <a:lnTo>
                      <a:pt x="2179" y="2066"/>
                    </a:lnTo>
                    <a:lnTo>
                      <a:pt x="2184" y="2034"/>
                    </a:lnTo>
                    <a:lnTo>
                      <a:pt x="2179" y="2001"/>
                    </a:lnTo>
                    <a:lnTo>
                      <a:pt x="2159" y="1969"/>
                    </a:lnTo>
                    <a:lnTo>
                      <a:pt x="2140" y="1917"/>
                    </a:lnTo>
                    <a:lnTo>
                      <a:pt x="2132" y="1865"/>
                    </a:lnTo>
                    <a:lnTo>
                      <a:pt x="2154" y="1838"/>
                    </a:lnTo>
                    <a:lnTo>
                      <a:pt x="2149" y="1833"/>
                    </a:lnTo>
                    <a:lnTo>
                      <a:pt x="2173" y="1783"/>
                    </a:lnTo>
                    <a:lnTo>
                      <a:pt x="2179" y="1726"/>
                    </a:lnTo>
                    <a:lnTo>
                      <a:pt x="2165" y="1672"/>
                    </a:lnTo>
                    <a:lnTo>
                      <a:pt x="2143" y="1620"/>
                    </a:lnTo>
                    <a:lnTo>
                      <a:pt x="2143" y="1587"/>
                    </a:lnTo>
                    <a:lnTo>
                      <a:pt x="2154" y="1564"/>
                    </a:lnTo>
                    <a:lnTo>
                      <a:pt x="2170" y="1541"/>
                    </a:lnTo>
                    <a:lnTo>
                      <a:pt x="2193" y="1522"/>
                    </a:lnTo>
                    <a:lnTo>
                      <a:pt x="2214" y="1504"/>
                    </a:lnTo>
                    <a:lnTo>
                      <a:pt x="2235" y="1484"/>
                    </a:lnTo>
                    <a:lnTo>
                      <a:pt x="2253" y="1463"/>
                    </a:lnTo>
                    <a:lnTo>
                      <a:pt x="2263" y="1438"/>
                    </a:lnTo>
                    <a:lnTo>
                      <a:pt x="2271" y="1394"/>
                    </a:lnTo>
                    <a:lnTo>
                      <a:pt x="2269" y="1356"/>
                    </a:lnTo>
                    <a:lnTo>
                      <a:pt x="2265" y="1318"/>
                    </a:lnTo>
                    <a:lnTo>
                      <a:pt x="2269" y="1277"/>
                    </a:lnTo>
                    <a:lnTo>
                      <a:pt x="2279" y="1274"/>
                    </a:lnTo>
                    <a:lnTo>
                      <a:pt x="2290" y="1272"/>
                    </a:lnTo>
                    <a:lnTo>
                      <a:pt x="2301" y="1269"/>
                    </a:lnTo>
                    <a:lnTo>
                      <a:pt x="2311" y="1267"/>
                    </a:lnTo>
                    <a:lnTo>
                      <a:pt x="2323" y="1263"/>
                    </a:lnTo>
                    <a:lnTo>
                      <a:pt x="2331" y="1261"/>
                    </a:lnTo>
                    <a:lnTo>
                      <a:pt x="2342" y="1255"/>
                    </a:lnTo>
                    <a:lnTo>
                      <a:pt x="2350" y="1249"/>
                    </a:lnTo>
                    <a:lnTo>
                      <a:pt x="2380" y="1242"/>
                    </a:lnTo>
                    <a:lnTo>
                      <a:pt x="2410" y="1231"/>
                    </a:lnTo>
                    <a:lnTo>
                      <a:pt x="2440" y="1219"/>
                    </a:lnTo>
                    <a:lnTo>
                      <a:pt x="2467" y="1209"/>
                    </a:lnTo>
                    <a:lnTo>
                      <a:pt x="2495" y="1196"/>
                    </a:lnTo>
                    <a:lnTo>
                      <a:pt x="2522" y="1182"/>
                    </a:lnTo>
                    <a:lnTo>
                      <a:pt x="2548" y="1168"/>
                    </a:lnTo>
                    <a:lnTo>
                      <a:pt x="2576" y="1154"/>
                    </a:lnTo>
                    <a:lnTo>
                      <a:pt x="2582" y="1138"/>
                    </a:lnTo>
                    <a:lnTo>
                      <a:pt x="2573" y="1127"/>
                    </a:lnTo>
                    <a:lnTo>
                      <a:pt x="2560" y="1113"/>
                    </a:lnTo>
                    <a:lnTo>
                      <a:pt x="2552" y="1100"/>
                    </a:lnTo>
                    <a:lnTo>
                      <a:pt x="2532" y="1054"/>
                    </a:lnTo>
                    <a:lnTo>
                      <a:pt x="2522" y="1002"/>
                    </a:lnTo>
                    <a:lnTo>
                      <a:pt x="2518" y="950"/>
                    </a:lnTo>
                    <a:lnTo>
                      <a:pt x="2530" y="901"/>
                    </a:lnTo>
                    <a:lnTo>
                      <a:pt x="2571" y="888"/>
                    </a:lnTo>
                    <a:lnTo>
                      <a:pt x="2614" y="876"/>
                    </a:lnTo>
                    <a:lnTo>
                      <a:pt x="2655" y="864"/>
                    </a:lnTo>
                    <a:lnTo>
                      <a:pt x="2696" y="853"/>
                    </a:lnTo>
                    <a:lnTo>
                      <a:pt x="2737" y="839"/>
                    </a:lnTo>
                    <a:lnTo>
                      <a:pt x="2778" y="823"/>
                    </a:lnTo>
                    <a:lnTo>
                      <a:pt x="2815" y="804"/>
                    </a:lnTo>
                    <a:lnTo>
                      <a:pt x="2851" y="776"/>
                    </a:lnTo>
                    <a:lnTo>
                      <a:pt x="2903" y="719"/>
                    </a:lnTo>
                    <a:lnTo>
                      <a:pt x="2927" y="659"/>
                    </a:lnTo>
                    <a:lnTo>
                      <a:pt x="2930" y="597"/>
                    </a:lnTo>
                    <a:lnTo>
                      <a:pt x="2911" y="533"/>
                    </a:lnTo>
                    <a:lnTo>
                      <a:pt x="2875" y="471"/>
                    </a:lnTo>
                    <a:lnTo>
                      <a:pt x="2824" y="411"/>
                    </a:lnTo>
                    <a:lnTo>
                      <a:pt x="2761" y="351"/>
                    </a:lnTo>
                    <a:lnTo>
                      <a:pt x="2690" y="291"/>
                    </a:lnTo>
                    <a:lnTo>
                      <a:pt x="2612" y="237"/>
                    </a:lnTo>
                    <a:lnTo>
                      <a:pt x="2530" y="185"/>
                    </a:lnTo>
                    <a:lnTo>
                      <a:pt x="2445" y="139"/>
                    </a:lnTo>
                    <a:lnTo>
                      <a:pt x="2366" y="98"/>
                    </a:lnTo>
                    <a:lnTo>
                      <a:pt x="2290" y="63"/>
                    </a:lnTo>
                    <a:lnTo>
                      <a:pt x="2223" y="33"/>
                    </a:lnTo>
                    <a:lnTo>
                      <a:pt x="2162" y="14"/>
                    </a:lnTo>
                    <a:lnTo>
                      <a:pt x="2119" y="0"/>
                    </a:lnTo>
                    <a:lnTo>
                      <a:pt x="2037" y="19"/>
                    </a:lnTo>
                    <a:lnTo>
                      <a:pt x="1972" y="52"/>
                    </a:lnTo>
                    <a:lnTo>
                      <a:pt x="1922" y="100"/>
                    </a:lnTo>
                    <a:lnTo>
                      <a:pt x="1887" y="160"/>
                    </a:lnTo>
                    <a:lnTo>
                      <a:pt x="1860" y="229"/>
                    </a:lnTo>
                    <a:lnTo>
                      <a:pt x="1843" y="302"/>
                    </a:lnTo>
                    <a:lnTo>
                      <a:pt x="1830" y="379"/>
                    </a:lnTo>
                    <a:lnTo>
                      <a:pt x="1822" y="455"/>
                    </a:lnTo>
                    <a:lnTo>
                      <a:pt x="1808" y="526"/>
                    </a:lnTo>
                    <a:lnTo>
                      <a:pt x="1786" y="593"/>
                    </a:lnTo>
                    <a:lnTo>
                      <a:pt x="1756" y="657"/>
                    </a:lnTo>
                    <a:lnTo>
                      <a:pt x="1721" y="717"/>
                    </a:lnTo>
                    <a:lnTo>
                      <a:pt x="1680" y="776"/>
                    </a:lnTo>
                    <a:lnTo>
                      <a:pt x="1643" y="836"/>
                    </a:lnTo>
                    <a:lnTo>
                      <a:pt x="1604" y="896"/>
                    </a:lnTo>
                    <a:lnTo>
                      <a:pt x="1569" y="956"/>
                    </a:lnTo>
                    <a:lnTo>
                      <a:pt x="1523" y="1060"/>
                    </a:lnTo>
                    <a:lnTo>
                      <a:pt x="1484" y="1166"/>
                    </a:lnTo>
                    <a:lnTo>
                      <a:pt x="1454" y="1277"/>
                    </a:lnTo>
                    <a:lnTo>
                      <a:pt x="1433" y="1389"/>
                    </a:lnTo>
                    <a:lnTo>
                      <a:pt x="1416" y="1504"/>
                    </a:lnTo>
                    <a:lnTo>
                      <a:pt x="1403" y="1620"/>
                    </a:lnTo>
                    <a:lnTo>
                      <a:pt x="1392" y="1740"/>
                    </a:lnTo>
                    <a:lnTo>
                      <a:pt x="1378" y="1857"/>
                    </a:lnTo>
                    <a:close/>
                  </a:path>
                </a:pathLst>
              </a:custGeom>
              <a:solidFill>
                <a:srgbClr val="1E1916"/>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69" name="Freeform 105"/>
              <p:cNvSpPr>
                <a:spLocks/>
              </p:cNvSpPr>
              <p:nvPr/>
            </p:nvSpPr>
            <p:spPr bwMode="auto">
              <a:xfrm>
                <a:off x="471" y="3057"/>
                <a:ext cx="259" cy="567"/>
              </a:xfrm>
              <a:custGeom>
                <a:avLst/>
                <a:gdLst/>
                <a:ahLst/>
                <a:cxnLst>
                  <a:cxn ang="0">
                    <a:pos x="474" y="219"/>
                  </a:cxn>
                  <a:cxn ang="0">
                    <a:pos x="452" y="341"/>
                  </a:cxn>
                  <a:cxn ang="0">
                    <a:pos x="433" y="463"/>
                  </a:cxn>
                  <a:cxn ang="0">
                    <a:pos x="395" y="578"/>
                  </a:cxn>
                  <a:cxn ang="0">
                    <a:pos x="305" y="711"/>
                  </a:cxn>
                  <a:cxn ang="0">
                    <a:pos x="207" y="877"/>
                  </a:cxn>
                  <a:cxn ang="0">
                    <a:pos x="131" y="1048"/>
                  </a:cxn>
                  <a:cxn ang="0">
                    <a:pos x="79" y="1232"/>
                  </a:cxn>
                  <a:cxn ang="0">
                    <a:pos x="33" y="1539"/>
                  </a:cxn>
                  <a:cxn ang="0">
                    <a:pos x="0" y="1974"/>
                  </a:cxn>
                  <a:cxn ang="0">
                    <a:pos x="19" y="2211"/>
                  </a:cxn>
                  <a:cxn ang="0">
                    <a:pos x="60" y="2238"/>
                  </a:cxn>
                  <a:cxn ang="0">
                    <a:pos x="109" y="2255"/>
                  </a:cxn>
                  <a:cxn ang="0">
                    <a:pos x="161" y="2266"/>
                  </a:cxn>
                  <a:cxn ang="0">
                    <a:pos x="177" y="2151"/>
                  </a:cxn>
                  <a:cxn ang="0">
                    <a:pos x="172" y="1925"/>
                  </a:cxn>
                  <a:cxn ang="0">
                    <a:pos x="183" y="1716"/>
                  </a:cxn>
                  <a:cxn ang="0">
                    <a:pos x="215" y="1517"/>
                  </a:cxn>
                  <a:cxn ang="0">
                    <a:pos x="269" y="1329"/>
                  </a:cxn>
                  <a:cxn ang="0">
                    <a:pos x="351" y="1147"/>
                  </a:cxn>
                  <a:cxn ang="0">
                    <a:pos x="469" y="975"/>
                  </a:cxn>
                  <a:cxn ang="0">
                    <a:pos x="618" y="806"/>
                  </a:cxn>
                  <a:cxn ang="0">
                    <a:pos x="749" y="689"/>
                  </a:cxn>
                  <a:cxn ang="0">
                    <a:pos x="828" y="629"/>
                  </a:cxn>
                  <a:cxn ang="0">
                    <a:pos x="909" y="567"/>
                  </a:cxn>
                  <a:cxn ang="0">
                    <a:pos x="980" y="493"/>
                  </a:cxn>
                  <a:cxn ang="0">
                    <a:pos x="1032" y="398"/>
                  </a:cxn>
                  <a:cxn ang="0">
                    <a:pos x="1032" y="292"/>
                  </a:cxn>
                  <a:cxn ang="0">
                    <a:pos x="986" y="185"/>
                  </a:cxn>
                  <a:cxn ang="0">
                    <a:pos x="907" y="95"/>
                  </a:cxn>
                  <a:cxn ang="0">
                    <a:pos x="809" y="30"/>
                  </a:cxn>
                  <a:cxn ang="0">
                    <a:pos x="703" y="0"/>
                  </a:cxn>
                  <a:cxn ang="0">
                    <a:pos x="605" y="19"/>
                  </a:cxn>
                  <a:cxn ang="0">
                    <a:pos x="522" y="95"/>
                  </a:cxn>
                </a:cxnLst>
                <a:rect l="0" t="0" r="r" b="b"/>
                <a:pathLst>
                  <a:path w="1037" h="2271">
                    <a:moveTo>
                      <a:pt x="492" y="161"/>
                    </a:moveTo>
                    <a:lnTo>
                      <a:pt x="474" y="219"/>
                    </a:lnTo>
                    <a:lnTo>
                      <a:pt x="464" y="278"/>
                    </a:lnTo>
                    <a:lnTo>
                      <a:pt x="452" y="341"/>
                    </a:lnTo>
                    <a:lnTo>
                      <a:pt x="444" y="401"/>
                    </a:lnTo>
                    <a:lnTo>
                      <a:pt x="433" y="463"/>
                    </a:lnTo>
                    <a:lnTo>
                      <a:pt x="416" y="523"/>
                    </a:lnTo>
                    <a:lnTo>
                      <a:pt x="395" y="578"/>
                    </a:lnTo>
                    <a:lnTo>
                      <a:pt x="363" y="632"/>
                    </a:lnTo>
                    <a:lnTo>
                      <a:pt x="305" y="711"/>
                    </a:lnTo>
                    <a:lnTo>
                      <a:pt x="253" y="793"/>
                    </a:lnTo>
                    <a:lnTo>
                      <a:pt x="207" y="877"/>
                    </a:lnTo>
                    <a:lnTo>
                      <a:pt x="167" y="962"/>
                    </a:lnTo>
                    <a:lnTo>
                      <a:pt x="131" y="1048"/>
                    </a:lnTo>
                    <a:lnTo>
                      <a:pt x="101" y="1138"/>
                    </a:lnTo>
                    <a:lnTo>
                      <a:pt x="79" y="1232"/>
                    </a:lnTo>
                    <a:lnTo>
                      <a:pt x="63" y="1326"/>
                    </a:lnTo>
                    <a:lnTo>
                      <a:pt x="33" y="1539"/>
                    </a:lnTo>
                    <a:lnTo>
                      <a:pt x="11" y="1757"/>
                    </a:lnTo>
                    <a:lnTo>
                      <a:pt x="0" y="1974"/>
                    </a:lnTo>
                    <a:lnTo>
                      <a:pt x="3" y="2192"/>
                    </a:lnTo>
                    <a:lnTo>
                      <a:pt x="19" y="2211"/>
                    </a:lnTo>
                    <a:lnTo>
                      <a:pt x="38" y="2227"/>
                    </a:lnTo>
                    <a:lnTo>
                      <a:pt x="60" y="2238"/>
                    </a:lnTo>
                    <a:lnTo>
                      <a:pt x="84" y="2247"/>
                    </a:lnTo>
                    <a:lnTo>
                      <a:pt x="109" y="2255"/>
                    </a:lnTo>
                    <a:lnTo>
                      <a:pt x="137" y="2261"/>
                    </a:lnTo>
                    <a:lnTo>
                      <a:pt x="161" y="2266"/>
                    </a:lnTo>
                    <a:lnTo>
                      <a:pt x="185" y="2271"/>
                    </a:lnTo>
                    <a:lnTo>
                      <a:pt x="177" y="2151"/>
                    </a:lnTo>
                    <a:lnTo>
                      <a:pt x="172" y="2037"/>
                    </a:lnTo>
                    <a:lnTo>
                      <a:pt x="172" y="1925"/>
                    </a:lnTo>
                    <a:lnTo>
                      <a:pt x="174" y="1819"/>
                    </a:lnTo>
                    <a:lnTo>
                      <a:pt x="183" y="1716"/>
                    </a:lnTo>
                    <a:lnTo>
                      <a:pt x="197" y="1615"/>
                    </a:lnTo>
                    <a:lnTo>
                      <a:pt x="215" y="1517"/>
                    </a:lnTo>
                    <a:lnTo>
                      <a:pt x="239" y="1421"/>
                    </a:lnTo>
                    <a:lnTo>
                      <a:pt x="269" y="1329"/>
                    </a:lnTo>
                    <a:lnTo>
                      <a:pt x="308" y="1237"/>
                    </a:lnTo>
                    <a:lnTo>
                      <a:pt x="351" y="1147"/>
                    </a:lnTo>
                    <a:lnTo>
                      <a:pt x="406" y="1059"/>
                    </a:lnTo>
                    <a:lnTo>
                      <a:pt x="469" y="975"/>
                    </a:lnTo>
                    <a:lnTo>
                      <a:pt x="540" y="891"/>
                    </a:lnTo>
                    <a:lnTo>
                      <a:pt x="618" y="806"/>
                    </a:lnTo>
                    <a:lnTo>
                      <a:pt x="708" y="722"/>
                    </a:lnTo>
                    <a:lnTo>
                      <a:pt x="749" y="689"/>
                    </a:lnTo>
                    <a:lnTo>
                      <a:pt x="787" y="659"/>
                    </a:lnTo>
                    <a:lnTo>
                      <a:pt x="828" y="629"/>
                    </a:lnTo>
                    <a:lnTo>
                      <a:pt x="869" y="597"/>
                    </a:lnTo>
                    <a:lnTo>
                      <a:pt x="909" y="567"/>
                    </a:lnTo>
                    <a:lnTo>
                      <a:pt x="945" y="532"/>
                    </a:lnTo>
                    <a:lnTo>
                      <a:pt x="980" y="493"/>
                    </a:lnTo>
                    <a:lnTo>
                      <a:pt x="1010" y="450"/>
                    </a:lnTo>
                    <a:lnTo>
                      <a:pt x="1032" y="398"/>
                    </a:lnTo>
                    <a:lnTo>
                      <a:pt x="1037" y="346"/>
                    </a:lnTo>
                    <a:lnTo>
                      <a:pt x="1032" y="292"/>
                    </a:lnTo>
                    <a:lnTo>
                      <a:pt x="1013" y="237"/>
                    </a:lnTo>
                    <a:lnTo>
                      <a:pt x="986" y="185"/>
                    </a:lnTo>
                    <a:lnTo>
                      <a:pt x="950" y="139"/>
                    </a:lnTo>
                    <a:lnTo>
                      <a:pt x="907" y="95"/>
                    </a:lnTo>
                    <a:lnTo>
                      <a:pt x="860" y="58"/>
                    </a:lnTo>
                    <a:lnTo>
                      <a:pt x="809" y="30"/>
                    </a:lnTo>
                    <a:lnTo>
                      <a:pt x="757" y="9"/>
                    </a:lnTo>
                    <a:lnTo>
                      <a:pt x="703" y="0"/>
                    </a:lnTo>
                    <a:lnTo>
                      <a:pt x="651" y="3"/>
                    </a:lnTo>
                    <a:lnTo>
                      <a:pt x="605" y="19"/>
                    </a:lnTo>
                    <a:lnTo>
                      <a:pt x="561" y="49"/>
                    </a:lnTo>
                    <a:lnTo>
                      <a:pt x="522" y="95"/>
                    </a:lnTo>
                    <a:lnTo>
                      <a:pt x="492" y="161"/>
                    </a:lnTo>
                    <a:close/>
                  </a:path>
                </a:pathLst>
              </a:custGeom>
              <a:solidFill>
                <a:srgbClr val="D3D6B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0" name="Freeform 106"/>
              <p:cNvSpPr>
                <a:spLocks/>
              </p:cNvSpPr>
              <p:nvPr/>
            </p:nvSpPr>
            <p:spPr bwMode="auto">
              <a:xfrm>
                <a:off x="573" y="3057"/>
                <a:ext cx="119" cy="157"/>
              </a:xfrm>
              <a:custGeom>
                <a:avLst/>
                <a:gdLst/>
                <a:ahLst/>
                <a:cxnLst>
                  <a:cxn ang="0">
                    <a:pos x="474" y="74"/>
                  </a:cxn>
                  <a:cxn ang="0">
                    <a:pos x="454" y="93"/>
                  </a:cxn>
                  <a:cxn ang="0">
                    <a:pos x="438" y="118"/>
                  </a:cxn>
                  <a:cxn ang="0">
                    <a:pos x="421" y="139"/>
                  </a:cxn>
                  <a:cxn ang="0">
                    <a:pos x="405" y="166"/>
                  </a:cxn>
                  <a:cxn ang="0">
                    <a:pos x="391" y="194"/>
                  </a:cxn>
                  <a:cxn ang="0">
                    <a:pos x="378" y="224"/>
                  </a:cxn>
                  <a:cxn ang="0">
                    <a:pos x="368" y="256"/>
                  </a:cxn>
                  <a:cxn ang="0">
                    <a:pos x="359" y="292"/>
                  </a:cxn>
                  <a:cxn ang="0">
                    <a:pos x="348" y="366"/>
                  </a:cxn>
                  <a:cxn ang="0">
                    <a:pos x="348" y="428"/>
                  </a:cxn>
                  <a:cxn ang="0">
                    <a:pos x="350" y="482"/>
                  </a:cxn>
                  <a:cxn ang="0">
                    <a:pos x="356" y="523"/>
                  </a:cxn>
                  <a:cxn ang="0">
                    <a:pos x="354" y="558"/>
                  </a:cxn>
                  <a:cxn ang="0">
                    <a:pos x="340" y="583"/>
                  </a:cxn>
                  <a:cxn ang="0">
                    <a:pos x="310" y="602"/>
                  </a:cxn>
                  <a:cxn ang="0">
                    <a:pos x="258" y="610"/>
                  </a:cxn>
                  <a:cxn ang="0">
                    <a:pos x="204" y="619"/>
                  </a:cxn>
                  <a:cxn ang="0">
                    <a:pos x="163" y="624"/>
                  </a:cxn>
                  <a:cxn ang="0">
                    <a:pos x="127" y="629"/>
                  </a:cxn>
                  <a:cxn ang="0">
                    <a:pos x="101" y="627"/>
                  </a:cxn>
                  <a:cxn ang="0">
                    <a:pos x="76" y="622"/>
                  </a:cxn>
                  <a:cxn ang="0">
                    <a:pos x="55" y="605"/>
                  </a:cxn>
                  <a:cxn ang="0">
                    <a:pos x="30" y="580"/>
                  </a:cxn>
                  <a:cxn ang="0">
                    <a:pos x="0" y="545"/>
                  </a:cxn>
                  <a:cxn ang="0">
                    <a:pos x="16" y="498"/>
                  </a:cxn>
                  <a:cxn ang="0">
                    <a:pos x="27" y="450"/>
                  </a:cxn>
                  <a:cxn ang="0">
                    <a:pos x="35" y="401"/>
                  </a:cxn>
                  <a:cxn ang="0">
                    <a:pos x="43" y="352"/>
                  </a:cxn>
                  <a:cxn ang="0">
                    <a:pos x="48" y="302"/>
                  </a:cxn>
                  <a:cxn ang="0">
                    <a:pos x="60" y="254"/>
                  </a:cxn>
                  <a:cxn ang="0">
                    <a:pos x="71" y="207"/>
                  </a:cxn>
                  <a:cxn ang="0">
                    <a:pos x="83" y="161"/>
                  </a:cxn>
                  <a:cxn ang="0">
                    <a:pos x="113" y="93"/>
                  </a:cxn>
                  <a:cxn ang="0">
                    <a:pos x="154" y="44"/>
                  </a:cxn>
                  <a:cxn ang="0">
                    <a:pos x="201" y="14"/>
                  </a:cxn>
                  <a:cxn ang="0">
                    <a:pos x="253" y="0"/>
                  </a:cxn>
                  <a:cxn ang="0">
                    <a:pos x="307" y="0"/>
                  </a:cxn>
                  <a:cxn ang="0">
                    <a:pos x="364" y="14"/>
                  </a:cxn>
                  <a:cxn ang="0">
                    <a:pos x="421" y="39"/>
                  </a:cxn>
                  <a:cxn ang="0">
                    <a:pos x="474" y="74"/>
                  </a:cxn>
                </a:cxnLst>
                <a:rect l="0" t="0" r="r" b="b"/>
                <a:pathLst>
                  <a:path w="474" h="629">
                    <a:moveTo>
                      <a:pt x="474" y="74"/>
                    </a:moveTo>
                    <a:lnTo>
                      <a:pt x="454" y="93"/>
                    </a:lnTo>
                    <a:lnTo>
                      <a:pt x="438" y="118"/>
                    </a:lnTo>
                    <a:lnTo>
                      <a:pt x="421" y="139"/>
                    </a:lnTo>
                    <a:lnTo>
                      <a:pt x="405" y="166"/>
                    </a:lnTo>
                    <a:lnTo>
                      <a:pt x="391" y="194"/>
                    </a:lnTo>
                    <a:lnTo>
                      <a:pt x="378" y="224"/>
                    </a:lnTo>
                    <a:lnTo>
                      <a:pt x="368" y="256"/>
                    </a:lnTo>
                    <a:lnTo>
                      <a:pt x="359" y="292"/>
                    </a:lnTo>
                    <a:lnTo>
                      <a:pt x="348" y="366"/>
                    </a:lnTo>
                    <a:lnTo>
                      <a:pt x="348" y="428"/>
                    </a:lnTo>
                    <a:lnTo>
                      <a:pt x="350" y="482"/>
                    </a:lnTo>
                    <a:lnTo>
                      <a:pt x="356" y="523"/>
                    </a:lnTo>
                    <a:lnTo>
                      <a:pt x="354" y="558"/>
                    </a:lnTo>
                    <a:lnTo>
                      <a:pt x="340" y="583"/>
                    </a:lnTo>
                    <a:lnTo>
                      <a:pt x="310" y="602"/>
                    </a:lnTo>
                    <a:lnTo>
                      <a:pt x="258" y="610"/>
                    </a:lnTo>
                    <a:lnTo>
                      <a:pt x="204" y="619"/>
                    </a:lnTo>
                    <a:lnTo>
                      <a:pt x="163" y="624"/>
                    </a:lnTo>
                    <a:lnTo>
                      <a:pt x="127" y="629"/>
                    </a:lnTo>
                    <a:lnTo>
                      <a:pt x="101" y="627"/>
                    </a:lnTo>
                    <a:lnTo>
                      <a:pt x="76" y="622"/>
                    </a:lnTo>
                    <a:lnTo>
                      <a:pt x="55" y="605"/>
                    </a:lnTo>
                    <a:lnTo>
                      <a:pt x="30" y="580"/>
                    </a:lnTo>
                    <a:lnTo>
                      <a:pt x="0" y="545"/>
                    </a:lnTo>
                    <a:lnTo>
                      <a:pt x="16" y="498"/>
                    </a:lnTo>
                    <a:lnTo>
                      <a:pt x="27" y="450"/>
                    </a:lnTo>
                    <a:lnTo>
                      <a:pt x="35" y="401"/>
                    </a:lnTo>
                    <a:lnTo>
                      <a:pt x="43" y="352"/>
                    </a:lnTo>
                    <a:lnTo>
                      <a:pt x="48" y="302"/>
                    </a:lnTo>
                    <a:lnTo>
                      <a:pt x="60" y="254"/>
                    </a:lnTo>
                    <a:lnTo>
                      <a:pt x="71" y="207"/>
                    </a:lnTo>
                    <a:lnTo>
                      <a:pt x="83" y="161"/>
                    </a:lnTo>
                    <a:lnTo>
                      <a:pt x="113" y="93"/>
                    </a:lnTo>
                    <a:lnTo>
                      <a:pt x="154" y="44"/>
                    </a:lnTo>
                    <a:lnTo>
                      <a:pt x="201" y="14"/>
                    </a:lnTo>
                    <a:lnTo>
                      <a:pt x="253" y="0"/>
                    </a:lnTo>
                    <a:lnTo>
                      <a:pt x="307" y="0"/>
                    </a:lnTo>
                    <a:lnTo>
                      <a:pt x="364" y="14"/>
                    </a:lnTo>
                    <a:lnTo>
                      <a:pt x="421" y="39"/>
                    </a:lnTo>
                    <a:lnTo>
                      <a:pt x="474" y="74"/>
                    </a:lnTo>
                    <a:close/>
                  </a:path>
                </a:pathLst>
              </a:custGeom>
              <a:solidFill>
                <a:srgbClr val="AAAD93"/>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1" name="Freeform 107"/>
              <p:cNvSpPr>
                <a:spLocks/>
              </p:cNvSpPr>
              <p:nvPr/>
            </p:nvSpPr>
            <p:spPr bwMode="auto">
              <a:xfrm>
                <a:off x="499" y="3057"/>
                <a:ext cx="231" cy="567"/>
              </a:xfrm>
              <a:custGeom>
                <a:avLst/>
                <a:gdLst/>
                <a:ahLst/>
                <a:cxnLst>
                  <a:cxn ang="0">
                    <a:pos x="552" y="23"/>
                  </a:cxn>
                  <a:cxn ang="0">
                    <a:pos x="634" y="69"/>
                  </a:cxn>
                  <a:cxn ang="0">
                    <a:pos x="718" y="129"/>
                  </a:cxn>
                  <a:cxn ang="0">
                    <a:pos x="776" y="202"/>
                  </a:cxn>
                  <a:cxn ang="0">
                    <a:pos x="795" y="286"/>
                  </a:cxn>
                  <a:cxn ang="0">
                    <a:pos x="806" y="371"/>
                  </a:cxn>
                  <a:cxn ang="0">
                    <a:pos x="801" y="450"/>
                  </a:cxn>
                  <a:cxn ang="0">
                    <a:pos x="762" y="528"/>
                  </a:cxn>
                  <a:cxn ang="0">
                    <a:pos x="686" y="608"/>
                  </a:cxn>
                  <a:cxn ang="0">
                    <a:pos x="610" y="662"/>
                  </a:cxn>
                  <a:cxn ang="0">
                    <a:pos x="534" y="705"/>
                  </a:cxn>
                  <a:cxn ang="0">
                    <a:pos x="460" y="746"/>
                  </a:cxn>
                  <a:cxn ang="0">
                    <a:pos x="392" y="787"/>
                  </a:cxn>
                  <a:cxn ang="0">
                    <a:pos x="324" y="839"/>
                  </a:cxn>
                  <a:cxn ang="0">
                    <a:pos x="261" y="907"/>
                  </a:cxn>
                  <a:cxn ang="0">
                    <a:pos x="201" y="1000"/>
                  </a:cxn>
                  <a:cxn ang="0">
                    <a:pos x="117" y="1184"/>
                  </a:cxn>
                  <a:cxn ang="0">
                    <a:pos x="46" y="1409"/>
                  </a:cxn>
                  <a:cxn ang="0">
                    <a:pos x="11" y="1591"/>
                  </a:cxn>
                  <a:cxn ang="0">
                    <a:pos x="0" y="1741"/>
                  </a:cxn>
                  <a:cxn ang="0">
                    <a:pos x="14" y="1901"/>
                  </a:cxn>
                  <a:cxn ang="0">
                    <a:pos x="43" y="2160"/>
                  </a:cxn>
                  <a:cxn ang="0">
                    <a:pos x="65" y="2151"/>
                  </a:cxn>
                  <a:cxn ang="0">
                    <a:pos x="60" y="1925"/>
                  </a:cxn>
                  <a:cxn ang="0">
                    <a:pos x="71" y="1716"/>
                  </a:cxn>
                  <a:cxn ang="0">
                    <a:pos x="103" y="1517"/>
                  </a:cxn>
                  <a:cxn ang="0">
                    <a:pos x="157" y="1329"/>
                  </a:cxn>
                  <a:cxn ang="0">
                    <a:pos x="239" y="1147"/>
                  </a:cxn>
                  <a:cxn ang="0">
                    <a:pos x="357" y="975"/>
                  </a:cxn>
                  <a:cxn ang="0">
                    <a:pos x="506" y="806"/>
                  </a:cxn>
                  <a:cxn ang="0">
                    <a:pos x="637" y="689"/>
                  </a:cxn>
                  <a:cxn ang="0">
                    <a:pos x="716" y="629"/>
                  </a:cxn>
                  <a:cxn ang="0">
                    <a:pos x="797" y="567"/>
                  </a:cxn>
                  <a:cxn ang="0">
                    <a:pos x="868" y="493"/>
                  </a:cxn>
                  <a:cxn ang="0">
                    <a:pos x="917" y="412"/>
                  </a:cxn>
                  <a:cxn ang="0">
                    <a:pos x="925" y="327"/>
                  </a:cxn>
                  <a:cxn ang="0">
                    <a:pos x="907" y="245"/>
                  </a:cxn>
                  <a:cxn ang="0">
                    <a:pos x="861" y="166"/>
                  </a:cxn>
                  <a:cxn ang="0">
                    <a:pos x="797" y="99"/>
                  </a:cxn>
                  <a:cxn ang="0">
                    <a:pos x="725" y="44"/>
                  </a:cxn>
                  <a:cxn ang="0">
                    <a:pos x="642" y="9"/>
                  </a:cxn>
                  <a:cxn ang="0">
                    <a:pos x="558" y="0"/>
                  </a:cxn>
                </a:cxnLst>
                <a:rect l="0" t="0" r="r" b="b"/>
                <a:pathLst>
                  <a:path w="925" h="2271">
                    <a:moveTo>
                      <a:pt x="520" y="5"/>
                    </a:moveTo>
                    <a:lnTo>
                      <a:pt x="552" y="23"/>
                    </a:lnTo>
                    <a:lnTo>
                      <a:pt x="594" y="41"/>
                    </a:lnTo>
                    <a:lnTo>
                      <a:pt x="634" y="69"/>
                    </a:lnTo>
                    <a:lnTo>
                      <a:pt x="677" y="95"/>
                    </a:lnTo>
                    <a:lnTo>
                      <a:pt x="718" y="129"/>
                    </a:lnTo>
                    <a:lnTo>
                      <a:pt x="751" y="164"/>
                    </a:lnTo>
                    <a:lnTo>
                      <a:pt x="776" y="202"/>
                    </a:lnTo>
                    <a:lnTo>
                      <a:pt x="789" y="240"/>
                    </a:lnTo>
                    <a:lnTo>
                      <a:pt x="795" y="286"/>
                    </a:lnTo>
                    <a:lnTo>
                      <a:pt x="803" y="330"/>
                    </a:lnTo>
                    <a:lnTo>
                      <a:pt x="806" y="371"/>
                    </a:lnTo>
                    <a:lnTo>
                      <a:pt x="806" y="412"/>
                    </a:lnTo>
                    <a:lnTo>
                      <a:pt x="801" y="450"/>
                    </a:lnTo>
                    <a:lnTo>
                      <a:pt x="787" y="491"/>
                    </a:lnTo>
                    <a:lnTo>
                      <a:pt x="762" y="528"/>
                    </a:lnTo>
                    <a:lnTo>
                      <a:pt x="727" y="572"/>
                    </a:lnTo>
                    <a:lnTo>
                      <a:pt x="686" y="608"/>
                    </a:lnTo>
                    <a:lnTo>
                      <a:pt x="647" y="638"/>
                    </a:lnTo>
                    <a:lnTo>
                      <a:pt x="610" y="662"/>
                    </a:lnTo>
                    <a:lnTo>
                      <a:pt x="571" y="686"/>
                    </a:lnTo>
                    <a:lnTo>
                      <a:pt x="534" y="705"/>
                    </a:lnTo>
                    <a:lnTo>
                      <a:pt x="498" y="728"/>
                    </a:lnTo>
                    <a:lnTo>
                      <a:pt x="460" y="746"/>
                    </a:lnTo>
                    <a:lnTo>
                      <a:pt x="428" y="765"/>
                    </a:lnTo>
                    <a:lnTo>
                      <a:pt x="392" y="787"/>
                    </a:lnTo>
                    <a:lnTo>
                      <a:pt x="357" y="811"/>
                    </a:lnTo>
                    <a:lnTo>
                      <a:pt x="324" y="839"/>
                    </a:lnTo>
                    <a:lnTo>
                      <a:pt x="294" y="871"/>
                    </a:lnTo>
                    <a:lnTo>
                      <a:pt x="261" y="907"/>
                    </a:lnTo>
                    <a:lnTo>
                      <a:pt x="231" y="951"/>
                    </a:lnTo>
                    <a:lnTo>
                      <a:pt x="201" y="1000"/>
                    </a:lnTo>
                    <a:lnTo>
                      <a:pt x="174" y="1057"/>
                    </a:lnTo>
                    <a:lnTo>
                      <a:pt x="117" y="1184"/>
                    </a:lnTo>
                    <a:lnTo>
                      <a:pt x="76" y="1302"/>
                    </a:lnTo>
                    <a:lnTo>
                      <a:pt x="46" y="1409"/>
                    </a:lnTo>
                    <a:lnTo>
                      <a:pt x="25" y="1504"/>
                    </a:lnTo>
                    <a:lnTo>
                      <a:pt x="11" y="1591"/>
                    </a:lnTo>
                    <a:lnTo>
                      <a:pt x="2" y="1669"/>
                    </a:lnTo>
                    <a:lnTo>
                      <a:pt x="0" y="1741"/>
                    </a:lnTo>
                    <a:lnTo>
                      <a:pt x="0" y="1803"/>
                    </a:lnTo>
                    <a:lnTo>
                      <a:pt x="14" y="1901"/>
                    </a:lnTo>
                    <a:lnTo>
                      <a:pt x="25" y="2029"/>
                    </a:lnTo>
                    <a:lnTo>
                      <a:pt x="43" y="2160"/>
                    </a:lnTo>
                    <a:lnTo>
                      <a:pt x="73" y="2271"/>
                    </a:lnTo>
                    <a:lnTo>
                      <a:pt x="65" y="2151"/>
                    </a:lnTo>
                    <a:lnTo>
                      <a:pt x="60" y="2037"/>
                    </a:lnTo>
                    <a:lnTo>
                      <a:pt x="60" y="1925"/>
                    </a:lnTo>
                    <a:lnTo>
                      <a:pt x="62" y="1819"/>
                    </a:lnTo>
                    <a:lnTo>
                      <a:pt x="71" y="1716"/>
                    </a:lnTo>
                    <a:lnTo>
                      <a:pt x="85" y="1615"/>
                    </a:lnTo>
                    <a:lnTo>
                      <a:pt x="103" y="1517"/>
                    </a:lnTo>
                    <a:lnTo>
                      <a:pt x="127" y="1421"/>
                    </a:lnTo>
                    <a:lnTo>
                      <a:pt x="157" y="1329"/>
                    </a:lnTo>
                    <a:lnTo>
                      <a:pt x="196" y="1237"/>
                    </a:lnTo>
                    <a:lnTo>
                      <a:pt x="239" y="1147"/>
                    </a:lnTo>
                    <a:lnTo>
                      <a:pt x="294" y="1059"/>
                    </a:lnTo>
                    <a:lnTo>
                      <a:pt x="357" y="975"/>
                    </a:lnTo>
                    <a:lnTo>
                      <a:pt x="428" y="891"/>
                    </a:lnTo>
                    <a:lnTo>
                      <a:pt x="506" y="806"/>
                    </a:lnTo>
                    <a:lnTo>
                      <a:pt x="596" y="722"/>
                    </a:lnTo>
                    <a:lnTo>
                      <a:pt x="637" y="689"/>
                    </a:lnTo>
                    <a:lnTo>
                      <a:pt x="675" y="659"/>
                    </a:lnTo>
                    <a:lnTo>
                      <a:pt x="716" y="629"/>
                    </a:lnTo>
                    <a:lnTo>
                      <a:pt x="757" y="597"/>
                    </a:lnTo>
                    <a:lnTo>
                      <a:pt x="797" y="567"/>
                    </a:lnTo>
                    <a:lnTo>
                      <a:pt x="833" y="532"/>
                    </a:lnTo>
                    <a:lnTo>
                      <a:pt x="868" y="493"/>
                    </a:lnTo>
                    <a:lnTo>
                      <a:pt x="898" y="450"/>
                    </a:lnTo>
                    <a:lnTo>
                      <a:pt x="917" y="412"/>
                    </a:lnTo>
                    <a:lnTo>
                      <a:pt x="925" y="371"/>
                    </a:lnTo>
                    <a:lnTo>
                      <a:pt x="925" y="327"/>
                    </a:lnTo>
                    <a:lnTo>
                      <a:pt x="920" y="286"/>
                    </a:lnTo>
                    <a:lnTo>
                      <a:pt x="907" y="245"/>
                    </a:lnTo>
                    <a:lnTo>
                      <a:pt x="887" y="205"/>
                    </a:lnTo>
                    <a:lnTo>
                      <a:pt x="861" y="166"/>
                    </a:lnTo>
                    <a:lnTo>
                      <a:pt x="833" y="131"/>
                    </a:lnTo>
                    <a:lnTo>
                      <a:pt x="797" y="99"/>
                    </a:lnTo>
                    <a:lnTo>
                      <a:pt x="762" y="69"/>
                    </a:lnTo>
                    <a:lnTo>
                      <a:pt x="725" y="44"/>
                    </a:lnTo>
                    <a:lnTo>
                      <a:pt x="683" y="23"/>
                    </a:lnTo>
                    <a:lnTo>
                      <a:pt x="642" y="9"/>
                    </a:lnTo>
                    <a:lnTo>
                      <a:pt x="599" y="0"/>
                    </a:lnTo>
                    <a:lnTo>
                      <a:pt x="558" y="0"/>
                    </a:lnTo>
                    <a:lnTo>
                      <a:pt x="520" y="5"/>
                    </a:lnTo>
                    <a:close/>
                  </a:path>
                </a:pathLst>
              </a:custGeom>
              <a:solidFill>
                <a:srgbClr val="FFFFED"/>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2" name="Freeform 108"/>
              <p:cNvSpPr>
                <a:spLocks/>
              </p:cNvSpPr>
              <p:nvPr/>
            </p:nvSpPr>
            <p:spPr bwMode="auto">
              <a:xfrm>
                <a:off x="526" y="3072"/>
                <a:ext cx="304" cy="556"/>
              </a:xfrm>
              <a:custGeom>
                <a:avLst/>
                <a:gdLst/>
                <a:ahLst/>
                <a:cxnLst>
                  <a:cxn ang="0">
                    <a:pos x="874" y="382"/>
                  </a:cxn>
                  <a:cxn ang="0">
                    <a:pos x="790" y="507"/>
                  </a:cxn>
                  <a:cxn ang="0">
                    <a:pos x="670" y="610"/>
                  </a:cxn>
                  <a:cxn ang="0">
                    <a:pos x="541" y="705"/>
                  </a:cxn>
                  <a:cxn ang="0">
                    <a:pos x="411" y="834"/>
                  </a:cxn>
                  <a:cxn ang="0">
                    <a:pos x="283" y="997"/>
                  </a:cxn>
                  <a:cxn ang="0">
                    <a:pos x="185" y="1172"/>
                  </a:cxn>
                  <a:cxn ang="0">
                    <a:pos x="109" y="1351"/>
                  </a:cxn>
                  <a:cxn ang="0">
                    <a:pos x="57" y="1536"/>
                  </a:cxn>
                  <a:cxn ang="0">
                    <a:pos x="21" y="1729"/>
                  </a:cxn>
                  <a:cxn ang="0">
                    <a:pos x="5" y="1923"/>
                  </a:cxn>
                  <a:cxn ang="0">
                    <a:pos x="0" y="2121"/>
                  </a:cxn>
                  <a:cxn ang="0">
                    <a:pos x="16" y="2222"/>
                  </a:cxn>
                  <a:cxn ang="0">
                    <a:pos x="46" y="2225"/>
                  </a:cxn>
                  <a:cxn ang="0">
                    <a:pos x="76" y="2222"/>
                  </a:cxn>
                  <a:cxn ang="0">
                    <a:pos x="109" y="2219"/>
                  </a:cxn>
                  <a:cxn ang="0">
                    <a:pos x="120" y="2121"/>
                  </a:cxn>
                  <a:cxn ang="0">
                    <a:pos x="150" y="1901"/>
                  </a:cxn>
                  <a:cxn ang="0">
                    <a:pos x="223" y="1681"/>
                  </a:cxn>
                  <a:cxn ang="0">
                    <a:pos x="343" y="1490"/>
                  </a:cxn>
                  <a:cxn ang="0">
                    <a:pos x="441" y="1395"/>
                  </a:cxn>
                  <a:cxn ang="0">
                    <a:pos x="490" y="1354"/>
                  </a:cxn>
                  <a:cxn ang="0">
                    <a:pos x="531" y="1310"/>
                  </a:cxn>
                  <a:cxn ang="0">
                    <a:pos x="553" y="1255"/>
                  </a:cxn>
                  <a:cxn ang="0">
                    <a:pos x="547" y="1165"/>
                  </a:cxn>
                  <a:cxn ang="0">
                    <a:pos x="561" y="1054"/>
                  </a:cxn>
                  <a:cxn ang="0">
                    <a:pos x="601" y="951"/>
                  </a:cxn>
                  <a:cxn ang="0">
                    <a:pos x="656" y="850"/>
                  </a:cxn>
                  <a:cxn ang="0">
                    <a:pos x="705" y="771"/>
                  </a:cxn>
                  <a:cxn ang="0">
                    <a:pos x="768" y="727"/>
                  </a:cxn>
                  <a:cxn ang="0">
                    <a:pos x="849" y="695"/>
                  </a:cxn>
                  <a:cxn ang="0">
                    <a:pos x="939" y="670"/>
                  </a:cxn>
                  <a:cxn ang="0">
                    <a:pos x="1032" y="643"/>
                  </a:cxn>
                  <a:cxn ang="0">
                    <a:pos x="1116" y="610"/>
                  </a:cxn>
                  <a:cxn ang="0">
                    <a:pos x="1179" y="567"/>
                  </a:cxn>
                  <a:cxn ang="0">
                    <a:pos x="1215" y="507"/>
                  </a:cxn>
                  <a:cxn ang="0">
                    <a:pos x="1211" y="433"/>
                  </a:cxn>
                  <a:cxn ang="0">
                    <a:pos x="1181" y="362"/>
                  </a:cxn>
                  <a:cxn ang="0">
                    <a:pos x="1124" y="292"/>
                  </a:cxn>
                  <a:cxn ang="0">
                    <a:pos x="1054" y="221"/>
                  </a:cxn>
                  <a:cxn ang="0">
                    <a:pos x="969" y="155"/>
                  </a:cxn>
                  <a:cxn ang="0">
                    <a:pos x="884" y="99"/>
                  </a:cxn>
                  <a:cxn ang="0">
                    <a:pos x="803" y="49"/>
                  </a:cxn>
                  <a:cxn ang="0">
                    <a:pos x="735" y="14"/>
                  </a:cxn>
                  <a:cxn ang="0">
                    <a:pos x="738" y="28"/>
                  </a:cxn>
                  <a:cxn ang="0">
                    <a:pos x="806" y="95"/>
                  </a:cxn>
                  <a:cxn ang="0">
                    <a:pos x="866" y="172"/>
                  </a:cxn>
                  <a:cxn ang="0">
                    <a:pos x="896" y="259"/>
                  </a:cxn>
                </a:cxnLst>
                <a:rect l="0" t="0" r="r" b="b"/>
                <a:pathLst>
                  <a:path w="1217" h="2225">
                    <a:moveTo>
                      <a:pt x="896" y="306"/>
                    </a:moveTo>
                    <a:lnTo>
                      <a:pt x="874" y="382"/>
                    </a:lnTo>
                    <a:lnTo>
                      <a:pt x="838" y="449"/>
                    </a:lnTo>
                    <a:lnTo>
                      <a:pt x="790" y="507"/>
                    </a:lnTo>
                    <a:lnTo>
                      <a:pt x="732" y="562"/>
                    </a:lnTo>
                    <a:lnTo>
                      <a:pt x="670" y="610"/>
                    </a:lnTo>
                    <a:lnTo>
                      <a:pt x="605" y="656"/>
                    </a:lnTo>
                    <a:lnTo>
                      <a:pt x="541" y="705"/>
                    </a:lnTo>
                    <a:lnTo>
                      <a:pt x="485" y="755"/>
                    </a:lnTo>
                    <a:lnTo>
                      <a:pt x="411" y="834"/>
                    </a:lnTo>
                    <a:lnTo>
                      <a:pt x="343" y="915"/>
                    </a:lnTo>
                    <a:lnTo>
                      <a:pt x="283" y="997"/>
                    </a:lnTo>
                    <a:lnTo>
                      <a:pt x="232" y="1082"/>
                    </a:lnTo>
                    <a:lnTo>
                      <a:pt x="185" y="1172"/>
                    </a:lnTo>
                    <a:lnTo>
                      <a:pt x="145" y="1258"/>
                    </a:lnTo>
                    <a:lnTo>
                      <a:pt x="109" y="1351"/>
                    </a:lnTo>
                    <a:lnTo>
                      <a:pt x="82" y="1444"/>
                    </a:lnTo>
                    <a:lnTo>
                      <a:pt x="57" y="1536"/>
                    </a:lnTo>
                    <a:lnTo>
                      <a:pt x="38" y="1631"/>
                    </a:lnTo>
                    <a:lnTo>
                      <a:pt x="21" y="1729"/>
                    </a:lnTo>
                    <a:lnTo>
                      <a:pt x="11" y="1824"/>
                    </a:lnTo>
                    <a:lnTo>
                      <a:pt x="5" y="1923"/>
                    </a:lnTo>
                    <a:lnTo>
                      <a:pt x="0" y="2021"/>
                    </a:lnTo>
                    <a:lnTo>
                      <a:pt x="0" y="2121"/>
                    </a:lnTo>
                    <a:lnTo>
                      <a:pt x="2" y="2219"/>
                    </a:lnTo>
                    <a:lnTo>
                      <a:pt x="16" y="2222"/>
                    </a:lnTo>
                    <a:lnTo>
                      <a:pt x="30" y="2225"/>
                    </a:lnTo>
                    <a:lnTo>
                      <a:pt x="46" y="2225"/>
                    </a:lnTo>
                    <a:lnTo>
                      <a:pt x="62" y="2222"/>
                    </a:lnTo>
                    <a:lnTo>
                      <a:pt x="76" y="2222"/>
                    </a:lnTo>
                    <a:lnTo>
                      <a:pt x="92" y="2219"/>
                    </a:lnTo>
                    <a:lnTo>
                      <a:pt x="109" y="2219"/>
                    </a:lnTo>
                    <a:lnTo>
                      <a:pt x="122" y="2222"/>
                    </a:lnTo>
                    <a:lnTo>
                      <a:pt x="120" y="2121"/>
                    </a:lnTo>
                    <a:lnTo>
                      <a:pt x="128" y="2012"/>
                    </a:lnTo>
                    <a:lnTo>
                      <a:pt x="150" y="1901"/>
                    </a:lnTo>
                    <a:lnTo>
                      <a:pt x="182" y="1789"/>
                    </a:lnTo>
                    <a:lnTo>
                      <a:pt x="223" y="1681"/>
                    </a:lnTo>
                    <a:lnTo>
                      <a:pt x="278" y="1580"/>
                    </a:lnTo>
                    <a:lnTo>
                      <a:pt x="343" y="1490"/>
                    </a:lnTo>
                    <a:lnTo>
                      <a:pt x="419" y="1416"/>
                    </a:lnTo>
                    <a:lnTo>
                      <a:pt x="441" y="1395"/>
                    </a:lnTo>
                    <a:lnTo>
                      <a:pt x="465" y="1375"/>
                    </a:lnTo>
                    <a:lnTo>
                      <a:pt x="490" y="1354"/>
                    </a:lnTo>
                    <a:lnTo>
                      <a:pt x="511" y="1335"/>
                    </a:lnTo>
                    <a:lnTo>
                      <a:pt x="531" y="1310"/>
                    </a:lnTo>
                    <a:lnTo>
                      <a:pt x="547" y="1285"/>
                    </a:lnTo>
                    <a:lnTo>
                      <a:pt x="553" y="1255"/>
                    </a:lnTo>
                    <a:lnTo>
                      <a:pt x="553" y="1223"/>
                    </a:lnTo>
                    <a:lnTo>
                      <a:pt x="547" y="1165"/>
                    </a:lnTo>
                    <a:lnTo>
                      <a:pt x="550" y="1108"/>
                    </a:lnTo>
                    <a:lnTo>
                      <a:pt x="561" y="1054"/>
                    </a:lnTo>
                    <a:lnTo>
                      <a:pt x="577" y="1002"/>
                    </a:lnTo>
                    <a:lnTo>
                      <a:pt x="601" y="951"/>
                    </a:lnTo>
                    <a:lnTo>
                      <a:pt x="626" y="899"/>
                    </a:lnTo>
                    <a:lnTo>
                      <a:pt x="656" y="850"/>
                    </a:lnTo>
                    <a:lnTo>
                      <a:pt x="683" y="801"/>
                    </a:lnTo>
                    <a:lnTo>
                      <a:pt x="705" y="771"/>
                    </a:lnTo>
                    <a:lnTo>
                      <a:pt x="732" y="749"/>
                    </a:lnTo>
                    <a:lnTo>
                      <a:pt x="768" y="727"/>
                    </a:lnTo>
                    <a:lnTo>
                      <a:pt x="806" y="711"/>
                    </a:lnTo>
                    <a:lnTo>
                      <a:pt x="849" y="695"/>
                    </a:lnTo>
                    <a:lnTo>
                      <a:pt x="893" y="681"/>
                    </a:lnTo>
                    <a:lnTo>
                      <a:pt x="939" y="670"/>
                    </a:lnTo>
                    <a:lnTo>
                      <a:pt x="988" y="656"/>
                    </a:lnTo>
                    <a:lnTo>
                      <a:pt x="1032" y="643"/>
                    </a:lnTo>
                    <a:lnTo>
                      <a:pt x="1075" y="629"/>
                    </a:lnTo>
                    <a:lnTo>
                      <a:pt x="1116" y="610"/>
                    </a:lnTo>
                    <a:lnTo>
                      <a:pt x="1149" y="591"/>
                    </a:lnTo>
                    <a:lnTo>
                      <a:pt x="1179" y="567"/>
                    </a:lnTo>
                    <a:lnTo>
                      <a:pt x="1201" y="539"/>
                    </a:lnTo>
                    <a:lnTo>
                      <a:pt x="1215" y="507"/>
                    </a:lnTo>
                    <a:lnTo>
                      <a:pt x="1217" y="466"/>
                    </a:lnTo>
                    <a:lnTo>
                      <a:pt x="1211" y="433"/>
                    </a:lnTo>
                    <a:lnTo>
                      <a:pt x="1201" y="398"/>
                    </a:lnTo>
                    <a:lnTo>
                      <a:pt x="1181" y="362"/>
                    </a:lnTo>
                    <a:lnTo>
                      <a:pt x="1154" y="327"/>
                    </a:lnTo>
                    <a:lnTo>
                      <a:pt x="1124" y="292"/>
                    </a:lnTo>
                    <a:lnTo>
                      <a:pt x="1091" y="256"/>
                    </a:lnTo>
                    <a:lnTo>
                      <a:pt x="1054" y="221"/>
                    </a:lnTo>
                    <a:lnTo>
                      <a:pt x="1013" y="189"/>
                    </a:lnTo>
                    <a:lnTo>
                      <a:pt x="969" y="155"/>
                    </a:lnTo>
                    <a:lnTo>
                      <a:pt x="928" y="125"/>
                    </a:lnTo>
                    <a:lnTo>
                      <a:pt x="884" y="99"/>
                    </a:lnTo>
                    <a:lnTo>
                      <a:pt x="844" y="71"/>
                    </a:lnTo>
                    <a:lnTo>
                      <a:pt x="803" y="49"/>
                    </a:lnTo>
                    <a:lnTo>
                      <a:pt x="768" y="28"/>
                    </a:lnTo>
                    <a:lnTo>
                      <a:pt x="735" y="14"/>
                    </a:lnTo>
                    <a:lnTo>
                      <a:pt x="705" y="0"/>
                    </a:lnTo>
                    <a:lnTo>
                      <a:pt x="738" y="28"/>
                    </a:lnTo>
                    <a:lnTo>
                      <a:pt x="773" y="60"/>
                    </a:lnTo>
                    <a:lnTo>
                      <a:pt x="806" y="95"/>
                    </a:lnTo>
                    <a:lnTo>
                      <a:pt x="838" y="131"/>
                    </a:lnTo>
                    <a:lnTo>
                      <a:pt x="866" y="172"/>
                    </a:lnTo>
                    <a:lnTo>
                      <a:pt x="884" y="215"/>
                    </a:lnTo>
                    <a:lnTo>
                      <a:pt x="896" y="259"/>
                    </a:lnTo>
                    <a:lnTo>
                      <a:pt x="896" y="306"/>
                    </a:lnTo>
                    <a:close/>
                  </a:path>
                </a:pathLst>
              </a:custGeom>
              <a:solidFill>
                <a:srgbClr val="AAAD93"/>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3" name="Freeform 109"/>
              <p:cNvSpPr>
                <a:spLocks/>
              </p:cNvSpPr>
              <p:nvPr/>
            </p:nvSpPr>
            <p:spPr bwMode="auto">
              <a:xfrm>
                <a:off x="653" y="3098"/>
                <a:ext cx="47" cy="69"/>
              </a:xfrm>
              <a:custGeom>
                <a:avLst/>
                <a:gdLst/>
                <a:ahLst/>
                <a:cxnLst>
                  <a:cxn ang="0">
                    <a:pos x="9" y="147"/>
                  </a:cxn>
                  <a:cxn ang="0">
                    <a:pos x="4" y="174"/>
                  </a:cxn>
                  <a:cxn ang="0">
                    <a:pos x="0" y="202"/>
                  </a:cxn>
                  <a:cxn ang="0">
                    <a:pos x="7" y="226"/>
                  </a:cxn>
                  <a:cxn ang="0">
                    <a:pos x="17" y="250"/>
                  </a:cxn>
                  <a:cxn ang="0">
                    <a:pos x="28" y="258"/>
                  </a:cxn>
                  <a:cxn ang="0">
                    <a:pos x="39" y="269"/>
                  </a:cxn>
                  <a:cxn ang="0">
                    <a:pos x="53" y="278"/>
                  </a:cxn>
                  <a:cxn ang="0">
                    <a:pos x="69" y="280"/>
                  </a:cxn>
                  <a:cxn ang="0">
                    <a:pos x="85" y="278"/>
                  </a:cxn>
                  <a:cxn ang="0">
                    <a:pos x="99" y="274"/>
                  </a:cxn>
                  <a:cxn ang="0">
                    <a:pos x="113" y="267"/>
                  </a:cxn>
                  <a:cxn ang="0">
                    <a:pos x="124" y="256"/>
                  </a:cxn>
                  <a:cxn ang="0">
                    <a:pos x="134" y="244"/>
                  </a:cxn>
                  <a:cxn ang="0">
                    <a:pos x="145" y="234"/>
                  </a:cxn>
                  <a:cxn ang="0">
                    <a:pos x="156" y="221"/>
                  </a:cxn>
                  <a:cxn ang="0">
                    <a:pos x="164" y="207"/>
                  </a:cxn>
                  <a:cxn ang="0">
                    <a:pos x="180" y="163"/>
                  </a:cxn>
                  <a:cxn ang="0">
                    <a:pos x="186" y="114"/>
                  </a:cxn>
                  <a:cxn ang="0">
                    <a:pos x="184" y="68"/>
                  </a:cxn>
                  <a:cxn ang="0">
                    <a:pos x="166" y="27"/>
                  </a:cxn>
                  <a:cxn ang="0">
                    <a:pos x="156" y="21"/>
                  </a:cxn>
                  <a:cxn ang="0">
                    <a:pos x="143" y="16"/>
                  </a:cxn>
                  <a:cxn ang="0">
                    <a:pos x="131" y="11"/>
                  </a:cxn>
                  <a:cxn ang="0">
                    <a:pos x="118" y="0"/>
                  </a:cxn>
                  <a:cxn ang="0">
                    <a:pos x="94" y="8"/>
                  </a:cxn>
                  <a:cxn ang="0">
                    <a:pos x="71" y="21"/>
                  </a:cxn>
                  <a:cxn ang="0">
                    <a:pos x="55" y="38"/>
                  </a:cxn>
                  <a:cxn ang="0">
                    <a:pos x="42" y="60"/>
                  </a:cxn>
                  <a:cxn ang="0">
                    <a:pos x="30" y="81"/>
                  </a:cxn>
                  <a:cxn ang="0">
                    <a:pos x="23" y="103"/>
                  </a:cxn>
                  <a:cxn ang="0">
                    <a:pos x="14" y="125"/>
                  </a:cxn>
                  <a:cxn ang="0">
                    <a:pos x="9" y="147"/>
                  </a:cxn>
                </a:cxnLst>
                <a:rect l="0" t="0" r="r" b="b"/>
                <a:pathLst>
                  <a:path w="186" h="280">
                    <a:moveTo>
                      <a:pt x="9" y="147"/>
                    </a:moveTo>
                    <a:lnTo>
                      <a:pt x="4" y="174"/>
                    </a:lnTo>
                    <a:lnTo>
                      <a:pt x="0" y="202"/>
                    </a:lnTo>
                    <a:lnTo>
                      <a:pt x="7" y="226"/>
                    </a:lnTo>
                    <a:lnTo>
                      <a:pt x="17" y="250"/>
                    </a:lnTo>
                    <a:lnTo>
                      <a:pt x="28" y="258"/>
                    </a:lnTo>
                    <a:lnTo>
                      <a:pt x="39" y="269"/>
                    </a:lnTo>
                    <a:lnTo>
                      <a:pt x="53" y="278"/>
                    </a:lnTo>
                    <a:lnTo>
                      <a:pt x="69" y="280"/>
                    </a:lnTo>
                    <a:lnTo>
                      <a:pt x="85" y="278"/>
                    </a:lnTo>
                    <a:lnTo>
                      <a:pt x="99" y="274"/>
                    </a:lnTo>
                    <a:lnTo>
                      <a:pt x="113" y="267"/>
                    </a:lnTo>
                    <a:lnTo>
                      <a:pt x="124" y="256"/>
                    </a:lnTo>
                    <a:lnTo>
                      <a:pt x="134" y="244"/>
                    </a:lnTo>
                    <a:lnTo>
                      <a:pt x="145" y="234"/>
                    </a:lnTo>
                    <a:lnTo>
                      <a:pt x="156" y="221"/>
                    </a:lnTo>
                    <a:lnTo>
                      <a:pt x="164" y="207"/>
                    </a:lnTo>
                    <a:lnTo>
                      <a:pt x="180" y="163"/>
                    </a:lnTo>
                    <a:lnTo>
                      <a:pt x="186" y="114"/>
                    </a:lnTo>
                    <a:lnTo>
                      <a:pt x="184" y="68"/>
                    </a:lnTo>
                    <a:lnTo>
                      <a:pt x="166" y="27"/>
                    </a:lnTo>
                    <a:lnTo>
                      <a:pt x="156" y="21"/>
                    </a:lnTo>
                    <a:lnTo>
                      <a:pt x="143" y="16"/>
                    </a:lnTo>
                    <a:lnTo>
                      <a:pt x="131" y="11"/>
                    </a:lnTo>
                    <a:lnTo>
                      <a:pt x="118" y="0"/>
                    </a:lnTo>
                    <a:lnTo>
                      <a:pt x="94" y="8"/>
                    </a:lnTo>
                    <a:lnTo>
                      <a:pt x="71" y="21"/>
                    </a:lnTo>
                    <a:lnTo>
                      <a:pt x="55" y="38"/>
                    </a:lnTo>
                    <a:lnTo>
                      <a:pt x="42" y="60"/>
                    </a:lnTo>
                    <a:lnTo>
                      <a:pt x="30" y="81"/>
                    </a:lnTo>
                    <a:lnTo>
                      <a:pt x="23" y="103"/>
                    </a:lnTo>
                    <a:lnTo>
                      <a:pt x="14" y="125"/>
                    </a:lnTo>
                    <a:lnTo>
                      <a:pt x="9" y="147"/>
                    </a:lnTo>
                    <a:close/>
                  </a:path>
                </a:pathLst>
              </a:custGeom>
              <a:solidFill>
                <a:srgbClr val="1E1916"/>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4" name="Freeform 110"/>
              <p:cNvSpPr>
                <a:spLocks/>
              </p:cNvSpPr>
              <p:nvPr/>
            </p:nvSpPr>
            <p:spPr bwMode="auto">
              <a:xfrm>
                <a:off x="584" y="3148"/>
                <a:ext cx="51" cy="67"/>
              </a:xfrm>
              <a:custGeom>
                <a:avLst/>
                <a:gdLst/>
                <a:ahLst/>
                <a:cxnLst>
                  <a:cxn ang="0">
                    <a:pos x="14" y="125"/>
                  </a:cxn>
                  <a:cxn ang="0">
                    <a:pos x="5" y="149"/>
                  </a:cxn>
                  <a:cxn ang="0">
                    <a:pos x="0" y="173"/>
                  </a:cxn>
                  <a:cxn ang="0">
                    <a:pos x="0" y="201"/>
                  </a:cxn>
                  <a:cxn ang="0">
                    <a:pos x="5" y="226"/>
                  </a:cxn>
                  <a:cxn ang="0">
                    <a:pos x="17" y="236"/>
                  </a:cxn>
                  <a:cxn ang="0">
                    <a:pos x="24" y="249"/>
                  </a:cxn>
                  <a:cxn ang="0">
                    <a:pos x="35" y="261"/>
                  </a:cxn>
                  <a:cxn ang="0">
                    <a:pos x="49" y="266"/>
                  </a:cxn>
                  <a:cxn ang="0">
                    <a:pos x="65" y="266"/>
                  </a:cxn>
                  <a:cxn ang="0">
                    <a:pos x="82" y="266"/>
                  </a:cxn>
                  <a:cxn ang="0">
                    <a:pos x="98" y="261"/>
                  </a:cxn>
                  <a:cxn ang="0">
                    <a:pos x="111" y="253"/>
                  </a:cxn>
                  <a:cxn ang="0">
                    <a:pos x="125" y="242"/>
                  </a:cxn>
                  <a:cxn ang="0">
                    <a:pos x="136" y="231"/>
                  </a:cxn>
                  <a:cxn ang="0">
                    <a:pos x="150" y="220"/>
                  </a:cxn>
                  <a:cxn ang="0">
                    <a:pos x="161" y="209"/>
                  </a:cxn>
                  <a:cxn ang="0">
                    <a:pos x="185" y="171"/>
                  </a:cxn>
                  <a:cxn ang="0">
                    <a:pos x="201" y="125"/>
                  </a:cxn>
                  <a:cxn ang="0">
                    <a:pos x="204" y="76"/>
                  </a:cxn>
                  <a:cxn ang="0">
                    <a:pos x="199" y="35"/>
                  </a:cxn>
                  <a:cxn ang="0">
                    <a:pos x="188" y="24"/>
                  </a:cxn>
                  <a:cxn ang="0">
                    <a:pos x="177" y="16"/>
                  </a:cxn>
                  <a:cxn ang="0">
                    <a:pos x="164" y="10"/>
                  </a:cxn>
                  <a:cxn ang="0">
                    <a:pos x="155" y="0"/>
                  </a:cxn>
                  <a:cxn ang="0">
                    <a:pos x="130" y="2"/>
                  </a:cxn>
                  <a:cxn ang="0">
                    <a:pos x="106" y="10"/>
                  </a:cxn>
                  <a:cxn ang="0">
                    <a:pos x="88" y="24"/>
                  </a:cxn>
                  <a:cxn ang="0">
                    <a:pos x="68" y="40"/>
                  </a:cxn>
                  <a:cxn ang="0">
                    <a:pos x="52" y="62"/>
                  </a:cxn>
                  <a:cxn ang="0">
                    <a:pos x="38" y="81"/>
                  </a:cxn>
                  <a:cxn ang="0">
                    <a:pos x="24" y="102"/>
                  </a:cxn>
                  <a:cxn ang="0">
                    <a:pos x="14" y="125"/>
                  </a:cxn>
                </a:cxnLst>
                <a:rect l="0" t="0" r="r" b="b"/>
                <a:pathLst>
                  <a:path w="204" h="266">
                    <a:moveTo>
                      <a:pt x="14" y="125"/>
                    </a:moveTo>
                    <a:lnTo>
                      <a:pt x="5" y="149"/>
                    </a:lnTo>
                    <a:lnTo>
                      <a:pt x="0" y="173"/>
                    </a:lnTo>
                    <a:lnTo>
                      <a:pt x="0" y="201"/>
                    </a:lnTo>
                    <a:lnTo>
                      <a:pt x="5" y="226"/>
                    </a:lnTo>
                    <a:lnTo>
                      <a:pt x="17" y="236"/>
                    </a:lnTo>
                    <a:lnTo>
                      <a:pt x="24" y="249"/>
                    </a:lnTo>
                    <a:lnTo>
                      <a:pt x="35" y="261"/>
                    </a:lnTo>
                    <a:lnTo>
                      <a:pt x="49" y="266"/>
                    </a:lnTo>
                    <a:lnTo>
                      <a:pt x="65" y="266"/>
                    </a:lnTo>
                    <a:lnTo>
                      <a:pt x="82" y="266"/>
                    </a:lnTo>
                    <a:lnTo>
                      <a:pt x="98" y="261"/>
                    </a:lnTo>
                    <a:lnTo>
                      <a:pt x="111" y="253"/>
                    </a:lnTo>
                    <a:lnTo>
                      <a:pt x="125" y="242"/>
                    </a:lnTo>
                    <a:lnTo>
                      <a:pt x="136" y="231"/>
                    </a:lnTo>
                    <a:lnTo>
                      <a:pt x="150" y="220"/>
                    </a:lnTo>
                    <a:lnTo>
                      <a:pt x="161" y="209"/>
                    </a:lnTo>
                    <a:lnTo>
                      <a:pt x="185" y="171"/>
                    </a:lnTo>
                    <a:lnTo>
                      <a:pt x="201" y="125"/>
                    </a:lnTo>
                    <a:lnTo>
                      <a:pt x="204" y="76"/>
                    </a:lnTo>
                    <a:lnTo>
                      <a:pt x="199" y="35"/>
                    </a:lnTo>
                    <a:lnTo>
                      <a:pt x="188" y="24"/>
                    </a:lnTo>
                    <a:lnTo>
                      <a:pt x="177" y="16"/>
                    </a:lnTo>
                    <a:lnTo>
                      <a:pt x="164" y="10"/>
                    </a:lnTo>
                    <a:lnTo>
                      <a:pt x="155" y="0"/>
                    </a:lnTo>
                    <a:lnTo>
                      <a:pt x="130" y="2"/>
                    </a:lnTo>
                    <a:lnTo>
                      <a:pt x="106" y="10"/>
                    </a:lnTo>
                    <a:lnTo>
                      <a:pt x="88" y="24"/>
                    </a:lnTo>
                    <a:lnTo>
                      <a:pt x="68" y="40"/>
                    </a:lnTo>
                    <a:lnTo>
                      <a:pt x="52" y="62"/>
                    </a:lnTo>
                    <a:lnTo>
                      <a:pt x="38" y="81"/>
                    </a:lnTo>
                    <a:lnTo>
                      <a:pt x="24" y="102"/>
                    </a:lnTo>
                    <a:lnTo>
                      <a:pt x="14" y="125"/>
                    </a:lnTo>
                    <a:close/>
                  </a:path>
                </a:pathLst>
              </a:custGeom>
              <a:solidFill>
                <a:srgbClr val="1E1916"/>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5" name="Freeform 111"/>
              <p:cNvSpPr>
                <a:spLocks/>
              </p:cNvSpPr>
              <p:nvPr/>
            </p:nvSpPr>
            <p:spPr bwMode="auto">
              <a:xfrm>
                <a:off x="604" y="3067"/>
                <a:ext cx="44" cy="67"/>
              </a:xfrm>
              <a:custGeom>
                <a:avLst/>
                <a:gdLst/>
                <a:ahLst/>
                <a:cxnLst>
                  <a:cxn ang="0">
                    <a:pos x="5" y="141"/>
                  </a:cxn>
                  <a:cxn ang="0">
                    <a:pos x="0" y="166"/>
                  </a:cxn>
                  <a:cxn ang="0">
                    <a:pos x="0" y="188"/>
                  </a:cxn>
                  <a:cxn ang="0">
                    <a:pos x="5" y="212"/>
                  </a:cxn>
                  <a:cxn ang="0">
                    <a:pos x="16" y="237"/>
                  </a:cxn>
                  <a:cxn ang="0">
                    <a:pos x="27" y="245"/>
                  </a:cxn>
                  <a:cxn ang="0">
                    <a:pos x="39" y="256"/>
                  </a:cxn>
                  <a:cxn ang="0">
                    <a:pos x="51" y="264"/>
                  </a:cxn>
                  <a:cxn ang="0">
                    <a:pos x="65" y="267"/>
                  </a:cxn>
                  <a:cxn ang="0">
                    <a:pos x="79" y="264"/>
                  </a:cxn>
                  <a:cxn ang="0">
                    <a:pos x="92" y="258"/>
                  </a:cxn>
                  <a:cxn ang="0">
                    <a:pos x="106" y="253"/>
                  </a:cxn>
                  <a:cxn ang="0">
                    <a:pos x="117" y="242"/>
                  </a:cxn>
                  <a:cxn ang="0">
                    <a:pos x="125" y="231"/>
                  </a:cxn>
                  <a:cxn ang="0">
                    <a:pos x="136" y="221"/>
                  </a:cxn>
                  <a:cxn ang="0">
                    <a:pos x="145" y="207"/>
                  </a:cxn>
                  <a:cxn ang="0">
                    <a:pos x="152" y="196"/>
                  </a:cxn>
                  <a:cxn ang="0">
                    <a:pos x="172" y="155"/>
                  </a:cxn>
                  <a:cxn ang="0">
                    <a:pos x="177" y="109"/>
                  </a:cxn>
                  <a:cxn ang="0">
                    <a:pos x="172" y="65"/>
                  </a:cxn>
                  <a:cxn ang="0">
                    <a:pos x="155" y="27"/>
                  </a:cxn>
                  <a:cxn ang="0">
                    <a:pos x="145" y="21"/>
                  </a:cxn>
                  <a:cxn ang="0">
                    <a:pos x="133" y="16"/>
                  </a:cxn>
                  <a:cxn ang="0">
                    <a:pos x="120" y="11"/>
                  </a:cxn>
                  <a:cxn ang="0">
                    <a:pos x="112" y="0"/>
                  </a:cxn>
                  <a:cxn ang="0">
                    <a:pos x="90" y="9"/>
                  </a:cxn>
                  <a:cxn ang="0">
                    <a:pos x="71" y="21"/>
                  </a:cxn>
                  <a:cxn ang="0">
                    <a:pos x="55" y="39"/>
                  </a:cxn>
                  <a:cxn ang="0">
                    <a:pos x="41" y="57"/>
                  </a:cxn>
                  <a:cxn ang="0">
                    <a:pos x="30" y="76"/>
                  </a:cxn>
                  <a:cxn ang="0">
                    <a:pos x="19" y="98"/>
                  </a:cxn>
                  <a:cxn ang="0">
                    <a:pos x="11" y="120"/>
                  </a:cxn>
                  <a:cxn ang="0">
                    <a:pos x="5" y="141"/>
                  </a:cxn>
                </a:cxnLst>
                <a:rect l="0" t="0" r="r" b="b"/>
                <a:pathLst>
                  <a:path w="177" h="267">
                    <a:moveTo>
                      <a:pt x="5" y="141"/>
                    </a:moveTo>
                    <a:lnTo>
                      <a:pt x="0" y="166"/>
                    </a:lnTo>
                    <a:lnTo>
                      <a:pt x="0" y="188"/>
                    </a:lnTo>
                    <a:lnTo>
                      <a:pt x="5" y="212"/>
                    </a:lnTo>
                    <a:lnTo>
                      <a:pt x="16" y="237"/>
                    </a:lnTo>
                    <a:lnTo>
                      <a:pt x="27" y="245"/>
                    </a:lnTo>
                    <a:lnTo>
                      <a:pt x="39" y="256"/>
                    </a:lnTo>
                    <a:lnTo>
                      <a:pt x="51" y="264"/>
                    </a:lnTo>
                    <a:lnTo>
                      <a:pt x="65" y="267"/>
                    </a:lnTo>
                    <a:lnTo>
                      <a:pt x="79" y="264"/>
                    </a:lnTo>
                    <a:lnTo>
                      <a:pt x="92" y="258"/>
                    </a:lnTo>
                    <a:lnTo>
                      <a:pt x="106" y="253"/>
                    </a:lnTo>
                    <a:lnTo>
                      <a:pt x="117" y="242"/>
                    </a:lnTo>
                    <a:lnTo>
                      <a:pt x="125" y="231"/>
                    </a:lnTo>
                    <a:lnTo>
                      <a:pt x="136" y="221"/>
                    </a:lnTo>
                    <a:lnTo>
                      <a:pt x="145" y="207"/>
                    </a:lnTo>
                    <a:lnTo>
                      <a:pt x="152" y="196"/>
                    </a:lnTo>
                    <a:lnTo>
                      <a:pt x="172" y="155"/>
                    </a:lnTo>
                    <a:lnTo>
                      <a:pt x="177" y="109"/>
                    </a:lnTo>
                    <a:lnTo>
                      <a:pt x="172" y="65"/>
                    </a:lnTo>
                    <a:lnTo>
                      <a:pt x="155" y="27"/>
                    </a:lnTo>
                    <a:lnTo>
                      <a:pt x="145" y="21"/>
                    </a:lnTo>
                    <a:lnTo>
                      <a:pt x="133" y="16"/>
                    </a:lnTo>
                    <a:lnTo>
                      <a:pt x="120" y="11"/>
                    </a:lnTo>
                    <a:lnTo>
                      <a:pt x="112" y="0"/>
                    </a:lnTo>
                    <a:lnTo>
                      <a:pt x="90" y="9"/>
                    </a:lnTo>
                    <a:lnTo>
                      <a:pt x="71" y="21"/>
                    </a:lnTo>
                    <a:lnTo>
                      <a:pt x="55" y="39"/>
                    </a:lnTo>
                    <a:lnTo>
                      <a:pt x="41" y="57"/>
                    </a:lnTo>
                    <a:lnTo>
                      <a:pt x="30" y="76"/>
                    </a:lnTo>
                    <a:lnTo>
                      <a:pt x="19" y="98"/>
                    </a:lnTo>
                    <a:lnTo>
                      <a:pt x="11" y="120"/>
                    </a:lnTo>
                    <a:lnTo>
                      <a:pt x="5" y="141"/>
                    </a:lnTo>
                    <a:close/>
                  </a:path>
                </a:pathLst>
              </a:custGeom>
              <a:solidFill>
                <a:srgbClr val="1E1916"/>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6" name="Freeform 112"/>
              <p:cNvSpPr>
                <a:spLocks/>
              </p:cNvSpPr>
              <p:nvPr/>
            </p:nvSpPr>
            <p:spPr bwMode="auto">
              <a:xfrm>
                <a:off x="663" y="3108"/>
                <a:ext cx="19" cy="44"/>
              </a:xfrm>
              <a:custGeom>
                <a:avLst/>
                <a:gdLst/>
                <a:ahLst/>
                <a:cxnLst>
                  <a:cxn ang="0">
                    <a:pos x="69" y="87"/>
                  </a:cxn>
                  <a:cxn ang="0">
                    <a:pos x="74" y="65"/>
                  </a:cxn>
                  <a:cxn ang="0">
                    <a:pos x="76" y="44"/>
                  </a:cxn>
                  <a:cxn ang="0">
                    <a:pos x="74" y="21"/>
                  </a:cxn>
                  <a:cxn ang="0">
                    <a:pos x="69" y="0"/>
                  </a:cxn>
                  <a:cxn ang="0">
                    <a:pos x="32" y="21"/>
                  </a:cxn>
                  <a:cxn ang="0">
                    <a:pos x="11" y="73"/>
                  </a:cxn>
                  <a:cxn ang="0">
                    <a:pos x="0" y="133"/>
                  </a:cxn>
                  <a:cxn ang="0">
                    <a:pos x="3" y="177"/>
                  </a:cxn>
                  <a:cxn ang="0">
                    <a:pos x="27" y="161"/>
                  </a:cxn>
                  <a:cxn ang="0">
                    <a:pos x="44" y="138"/>
                  </a:cxn>
                  <a:cxn ang="0">
                    <a:pos x="57" y="111"/>
                  </a:cxn>
                  <a:cxn ang="0">
                    <a:pos x="69" y="87"/>
                  </a:cxn>
                </a:cxnLst>
                <a:rect l="0" t="0" r="r" b="b"/>
                <a:pathLst>
                  <a:path w="76" h="177">
                    <a:moveTo>
                      <a:pt x="69" y="87"/>
                    </a:moveTo>
                    <a:lnTo>
                      <a:pt x="74" y="65"/>
                    </a:lnTo>
                    <a:lnTo>
                      <a:pt x="76" y="44"/>
                    </a:lnTo>
                    <a:lnTo>
                      <a:pt x="74" y="21"/>
                    </a:lnTo>
                    <a:lnTo>
                      <a:pt x="69" y="0"/>
                    </a:lnTo>
                    <a:lnTo>
                      <a:pt x="32" y="21"/>
                    </a:lnTo>
                    <a:lnTo>
                      <a:pt x="11" y="73"/>
                    </a:lnTo>
                    <a:lnTo>
                      <a:pt x="0" y="133"/>
                    </a:lnTo>
                    <a:lnTo>
                      <a:pt x="3" y="177"/>
                    </a:lnTo>
                    <a:lnTo>
                      <a:pt x="27" y="161"/>
                    </a:lnTo>
                    <a:lnTo>
                      <a:pt x="44" y="138"/>
                    </a:lnTo>
                    <a:lnTo>
                      <a:pt x="57" y="111"/>
                    </a:lnTo>
                    <a:lnTo>
                      <a:pt x="69" y="87"/>
                    </a:lnTo>
                    <a:close/>
                  </a:path>
                </a:pathLst>
              </a:custGeom>
              <a:solidFill>
                <a:srgbClr val="C63F87"/>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7" name="Freeform 113"/>
              <p:cNvSpPr>
                <a:spLocks/>
              </p:cNvSpPr>
              <p:nvPr/>
            </p:nvSpPr>
            <p:spPr bwMode="auto">
              <a:xfrm>
                <a:off x="593" y="3157"/>
                <a:ext cx="26" cy="40"/>
              </a:xfrm>
              <a:custGeom>
                <a:avLst/>
                <a:gdLst/>
                <a:ahLst/>
                <a:cxnLst>
                  <a:cxn ang="0">
                    <a:pos x="85" y="90"/>
                  </a:cxn>
                  <a:cxn ang="0">
                    <a:pos x="93" y="67"/>
                  </a:cxn>
                  <a:cxn ang="0">
                    <a:pos x="101" y="43"/>
                  </a:cxn>
                  <a:cxn ang="0">
                    <a:pos x="104" y="21"/>
                  </a:cxn>
                  <a:cxn ang="0">
                    <a:pos x="101" y="0"/>
                  </a:cxn>
                  <a:cxn ang="0">
                    <a:pos x="83" y="2"/>
                  </a:cxn>
                  <a:cxn ang="0">
                    <a:pos x="63" y="16"/>
                  </a:cxn>
                  <a:cxn ang="0">
                    <a:pos x="47" y="37"/>
                  </a:cxn>
                  <a:cxn ang="0">
                    <a:pos x="30" y="62"/>
                  </a:cxn>
                  <a:cxn ang="0">
                    <a:pos x="19" y="90"/>
                  </a:cxn>
                  <a:cxn ang="0">
                    <a:pos x="9" y="117"/>
                  </a:cxn>
                  <a:cxn ang="0">
                    <a:pos x="3" y="141"/>
                  </a:cxn>
                  <a:cxn ang="0">
                    <a:pos x="0" y="161"/>
                  </a:cxn>
                  <a:cxn ang="0">
                    <a:pos x="14" y="157"/>
                  </a:cxn>
                  <a:cxn ang="0">
                    <a:pos x="28" y="152"/>
                  </a:cxn>
                  <a:cxn ang="0">
                    <a:pos x="41" y="144"/>
                  </a:cxn>
                  <a:cxn ang="0">
                    <a:pos x="53" y="133"/>
                  </a:cxn>
                  <a:cxn ang="0">
                    <a:pos x="60" y="125"/>
                  </a:cxn>
                  <a:cxn ang="0">
                    <a:pos x="69" y="111"/>
                  </a:cxn>
                  <a:cxn ang="0">
                    <a:pos x="76" y="101"/>
                  </a:cxn>
                  <a:cxn ang="0">
                    <a:pos x="85" y="90"/>
                  </a:cxn>
                </a:cxnLst>
                <a:rect l="0" t="0" r="r" b="b"/>
                <a:pathLst>
                  <a:path w="104" h="161">
                    <a:moveTo>
                      <a:pt x="85" y="90"/>
                    </a:moveTo>
                    <a:lnTo>
                      <a:pt x="93" y="67"/>
                    </a:lnTo>
                    <a:lnTo>
                      <a:pt x="101" y="43"/>
                    </a:lnTo>
                    <a:lnTo>
                      <a:pt x="104" y="21"/>
                    </a:lnTo>
                    <a:lnTo>
                      <a:pt x="101" y="0"/>
                    </a:lnTo>
                    <a:lnTo>
                      <a:pt x="83" y="2"/>
                    </a:lnTo>
                    <a:lnTo>
                      <a:pt x="63" y="16"/>
                    </a:lnTo>
                    <a:lnTo>
                      <a:pt x="47" y="37"/>
                    </a:lnTo>
                    <a:lnTo>
                      <a:pt x="30" y="62"/>
                    </a:lnTo>
                    <a:lnTo>
                      <a:pt x="19" y="90"/>
                    </a:lnTo>
                    <a:lnTo>
                      <a:pt x="9" y="117"/>
                    </a:lnTo>
                    <a:lnTo>
                      <a:pt x="3" y="141"/>
                    </a:lnTo>
                    <a:lnTo>
                      <a:pt x="0" y="161"/>
                    </a:lnTo>
                    <a:lnTo>
                      <a:pt x="14" y="157"/>
                    </a:lnTo>
                    <a:lnTo>
                      <a:pt x="28" y="152"/>
                    </a:lnTo>
                    <a:lnTo>
                      <a:pt x="41" y="144"/>
                    </a:lnTo>
                    <a:lnTo>
                      <a:pt x="53" y="133"/>
                    </a:lnTo>
                    <a:lnTo>
                      <a:pt x="60" y="125"/>
                    </a:lnTo>
                    <a:lnTo>
                      <a:pt x="69" y="111"/>
                    </a:lnTo>
                    <a:lnTo>
                      <a:pt x="76" y="101"/>
                    </a:lnTo>
                    <a:lnTo>
                      <a:pt x="85" y="90"/>
                    </a:lnTo>
                    <a:close/>
                  </a:path>
                </a:pathLst>
              </a:custGeom>
              <a:solidFill>
                <a:srgbClr val="EA897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8" name="Freeform 114"/>
              <p:cNvSpPr>
                <a:spLocks/>
              </p:cNvSpPr>
              <p:nvPr/>
            </p:nvSpPr>
            <p:spPr bwMode="auto">
              <a:xfrm>
                <a:off x="613" y="3076"/>
                <a:ext cx="18" cy="42"/>
              </a:xfrm>
              <a:custGeom>
                <a:avLst/>
                <a:gdLst/>
                <a:ahLst/>
                <a:cxnLst>
                  <a:cxn ang="0">
                    <a:pos x="62" y="85"/>
                  </a:cxn>
                  <a:cxn ang="0">
                    <a:pos x="67" y="63"/>
                  </a:cxn>
                  <a:cxn ang="0">
                    <a:pos x="70" y="41"/>
                  </a:cxn>
                  <a:cxn ang="0">
                    <a:pos x="67" y="22"/>
                  </a:cxn>
                  <a:cxn ang="0">
                    <a:pos x="62" y="0"/>
                  </a:cxn>
                  <a:cxn ang="0">
                    <a:pos x="30" y="25"/>
                  </a:cxn>
                  <a:cxn ang="0">
                    <a:pos x="10" y="71"/>
                  </a:cxn>
                  <a:cxn ang="0">
                    <a:pos x="0" y="126"/>
                  </a:cxn>
                  <a:cxn ang="0">
                    <a:pos x="2" y="166"/>
                  </a:cxn>
                  <a:cxn ang="0">
                    <a:pos x="26" y="153"/>
                  </a:cxn>
                  <a:cxn ang="0">
                    <a:pos x="43" y="134"/>
                  </a:cxn>
                  <a:cxn ang="0">
                    <a:pos x="53" y="110"/>
                  </a:cxn>
                  <a:cxn ang="0">
                    <a:pos x="62" y="85"/>
                  </a:cxn>
                </a:cxnLst>
                <a:rect l="0" t="0" r="r" b="b"/>
                <a:pathLst>
                  <a:path w="70" h="166">
                    <a:moveTo>
                      <a:pt x="62" y="85"/>
                    </a:moveTo>
                    <a:lnTo>
                      <a:pt x="67" y="63"/>
                    </a:lnTo>
                    <a:lnTo>
                      <a:pt x="70" y="41"/>
                    </a:lnTo>
                    <a:lnTo>
                      <a:pt x="67" y="22"/>
                    </a:lnTo>
                    <a:lnTo>
                      <a:pt x="62" y="0"/>
                    </a:lnTo>
                    <a:lnTo>
                      <a:pt x="30" y="25"/>
                    </a:lnTo>
                    <a:lnTo>
                      <a:pt x="10" y="71"/>
                    </a:lnTo>
                    <a:lnTo>
                      <a:pt x="0" y="126"/>
                    </a:lnTo>
                    <a:lnTo>
                      <a:pt x="2" y="166"/>
                    </a:lnTo>
                    <a:lnTo>
                      <a:pt x="26" y="153"/>
                    </a:lnTo>
                    <a:lnTo>
                      <a:pt x="43" y="134"/>
                    </a:lnTo>
                    <a:lnTo>
                      <a:pt x="53" y="110"/>
                    </a:lnTo>
                    <a:lnTo>
                      <a:pt x="62" y="85"/>
                    </a:lnTo>
                    <a:close/>
                  </a:path>
                </a:pathLst>
              </a:custGeom>
              <a:solidFill>
                <a:srgbClr val="AD5493"/>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79" name="Freeform 115"/>
              <p:cNvSpPr>
                <a:spLocks/>
              </p:cNvSpPr>
              <p:nvPr/>
            </p:nvSpPr>
            <p:spPr bwMode="auto">
              <a:xfrm>
                <a:off x="670" y="3109"/>
                <a:ext cx="24" cy="50"/>
              </a:xfrm>
              <a:custGeom>
                <a:avLst/>
                <a:gdLst/>
                <a:ahLst/>
                <a:cxnLst>
                  <a:cxn ang="0">
                    <a:pos x="0" y="196"/>
                  </a:cxn>
                  <a:cxn ang="0">
                    <a:pos x="0" y="198"/>
                  </a:cxn>
                  <a:cxn ang="0">
                    <a:pos x="0" y="202"/>
                  </a:cxn>
                  <a:cxn ang="0">
                    <a:pos x="2" y="202"/>
                  </a:cxn>
                  <a:cxn ang="0">
                    <a:pos x="5" y="202"/>
                  </a:cxn>
                  <a:cxn ang="0">
                    <a:pos x="25" y="196"/>
                  </a:cxn>
                  <a:cxn ang="0">
                    <a:pos x="41" y="188"/>
                  </a:cxn>
                  <a:cxn ang="0">
                    <a:pos x="55" y="175"/>
                  </a:cxn>
                  <a:cxn ang="0">
                    <a:pos x="65" y="158"/>
                  </a:cxn>
                  <a:cxn ang="0">
                    <a:pos x="74" y="142"/>
                  </a:cxn>
                  <a:cxn ang="0">
                    <a:pos x="79" y="122"/>
                  </a:cxn>
                  <a:cxn ang="0">
                    <a:pos x="85" y="103"/>
                  </a:cxn>
                  <a:cxn ang="0">
                    <a:pos x="90" y="85"/>
                  </a:cxn>
                  <a:cxn ang="0">
                    <a:pos x="92" y="65"/>
                  </a:cxn>
                  <a:cxn ang="0">
                    <a:pos x="92" y="41"/>
                  </a:cxn>
                  <a:cxn ang="0">
                    <a:pos x="87" y="19"/>
                  </a:cxn>
                  <a:cxn ang="0">
                    <a:pos x="79" y="0"/>
                  </a:cxn>
                  <a:cxn ang="0">
                    <a:pos x="71" y="55"/>
                  </a:cxn>
                  <a:cxn ang="0">
                    <a:pos x="60" y="109"/>
                  </a:cxn>
                  <a:cxn ang="0">
                    <a:pos x="39" y="158"/>
                  </a:cxn>
                  <a:cxn ang="0">
                    <a:pos x="0" y="196"/>
                  </a:cxn>
                </a:cxnLst>
                <a:rect l="0" t="0" r="r" b="b"/>
                <a:pathLst>
                  <a:path w="92" h="202">
                    <a:moveTo>
                      <a:pt x="0" y="196"/>
                    </a:moveTo>
                    <a:lnTo>
                      <a:pt x="0" y="198"/>
                    </a:lnTo>
                    <a:lnTo>
                      <a:pt x="0" y="202"/>
                    </a:lnTo>
                    <a:lnTo>
                      <a:pt x="2" y="202"/>
                    </a:lnTo>
                    <a:lnTo>
                      <a:pt x="5" y="202"/>
                    </a:lnTo>
                    <a:lnTo>
                      <a:pt x="25" y="196"/>
                    </a:lnTo>
                    <a:lnTo>
                      <a:pt x="41" y="188"/>
                    </a:lnTo>
                    <a:lnTo>
                      <a:pt x="55" y="175"/>
                    </a:lnTo>
                    <a:lnTo>
                      <a:pt x="65" y="158"/>
                    </a:lnTo>
                    <a:lnTo>
                      <a:pt x="74" y="142"/>
                    </a:lnTo>
                    <a:lnTo>
                      <a:pt x="79" y="122"/>
                    </a:lnTo>
                    <a:lnTo>
                      <a:pt x="85" y="103"/>
                    </a:lnTo>
                    <a:lnTo>
                      <a:pt x="90" y="85"/>
                    </a:lnTo>
                    <a:lnTo>
                      <a:pt x="92" y="65"/>
                    </a:lnTo>
                    <a:lnTo>
                      <a:pt x="92" y="41"/>
                    </a:lnTo>
                    <a:lnTo>
                      <a:pt x="87" y="19"/>
                    </a:lnTo>
                    <a:lnTo>
                      <a:pt x="79" y="0"/>
                    </a:lnTo>
                    <a:lnTo>
                      <a:pt x="71" y="55"/>
                    </a:lnTo>
                    <a:lnTo>
                      <a:pt x="60" y="109"/>
                    </a:lnTo>
                    <a:lnTo>
                      <a:pt x="39" y="158"/>
                    </a:lnTo>
                    <a:lnTo>
                      <a:pt x="0" y="196"/>
                    </a:lnTo>
                    <a:close/>
                  </a:path>
                </a:pathLst>
              </a:custGeom>
              <a:solidFill>
                <a:srgbClr val="821977"/>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0" name="Freeform 116"/>
              <p:cNvSpPr>
                <a:spLocks/>
              </p:cNvSpPr>
              <p:nvPr/>
            </p:nvSpPr>
            <p:spPr bwMode="auto">
              <a:xfrm>
                <a:off x="598" y="3162"/>
                <a:ext cx="31" cy="45"/>
              </a:xfrm>
              <a:custGeom>
                <a:avLst/>
                <a:gdLst/>
                <a:ahLst/>
                <a:cxnLst>
                  <a:cxn ang="0">
                    <a:pos x="2" y="172"/>
                  </a:cxn>
                  <a:cxn ang="0">
                    <a:pos x="0" y="174"/>
                  </a:cxn>
                  <a:cxn ang="0">
                    <a:pos x="0" y="177"/>
                  </a:cxn>
                  <a:cxn ang="0">
                    <a:pos x="2" y="179"/>
                  </a:cxn>
                  <a:cxn ang="0">
                    <a:pos x="2" y="182"/>
                  </a:cxn>
                  <a:cxn ang="0">
                    <a:pos x="24" y="179"/>
                  </a:cxn>
                  <a:cxn ang="0">
                    <a:pos x="42" y="172"/>
                  </a:cxn>
                  <a:cxn ang="0">
                    <a:pos x="60" y="163"/>
                  </a:cxn>
                  <a:cxn ang="0">
                    <a:pos x="72" y="147"/>
                  </a:cxn>
                  <a:cxn ang="0">
                    <a:pos x="83" y="133"/>
                  </a:cxn>
                  <a:cxn ang="0">
                    <a:pos x="95" y="117"/>
                  </a:cxn>
                  <a:cxn ang="0">
                    <a:pos x="106" y="98"/>
                  </a:cxn>
                  <a:cxn ang="0">
                    <a:pos x="113" y="82"/>
                  </a:cxn>
                  <a:cxn ang="0">
                    <a:pos x="119" y="59"/>
                  </a:cxn>
                  <a:cxn ang="0">
                    <a:pos x="122" y="41"/>
                  </a:cxn>
                  <a:cxn ang="0">
                    <a:pos x="122" y="18"/>
                  </a:cxn>
                  <a:cxn ang="0">
                    <a:pos x="116" y="0"/>
                  </a:cxn>
                  <a:cxn ang="0">
                    <a:pos x="108" y="24"/>
                  </a:cxn>
                  <a:cxn ang="0">
                    <a:pos x="97" y="48"/>
                  </a:cxn>
                  <a:cxn ang="0">
                    <a:pos x="90" y="76"/>
                  </a:cxn>
                  <a:cxn ang="0">
                    <a:pos x="76" y="98"/>
                  </a:cxn>
                  <a:cxn ang="0">
                    <a:pos x="62" y="122"/>
                  </a:cxn>
                  <a:cxn ang="0">
                    <a:pos x="46" y="142"/>
                  </a:cxn>
                  <a:cxn ang="0">
                    <a:pos x="26" y="158"/>
                  </a:cxn>
                  <a:cxn ang="0">
                    <a:pos x="2" y="172"/>
                  </a:cxn>
                </a:cxnLst>
                <a:rect l="0" t="0" r="r" b="b"/>
                <a:pathLst>
                  <a:path w="122" h="182">
                    <a:moveTo>
                      <a:pt x="2" y="172"/>
                    </a:moveTo>
                    <a:lnTo>
                      <a:pt x="0" y="174"/>
                    </a:lnTo>
                    <a:lnTo>
                      <a:pt x="0" y="177"/>
                    </a:lnTo>
                    <a:lnTo>
                      <a:pt x="2" y="179"/>
                    </a:lnTo>
                    <a:lnTo>
                      <a:pt x="2" y="182"/>
                    </a:lnTo>
                    <a:lnTo>
                      <a:pt x="24" y="179"/>
                    </a:lnTo>
                    <a:lnTo>
                      <a:pt x="42" y="172"/>
                    </a:lnTo>
                    <a:lnTo>
                      <a:pt x="60" y="163"/>
                    </a:lnTo>
                    <a:lnTo>
                      <a:pt x="72" y="147"/>
                    </a:lnTo>
                    <a:lnTo>
                      <a:pt x="83" y="133"/>
                    </a:lnTo>
                    <a:lnTo>
                      <a:pt x="95" y="117"/>
                    </a:lnTo>
                    <a:lnTo>
                      <a:pt x="106" y="98"/>
                    </a:lnTo>
                    <a:lnTo>
                      <a:pt x="113" y="82"/>
                    </a:lnTo>
                    <a:lnTo>
                      <a:pt x="119" y="59"/>
                    </a:lnTo>
                    <a:lnTo>
                      <a:pt x="122" y="41"/>
                    </a:lnTo>
                    <a:lnTo>
                      <a:pt x="122" y="18"/>
                    </a:lnTo>
                    <a:lnTo>
                      <a:pt x="116" y="0"/>
                    </a:lnTo>
                    <a:lnTo>
                      <a:pt x="108" y="24"/>
                    </a:lnTo>
                    <a:lnTo>
                      <a:pt x="97" y="48"/>
                    </a:lnTo>
                    <a:lnTo>
                      <a:pt x="90" y="76"/>
                    </a:lnTo>
                    <a:lnTo>
                      <a:pt x="76" y="98"/>
                    </a:lnTo>
                    <a:lnTo>
                      <a:pt x="62" y="122"/>
                    </a:lnTo>
                    <a:lnTo>
                      <a:pt x="46" y="142"/>
                    </a:lnTo>
                    <a:lnTo>
                      <a:pt x="26" y="158"/>
                    </a:lnTo>
                    <a:lnTo>
                      <a:pt x="2" y="172"/>
                    </a:lnTo>
                    <a:close/>
                  </a:path>
                </a:pathLst>
              </a:custGeom>
              <a:solidFill>
                <a:srgbClr val="C63F87"/>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1" name="Freeform 117"/>
              <p:cNvSpPr>
                <a:spLocks/>
              </p:cNvSpPr>
              <p:nvPr/>
            </p:nvSpPr>
            <p:spPr bwMode="auto">
              <a:xfrm>
                <a:off x="620" y="3079"/>
                <a:ext cx="22" cy="48"/>
              </a:xfrm>
              <a:custGeom>
                <a:avLst/>
                <a:gdLst/>
                <a:ahLst/>
                <a:cxnLst>
                  <a:cxn ang="0">
                    <a:pos x="0" y="180"/>
                  </a:cxn>
                  <a:cxn ang="0">
                    <a:pos x="0" y="182"/>
                  </a:cxn>
                  <a:cxn ang="0">
                    <a:pos x="0" y="185"/>
                  </a:cxn>
                  <a:cxn ang="0">
                    <a:pos x="0" y="188"/>
                  </a:cxn>
                  <a:cxn ang="0">
                    <a:pos x="0" y="191"/>
                  </a:cxn>
                  <a:cxn ang="0">
                    <a:pos x="20" y="185"/>
                  </a:cxn>
                  <a:cxn ang="0">
                    <a:pos x="36" y="175"/>
                  </a:cxn>
                  <a:cxn ang="0">
                    <a:pos x="47" y="161"/>
                  </a:cxn>
                  <a:cxn ang="0">
                    <a:pos x="57" y="147"/>
                  </a:cxn>
                  <a:cxn ang="0">
                    <a:pos x="68" y="131"/>
                  </a:cxn>
                  <a:cxn ang="0">
                    <a:pos x="74" y="112"/>
                  </a:cxn>
                  <a:cxn ang="0">
                    <a:pos x="82" y="95"/>
                  </a:cxn>
                  <a:cxn ang="0">
                    <a:pos x="87" y="79"/>
                  </a:cxn>
                  <a:cxn ang="0">
                    <a:pos x="87" y="60"/>
                  </a:cxn>
                  <a:cxn ang="0">
                    <a:pos x="87" y="39"/>
                  </a:cxn>
                  <a:cxn ang="0">
                    <a:pos x="85" y="16"/>
                  </a:cxn>
                  <a:cxn ang="0">
                    <a:pos x="77" y="0"/>
                  </a:cxn>
                  <a:cxn ang="0">
                    <a:pos x="68" y="52"/>
                  </a:cxn>
                  <a:cxn ang="0">
                    <a:pos x="57" y="101"/>
                  </a:cxn>
                  <a:cxn ang="0">
                    <a:pos x="36" y="147"/>
                  </a:cxn>
                  <a:cxn ang="0">
                    <a:pos x="0" y="180"/>
                  </a:cxn>
                </a:cxnLst>
                <a:rect l="0" t="0" r="r" b="b"/>
                <a:pathLst>
                  <a:path w="87" h="191">
                    <a:moveTo>
                      <a:pt x="0" y="180"/>
                    </a:moveTo>
                    <a:lnTo>
                      <a:pt x="0" y="182"/>
                    </a:lnTo>
                    <a:lnTo>
                      <a:pt x="0" y="185"/>
                    </a:lnTo>
                    <a:lnTo>
                      <a:pt x="0" y="188"/>
                    </a:lnTo>
                    <a:lnTo>
                      <a:pt x="0" y="191"/>
                    </a:lnTo>
                    <a:lnTo>
                      <a:pt x="20" y="185"/>
                    </a:lnTo>
                    <a:lnTo>
                      <a:pt x="36" y="175"/>
                    </a:lnTo>
                    <a:lnTo>
                      <a:pt x="47" y="161"/>
                    </a:lnTo>
                    <a:lnTo>
                      <a:pt x="57" y="147"/>
                    </a:lnTo>
                    <a:lnTo>
                      <a:pt x="68" y="131"/>
                    </a:lnTo>
                    <a:lnTo>
                      <a:pt x="74" y="112"/>
                    </a:lnTo>
                    <a:lnTo>
                      <a:pt x="82" y="95"/>
                    </a:lnTo>
                    <a:lnTo>
                      <a:pt x="87" y="79"/>
                    </a:lnTo>
                    <a:lnTo>
                      <a:pt x="87" y="60"/>
                    </a:lnTo>
                    <a:lnTo>
                      <a:pt x="87" y="39"/>
                    </a:lnTo>
                    <a:lnTo>
                      <a:pt x="85" y="16"/>
                    </a:lnTo>
                    <a:lnTo>
                      <a:pt x="77" y="0"/>
                    </a:lnTo>
                    <a:lnTo>
                      <a:pt x="68" y="52"/>
                    </a:lnTo>
                    <a:lnTo>
                      <a:pt x="57" y="101"/>
                    </a:lnTo>
                    <a:lnTo>
                      <a:pt x="36" y="147"/>
                    </a:lnTo>
                    <a:lnTo>
                      <a:pt x="0" y="180"/>
                    </a:lnTo>
                    <a:close/>
                  </a:path>
                </a:pathLst>
              </a:custGeom>
              <a:solidFill>
                <a:srgbClr val="6D1977"/>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2" name="Freeform 118"/>
              <p:cNvSpPr>
                <a:spLocks/>
              </p:cNvSpPr>
              <p:nvPr/>
            </p:nvSpPr>
            <p:spPr bwMode="auto">
              <a:xfrm>
                <a:off x="675" y="3258"/>
                <a:ext cx="62" cy="80"/>
              </a:xfrm>
              <a:custGeom>
                <a:avLst/>
                <a:gdLst/>
                <a:ahLst/>
                <a:cxnLst>
                  <a:cxn ang="0">
                    <a:pos x="248" y="229"/>
                  </a:cxn>
                  <a:cxn ang="0">
                    <a:pos x="220" y="177"/>
                  </a:cxn>
                  <a:cxn ang="0">
                    <a:pos x="207" y="120"/>
                  </a:cxn>
                  <a:cxn ang="0">
                    <a:pos x="202" y="60"/>
                  </a:cxn>
                  <a:cxn ang="0">
                    <a:pos x="207" y="0"/>
                  </a:cxn>
                  <a:cxn ang="0">
                    <a:pos x="163" y="25"/>
                  </a:cxn>
                  <a:cxn ang="0">
                    <a:pos x="128" y="58"/>
                  </a:cxn>
                  <a:cxn ang="0">
                    <a:pos x="98" y="95"/>
                  </a:cxn>
                  <a:cxn ang="0">
                    <a:pos x="73" y="136"/>
                  </a:cxn>
                  <a:cxn ang="0">
                    <a:pos x="55" y="182"/>
                  </a:cxn>
                  <a:cxn ang="0">
                    <a:pos x="36" y="229"/>
                  </a:cxn>
                  <a:cxn ang="0">
                    <a:pos x="20" y="276"/>
                  </a:cxn>
                  <a:cxn ang="0">
                    <a:pos x="0" y="318"/>
                  </a:cxn>
                  <a:cxn ang="0">
                    <a:pos x="32" y="313"/>
                  </a:cxn>
                  <a:cxn ang="0">
                    <a:pos x="66" y="308"/>
                  </a:cxn>
                  <a:cxn ang="0">
                    <a:pos x="98" y="300"/>
                  </a:cxn>
                  <a:cxn ang="0">
                    <a:pos x="131" y="290"/>
                  </a:cxn>
                  <a:cxn ang="0">
                    <a:pos x="161" y="278"/>
                  </a:cxn>
                  <a:cxn ang="0">
                    <a:pos x="191" y="265"/>
                  </a:cxn>
                  <a:cxn ang="0">
                    <a:pos x="220" y="248"/>
                  </a:cxn>
                  <a:cxn ang="0">
                    <a:pos x="248" y="229"/>
                  </a:cxn>
                </a:cxnLst>
                <a:rect l="0" t="0" r="r" b="b"/>
                <a:pathLst>
                  <a:path w="248" h="318">
                    <a:moveTo>
                      <a:pt x="248" y="229"/>
                    </a:moveTo>
                    <a:lnTo>
                      <a:pt x="220" y="177"/>
                    </a:lnTo>
                    <a:lnTo>
                      <a:pt x="207" y="120"/>
                    </a:lnTo>
                    <a:lnTo>
                      <a:pt x="202" y="60"/>
                    </a:lnTo>
                    <a:lnTo>
                      <a:pt x="207" y="0"/>
                    </a:lnTo>
                    <a:lnTo>
                      <a:pt x="163" y="25"/>
                    </a:lnTo>
                    <a:lnTo>
                      <a:pt x="128" y="58"/>
                    </a:lnTo>
                    <a:lnTo>
                      <a:pt x="98" y="95"/>
                    </a:lnTo>
                    <a:lnTo>
                      <a:pt x="73" y="136"/>
                    </a:lnTo>
                    <a:lnTo>
                      <a:pt x="55" y="182"/>
                    </a:lnTo>
                    <a:lnTo>
                      <a:pt x="36" y="229"/>
                    </a:lnTo>
                    <a:lnTo>
                      <a:pt x="20" y="276"/>
                    </a:lnTo>
                    <a:lnTo>
                      <a:pt x="0" y="318"/>
                    </a:lnTo>
                    <a:lnTo>
                      <a:pt x="32" y="313"/>
                    </a:lnTo>
                    <a:lnTo>
                      <a:pt x="66" y="308"/>
                    </a:lnTo>
                    <a:lnTo>
                      <a:pt x="98" y="300"/>
                    </a:lnTo>
                    <a:lnTo>
                      <a:pt x="131" y="290"/>
                    </a:lnTo>
                    <a:lnTo>
                      <a:pt x="161" y="278"/>
                    </a:lnTo>
                    <a:lnTo>
                      <a:pt x="191" y="265"/>
                    </a:lnTo>
                    <a:lnTo>
                      <a:pt x="220" y="248"/>
                    </a:lnTo>
                    <a:lnTo>
                      <a:pt x="248" y="229"/>
                    </a:lnTo>
                    <a:close/>
                  </a:path>
                </a:pathLst>
              </a:custGeom>
              <a:solidFill>
                <a:srgbClr val="931977"/>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3" name="Freeform 119"/>
              <p:cNvSpPr>
                <a:spLocks/>
              </p:cNvSpPr>
              <p:nvPr/>
            </p:nvSpPr>
            <p:spPr bwMode="auto">
              <a:xfrm>
                <a:off x="684" y="3270"/>
                <a:ext cx="40" cy="53"/>
              </a:xfrm>
              <a:custGeom>
                <a:avLst/>
                <a:gdLst/>
                <a:ahLst/>
                <a:cxnLst>
                  <a:cxn ang="0">
                    <a:pos x="160" y="150"/>
                  </a:cxn>
                  <a:cxn ang="0">
                    <a:pos x="141" y="115"/>
                  </a:cxn>
                  <a:cxn ang="0">
                    <a:pos x="130" y="80"/>
                  </a:cxn>
                  <a:cxn ang="0">
                    <a:pos x="125" y="39"/>
                  </a:cxn>
                  <a:cxn ang="0">
                    <a:pos x="130" y="0"/>
                  </a:cxn>
                  <a:cxn ang="0">
                    <a:pos x="103" y="16"/>
                  </a:cxn>
                  <a:cxn ang="0">
                    <a:pos x="78" y="39"/>
                  </a:cxn>
                  <a:cxn ang="0">
                    <a:pos x="62" y="63"/>
                  </a:cxn>
                  <a:cxn ang="0">
                    <a:pos x="46" y="90"/>
                  </a:cxn>
                  <a:cxn ang="0">
                    <a:pos x="32" y="120"/>
                  </a:cxn>
                  <a:cxn ang="0">
                    <a:pos x="21" y="150"/>
                  </a:cxn>
                  <a:cxn ang="0">
                    <a:pos x="10" y="180"/>
                  </a:cxn>
                  <a:cxn ang="0">
                    <a:pos x="0" y="210"/>
                  </a:cxn>
                  <a:cxn ang="0">
                    <a:pos x="19" y="207"/>
                  </a:cxn>
                  <a:cxn ang="0">
                    <a:pos x="40" y="202"/>
                  </a:cxn>
                  <a:cxn ang="0">
                    <a:pos x="60" y="197"/>
                  </a:cxn>
                  <a:cxn ang="0">
                    <a:pos x="81" y="191"/>
                  </a:cxn>
                  <a:cxn ang="0">
                    <a:pos x="100" y="183"/>
                  </a:cxn>
                  <a:cxn ang="0">
                    <a:pos x="122" y="172"/>
                  </a:cxn>
                  <a:cxn ang="0">
                    <a:pos x="141" y="161"/>
                  </a:cxn>
                  <a:cxn ang="0">
                    <a:pos x="160" y="150"/>
                  </a:cxn>
                </a:cxnLst>
                <a:rect l="0" t="0" r="r" b="b"/>
                <a:pathLst>
                  <a:path w="160" h="210">
                    <a:moveTo>
                      <a:pt x="160" y="150"/>
                    </a:moveTo>
                    <a:lnTo>
                      <a:pt x="141" y="115"/>
                    </a:lnTo>
                    <a:lnTo>
                      <a:pt x="130" y="80"/>
                    </a:lnTo>
                    <a:lnTo>
                      <a:pt x="125" y="39"/>
                    </a:lnTo>
                    <a:lnTo>
                      <a:pt x="130" y="0"/>
                    </a:lnTo>
                    <a:lnTo>
                      <a:pt x="103" y="16"/>
                    </a:lnTo>
                    <a:lnTo>
                      <a:pt x="78" y="39"/>
                    </a:lnTo>
                    <a:lnTo>
                      <a:pt x="62" y="63"/>
                    </a:lnTo>
                    <a:lnTo>
                      <a:pt x="46" y="90"/>
                    </a:lnTo>
                    <a:lnTo>
                      <a:pt x="32" y="120"/>
                    </a:lnTo>
                    <a:lnTo>
                      <a:pt x="21" y="150"/>
                    </a:lnTo>
                    <a:lnTo>
                      <a:pt x="10" y="180"/>
                    </a:lnTo>
                    <a:lnTo>
                      <a:pt x="0" y="210"/>
                    </a:lnTo>
                    <a:lnTo>
                      <a:pt x="19" y="207"/>
                    </a:lnTo>
                    <a:lnTo>
                      <a:pt x="40" y="202"/>
                    </a:lnTo>
                    <a:lnTo>
                      <a:pt x="60" y="197"/>
                    </a:lnTo>
                    <a:lnTo>
                      <a:pt x="81" y="191"/>
                    </a:lnTo>
                    <a:lnTo>
                      <a:pt x="100" y="183"/>
                    </a:lnTo>
                    <a:lnTo>
                      <a:pt x="122" y="172"/>
                    </a:lnTo>
                    <a:lnTo>
                      <a:pt x="141" y="161"/>
                    </a:lnTo>
                    <a:lnTo>
                      <a:pt x="160" y="150"/>
                    </a:lnTo>
                    <a:close/>
                  </a:path>
                </a:pathLst>
              </a:custGeom>
              <a:solidFill>
                <a:srgbClr val="6D1977"/>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4" name="Freeform 120"/>
              <p:cNvSpPr>
                <a:spLocks/>
              </p:cNvSpPr>
              <p:nvPr/>
            </p:nvSpPr>
            <p:spPr bwMode="auto">
              <a:xfrm>
                <a:off x="564" y="3437"/>
                <a:ext cx="93" cy="190"/>
              </a:xfrm>
              <a:custGeom>
                <a:avLst/>
                <a:gdLst/>
                <a:ahLst/>
                <a:cxnLst>
                  <a:cxn ang="0">
                    <a:pos x="8" y="760"/>
                  </a:cxn>
                  <a:cxn ang="0">
                    <a:pos x="52" y="755"/>
                  </a:cxn>
                  <a:cxn ang="0">
                    <a:pos x="96" y="746"/>
                  </a:cxn>
                  <a:cxn ang="0">
                    <a:pos x="139" y="735"/>
                  </a:cxn>
                  <a:cxn ang="0">
                    <a:pos x="179" y="725"/>
                  </a:cxn>
                  <a:cxn ang="0">
                    <a:pos x="223" y="714"/>
                  </a:cxn>
                  <a:cxn ang="0">
                    <a:pos x="264" y="700"/>
                  </a:cxn>
                  <a:cxn ang="0">
                    <a:pos x="305" y="684"/>
                  </a:cxn>
                  <a:cxn ang="0">
                    <a:pos x="343" y="665"/>
                  </a:cxn>
                  <a:cxn ang="0">
                    <a:pos x="351" y="659"/>
                  </a:cxn>
                  <a:cxn ang="0">
                    <a:pos x="356" y="654"/>
                  </a:cxn>
                  <a:cxn ang="0">
                    <a:pos x="363" y="649"/>
                  </a:cxn>
                  <a:cxn ang="0">
                    <a:pos x="370" y="640"/>
                  </a:cxn>
                  <a:cxn ang="0">
                    <a:pos x="330" y="615"/>
                  </a:cxn>
                  <a:cxn ang="0">
                    <a:pos x="308" y="589"/>
                  </a:cxn>
                  <a:cxn ang="0">
                    <a:pos x="300" y="555"/>
                  </a:cxn>
                  <a:cxn ang="0">
                    <a:pos x="300" y="520"/>
                  </a:cxn>
                  <a:cxn ang="0">
                    <a:pos x="305" y="488"/>
                  </a:cxn>
                  <a:cxn ang="0">
                    <a:pos x="313" y="452"/>
                  </a:cxn>
                  <a:cxn ang="0">
                    <a:pos x="313" y="422"/>
                  </a:cxn>
                  <a:cxn ang="0">
                    <a:pos x="308" y="396"/>
                  </a:cxn>
                  <a:cxn ang="0">
                    <a:pos x="291" y="368"/>
                  </a:cxn>
                  <a:cxn ang="0">
                    <a:pos x="278" y="343"/>
                  </a:cxn>
                  <a:cxn ang="0">
                    <a:pos x="267" y="316"/>
                  </a:cxn>
                  <a:cxn ang="0">
                    <a:pos x="264" y="283"/>
                  </a:cxn>
                  <a:cxn ang="0">
                    <a:pos x="275" y="237"/>
                  </a:cxn>
                  <a:cxn ang="0">
                    <a:pos x="294" y="194"/>
                  </a:cxn>
                  <a:cxn ang="0">
                    <a:pos x="310" y="147"/>
                  </a:cxn>
                  <a:cxn ang="0">
                    <a:pos x="308" y="96"/>
                  </a:cxn>
                  <a:cxn ang="0">
                    <a:pos x="297" y="71"/>
                  </a:cxn>
                  <a:cxn ang="0">
                    <a:pos x="283" y="46"/>
                  </a:cxn>
                  <a:cxn ang="0">
                    <a:pos x="275" y="25"/>
                  </a:cxn>
                  <a:cxn ang="0">
                    <a:pos x="275" y="0"/>
                  </a:cxn>
                  <a:cxn ang="0">
                    <a:pos x="207" y="71"/>
                  </a:cxn>
                  <a:cxn ang="0">
                    <a:pos x="147" y="156"/>
                  </a:cxn>
                  <a:cxn ang="0">
                    <a:pos x="98" y="248"/>
                  </a:cxn>
                  <a:cxn ang="0">
                    <a:pos x="57" y="349"/>
                  </a:cxn>
                  <a:cxn ang="0">
                    <a:pos x="25" y="455"/>
                  </a:cxn>
                  <a:cxn ang="0">
                    <a:pos x="8" y="559"/>
                  </a:cxn>
                  <a:cxn ang="0">
                    <a:pos x="0" y="663"/>
                  </a:cxn>
                  <a:cxn ang="0">
                    <a:pos x="8" y="760"/>
                  </a:cxn>
                </a:cxnLst>
                <a:rect l="0" t="0" r="r" b="b"/>
                <a:pathLst>
                  <a:path w="370" h="760">
                    <a:moveTo>
                      <a:pt x="8" y="760"/>
                    </a:moveTo>
                    <a:lnTo>
                      <a:pt x="52" y="755"/>
                    </a:lnTo>
                    <a:lnTo>
                      <a:pt x="96" y="746"/>
                    </a:lnTo>
                    <a:lnTo>
                      <a:pt x="139" y="735"/>
                    </a:lnTo>
                    <a:lnTo>
                      <a:pt x="179" y="725"/>
                    </a:lnTo>
                    <a:lnTo>
                      <a:pt x="223" y="714"/>
                    </a:lnTo>
                    <a:lnTo>
                      <a:pt x="264" y="700"/>
                    </a:lnTo>
                    <a:lnTo>
                      <a:pt x="305" y="684"/>
                    </a:lnTo>
                    <a:lnTo>
                      <a:pt x="343" y="665"/>
                    </a:lnTo>
                    <a:lnTo>
                      <a:pt x="351" y="659"/>
                    </a:lnTo>
                    <a:lnTo>
                      <a:pt x="356" y="654"/>
                    </a:lnTo>
                    <a:lnTo>
                      <a:pt x="363" y="649"/>
                    </a:lnTo>
                    <a:lnTo>
                      <a:pt x="370" y="640"/>
                    </a:lnTo>
                    <a:lnTo>
                      <a:pt x="330" y="615"/>
                    </a:lnTo>
                    <a:lnTo>
                      <a:pt x="308" y="589"/>
                    </a:lnTo>
                    <a:lnTo>
                      <a:pt x="300" y="555"/>
                    </a:lnTo>
                    <a:lnTo>
                      <a:pt x="300" y="520"/>
                    </a:lnTo>
                    <a:lnTo>
                      <a:pt x="305" y="488"/>
                    </a:lnTo>
                    <a:lnTo>
                      <a:pt x="313" y="452"/>
                    </a:lnTo>
                    <a:lnTo>
                      <a:pt x="313" y="422"/>
                    </a:lnTo>
                    <a:lnTo>
                      <a:pt x="308" y="396"/>
                    </a:lnTo>
                    <a:lnTo>
                      <a:pt x="291" y="368"/>
                    </a:lnTo>
                    <a:lnTo>
                      <a:pt x="278" y="343"/>
                    </a:lnTo>
                    <a:lnTo>
                      <a:pt x="267" y="316"/>
                    </a:lnTo>
                    <a:lnTo>
                      <a:pt x="264" y="283"/>
                    </a:lnTo>
                    <a:lnTo>
                      <a:pt x="275" y="237"/>
                    </a:lnTo>
                    <a:lnTo>
                      <a:pt x="294" y="194"/>
                    </a:lnTo>
                    <a:lnTo>
                      <a:pt x="310" y="147"/>
                    </a:lnTo>
                    <a:lnTo>
                      <a:pt x="308" y="96"/>
                    </a:lnTo>
                    <a:lnTo>
                      <a:pt x="297" y="71"/>
                    </a:lnTo>
                    <a:lnTo>
                      <a:pt x="283" y="46"/>
                    </a:lnTo>
                    <a:lnTo>
                      <a:pt x="275" y="25"/>
                    </a:lnTo>
                    <a:lnTo>
                      <a:pt x="275" y="0"/>
                    </a:lnTo>
                    <a:lnTo>
                      <a:pt x="207" y="71"/>
                    </a:lnTo>
                    <a:lnTo>
                      <a:pt x="147" y="156"/>
                    </a:lnTo>
                    <a:lnTo>
                      <a:pt x="98" y="248"/>
                    </a:lnTo>
                    <a:lnTo>
                      <a:pt x="57" y="349"/>
                    </a:lnTo>
                    <a:lnTo>
                      <a:pt x="25" y="455"/>
                    </a:lnTo>
                    <a:lnTo>
                      <a:pt x="8" y="559"/>
                    </a:lnTo>
                    <a:lnTo>
                      <a:pt x="0" y="663"/>
                    </a:lnTo>
                    <a:lnTo>
                      <a:pt x="8" y="760"/>
                    </a:lnTo>
                    <a:close/>
                  </a:path>
                </a:pathLst>
              </a:custGeom>
              <a:solidFill>
                <a:srgbClr val="82847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5" name="Freeform 121"/>
              <p:cNvSpPr>
                <a:spLocks/>
              </p:cNvSpPr>
              <p:nvPr/>
            </p:nvSpPr>
            <p:spPr bwMode="auto">
              <a:xfrm>
                <a:off x="406" y="3508"/>
                <a:ext cx="305" cy="155"/>
              </a:xfrm>
              <a:custGeom>
                <a:avLst/>
                <a:gdLst/>
                <a:ahLst/>
                <a:cxnLst>
                  <a:cxn ang="0">
                    <a:pos x="1013" y="272"/>
                  </a:cxn>
                  <a:cxn ang="0">
                    <a:pos x="988" y="267"/>
                  </a:cxn>
                  <a:cxn ang="0">
                    <a:pos x="975" y="284"/>
                  </a:cxn>
                  <a:cxn ang="0">
                    <a:pos x="988" y="314"/>
                  </a:cxn>
                  <a:cxn ang="0">
                    <a:pos x="1016" y="325"/>
                  </a:cxn>
                  <a:cxn ang="0">
                    <a:pos x="1036" y="336"/>
                  </a:cxn>
                  <a:cxn ang="0">
                    <a:pos x="1041" y="371"/>
                  </a:cxn>
                  <a:cxn ang="0">
                    <a:pos x="1002" y="406"/>
                  </a:cxn>
                  <a:cxn ang="0">
                    <a:pos x="945" y="439"/>
                  </a:cxn>
                  <a:cxn ang="0">
                    <a:pos x="864" y="466"/>
                  </a:cxn>
                  <a:cxn ang="0">
                    <a:pos x="776" y="493"/>
                  </a:cxn>
                  <a:cxn ang="0">
                    <a:pos x="681" y="509"/>
                  </a:cxn>
                  <a:cxn ang="0">
                    <a:pos x="586" y="518"/>
                  </a:cxn>
                  <a:cxn ang="0">
                    <a:pos x="493" y="518"/>
                  </a:cxn>
                  <a:cxn ang="0">
                    <a:pos x="403" y="502"/>
                  </a:cxn>
                  <a:cxn ang="0">
                    <a:pos x="322" y="472"/>
                  </a:cxn>
                  <a:cxn ang="0">
                    <a:pos x="265" y="436"/>
                  </a:cxn>
                  <a:cxn ang="0">
                    <a:pos x="226" y="403"/>
                  </a:cxn>
                  <a:cxn ang="0">
                    <a:pos x="221" y="286"/>
                  </a:cxn>
                  <a:cxn ang="0">
                    <a:pos x="224" y="101"/>
                  </a:cxn>
                  <a:cxn ang="0">
                    <a:pos x="219" y="7"/>
                  </a:cxn>
                  <a:cxn ang="0">
                    <a:pos x="194" y="7"/>
                  </a:cxn>
                  <a:cxn ang="0">
                    <a:pos x="104" y="12"/>
                  </a:cxn>
                  <a:cxn ang="0">
                    <a:pos x="14" y="90"/>
                  </a:cxn>
                  <a:cxn ang="0">
                    <a:pos x="0" y="221"/>
                  </a:cxn>
                  <a:cxn ang="0">
                    <a:pos x="35" y="357"/>
                  </a:cxn>
                  <a:cxn ang="0">
                    <a:pos x="120" y="461"/>
                  </a:cxn>
                  <a:cxn ang="0">
                    <a:pos x="242" y="529"/>
                  </a:cxn>
                  <a:cxn ang="0">
                    <a:pos x="378" y="581"/>
                  </a:cxn>
                  <a:cxn ang="0">
                    <a:pos x="528" y="610"/>
                  </a:cxn>
                  <a:cxn ang="0">
                    <a:pos x="681" y="622"/>
                  </a:cxn>
                  <a:cxn ang="0">
                    <a:pos x="834" y="610"/>
                  </a:cxn>
                  <a:cxn ang="0">
                    <a:pos x="978" y="581"/>
                  </a:cxn>
                  <a:cxn ang="0">
                    <a:pos x="1112" y="529"/>
                  </a:cxn>
                  <a:cxn ang="0">
                    <a:pos x="1202" y="439"/>
                  </a:cxn>
                  <a:cxn ang="0">
                    <a:pos x="1218" y="366"/>
                  </a:cxn>
                  <a:cxn ang="0">
                    <a:pos x="1174" y="320"/>
                  </a:cxn>
                  <a:cxn ang="0">
                    <a:pos x="1087" y="290"/>
                  </a:cxn>
                </a:cxnLst>
                <a:rect l="0" t="0" r="r" b="b"/>
                <a:pathLst>
                  <a:path w="1218" h="622">
                    <a:moveTo>
                      <a:pt x="1030" y="272"/>
                    </a:moveTo>
                    <a:lnTo>
                      <a:pt x="1013" y="272"/>
                    </a:lnTo>
                    <a:lnTo>
                      <a:pt x="1000" y="270"/>
                    </a:lnTo>
                    <a:lnTo>
                      <a:pt x="988" y="267"/>
                    </a:lnTo>
                    <a:lnTo>
                      <a:pt x="975" y="267"/>
                    </a:lnTo>
                    <a:lnTo>
                      <a:pt x="975" y="284"/>
                    </a:lnTo>
                    <a:lnTo>
                      <a:pt x="981" y="300"/>
                    </a:lnTo>
                    <a:lnTo>
                      <a:pt x="988" y="314"/>
                    </a:lnTo>
                    <a:lnTo>
                      <a:pt x="1005" y="322"/>
                    </a:lnTo>
                    <a:lnTo>
                      <a:pt x="1016" y="325"/>
                    </a:lnTo>
                    <a:lnTo>
                      <a:pt x="1027" y="330"/>
                    </a:lnTo>
                    <a:lnTo>
                      <a:pt x="1036" y="336"/>
                    </a:lnTo>
                    <a:lnTo>
                      <a:pt x="1041" y="346"/>
                    </a:lnTo>
                    <a:lnTo>
                      <a:pt x="1041" y="371"/>
                    </a:lnTo>
                    <a:lnTo>
                      <a:pt x="1024" y="390"/>
                    </a:lnTo>
                    <a:lnTo>
                      <a:pt x="1002" y="406"/>
                    </a:lnTo>
                    <a:lnTo>
                      <a:pt x="981" y="422"/>
                    </a:lnTo>
                    <a:lnTo>
                      <a:pt x="945" y="439"/>
                    </a:lnTo>
                    <a:lnTo>
                      <a:pt x="905" y="452"/>
                    </a:lnTo>
                    <a:lnTo>
                      <a:pt x="864" y="466"/>
                    </a:lnTo>
                    <a:lnTo>
                      <a:pt x="820" y="480"/>
                    </a:lnTo>
                    <a:lnTo>
                      <a:pt x="776" y="493"/>
                    </a:lnTo>
                    <a:lnTo>
                      <a:pt x="730" y="502"/>
                    </a:lnTo>
                    <a:lnTo>
                      <a:pt x="681" y="509"/>
                    </a:lnTo>
                    <a:lnTo>
                      <a:pt x="635" y="516"/>
                    </a:lnTo>
                    <a:lnTo>
                      <a:pt x="586" y="518"/>
                    </a:lnTo>
                    <a:lnTo>
                      <a:pt x="539" y="521"/>
                    </a:lnTo>
                    <a:lnTo>
                      <a:pt x="493" y="518"/>
                    </a:lnTo>
                    <a:lnTo>
                      <a:pt x="447" y="512"/>
                    </a:lnTo>
                    <a:lnTo>
                      <a:pt x="403" y="502"/>
                    </a:lnTo>
                    <a:lnTo>
                      <a:pt x="362" y="488"/>
                    </a:lnTo>
                    <a:lnTo>
                      <a:pt x="322" y="472"/>
                    </a:lnTo>
                    <a:lnTo>
                      <a:pt x="286" y="450"/>
                    </a:lnTo>
                    <a:lnTo>
                      <a:pt x="265" y="436"/>
                    </a:lnTo>
                    <a:lnTo>
                      <a:pt x="242" y="422"/>
                    </a:lnTo>
                    <a:lnTo>
                      <a:pt x="226" y="403"/>
                    </a:lnTo>
                    <a:lnTo>
                      <a:pt x="226" y="376"/>
                    </a:lnTo>
                    <a:lnTo>
                      <a:pt x="221" y="286"/>
                    </a:lnTo>
                    <a:lnTo>
                      <a:pt x="221" y="194"/>
                    </a:lnTo>
                    <a:lnTo>
                      <a:pt x="224" y="101"/>
                    </a:lnTo>
                    <a:lnTo>
                      <a:pt x="229" y="12"/>
                    </a:lnTo>
                    <a:lnTo>
                      <a:pt x="219" y="7"/>
                    </a:lnTo>
                    <a:lnTo>
                      <a:pt x="205" y="7"/>
                    </a:lnTo>
                    <a:lnTo>
                      <a:pt x="194" y="7"/>
                    </a:lnTo>
                    <a:lnTo>
                      <a:pt x="180" y="0"/>
                    </a:lnTo>
                    <a:lnTo>
                      <a:pt x="104" y="12"/>
                    </a:lnTo>
                    <a:lnTo>
                      <a:pt x="49" y="42"/>
                    </a:lnTo>
                    <a:lnTo>
                      <a:pt x="14" y="90"/>
                    </a:lnTo>
                    <a:lnTo>
                      <a:pt x="0" y="153"/>
                    </a:lnTo>
                    <a:lnTo>
                      <a:pt x="0" y="221"/>
                    </a:lnTo>
                    <a:lnTo>
                      <a:pt x="12" y="292"/>
                    </a:lnTo>
                    <a:lnTo>
                      <a:pt x="35" y="357"/>
                    </a:lnTo>
                    <a:lnTo>
                      <a:pt x="65" y="417"/>
                    </a:lnTo>
                    <a:lnTo>
                      <a:pt x="120" y="461"/>
                    </a:lnTo>
                    <a:lnTo>
                      <a:pt x="178" y="496"/>
                    </a:lnTo>
                    <a:lnTo>
                      <a:pt x="242" y="529"/>
                    </a:lnTo>
                    <a:lnTo>
                      <a:pt x="308" y="559"/>
                    </a:lnTo>
                    <a:lnTo>
                      <a:pt x="378" y="581"/>
                    </a:lnTo>
                    <a:lnTo>
                      <a:pt x="452" y="599"/>
                    </a:lnTo>
                    <a:lnTo>
                      <a:pt x="528" y="610"/>
                    </a:lnTo>
                    <a:lnTo>
                      <a:pt x="605" y="619"/>
                    </a:lnTo>
                    <a:lnTo>
                      <a:pt x="681" y="622"/>
                    </a:lnTo>
                    <a:lnTo>
                      <a:pt x="758" y="619"/>
                    </a:lnTo>
                    <a:lnTo>
                      <a:pt x="834" y="610"/>
                    </a:lnTo>
                    <a:lnTo>
                      <a:pt x="907" y="597"/>
                    </a:lnTo>
                    <a:lnTo>
                      <a:pt x="978" y="581"/>
                    </a:lnTo>
                    <a:lnTo>
                      <a:pt x="1046" y="556"/>
                    </a:lnTo>
                    <a:lnTo>
                      <a:pt x="1112" y="529"/>
                    </a:lnTo>
                    <a:lnTo>
                      <a:pt x="1172" y="493"/>
                    </a:lnTo>
                    <a:lnTo>
                      <a:pt x="1202" y="439"/>
                    </a:lnTo>
                    <a:lnTo>
                      <a:pt x="1218" y="398"/>
                    </a:lnTo>
                    <a:lnTo>
                      <a:pt x="1218" y="366"/>
                    </a:lnTo>
                    <a:lnTo>
                      <a:pt x="1202" y="338"/>
                    </a:lnTo>
                    <a:lnTo>
                      <a:pt x="1174" y="320"/>
                    </a:lnTo>
                    <a:lnTo>
                      <a:pt x="1136" y="302"/>
                    </a:lnTo>
                    <a:lnTo>
                      <a:pt x="1087" y="290"/>
                    </a:lnTo>
                    <a:lnTo>
                      <a:pt x="1030" y="272"/>
                    </a:lnTo>
                    <a:close/>
                  </a:path>
                </a:pathLst>
              </a:custGeom>
              <a:solidFill>
                <a:srgbClr val="ADAAC6"/>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6" name="Freeform 122"/>
              <p:cNvSpPr>
                <a:spLocks/>
              </p:cNvSpPr>
              <p:nvPr/>
            </p:nvSpPr>
            <p:spPr bwMode="auto">
              <a:xfrm>
                <a:off x="202" y="3630"/>
                <a:ext cx="765" cy="418"/>
              </a:xfrm>
              <a:custGeom>
                <a:avLst/>
                <a:gdLst/>
                <a:ahLst/>
                <a:cxnLst>
                  <a:cxn ang="0">
                    <a:pos x="11" y="803"/>
                  </a:cxn>
                  <a:cxn ang="0">
                    <a:pos x="138" y="977"/>
                  </a:cxn>
                  <a:cxn ang="0">
                    <a:pos x="354" y="1149"/>
                  </a:cxn>
                  <a:cxn ang="0">
                    <a:pos x="561" y="1307"/>
                  </a:cxn>
                  <a:cxn ang="0">
                    <a:pos x="768" y="1430"/>
                  </a:cxn>
                  <a:cxn ang="0">
                    <a:pos x="983" y="1531"/>
                  </a:cxn>
                  <a:cxn ang="0">
                    <a:pos x="1204" y="1623"/>
                  </a:cxn>
                  <a:cxn ang="0">
                    <a:pos x="1388" y="1566"/>
                  </a:cxn>
                  <a:cxn ang="0">
                    <a:pos x="1604" y="1476"/>
                  </a:cxn>
                  <a:cxn ang="0">
                    <a:pos x="1857" y="1508"/>
                  </a:cxn>
                  <a:cxn ang="0">
                    <a:pos x="2058" y="1274"/>
                  </a:cxn>
                  <a:cxn ang="0">
                    <a:pos x="2295" y="1067"/>
                  </a:cxn>
                  <a:cxn ang="0">
                    <a:pos x="2557" y="912"/>
                  </a:cxn>
                  <a:cxn ang="0">
                    <a:pos x="2804" y="833"/>
                  </a:cxn>
                  <a:cxn ang="0">
                    <a:pos x="2926" y="827"/>
                  </a:cxn>
                  <a:cxn ang="0">
                    <a:pos x="3027" y="801"/>
                  </a:cxn>
                  <a:cxn ang="0">
                    <a:pos x="3027" y="686"/>
                  </a:cxn>
                  <a:cxn ang="0">
                    <a:pos x="2875" y="525"/>
                  </a:cxn>
                  <a:cxn ang="0">
                    <a:pos x="2703" y="392"/>
                  </a:cxn>
                  <a:cxn ang="0">
                    <a:pos x="2523" y="277"/>
                  </a:cxn>
                  <a:cxn ang="0">
                    <a:pos x="2334" y="180"/>
                  </a:cxn>
                  <a:cxn ang="0">
                    <a:pos x="2132" y="106"/>
                  </a:cxn>
                  <a:cxn ang="0">
                    <a:pos x="1973" y="63"/>
                  </a:cxn>
                  <a:cxn ang="0">
                    <a:pos x="2009" y="87"/>
                  </a:cxn>
                  <a:cxn ang="0">
                    <a:pos x="2170" y="134"/>
                  </a:cxn>
                  <a:cxn ang="0">
                    <a:pos x="2290" y="191"/>
                  </a:cxn>
                  <a:cxn ang="0">
                    <a:pos x="2387" y="256"/>
                  </a:cxn>
                  <a:cxn ang="0">
                    <a:pos x="2491" y="316"/>
                  </a:cxn>
                  <a:cxn ang="0">
                    <a:pos x="2649" y="378"/>
                  </a:cxn>
                  <a:cxn ang="0">
                    <a:pos x="2666" y="504"/>
                  </a:cxn>
                  <a:cxn ang="0">
                    <a:pos x="2613" y="537"/>
                  </a:cxn>
                  <a:cxn ang="0">
                    <a:pos x="2565" y="572"/>
                  </a:cxn>
                  <a:cxn ang="0">
                    <a:pos x="2551" y="691"/>
                  </a:cxn>
                  <a:cxn ang="0">
                    <a:pos x="2399" y="866"/>
                  </a:cxn>
                  <a:cxn ang="0">
                    <a:pos x="2134" y="983"/>
                  </a:cxn>
                  <a:cxn ang="0">
                    <a:pos x="1849" y="1040"/>
                  </a:cxn>
                  <a:cxn ang="0">
                    <a:pos x="1674" y="1100"/>
                  </a:cxn>
                  <a:cxn ang="0">
                    <a:pos x="1484" y="1147"/>
                  </a:cxn>
                  <a:cxn ang="0">
                    <a:pos x="1345" y="1046"/>
                  </a:cxn>
                  <a:cxn ang="0">
                    <a:pos x="1271" y="1078"/>
                  </a:cxn>
                  <a:cxn ang="0">
                    <a:pos x="1127" y="1092"/>
                  </a:cxn>
                  <a:cxn ang="0">
                    <a:pos x="972" y="997"/>
                  </a:cxn>
                  <a:cxn ang="0">
                    <a:pos x="748" y="893"/>
                  </a:cxn>
                  <a:cxn ang="0">
                    <a:pos x="561" y="702"/>
                  </a:cxn>
                  <a:cxn ang="0">
                    <a:pos x="485" y="452"/>
                  </a:cxn>
                  <a:cxn ang="0">
                    <a:pos x="571" y="247"/>
                  </a:cxn>
                  <a:cxn ang="0">
                    <a:pos x="773" y="106"/>
                  </a:cxn>
                  <a:cxn ang="0">
                    <a:pos x="958" y="44"/>
                  </a:cxn>
                  <a:cxn ang="0">
                    <a:pos x="838" y="11"/>
                  </a:cxn>
                  <a:cxn ang="0">
                    <a:pos x="555" y="145"/>
                  </a:cxn>
                  <a:cxn ang="0">
                    <a:pos x="283" y="351"/>
                  </a:cxn>
                  <a:cxn ang="0">
                    <a:pos x="85" y="537"/>
                  </a:cxn>
                </a:cxnLst>
                <a:rect l="0" t="0" r="r" b="b"/>
                <a:pathLst>
                  <a:path w="3060" h="1672">
                    <a:moveTo>
                      <a:pt x="25" y="610"/>
                    </a:moveTo>
                    <a:lnTo>
                      <a:pt x="5" y="673"/>
                    </a:lnTo>
                    <a:lnTo>
                      <a:pt x="0" y="738"/>
                    </a:lnTo>
                    <a:lnTo>
                      <a:pt x="11" y="803"/>
                    </a:lnTo>
                    <a:lnTo>
                      <a:pt x="38" y="863"/>
                    </a:lnTo>
                    <a:lnTo>
                      <a:pt x="43" y="880"/>
                    </a:lnTo>
                    <a:lnTo>
                      <a:pt x="90" y="931"/>
                    </a:lnTo>
                    <a:lnTo>
                      <a:pt x="138" y="977"/>
                    </a:lnTo>
                    <a:lnTo>
                      <a:pt x="191" y="1024"/>
                    </a:lnTo>
                    <a:lnTo>
                      <a:pt x="244" y="1067"/>
                    </a:lnTo>
                    <a:lnTo>
                      <a:pt x="299" y="1108"/>
                    </a:lnTo>
                    <a:lnTo>
                      <a:pt x="354" y="1149"/>
                    </a:lnTo>
                    <a:lnTo>
                      <a:pt x="408" y="1190"/>
                    </a:lnTo>
                    <a:lnTo>
                      <a:pt x="463" y="1234"/>
                    </a:lnTo>
                    <a:lnTo>
                      <a:pt x="511" y="1271"/>
                    </a:lnTo>
                    <a:lnTo>
                      <a:pt x="561" y="1307"/>
                    </a:lnTo>
                    <a:lnTo>
                      <a:pt x="612" y="1340"/>
                    </a:lnTo>
                    <a:lnTo>
                      <a:pt x="661" y="1370"/>
                    </a:lnTo>
                    <a:lnTo>
                      <a:pt x="713" y="1400"/>
                    </a:lnTo>
                    <a:lnTo>
                      <a:pt x="768" y="1430"/>
                    </a:lnTo>
                    <a:lnTo>
                      <a:pt x="819" y="1457"/>
                    </a:lnTo>
                    <a:lnTo>
                      <a:pt x="874" y="1481"/>
                    </a:lnTo>
                    <a:lnTo>
                      <a:pt x="928" y="1506"/>
                    </a:lnTo>
                    <a:lnTo>
                      <a:pt x="983" y="1531"/>
                    </a:lnTo>
                    <a:lnTo>
                      <a:pt x="1038" y="1555"/>
                    </a:lnTo>
                    <a:lnTo>
                      <a:pt x="1095" y="1577"/>
                    </a:lnTo>
                    <a:lnTo>
                      <a:pt x="1149" y="1601"/>
                    </a:lnTo>
                    <a:lnTo>
                      <a:pt x="1204" y="1623"/>
                    </a:lnTo>
                    <a:lnTo>
                      <a:pt x="1261" y="1647"/>
                    </a:lnTo>
                    <a:lnTo>
                      <a:pt x="1315" y="1672"/>
                    </a:lnTo>
                    <a:lnTo>
                      <a:pt x="1347" y="1614"/>
                    </a:lnTo>
                    <a:lnTo>
                      <a:pt x="1388" y="1566"/>
                    </a:lnTo>
                    <a:lnTo>
                      <a:pt x="1434" y="1525"/>
                    </a:lnTo>
                    <a:lnTo>
                      <a:pt x="1487" y="1495"/>
                    </a:lnTo>
                    <a:lnTo>
                      <a:pt x="1544" y="1478"/>
                    </a:lnTo>
                    <a:lnTo>
                      <a:pt x="1604" y="1476"/>
                    </a:lnTo>
                    <a:lnTo>
                      <a:pt x="1669" y="1490"/>
                    </a:lnTo>
                    <a:lnTo>
                      <a:pt x="1734" y="1520"/>
                    </a:lnTo>
                    <a:lnTo>
                      <a:pt x="1811" y="1568"/>
                    </a:lnTo>
                    <a:lnTo>
                      <a:pt x="1857" y="1508"/>
                    </a:lnTo>
                    <a:lnTo>
                      <a:pt x="1903" y="1448"/>
                    </a:lnTo>
                    <a:lnTo>
                      <a:pt x="1955" y="1389"/>
                    </a:lnTo>
                    <a:lnTo>
                      <a:pt x="2007" y="1331"/>
                    </a:lnTo>
                    <a:lnTo>
                      <a:pt x="2058" y="1274"/>
                    </a:lnTo>
                    <a:lnTo>
                      <a:pt x="2115" y="1220"/>
                    </a:lnTo>
                    <a:lnTo>
                      <a:pt x="2173" y="1165"/>
                    </a:lnTo>
                    <a:lnTo>
                      <a:pt x="2233" y="1117"/>
                    </a:lnTo>
                    <a:lnTo>
                      <a:pt x="2295" y="1067"/>
                    </a:lnTo>
                    <a:lnTo>
                      <a:pt x="2358" y="1024"/>
                    </a:lnTo>
                    <a:lnTo>
                      <a:pt x="2423" y="983"/>
                    </a:lnTo>
                    <a:lnTo>
                      <a:pt x="2488" y="945"/>
                    </a:lnTo>
                    <a:lnTo>
                      <a:pt x="2557" y="912"/>
                    </a:lnTo>
                    <a:lnTo>
                      <a:pt x="2627" y="882"/>
                    </a:lnTo>
                    <a:lnTo>
                      <a:pt x="2698" y="857"/>
                    </a:lnTo>
                    <a:lnTo>
                      <a:pt x="2772" y="839"/>
                    </a:lnTo>
                    <a:lnTo>
                      <a:pt x="2804" y="833"/>
                    </a:lnTo>
                    <a:lnTo>
                      <a:pt x="2834" y="831"/>
                    </a:lnTo>
                    <a:lnTo>
                      <a:pt x="2864" y="827"/>
                    </a:lnTo>
                    <a:lnTo>
                      <a:pt x="2896" y="827"/>
                    </a:lnTo>
                    <a:lnTo>
                      <a:pt x="2926" y="827"/>
                    </a:lnTo>
                    <a:lnTo>
                      <a:pt x="2956" y="827"/>
                    </a:lnTo>
                    <a:lnTo>
                      <a:pt x="2986" y="827"/>
                    </a:lnTo>
                    <a:lnTo>
                      <a:pt x="3020" y="827"/>
                    </a:lnTo>
                    <a:lnTo>
                      <a:pt x="3027" y="801"/>
                    </a:lnTo>
                    <a:lnTo>
                      <a:pt x="3036" y="776"/>
                    </a:lnTo>
                    <a:lnTo>
                      <a:pt x="3046" y="751"/>
                    </a:lnTo>
                    <a:lnTo>
                      <a:pt x="3060" y="730"/>
                    </a:lnTo>
                    <a:lnTo>
                      <a:pt x="3027" y="686"/>
                    </a:lnTo>
                    <a:lnTo>
                      <a:pt x="2990" y="643"/>
                    </a:lnTo>
                    <a:lnTo>
                      <a:pt x="2954" y="602"/>
                    </a:lnTo>
                    <a:lnTo>
                      <a:pt x="2916" y="564"/>
                    </a:lnTo>
                    <a:lnTo>
                      <a:pt x="2875" y="525"/>
                    </a:lnTo>
                    <a:lnTo>
                      <a:pt x="2834" y="490"/>
                    </a:lnTo>
                    <a:lnTo>
                      <a:pt x="2790" y="454"/>
                    </a:lnTo>
                    <a:lnTo>
                      <a:pt x="2750" y="422"/>
                    </a:lnTo>
                    <a:lnTo>
                      <a:pt x="2703" y="392"/>
                    </a:lnTo>
                    <a:lnTo>
                      <a:pt x="2660" y="362"/>
                    </a:lnTo>
                    <a:lnTo>
                      <a:pt x="2613" y="332"/>
                    </a:lnTo>
                    <a:lnTo>
                      <a:pt x="2571" y="305"/>
                    </a:lnTo>
                    <a:lnTo>
                      <a:pt x="2523" y="277"/>
                    </a:lnTo>
                    <a:lnTo>
                      <a:pt x="2475" y="251"/>
                    </a:lnTo>
                    <a:lnTo>
                      <a:pt x="2429" y="226"/>
                    </a:lnTo>
                    <a:lnTo>
                      <a:pt x="2382" y="201"/>
                    </a:lnTo>
                    <a:lnTo>
                      <a:pt x="2334" y="180"/>
                    </a:lnTo>
                    <a:lnTo>
                      <a:pt x="2284" y="157"/>
                    </a:lnTo>
                    <a:lnTo>
                      <a:pt x="2233" y="139"/>
                    </a:lnTo>
                    <a:lnTo>
                      <a:pt x="2184" y="122"/>
                    </a:lnTo>
                    <a:lnTo>
                      <a:pt x="2132" y="106"/>
                    </a:lnTo>
                    <a:lnTo>
                      <a:pt x="2080" y="90"/>
                    </a:lnTo>
                    <a:lnTo>
                      <a:pt x="2031" y="74"/>
                    </a:lnTo>
                    <a:lnTo>
                      <a:pt x="1979" y="60"/>
                    </a:lnTo>
                    <a:lnTo>
                      <a:pt x="1973" y="63"/>
                    </a:lnTo>
                    <a:lnTo>
                      <a:pt x="1968" y="65"/>
                    </a:lnTo>
                    <a:lnTo>
                      <a:pt x="1966" y="71"/>
                    </a:lnTo>
                    <a:lnTo>
                      <a:pt x="1961" y="76"/>
                    </a:lnTo>
                    <a:lnTo>
                      <a:pt x="2009" y="87"/>
                    </a:lnTo>
                    <a:lnTo>
                      <a:pt x="2053" y="95"/>
                    </a:lnTo>
                    <a:lnTo>
                      <a:pt x="2097" y="106"/>
                    </a:lnTo>
                    <a:lnTo>
                      <a:pt x="2134" y="120"/>
                    </a:lnTo>
                    <a:lnTo>
                      <a:pt x="2170" y="134"/>
                    </a:lnTo>
                    <a:lnTo>
                      <a:pt x="2203" y="145"/>
                    </a:lnTo>
                    <a:lnTo>
                      <a:pt x="2233" y="161"/>
                    </a:lnTo>
                    <a:lnTo>
                      <a:pt x="2263" y="175"/>
                    </a:lnTo>
                    <a:lnTo>
                      <a:pt x="2290" y="191"/>
                    </a:lnTo>
                    <a:lnTo>
                      <a:pt x="2317" y="207"/>
                    </a:lnTo>
                    <a:lnTo>
                      <a:pt x="2341" y="223"/>
                    </a:lnTo>
                    <a:lnTo>
                      <a:pt x="2366" y="240"/>
                    </a:lnTo>
                    <a:lnTo>
                      <a:pt x="2387" y="256"/>
                    </a:lnTo>
                    <a:lnTo>
                      <a:pt x="2412" y="275"/>
                    </a:lnTo>
                    <a:lnTo>
                      <a:pt x="2434" y="294"/>
                    </a:lnTo>
                    <a:lnTo>
                      <a:pt x="2459" y="313"/>
                    </a:lnTo>
                    <a:lnTo>
                      <a:pt x="2491" y="316"/>
                    </a:lnTo>
                    <a:lnTo>
                      <a:pt x="2532" y="321"/>
                    </a:lnTo>
                    <a:lnTo>
                      <a:pt x="2573" y="335"/>
                    </a:lnTo>
                    <a:lnTo>
                      <a:pt x="2613" y="354"/>
                    </a:lnTo>
                    <a:lnTo>
                      <a:pt x="2649" y="378"/>
                    </a:lnTo>
                    <a:lnTo>
                      <a:pt x="2673" y="411"/>
                    </a:lnTo>
                    <a:lnTo>
                      <a:pt x="2682" y="447"/>
                    </a:lnTo>
                    <a:lnTo>
                      <a:pt x="2673" y="490"/>
                    </a:lnTo>
                    <a:lnTo>
                      <a:pt x="2666" y="504"/>
                    </a:lnTo>
                    <a:lnTo>
                      <a:pt x="2654" y="514"/>
                    </a:lnTo>
                    <a:lnTo>
                      <a:pt x="2643" y="523"/>
                    </a:lnTo>
                    <a:lnTo>
                      <a:pt x="2631" y="530"/>
                    </a:lnTo>
                    <a:lnTo>
                      <a:pt x="2613" y="537"/>
                    </a:lnTo>
                    <a:lnTo>
                      <a:pt x="2601" y="542"/>
                    </a:lnTo>
                    <a:lnTo>
                      <a:pt x="2583" y="548"/>
                    </a:lnTo>
                    <a:lnTo>
                      <a:pt x="2567" y="550"/>
                    </a:lnTo>
                    <a:lnTo>
                      <a:pt x="2565" y="572"/>
                    </a:lnTo>
                    <a:lnTo>
                      <a:pt x="2562" y="594"/>
                    </a:lnTo>
                    <a:lnTo>
                      <a:pt x="2562" y="618"/>
                    </a:lnTo>
                    <a:lnTo>
                      <a:pt x="2562" y="640"/>
                    </a:lnTo>
                    <a:lnTo>
                      <a:pt x="2551" y="691"/>
                    </a:lnTo>
                    <a:lnTo>
                      <a:pt x="2530" y="741"/>
                    </a:lnTo>
                    <a:lnTo>
                      <a:pt x="2494" y="787"/>
                    </a:lnTo>
                    <a:lnTo>
                      <a:pt x="2450" y="827"/>
                    </a:lnTo>
                    <a:lnTo>
                      <a:pt x="2399" y="866"/>
                    </a:lnTo>
                    <a:lnTo>
                      <a:pt x="2339" y="901"/>
                    </a:lnTo>
                    <a:lnTo>
                      <a:pt x="2274" y="931"/>
                    </a:lnTo>
                    <a:lnTo>
                      <a:pt x="2205" y="958"/>
                    </a:lnTo>
                    <a:lnTo>
                      <a:pt x="2134" y="983"/>
                    </a:lnTo>
                    <a:lnTo>
                      <a:pt x="2061" y="1002"/>
                    </a:lnTo>
                    <a:lnTo>
                      <a:pt x="1991" y="1018"/>
                    </a:lnTo>
                    <a:lnTo>
                      <a:pt x="1917" y="1032"/>
                    </a:lnTo>
                    <a:lnTo>
                      <a:pt x="1849" y="1040"/>
                    </a:lnTo>
                    <a:lnTo>
                      <a:pt x="1786" y="1046"/>
                    </a:lnTo>
                    <a:lnTo>
                      <a:pt x="1726" y="1048"/>
                    </a:lnTo>
                    <a:lnTo>
                      <a:pt x="1674" y="1048"/>
                    </a:lnTo>
                    <a:lnTo>
                      <a:pt x="1674" y="1100"/>
                    </a:lnTo>
                    <a:lnTo>
                      <a:pt x="1648" y="1135"/>
                    </a:lnTo>
                    <a:lnTo>
                      <a:pt x="1600" y="1154"/>
                    </a:lnTo>
                    <a:lnTo>
                      <a:pt x="1544" y="1158"/>
                    </a:lnTo>
                    <a:lnTo>
                      <a:pt x="1484" y="1147"/>
                    </a:lnTo>
                    <a:lnTo>
                      <a:pt x="1429" y="1124"/>
                    </a:lnTo>
                    <a:lnTo>
                      <a:pt x="1386" y="1092"/>
                    </a:lnTo>
                    <a:lnTo>
                      <a:pt x="1364" y="1048"/>
                    </a:lnTo>
                    <a:lnTo>
                      <a:pt x="1345" y="1046"/>
                    </a:lnTo>
                    <a:lnTo>
                      <a:pt x="1326" y="1046"/>
                    </a:lnTo>
                    <a:lnTo>
                      <a:pt x="1307" y="1043"/>
                    </a:lnTo>
                    <a:lnTo>
                      <a:pt x="1285" y="1040"/>
                    </a:lnTo>
                    <a:lnTo>
                      <a:pt x="1271" y="1078"/>
                    </a:lnTo>
                    <a:lnTo>
                      <a:pt x="1247" y="1103"/>
                    </a:lnTo>
                    <a:lnTo>
                      <a:pt x="1211" y="1111"/>
                    </a:lnTo>
                    <a:lnTo>
                      <a:pt x="1168" y="1105"/>
                    </a:lnTo>
                    <a:lnTo>
                      <a:pt x="1127" y="1092"/>
                    </a:lnTo>
                    <a:lnTo>
                      <a:pt x="1086" y="1070"/>
                    </a:lnTo>
                    <a:lnTo>
                      <a:pt x="1056" y="1043"/>
                    </a:lnTo>
                    <a:lnTo>
                      <a:pt x="1034" y="1013"/>
                    </a:lnTo>
                    <a:lnTo>
                      <a:pt x="972" y="997"/>
                    </a:lnTo>
                    <a:lnTo>
                      <a:pt x="914" y="977"/>
                    </a:lnTo>
                    <a:lnTo>
                      <a:pt x="854" y="953"/>
                    </a:lnTo>
                    <a:lnTo>
                      <a:pt x="801" y="926"/>
                    </a:lnTo>
                    <a:lnTo>
                      <a:pt x="748" y="893"/>
                    </a:lnTo>
                    <a:lnTo>
                      <a:pt x="700" y="857"/>
                    </a:lnTo>
                    <a:lnTo>
                      <a:pt x="653" y="817"/>
                    </a:lnTo>
                    <a:lnTo>
                      <a:pt x="610" y="771"/>
                    </a:lnTo>
                    <a:lnTo>
                      <a:pt x="561" y="702"/>
                    </a:lnTo>
                    <a:lnTo>
                      <a:pt x="523" y="638"/>
                    </a:lnTo>
                    <a:lnTo>
                      <a:pt x="499" y="574"/>
                    </a:lnTo>
                    <a:lnTo>
                      <a:pt x="488" y="512"/>
                    </a:lnTo>
                    <a:lnTo>
                      <a:pt x="485" y="452"/>
                    </a:lnTo>
                    <a:lnTo>
                      <a:pt x="493" y="398"/>
                    </a:lnTo>
                    <a:lnTo>
                      <a:pt x="511" y="343"/>
                    </a:lnTo>
                    <a:lnTo>
                      <a:pt x="539" y="294"/>
                    </a:lnTo>
                    <a:lnTo>
                      <a:pt x="571" y="247"/>
                    </a:lnTo>
                    <a:lnTo>
                      <a:pt x="615" y="205"/>
                    </a:lnTo>
                    <a:lnTo>
                      <a:pt x="661" y="169"/>
                    </a:lnTo>
                    <a:lnTo>
                      <a:pt x="716" y="136"/>
                    </a:lnTo>
                    <a:lnTo>
                      <a:pt x="773" y="106"/>
                    </a:lnTo>
                    <a:lnTo>
                      <a:pt x="836" y="85"/>
                    </a:lnTo>
                    <a:lnTo>
                      <a:pt x="902" y="68"/>
                    </a:lnTo>
                    <a:lnTo>
                      <a:pt x="969" y="57"/>
                    </a:lnTo>
                    <a:lnTo>
                      <a:pt x="958" y="44"/>
                    </a:lnTo>
                    <a:lnTo>
                      <a:pt x="942" y="28"/>
                    </a:lnTo>
                    <a:lnTo>
                      <a:pt x="923" y="14"/>
                    </a:lnTo>
                    <a:lnTo>
                      <a:pt x="904" y="0"/>
                    </a:lnTo>
                    <a:lnTo>
                      <a:pt x="838" y="11"/>
                    </a:lnTo>
                    <a:lnTo>
                      <a:pt x="771" y="33"/>
                    </a:lnTo>
                    <a:lnTo>
                      <a:pt x="700" y="63"/>
                    </a:lnTo>
                    <a:lnTo>
                      <a:pt x="626" y="101"/>
                    </a:lnTo>
                    <a:lnTo>
                      <a:pt x="555" y="145"/>
                    </a:lnTo>
                    <a:lnTo>
                      <a:pt x="481" y="193"/>
                    </a:lnTo>
                    <a:lnTo>
                      <a:pt x="414" y="245"/>
                    </a:lnTo>
                    <a:lnTo>
                      <a:pt x="345" y="297"/>
                    </a:lnTo>
                    <a:lnTo>
                      <a:pt x="283" y="351"/>
                    </a:lnTo>
                    <a:lnTo>
                      <a:pt x="223" y="403"/>
                    </a:lnTo>
                    <a:lnTo>
                      <a:pt x="172" y="452"/>
                    </a:lnTo>
                    <a:lnTo>
                      <a:pt x="125" y="498"/>
                    </a:lnTo>
                    <a:lnTo>
                      <a:pt x="85" y="537"/>
                    </a:lnTo>
                    <a:lnTo>
                      <a:pt x="55" y="569"/>
                    </a:lnTo>
                    <a:lnTo>
                      <a:pt x="35" y="594"/>
                    </a:lnTo>
                    <a:lnTo>
                      <a:pt x="25" y="610"/>
                    </a:lnTo>
                    <a:close/>
                  </a:path>
                </a:pathLst>
              </a:custGeom>
              <a:solidFill>
                <a:srgbClr val="7F8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7" name="Freeform 123"/>
              <p:cNvSpPr>
                <a:spLocks/>
              </p:cNvSpPr>
              <p:nvPr/>
            </p:nvSpPr>
            <p:spPr bwMode="auto">
              <a:xfrm>
                <a:off x="332" y="3652"/>
                <a:ext cx="488" cy="230"/>
              </a:xfrm>
              <a:custGeom>
                <a:avLst/>
                <a:gdLst/>
                <a:ahLst/>
                <a:cxnLst>
                  <a:cxn ang="0">
                    <a:pos x="591" y="813"/>
                  </a:cxn>
                  <a:cxn ang="0">
                    <a:pos x="704" y="838"/>
                  </a:cxn>
                  <a:cxn ang="0">
                    <a:pos x="762" y="901"/>
                  </a:cxn>
                  <a:cxn ang="0">
                    <a:pos x="808" y="917"/>
                  </a:cxn>
                  <a:cxn ang="0">
                    <a:pos x="882" y="843"/>
                  </a:cxn>
                  <a:cxn ang="0">
                    <a:pos x="1024" y="836"/>
                  </a:cxn>
                  <a:cxn ang="0">
                    <a:pos x="1137" y="921"/>
                  </a:cxn>
                  <a:cxn ang="0">
                    <a:pos x="1184" y="914"/>
                  </a:cxn>
                  <a:cxn ang="0">
                    <a:pos x="1258" y="917"/>
                  </a:cxn>
                  <a:cxn ang="0">
                    <a:pos x="1282" y="904"/>
                  </a:cxn>
                  <a:cxn ang="0">
                    <a:pos x="1252" y="857"/>
                  </a:cxn>
                  <a:cxn ang="0">
                    <a:pos x="1339" y="857"/>
                  </a:cxn>
                  <a:cxn ang="0">
                    <a:pos x="1511" y="831"/>
                  </a:cxn>
                  <a:cxn ang="0">
                    <a:pos x="1707" y="767"/>
                  </a:cxn>
                  <a:cxn ang="0">
                    <a:pos x="1876" y="672"/>
                  </a:cxn>
                  <a:cxn ang="0">
                    <a:pos x="1952" y="534"/>
                  </a:cxn>
                  <a:cxn ang="0">
                    <a:pos x="1952" y="454"/>
                  </a:cxn>
                  <a:cxn ang="0">
                    <a:pos x="1900" y="438"/>
                  </a:cxn>
                  <a:cxn ang="0">
                    <a:pos x="1802" y="370"/>
                  </a:cxn>
                  <a:cxn ang="0">
                    <a:pos x="1807" y="269"/>
                  </a:cxn>
                  <a:cxn ang="0">
                    <a:pos x="1832" y="193"/>
                  </a:cxn>
                  <a:cxn ang="0">
                    <a:pos x="1691" y="103"/>
                  </a:cxn>
                  <a:cxn ang="0">
                    <a:pos x="1546" y="55"/>
                  </a:cxn>
                  <a:cxn ang="0">
                    <a:pos x="1432" y="21"/>
                  </a:cxn>
                  <a:cxn ang="0">
                    <a:pos x="1350" y="35"/>
                  </a:cxn>
                  <a:cxn ang="0">
                    <a:pos x="1258" y="67"/>
                  </a:cxn>
                  <a:cxn ang="0">
                    <a:pos x="1214" y="168"/>
                  </a:cxn>
                  <a:cxn ang="0">
                    <a:pos x="1334" y="275"/>
                  </a:cxn>
                  <a:cxn ang="0">
                    <a:pos x="1429" y="405"/>
                  </a:cxn>
                  <a:cxn ang="0">
                    <a:pos x="1408" y="534"/>
                  </a:cxn>
                  <a:cxn ang="0">
                    <a:pos x="1291" y="640"/>
                  </a:cxn>
                  <a:cxn ang="0">
                    <a:pos x="1105" y="694"/>
                  </a:cxn>
                  <a:cxn ang="0">
                    <a:pos x="920" y="684"/>
                  </a:cxn>
                  <a:cxn ang="0">
                    <a:pos x="822" y="670"/>
                  </a:cxn>
                  <a:cxn ang="0">
                    <a:pos x="724" y="645"/>
                  </a:cxn>
                  <a:cxn ang="0">
                    <a:pos x="632" y="604"/>
                  </a:cxn>
                  <a:cxn ang="0">
                    <a:pos x="552" y="544"/>
                  </a:cxn>
                  <a:cxn ang="0">
                    <a:pos x="492" y="460"/>
                  </a:cxn>
                  <a:cxn ang="0">
                    <a:pos x="498" y="294"/>
                  </a:cxn>
                  <a:cxn ang="0">
                    <a:pos x="555" y="231"/>
                  </a:cxn>
                  <a:cxn ang="0">
                    <a:pos x="588" y="212"/>
                  </a:cxn>
                  <a:cxn ang="0">
                    <a:pos x="623" y="198"/>
                  </a:cxn>
                  <a:cxn ang="0">
                    <a:pos x="577" y="133"/>
                  </a:cxn>
                  <a:cxn ang="0">
                    <a:pos x="542" y="62"/>
                  </a:cxn>
                  <a:cxn ang="0">
                    <a:pos x="503" y="5"/>
                  </a:cxn>
                  <a:cxn ang="0">
                    <a:pos x="414" y="3"/>
                  </a:cxn>
                  <a:cxn ang="0">
                    <a:pos x="315" y="30"/>
                  </a:cxn>
                  <a:cxn ang="0">
                    <a:pos x="220" y="76"/>
                  </a:cxn>
                  <a:cxn ang="0">
                    <a:pos x="136" y="131"/>
                  </a:cxn>
                  <a:cxn ang="0">
                    <a:pos x="71" y="187"/>
                  </a:cxn>
                  <a:cxn ang="0">
                    <a:pos x="0" y="348"/>
                  </a:cxn>
                  <a:cxn ang="0">
                    <a:pos x="41" y="514"/>
                  </a:cxn>
                  <a:cxn ang="0">
                    <a:pos x="160" y="664"/>
                  </a:cxn>
                  <a:cxn ang="0">
                    <a:pos x="315" y="787"/>
                  </a:cxn>
                  <a:cxn ang="0">
                    <a:pos x="468" y="863"/>
                  </a:cxn>
                </a:cxnLst>
                <a:rect l="0" t="0" r="r" b="b"/>
                <a:pathLst>
                  <a:path w="1952" h="921">
                    <a:moveTo>
                      <a:pt x="511" y="877"/>
                    </a:moveTo>
                    <a:lnTo>
                      <a:pt x="550" y="836"/>
                    </a:lnTo>
                    <a:lnTo>
                      <a:pt x="591" y="813"/>
                    </a:lnTo>
                    <a:lnTo>
                      <a:pt x="632" y="811"/>
                    </a:lnTo>
                    <a:lnTo>
                      <a:pt x="669" y="820"/>
                    </a:lnTo>
                    <a:lnTo>
                      <a:pt x="704" y="838"/>
                    </a:lnTo>
                    <a:lnTo>
                      <a:pt x="734" y="861"/>
                    </a:lnTo>
                    <a:lnTo>
                      <a:pt x="754" y="882"/>
                    </a:lnTo>
                    <a:lnTo>
                      <a:pt x="762" y="901"/>
                    </a:lnTo>
                    <a:lnTo>
                      <a:pt x="768" y="912"/>
                    </a:lnTo>
                    <a:lnTo>
                      <a:pt x="784" y="917"/>
                    </a:lnTo>
                    <a:lnTo>
                      <a:pt x="808" y="917"/>
                    </a:lnTo>
                    <a:lnTo>
                      <a:pt x="838" y="917"/>
                    </a:lnTo>
                    <a:lnTo>
                      <a:pt x="852" y="873"/>
                    </a:lnTo>
                    <a:lnTo>
                      <a:pt x="882" y="843"/>
                    </a:lnTo>
                    <a:lnTo>
                      <a:pt x="923" y="831"/>
                    </a:lnTo>
                    <a:lnTo>
                      <a:pt x="971" y="827"/>
                    </a:lnTo>
                    <a:lnTo>
                      <a:pt x="1024" y="836"/>
                    </a:lnTo>
                    <a:lnTo>
                      <a:pt x="1070" y="855"/>
                    </a:lnTo>
                    <a:lnTo>
                      <a:pt x="1111" y="882"/>
                    </a:lnTo>
                    <a:lnTo>
                      <a:pt x="1137" y="921"/>
                    </a:lnTo>
                    <a:lnTo>
                      <a:pt x="1146" y="917"/>
                    </a:lnTo>
                    <a:lnTo>
                      <a:pt x="1162" y="914"/>
                    </a:lnTo>
                    <a:lnTo>
                      <a:pt x="1184" y="914"/>
                    </a:lnTo>
                    <a:lnTo>
                      <a:pt x="1208" y="914"/>
                    </a:lnTo>
                    <a:lnTo>
                      <a:pt x="1233" y="914"/>
                    </a:lnTo>
                    <a:lnTo>
                      <a:pt x="1258" y="917"/>
                    </a:lnTo>
                    <a:lnTo>
                      <a:pt x="1279" y="917"/>
                    </a:lnTo>
                    <a:lnTo>
                      <a:pt x="1293" y="917"/>
                    </a:lnTo>
                    <a:lnTo>
                      <a:pt x="1282" y="904"/>
                    </a:lnTo>
                    <a:lnTo>
                      <a:pt x="1266" y="887"/>
                    </a:lnTo>
                    <a:lnTo>
                      <a:pt x="1252" y="871"/>
                    </a:lnTo>
                    <a:lnTo>
                      <a:pt x="1252" y="857"/>
                    </a:lnTo>
                    <a:lnTo>
                      <a:pt x="1268" y="861"/>
                    </a:lnTo>
                    <a:lnTo>
                      <a:pt x="1298" y="861"/>
                    </a:lnTo>
                    <a:lnTo>
                      <a:pt x="1339" y="857"/>
                    </a:lnTo>
                    <a:lnTo>
                      <a:pt x="1392" y="852"/>
                    </a:lnTo>
                    <a:lnTo>
                      <a:pt x="1448" y="841"/>
                    </a:lnTo>
                    <a:lnTo>
                      <a:pt x="1511" y="831"/>
                    </a:lnTo>
                    <a:lnTo>
                      <a:pt x="1576" y="813"/>
                    </a:lnTo>
                    <a:lnTo>
                      <a:pt x="1641" y="792"/>
                    </a:lnTo>
                    <a:lnTo>
                      <a:pt x="1707" y="767"/>
                    </a:lnTo>
                    <a:lnTo>
                      <a:pt x="1770" y="741"/>
                    </a:lnTo>
                    <a:lnTo>
                      <a:pt x="1827" y="707"/>
                    </a:lnTo>
                    <a:lnTo>
                      <a:pt x="1876" y="672"/>
                    </a:lnTo>
                    <a:lnTo>
                      <a:pt x="1914" y="631"/>
                    </a:lnTo>
                    <a:lnTo>
                      <a:pt x="1941" y="585"/>
                    </a:lnTo>
                    <a:lnTo>
                      <a:pt x="1952" y="534"/>
                    </a:lnTo>
                    <a:lnTo>
                      <a:pt x="1949" y="479"/>
                    </a:lnTo>
                    <a:lnTo>
                      <a:pt x="1952" y="465"/>
                    </a:lnTo>
                    <a:lnTo>
                      <a:pt x="1952" y="454"/>
                    </a:lnTo>
                    <a:lnTo>
                      <a:pt x="1949" y="447"/>
                    </a:lnTo>
                    <a:lnTo>
                      <a:pt x="1938" y="444"/>
                    </a:lnTo>
                    <a:lnTo>
                      <a:pt x="1900" y="438"/>
                    </a:lnTo>
                    <a:lnTo>
                      <a:pt x="1862" y="424"/>
                    </a:lnTo>
                    <a:lnTo>
                      <a:pt x="1827" y="400"/>
                    </a:lnTo>
                    <a:lnTo>
                      <a:pt x="1802" y="370"/>
                    </a:lnTo>
                    <a:lnTo>
                      <a:pt x="1786" y="334"/>
                    </a:lnTo>
                    <a:lnTo>
                      <a:pt x="1786" y="302"/>
                    </a:lnTo>
                    <a:lnTo>
                      <a:pt x="1807" y="269"/>
                    </a:lnTo>
                    <a:lnTo>
                      <a:pt x="1851" y="242"/>
                    </a:lnTo>
                    <a:lnTo>
                      <a:pt x="1876" y="237"/>
                    </a:lnTo>
                    <a:lnTo>
                      <a:pt x="1832" y="193"/>
                    </a:lnTo>
                    <a:lnTo>
                      <a:pt x="1786" y="157"/>
                    </a:lnTo>
                    <a:lnTo>
                      <a:pt x="1737" y="127"/>
                    </a:lnTo>
                    <a:lnTo>
                      <a:pt x="1691" y="103"/>
                    </a:lnTo>
                    <a:lnTo>
                      <a:pt x="1641" y="85"/>
                    </a:lnTo>
                    <a:lnTo>
                      <a:pt x="1592" y="67"/>
                    </a:lnTo>
                    <a:lnTo>
                      <a:pt x="1546" y="55"/>
                    </a:lnTo>
                    <a:lnTo>
                      <a:pt x="1500" y="38"/>
                    </a:lnTo>
                    <a:lnTo>
                      <a:pt x="1462" y="27"/>
                    </a:lnTo>
                    <a:lnTo>
                      <a:pt x="1432" y="21"/>
                    </a:lnTo>
                    <a:lnTo>
                      <a:pt x="1402" y="21"/>
                    </a:lnTo>
                    <a:lnTo>
                      <a:pt x="1378" y="27"/>
                    </a:lnTo>
                    <a:lnTo>
                      <a:pt x="1350" y="35"/>
                    </a:lnTo>
                    <a:lnTo>
                      <a:pt x="1323" y="44"/>
                    </a:lnTo>
                    <a:lnTo>
                      <a:pt x="1293" y="57"/>
                    </a:lnTo>
                    <a:lnTo>
                      <a:pt x="1258" y="67"/>
                    </a:lnTo>
                    <a:lnTo>
                      <a:pt x="1244" y="101"/>
                    </a:lnTo>
                    <a:lnTo>
                      <a:pt x="1231" y="133"/>
                    </a:lnTo>
                    <a:lnTo>
                      <a:pt x="1214" y="168"/>
                    </a:lnTo>
                    <a:lnTo>
                      <a:pt x="1192" y="198"/>
                    </a:lnTo>
                    <a:lnTo>
                      <a:pt x="1271" y="234"/>
                    </a:lnTo>
                    <a:lnTo>
                      <a:pt x="1334" y="275"/>
                    </a:lnTo>
                    <a:lnTo>
                      <a:pt x="1380" y="316"/>
                    </a:lnTo>
                    <a:lnTo>
                      <a:pt x="1410" y="359"/>
                    </a:lnTo>
                    <a:lnTo>
                      <a:pt x="1429" y="405"/>
                    </a:lnTo>
                    <a:lnTo>
                      <a:pt x="1432" y="449"/>
                    </a:lnTo>
                    <a:lnTo>
                      <a:pt x="1427" y="493"/>
                    </a:lnTo>
                    <a:lnTo>
                      <a:pt x="1408" y="534"/>
                    </a:lnTo>
                    <a:lnTo>
                      <a:pt x="1378" y="574"/>
                    </a:lnTo>
                    <a:lnTo>
                      <a:pt x="1337" y="610"/>
                    </a:lnTo>
                    <a:lnTo>
                      <a:pt x="1291" y="640"/>
                    </a:lnTo>
                    <a:lnTo>
                      <a:pt x="1236" y="664"/>
                    </a:lnTo>
                    <a:lnTo>
                      <a:pt x="1173" y="684"/>
                    </a:lnTo>
                    <a:lnTo>
                      <a:pt x="1105" y="694"/>
                    </a:lnTo>
                    <a:lnTo>
                      <a:pt x="1031" y="694"/>
                    </a:lnTo>
                    <a:lnTo>
                      <a:pt x="953" y="689"/>
                    </a:lnTo>
                    <a:lnTo>
                      <a:pt x="920" y="684"/>
                    </a:lnTo>
                    <a:lnTo>
                      <a:pt x="888" y="681"/>
                    </a:lnTo>
                    <a:lnTo>
                      <a:pt x="855" y="675"/>
                    </a:lnTo>
                    <a:lnTo>
                      <a:pt x="822" y="670"/>
                    </a:lnTo>
                    <a:lnTo>
                      <a:pt x="789" y="661"/>
                    </a:lnTo>
                    <a:lnTo>
                      <a:pt x="757" y="654"/>
                    </a:lnTo>
                    <a:lnTo>
                      <a:pt x="724" y="645"/>
                    </a:lnTo>
                    <a:lnTo>
                      <a:pt x="692" y="631"/>
                    </a:lnTo>
                    <a:lnTo>
                      <a:pt x="662" y="621"/>
                    </a:lnTo>
                    <a:lnTo>
                      <a:pt x="632" y="604"/>
                    </a:lnTo>
                    <a:lnTo>
                      <a:pt x="604" y="588"/>
                    </a:lnTo>
                    <a:lnTo>
                      <a:pt x="577" y="566"/>
                    </a:lnTo>
                    <a:lnTo>
                      <a:pt x="552" y="544"/>
                    </a:lnTo>
                    <a:lnTo>
                      <a:pt x="531" y="520"/>
                    </a:lnTo>
                    <a:lnTo>
                      <a:pt x="511" y="493"/>
                    </a:lnTo>
                    <a:lnTo>
                      <a:pt x="492" y="460"/>
                    </a:lnTo>
                    <a:lnTo>
                      <a:pt x="476" y="405"/>
                    </a:lnTo>
                    <a:lnTo>
                      <a:pt x="479" y="348"/>
                    </a:lnTo>
                    <a:lnTo>
                      <a:pt x="498" y="294"/>
                    </a:lnTo>
                    <a:lnTo>
                      <a:pt x="536" y="247"/>
                    </a:lnTo>
                    <a:lnTo>
                      <a:pt x="545" y="240"/>
                    </a:lnTo>
                    <a:lnTo>
                      <a:pt x="555" y="231"/>
                    </a:lnTo>
                    <a:lnTo>
                      <a:pt x="563" y="223"/>
                    </a:lnTo>
                    <a:lnTo>
                      <a:pt x="577" y="217"/>
                    </a:lnTo>
                    <a:lnTo>
                      <a:pt x="588" y="212"/>
                    </a:lnTo>
                    <a:lnTo>
                      <a:pt x="598" y="207"/>
                    </a:lnTo>
                    <a:lnTo>
                      <a:pt x="612" y="204"/>
                    </a:lnTo>
                    <a:lnTo>
                      <a:pt x="623" y="198"/>
                    </a:lnTo>
                    <a:lnTo>
                      <a:pt x="607" y="177"/>
                    </a:lnTo>
                    <a:lnTo>
                      <a:pt x="591" y="155"/>
                    </a:lnTo>
                    <a:lnTo>
                      <a:pt x="577" y="133"/>
                    </a:lnTo>
                    <a:lnTo>
                      <a:pt x="563" y="109"/>
                    </a:lnTo>
                    <a:lnTo>
                      <a:pt x="552" y="87"/>
                    </a:lnTo>
                    <a:lnTo>
                      <a:pt x="542" y="62"/>
                    </a:lnTo>
                    <a:lnTo>
                      <a:pt x="533" y="38"/>
                    </a:lnTo>
                    <a:lnTo>
                      <a:pt x="528" y="14"/>
                    </a:lnTo>
                    <a:lnTo>
                      <a:pt x="503" y="5"/>
                    </a:lnTo>
                    <a:lnTo>
                      <a:pt x="474" y="3"/>
                    </a:lnTo>
                    <a:lnTo>
                      <a:pt x="444" y="0"/>
                    </a:lnTo>
                    <a:lnTo>
                      <a:pt x="414" y="3"/>
                    </a:lnTo>
                    <a:lnTo>
                      <a:pt x="381" y="11"/>
                    </a:lnTo>
                    <a:lnTo>
                      <a:pt x="349" y="19"/>
                    </a:lnTo>
                    <a:lnTo>
                      <a:pt x="315" y="30"/>
                    </a:lnTo>
                    <a:lnTo>
                      <a:pt x="283" y="44"/>
                    </a:lnTo>
                    <a:lnTo>
                      <a:pt x="253" y="60"/>
                    </a:lnTo>
                    <a:lnTo>
                      <a:pt x="220" y="76"/>
                    </a:lnTo>
                    <a:lnTo>
                      <a:pt x="190" y="92"/>
                    </a:lnTo>
                    <a:lnTo>
                      <a:pt x="160" y="111"/>
                    </a:lnTo>
                    <a:lnTo>
                      <a:pt x="136" y="131"/>
                    </a:lnTo>
                    <a:lnTo>
                      <a:pt x="112" y="150"/>
                    </a:lnTo>
                    <a:lnTo>
                      <a:pt x="89" y="168"/>
                    </a:lnTo>
                    <a:lnTo>
                      <a:pt x="71" y="187"/>
                    </a:lnTo>
                    <a:lnTo>
                      <a:pt x="32" y="240"/>
                    </a:lnTo>
                    <a:lnTo>
                      <a:pt x="8" y="294"/>
                    </a:lnTo>
                    <a:lnTo>
                      <a:pt x="0" y="348"/>
                    </a:lnTo>
                    <a:lnTo>
                      <a:pt x="2" y="403"/>
                    </a:lnTo>
                    <a:lnTo>
                      <a:pt x="16" y="460"/>
                    </a:lnTo>
                    <a:lnTo>
                      <a:pt x="41" y="514"/>
                    </a:lnTo>
                    <a:lnTo>
                      <a:pt x="76" y="566"/>
                    </a:lnTo>
                    <a:lnTo>
                      <a:pt x="114" y="618"/>
                    </a:lnTo>
                    <a:lnTo>
                      <a:pt x="160" y="664"/>
                    </a:lnTo>
                    <a:lnTo>
                      <a:pt x="209" y="711"/>
                    </a:lnTo>
                    <a:lnTo>
                      <a:pt x="261" y="751"/>
                    </a:lnTo>
                    <a:lnTo>
                      <a:pt x="315" y="787"/>
                    </a:lnTo>
                    <a:lnTo>
                      <a:pt x="367" y="820"/>
                    </a:lnTo>
                    <a:lnTo>
                      <a:pt x="419" y="843"/>
                    </a:lnTo>
                    <a:lnTo>
                      <a:pt x="468" y="863"/>
                    </a:lnTo>
                    <a:lnTo>
                      <a:pt x="511" y="877"/>
                    </a:lnTo>
                    <a:close/>
                  </a:path>
                </a:pathLst>
              </a:custGeom>
              <a:solidFill>
                <a:srgbClr val="ADAAC6"/>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8" name="Freeform 124"/>
              <p:cNvSpPr>
                <a:spLocks/>
              </p:cNvSpPr>
              <p:nvPr/>
            </p:nvSpPr>
            <p:spPr bwMode="auto">
              <a:xfrm>
                <a:off x="476" y="3662"/>
                <a:ext cx="162" cy="58"/>
              </a:xfrm>
              <a:custGeom>
                <a:avLst/>
                <a:gdLst/>
                <a:ahLst/>
                <a:cxnLst>
                  <a:cxn ang="0">
                    <a:pos x="514" y="174"/>
                  </a:cxn>
                  <a:cxn ang="0">
                    <a:pos x="539" y="155"/>
                  </a:cxn>
                  <a:cxn ang="0">
                    <a:pos x="560" y="139"/>
                  </a:cxn>
                  <a:cxn ang="0">
                    <a:pos x="580" y="125"/>
                  </a:cxn>
                  <a:cxn ang="0">
                    <a:pos x="594" y="112"/>
                  </a:cxn>
                  <a:cxn ang="0">
                    <a:pos x="607" y="95"/>
                  </a:cxn>
                  <a:cxn ang="0">
                    <a:pos x="618" y="79"/>
                  </a:cxn>
                  <a:cxn ang="0">
                    <a:pos x="631" y="63"/>
                  </a:cxn>
                  <a:cxn ang="0">
                    <a:pos x="645" y="41"/>
                  </a:cxn>
                  <a:cxn ang="0">
                    <a:pos x="604" y="49"/>
                  </a:cxn>
                  <a:cxn ang="0">
                    <a:pos x="560" y="57"/>
                  </a:cxn>
                  <a:cxn ang="0">
                    <a:pos x="520" y="65"/>
                  </a:cxn>
                  <a:cxn ang="0">
                    <a:pos x="479" y="68"/>
                  </a:cxn>
                  <a:cxn ang="0">
                    <a:pos x="438" y="71"/>
                  </a:cxn>
                  <a:cxn ang="0">
                    <a:pos x="398" y="73"/>
                  </a:cxn>
                  <a:cxn ang="0">
                    <a:pos x="359" y="73"/>
                  </a:cxn>
                  <a:cxn ang="0">
                    <a:pos x="318" y="71"/>
                  </a:cxn>
                  <a:cxn ang="0">
                    <a:pos x="278" y="68"/>
                  </a:cxn>
                  <a:cxn ang="0">
                    <a:pos x="240" y="63"/>
                  </a:cxn>
                  <a:cxn ang="0">
                    <a:pos x="198" y="57"/>
                  </a:cxn>
                  <a:cxn ang="0">
                    <a:pos x="161" y="49"/>
                  </a:cxn>
                  <a:cxn ang="0">
                    <a:pos x="120" y="38"/>
                  </a:cxn>
                  <a:cxn ang="0">
                    <a:pos x="79" y="27"/>
                  </a:cxn>
                  <a:cxn ang="0">
                    <a:pos x="41" y="13"/>
                  </a:cxn>
                  <a:cxn ang="0">
                    <a:pos x="0" y="0"/>
                  </a:cxn>
                  <a:cxn ang="0">
                    <a:pos x="11" y="36"/>
                  </a:cxn>
                  <a:cxn ang="0">
                    <a:pos x="27" y="71"/>
                  </a:cxn>
                  <a:cxn ang="0">
                    <a:pos x="49" y="103"/>
                  </a:cxn>
                  <a:cxn ang="0">
                    <a:pos x="76" y="130"/>
                  </a:cxn>
                  <a:cxn ang="0">
                    <a:pos x="104" y="158"/>
                  </a:cxn>
                  <a:cxn ang="0">
                    <a:pos x="136" y="179"/>
                  </a:cxn>
                  <a:cxn ang="0">
                    <a:pos x="171" y="199"/>
                  </a:cxn>
                  <a:cxn ang="0">
                    <a:pos x="210" y="213"/>
                  </a:cxn>
                  <a:cxn ang="0">
                    <a:pos x="247" y="226"/>
                  </a:cxn>
                  <a:cxn ang="0">
                    <a:pos x="288" y="231"/>
                  </a:cxn>
                  <a:cxn ang="0">
                    <a:pos x="327" y="234"/>
                  </a:cxn>
                  <a:cxn ang="0">
                    <a:pos x="368" y="231"/>
                  </a:cxn>
                  <a:cxn ang="0">
                    <a:pos x="405" y="226"/>
                  </a:cxn>
                  <a:cxn ang="0">
                    <a:pos x="444" y="215"/>
                  </a:cxn>
                  <a:cxn ang="0">
                    <a:pos x="482" y="196"/>
                  </a:cxn>
                  <a:cxn ang="0">
                    <a:pos x="514" y="174"/>
                  </a:cxn>
                </a:cxnLst>
                <a:rect l="0" t="0" r="r" b="b"/>
                <a:pathLst>
                  <a:path w="645" h="234">
                    <a:moveTo>
                      <a:pt x="514" y="174"/>
                    </a:moveTo>
                    <a:lnTo>
                      <a:pt x="539" y="155"/>
                    </a:lnTo>
                    <a:lnTo>
                      <a:pt x="560" y="139"/>
                    </a:lnTo>
                    <a:lnTo>
                      <a:pt x="580" y="125"/>
                    </a:lnTo>
                    <a:lnTo>
                      <a:pt x="594" y="112"/>
                    </a:lnTo>
                    <a:lnTo>
                      <a:pt x="607" y="95"/>
                    </a:lnTo>
                    <a:lnTo>
                      <a:pt x="618" y="79"/>
                    </a:lnTo>
                    <a:lnTo>
                      <a:pt x="631" y="63"/>
                    </a:lnTo>
                    <a:lnTo>
                      <a:pt x="645" y="41"/>
                    </a:lnTo>
                    <a:lnTo>
                      <a:pt x="604" y="49"/>
                    </a:lnTo>
                    <a:lnTo>
                      <a:pt x="560" y="57"/>
                    </a:lnTo>
                    <a:lnTo>
                      <a:pt x="520" y="65"/>
                    </a:lnTo>
                    <a:lnTo>
                      <a:pt x="479" y="68"/>
                    </a:lnTo>
                    <a:lnTo>
                      <a:pt x="438" y="71"/>
                    </a:lnTo>
                    <a:lnTo>
                      <a:pt x="398" y="73"/>
                    </a:lnTo>
                    <a:lnTo>
                      <a:pt x="359" y="73"/>
                    </a:lnTo>
                    <a:lnTo>
                      <a:pt x="318" y="71"/>
                    </a:lnTo>
                    <a:lnTo>
                      <a:pt x="278" y="68"/>
                    </a:lnTo>
                    <a:lnTo>
                      <a:pt x="240" y="63"/>
                    </a:lnTo>
                    <a:lnTo>
                      <a:pt x="198" y="57"/>
                    </a:lnTo>
                    <a:lnTo>
                      <a:pt x="161" y="49"/>
                    </a:lnTo>
                    <a:lnTo>
                      <a:pt x="120" y="38"/>
                    </a:lnTo>
                    <a:lnTo>
                      <a:pt x="79" y="27"/>
                    </a:lnTo>
                    <a:lnTo>
                      <a:pt x="41" y="13"/>
                    </a:lnTo>
                    <a:lnTo>
                      <a:pt x="0" y="0"/>
                    </a:lnTo>
                    <a:lnTo>
                      <a:pt x="11" y="36"/>
                    </a:lnTo>
                    <a:lnTo>
                      <a:pt x="27" y="71"/>
                    </a:lnTo>
                    <a:lnTo>
                      <a:pt x="49" y="103"/>
                    </a:lnTo>
                    <a:lnTo>
                      <a:pt x="76" y="130"/>
                    </a:lnTo>
                    <a:lnTo>
                      <a:pt x="104" y="158"/>
                    </a:lnTo>
                    <a:lnTo>
                      <a:pt x="136" y="179"/>
                    </a:lnTo>
                    <a:lnTo>
                      <a:pt x="171" y="199"/>
                    </a:lnTo>
                    <a:lnTo>
                      <a:pt x="210" y="213"/>
                    </a:lnTo>
                    <a:lnTo>
                      <a:pt x="247" y="226"/>
                    </a:lnTo>
                    <a:lnTo>
                      <a:pt x="288" y="231"/>
                    </a:lnTo>
                    <a:lnTo>
                      <a:pt x="327" y="234"/>
                    </a:lnTo>
                    <a:lnTo>
                      <a:pt x="368" y="231"/>
                    </a:lnTo>
                    <a:lnTo>
                      <a:pt x="405" y="226"/>
                    </a:lnTo>
                    <a:lnTo>
                      <a:pt x="444" y="215"/>
                    </a:lnTo>
                    <a:lnTo>
                      <a:pt x="482" y="196"/>
                    </a:lnTo>
                    <a:lnTo>
                      <a:pt x="514" y="174"/>
                    </a:lnTo>
                    <a:close/>
                  </a:path>
                </a:pathLst>
              </a:custGeom>
              <a:solidFill>
                <a:srgbClr val="5B6B7C"/>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89" name="Freeform 125"/>
              <p:cNvSpPr>
                <a:spLocks/>
              </p:cNvSpPr>
              <p:nvPr/>
            </p:nvSpPr>
            <p:spPr bwMode="auto">
              <a:xfrm>
                <a:off x="460" y="3709"/>
                <a:ext cx="222" cy="99"/>
              </a:xfrm>
              <a:custGeom>
                <a:avLst/>
                <a:gdLst/>
                <a:ahLst/>
                <a:cxnLst>
                  <a:cxn ang="0">
                    <a:pos x="425" y="115"/>
                  </a:cxn>
                  <a:cxn ang="0">
                    <a:pos x="384" y="112"/>
                  </a:cxn>
                  <a:cxn ang="0">
                    <a:pos x="347" y="106"/>
                  </a:cxn>
                  <a:cxn ang="0">
                    <a:pos x="311" y="96"/>
                  </a:cxn>
                  <a:cxn ang="0">
                    <a:pos x="276" y="85"/>
                  </a:cxn>
                  <a:cxn ang="0">
                    <a:pos x="243" y="69"/>
                  </a:cxn>
                  <a:cxn ang="0">
                    <a:pos x="211" y="53"/>
                  </a:cxn>
                  <a:cxn ang="0">
                    <a:pos x="181" y="30"/>
                  </a:cxn>
                  <a:cxn ang="0">
                    <a:pos x="151" y="9"/>
                  </a:cxn>
                  <a:cxn ang="0">
                    <a:pos x="131" y="12"/>
                  </a:cxn>
                  <a:cxn ang="0">
                    <a:pos x="110" y="14"/>
                  </a:cxn>
                  <a:cxn ang="0">
                    <a:pos x="91" y="23"/>
                  </a:cxn>
                  <a:cxn ang="0">
                    <a:pos x="74" y="30"/>
                  </a:cxn>
                  <a:cxn ang="0">
                    <a:pos x="57" y="41"/>
                  </a:cxn>
                  <a:cxn ang="0">
                    <a:pos x="41" y="55"/>
                  </a:cxn>
                  <a:cxn ang="0">
                    <a:pos x="27" y="71"/>
                  </a:cxn>
                  <a:cxn ang="0">
                    <a:pos x="17" y="90"/>
                  </a:cxn>
                  <a:cxn ang="0">
                    <a:pos x="0" y="140"/>
                  </a:cxn>
                  <a:cxn ang="0">
                    <a:pos x="4" y="183"/>
                  </a:cxn>
                  <a:cxn ang="0">
                    <a:pos x="22" y="226"/>
                  </a:cxn>
                  <a:cxn ang="0">
                    <a:pos x="61" y="265"/>
                  </a:cxn>
                  <a:cxn ang="0">
                    <a:pos x="110" y="300"/>
                  </a:cxn>
                  <a:cxn ang="0">
                    <a:pos x="170" y="330"/>
                  </a:cxn>
                  <a:cxn ang="0">
                    <a:pos x="241" y="355"/>
                  </a:cxn>
                  <a:cxn ang="0">
                    <a:pos x="317" y="373"/>
                  </a:cxn>
                  <a:cxn ang="0">
                    <a:pos x="398" y="387"/>
                  </a:cxn>
                  <a:cxn ang="0">
                    <a:pos x="480" y="396"/>
                  </a:cxn>
                  <a:cxn ang="0">
                    <a:pos x="561" y="396"/>
                  </a:cxn>
                  <a:cxn ang="0">
                    <a:pos x="640" y="387"/>
                  </a:cxn>
                  <a:cxn ang="0">
                    <a:pos x="714" y="373"/>
                  </a:cxn>
                  <a:cxn ang="0">
                    <a:pos x="782" y="352"/>
                  </a:cxn>
                  <a:cxn ang="0">
                    <a:pos x="839" y="320"/>
                  </a:cxn>
                  <a:cxn ang="0">
                    <a:pos x="883" y="278"/>
                  </a:cxn>
                  <a:cxn ang="0">
                    <a:pos x="888" y="226"/>
                  </a:cxn>
                  <a:cxn ang="0">
                    <a:pos x="881" y="177"/>
                  </a:cxn>
                  <a:cxn ang="0">
                    <a:pos x="861" y="134"/>
                  </a:cxn>
                  <a:cxn ang="0">
                    <a:pos x="831" y="96"/>
                  </a:cxn>
                  <a:cxn ang="0">
                    <a:pos x="793" y="63"/>
                  </a:cxn>
                  <a:cxn ang="0">
                    <a:pos x="750" y="36"/>
                  </a:cxn>
                  <a:cxn ang="0">
                    <a:pos x="706" y="14"/>
                  </a:cxn>
                  <a:cxn ang="0">
                    <a:pos x="662" y="0"/>
                  </a:cxn>
                  <a:cxn ang="0">
                    <a:pos x="637" y="23"/>
                  </a:cxn>
                  <a:cxn ang="0">
                    <a:pos x="610" y="44"/>
                  </a:cxn>
                  <a:cxn ang="0">
                    <a:pos x="584" y="63"/>
                  </a:cxn>
                  <a:cxn ang="0">
                    <a:pos x="556" y="83"/>
                  </a:cxn>
                  <a:cxn ang="0">
                    <a:pos x="526" y="96"/>
                  </a:cxn>
                  <a:cxn ang="0">
                    <a:pos x="494" y="106"/>
                  </a:cxn>
                  <a:cxn ang="0">
                    <a:pos x="460" y="112"/>
                  </a:cxn>
                  <a:cxn ang="0">
                    <a:pos x="425" y="115"/>
                  </a:cxn>
                </a:cxnLst>
                <a:rect l="0" t="0" r="r" b="b"/>
                <a:pathLst>
                  <a:path w="888" h="396">
                    <a:moveTo>
                      <a:pt x="425" y="115"/>
                    </a:moveTo>
                    <a:lnTo>
                      <a:pt x="384" y="112"/>
                    </a:lnTo>
                    <a:lnTo>
                      <a:pt x="347" y="106"/>
                    </a:lnTo>
                    <a:lnTo>
                      <a:pt x="311" y="96"/>
                    </a:lnTo>
                    <a:lnTo>
                      <a:pt x="276" y="85"/>
                    </a:lnTo>
                    <a:lnTo>
                      <a:pt x="243" y="69"/>
                    </a:lnTo>
                    <a:lnTo>
                      <a:pt x="211" y="53"/>
                    </a:lnTo>
                    <a:lnTo>
                      <a:pt x="181" y="30"/>
                    </a:lnTo>
                    <a:lnTo>
                      <a:pt x="151" y="9"/>
                    </a:lnTo>
                    <a:lnTo>
                      <a:pt x="131" y="12"/>
                    </a:lnTo>
                    <a:lnTo>
                      <a:pt x="110" y="14"/>
                    </a:lnTo>
                    <a:lnTo>
                      <a:pt x="91" y="23"/>
                    </a:lnTo>
                    <a:lnTo>
                      <a:pt x="74" y="30"/>
                    </a:lnTo>
                    <a:lnTo>
                      <a:pt x="57" y="41"/>
                    </a:lnTo>
                    <a:lnTo>
                      <a:pt x="41" y="55"/>
                    </a:lnTo>
                    <a:lnTo>
                      <a:pt x="27" y="71"/>
                    </a:lnTo>
                    <a:lnTo>
                      <a:pt x="17" y="90"/>
                    </a:lnTo>
                    <a:lnTo>
                      <a:pt x="0" y="140"/>
                    </a:lnTo>
                    <a:lnTo>
                      <a:pt x="4" y="183"/>
                    </a:lnTo>
                    <a:lnTo>
                      <a:pt x="22" y="226"/>
                    </a:lnTo>
                    <a:lnTo>
                      <a:pt x="61" y="265"/>
                    </a:lnTo>
                    <a:lnTo>
                      <a:pt x="110" y="300"/>
                    </a:lnTo>
                    <a:lnTo>
                      <a:pt x="170" y="330"/>
                    </a:lnTo>
                    <a:lnTo>
                      <a:pt x="241" y="355"/>
                    </a:lnTo>
                    <a:lnTo>
                      <a:pt x="317" y="373"/>
                    </a:lnTo>
                    <a:lnTo>
                      <a:pt x="398" y="387"/>
                    </a:lnTo>
                    <a:lnTo>
                      <a:pt x="480" y="396"/>
                    </a:lnTo>
                    <a:lnTo>
                      <a:pt x="561" y="396"/>
                    </a:lnTo>
                    <a:lnTo>
                      <a:pt x="640" y="387"/>
                    </a:lnTo>
                    <a:lnTo>
                      <a:pt x="714" y="373"/>
                    </a:lnTo>
                    <a:lnTo>
                      <a:pt x="782" y="352"/>
                    </a:lnTo>
                    <a:lnTo>
                      <a:pt x="839" y="320"/>
                    </a:lnTo>
                    <a:lnTo>
                      <a:pt x="883" y="278"/>
                    </a:lnTo>
                    <a:lnTo>
                      <a:pt x="888" y="226"/>
                    </a:lnTo>
                    <a:lnTo>
                      <a:pt x="881" y="177"/>
                    </a:lnTo>
                    <a:lnTo>
                      <a:pt x="861" y="134"/>
                    </a:lnTo>
                    <a:lnTo>
                      <a:pt x="831" y="96"/>
                    </a:lnTo>
                    <a:lnTo>
                      <a:pt x="793" y="63"/>
                    </a:lnTo>
                    <a:lnTo>
                      <a:pt x="750" y="36"/>
                    </a:lnTo>
                    <a:lnTo>
                      <a:pt x="706" y="14"/>
                    </a:lnTo>
                    <a:lnTo>
                      <a:pt x="662" y="0"/>
                    </a:lnTo>
                    <a:lnTo>
                      <a:pt x="637" y="23"/>
                    </a:lnTo>
                    <a:lnTo>
                      <a:pt x="610" y="44"/>
                    </a:lnTo>
                    <a:lnTo>
                      <a:pt x="584" y="63"/>
                    </a:lnTo>
                    <a:lnTo>
                      <a:pt x="556" y="83"/>
                    </a:lnTo>
                    <a:lnTo>
                      <a:pt x="526" y="96"/>
                    </a:lnTo>
                    <a:lnTo>
                      <a:pt x="494" y="106"/>
                    </a:lnTo>
                    <a:lnTo>
                      <a:pt x="460" y="112"/>
                    </a:lnTo>
                    <a:lnTo>
                      <a:pt x="425" y="115"/>
                    </a:lnTo>
                    <a:close/>
                  </a:path>
                </a:pathLst>
              </a:custGeom>
              <a:solidFill>
                <a:srgbClr val="AAB5D1"/>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0" name="Freeform 126"/>
              <p:cNvSpPr>
                <a:spLocks/>
              </p:cNvSpPr>
              <p:nvPr/>
            </p:nvSpPr>
            <p:spPr bwMode="auto">
              <a:xfrm>
                <a:off x="493" y="3737"/>
                <a:ext cx="182" cy="63"/>
              </a:xfrm>
              <a:custGeom>
                <a:avLst/>
                <a:gdLst/>
                <a:ahLst/>
                <a:cxnLst>
                  <a:cxn ang="0">
                    <a:pos x="346" y="68"/>
                  </a:cxn>
                  <a:cxn ang="0">
                    <a:pos x="313" y="68"/>
                  </a:cxn>
                  <a:cxn ang="0">
                    <a:pos x="283" y="63"/>
                  </a:cxn>
                  <a:cxn ang="0">
                    <a:pos x="256" y="58"/>
                  </a:cxn>
                  <a:cxn ang="0">
                    <a:pos x="229" y="49"/>
                  </a:cxn>
                  <a:cxn ang="0">
                    <a:pos x="202" y="41"/>
                  </a:cxn>
                  <a:cxn ang="0">
                    <a:pos x="175" y="28"/>
                  </a:cxn>
                  <a:cxn ang="0">
                    <a:pos x="150" y="14"/>
                  </a:cxn>
                  <a:cxn ang="0">
                    <a:pos x="126" y="0"/>
                  </a:cxn>
                  <a:cxn ang="0">
                    <a:pos x="110" y="3"/>
                  </a:cxn>
                  <a:cxn ang="0">
                    <a:pos x="90" y="8"/>
                  </a:cxn>
                  <a:cxn ang="0">
                    <a:pos x="74" y="11"/>
                  </a:cxn>
                  <a:cxn ang="0">
                    <a:pos x="57" y="17"/>
                  </a:cxn>
                  <a:cxn ang="0">
                    <a:pos x="44" y="22"/>
                  </a:cxn>
                  <a:cxn ang="0">
                    <a:pos x="32" y="30"/>
                  </a:cxn>
                  <a:cxn ang="0">
                    <a:pos x="22" y="38"/>
                  </a:cxn>
                  <a:cxn ang="0">
                    <a:pos x="14" y="49"/>
                  </a:cxn>
                  <a:cxn ang="0">
                    <a:pos x="0" y="82"/>
                  </a:cxn>
                  <a:cxn ang="0">
                    <a:pos x="3" y="112"/>
                  </a:cxn>
                  <a:cxn ang="0">
                    <a:pos x="22" y="139"/>
                  </a:cxn>
                  <a:cxn ang="0">
                    <a:pos x="52" y="164"/>
                  </a:cxn>
                  <a:cxn ang="0">
                    <a:pos x="96" y="188"/>
                  </a:cxn>
                  <a:cxn ang="0">
                    <a:pos x="147" y="208"/>
                  </a:cxn>
                  <a:cxn ang="0">
                    <a:pos x="204" y="224"/>
                  </a:cxn>
                  <a:cxn ang="0">
                    <a:pos x="267" y="237"/>
                  </a:cxn>
                  <a:cxn ang="0">
                    <a:pos x="335" y="245"/>
                  </a:cxn>
                  <a:cxn ang="0">
                    <a:pos x="403" y="251"/>
                  </a:cxn>
                  <a:cxn ang="0">
                    <a:pos x="469" y="251"/>
                  </a:cxn>
                  <a:cxn ang="0">
                    <a:pos x="534" y="245"/>
                  </a:cxn>
                  <a:cxn ang="0">
                    <a:pos x="594" y="231"/>
                  </a:cxn>
                  <a:cxn ang="0">
                    <a:pos x="646" y="215"/>
                  </a:cxn>
                  <a:cxn ang="0">
                    <a:pos x="692" y="190"/>
                  </a:cxn>
                  <a:cxn ang="0">
                    <a:pos x="725" y="160"/>
                  </a:cxn>
                  <a:cxn ang="0">
                    <a:pos x="730" y="130"/>
                  </a:cxn>
                  <a:cxn ang="0">
                    <a:pos x="722" y="104"/>
                  </a:cxn>
                  <a:cxn ang="0">
                    <a:pos x="706" y="79"/>
                  </a:cxn>
                  <a:cxn ang="0">
                    <a:pos x="681" y="58"/>
                  </a:cxn>
                  <a:cxn ang="0">
                    <a:pos x="651" y="38"/>
                  </a:cxn>
                  <a:cxn ang="0">
                    <a:pos x="616" y="22"/>
                  </a:cxn>
                  <a:cxn ang="0">
                    <a:pos x="577" y="8"/>
                  </a:cxn>
                  <a:cxn ang="0">
                    <a:pos x="539" y="0"/>
                  </a:cxn>
                  <a:cxn ang="0">
                    <a:pos x="520" y="14"/>
                  </a:cxn>
                  <a:cxn ang="0">
                    <a:pos x="499" y="28"/>
                  </a:cxn>
                  <a:cxn ang="0">
                    <a:pos x="476" y="38"/>
                  </a:cxn>
                  <a:cxn ang="0">
                    <a:pos x="455" y="49"/>
                  </a:cxn>
                  <a:cxn ang="0">
                    <a:pos x="428" y="58"/>
                  </a:cxn>
                  <a:cxn ang="0">
                    <a:pos x="403" y="63"/>
                  </a:cxn>
                  <a:cxn ang="0">
                    <a:pos x="377" y="65"/>
                  </a:cxn>
                  <a:cxn ang="0">
                    <a:pos x="346" y="68"/>
                  </a:cxn>
                </a:cxnLst>
                <a:rect l="0" t="0" r="r" b="b"/>
                <a:pathLst>
                  <a:path w="730" h="251">
                    <a:moveTo>
                      <a:pt x="346" y="68"/>
                    </a:moveTo>
                    <a:lnTo>
                      <a:pt x="313" y="68"/>
                    </a:lnTo>
                    <a:lnTo>
                      <a:pt x="283" y="63"/>
                    </a:lnTo>
                    <a:lnTo>
                      <a:pt x="256" y="58"/>
                    </a:lnTo>
                    <a:lnTo>
                      <a:pt x="229" y="49"/>
                    </a:lnTo>
                    <a:lnTo>
                      <a:pt x="202" y="41"/>
                    </a:lnTo>
                    <a:lnTo>
                      <a:pt x="175" y="28"/>
                    </a:lnTo>
                    <a:lnTo>
                      <a:pt x="150" y="14"/>
                    </a:lnTo>
                    <a:lnTo>
                      <a:pt x="126" y="0"/>
                    </a:lnTo>
                    <a:lnTo>
                      <a:pt x="110" y="3"/>
                    </a:lnTo>
                    <a:lnTo>
                      <a:pt x="90" y="8"/>
                    </a:lnTo>
                    <a:lnTo>
                      <a:pt x="74" y="11"/>
                    </a:lnTo>
                    <a:lnTo>
                      <a:pt x="57" y="17"/>
                    </a:lnTo>
                    <a:lnTo>
                      <a:pt x="44" y="22"/>
                    </a:lnTo>
                    <a:lnTo>
                      <a:pt x="32" y="30"/>
                    </a:lnTo>
                    <a:lnTo>
                      <a:pt x="22" y="38"/>
                    </a:lnTo>
                    <a:lnTo>
                      <a:pt x="14" y="49"/>
                    </a:lnTo>
                    <a:lnTo>
                      <a:pt x="0" y="82"/>
                    </a:lnTo>
                    <a:lnTo>
                      <a:pt x="3" y="112"/>
                    </a:lnTo>
                    <a:lnTo>
                      <a:pt x="22" y="139"/>
                    </a:lnTo>
                    <a:lnTo>
                      <a:pt x="52" y="164"/>
                    </a:lnTo>
                    <a:lnTo>
                      <a:pt x="96" y="188"/>
                    </a:lnTo>
                    <a:lnTo>
                      <a:pt x="147" y="208"/>
                    </a:lnTo>
                    <a:lnTo>
                      <a:pt x="204" y="224"/>
                    </a:lnTo>
                    <a:lnTo>
                      <a:pt x="267" y="237"/>
                    </a:lnTo>
                    <a:lnTo>
                      <a:pt x="335" y="245"/>
                    </a:lnTo>
                    <a:lnTo>
                      <a:pt x="403" y="251"/>
                    </a:lnTo>
                    <a:lnTo>
                      <a:pt x="469" y="251"/>
                    </a:lnTo>
                    <a:lnTo>
                      <a:pt x="534" y="245"/>
                    </a:lnTo>
                    <a:lnTo>
                      <a:pt x="594" y="231"/>
                    </a:lnTo>
                    <a:lnTo>
                      <a:pt x="646" y="215"/>
                    </a:lnTo>
                    <a:lnTo>
                      <a:pt x="692" y="190"/>
                    </a:lnTo>
                    <a:lnTo>
                      <a:pt x="725" y="160"/>
                    </a:lnTo>
                    <a:lnTo>
                      <a:pt x="730" y="130"/>
                    </a:lnTo>
                    <a:lnTo>
                      <a:pt x="722" y="104"/>
                    </a:lnTo>
                    <a:lnTo>
                      <a:pt x="706" y="79"/>
                    </a:lnTo>
                    <a:lnTo>
                      <a:pt x="681" y="58"/>
                    </a:lnTo>
                    <a:lnTo>
                      <a:pt x="651" y="38"/>
                    </a:lnTo>
                    <a:lnTo>
                      <a:pt x="616" y="22"/>
                    </a:lnTo>
                    <a:lnTo>
                      <a:pt x="577" y="8"/>
                    </a:lnTo>
                    <a:lnTo>
                      <a:pt x="539" y="0"/>
                    </a:lnTo>
                    <a:lnTo>
                      <a:pt x="520" y="14"/>
                    </a:lnTo>
                    <a:lnTo>
                      <a:pt x="499" y="28"/>
                    </a:lnTo>
                    <a:lnTo>
                      <a:pt x="476" y="38"/>
                    </a:lnTo>
                    <a:lnTo>
                      <a:pt x="455" y="49"/>
                    </a:lnTo>
                    <a:lnTo>
                      <a:pt x="428" y="58"/>
                    </a:lnTo>
                    <a:lnTo>
                      <a:pt x="403" y="63"/>
                    </a:lnTo>
                    <a:lnTo>
                      <a:pt x="377" y="65"/>
                    </a:lnTo>
                    <a:lnTo>
                      <a:pt x="346" y="68"/>
                    </a:lnTo>
                    <a:close/>
                  </a:path>
                </a:pathLst>
              </a:custGeom>
              <a:solidFill>
                <a:srgbClr val="C9D6E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1" name="Freeform 127"/>
              <p:cNvSpPr>
                <a:spLocks/>
              </p:cNvSpPr>
              <p:nvPr/>
            </p:nvSpPr>
            <p:spPr bwMode="auto">
              <a:xfrm>
                <a:off x="789" y="3718"/>
                <a:ext cx="74" cy="38"/>
              </a:xfrm>
              <a:custGeom>
                <a:avLst/>
                <a:gdLst/>
                <a:ahLst/>
                <a:cxnLst>
                  <a:cxn ang="0">
                    <a:pos x="0" y="68"/>
                  </a:cxn>
                  <a:cxn ang="0">
                    <a:pos x="10" y="98"/>
                  </a:cxn>
                  <a:cxn ang="0">
                    <a:pos x="37" y="123"/>
                  </a:cxn>
                  <a:cxn ang="0">
                    <a:pos x="76" y="139"/>
                  </a:cxn>
                  <a:cxn ang="0">
                    <a:pos x="125" y="147"/>
                  </a:cxn>
                  <a:cxn ang="0">
                    <a:pos x="173" y="153"/>
                  </a:cxn>
                  <a:cxn ang="0">
                    <a:pos x="221" y="150"/>
                  </a:cxn>
                  <a:cxn ang="0">
                    <a:pos x="261" y="142"/>
                  </a:cxn>
                  <a:cxn ang="0">
                    <a:pos x="288" y="128"/>
                  </a:cxn>
                  <a:cxn ang="0">
                    <a:pos x="297" y="87"/>
                  </a:cxn>
                  <a:cxn ang="0">
                    <a:pos x="281" y="55"/>
                  </a:cxn>
                  <a:cxn ang="0">
                    <a:pos x="242" y="25"/>
                  </a:cxn>
                  <a:cxn ang="0">
                    <a:pos x="191" y="8"/>
                  </a:cxn>
                  <a:cxn ang="0">
                    <a:pos x="136" y="0"/>
                  </a:cxn>
                  <a:cxn ang="0">
                    <a:pos x="79" y="6"/>
                  </a:cxn>
                  <a:cxn ang="0">
                    <a:pos x="32" y="27"/>
                  </a:cxn>
                  <a:cxn ang="0">
                    <a:pos x="0" y="68"/>
                  </a:cxn>
                </a:cxnLst>
                <a:rect l="0" t="0" r="r" b="b"/>
                <a:pathLst>
                  <a:path w="297" h="153">
                    <a:moveTo>
                      <a:pt x="0" y="68"/>
                    </a:moveTo>
                    <a:lnTo>
                      <a:pt x="10" y="98"/>
                    </a:lnTo>
                    <a:lnTo>
                      <a:pt x="37" y="123"/>
                    </a:lnTo>
                    <a:lnTo>
                      <a:pt x="76" y="139"/>
                    </a:lnTo>
                    <a:lnTo>
                      <a:pt x="125" y="147"/>
                    </a:lnTo>
                    <a:lnTo>
                      <a:pt x="173" y="153"/>
                    </a:lnTo>
                    <a:lnTo>
                      <a:pt x="221" y="150"/>
                    </a:lnTo>
                    <a:lnTo>
                      <a:pt x="261" y="142"/>
                    </a:lnTo>
                    <a:lnTo>
                      <a:pt x="288" y="128"/>
                    </a:lnTo>
                    <a:lnTo>
                      <a:pt x="297" y="87"/>
                    </a:lnTo>
                    <a:lnTo>
                      <a:pt x="281" y="55"/>
                    </a:lnTo>
                    <a:lnTo>
                      <a:pt x="242" y="25"/>
                    </a:lnTo>
                    <a:lnTo>
                      <a:pt x="191" y="8"/>
                    </a:lnTo>
                    <a:lnTo>
                      <a:pt x="136" y="0"/>
                    </a:lnTo>
                    <a:lnTo>
                      <a:pt x="79" y="6"/>
                    </a:lnTo>
                    <a:lnTo>
                      <a:pt x="32" y="27"/>
                    </a:lnTo>
                    <a:lnTo>
                      <a:pt x="0" y="68"/>
                    </a:lnTo>
                    <a:close/>
                  </a:path>
                </a:pathLst>
              </a:custGeom>
              <a:solidFill>
                <a:srgbClr val="DD23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2" name="Freeform 128"/>
              <p:cNvSpPr>
                <a:spLocks/>
              </p:cNvSpPr>
              <p:nvPr/>
            </p:nvSpPr>
            <p:spPr bwMode="auto">
              <a:xfrm>
                <a:off x="801" y="3719"/>
                <a:ext cx="53" cy="28"/>
              </a:xfrm>
              <a:custGeom>
                <a:avLst/>
                <a:gdLst/>
                <a:ahLst/>
                <a:cxnLst>
                  <a:cxn ang="0">
                    <a:pos x="0" y="49"/>
                  </a:cxn>
                  <a:cxn ang="0">
                    <a:pos x="8" y="71"/>
                  </a:cxn>
                  <a:cxn ang="0">
                    <a:pos x="27" y="88"/>
                  </a:cxn>
                  <a:cxn ang="0">
                    <a:pos x="54" y="99"/>
                  </a:cxn>
                  <a:cxn ang="0">
                    <a:pos x="87" y="107"/>
                  </a:cxn>
                  <a:cxn ang="0">
                    <a:pos x="119" y="109"/>
                  </a:cxn>
                  <a:cxn ang="0">
                    <a:pos x="154" y="107"/>
                  </a:cxn>
                  <a:cxn ang="0">
                    <a:pos x="182" y="101"/>
                  </a:cxn>
                  <a:cxn ang="0">
                    <a:pos x="202" y="90"/>
                  </a:cxn>
                  <a:cxn ang="0">
                    <a:pos x="209" y="63"/>
                  </a:cxn>
                  <a:cxn ang="0">
                    <a:pos x="198" y="35"/>
                  </a:cxn>
                  <a:cxn ang="0">
                    <a:pos x="172" y="17"/>
                  </a:cxn>
                  <a:cxn ang="0">
                    <a:pos x="136" y="3"/>
                  </a:cxn>
                  <a:cxn ang="0">
                    <a:pos x="95" y="0"/>
                  </a:cxn>
                  <a:cxn ang="0">
                    <a:pos x="57" y="3"/>
                  </a:cxn>
                  <a:cxn ang="0">
                    <a:pos x="21" y="19"/>
                  </a:cxn>
                  <a:cxn ang="0">
                    <a:pos x="0" y="49"/>
                  </a:cxn>
                </a:cxnLst>
                <a:rect l="0" t="0" r="r" b="b"/>
                <a:pathLst>
                  <a:path w="209" h="109">
                    <a:moveTo>
                      <a:pt x="0" y="49"/>
                    </a:moveTo>
                    <a:lnTo>
                      <a:pt x="8" y="71"/>
                    </a:lnTo>
                    <a:lnTo>
                      <a:pt x="27" y="88"/>
                    </a:lnTo>
                    <a:lnTo>
                      <a:pt x="54" y="99"/>
                    </a:lnTo>
                    <a:lnTo>
                      <a:pt x="87" y="107"/>
                    </a:lnTo>
                    <a:lnTo>
                      <a:pt x="119" y="109"/>
                    </a:lnTo>
                    <a:lnTo>
                      <a:pt x="154" y="107"/>
                    </a:lnTo>
                    <a:lnTo>
                      <a:pt x="182" y="101"/>
                    </a:lnTo>
                    <a:lnTo>
                      <a:pt x="202" y="90"/>
                    </a:lnTo>
                    <a:lnTo>
                      <a:pt x="209" y="63"/>
                    </a:lnTo>
                    <a:lnTo>
                      <a:pt x="198" y="35"/>
                    </a:lnTo>
                    <a:lnTo>
                      <a:pt x="172" y="17"/>
                    </a:lnTo>
                    <a:lnTo>
                      <a:pt x="136" y="3"/>
                    </a:lnTo>
                    <a:lnTo>
                      <a:pt x="95" y="0"/>
                    </a:lnTo>
                    <a:lnTo>
                      <a:pt x="57" y="3"/>
                    </a:lnTo>
                    <a:lnTo>
                      <a:pt x="21" y="19"/>
                    </a:lnTo>
                    <a:lnTo>
                      <a:pt x="0" y="49"/>
                    </a:lnTo>
                    <a:close/>
                  </a:path>
                </a:pathLst>
              </a:custGeom>
              <a:solidFill>
                <a:srgbClr val="EA897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3" name="Freeform 129"/>
              <p:cNvSpPr>
                <a:spLocks/>
              </p:cNvSpPr>
              <p:nvPr/>
            </p:nvSpPr>
            <p:spPr bwMode="auto">
              <a:xfrm>
                <a:off x="137" y="3772"/>
                <a:ext cx="68" cy="73"/>
              </a:xfrm>
              <a:custGeom>
                <a:avLst/>
                <a:gdLst/>
                <a:ahLst/>
                <a:cxnLst>
                  <a:cxn ang="0">
                    <a:pos x="0" y="147"/>
                  </a:cxn>
                  <a:cxn ang="0">
                    <a:pos x="3" y="182"/>
                  </a:cxn>
                  <a:cxn ang="0">
                    <a:pos x="21" y="215"/>
                  </a:cxn>
                  <a:cxn ang="0">
                    <a:pos x="55" y="240"/>
                  </a:cxn>
                  <a:cxn ang="0">
                    <a:pos x="92" y="262"/>
                  </a:cxn>
                  <a:cxn ang="0">
                    <a:pos x="134" y="278"/>
                  </a:cxn>
                  <a:cxn ang="0">
                    <a:pos x="177" y="288"/>
                  </a:cxn>
                  <a:cxn ang="0">
                    <a:pos x="215" y="294"/>
                  </a:cxn>
                  <a:cxn ang="0">
                    <a:pos x="245" y="292"/>
                  </a:cxn>
                  <a:cxn ang="0">
                    <a:pos x="226" y="223"/>
                  </a:cxn>
                  <a:cxn ang="0">
                    <a:pos x="221" y="152"/>
                  </a:cxn>
                  <a:cxn ang="0">
                    <a:pos x="235" y="85"/>
                  </a:cxn>
                  <a:cxn ang="0">
                    <a:pos x="264" y="21"/>
                  </a:cxn>
                  <a:cxn ang="0">
                    <a:pos x="270" y="0"/>
                  </a:cxn>
                  <a:cxn ang="0">
                    <a:pos x="231" y="5"/>
                  </a:cxn>
                  <a:cxn ang="0">
                    <a:pos x="193" y="11"/>
                  </a:cxn>
                  <a:cxn ang="0">
                    <a:pos x="155" y="19"/>
                  </a:cxn>
                  <a:cxn ang="0">
                    <a:pos x="120" y="33"/>
                  </a:cxn>
                  <a:cxn ang="0">
                    <a:pos x="85" y="51"/>
                  </a:cxn>
                  <a:cxn ang="0">
                    <a:pos x="55" y="76"/>
                  </a:cxn>
                  <a:cxn ang="0">
                    <a:pos x="25" y="106"/>
                  </a:cxn>
                  <a:cxn ang="0">
                    <a:pos x="0" y="147"/>
                  </a:cxn>
                </a:cxnLst>
                <a:rect l="0" t="0" r="r" b="b"/>
                <a:pathLst>
                  <a:path w="270" h="294">
                    <a:moveTo>
                      <a:pt x="0" y="147"/>
                    </a:moveTo>
                    <a:lnTo>
                      <a:pt x="3" y="182"/>
                    </a:lnTo>
                    <a:lnTo>
                      <a:pt x="21" y="215"/>
                    </a:lnTo>
                    <a:lnTo>
                      <a:pt x="55" y="240"/>
                    </a:lnTo>
                    <a:lnTo>
                      <a:pt x="92" y="262"/>
                    </a:lnTo>
                    <a:lnTo>
                      <a:pt x="134" y="278"/>
                    </a:lnTo>
                    <a:lnTo>
                      <a:pt x="177" y="288"/>
                    </a:lnTo>
                    <a:lnTo>
                      <a:pt x="215" y="294"/>
                    </a:lnTo>
                    <a:lnTo>
                      <a:pt x="245" y="292"/>
                    </a:lnTo>
                    <a:lnTo>
                      <a:pt x="226" y="223"/>
                    </a:lnTo>
                    <a:lnTo>
                      <a:pt x="221" y="152"/>
                    </a:lnTo>
                    <a:lnTo>
                      <a:pt x="235" y="85"/>
                    </a:lnTo>
                    <a:lnTo>
                      <a:pt x="264" y="21"/>
                    </a:lnTo>
                    <a:lnTo>
                      <a:pt x="270" y="0"/>
                    </a:lnTo>
                    <a:lnTo>
                      <a:pt x="231" y="5"/>
                    </a:lnTo>
                    <a:lnTo>
                      <a:pt x="193" y="11"/>
                    </a:lnTo>
                    <a:lnTo>
                      <a:pt x="155" y="19"/>
                    </a:lnTo>
                    <a:lnTo>
                      <a:pt x="120" y="33"/>
                    </a:lnTo>
                    <a:lnTo>
                      <a:pt x="85" y="51"/>
                    </a:lnTo>
                    <a:lnTo>
                      <a:pt x="55" y="76"/>
                    </a:lnTo>
                    <a:lnTo>
                      <a:pt x="25" y="106"/>
                    </a:lnTo>
                    <a:lnTo>
                      <a:pt x="0" y="147"/>
                    </a:lnTo>
                    <a:close/>
                  </a:path>
                </a:pathLst>
              </a:custGeom>
              <a:solidFill>
                <a:srgbClr val="666B8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4" name="Freeform 130"/>
              <p:cNvSpPr>
                <a:spLocks/>
              </p:cNvSpPr>
              <p:nvPr/>
            </p:nvSpPr>
            <p:spPr bwMode="auto">
              <a:xfrm>
                <a:off x="155" y="3775"/>
                <a:ext cx="43" cy="45"/>
              </a:xfrm>
              <a:custGeom>
                <a:avLst/>
                <a:gdLst/>
                <a:ahLst/>
                <a:cxnLst>
                  <a:cxn ang="0">
                    <a:pos x="0" y="90"/>
                  </a:cxn>
                  <a:cxn ang="0">
                    <a:pos x="3" y="111"/>
                  </a:cxn>
                  <a:cxn ang="0">
                    <a:pos x="14" y="131"/>
                  </a:cxn>
                  <a:cxn ang="0">
                    <a:pos x="33" y="150"/>
                  </a:cxn>
                  <a:cxn ang="0">
                    <a:pos x="54" y="164"/>
                  </a:cxn>
                  <a:cxn ang="0">
                    <a:pos x="81" y="171"/>
                  </a:cxn>
                  <a:cxn ang="0">
                    <a:pos x="109" y="180"/>
                  </a:cxn>
                  <a:cxn ang="0">
                    <a:pos x="130" y="182"/>
                  </a:cxn>
                  <a:cxn ang="0">
                    <a:pos x="150" y="180"/>
                  </a:cxn>
                  <a:cxn ang="0">
                    <a:pos x="139" y="139"/>
                  </a:cxn>
                  <a:cxn ang="0">
                    <a:pos x="136" y="95"/>
                  </a:cxn>
                  <a:cxn ang="0">
                    <a:pos x="144" y="51"/>
                  </a:cxn>
                  <a:cxn ang="0">
                    <a:pos x="164" y="10"/>
                  </a:cxn>
                  <a:cxn ang="0">
                    <a:pos x="169" y="0"/>
                  </a:cxn>
                  <a:cxn ang="0">
                    <a:pos x="144" y="3"/>
                  </a:cxn>
                  <a:cxn ang="0">
                    <a:pos x="120" y="8"/>
                  </a:cxn>
                  <a:cxn ang="0">
                    <a:pos x="98" y="14"/>
                  </a:cxn>
                  <a:cxn ang="0">
                    <a:pos x="74" y="22"/>
                  </a:cxn>
                  <a:cxn ang="0">
                    <a:pos x="51" y="33"/>
                  </a:cxn>
                  <a:cxn ang="0">
                    <a:pos x="33" y="46"/>
                  </a:cxn>
                  <a:cxn ang="0">
                    <a:pos x="16" y="65"/>
                  </a:cxn>
                  <a:cxn ang="0">
                    <a:pos x="0" y="90"/>
                  </a:cxn>
                </a:cxnLst>
                <a:rect l="0" t="0" r="r" b="b"/>
                <a:pathLst>
                  <a:path w="169" h="182">
                    <a:moveTo>
                      <a:pt x="0" y="90"/>
                    </a:moveTo>
                    <a:lnTo>
                      <a:pt x="3" y="111"/>
                    </a:lnTo>
                    <a:lnTo>
                      <a:pt x="14" y="131"/>
                    </a:lnTo>
                    <a:lnTo>
                      <a:pt x="33" y="150"/>
                    </a:lnTo>
                    <a:lnTo>
                      <a:pt x="54" y="164"/>
                    </a:lnTo>
                    <a:lnTo>
                      <a:pt x="81" y="171"/>
                    </a:lnTo>
                    <a:lnTo>
                      <a:pt x="109" y="180"/>
                    </a:lnTo>
                    <a:lnTo>
                      <a:pt x="130" y="182"/>
                    </a:lnTo>
                    <a:lnTo>
                      <a:pt x="150" y="180"/>
                    </a:lnTo>
                    <a:lnTo>
                      <a:pt x="139" y="139"/>
                    </a:lnTo>
                    <a:lnTo>
                      <a:pt x="136" y="95"/>
                    </a:lnTo>
                    <a:lnTo>
                      <a:pt x="144" y="51"/>
                    </a:lnTo>
                    <a:lnTo>
                      <a:pt x="164" y="10"/>
                    </a:lnTo>
                    <a:lnTo>
                      <a:pt x="169" y="0"/>
                    </a:lnTo>
                    <a:lnTo>
                      <a:pt x="144" y="3"/>
                    </a:lnTo>
                    <a:lnTo>
                      <a:pt x="120" y="8"/>
                    </a:lnTo>
                    <a:lnTo>
                      <a:pt x="98" y="14"/>
                    </a:lnTo>
                    <a:lnTo>
                      <a:pt x="74" y="22"/>
                    </a:lnTo>
                    <a:lnTo>
                      <a:pt x="51" y="33"/>
                    </a:lnTo>
                    <a:lnTo>
                      <a:pt x="33" y="46"/>
                    </a:lnTo>
                    <a:lnTo>
                      <a:pt x="16" y="65"/>
                    </a:lnTo>
                    <a:lnTo>
                      <a:pt x="0" y="90"/>
                    </a:lnTo>
                    <a:close/>
                  </a:path>
                </a:pathLst>
              </a:custGeom>
              <a:solidFill>
                <a:srgbClr val="8E91B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5" name="Freeform 131"/>
              <p:cNvSpPr>
                <a:spLocks/>
              </p:cNvSpPr>
              <p:nvPr/>
            </p:nvSpPr>
            <p:spPr bwMode="auto">
              <a:xfrm>
                <a:off x="959" y="3816"/>
                <a:ext cx="70" cy="70"/>
              </a:xfrm>
              <a:custGeom>
                <a:avLst/>
                <a:gdLst/>
                <a:ahLst/>
                <a:cxnLst>
                  <a:cxn ang="0">
                    <a:pos x="11" y="267"/>
                  </a:cxn>
                  <a:cxn ang="0">
                    <a:pos x="44" y="272"/>
                  </a:cxn>
                  <a:cxn ang="0">
                    <a:pos x="77" y="277"/>
                  </a:cxn>
                  <a:cxn ang="0">
                    <a:pos x="110" y="280"/>
                  </a:cxn>
                  <a:cxn ang="0">
                    <a:pos x="142" y="280"/>
                  </a:cxn>
                  <a:cxn ang="0">
                    <a:pos x="174" y="277"/>
                  </a:cxn>
                  <a:cxn ang="0">
                    <a:pos x="207" y="269"/>
                  </a:cxn>
                  <a:cxn ang="0">
                    <a:pos x="237" y="255"/>
                  </a:cxn>
                  <a:cxn ang="0">
                    <a:pos x="264" y="237"/>
                  </a:cxn>
                  <a:cxn ang="0">
                    <a:pos x="273" y="219"/>
                  </a:cxn>
                  <a:cxn ang="0">
                    <a:pos x="278" y="203"/>
                  </a:cxn>
                  <a:cxn ang="0">
                    <a:pos x="281" y="187"/>
                  </a:cxn>
                  <a:cxn ang="0">
                    <a:pos x="273" y="168"/>
                  </a:cxn>
                  <a:cxn ang="0">
                    <a:pos x="257" y="143"/>
                  </a:cxn>
                  <a:cxn ang="0">
                    <a:pos x="237" y="122"/>
                  </a:cxn>
                  <a:cxn ang="0">
                    <a:pos x="218" y="101"/>
                  </a:cxn>
                  <a:cxn ang="0">
                    <a:pos x="197" y="78"/>
                  </a:cxn>
                  <a:cxn ang="0">
                    <a:pos x="172" y="59"/>
                  </a:cxn>
                  <a:cxn ang="0">
                    <a:pos x="147" y="40"/>
                  </a:cxn>
                  <a:cxn ang="0">
                    <a:pos x="123" y="23"/>
                  </a:cxn>
                  <a:cxn ang="0">
                    <a:pos x="98" y="7"/>
                  </a:cxn>
                  <a:cxn ang="0">
                    <a:pos x="73" y="0"/>
                  </a:cxn>
                  <a:cxn ang="0">
                    <a:pos x="52" y="16"/>
                  </a:cxn>
                  <a:cxn ang="0">
                    <a:pos x="33" y="48"/>
                  </a:cxn>
                  <a:cxn ang="0">
                    <a:pos x="16" y="95"/>
                  </a:cxn>
                  <a:cxn ang="0">
                    <a:pos x="6" y="147"/>
                  </a:cxn>
                  <a:cxn ang="0">
                    <a:pos x="0" y="195"/>
                  </a:cxn>
                  <a:cxn ang="0">
                    <a:pos x="3" y="239"/>
                  </a:cxn>
                  <a:cxn ang="0">
                    <a:pos x="11" y="267"/>
                  </a:cxn>
                </a:cxnLst>
                <a:rect l="0" t="0" r="r" b="b"/>
                <a:pathLst>
                  <a:path w="281" h="280">
                    <a:moveTo>
                      <a:pt x="11" y="267"/>
                    </a:moveTo>
                    <a:lnTo>
                      <a:pt x="44" y="272"/>
                    </a:lnTo>
                    <a:lnTo>
                      <a:pt x="77" y="277"/>
                    </a:lnTo>
                    <a:lnTo>
                      <a:pt x="110" y="280"/>
                    </a:lnTo>
                    <a:lnTo>
                      <a:pt x="142" y="280"/>
                    </a:lnTo>
                    <a:lnTo>
                      <a:pt x="174" y="277"/>
                    </a:lnTo>
                    <a:lnTo>
                      <a:pt x="207" y="269"/>
                    </a:lnTo>
                    <a:lnTo>
                      <a:pt x="237" y="255"/>
                    </a:lnTo>
                    <a:lnTo>
                      <a:pt x="264" y="237"/>
                    </a:lnTo>
                    <a:lnTo>
                      <a:pt x="273" y="219"/>
                    </a:lnTo>
                    <a:lnTo>
                      <a:pt x="278" y="203"/>
                    </a:lnTo>
                    <a:lnTo>
                      <a:pt x="281" y="187"/>
                    </a:lnTo>
                    <a:lnTo>
                      <a:pt x="273" y="168"/>
                    </a:lnTo>
                    <a:lnTo>
                      <a:pt x="257" y="143"/>
                    </a:lnTo>
                    <a:lnTo>
                      <a:pt x="237" y="122"/>
                    </a:lnTo>
                    <a:lnTo>
                      <a:pt x="218" y="101"/>
                    </a:lnTo>
                    <a:lnTo>
                      <a:pt x="197" y="78"/>
                    </a:lnTo>
                    <a:lnTo>
                      <a:pt x="172" y="59"/>
                    </a:lnTo>
                    <a:lnTo>
                      <a:pt x="147" y="40"/>
                    </a:lnTo>
                    <a:lnTo>
                      <a:pt x="123" y="23"/>
                    </a:lnTo>
                    <a:lnTo>
                      <a:pt x="98" y="7"/>
                    </a:lnTo>
                    <a:lnTo>
                      <a:pt x="73" y="0"/>
                    </a:lnTo>
                    <a:lnTo>
                      <a:pt x="52" y="16"/>
                    </a:lnTo>
                    <a:lnTo>
                      <a:pt x="33" y="48"/>
                    </a:lnTo>
                    <a:lnTo>
                      <a:pt x="16" y="95"/>
                    </a:lnTo>
                    <a:lnTo>
                      <a:pt x="6" y="147"/>
                    </a:lnTo>
                    <a:lnTo>
                      <a:pt x="0" y="195"/>
                    </a:lnTo>
                    <a:lnTo>
                      <a:pt x="3" y="239"/>
                    </a:lnTo>
                    <a:lnTo>
                      <a:pt x="11" y="267"/>
                    </a:lnTo>
                    <a:close/>
                  </a:path>
                </a:pathLst>
              </a:custGeom>
              <a:solidFill>
                <a:srgbClr val="666B8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6" name="Freeform 132"/>
              <p:cNvSpPr>
                <a:spLocks/>
              </p:cNvSpPr>
              <p:nvPr/>
            </p:nvSpPr>
            <p:spPr bwMode="auto">
              <a:xfrm>
                <a:off x="963" y="3822"/>
                <a:ext cx="51" cy="51"/>
              </a:xfrm>
              <a:custGeom>
                <a:avLst/>
                <a:gdLst/>
                <a:ahLst/>
                <a:cxnLst>
                  <a:cxn ang="0">
                    <a:pos x="9" y="190"/>
                  </a:cxn>
                  <a:cxn ang="0">
                    <a:pos x="34" y="196"/>
                  </a:cxn>
                  <a:cxn ang="0">
                    <a:pos x="57" y="198"/>
                  </a:cxn>
                  <a:cxn ang="0">
                    <a:pos x="80" y="201"/>
                  </a:cxn>
                  <a:cxn ang="0">
                    <a:pos x="104" y="201"/>
                  </a:cxn>
                  <a:cxn ang="0">
                    <a:pos x="129" y="198"/>
                  </a:cxn>
                  <a:cxn ang="0">
                    <a:pos x="151" y="190"/>
                  </a:cxn>
                  <a:cxn ang="0">
                    <a:pos x="172" y="182"/>
                  </a:cxn>
                  <a:cxn ang="0">
                    <a:pos x="193" y="168"/>
                  </a:cxn>
                  <a:cxn ang="0">
                    <a:pos x="197" y="157"/>
                  </a:cxn>
                  <a:cxn ang="0">
                    <a:pos x="200" y="146"/>
                  </a:cxn>
                  <a:cxn ang="0">
                    <a:pos x="202" y="132"/>
                  </a:cxn>
                  <a:cxn ang="0">
                    <a:pos x="197" y="120"/>
                  </a:cxn>
                  <a:cxn ang="0">
                    <a:pos x="186" y="104"/>
                  </a:cxn>
                  <a:cxn ang="0">
                    <a:pos x="172" y="86"/>
                  </a:cxn>
                  <a:cxn ang="0">
                    <a:pos x="158" y="70"/>
                  </a:cxn>
                  <a:cxn ang="0">
                    <a:pos x="142" y="54"/>
                  </a:cxn>
                  <a:cxn ang="0">
                    <a:pos x="126" y="40"/>
                  </a:cxn>
                  <a:cxn ang="0">
                    <a:pos x="110" y="30"/>
                  </a:cxn>
                  <a:cxn ang="0">
                    <a:pos x="91" y="16"/>
                  </a:cxn>
                  <a:cxn ang="0">
                    <a:pos x="74" y="8"/>
                  </a:cxn>
                  <a:cxn ang="0">
                    <a:pos x="55" y="0"/>
                  </a:cxn>
                  <a:cxn ang="0">
                    <a:pos x="39" y="10"/>
                  </a:cxn>
                  <a:cxn ang="0">
                    <a:pos x="25" y="35"/>
                  </a:cxn>
                  <a:cxn ang="0">
                    <a:pos x="14" y="65"/>
                  </a:cxn>
                  <a:cxn ang="0">
                    <a:pos x="6" y="104"/>
                  </a:cxn>
                  <a:cxn ang="0">
                    <a:pos x="0" y="139"/>
                  </a:cxn>
                  <a:cxn ang="0">
                    <a:pos x="4" y="168"/>
                  </a:cxn>
                  <a:cxn ang="0">
                    <a:pos x="9" y="190"/>
                  </a:cxn>
                </a:cxnLst>
                <a:rect l="0" t="0" r="r" b="b"/>
                <a:pathLst>
                  <a:path w="202" h="201">
                    <a:moveTo>
                      <a:pt x="9" y="190"/>
                    </a:moveTo>
                    <a:lnTo>
                      <a:pt x="34" y="196"/>
                    </a:lnTo>
                    <a:lnTo>
                      <a:pt x="57" y="198"/>
                    </a:lnTo>
                    <a:lnTo>
                      <a:pt x="80" y="201"/>
                    </a:lnTo>
                    <a:lnTo>
                      <a:pt x="104" y="201"/>
                    </a:lnTo>
                    <a:lnTo>
                      <a:pt x="129" y="198"/>
                    </a:lnTo>
                    <a:lnTo>
                      <a:pt x="151" y="190"/>
                    </a:lnTo>
                    <a:lnTo>
                      <a:pt x="172" y="182"/>
                    </a:lnTo>
                    <a:lnTo>
                      <a:pt x="193" y="168"/>
                    </a:lnTo>
                    <a:lnTo>
                      <a:pt x="197" y="157"/>
                    </a:lnTo>
                    <a:lnTo>
                      <a:pt x="200" y="146"/>
                    </a:lnTo>
                    <a:lnTo>
                      <a:pt x="202" y="132"/>
                    </a:lnTo>
                    <a:lnTo>
                      <a:pt x="197" y="120"/>
                    </a:lnTo>
                    <a:lnTo>
                      <a:pt x="186" y="104"/>
                    </a:lnTo>
                    <a:lnTo>
                      <a:pt x="172" y="86"/>
                    </a:lnTo>
                    <a:lnTo>
                      <a:pt x="158" y="70"/>
                    </a:lnTo>
                    <a:lnTo>
                      <a:pt x="142" y="54"/>
                    </a:lnTo>
                    <a:lnTo>
                      <a:pt x="126" y="40"/>
                    </a:lnTo>
                    <a:lnTo>
                      <a:pt x="110" y="30"/>
                    </a:lnTo>
                    <a:lnTo>
                      <a:pt x="91" y="16"/>
                    </a:lnTo>
                    <a:lnTo>
                      <a:pt x="74" y="8"/>
                    </a:lnTo>
                    <a:lnTo>
                      <a:pt x="55" y="0"/>
                    </a:lnTo>
                    <a:lnTo>
                      <a:pt x="39" y="10"/>
                    </a:lnTo>
                    <a:lnTo>
                      <a:pt x="25" y="35"/>
                    </a:lnTo>
                    <a:lnTo>
                      <a:pt x="14" y="65"/>
                    </a:lnTo>
                    <a:lnTo>
                      <a:pt x="6" y="104"/>
                    </a:lnTo>
                    <a:lnTo>
                      <a:pt x="0" y="139"/>
                    </a:lnTo>
                    <a:lnTo>
                      <a:pt x="4" y="168"/>
                    </a:lnTo>
                    <a:lnTo>
                      <a:pt x="9" y="190"/>
                    </a:lnTo>
                    <a:close/>
                  </a:path>
                </a:pathLst>
              </a:custGeom>
              <a:solidFill>
                <a:srgbClr val="8E91B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7" name="Freeform 133"/>
              <p:cNvSpPr>
                <a:spLocks/>
              </p:cNvSpPr>
              <p:nvPr/>
            </p:nvSpPr>
            <p:spPr bwMode="auto">
              <a:xfrm>
                <a:off x="663" y="3845"/>
                <a:ext cx="291" cy="190"/>
              </a:xfrm>
              <a:custGeom>
                <a:avLst/>
                <a:gdLst/>
                <a:ahLst/>
                <a:cxnLst>
                  <a:cxn ang="0">
                    <a:pos x="35" y="677"/>
                  </a:cxn>
                  <a:cxn ang="0">
                    <a:pos x="0" y="737"/>
                  </a:cxn>
                  <a:cxn ang="0">
                    <a:pos x="19" y="762"/>
                  </a:cxn>
                  <a:cxn ang="0">
                    <a:pos x="65" y="748"/>
                  </a:cxn>
                  <a:cxn ang="0">
                    <a:pos x="109" y="732"/>
                  </a:cxn>
                  <a:cxn ang="0">
                    <a:pos x="152" y="716"/>
                  </a:cxn>
                  <a:cxn ang="0">
                    <a:pos x="196" y="700"/>
                  </a:cxn>
                  <a:cxn ang="0">
                    <a:pos x="237" y="677"/>
                  </a:cxn>
                  <a:cxn ang="0">
                    <a:pos x="281" y="659"/>
                  </a:cxn>
                  <a:cxn ang="0">
                    <a:pos x="322" y="636"/>
                  </a:cxn>
                  <a:cxn ang="0">
                    <a:pos x="364" y="615"/>
                  </a:cxn>
                  <a:cxn ang="0">
                    <a:pos x="405" y="593"/>
                  </a:cxn>
                  <a:cxn ang="0">
                    <a:pos x="447" y="569"/>
                  </a:cxn>
                  <a:cxn ang="0">
                    <a:pos x="488" y="544"/>
                  </a:cxn>
                  <a:cxn ang="0">
                    <a:pos x="528" y="523"/>
                  </a:cxn>
                  <a:cxn ang="0">
                    <a:pos x="569" y="498"/>
                  </a:cxn>
                  <a:cxn ang="0">
                    <a:pos x="610" y="473"/>
                  </a:cxn>
                  <a:cxn ang="0">
                    <a:pos x="654" y="451"/>
                  </a:cxn>
                  <a:cxn ang="0">
                    <a:pos x="695" y="427"/>
                  </a:cxn>
                  <a:cxn ang="0">
                    <a:pos x="721" y="410"/>
                  </a:cxn>
                  <a:cxn ang="0">
                    <a:pos x="751" y="394"/>
                  </a:cxn>
                  <a:cxn ang="0">
                    <a:pos x="778" y="378"/>
                  </a:cxn>
                  <a:cxn ang="0">
                    <a:pos x="808" y="362"/>
                  </a:cxn>
                  <a:cxn ang="0">
                    <a:pos x="836" y="345"/>
                  </a:cxn>
                  <a:cxn ang="0">
                    <a:pos x="866" y="327"/>
                  </a:cxn>
                  <a:cxn ang="0">
                    <a:pos x="896" y="309"/>
                  </a:cxn>
                  <a:cxn ang="0">
                    <a:pos x="923" y="293"/>
                  </a:cxn>
                  <a:cxn ang="0">
                    <a:pos x="953" y="274"/>
                  </a:cxn>
                  <a:cxn ang="0">
                    <a:pos x="980" y="258"/>
                  </a:cxn>
                  <a:cxn ang="0">
                    <a:pos x="1010" y="239"/>
                  </a:cxn>
                  <a:cxn ang="0">
                    <a:pos x="1038" y="223"/>
                  </a:cxn>
                  <a:cxn ang="0">
                    <a:pos x="1064" y="203"/>
                  </a:cxn>
                  <a:cxn ang="0">
                    <a:pos x="1092" y="185"/>
                  </a:cxn>
                  <a:cxn ang="0">
                    <a:pos x="1119" y="166"/>
                  </a:cxn>
                  <a:cxn ang="0">
                    <a:pos x="1146" y="146"/>
                  </a:cxn>
                  <a:cxn ang="0">
                    <a:pos x="1149" y="111"/>
                  </a:cxn>
                  <a:cxn ang="0">
                    <a:pos x="1151" y="76"/>
                  </a:cxn>
                  <a:cxn ang="0">
                    <a:pos x="1158" y="37"/>
                  </a:cxn>
                  <a:cxn ang="0">
                    <a:pos x="1163" y="2"/>
                  </a:cxn>
                  <a:cxn ang="0">
                    <a:pos x="1154" y="0"/>
                  </a:cxn>
                  <a:cxn ang="0">
                    <a:pos x="1089" y="5"/>
                  </a:cxn>
                  <a:cxn ang="0">
                    <a:pos x="1024" y="16"/>
                  </a:cxn>
                  <a:cxn ang="0">
                    <a:pos x="956" y="32"/>
                  </a:cxn>
                  <a:cxn ang="0">
                    <a:pos x="885" y="54"/>
                  </a:cxn>
                  <a:cxn ang="0">
                    <a:pos x="814" y="81"/>
                  </a:cxn>
                  <a:cxn ang="0">
                    <a:pos x="743" y="114"/>
                  </a:cxn>
                  <a:cxn ang="0">
                    <a:pos x="670" y="150"/>
                  </a:cxn>
                  <a:cxn ang="0">
                    <a:pos x="599" y="193"/>
                  </a:cxn>
                  <a:cxn ang="0">
                    <a:pos x="525" y="239"/>
                  </a:cxn>
                  <a:cxn ang="0">
                    <a:pos x="452" y="291"/>
                  </a:cxn>
                  <a:cxn ang="0">
                    <a:pos x="382" y="345"/>
                  </a:cxn>
                  <a:cxn ang="0">
                    <a:pos x="308" y="405"/>
                  </a:cxn>
                  <a:cxn ang="0">
                    <a:pos x="237" y="468"/>
                  </a:cxn>
                  <a:cxn ang="0">
                    <a:pos x="168" y="533"/>
                  </a:cxn>
                  <a:cxn ang="0">
                    <a:pos x="101" y="604"/>
                  </a:cxn>
                  <a:cxn ang="0">
                    <a:pos x="35" y="677"/>
                  </a:cxn>
                </a:cxnLst>
                <a:rect l="0" t="0" r="r" b="b"/>
                <a:pathLst>
                  <a:path w="1163" h="762">
                    <a:moveTo>
                      <a:pt x="35" y="677"/>
                    </a:moveTo>
                    <a:lnTo>
                      <a:pt x="0" y="737"/>
                    </a:lnTo>
                    <a:lnTo>
                      <a:pt x="19" y="762"/>
                    </a:lnTo>
                    <a:lnTo>
                      <a:pt x="65" y="748"/>
                    </a:lnTo>
                    <a:lnTo>
                      <a:pt x="109" y="732"/>
                    </a:lnTo>
                    <a:lnTo>
                      <a:pt x="152" y="716"/>
                    </a:lnTo>
                    <a:lnTo>
                      <a:pt x="196" y="700"/>
                    </a:lnTo>
                    <a:lnTo>
                      <a:pt x="237" y="677"/>
                    </a:lnTo>
                    <a:lnTo>
                      <a:pt x="281" y="659"/>
                    </a:lnTo>
                    <a:lnTo>
                      <a:pt x="322" y="636"/>
                    </a:lnTo>
                    <a:lnTo>
                      <a:pt x="364" y="615"/>
                    </a:lnTo>
                    <a:lnTo>
                      <a:pt x="405" y="593"/>
                    </a:lnTo>
                    <a:lnTo>
                      <a:pt x="447" y="569"/>
                    </a:lnTo>
                    <a:lnTo>
                      <a:pt x="488" y="544"/>
                    </a:lnTo>
                    <a:lnTo>
                      <a:pt x="528" y="523"/>
                    </a:lnTo>
                    <a:lnTo>
                      <a:pt x="569" y="498"/>
                    </a:lnTo>
                    <a:lnTo>
                      <a:pt x="610" y="473"/>
                    </a:lnTo>
                    <a:lnTo>
                      <a:pt x="654" y="451"/>
                    </a:lnTo>
                    <a:lnTo>
                      <a:pt x="695" y="427"/>
                    </a:lnTo>
                    <a:lnTo>
                      <a:pt x="721" y="410"/>
                    </a:lnTo>
                    <a:lnTo>
                      <a:pt x="751" y="394"/>
                    </a:lnTo>
                    <a:lnTo>
                      <a:pt x="778" y="378"/>
                    </a:lnTo>
                    <a:lnTo>
                      <a:pt x="808" y="362"/>
                    </a:lnTo>
                    <a:lnTo>
                      <a:pt x="836" y="345"/>
                    </a:lnTo>
                    <a:lnTo>
                      <a:pt x="866" y="327"/>
                    </a:lnTo>
                    <a:lnTo>
                      <a:pt x="896" y="309"/>
                    </a:lnTo>
                    <a:lnTo>
                      <a:pt x="923" y="293"/>
                    </a:lnTo>
                    <a:lnTo>
                      <a:pt x="953" y="274"/>
                    </a:lnTo>
                    <a:lnTo>
                      <a:pt x="980" y="258"/>
                    </a:lnTo>
                    <a:lnTo>
                      <a:pt x="1010" y="239"/>
                    </a:lnTo>
                    <a:lnTo>
                      <a:pt x="1038" y="223"/>
                    </a:lnTo>
                    <a:lnTo>
                      <a:pt x="1064" y="203"/>
                    </a:lnTo>
                    <a:lnTo>
                      <a:pt x="1092" y="185"/>
                    </a:lnTo>
                    <a:lnTo>
                      <a:pt x="1119" y="166"/>
                    </a:lnTo>
                    <a:lnTo>
                      <a:pt x="1146" y="146"/>
                    </a:lnTo>
                    <a:lnTo>
                      <a:pt x="1149" y="111"/>
                    </a:lnTo>
                    <a:lnTo>
                      <a:pt x="1151" y="76"/>
                    </a:lnTo>
                    <a:lnTo>
                      <a:pt x="1158" y="37"/>
                    </a:lnTo>
                    <a:lnTo>
                      <a:pt x="1163" y="2"/>
                    </a:lnTo>
                    <a:lnTo>
                      <a:pt x="1154" y="0"/>
                    </a:lnTo>
                    <a:lnTo>
                      <a:pt x="1089" y="5"/>
                    </a:lnTo>
                    <a:lnTo>
                      <a:pt x="1024" y="16"/>
                    </a:lnTo>
                    <a:lnTo>
                      <a:pt x="956" y="32"/>
                    </a:lnTo>
                    <a:lnTo>
                      <a:pt x="885" y="54"/>
                    </a:lnTo>
                    <a:lnTo>
                      <a:pt x="814" y="81"/>
                    </a:lnTo>
                    <a:lnTo>
                      <a:pt x="743" y="114"/>
                    </a:lnTo>
                    <a:lnTo>
                      <a:pt x="670" y="150"/>
                    </a:lnTo>
                    <a:lnTo>
                      <a:pt x="599" y="193"/>
                    </a:lnTo>
                    <a:lnTo>
                      <a:pt x="525" y="239"/>
                    </a:lnTo>
                    <a:lnTo>
                      <a:pt x="452" y="291"/>
                    </a:lnTo>
                    <a:lnTo>
                      <a:pt x="382" y="345"/>
                    </a:lnTo>
                    <a:lnTo>
                      <a:pt x="308" y="405"/>
                    </a:lnTo>
                    <a:lnTo>
                      <a:pt x="237" y="468"/>
                    </a:lnTo>
                    <a:lnTo>
                      <a:pt x="168" y="533"/>
                    </a:lnTo>
                    <a:lnTo>
                      <a:pt x="101" y="604"/>
                    </a:lnTo>
                    <a:lnTo>
                      <a:pt x="35" y="677"/>
                    </a:lnTo>
                    <a:close/>
                  </a:path>
                </a:pathLst>
              </a:custGeom>
              <a:solidFill>
                <a:srgbClr val="38477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8" name="Freeform 134"/>
              <p:cNvSpPr>
                <a:spLocks/>
              </p:cNvSpPr>
              <p:nvPr/>
            </p:nvSpPr>
            <p:spPr bwMode="auto">
              <a:xfrm>
                <a:off x="468" y="3865"/>
                <a:ext cx="46" cy="29"/>
              </a:xfrm>
              <a:custGeom>
                <a:avLst/>
                <a:gdLst/>
                <a:ahLst/>
                <a:cxnLst>
                  <a:cxn ang="0">
                    <a:pos x="10" y="16"/>
                  </a:cxn>
                  <a:cxn ang="0">
                    <a:pos x="3" y="27"/>
                  </a:cxn>
                  <a:cxn ang="0">
                    <a:pos x="0" y="41"/>
                  </a:cxn>
                  <a:cxn ang="0">
                    <a:pos x="0" y="52"/>
                  </a:cxn>
                  <a:cxn ang="0">
                    <a:pos x="5" y="65"/>
                  </a:cxn>
                  <a:cxn ang="0">
                    <a:pos x="21" y="79"/>
                  </a:cxn>
                  <a:cxn ang="0">
                    <a:pos x="40" y="90"/>
                  </a:cxn>
                  <a:cxn ang="0">
                    <a:pos x="60" y="101"/>
                  </a:cxn>
                  <a:cxn ang="0">
                    <a:pos x="79" y="106"/>
                  </a:cxn>
                  <a:cxn ang="0">
                    <a:pos x="100" y="112"/>
                  </a:cxn>
                  <a:cxn ang="0">
                    <a:pos x="122" y="117"/>
                  </a:cxn>
                  <a:cxn ang="0">
                    <a:pos x="144" y="117"/>
                  </a:cxn>
                  <a:cxn ang="0">
                    <a:pos x="168" y="117"/>
                  </a:cxn>
                  <a:cxn ang="0">
                    <a:pos x="174" y="112"/>
                  </a:cxn>
                  <a:cxn ang="0">
                    <a:pos x="180" y="104"/>
                  </a:cxn>
                  <a:cxn ang="0">
                    <a:pos x="182" y="98"/>
                  </a:cxn>
                  <a:cxn ang="0">
                    <a:pos x="185" y="90"/>
                  </a:cxn>
                  <a:cxn ang="0">
                    <a:pos x="182" y="69"/>
                  </a:cxn>
                  <a:cxn ang="0">
                    <a:pos x="168" y="49"/>
                  </a:cxn>
                  <a:cxn ang="0">
                    <a:pos x="152" y="30"/>
                  </a:cxn>
                  <a:cxn ang="0">
                    <a:pos x="136" y="16"/>
                  </a:cxn>
                  <a:cxn ang="0">
                    <a:pos x="120" y="11"/>
                  </a:cxn>
                  <a:cxn ang="0">
                    <a:pos x="103" y="5"/>
                  </a:cxn>
                  <a:cxn ang="0">
                    <a:pos x="86" y="0"/>
                  </a:cxn>
                  <a:cxn ang="0">
                    <a:pos x="70" y="0"/>
                  </a:cxn>
                  <a:cxn ang="0">
                    <a:pos x="54" y="0"/>
                  </a:cxn>
                  <a:cxn ang="0">
                    <a:pos x="40" y="3"/>
                  </a:cxn>
                  <a:cxn ang="0">
                    <a:pos x="24" y="9"/>
                  </a:cxn>
                  <a:cxn ang="0">
                    <a:pos x="10" y="16"/>
                  </a:cxn>
                </a:cxnLst>
                <a:rect l="0" t="0" r="r" b="b"/>
                <a:pathLst>
                  <a:path w="185" h="117">
                    <a:moveTo>
                      <a:pt x="10" y="16"/>
                    </a:moveTo>
                    <a:lnTo>
                      <a:pt x="3" y="27"/>
                    </a:lnTo>
                    <a:lnTo>
                      <a:pt x="0" y="41"/>
                    </a:lnTo>
                    <a:lnTo>
                      <a:pt x="0" y="52"/>
                    </a:lnTo>
                    <a:lnTo>
                      <a:pt x="5" y="65"/>
                    </a:lnTo>
                    <a:lnTo>
                      <a:pt x="21" y="79"/>
                    </a:lnTo>
                    <a:lnTo>
                      <a:pt x="40" y="90"/>
                    </a:lnTo>
                    <a:lnTo>
                      <a:pt x="60" y="101"/>
                    </a:lnTo>
                    <a:lnTo>
                      <a:pt x="79" y="106"/>
                    </a:lnTo>
                    <a:lnTo>
                      <a:pt x="100" y="112"/>
                    </a:lnTo>
                    <a:lnTo>
                      <a:pt x="122" y="117"/>
                    </a:lnTo>
                    <a:lnTo>
                      <a:pt x="144" y="117"/>
                    </a:lnTo>
                    <a:lnTo>
                      <a:pt x="168" y="117"/>
                    </a:lnTo>
                    <a:lnTo>
                      <a:pt x="174" y="112"/>
                    </a:lnTo>
                    <a:lnTo>
                      <a:pt x="180" y="104"/>
                    </a:lnTo>
                    <a:lnTo>
                      <a:pt x="182" y="98"/>
                    </a:lnTo>
                    <a:lnTo>
                      <a:pt x="185" y="90"/>
                    </a:lnTo>
                    <a:lnTo>
                      <a:pt x="182" y="69"/>
                    </a:lnTo>
                    <a:lnTo>
                      <a:pt x="168" y="49"/>
                    </a:lnTo>
                    <a:lnTo>
                      <a:pt x="152" y="30"/>
                    </a:lnTo>
                    <a:lnTo>
                      <a:pt x="136" y="16"/>
                    </a:lnTo>
                    <a:lnTo>
                      <a:pt x="120" y="11"/>
                    </a:lnTo>
                    <a:lnTo>
                      <a:pt x="103" y="5"/>
                    </a:lnTo>
                    <a:lnTo>
                      <a:pt x="86" y="0"/>
                    </a:lnTo>
                    <a:lnTo>
                      <a:pt x="70" y="0"/>
                    </a:lnTo>
                    <a:lnTo>
                      <a:pt x="54" y="0"/>
                    </a:lnTo>
                    <a:lnTo>
                      <a:pt x="40" y="3"/>
                    </a:lnTo>
                    <a:lnTo>
                      <a:pt x="24" y="9"/>
                    </a:lnTo>
                    <a:lnTo>
                      <a:pt x="10" y="16"/>
                    </a:lnTo>
                    <a:close/>
                  </a:path>
                </a:pathLst>
              </a:custGeom>
              <a:solidFill>
                <a:srgbClr val="00A5B7"/>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99" name="Freeform 135"/>
              <p:cNvSpPr>
                <a:spLocks/>
              </p:cNvSpPr>
              <p:nvPr/>
            </p:nvSpPr>
            <p:spPr bwMode="auto">
              <a:xfrm>
                <a:off x="476" y="3867"/>
                <a:ext cx="29" cy="18"/>
              </a:xfrm>
              <a:custGeom>
                <a:avLst/>
                <a:gdLst/>
                <a:ahLst/>
                <a:cxnLst>
                  <a:cxn ang="0">
                    <a:pos x="3" y="11"/>
                  </a:cxn>
                  <a:cxn ang="0">
                    <a:pos x="3" y="16"/>
                  </a:cxn>
                  <a:cxn ang="0">
                    <a:pos x="0" y="25"/>
                  </a:cxn>
                  <a:cxn ang="0">
                    <a:pos x="0" y="34"/>
                  </a:cxn>
                  <a:cxn ang="0">
                    <a:pos x="3" y="41"/>
                  </a:cxn>
                  <a:cxn ang="0">
                    <a:pos x="14" y="50"/>
                  </a:cxn>
                  <a:cxn ang="0">
                    <a:pos x="28" y="55"/>
                  </a:cxn>
                  <a:cxn ang="0">
                    <a:pos x="38" y="60"/>
                  </a:cxn>
                  <a:cxn ang="0">
                    <a:pos x="52" y="66"/>
                  </a:cxn>
                  <a:cxn ang="0">
                    <a:pos x="63" y="69"/>
                  </a:cxn>
                  <a:cxn ang="0">
                    <a:pos x="77" y="71"/>
                  </a:cxn>
                  <a:cxn ang="0">
                    <a:pos x="90" y="74"/>
                  </a:cxn>
                  <a:cxn ang="0">
                    <a:pos x="104" y="74"/>
                  </a:cxn>
                  <a:cxn ang="0">
                    <a:pos x="109" y="71"/>
                  </a:cxn>
                  <a:cxn ang="0">
                    <a:pos x="112" y="66"/>
                  </a:cxn>
                  <a:cxn ang="0">
                    <a:pos x="114" y="60"/>
                  </a:cxn>
                  <a:cxn ang="0">
                    <a:pos x="118" y="55"/>
                  </a:cxn>
                  <a:cxn ang="0">
                    <a:pos x="114" y="41"/>
                  </a:cxn>
                  <a:cxn ang="0">
                    <a:pos x="107" y="28"/>
                  </a:cxn>
                  <a:cxn ang="0">
                    <a:pos x="95" y="16"/>
                  </a:cxn>
                  <a:cxn ang="0">
                    <a:pos x="82" y="6"/>
                  </a:cxn>
                  <a:cxn ang="0">
                    <a:pos x="63" y="0"/>
                  </a:cxn>
                  <a:cxn ang="0">
                    <a:pos x="44" y="0"/>
                  </a:cxn>
                  <a:cxn ang="0">
                    <a:pos x="22" y="0"/>
                  </a:cxn>
                  <a:cxn ang="0">
                    <a:pos x="3" y="11"/>
                  </a:cxn>
                </a:cxnLst>
                <a:rect l="0" t="0" r="r" b="b"/>
                <a:pathLst>
                  <a:path w="118" h="74">
                    <a:moveTo>
                      <a:pt x="3" y="11"/>
                    </a:moveTo>
                    <a:lnTo>
                      <a:pt x="3" y="16"/>
                    </a:lnTo>
                    <a:lnTo>
                      <a:pt x="0" y="25"/>
                    </a:lnTo>
                    <a:lnTo>
                      <a:pt x="0" y="34"/>
                    </a:lnTo>
                    <a:lnTo>
                      <a:pt x="3" y="41"/>
                    </a:lnTo>
                    <a:lnTo>
                      <a:pt x="14" y="50"/>
                    </a:lnTo>
                    <a:lnTo>
                      <a:pt x="28" y="55"/>
                    </a:lnTo>
                    <a:lnTo>
                      <a:pt x="38" y="60"/>
                    </a:lnTo>
                    <a:lnTo>
                      <a:pt x="52" y="66"/>
                    </a:lnTo>
                    <a:lnTo>
                      <a:pt x="63" y="69"/>
                    </a:lnTo>
                    <a:lnTo>
                      <a:pt x="77" y="71"/>
                    </a:lnTo>
                    <a:lnTo>
                      <a:pt x="90" y="74"/>
                    </a:lnTo>
                    <a:lnTo>
                      <a:pt x="104" y="74"/>
                    </a:lnTo>
                    <a:lnTo>
                      <a:pt x="109" y="71"/>
                    </a:lnTo>
                    <a:lnTo>
                      <a:pt x="112" y="66"/>
                    </a:lnTo>
                    <a:lnTo>
                      <a:pt x="114" y="60"/>
                    </a:lnTo>
                    <a:lnTo>
                      <a:pt x="118" y="55"/>
                    </a:lnTo>
                    <a:lnTo>
                      <a:pt x="114" y="41"/>
                    </a:lnTo>
                    <a:lnTo>
                      <a:pt x="107" y="28"/>
                    </a:lnTo>
                    <a:lnTo>
                      <a:pt x="95" y="16"/>
                    </a:lnTo>
                    <a:lnTo>
                      <a:pt x="82" y="6"/>
                    </a:lnTo>
                    <a:lnTo>
                      <a:pt x="63" y="0"/>
                    </a:lnTo>
                    <a:lnTo>
                      <a:pt x="44" y="0"/>
                    </a:lnTo>
                    <a:lnTo>
                      <a:pt x="22" y="0"/>
                    </a:lnTo>
                    <a:lnTo>
                      <a:pt x="3" y="11"/>
                    </a:lnTo>
                    <a:close/>
                  </a:path>
                </a:pathLst>
              </a:custGeom>
              <a:solidFill>
                <a:srgbClr val="CEE53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0" name="Freeform 136"/>
              <p:cNvSpPr>
                <a:spLocks/>
              </p:cNvSpPr>
              <p:nvPr/>
            </p:nvSpPr>
            <p:spPr bwMode="auto">
              <a:xfrm>
                <a:off x="551" y="3867"/>
                <a:ext cx="61" cy="42"/>
              </a:xfrm>
              <a:custGeom>
                <a:avLst/>
                <a:gdLst/>
                <a:ahLst/>
                <a:cxnLst>
                  <a:cxn ang="0">
                    <a:pos x="180" y="168"/>
                  </a:cxn>
                  <a:cxn ang="0">
                    <a:pos x="224" y="154"/>
                  </a:cxn>
                  <a:cxn ang="0">
                    <a:pos x="242" y="130"/>
                  </a:cxn>
                  <a:cxn ang="0">
                    <a:pos x="242" y="100"/>
                  </a:cxn>
                  <a:cxn ang="0">
                    <a:pos x="226" y="70"/>
                  </a:cxn>
                  <a:cxn ang="0">
                    <a:pos x="196" y="40"/>
                  </a:cxn>
                  <a:cxn ang="0">
                    <a:pos x="159" y="16"/>
                  </a:cxn>
                  <a:cxn ang="0">
                    <a:pos x="112" y="0"/>
                  </a:cxn>
                  <a:cxn ang="0">
                    <a:pos x="65" y="0"/>
                  </a:cxn>
                  <a:cxn ang="0">
                    <a:pos x="19" y="32"/>
                  </a:cxn>
                  <a:cxn ang="0">
                    <a:pos x="0" y="65"/>
                  </a:cxn>
                  <a:cxn ang="0">
                    <a:pos x="3" y="95"/>
                  </a:cxn>
                  <a:cxn ang="0">
                    <a:pos x="22" y="122"/>
                  </a:cxn>
                  <a:cxn ang="0">
                    <a:pos x="55" y="143"/>
                  </a:cxn>
                  <a:cxn ang="0">
                    <a:pos x="93" y="160"/>
                  </a:cxn>
                  <a:cxn ang="0">
                    <a:pos x="136" y="168"/>
                  </a:cxn>
                  <a:cxn ang="0">
                    <a:pos x="180" y="168"/>
                  </a:cxn>
                </a:cxnLst>
                <a:rect l="0" t="0" r="r" b="b"/>
                <a:pathLst>
                  <a:path w="242" h="168">
                    <a:moveTo>
                      <a:pt x="180" y="168"/>
                    </a:moveTo>
                    <a:lnTo>
                      <a:pt x="224" y="154"/>
                    </a:lnTo>
                    <a:lnTo>
                      <a:pt x="242" y="130"/>
                    </a:lnTo>
                    <a:lnTo>
                      <a:pt x="242" y="100"/>
                    </a:lnTo>
                    <a:lnTo>
                      <a:pt x="226" y="70"/>
                    </a:lnTo>
                    <a:lnTo>
                      <a:pt x="196" y="40"/>
                    </a:lnTo>
                    <a:lnTo>
                      <a:pt x="159" y="16"/>
                    </a:lnTo>
                    <a:lnTo>
                      <a:pt x="112" y="0"/>
                    </a:lnTo>
                    <a:lnTo>
                      <a:pt x="65" y="0"/>
                    </a:lnTo>
                    <a:lnTo>
                      <a:pt x="19" y="32"/>
                    </a:lnTo>
                    <a:lnTo>
                      <a:pt x="0" y="65"/>
                    </a:lnTo>
                    <a:lnTo>
                      <a:pt x="3" y="95"/>
                    </a:lnTo>
                    <a:lnTo>
                      <a:pt x="22" y="122"/>
                    </a:lnTo>
                    <a:lnTo>
                      <a:pt x="55" y="143"/>
                    </a:lnTo>
                    <a:lnTo>
                      <a:pt x="93" y="160"/>
                    </a:lnTo>
                    <a:lnTo>
                      <a:pt x="136" y="168"/>
                    </a:lnTo>
                    <a:lnTo>
                      <a:pt x="180" y="168"/>
                    </a:lnTo>
                    <a:close/>
                  </a:path>
                </a:pathLst>
              </a:custGeom>
              <a:solidFill>
                <a:srgbClr val="00A5B7"/>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1" name="Freeform 137"/>
              <p:cNvSpPr>
                <a:spLocks/>
              </p:cNvSpPr>
              <p:nvPr/>
            </p:nvSpPr>
            <p:spPr bwMode="auto">
              <a:xfrm>
                <a:off x="567" y="3869"/>
                <a:ext cx="32" cy="23"/>
              </a:xfrm>
              <a:custGeom>
                <a:avLst/>
                <a:gdLst/>
                <a:ahLst/>
                <a:cxnLst>
                  <a:cxn ang="0">
                    <a:pos x="98" y="90"/>
                  </a:cxn>
                  <a:cxn ang="0">
                    <a:pos x="120" y="85"/>
                  </a:cxn>
                  <a:cxn ang="0">
                    <a:pos x="128" y="71"/>
                  </a:cxn>
                  <a:cxn ang="0">
                    <a:pos x="128" y="55"/>
                  </a:cxn>
                  <a:cxn ang="0">
                    <a:pos x="120" y="39"/>
                  </a:cxn>
                  <a:cxn ang="0">
                    <a:pos x="103" y="23"/>
                  </a:cxn>
                  <a:cxn ang="0">
                    <a:pos x="82" y="9"/>
                  </a:cxn>
                  <a:cxn ang="0">
                    <a:pos x="60" y="0"/>
                  </a:cxn>
                  <a:cxn ang="0">
                    <a:pos x="32" y="0"/>
                  </a:cxn>
                  <a:cxn ang="0">
                    <a:pos x="8" y="19"/>
                  </a:cxn>
                  <a:cxn ang="0">
                    <a:pos x="0" y="36"/>
                  </a:cxn>
                  <a:cxn ang="0">
                    <a:pos x="0" y="53"/>
                  </a:cxn>
                  <a:cxn ang="0">
                    <a:pos x="11" y="66"/>
                  </a:cxn>
                  <a:cxn ang="0">
                    <a:pos x="30" y="79"/>
                  </a:cxn>
                  <a:cxn ang="0">
                    <a:pos x="52" y="88"/>
                  </a:cxn>
                  <a:cxn ang="0">
                    <a:pos x="73" y="90"/>
                  </a:cxn>
                  <a:cxn ang="0">
                    <a:pos x="98" y="90"/>
                  </a:cxn>
                </a:cxnLst>
                <a:rect l="0" t="0" r="r" b="b"/>
                <a:pathLst>
                  <a:path w="128" h="90">
                    <a:moveTo>
                      <a:pt x="98" y="90"/>
                    </a:moveTo>
                    <a:lnTo>
                      <a:pt x="120" y="85"/>
                    </a:lnTo>
                    <a:lnTo>
                      <a:pt x="128" y="71"/>
                    </a:lnTo>
                    <a:lnTo>
                      <a:pt x="128" y="55"/>
                    </a:lnTo>
                    <a:lnTo>
                      <a:pt x="120" y="39"/>
                    </a:lnTo>
                    <a:lnTo>
                      <a:pt x="103" y="23"/>
                    </a:lnTo>
                    <a:lnTo>
                      <a:pt x="82" y="9"/>
                    </a:lnTo>
                    <a:lnTo>
                      <a:pt x="60" y="0"/>
                    </a:lnTo>
                    <a:lnTo>
                      <a:pt x="32" y="0"/>
                    </a:lnTo>
                    <a:lnTo>
                      <a:pt x="8" y="19"/>
                    </a:lnTo>
                    <a:lnTo>
                      <a:pt x="0" y="36"/>
                    </a:lnTo>
                    <a:lnTo>
                      <a:pt x="0" y="53"/>
                    </a:lnTo>
                    <a:lnTo>
                      <a:pt x="11" y="66"/>
                    </a:lnTo>
                    <a:lnTo>
                      <a:pt x="30" y="79"/>
                    </a:lnTo>
                    <a:lnTo>
                      <a:pt x="52" y="88"/>
                    </a:lnTo>
                    <a:lnTo>
                      <a:pt x="73" y="90"/>
                    </a:lnTo>
                    <a:lnTo>
                      <a:pt x="98" y="90"/>
                    </a:lnTo>
                    <a:close/>
                  </a:path>
                </a:pathLst>
              </a:custGeom>
              <a:solidFill>
                <a:srgbClr val="A8D663"/>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2" name="Freeform 138"/>
              <p:cNvSpPr>
                <a:spLocks/>
              </p:cNvSpPr>
              <p:nvPr/>
            </p:nvSpPr>
            <p:spPr bwMode="auto">
              <a:xfrm>
                <a:off x="542" y="4010"/>
                <a:ext cx="122" cy="76"/>
              </a:xfrm>
              <a:custGeom>
                <a:avLst/>
                <a:gdLst/>
                <a:ahLst/>
                <a:cxnLst>
                  <a:cxn ang="0">
                    <a:pos x="24" y="128"/>
                  </a:cxn>
                  <a:cxn ang="0">
                    <a:pos x="17" y="145"/>
                  </a:cxn>
                  <a:cxn ang="0">
                    <a:pos x="5" y="161"/>
                  </a:cxn>
                  <a:cxn ang="0">
                    <a:pos x="0" y="180"/>
                  </a:cxn>
                  <a:cxn ang="0">
                    <a:pos x="0" y="198"/>
                  </a:cxn>
                  <a:cxn ang="0">
                    <a:pos x="44" y="248"/>
                  </a:cxn>
                  <a:cxn ang="0">
                    <a:pos x="93" y="281"/>
                  </a:cxn>
                  <a:cxn ang="0">
                    <a:pos x="147" y="297"/>
                  </a:cxn>
                  <a:cxn ang="0">
                    <a:pos x="204" y="302"/>
                  </a:cxn>
                  <a:cxn ang="0">
                    <a:pos x="264" y="297"/>
                  </a:cxn>
                  <a:cxn ang="0">
                    <a:pos x="321" y="283"/>
                  </a:cxn>
                  <a:cxn ang="0">
                    <a:pos x="376" y="258"/>
                  </a:cxn>
                  <a:cxn ang="0">
                    <a:pos x="427" y="226"/>
                  </a:cxn>
                  <a:cxn ang="0">
                    <a:pos x="443" y="207"/>
                  </a:cxn>
                  <a:cxn ang="0">
                    <a:pos x="457" y="188"/>
                  </a:cxn>
                  <a:cxn ang="0">
                    <a:pos x="473" y="171"/>
                  </a:cxn>
                  <a:cxn ang="0">
                    <a:pos x="485" y="150"/>
                  </a:cxn>
                  <a:cxn ang="0">
                    <a:pos x="463" y="122"/>
                  </a:cxn>
                  <a:cxn ang="0">
                    <a:pos x="438" y="95"/>
                  </a:cxn>
                  <a:cxn ang="0">
                    <a:pos x="411" y="74"/>
                  </a:cxn>
                  <a:cxn ang="0">
                    <a:pos x="381" y="51"/>
                  </a:cxn>
                  <a:cxn ang="0">
                    <a:pos x="349" y="35"/>
                  </a:cxn>
                  <a:cxn ang="0">
                    <a:pos x="316" y="21"/>
                  </a:cxn>
                  <a:cxn ang="0">
                    <a:pos x="280" y="11"/>
                  </a:cxn>
                  <a:cxn ang="0">
                    <a:pos x="245" y="3"/>
                  </a:cxn>
                  <a:cxn ang="0">
                    <a:pos x="210" y="0"/>
                  </a:cxn>
                  <a:cxn ang="0">
                    <a:pos x="174" y="3"/>
                  </a:cxn>
                  <a:cxn ang="0">
                    <a:pos x="141" y="9"/>
                  </a:cxn>
                  <a:cxn ang="0">
                    <a:pos x="112" y="21"/>
                  </a:cxn>
                  <a:cxn ang="0">
                    <a:pos x="84" y="39"/>
                  </a:cxn>
                  <a:cxn ang="0">
                    <a:pos x="60" y="62"/>
                  </a:cxn>
                  <a:cxn ang="0">
                    <a:pos x="41" y="92"/>
                  </a:cxn>
                  <a:cxn ang="0">
                    <a:pos x="24" y="128"/>
                  </a:cxn>
                </a:cxnLst>
                <a:rect l="0" t="0" r="r" b="b"/>
                <a:pathLst>
                  <a:path w="485" h="302">
                    <a:moveTo>
                      <a:pt x="24" y="128"/>
                    </a:moveTo>
                    <a:lnTo>
                      <a:pt x="17" y="145"/>
                    </a:lnTo>
                    <a:lnTo>
                      <a:pt x="5" y="161"/>
                    </a:lnTo>
                    <a:lnTo>
                      <a:pt x="0" y="180"/>
                    </a:lnTo>
                    <a:lnTo>
                      <a:pt x="0" y="198"/>
                    </a:lnTo>
                    <a:lnTo>
                      <a:pt x="44" y="248"/>
                    </a:lnTo>
                    <a:lnTo>
                      <a:pt x="93" y="281"/>
                    </a:lnTo>
                    <a:lnTo>
                      <a:pt x="147" y="297"/>
                    </a:lnTo>
                    <a:lnTo>
                      <a:pt x="204" y="302"/>
                    </a:lnTo>
                    <a:lnTo>
                      <a:pt x="264" y="297"/>
                    </a:lnTo>
                    <a:lnTo>
                      <a:pt x="321" y="283"/>
                    </a:lnTo>
                    <a:lnTo>
                      <a:pt x="376" y="258"/>
                    </a:lnTo>
                    <a:lnTo>
                      <a:pt x="427" y="226"/>
                    </a:lnTo>
                    <a:lnTo>
                      <a:pt x="443" y="207"/>
                    </a:lnTo>
                    <a:lnTo>
                      <a:pt x="457" y="188"/>
                    </a:lnTo>
                    <a:lnTo>
                      <a:pt x="473" y="171"/>
                    </a:lnTo>
                    <a:lnTo>
                      <a:pt x="485" y="150"/>
                    </a:lnTo>
                    <a:lnTo>
                      <a:pt x="463" y="122"/>
                    </a:lnTo>
                    <a:lnTo>
                      <a:pt x="438" y="95"/>
                    </a:lnTo>
                    <a:lnTo>
                      <a:pt x="411" y="74"/>
                    </a:lnTo>
                    <a:lnTo>
                      <a:pt x="381" y="51"/>
                    </a:lnTo>
                    <a:lnTo>
                      <a:pt x="349" y="35"/>
                    </a:lnTo>
                    <a:lnTo>
                      <a:pt x="316" y="21"/>
                    </a:lnTo>
                    <a:lnTo>
                      <a:pt x="280" y="11"/>
                    </a:lnTo>
                    <a:lnTo>
                      <a:pt x="245" y="3"/>
                    </a:lnTo>
                    <a:lnTo>
                      <a:pt x="210" y="0"/>
                    </a:lnTo>
                    <a:lnTo>
                      <a:pt x="174" y="3"/>
                    </a:lnTo>
                    <a:lnTo>
                      <a:pt x="141" y="9"/>
                    </a:lnTo>
                    <a:lnTo>
                      <a:pt x="112" y="21"/>
                    </a:lnTo>
                    <a:lnTo>
                      <a:pt x="84" y="39"/>
                    </a:lnTo>
                    <a:lnTo>
                      <a:pt x="60" y="62"/>
                    </a:lnTo>
                    <a:lnTo>
                      <a:pt x="41" y="92"/>
                    </a:lnTo>
                    <a:lnTo>
                      <a:pt x="24" y="128"/>
                    </a:lnTo>
                    <a:close/>
                  </a:path>
                </a:pathLst>
              </a:custGeom>
              <a:solidFill>
                <a:srgbClr val="ADAAC6"/>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3" name="Freeform 139"/>
              <p:cNvSpPr>
                <a:spLocks/>
              </p:cNvSpPr>
              <p:nvPr/>
            </p:nvSpPr>
            <p:spPr bwMode="auto">
              <a:xfrm>
                <a:off x="562" y="4016"/>
                <a:ext cx="77" cy="49"/>
              </a:xfrm>
              <a:custGeom>
                <a:avLst/>
                <a:gdLst/>
                <a:ahLst/>
                <a:cxnLst>
                  <a:cxn ang="0">
                    <a:pos x="13" y="80"/>
                  </a:cxn>
                  <a:cxn ang="0">
                    <a:pos x="10" y="94"/>
                  </a:cxn>
                  <a:cxn ang="0">
                    <a:pos x="2" y="104"/>
                  </a:cxn>
                  <a:cxn ang="0">
                    <a:pos x="0" y="115"/>
                  </a:cxn>
                  <a:cxn ang="0">
                    <a:pos x="0" y="129"/>
                  </a:cxn>
                  <a:cxn ang="0">
                    <a:pos x="29" y="159"/>
                  </a:cxn>
                  <a:cxn ang="0">
                    <a:pos x="59" y="180"/>
                  </a:cxn>
                  <a:cxn ang="0">
                    <a:pos x="94" y="194"/>
                  </a:cxn>
                  <a:cxn ang="0">
                    <a:pos x="133" y="197"/>
                  </a:cxn>
                  <a:cxn ang="0">
                    <a:pos x="168" y="191"/>
                  </a:cxn>
                  <a:cxn ang="0">
                    <a:pos x="207" y="180"/>
                  </a:cxn>
                  <a:cxn ang="0">
                    <a:pos x="242" y="167"/>
                  </a:cxn>
                  <a:cxn ang="0">
                    <a:pos x="274" y="145"/>
                  </a:cxn>
                  <a:cxn ang="0">
                    <a:pos x="285" y="134"/>
                  </a:cxn>
                  <a:cxn ang="0">
                    <a:pos x="296" y="120"/>
                  </a:cxn>
                  <a:cxn ang="0">
                    <a:pos x="304" y="110"/>
                  </a:cxn>
                  <a:cxn ang="0">
                    <a:pos x="310" y="96"/>
                  </a:cxn>
                  <a:cxn ang="0">
                    <a:pos x="283" y="60"/>
                  </a:cxn>
                  <a:cxn ang="0">
                    <a:pos x="244" y="34"/>
                  </a:cxn>
                  <a:cxn ang="0">
                    <a:pos x="200" y="12"/>
                  </a:cxn>
                  <a:cxn ang="0">
                    <a:pos x="157" y="0"/>
                  </a:cxn>
                  <a:cxn ang="0">
                    <a:pos x="111" y="0"/>
                  </a:cxn>
                  <a:cxn ang="0">
                    <a:pos x="70" y="12"/>
                  </a:cxn>
                  <a:cxn ang="0">
                    <a:pos x="37" y="39"/>
                  </a:cxn>
                  <a:cxn ang="0">
                    <a:pos x="13" y="80"/>
                  </a:cxn>
                </a:cxnLst>
                <a:rect l="0" t="0" r="r" b="b"/>
                <a:pathLst>
                  <a:path w="310" h="197">
                    <a:moveTo>
                      <a:pt x="13" y="80"/>
                    </a:moveTo>
                    <a:lnTo>
                      <a:pt x="10" y="94"/>
                    </a:lnTo>
                    <a:lnTo>
                      <a:pt x="2" y="104"/>
                    </a:lnTo>
                    <a:lnTo>
                      <a:pt x="0" y="115"/>
                    </a:lnTo>
                    <a:lnTo>
                      <a:pt x="0" y="129"/>
                    </a:lnTo>
                    <a:lnTo>
                      <a:pt x="29" y="159"/>
                    </a:lnTo>
                    <a:lnTo>
                      <a:pt x="59" y="180"/>
                    </a:lnTo>
                    <a:lnTo>
                      <a:pt x="94" y="194"/>
                    </a:lnTo>
                    <a:lnTo>
                      <a:pt x="133" y="197"/>
                    </a:lnTo>
                    <a:lnTo>
                      <a:pt x="168" y="191"/>
                    </a:lnTo>
                    <a:lnTo>
                      <a:pt x="207" y="180"/>
                    </a:lnTo>
                    <a:lnTo>
                      <a:pt x="242" y="167"/>
                    </a:lnTo>
                    <a:lnTo>
                      <a:pt x="274" y="145"/>
                    </a:lnTo>
                    <a:lnTo>
                      <a:pt x="285" y="134"/>
                    </a:lnTo>
                    <a:lnTo>
                      <a:pt x="296" y="120"/>
                    </a:lnTo>
                    <a:lnTo>
                      <a:pt x="304" y="110"/>
                    </a:lnTo>
                    <a:lnTo>
                      <a:pt x="310" y="96"/>
                    </a:lnTo>
                    <a:lnTo>
                      <a:pt x="283" y="60"/>
                    </a:lnTo>
                    <a:lnTo>
                      <a:pt x="244" y="34"/>
                    </a:lnTo>
                    <a:lnTo>
                      <a:pt x="200" y="12"/>
                    </a:lnTo>
                    <a:lnTo>
                      <a:pt x="157" y="0"/>
                    </a:lnTo>
                    <a:lnTo>
                      <a:pt x="111" y="0"/>
                    </a:lnTo>
                    <a:lnTo>
                      <a:pt x="70" y="12"/>
                    </a:lnTo>
                    <a:lnTo>
                      <a:pt x="37" y="39"/>
                    </a:lnTo>
                    <a:lnTo>
                      <a:pt x="13" y="80"/>
                    </a:lnTo>
                    <a:close/>
                  </a:path>
                </a:pathLst>
              </a:custGeom>
              <a:solidFill>
                <a:srgbClr val="CCCCDD"/>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4" name="Freeform 140"/>
              <p:cNvSpPr>
                <a:spLocks/>
              </p:cNvSpPr>
              <p:nvPr/>
            </p:nvSpPr>
            <p:spPr bwMode="auto">
              <a:xfrm>
                <a:off x="703" y="3129"/>
                <a:ext cx="127" cy="87"/>
              </a:xfrm>
              <a:custGeom>
                <a:avLst/>
                <a:gdLst/>
                <a:ahLst/>
                <a:cxnLst>
                  <a:cxn ang="0">
                    <a:pos x="474" y="147"/>
                  </a:cxn>
                  <a:cxn ang="0">
                    <a:pos x="457" y="139"/>
                  </a:cxn>
                  <a:cxn ang="0">
                    <a:pos x="440" y="128"/>
                  </a:cxn>
                  <a:cxn ang="0">
                    <a:pos x="424" y="119"/>
                  </a:cxn>
                  <a:cxn ang="0">
                    <a:pos x="405" y="112"/>
                  </a:cxn>
                  <a:cxn ang="0">
                    <a:pos x="389" y="103"/>
                  </a:cxn>
                  <a:cxn ang="0">
                    <a:pos x="370" y="96"/>
                  </a:cxn>
                  <a:cxn ang="0">
                    <a:pos x="353" y="89"/>
                  </a:cxn>
                  <a:cxn ang="0">
                    <a:pos x="334" y="82"/>
                  </a:cxn>
                  <a:cxn ang="0">
                    <a:pos x="307" y="68"/>
                  </a:cxn>
                  <a:cxn ang="0">
                    <a:pos x="283" y="54"/>
                  </a:cxn>
                  <a:cxn ang="0">
                    <a:pos x="263" y="41"/>
                  </a:cxn>
                  <a:cxn ang="0">
                    <a:pos x="247" y="33"/>
                  </a:cxn>
                  <a:cxn ang="0">
                    <a:pos x="233" y="22"/>
                  </a:cxn>
                  <a:cxn ang="0">
                    <a:pos x="221" y="13"/>
                  </a:cxn>
                  <a:cxn ang="0">
                    <a:pos x="207" y="6"/>
                  </a:cxn>
                  <a:cxn ang="0">
                    <a:pos x="193" y="0"/>
                  </a:cxn>
                  <a:cxn ang="0">
                    <a:pos x="196" y="17"/>
                  </a:cxn>
                  <a:cxn ang="0">
                    <a:pos x="196" y="33"/>
                  </a:cxn>
                  <a:cxn ang="0">
                    <a:pos x="196" y="49"/>
                  </a:cxn>
                  <a:cxn ang="0">
                    <a:pos x="193" y="66"/>
                  </a:cxn>
                  <a:cxn ang="0">
                    <a:pos x="182" y="109"/>
                  </a:cxn>
                  <a:cxn ang="0">
                    <a:pos x="168" y="149"/>
                  </a:cxn>
                  <a:cxn ang="0">
                    <a:pos x="147" y="188"/>
                  </a:cxn>
                  <a:cxn ang="0">
                    <a:pos x="125" y="223"/>
                  </a:cxn>
                  <a:cxn ang="0">
                    <a:pos x="97" y="256"/>
                  </a:cxn>
                  <a:cxn ang="0">
                    <a:pos x="65" y="289"/>
                  </a:cxn>
                  <a:cxn ang="0">
                    <a:pos x="35" y="319"/>
                  </a:cxn>
                  <a:cxn ang="0">
                    <a:pos x="0" y="346"/>
                  </a:cxn>
                  <a:cxn ang="0">
                    <a:pos x="44" y="349"/>
                  </a:cxn>
                  <a:cxn ang="0">
                    <a:pos x="90" y="349"/>
                  </a:cxn>
                  <a:cxn ang="0">
                    <a:pos x="136" y="351"/>
                  </a:cxn>
                  <a:cxn ang="0">
                    <a:pos x="182" y="351"/>
                  </a:cxn>
                  <a:cxn ang="0">
                    <a:pos x="231" y="351"/>
                  </a:cxn>
                  <a:cxn ang="0">
                    <a:pos x="279" y="351"/>
                  </a:cxn>
                  <a:cxn ang="0">
                    <a:pos x="327" y="351"/>
                  </a:cxn>
                  <a:cxn ang="0">
                    <a:pos x="373" y="351"/>
                  </a:cxn>
                  <a:cxn ang="0">
                    <a:pos x="383" y="351"/>
                  </a:cxn>
                  <a:cxn ang="0">
                    <a:pos x="392" y="351"/>
                  </a:cxn>
                  <a:cxn ang="0">
                    <a:pos x="403" y="351"/>
                  </a:cxn>
                  <a:cxn ang="0">
                    <a:pos x="413" y="351"/>
                  </a:cxn>
                  <a:cxn ang="0">
                    <a:pos x="422" y="351"/>
                  </a:cxn>
                  <a:cxn ang="0">
                    <a:pos x="433" y="351"/>
                  </a:cxn>
                  <a:cxn ang="0">
                    <a:pos x="443" y="351"/>
                  </a:cxn>
                  <a:cxn ang="0">
                    <a:pos x="454" y="351"/>
                  </a:cxn>
                  <a:cxn ang="0">
                    <a:pos x="476" y="330"/>
                  </a:cxn>
                  <a:cxn ang="0">
                    <a:pos x="495" y="303"/>
                  </a:cxn>
                  <a:cxn ang="0">
                    <a:pos x="506" y="273"/>
                  </a:cxn>
                  <a:cxn ang="0">
                    <a:pos x="506" y="237"/>
                  </a:cxn>
                  <a:cxn ang="0">
                    <a:pos x="504" y="215"/>
                  </a:cxn>
                  <a:cxn ang="0">
                    <a:pos x="498" y="190"/>
                  </a:cxn>
                  <a:cxn ang="0">
                    <a:pos x="487" y="169"/>
                  </a:cxn>
                  <a:cxn ang="0">
                    <a:pos x="474" y="147"/>
                  </a:cxn>
                </a:cxnLst>
                <a:rect l="0" t="0" r="r" b="b"/>
                <a:pathLst>
                  <a:path w="506" h="351">
                    <a:moveTo>
                      <a:pt x="474" y="147"/>
                    </a:moveTo>
                    <a:lnTo>
                      <a:pt x="457" y="139"/>
                    </a:lnTo>
                    <a:lnTo>
                      <a:pt x="440" y="128"/>
                    </a:lnTo>
                    <a:lnTo>
                      <a:pt x="424" y="119"/>
                    </a:lnTo>
                    <a:lnTo>
                      <a:pt x="405" y="112"/>
                    </a:lnTo>
                    <a:lnTo>
                      <a:pt x="389" y="103"/>
                    </a:lnTo>
                    <a:lnTo>
                      <a:pt x="370" y="96"/>
                    </a:lnTo>
                    <a:lnTo>
                      <a:pt x="353" y="89"/>
                    </a:lnTo>
                    <a:lnTo>
                      <a:pt x="334" y="82"/>
                    </a:lnTo>
                    <a:lnTo>
                      <a:pt x="307" y="68"/>
                    </a:lnTo>
                    <a:lnTo>
                      <a:pt x="283" y="54"/>
                    </a:lnTo>
                    <a:lnTo>
                      <a:pt x="263" y="41"/>
                    </a:lnTo>
                    <a:lnTo>
                      <a:pt x="247" y="33"/>
                    </a:lnTo>
                    <a:lnTo>
                      <a:pt x="233" y="22"/>
                    </a:lnTo>
                    <a:lnTo>
                      <a:pt x="221" y="13"/>
                    </a:lnTo>
                    <a:lnTo>
                      <a:pt x="207" y="6"/>
                    </a:lnTo>
                    <a:lnTo>
                      <a:pt x="193" y="0"/>
                    </a:lnTo>
                    <a:lnTo>
                      <a:pt x="196" y="17"/>
                    </a:lnTo>
                    <a:lnTo>
                      <a:pt x="196" y="33"/>
                    </a:lnTo>
                    <a:lnTo>
                      <a:pt x="196" y="49"/>
                    </a:lnTo>
                    <a:lnTo>
                      <a:pt x="193" y="66"/>
                    </a:lnTo>
                    <a:lnTo>
                      <a:pt x="182" y="109"/>
                    </a:lnTo>
                    <a:lnTo>
                      <a:pt x="168" y="149"/>
                    </a:lnTo>
                    <a:lnTo>
                      <a:pt x="147" y="188"/>
                    </a:lnTo>
                    <a:lnTo>
                      <a:pt x="125" y="223"/>
                    </a:lnTo>
                    <a:lnTo>
                      <a:pt x="97" y="256"/>
                    </a:lnTo>
                    <a:lnTo>
                      <a:pt x="65" y="289"/>
                    </a:lnTo>
                    <a:lnTo>
                      <a:pt x="35" y="319"/>
                    </a:lnTo>
                    <a:lnTo>
                      <a:pt x="0" y="346"/>
                    </a:lnTo>
                    <a:lnTo>
                      <a:pt x="44" y="349"/>
                    </a:lnTo>
                    <a:lnTo>
                      <a:pt x="90" y="349"/>
                    </a:lnTo>
                    <a:lnTo>
                      <a:pt x="136" y="351"/>
                    </a:lnTo>
                    <a:lnTo>
                      <a:pt x="182" y="351"/>
                    </a:lnTo>
                    <a:lnTo>
                      <a:pt x="231" y="351"/>
                    </a:lnTo>
                    <a:lnTo>
                      <a:pt x="279" y="351"/>
                    </a:lnTo>
                    <a:lnTo>
                      <a:pt x="327" y="351"/>
                    </a:lnTo>
                    <a:lnTo>
                      <a:pt x="373" y="351"/>
                    </a:lnTo>
                    <a:lnTo>
                      <a:pt x="383" y="351"/>
                    </a:lnTo>
                    <a:lnTo>
                      <a:pt x="392" y="351"/>
                    </a:lnTo>
                    <a:lnTo>
                      <a:pt x="403" y="351"/>
                    </a:lnTo>
                    <a:lnTo>
                      <a:pt x="413" y="351"/>
                    </a:lnTo>
                    <a:lnTo>
                      <a:pt x="422" y="351"/>
                    </a:lnTo>
                    <a:lnTo>
                      <a:pt x="433" y="351"/>
                    </a:lnTo>
                    <a:lnTo>
                      <a:pt x="443" y="351"/>
                    </a:lnTo>
                    <a:lnTo>
                      <a:pt x="454" y="351"/>
                    </a:lnTo>
                    <a:lnTo>
                      <a:pt x="476" y="330"/>
                    </a:lnTo>
                    <a:lnTo>
                      <a:pt x="495" y="303"/>
                    </a:lnTo>
                    <a:lnTo>
                      <a:pt x="506" y="273"/>
                    </a:lnTo>
                    <a:lnTo>
                      <a:pt x="506" y="237"/>
                    </a:lnTo>
                    <a:lnTo>
                      <a:pt x="504" y="215"/>
                    </a:lnTo>
                    <a:lnTo>
                      <a:pt x="498" y="190"/>
                    </a:lnTo>
                    <a:lnTo>
                      <a:pt x="487" y="169"/>
                    </a:lnTo>
                    <a:lnTo>
                      <a:pt x="474" y="147"/>
                    </a:lnTo>
                    <a:close/>
                  </a:path>
                </a:pathLst>
              </a:custGeom>
              <a:solidFill>
                <a:srgbClr val="D3D6B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5" name="Freeform 141"/>
              <p:cNvSpPr>
                <a:spLocks/>
              </p:cNvSpPr>
              <p:nvPr/>
            </p:nvSpPr>
            <p:spPr bwMode="auto">
              <a:xfrm>
                <a:off x="532" y="3393"/>
                <a:ext cx="130" cy="234"/>
              </a:xfrm>
              <a:custGeom>
                <a:avLst/>
                <a:gdLst/>
                <a:ahLst/>
                <a:cxnLst>
                  <a:cxn ang="0">
                    <a:pos x="520" y="0"/>
                  </a:cxn>
                  <a:cxn ang="0">
                    <a:pos x="460" y="28"/>
                  </a:cxn>
                  <a:cxn ang="0">
                    <a:pos x="408" y="58"/>
                  </a:cxn>
                  <a:cxn ang="0">
                    <a:pos x="359" y="90"/>
                  </a:cxn>
                  <a:cxn ang="0">
                    <a:pos x="313" y="124"/>
                  </a:cxn>
                  <a:cxn ang="0">
                    <a:pos x="274" y="156"/>
                  </a:cxn>
                  <a:cxn ang="0">
                    <a:pos x="237" y="194"/>
                  </a:cxn>
                  <a:cxn ang="0">
                    <a:pos x="203" y="232"/>
                  </a:cxn>
                  <a:cxn ang="0">
                    <a:pos x="173" y="270"/>
                  </a:cxn>
                  <a:cxn ang="0">
                    <a:pos x="147" y="313"/>
                  </a:cxn>
                  <a:cxn ang="0">
                    <a:pos x="122" y="359"/>
                  </a:cxn>
                  <a:cxn ang="0">
                    <a:pos x="97" y="407"/>
                  </a:cxn>
                  <a:cxn ang="0">
                    <a:pos x="76" y="455"/>
                  </a:cxn>
                  <a:cxn ang="0">
                    <a:pos x="57" y="509"/>
                  </a:cxn>
                  <a:cxn ang="0">
                    <a:pos x="37" y="564"/>
                  </a:cxn>
                  <a:cxn ang="0">
                    <a:pos x="19" y="624"/>
                  </a:cxn>
                  <a:cxn ang="0">
                    <a:pos x="0" y="686"/>
                  </a:cxn>
                  <a:cxn ang="0">
                    <a:pos x="5" y="744"/>
                  </a:cxn>
                  <a:cxn ang="0">
                    <a:pos x="10" y="798"/>
                  </a:cxn>
                  <a:cxn ang="0">
                    <a:pos x="16" y="850"/>
                  </a:cxn>
                  <a:cxn ang="0">
                    <a:pos x="24" y="905"/>
                  </a:cxn>
                  <a:cxn ang="0">
                    <a:pos x="46" y="916"/>
                  </a:cxn>
                  <a:cxn ang="0">
                    <a:pos x="60" y="923"/>
                  </a:cxn>
                  <a:cxn ang="0">
                    <a:pos x="76" y="932"/>
                  </a:cxn>
                  <a:cxn ang="0">
                    <a:pos x="97" y="937"/>
                  </a:cxn>
                  <a:cxn ang="0">
                    <a:pos x="95" y="836"/>
                  </a:cxn>
                  <a:cxn ang="0">
                    <a:pos x="103" y="727"/>
                  </a:cxn>
                  <a:cxn ang="0">
                    <a:pos x="125" y="616"/>
                  </a:cxn>
                  <a:cxn ang="0">
                    <a:pos x="157" y="504"/>
                  </a:cxn>
                  <a:cxn ang="0">
                    <a:pos x="198" y="396"/>
                  </a:cxn>
                  <a:cxn ang="0">
                    <a:pos x="253" y="295"/>
                  </a:cxn>
                  <a:cxn ang="0">
                    <a:pos x="318" y="205"/>
                  </a:cxn>
                  <a:cxn ang="0">
                    <a:pos x="394" y="131"/>
                  </a:cxn>
                  <a:cxn ang="0">
                    <a:pos x="410" y="115"/>
                  </a:cxn>
                  <a:cxn ang="0">
                    <a:pos x="430" y="101"/>
                  </a:cxn>
                  <a:cxn ang="0">
                    <a:pos x="446" y="85"/>
                  </a:cxn>
                  <a:cxn ang="0">
                    <a:pos x="465" y="71"/>
                  </a:cxn>
                  <a:cxn ang="0">
                    <a:pos x="481" y="55"/>
                  </a:cxn>
                  <a:cxn ang="0">
                    <a:pos x="498" y="39"/>
                  </a:cxn>
                  <a:cxn ang="0">
                    <a:pos x="511" y="20"/>
                  </a:cxn>
                  <a:cxn ang="0">
                    <a:pos x="520" y="0"/>
                  </a:cxn>
                </a:cxnLst>
                <a:rect l="0" t="0" r="r" b="b"/>
                <a:pathLst>
                  <a:path w="520" h="937">
                    <a:moveTo>
                      <a:pt x="520" y="0"/>
                    </a:moveTo>
                    <a:lnTo>
                      <a:pt x="460" y="28"/>
                    </a:lnTo>
                    <a:lnTo>
                      <a:pt x="408" y="58"/>
                    </a:lnTo>
                    <a:lnTo>
                      <a:pt x="359" y="90"/>
                    </a:lnTo>
                    <a:lnTo>
                      <a:pt x="313" y="124"/>
                    </a:lnTo>
                    <a:lnTo>
                      <a:pt x="274" y="156"/>
                    </a:lnTo>
                    <a:lnTo>
                      <a:pt x="237" y="194"/>
                    </a:lnTo>
                    <a:lnTo>
                      <a:pt x="203" y="232"/>
                    </a:lnTo>
                    <a:lnTo>
                      <a:pt x="173" y="270"/>
                    </a:lnTo>
                    <a:lnTo>
                      <a:pt x="147" y="313"/>
                    </a:lnTo>
                    <a:lnTo>
                      <a:pt x="122" y="359"/>
                    </a:lnTo>
                    <a:lnTo>
                      <a:pt x="97" y="407"/>
                    </a:lnTo>
                    <a:lnTo>
                      <a:pt x="76" y="455"/>
                    </a:lnTo>
                    <a:lnTo>
                      <a:pt x="57" y="509"/>
                    </a:lnTo>
                    <a:lnTo>
                      <a:pt x="37" y="564"/>
                    </a:lnTo>
                    <a:lnTo>
                      <a:pt x="19" y="624"/>
                    </a:lnTo>
                    <a:lnTo>
                      <a:pt x="0" y="686"/>
                    </a:lnTo>
                    <a:lnTo>
                      <a:pt x="5" y="744"/>
                    </a:lnTo>
                    <a:lnTo>
                      <a:pt x="10" y="798"/>
                    </a:lnTo>
                    <a:lnTo>
                      <a:pt x="16" y="850"/>
                    </a:lnTo>
                    <a:lnTo>
                      <a:pt x="24" y="905"/>
                    </a:lnTo>
                    <a:lnTo>
                      <a:pt x="46" y="916"/>
                    </a:lnTo>
                    <a:lnTo>
                      <a:pt x="60" y="923"/>
                    </a:lnTo>
                    <a:lnTo>
                      <a:pt x="76" y="932"/>
                    </a:lnTo>
                    <a:lnTo>
                      <a:pt x="97" y="937"/>
                    </a:lnTo>
                    <a:lnTo>
                      <a:pt x="95" y="836"/>
                    </a:lnTo>
                    <a:lnTo>
                      <a:pt x="103" y="727"/>
                    </a:lnTo>
                    <a:lnTo>
                      <a:pt x="125" y="616"/>
                    </a:lnTo>
                    <a:lnTo>
                      <a:pt x="157" y="504"/>
                    </a:lnTo>
                    <a:lnTo>
                      <a:pt x="198" y="396"/>
                    </a:lnTo>
                    <a:lnTo>
                      <a:pt x="253" y="295"/>
                    </a:lnTo>
                    <a:lnTo>
                      <a:pt x="318" y="205"/>
                    </a:lnTo>
                    <a:lnTo>
                      <a:pt x="394" y="131"/>
                    </a:lnTo>
                    <a:lnTo>
                      <a:pt x="410" y="115"/>
                    </a:lnTo>
                    <a:lnTo>
                      <a:pt x="430" y="101"/>
                    </a:lnTo>
                    <a:lnTo>
                      <a:pt x="446" y="85"/>
                    </a:lnTo>
                    <a:lnTo>
                      <a:pt x="465" y="71"/>
                    </a:lnTo>
                    <a:lnTo>
                      <a:pt x="481" y="55"/>
                    </a:lnTo>
                    <a:lnTo>
                      <a:pt x="498" y="39"/>
                    </a:lnTo>
                    <a:lnTo>
                      <a:pt x="511" y="20"/>
                    </a:lnTo>
                    <a:lnTo>
                      <a:pt x="520" y="0"/>
                    </a:lnTo>
                    <a:close/>
                  </a:path>
                </a:pathLst>
              </a:custGeom>
              <a:solidFill>
                <a:srgbClr val="D3D6B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6" name="Freeform 142"/>
              <p:cNvSpPr>
                <a:spLocks/>
              </p:cNvSpPr>
              <p:nvPr/>
            </p:nvSpPr>
            <p:spPr bwMode="auto">
              <a:xfrm>
                <a:off x="471" y="3349"/>
                <a:ext cx="33" cy="267"/>
              </a:xfrm>
              <a:custGeom>
                <a:avLst/>
                <a:gdLst/>
                <a:ahLst/>
                <a:cxnLst>
                  <a:cxn ang="0">
                    <a:pos x="66" y="1066"/>
                  </a:cxn>
                  <a:cxn ang="0">
                    <a:pos x="57" y="925"/>
                  </a:cxn>
                  <a:cxn ang="0">
                    <a:pos x="52" y="786"/>
                  </a:cxn>
                  <a:cxn ang="0">
                    <a:pos x="52" y="652"/>
                  </a:cxn>
                  <a:cxn ang="0">
                    <a:pos x="55" y="519"/>
                  </a:cxn>
                  <a:cxn ang="0">
                    <a:pos x="66" y="391"/>
                  </a:cxn>
                  <a:cxn ang="0">
                    <a:pos x="79" y="260"/>
                  </a:cxn>
                  <a:cxn ang="0">
                    <a:pos x="101" y="130"/>
                  </a:cxn>
                  <a:cxn ang="0">
                    <a:pos x="131" y="0"/>
                  </a:cxn>
                  <a:cxn ang="0">
                    <a:pos x="128" y="0"/>
                  </a:cxn>
                  <a:cxn ang="0">
                    <a:pos x="119" y="0"/>
                  </a:cxn>
                  <a:cxn ang="0">
                    <a:pos x="107" y="0"/>
                  </a:cxn>
                  <a:cxn ang="0">
                    <a:pos x="93" y="0"/>
                  </a:cxn>
                  <a:cxn ang="0">
                    <a:pos x="82" y="37"/>
                  </a:cxn>
                  <a:cxn ang="0">
                    <a:pos x="73" y="76"/>
                  </a:cxn>
                  <a:cxn ang="0">
                    <a:pos x="66" y="113"/>
                  </a:cxn>
                  <a:cxn ang="0">
                    <a:pos x="63" y="154"/>
                  </a:cxn>
                  <a:cxn ang="0">
                    <a:pos x="33" y="367"/>
                  </a:cxn>
                  <a:cxn ang="0">
                    <a:pos x="11" y="585"/>
                  </a:cxn>
                  <a:cxn ang="0">
                    <a:pos x="0" y="802"/>
                  </a:cxn>
                  <a:cxn ang="0">
                    <a:pos x="3" y="1020"/>
                  </a:cxn>
                  <a:cxn ang="0">
                    <a:pos x="19" y="1045"/>
                  </a:cxn>
                  <a:cxn ang="0">
                    <a:pos x="30" y="1055"/>
                  </a:cxn>
                  <a:cxn ang="0">
                    <a:pos x="41" y="1064"/>
                  </a:cxn>
                  <a:cxn ang="0">
                    <a:pos x="66" y="1066"/>
                  </a:cxn>
                </a:cxnLst>
                <a:rect l="0" t="0" r="r" b="b"/>
                <a:pathLst>
                  <a:path w="131" h="1066">
                    <a:moveTo>
                      <a:pt x="66" y="1066"/>
                    </a:moveTo>
                    <a:lnTo>
                      <a:pt x="57" y="925"/>
                    </a:lnTo>
                    <a:lnTo>
                      <a:pt x="52" y="786"/>
                    </a:lnTo>
                    <a:lnTo>
                      <a:pt x="52" y="652"/>
                    </a:lnTo>
                    <a:lnTo>
                      <a:pt x="55" y="519"/>
                    </a:lnTo>
                    <a:lnTo>
                      <a:pt x="66" y="391"/>
                    </a:lnTo>
                    <a:lnTo>
                      <a:pt x="79" y="260"/>
                    </a:lnTo>
                    <a:lnTo>
                      <a:pt x="101" y="130"/>
                    </a:lnTo>
                    <a:lnTo>
                      <a:pt x="131" y="0"/>
                    </a:lnTo>
                    <a:lnTo>
                      <a:pt x="128" y="0"/>
                    </a:lnTo>
                    <a:lnTo>
                      <a:pt x="119" y="0"/>
                    </a:lnTo>
                    <a:lnTo>
                      <a:pt x="107" y="0"/>
                    </a:lnTo>
                    <a:lnTo>
                      <a:pt x="93" y="0"/>
                    </a:lnTo>
                    <a:lnTo>
                      <a:pt x="82" y="37"/>
                    </a:lnTo>
                    <a:lnTo>
                      <a:pt x="73" y="76"/>
                    </a:lnTo>
                    <a:lnTo>
                      <a:pt x="66" y="113"/>
                    </a:lnTo>
                    <a:lnTo>
                      <a:pt x="63" y="154"/>
                    </a:lnTo>
                    <a:lnTo>
                      <a:pt x="33" y="367"/>
                    </a:lnTo>
                    <a:lnTo>
                      <a:pt x="11" y="585"/>
                    </a:lnTo>
                    <a:lnTo>
                      <a:pt x="0" y="802"/>
                    </a:lnTo>
                    <a:lnTo>
                      <a:pt x="3" y="1020"/>
                    </a:lnTo>
                    <a:lnTo>
                      <a:pt x="19" y="1045"/>
                    </a:lnTo>
                    <a:lnTo>
                      <a:pt x="30" y="1055"/>
                    </a:lnTo>
                    <a:lnTo>
                      <a:pt x="41" y="1064"/>
                    </a:lnTo>
                    <a:lnTo>
                      <a:pt x="66" y="1066"/>
                    </a:lnTo>
                    <a:close/>
                  </a:path>
                </a:pathLst>
              </a:custGeom>
              <a:solidFill>
                <a:srgbClr val="AAAD93"/>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7" name="Freeform 143"/>
              <p:cNvSpPr>
                <a:spLocks/>
              </p:cNvSpPr>
              <p:nvPr/>
            </p:nvSpPr>
            <p:spPr bwMode="auto">
              <a:xfrm>
                <a:off x="412" y="3658"/>
                <a:ext cx="410" cy="199"/>
              </a:xfrm>
              <a:custGeom>
                <a:avLst/>
                <a:gdLst/>
                <a:ahLst/>
                <a:cxnLst>
                  <a:cxn ang="0">
                    <a:pos x="185" y="110"/>
                  </a:cxn>
                  <a:cxn ang="0">
                    <a:pos x="98" y="175"/>
                  </a:cxn>
                  <a:cxn ang="0">
                    <a:pos x="35" y="251"/>
                  </a:cxn>
                  <a:cxn ang="0">
                    <a:pos x="5" y="333"/>
                  </a:cxn>
                  <a:cxn ang="0">
                    <a:pos x="5" y="419"/>
                  </a:cxn>
                  <a:cxn ang="0">
                    <a:pos x="38" y="502"/>
                  </a:cxn>
                  <a:cxn ang="0">
                    <a:pos x="104" y="578"/>
                  </a:cxn>
                  <a:cxn ang="0">
                    <a:pos x="194" y="643"/>
                  </a:cxn>
                  <a:cxn ang="0">
                    <a:pos x="307" y="700"/>
                  </a:cxn>
                  <a:cxn ang="0">
                    <a:pos x="443" y="746"/>
                  </a:cxn>
                  <a:cxn ang="0">
                    <a:pos x="597" y="780"/>
                  </a:cxn>
                  <a:cxn ang="0">
                    <a:pos x="760" y="796"/>
                  </a:cxn>
                  <a:cxn ang="0">
                    <a:pos x="915" y="796"/>
                  </a:cxn>
                  <a:cxn ang="0">
                    <a:pos x="1046" y="787"/>
                  </a:cxn>
                  <a:cxn ang="0">
                    <a:pos x="1168" y="766"/>
                  </a:cxn>
                  <a:cxn ang="0">
                    <a:pos x="1283" y="736"/>
                  </a:cxn>
                  <a:cxn ang="0">
                    <a:pos x="1389" y="698"/>
                  </a:cxn>
                  <a:cxn ang="0">
                    <a:pos x="1479" y="651"/>
                  </a:cxn>
                  <a:cxn ang="0">
                    <a:pos x="1555" y="600"/>
                  </a:cxn>
                  <a:cxn ang="0">
                    <a:pos x="1615" y="539"/>
                  </a:cxn>
                  <a:cxn ang="0">
                    <a:pos x="1637" y="499"/>
                  </a:cxn>
                  <a:cxn ang="0">
                    <a:pos x="1633" y="474"/>
                  </a:cxn>
                  <a:cxn ang="0">
                    <a:pos x="1631" y="444"/>
                  </a:cxn>
                  <a:cxn ang="0">
                    <a:pos x="1628" y="426"/>
                  </a:cxn>
                  <a:cxn ang="0">
                    <a:pos x="1579" y="417"/>
                  </a:cxn>
                  <a:cxn ang="0">
                    <a:pos x="1506" y="379"/>
                  </a:cxn>
                  <a:cxn ang="0">
                    <a:pos x="1465" y="313"/>
                  </a:cxn>
                  <a:cxn ang="0">
                    <a:pos x="1486" y="248"/>
                  </a:cxn>
                  <a:cxn ang="0">
                    <a:pos x="1555" y="216"/>
                  </a:cxn>
                  <a:cxn ang="0">
                    <a:pos x="1465" y="136"/>
                  </a:cxn>
                  <a:cxn ang="0">
                    <a:pos x="1370" y="82"/>
                  </a:cxn>
                  <a:cxn ang="0">
                    <a:pos x="1271" y="46"/>
                  </a:cxn>
                  <a:cxn ang="0">
                    <a:pos x="1179" y="17"/>
                  </a:cxn>
                  <a:cxn ang="0">
                    <a:pos x="1111" y="0"/>
                  </a:cxn>
                  <a:cxn ang="0">
                    <a:pos x="1057" y="6"/>
                  </a:cxn>
                  <a:cxn ang="0">
                    <a:pos x="1002" y="23"/>
                  </a:cxn>
                  <a:cxn ang="0">
                    <a:pos x="937" y="46"/>
                  </a:cxn>
                  <a:cxn ang="0">
                    <a:pos x="910" y="112"/>
                  </a:cxn>
                  <a:cxn ang="0">
                    <a:pos x="871" y="177"/>
                  </a:cxn>
                  <a:cxn ang="0">
                    <a:pos x="1013" y="254"/>
                  </a:cxn>
                  <a:cxn ang="0">
                    <a:pos x="1089" y="338"/>
                  </a:cxn>
                  <a:cxn ang="0">
                    <a:pos x="1111" y="428"/>
                  </a:cxn>
                  <a:cxn ang="0">
                    <a:pos x="1087" y="513"/>
                  </a:cxn>
                  <a:cxn ang="0">
                    <a:pos x="1016" y="589"/>
                  </a:cxn>
                  <a:cxn ang="0">
                    <a:pos x="915" y="643"/>
                  </a:cxn>
                  <a:cxn ang="0">
                    <a:pos x="784" y="673"/>
                  </a:cxn>
                  <a:cxn ang="0">
                    <a:pos x="632" y="668"/>
                  </a:cxn>
                  <a:cxn ang="0">
                    <a:pos x="567" y="660"/>
                  </a:cxn>
                  <a:cxn ang="0">
                    <a:pos x="501" y="649"/>
                  </a:cxn>
                  <a:cxn ang="0">
                    <a:pos x="436" y="633"/>
                  </a:cxn>
                  <a:cxn ang="0">
                    <a:pos x="371" y="610"/>
                  </a:cxn>
                  <a:cxn ang="0">
                    <a:pos x="311" y="583"/>
                  </a:cxn>
                  <a:cxn ang="0">
                    <a:pos x="256" y="545"/>
                  </a:cxn>
                  <a:cxn ang="0">
                    <a:pos x="210" y="499"/>
                  </a:cxn>
                  <a:cxn ang="0">
                    <a:pos x="171" y="439"/>
                  </a:cxn>
                  <a:cxn ang="0">
                    <a:pos x="158" y="327"/>
                  </a:cxn>
                  <a:cxn ang="0">
                    <a:pos x="215" y="226"/>
                  </a:cxn>
                  <a:cxn ang="0">
                    <a:pos x="234" y="210"/>
                  </a:cxn>
                  <a:cxn ang="0">
                    <a:pos x="256" y="196"/>
                  </a:cxn>
                  <a:cxn ang="0">
                    <a:pos x="277" y="186"/>
                  </a:cxn>
                  <a:cxn ang="0">
                    <a:pos x="302" y="177"/>
                  </a:cxn>
                  <a:cxn ang="0">
                    <a:pos x="267" y="129"/>
                  </a:cxn>
                  <a:cxn ang="0">
                    <a:pos x="237" y="80"/>
                  </a:cxn>
                </a:cxnLst>
                <a:rect l="0" t="0" r="r" b="b"/>
                <a:pathLst>
                  <a:path w="1639" h="799">
                    <a:moveTo>
                      <a:pt x="237" y="80"/>
                    </a:moveTo>
                    <a:lnTo>
                      <a:pt x="185" y="110"/>
                    </a:lnTo>
                    <a:lnTo>
                      <a:pt x="139" y="142"/>
                    </a:lnTo>
                    <a:lnTo>
                      <a:pt x="98" y="175"/>
                    </a:lnTo>
                    <a:lnTo>
                      <a:pt x="63" y="213"/>
                    </a:lnTo>
                    <a:lnTo>
                      <a:pt x="35" y="251"/>
                    </a:lnTo>
                    <a:lnTo>
                      <a:pt x="17" y="292"/>
                    </a:lnTo>
                    <a:lnTo>
                      <a:pt x="5" y="333"/>
                    </a:lnTo>
                    <a:lnTo>
                      <a:pt x="0" y="377"/>
                    </a:lnTo>
                    <a:lnTo>
                      <a:pt x="5" y="419"/>
                    </a:lnTo>
                    <a:lnTo>
                      <a:pt x="17" y="461"/>
                    </a:lnTo>
                    <a:lnTo>
                      <a:pt x="38" y="502"/>
                    </a:lnTo>
                    <a:lnTo>
                      <a:pt x="68" y="539"/>
                    </a:lnTo>
                    <a:lnTo>
                      <a:pt x="104" y="578"/>
                    </a:lnTo>
                    <a:lnTo>
                      <a:pt x="144" y="610"/>
                    </a:lnTo>
                    <a:lnTo>
                      <a:pt x="194" y="643"/>
                    </a:lnTo>
                    <a:lnTo>
                      <a:pt x="247" y="673"/>
                    </a:lnTo>
                    <a:lnTo>
                      <a:pt x="307" y="700"/>
                    </a:lnTo>
                    <a:lnTo>
                      <a:pt x="373" y="725"/>
                    </a:lnTo>
                    <a:lnTo>
                      <a:pt x="443" y="746"/>
                    </a:lnTo>
                    <a:lnTo>
                      <a:pt x="517" y="766"/>
                    </a:lnTo>
                    <a:lnTo>
                      <a:pt x="597" y="780"/>
                    </a:lnTo>
                    <a:lnTo>
                      <a:pt x="678" y="790"/>
                    </a:lnTo>
                    <a:lnTo>
                      <a:pt x="760" y="796"/>
                    </a:lnTo>
                    <a:lnTo>
                      <a:pt x="847" y="799"/>
                    </a:lnTo>
                    <a:lnTo>
                      <a:pt x="915" y="796"/>
                    </a:lnTo>
                    <a:lnTo>
                      <a:pt x="980" y="792"/>
                    </a:lnTo>
                    <a:lnTo>
                      <a:pt x="1046" y="787"/>
                    </a:lnTo>
                    <a:lnTo>
                      <a:pt x="1108" y="776"/>
                    </a:lnTo>
                    <a:lnTo>
                      <a:pt x="1168" y="766"/>
                    </a:lnTo>
                    <a:lnTo>
                      <a:pt x="1228" y="752"/>
                    </a:lnTo>
                    <a:lnTo>
                      <a:pt x="1283" y="736"/>
                    </a:lnTo>
                    <a:lnTo>
                      <a:pt x="1336" y="716"/>
                    </a:lnTo>
                    <a:lnTo>
                      <a:pt x="1389" y="698"/>
                    </a:lnTo>
                    <a:lnTo>
                      <a:pt x="1435" y="676"/>
                    </a:lnTo>
                    <a:lnTo>
                      <a:pt x="1479" y="651"/>
                    </a:lnTo>
                    <a:lnTo>
                      <a:pt x="1520" y="627"/>
                    </a:lnTo>
                    <a:lnTo>
                      <a:pt x="1555" y="600"/>
                    </a:lnTo>
                    <a:lnTo>
                      <a:pt x="1587" y="570"/>
                    </a:lnTo>
                    <a:lnTo>
                      <a:pt x="1615" y="539"/>
                    </a:lnTo>
                    <a:lnTo>
                      <a:pt x="1639" y="509"/>
                    </a:lnTo>
                    <a:lnTo>
                      <a:pt x="1637" y="499"/>
                    </a:lnTo>
                    <a:lnTo>
                      <a:pt x="1637" y="488"/>
                    </a:lnTo>
                    <a:lnTo>
                      <a:pt x="1633" y="474"/>
                    </a:lnTo>
                    <a:lnTo>
                      <a:pt x="1628" y="458"/>
                    </a:lnTo>
                    <a:lnTo>
                      <a:pt x="1631" y="444"/>
                    </a:lnTo>
                    <a:lnTo>
                      <a:pt x="1631" y="433"/>
                    </a:lnTo>
                    <a:lnTo>
                      <a:pt x="1628" y="426"/>
                    </a:lnTo>
                    <a:lnTo>
                      <a:pt x="1617" y="423"/>
                    </a:lnTo>
                    <a:lnTo>
                      <a:pt x="1579" y="417"/>
                    </a:lnTo>
                    <a:lnTo>
                      <a:pt x="1541" y="403"/>
                    </a:lnTo>
                    <a:lnTo>
                      <a:pt x="1506" y="379"/>
                    </a:lnTo>
                    <a:lnTo>
                      <a:pt x="1481" y="349"/>
                    </a:lnTo>
                    <a:lnTo>
                      <a:pt x="1465" y="313"/>
                    </a:lnTo>
                    <a:lnTo>
                      <a:pt x="1465" y="281"/>
                    </a:lnTo>
                    <a:lnTo>
                      <a:pt x="1486" y="248"/>
                    </a:lnTo>
                    <a:lnTo>
                      <a:pt x="1530" y="221"/>
                    </a:lnTo>
                    <a:lnTo>
                      <a:pt x="1555" y="216"/>
                    </a:lnTo>
                    <a:lnTo>
                      <a:pt x="1511" y="172"/>
                    </a:lnTo>
                    <a:lnTo>
                      <a:pt x="1465" y="136"/>
                    </a:lnTo>
                    <a:lnTo>
                      <a:pt x="1416" y="106"/>
                    </a:lnTo>
                    <a:lnTo>
                      <a:pt x="1370" y="82"/>
                    </a:lnTo>
                    <a:lnTo>
                      <a:pt x="1320" y="64"/>
                    </a:lnTo>
                    <a:lnTo>
                      <a:pt x="1271" y="46"/>
                    </a:lnTo>
                    <a:lnTo>
                      <a:pt x="1225" y="34"/>
                    </a:lnTo>
                    <a:lnTo>
                      <a:pt x="1179" y="17"/>
                    </a:lnTo>
                    <a:lnTo>
                      <a:pt x="1141" y="6"/>
                    </a:lnTo>
                    <a:lnTo>
                      <a:pt x="1111" y="0"/>
                    </a:lnTo>
                    <a:lnTo>
                      <a:pt x="1081" y="0"/>
                    </a:lnTo>
                    <a:lnTo>
                      <a:pt x="1057" y="6"/>
                    </a:lnTo>
                    <a:lnTo>
                      <a:pt x="1029" y="14"/>
                    </a:lnTo>
                    <a:lnTo>
                      <a:pt x="1002" y="23"/>
                    </a:lnTo>
                    <a:lnTo>
                      <a:pt x="972" y="36"/>
                    </a:lnTo>
                    <a:lnTo>
                      <a:pt x="937" y="46"/>
                    </a:lnTo>
                    <a:lnTo>
                      <a:pt x="923" y="80"/>
                    </a:lnTo>
                    <a:lnTo>
                      <a:pt x="910" y="112"/>
                    </a:lnTo>
                    <a:lnTo>
                      <a:pt x="893" y="147"/>
                    </a:lnTo>
                    <a:lnTo>
                      <a:pt x="871" y="177"/>
                    </a:lnTo>
                    <a:lnTo>
                      <a:pt x="950" y="213"/>
                    </a:lnTo>
                    <a:lnTo>
                      <a:pt x="1013" y="254"/>
                    </a:lnTo>
                    <a:lnTo>
                      <a:pt x="1059" y="295"/>
                    </a:lnTo>
                    <a:lnTo>
                      <a:pt x="1089" y="338"/>
                    </a:lnTo>
                    <a:lnTo>
                      <a:pt x="1108" y="384"/>
                    </a:lnTo>
                    <a:lnTo>
                      <a:pt x="1111" y="428"/>
                    </a:lnTo>
                    <a:lnTo>
                      <a:pt x="1106" y="472"/>
                    </a:lnTo>
                    <a:lnTo>
                      <a:pt x="1087" y="513"/>
                    </a:lnTo>
                    <a:lnTo>
                      <a:pt x="1057" y="553"/>
                    </a:lnTo>
                    <a:lnTo>
                      <a:pt x="1016" y="589"/>
                    </a:lnTo>
                    <a:lnTo>
                      <a:pt x="970" y="619"/>
                    </a:lnTo>
                    <a:lnTo>
                      <a:pt x="915" y="643"/>
                    </a:lnTo>
                    <a:lnTo>
                      <a:pt x="852" y="663"/>
                    </a:lnTo>
                    <a:lnTo>
                      <a:pt x="784" y="673"/>
                    </a:lnTo>
                    <a:lnTo>
                      <a:pt x="710" y="673"/>
                    </a:lnTo>
                    <a:lnTo>
                      <a:pt x="632" y="668"/>
                    </a:lnTo>
                    <a:lnTo>
                      <a:pt x="599" y="663"/>
                    </a:lnTo>
                    <a:lnTo>
                      <a:pt x="567" y="660"/>
                    </a:lnTo>
                    <a:lnTo>
                      <a:pt x="534" y="654"/>
                    </a:lnTo>
                    <a:lnTo>
                      <a:pt x="501" y="649"/>
                    </a:lnTo>
                    <a:lnTo>
                      <a:pt x="468" y="640"/>
                    </a:lnTo>
                    <a:lnTo>
                      <a:pt x="436" y="633"/>
                    </a:lnTo>
                    <a:lnTo>
                      <a:pt x="403" y="624"/>
                    </a:lnTo>
                    <a:lnTo>
                      <a:pt x="371" y="610"/>
                    </a:lnTo>
                    <a:lnTo>
                      <a:pt x="341" y="600"/>
                    </a:lnTo>
                    <a:lnTo>
                      <a:pt x="311" y="583"/>
                    </a:lnTo>
                    <a:lnTo>
                      <a:pt x="283" y="567"/>
                    </a:lnTo>
                    <a:lnTo>
                      <a:pt x="256" y="545"/>
                    </a:lnTo>
                    <a:lnTo>
                      <a:pt x="231" y="523"/>
                    </a:lnTo>
                    <a:lnTo>
                      <a:pt x="210" y="499"/>
                    </a:lnTo>
                    <a:lnTo>
                      <a:pt x="190" y="472"/>
                    </a:lnTo>
                    <a:lnTo>
                      <a:pt x="171" y="439"/>
                    </a:lnTo>
                    <a:lnTo>
                      <a:pt x="155" y="384"/>
                    </a:lnTo>
                    <a:lnTo>
                      <a:pt x="158" y="327"/>
                    </a:lnTo>
                    <a:lnTo>
                      <a:pt x="177" y="273"/>
                    </a:lnTo>
                    <a:lnTo>
                      <a:pt x="215" y="226"/>
                    </a:lnTo>
                    <a:lnTo>
                      <a:pt x="224" y="219"/>
                    </a:lnTo>
                    <a:lnTo>
                      <a:pt x="234" y="210"/>
                    </a:lnTo>
                    <a:lnTo>
                      <a:pt x="242" y="202"/>
                    </a:lnTo>
                    <a:lnTo>
                      <a:pt x="256" y="196"/>
                    </a:lnTo>
                    <a:lnTo>
                      <a:pt x="267" y="191"/>
                    </a:lnTo>
                    <a:lnTo>
                      <a:pt x="277" y="186"/>
                    </a:lnTo>
                    <a:lnTo>
                      <a:pt x="291" y="183"/>
                    </a:lnTo>
                    <a:lnTo>
                      <a:pt x="302" y="177"/>
                    </a:lnTo>
                    <a:lnTo>
                      <a:pt x="283" y="154"/>
                    </a:lnTo>
                    <a:lnTo>
                      <a:pt x="267" y="129"/>
                    </a:lnTo>
                    <a:lnTo>
                      <a:pt x="251" y="104"/>
                    </a:lnTo>
                    <a:lnTo>
                      <a:pt x="237" y="80"/>
                    </a:lnTo>
                    <a:close/>
                  </a:path>
                </a:pathLst>
              </a:custGeom>
              <a:solidFill>
                <a:srgbClr val="8E91B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8" name="Freeform 144"/>
              <p:cNvSpPr>
                <a:spLocks/>
              </p:cNvSpPr>
              <p:nvPr/>
            </p:nvSpPr>
            <p:spPr bwMode="auto">
              <a:xfrm>
                <a:off x="202" y="3694"/>
                <a:ext cx="542" cy="354"/>
              </a:xfrm>
              <a:custGeom>
                <a:avLst/>
                <a:gdLst/>
                <a:ahLst/>
                <a:cxnLst>
                  <a:cxn ang="0">
                    <a:pos x="1938" y="986"/>
                  </a:cxn>
                  <a:cxn ang="0">
                    <a:pos x="1887" y="997"/>
                  </a:cxn>
                  <a:cxn ang="0">
                    <a:pos x="1816" y="1013"/>
                  </a:cxn>
                  <a:cxn ang="0">
                    <a:pos x="1729" y="1032"/>
                  </a:cxn>
                  <a:cxn ang="0">
                    <a:pos x="1628" y="1052"/>
                  </a:cxn>
                  <a:cxn ang="0">
                    <a:pos x="1519" y="1066"/>
                  </a:cxn>
                  <a:cxn ang="0">
                    <a:pos x="1399" y="1076"/>
                  </a:cxn>
                  <a:cxn ang="0">
                    <a:pos x="1277" y="1076"/>
                  </a:cxn>
                  <a:cxn ang="0">
                    <a:pos x="1165" y="1068"/>
                  </a:cxn>
                  <a:cxn ang="0">
                    <a:pos x="1038" y="1052"/>
                  </a:cxn>
                  <a:cxn ang="0">
                    <a:pos x="884" y="1025"/>
                  </a:cxn>
                  <a:cxn ang="0">
                    <a:pos x="721" y="983"/>
                  </a:cxn>
                  <a:cxn ang="0">
                    <a:pos x="561" y="930"/>
                  </a:cxn>
                  <a:cxn ang="0">
                    <a:pos x="419" y="861"/>
                  </a:cxn>
                  <a:cxn ang="0">
                    <a:pos x="305" y="771"/>
                  </a:cxn>
                  <a:cxn ang="0">
                    <a:pos x="237" y="665"/>
                  </a:cxn>
                  <a:cxn ang="0">
                    <a:pos x="218" y="559"/>
                  </a:cxn>
                  <a:cxn ang="0">
                    <a:pos x="209" y="458"/>
                  </a:cxn>
                  <a:cxn ang="0">
                    <a:pos x="212" y="350"/>
                  </a:cxn>
                  <a:cxn ang="0">
                    <a:pos x="242" y="243"/>
                  </a:cxn>
                  <a:cxn ang="0">
                    <a:pos x="288" y="172"/>
                  </a:cxn>
                  <a:cxn ang="0">
                    <a:pos x="322" y="126"/>
                  </a:cxn>
                  <a:cxn ang="0">
                    <a:pos x="352" y="74"/>
                  </a:cxn>
                  <a:cxn ang="0">
                    <a:pos x="378" y="25"/>
                  </a:cxn>
                  <a:cxn ang="0">
                    <a:pos x="318" y="58"/>
                  </a:cxn>
                  <a:cxn ang="0">
                    <a:pos x="191" y="172"/>
                  </a:cxn>
                  <a:cxn ang="0">
                    <a:pos x="95" y="267"/>
                  </a:cxn>
                  <a:cxn ang="0">
                    <a:pos x="35" y="336"/>
                  </a:cxn>
                  <a:cxn ang="0">
                    <a:pos x="5" y="415"/>
                  </a:cxn>
                  <a:cxn ang="0">
                    <a:pos x="11" y="545"/>
                  </a:cxn>
                  <a:cxn ang="0">
                    <a:pos x="43" y="622"/>
                  </a:cxn>
                  <a:cxn ang="0">
                    <a:pos x="138" y="719"/>
                  </a:cxn>
                  <a:cxn ang="0">
                    <a:pos x="244" y="809"/>
                  </a:cxn>
                  <a:cxn ang="0">
                    <a:pos x="354" y="891"/>
                  </a:cxn>
                  <a:cxn ang="0">
                    <a:pos x="463" y="976"/>
                  </a:cxn>
                  <a:cxn ang="0">
                    <a:pos x="561" y="1049"/>
                  </a:cxn>
                  <a:cxn ang="0">
                    <a:pos x="661" y="1112"/>
                  </a:cxn>
                  <a:cxn ang="0">
                    <a:pos x="768" y="1172"/>
                  </a:cxn>
                  <a:cxn ang="0">
                    <a:pos x="874" y="1223"/>
                  </a:cxn>
                  <a:cxn ang="0">
                    <a:pos x="983" y="1273"/>
                  </a:cxn>
                  <a:cxn ang="0">
                    <a:pos x="1095" y="1319"/>
                  </a:cxn>
                  <a:cxn ang="0">
                    <a:pos x="1204" y="1365"/>
                  </a:cxn>
                  <a:cxn ang="0">
                    <a:pos x="1315" y="1414"/>
                  </a:cxn>
                  <a:cxn ang="0">
                    <a:pos x="1375" y="1319"/>
                  </a:cxn>
                  <a:cxn ang="0">
                    <a:pos x="1459" y="1250"/>
                  </a:cxn>
                  <a:cxn ang="0">
                    <a:pos x="1558" y="1218"/>
                  </a:cxn>
                  <a:cxn ang="0">
                    <a:pos x="1666" y="1232"/>
                  </a:cxn>
                  <a:cxn ang="0">
                    <a:pos x="1734" y="1174"/>
                  </a:cxn>
                  <a:cxn ang="0">
                    <a:pos x="1797" y="1126"/>
                  </a:cxn>
                  <a:cxn ang="0">
                    <a:pos x="1849" y="1084"/>
                  </a:cxn>
                  <a:cxn ang="0">
                    <a:pos x="1881" y="1060"/>
                  </a:cxn>
                  <a:cxn ang="0">
                    <a:pos x="1950" y="1016"/>
                  </a:cxn>
                  <a:cxn ang="0">
                    <a:pos x="2047" y="967"/>
                  </a:cxn>
                  <a:cxn ang="0">
                    <a:pos x="2132" y="926"/>
                  </a:cxn>
                  <a:cxn ang="0">
                    <a:pos x="2170" y="910"/>
                  </a:cxn>
                </a:cxnLst>
                <a:rect l="0" t="0" r="r" b="b"/>
                <a:pathLst>
                  <a:path w="2170" h="1414">
                    <a:moveTo>
                      <a:pt x="1955" y="986"/>
                    </a:moveTo>
                    <a:lnTo>
                      <a:pt x="1938" y="986"/>
                    </a:lnTo>
                    <a:lnTo>
                      <a:pt x="1915" y="992"/>
                    </a:lnTo>
                    <a:lnTo>
                      <a:pt x="1887" y="997"/>
                    </a:lnTo>
                    <a:lnTo>
                      <a:pt x="1855" y="1006"/>
                    </a:lnTo>
                    <a:lnTo>
                      <a:pt x="1816" y="1013"/>
                    </a:lnTo>
                    <a:lnTo>
                      <a:pt x="1775" y="1022"/>
                    </a:lnTo>
                    <a:lnTo>
                      <a:pt x="1729" y="1032"/>
                    </a:lnTo>
                    <a:lnTo>
                      <a:pt x="1680" y="1041"/>
                    </a:lnTo>
                    <a:lnTo>
                      <a:pt x="1628" y="1052"/>
                    </a:lnTo>
                    <a:lnTo>
                      <a:pt x="1574" y="1060"/>
                    </a:lnTo>
                    <a:lnTo>
                      <a:pt x="1519" y="1066"/>
                    </a:lnTo>
                    <a:lnTo>
                      <a:pt x="1459" y="1073"/>
                    </a:lnTo>
                    <a:lnTo>
                      <a:pt x="1399" y="1076"/>
                    </a:lnTo>
                    <a:lnTo>
                      <a:pt x="1340" y="1079"/>
                    </a:lnTo>
                    <a:lnTo>
                      <a:pt x="1277" y="1076"/>
                    </a:lnTo>
                    <a:lnTo>
                      <a:pt x="1215" y="1073"/>
                    </a:lnTo>
                    <a:lnTo>
                      <a:pt x="1165" y="1068"/>
                    </a:lnTo>
                    <a:lnTo>
                      <a:pt x="1105" y="1062"/>
                    </a:lnTo>
                    <a:lnTo>
                      <a:pt x="1038" y="1052"/>
                    </a:lnTo>
                    <a:lnTo>
                      <a:pt x="964" y="1041"/>
                    </a:lnTo>
                    <a:lnTo>
                      <a:pt x="884" y="1025"/>
                    </a:lnTo>
                    <a:lnTo>
                      <a:pt x="803" y="1006"/>
                    </a:lnTo>
                    <a:lnTo>
                      <a:pt x="721" y="983"/>
                    </a:lnTo>
                    <a:lnTo>
                      <a:pt x="640" y="960"/>
                    </a:lnTo>
                    <a:lnTo>
                      <a:pt x="561" y="930"/>
                    </a:lnTo>
                    <a:lnTo>
                      <a:pt x="488" y="896"/>
                    </a:lnTo>
                    <a:lnTo>
                      <a:pt x="419" y="861"/>
                    </a:lnTo>
                    <a:lnTo>
                      <a:pt x="357" y="817"/>
                    </a:lnTo>
                    <a:lnTo>
                      <a:pt x="305" y="771"/>
                    </a:lnTo>
                    <a:lnTo>
                      <a:pt x="264" y="719"/>
                    </a:lnTo>
                    <a:lnTo>
                      <a:pt x="237" y="665"/>
                    </a:lnTo>
                    <a:lnTo>
                      <a:pt x="223" y="603"/>
                    </a:lnTo>
                    <a:lnTo>
                      <a:pt x="218" y="559"/>
                    </a:lnTo>
                    <a:lnTo>
                      <a:pt x="212" y="509"/>
                    </a:lnTo>
                    <a:lnTo>
                      <a:pt x="209" y="458"/>
                    </a:lnTo>
                    <a:lnTo>
                      <a:pt x="209" y="403"/>
                    </a:lnTo>
                    <a:lnTo>
                      <a:pt x="212" y="350"/>
                    </a:lnTo>
                    <a:lnTo>
                      <a:pt x="223" y="295"/>
                    </a:lnTo>
                    <a:lnTo>
                      <a:pt x="242" y="243"/>
                    </a:lnTo>
                    <a:lnTo>
                      <a:pt x="272" y="194"/>
                    </a:lnTo>
                    <a:lnTo>
                      <a:pt x="288" y="172"/>
                    </a:lnTo>
                    <a:lnTo>
                      <a:pt x="305" y="150"/>
                    </a:lnTo>
                    <a:lnTo>
                      <a:pt x="322" y="126"/>
                    </a:lnTo>
                    <a:lnTo>
                      <a:pt x="338" y="99"/>
                    </a:lnTo>
                    <a:lnTo>
                      <a:pt x="352" y="74"/>
                    </a:lnTo>
                    <a:lnTo>
                      <a:pt x="365" y="49"/>
                    </a:lnTo>
                    <a:lnTo>
                      <a:pt x="378" y="25"/>
                    </a:lnTo>
                    <a:lnTo>
                      <a:pt x="389" y="0"/>
                    </a:lnTo>
                    <a:lnTo>
                      <a:pt x="318" y="58"/>
                    </a:lnTo>
                    <a:lnTo>
                      <a:pt x="251" y="115"/>
                    </a:lnTo>
                    <a:lnTo>
                      <a:pt x="191" y="172"/>
                    </a:lnTo>
                    <a:lnTo>
                      <a:pt x="138" y="221"/>
                    </a:lnTo>
                    <a:lnTo>
                      <a:pt x="95" y="267"/>
                    </a:lnTo>
                    <a:lnTo>
                      <a:pt x="60" y="306"/>
                    </a:lnTo>
                    <a:lnTo>
                      <a:pt x="35" y="336"/>
                    </a:lnTo>
                    <a:lnTo>
                      <a:pt x="25" y="352"/>
                    </a:lnTo>
                    <a:lnTo>
                      <a:pt x="5" y="415"/>
                    </a:lnTo>
                    <a:lnTo>
                      <a:pt x="0" y="480"/>
                    </a:lnTo>
                    <a:lnTo>
                      <a:pt x="11" y="545"/>
                    </a:lnTo>
                    <a:lnTo>
                      <a:pt x="38" y="605"/>
                    </a:lnTo>
                    <a:lnTo>
                      <a:pt x="43" y="622"/>
                    </a:lnTo>
                    <a:lnTo>
                      <a:pt x="90" y="673"/>
                    </a:lnTo>
                    <a:lnTo>
                      <a:pt x="138" y="719"/>
                    </a:lnTo>
                    <a:lnTo>
                      <a:pt x="191" y="766"/>
                    </a:lnTo>
                    <a:lnTo>
                      <a:pt x="244" y="809"/>
                    </a:lnTo>
                    <a:lnTo>
                      <a:pt x="299" y="850"/>
                    </a:lnTo>
                    <a:lnTo>
                      <a:pt x="354" y="891"/>
                    </a:lnTo>
                    <a:lnTo>
                      <a:pt x="408" y="932"/>
                    </a:lnTo>
                    <a:lnTo>
                      <a:pt x="463" y="976"/>
                    </a:lnTo>
                    <a:lnTo>
                      <a:pt x="511" y="1013"/>
                    </a:lnTo>
                    <a:lnTo>
                      <a:pt x="561" y="1049"/>
                    </a:lnTo>
                    <a:lnTo>
                      <a:pt x="612" y="1082"/>
                    </a:lnTo>
                    <a:lnTo>
                      <a:pt x="661" y="1112"/>
                    </a:lnTo>
                    <a:lnTo>
                      <a:pt x="713" y="1142"/>
                    </a:lnTo>
                    <a:lnTo>
                      <a:pt x="768" y="1172"/>
                    </a:lnTo>
                    <a:lnTo>
                      <a:pt x="819" y="1199"/>
                    </a:lnTo>
                    <a:lnTo>
                      <a:pt x="874" y="1223"/>
                    </a:lnTo>
                    <a:lnTo>
                      <a:pt x="928" y="1248"/>
                    </a:lnTo>
                    <a:lnTo>
                      <a:pt x="983" y="1273"/>
                    </a:lnTo>
                    <a:lnTo>
                      <a:pt x="1038" y="1297"/>
                    </a:lnTo>
                    <a:lnTo>
                      <a:pt x="1095" y="1319"/>
                    </a:lnTo>
                    <a:lnTo>
                      <a:pt x="1149" y="1343"/>
                    </a:lnTo>
                    <a:lnTo>
                      <a:pt x="1204" y="1365"/>
                    </a:lnTo>
                    <a:lnTo>
                      <a:pt x="1261" y="1389"/>
                    </a:lnTo>
                    <a:lnTo>
                      <a:pt x="1315" y="1414"/>
                    </a:lnTo>
                    <a:lnTo>
                      <a:pt x="1342" y="1363"/>
                    </a:lnTo>
                    <a:lnTo>
                      <a:pt x="1375" y="1319"/>
                    </a:lnTo>
                    <a:lnTo>
                      <a:pt x="1416" y="1280"/>
                    </a:lnTo>
                    <a:lnTo>
                      <a:pt x="1459" y="1250"/>
                    </a:lnTo>
                    <a:lnTo>
                      <a:pt x="1505" y="1229"/>
                    </a:lnTo>
                    <a:lnTo>
                      <a:pt x="1558" y="1218"/>
                    </a:lnTo>
                    <a:lnTo>
                      <a:pt x="1609" y="1218"/>
                    </a:lnTo>
                    <a:lnTo>
                      <a:pt x="1666" y="1232"/>
                    </a:lnTo>
                    <a:lnTo>
                      <a:pt x="1699" y="1204"/>
                    </a:lnTo>
                    <a:lnTo>
                      <a:pt x="1734" y="1174"/>
                    </a:lnTo>
                    <a:lnTo>
                      <a:pt x="1767" y="1149"/>
                    </a:lnTo>
                    <a:lnTo>
                      <a:pt x="1797" y="1126"/>
                    </a:lnTo>
                    <a:lnTo>
                      <a:pt x="1824" y="1103"/>
                    </a:lnTo>
                    <a:lnTo>
                      <a:pt x="1849" y="1084"/>
                    </a:lnTo>
                    <a:lnTo>
                      <a:pt x="1867" y="1071"/>
                    </a:lnTo>
                    <a:lnTo>
                      <a:pt x="1881" y="1060"/>
                    </a:lnTo>
                    <a:lnTo>
                      <a:pt x="1908" y="1041"/>
                    </a:lnTo>
                    <a:lnTo>
                      <a:pt x="1950" y="1016"/>
                    </a:lnTo>
                    <a:lnTo>
                      <a:pt x="1996" y="992"/>
                    </a:lnTo>
                    <a:lnTo>
                      <a:pt x="2047" y="967"/>
                    </a:lnTo>
                    <a:lnTo>
                      <a:pt x="2094" y="946"/>
                    </a:lnTo>
                    <a:lnTo>
                      <a:pt x="2132" y="926"/>
                    </a:lnTo>
                    <a:lnTo>
                      <a:pt x="2159" y="916"/>
                    </a:lnTo>
                    <a:lnTo>
                      <a:pt x="2170" y="910"/>
                    </a:lnTo>
                    <a:lnTo>
                      <a:pt x="1955" y="986"/>
                    </a:lnTo>
                    <a:close/>
                  </a:path>
                </a:pathLst>
              </a:custGeom>
              <a:solidFill>
                <a:srgbClr val="666B8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609" name="Freeform 145"/>
              <p:cNvSpPr>
                <a:spLocks noEditPoints="1"/>
              </p:cNvSpPr>
              <p:nvPr/>
            </p:nvSpPr>
            <p:spPr bwMode="auto">
              <a:xfrm>
                <a:off x="421" y="3508"/>
                <a:ext cx="289" cy="134"/>
              </a:xfrm>
              <a:custGeom>
                <a:avLst/>
                <a:gdLst/>
                <a:ahLst/>
                <a:cxnLst>
                  <a:cxn ang="0">
                    <a:pos x="1103" y="472"/>
                  </a:cxn>
                  <a:cxn ang="0">
                    <a:pos x="1052" y="496"/>
                  </a:cxn>
                  <a:cxn ang="0">
                    <a:pos x="997" y="516"/>
                  </a:cxn>
                  <a:cxn ang="0">
                    <a:pos x="942" y="523"/>
                  </a:cxn>
                  <a:cxn ang="0">
                    <a:pos x="866" y="532"/>
                  </a:cxn>
                  <a:cxn ang="0">
                    <a:pos x="762" y="537"/>
                  </a:cxn>
                  <a:cxn ang="0">
                    <a:pos x="663" y="537"/>
                  </a:cxn>
                  <a:cxn ang="0">
                    <a:pos x="567" y="529"/>
                  </a:cxn>
                  <a:cxn ang="0">
                    <a:pos x="580" y="512"/>
                  </a:cxn>
                  <a:cxn ang="0">
                    <a:pos x="686" y="496"/>
                  </a:cxn>
                  <a:cxn ang="0">
                    <a:pos x="787" y="469"/>
                  </a:cxn>
                  <a:cxn ang="0">
                    <a:pos x="880" y="439"/>
                  </a:cxn>
                  <a:cxn ang="0">
                    <a:pos x="942" y="406"/>
                  </a:cxn>
                  <a:cxn ang="0">
                    <a:pos x="981" y="371"/>
                  </a:cxn>
                  <a:cxn ang="0">
                    <a:pos x="976" y="336"/>
                  </a:cxn>
                  <a:cxn ang="0">
                    <a:pos x="956" y="325"/>
                  </a:cxn>
                  <a:cxn ang="0">
                    <a:pos x="928" y="314"/>
                  </a:cxn>
                  <a:cxn ang="0">
                    <a:pos x="915" y="284"/>
                  </a:cxn>
                  <a:cxn ang="0">
                    <a:pos x="928" y="267"/>
                  </a:cxn>
                  <a:cxn ang="0">
                    <a:pos x="953" y="272"/>
                  </a:cxn>
                  <a:cxn ang="0">
                    <a:pos x="1024" y="290"/>
                  </a:cxn>
                  <a:cxn ang="0">
                    <a:pos x="1108" y="316"/>
                  </a:cxn>
                  <a:cxn ang="0">
                    <a:pos x="1152" y="355"/>
                  </a:cxn>
                  <a:cxn ang="0">
                    <a:pos x="1149" y="415"/>
                  </a:cxn>
                  <a:cxn ang="0">
                    <a:pos x="161" y="338"/>
                  </a:cxn>
                  <a:cxn ang="0">
                    <a:pos x="120" y="295"/>
                  </a:cxn>
                  <a:cxn ang="0">
                    <a:pos x="90" y="251"/>
                  </a:cxn>
                  <a:cxn ang="0">
                    <a:pos x="63" y="196"/>
                  </a:cxn>
                  <a:cxn ang="0">
                    <a:pos x="39" y="139"/>
                  </a:cxn>
                  <a:cxn ang="0">
                    <a:pos x="17" y="85"/>
                  </a:cxn>
                  <a:cxn ang="0">
                    <a:pos x="0" y="33"/>
                  </a:cxn>
                  <a:cxn ang="0">
                    <a:pos x="25" y="19"/>
                  </a:cxn>
                  <a:cxn ang="0">
                    <a:pos x="53" y="9"/>
                  </a:cxn>
                  <a:cxn ang="0">
                    <a:pos x="85" y="3"/>
                  </a:cxn>
                  <a:cxn ang="0">
                    <a:pos x="120" y="0"/>
                  </a:cxn>
                  <a:cxn ang="0">
                    <a:pos x="145" y="7"/>
                  </a:cxn>
                  <a:cxn ang="0">
                    <a:pos x="169" y="12"/>
                  </a:cxn>
                  <a:cxn ang="0">
                    <a:pos x="161" y="169"/>
                  </a:cxn>
                  <a:cxn ang="0">
                    <a:pos x="161" y="338"/>
                  </a:cxn>
                </a:cxnLst>
                <a:rect l="0" t="0" r="r" b="b"/>
                <a:pathLst>
                  <a:path w="1155" h="537">
                    <a:moveTo>
                      <a:pt x="1128" y="458"/>
                    </a:moveTo>
                    <a:lnTo>
                      <a:pt x="1103" y="472"/>
                    </a:lnTo>
                    <a:lnTo>
                      <a:pt x="1078" y="486"/>
                    </a:lnTo>
                    <a:lnTo>
                      <a:pt x="1052" y="496"/>
                    </a:lnTo>
                    <a:lnTo>
                      <a:pt x="1024" y="507"/>
                    </a:lnTo>
                    <a:lnTo>
                      <a:pt x="997" y="516"/>
                    </a:lnTo>
                    <a:lnTo>
                      <a:pt x="970" y="521"/>
                    </a:lnTo>
                    <a:lnTo>
                      <a:pt x="942" y="523"/>
                    </a:lnTo>
                    <a:lnTo>
                      <a:pt x="915" y="526"/>
                    </a:lnTo>
                    <a:lnTo>
                      <a:pt x="866" y="532"/>
                    </a:lnTo>
                    <a:lnTo>
                      <a:pt x="815" y="534"/>
                    </a:lnTo>
                    <a:lnTo>
                      <a:pt x="762" y="537"/>
                    </a:lnTo>
                    <a:lnTo>
                      <a:pt x="714" y="537"/>
                    </a:lnTo>
                    <a:lnTo>
                      <a:pt x="663" y="537"/>
                    </a:lnTo>
                    <a:lnTo>
                      <a:pt x="613" y="534"/>
                    </a:lnTo>
                    <a:lnTo>
                      <a:pt x="567" y="529"/>
                    </a:lnTo>
                    <a:lnTo>
                      <a:pt x="526" y="518"/>
                    </a:lnTo>
                    <a:lnTo>
                      <a:pt x="580" y="512"/>
                    </a:lnTo>
                    <a:lnTo>
                      <a:pt x="635" y="507"/>
                    </a:lnTo>
                    <a:lnTo>
                      <a:pt x="686" y="496"/>
                    </a:lnTo>
                    <a:lnTo>
                      <a:pt x="739" y="482"/>
                    </a:lnTo>
                    <a:lnTo>
                      <a:pt x="787" y="469"/>
                    </a:lnTo>
                    <a:lnTo>
                      <a:pt x="836" y="456"/>
                    </a:lnTo>
                    <a:lnTo>
                      <a:pt x="880" y="439"/>
                    </a:lnTo>
                    <a:lnTo>
                      <a:pt x="921" y="422"/>
                    </a:lnTo>
                    <a:lnTo>
                      <a:pt x="942" y="406"/>
                    </a:lnTo>
                    <a:lnTo>
                      <a:pt x="964" y="390"/>
                    </a:lnTo>
                    <a:lnTo>
                      <a:pt x="981" y="371"/>
                    </a:lnTo>
                    <a:lnTo>
                      <a:pt x="981" y="346"/>
                    </a:lnTo>
                    <a:lnTo>
                      <a:pt x="976" y="336"/>
                    </a:lnTo>
                    <a:lnTo>
                      <a:pt x="967" y="330"/>
                    </a:lnTo>
                    <a:lnTo>
                      <a:pt x="956" y="325"/>
                    </a:lnTo>
                    <a:lnTo>
                      <a:pt x="945" y="322"/>
                    </a:lnTo>
                    <a:lnTo>
                      <a:pt x="928" y="314"/>
                    </a:lnTo>
                    <a:lnTo>
                      <a:pt x="921" y="300"/>
                    </a:lnTo>
                    <a:lnTo>
                      <a:pt x="915" y="284"/>
                    </a:lnTo>
                    <a:lnTo>
                      <a:pt x="915" y="267"/>
                    </a:lnTo>
                    <a:lnTo>
                      <a:pt x="928" y="267"/>
                    </a:lnTo>
                    <a:lnTo>
                      <a:pt x="940" y="270"/>
                    </a:lnTo>
                    <a:lnTo>
                      <a:pt x="953" y="272"/>
                    </a:lnTo>
                    <a:lnTo>
                      <a:pt x="970" y="272"/>
                    </a:lnTo>
                    <a:lnTo>
                      <a:pt x="1024" y="290"/>
                    </a:lnTo>
                    <a:lnTo>
                      <a:pt x="1071" y="302"/>
                    </a:lnTo>
                    <a:lnTo>
                      <a:pt x="1108" y="316"/>
                    </a:lnTo>
                    <a:lnTo>
                      <a:pt x="1135" y="332"/>
                    </a:lnTo>
                    <a:lnTo>
                      <a:pt x="1152" y="355"/>
                    </a:lnTo>
                    <a:lnTo>
                      <a:pt x="1155" y="380"/>
                    </a:lnTo>
                    <a:lnTo>
                      <a:pt x="1149" y="415"/>
                    </a:lnTo>
                    <a:lnTo>
                      <a:pt x="1128" y="458"/>
                    </a:lnTo>
                    <a:close/>
                    <a:moveTo>
                      <a:pt x="161" y="338"/>
                    </a:moveTo>
                    <a:lnTo>
                      <a:pt x="139" y="316"/>
                    </a:lnTo>
                    <a:lnTo>
                      <a:pt x="120" y="295"/>
                    </a:lnTo>
                    <a:lnTo>
                      <a:pt x="104" y="272"/>
                    </a:lnTo>
                    <a:lnTo>
                      <a:pt x="90" y="251"/>
                    </a:lnTo>
                    <a:lnTo>
                      <a:pt x="76" y="224"/>
                    </a:lnTo>
                    <a:lnTo>
                      <a:pt x="63" y="196"/>
                    </a:lnTo>
                    <a:lnTo>
                      <a:pt x="49" y="166"/>
                    </a:lnTo>
                    <a:lnTo>
                      <a:pt x="39" y="139"/>
                    </a:lnTo>
                    <a:lnTo>
                      <a:pt x="28" y="113"/>
                    </a:lnTo>
                    <a:lnTo>
                      <a:pt x="17" y="85"/>
                    </a:lnTo>
                    <a:lnTo>
                      <a:pt x="9" y="60"/>
                    </a:lnTo>
                    <a:lnTo>
                      <a:pt x="0" y="33"/>
                    </a:lnTo>
                    <a:lnTo>
                      <a:pt x="11" y="25"/>
                    </a:lnTo>
                    <a:lnTo>
                      <a:pt x="25" y="19"/>
                    </a:lnTo>
                    <a:lnTo>
                      <a:pt x="39" y="14"/>
                    </a:lnTo>
                    <a:lnTo>
                      <a:pt x="53" y="9"/>
                    </a:lnTo>
                    <a:lnTo>
                      <a:pt x="69" y="7"/>
                    </a:lnTo>
                    <a:lnTo>
                      <a:pt x="85" y="3"/>
                    </a:lnTo>
                    <a:lnTo>
                      <a:pt x="101" y="0"/>
                    </a:lnTo>
                    <a:lnTo>
                      <a:pt x="120" y="0"/>
                    </a:lnTo>
                    <a:lnTo>
                      <a:pt x="134" y="7"/>
                    </a:lnTo>
                    <a:lnTo>
                      <a:pt x="145" y="7"/>
                    </a:lnTo>
                    <a:lnTo>
                      <a:pt x="159" y="7"/>
                    </a:lnTo>
                    <a:lnTo>
                      <a:pt x="169" y="12"/>
                    </a:lnTo>
                    <a:lnTo>
                      <a:pt x="164" y="90"/>
                    </a:lnTo>
                    <a:lnTo>
                      <a:pt x="161" y="169"/>
                    </a:lnTo>
                    <a:lnTo>
                      <a:pt x="159" y="254"/>
                    </a:lnTo>
                    <a:lnTo>
                      <a:pt x="161" y="338"/>
                    </a:lnTo>
                    <a:close/>
                  </a:path>
                </a:pathLst>
              </a:custGeom>
              <a:solidFill>
                <a:srgbClr val="75779B"/>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pic>
          <p:nvPicPr>
            <p:cNvPr id="830611" name="Picture 147"/>
            <p:cNvPicPr>
              <a:picLocks noChangeAspect="1" noChangeArrowheads="1"/>
            </p:cNvPicPr>
            <p:nvPr/>
          </p:nvPicPr>
          <p:blipFill>
            <a:blip r:embed="rId8" cstate="print"/>
            <a:srcRect/>
            <a:stretch>
              <a:fillRect/>
            </a:stretch>
          </p:blipFill>
          <p:spPr bwMode="auto">
            <a:xfrm>
              <a:off x="4876800" y="5029200"/>
              <a:ext cx="1828800" cy="1487488"/>
            </a:xfrm>
            <a:prstGeom prst="rect">
              <a:avLst/>
            </a:prstGeom>
            <a:noFill/>
            <a:ln w="38100" algn="ctr">
              <a:noFill/>
              <a:miter lim="800000"/>
              <a:headEnd/>
              <a:tailEnd/>
            </a:ln>
            <a:effectLst/>
          </p:spPr>
        </p:pic>
        <p:grpSp>
          <p:nvGrpSpPr>
            <p:cNvPr id="3" name="Group 480"/>
            <p:cNvGrpSpPr>
              <a:grpSpLocks/>
            </p:cNvGrpSpPr>
            <p:nvPr/>
          </p:nvGrpSpPr>
          <p:grpSpPr bwMode="auto">
            <a:xfrm>
              <a:off x="914400" y="3124200"/>
              <a:ext cx="1504950" cy="2495550"/>
              <a:chOff x="432" y="1933"/>
              <a:chExt cx="948" cy="1572"/>
            </a:xfrm>
          </p:grpSpPr>
          <p:pic>
            <p:nvPicPr>
              <p:cNvPr id="830617" name="Picture 15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32" y="2605"/>
                <a:ext cx="900" cy="900"/>
              </a:xfrm>
              <a:prstGeom prst="rect">
                <a:avLst/>
              </a:prstGeom>
              <a:noFill/>
              <a:ln w="38100" algn="ctr">
                <a:noFill/>
                <a:miter lim="800000"/>
                <a:headEnd/>
                <a:tailEnd/>
              </a:ln>
              <a:effectLst/>
            </p:spPr>
          </p:pic>
          <p:pic>
            <p:nvPicPr>
              <p:cNvPr id="830618" name="Picture 154"/>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80" y="2365"/>
                <a:ext cx="900" cy="900"/>
              </a:xfrm>
              <a:prstGeom prst="rect">
                <a:avLst/>
              </a:prstGeom>
              <a:noFill/>
              <a:ln w="38100" algn="ctr">
                <a:noFill/>
                <a:miter lim="800000"/>
                <a:headEnd/>
                <a:tailEnd/>
              </a:ln>
              <a:effectLst/>
            </p:spPr>
          </p:pic>
          <p:pic>
            <p:nvPicPr>
              <p:cNvPr id="830619" name="Picture 15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80" y="2173"/>
                <a:ext cx="900" cy="900"/>
              </a:xfrm>
              <a:prstGeom prst="rect">
                <a:avLst/>
              </a:prstGeom>
              <a:noFill/>
              <a:ln w="38100" algn="ctr">
                <a:noFill/>
                <a:miter lim="800000"/>
                <a:headEnd/>
                <a:tailEnd/>
              </a:ln>
              <a:effectLst/>
            </p:spPr>
          </p:pic>
          <p:pic>
            <p:nvPicPr>
              <p:cNvPr id="830620" name="Picture 156"/>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480" y="1933"/>
                <a:ext cx="900" cy="900"/>
              </a:xfrm>
              <a:prstGeom prst="rect">
                <a:avLst/>
              </a:prstGeom>
              <a:noFill/>
              <a:ln w="38100" algn="ctr">
                <a:noFill/>
                <a:miter lim="800000"/>
                <a:headEnd/>
                <a:tailEnd/>
              </a:ln>
              <a:effectLst/>
            </p:spPr>
          </p:pic>
        </p:grpSp>
        <p:pic>
          <p:nvPicPr>
            <p:cNvPr id="830614" name="Picture 150"/>
            <p:cNvPicPr>
              <a:picLocks noChangeAspect="1" noChangeArrowheads="1"/>
            </p:cNvPicPr>
            <p:nvPr/>
          </p:nvPicPr>
          <p:blipFill>
            <a:blip r:embed="rId10" cstate="print"/>
            <a:srcRect/>
            <a:stretch>
              <a:fillRect/>
            </a:stretch>
          </p:blipFill>
          <p:spPr bwMode="auto">
            <a:xfrm>
              <a:off x="2209800" y="4876800"/>
              <a:ext cx="2160588" cy="1579563"/>
            </a:xfrm>
            <a:prstGeom prst="rect">
              <a:avLst/>
            </a:prstGeom>
            <a:noFill/>
            <a:ln w="38100" algn="ctr">
              <a:noFill/>
              <a:miter lim="800000"/>
              <a:headEnd/>
              <a:tailEnd/>
            </a:ln>
            <a:effectLst/>
          </p:spPr>
        </p:pic>
        <p:pic>
          <p:nvPicPr>
            <p:cNvPr id="830624" name="Picture 160"/>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6934200" y="5562600"/>
              <a:ext cx="1809750" cy="857250"/>
            </a:xfrm>
            <a:prstGeom prst="rect">
              <a:avLst/>
            </a:prstGeom>
            <a:noFill/>
            <a:ln w="38100" algn="ctr">
              <a:noFill/>
              <a:miter lim="800000"/>
              <a:headEnd/>
              <a:tailEnd/>
            </a:ln>
            <a:effectLst/>
          </p:spPr>
        </p:pic>
        <p:sp>
          <p:nvSpPr>
            <p:cNvPr id="830625" name="Freeform 161"/>
            <p:cNvSpPr>
              <a:spLocks/>
            </p:cNvSpPr>
            <p:nvPr/>
          </p:nvSpPr>
          <p:spPr bwMode="auto">
            <a:xfrm>
              <a:off x="6477000" y="4724400"/>
              <a:ext cx="990600" cy="990600"/>
            </a:xfrm>
            <a:custGeom>
              <a:avLst/>
              <a:gdLst/>
              <a:ahLst/>
              <a:cxnLst>
                <a:cxn ang="0">
                  <a:pos x="48" y="0"/>
                </a:cxn>
                <a:cxn ang="0">
                  <a:pos x="96" y="240"/>
                </a:cxn>
                <a:cxn ang="0">
                  <a:pos x="624" y="624"/>
                </a:cxn>
              </a:cxnLst>
              <a:rect l="0" t="0" r="r" b="b"/>
              <a:pathLst>
                <a:path w="624" h="624">
                  <a:moveTo>
                    <a:pt x="48" y="0"/>
                  </a:moveTo>
                  <a:cubicBezTo>
                    <a:pt x="24" y="68"/>
                    <a:pt x="0" y="136"/>
                    <a:pt x="96" y="240"/>
                  </a:cubicBezTo>
                  <a:cubicBezTo>
                    <a:pt x="192" y="344"/>
                    <a:pt x="408" y="484"/>
                    <a:pt x="624" y="624"/>
                  </a:cubicBezTo>
                </a:path>
              </a:pathLst>
            </a:custGeom>
            <a:noFill/>
            <a:ln w="38100" cap="flat" cmpd="sng">
              <a:solidFill>
                <a:schemeClr val="tx1"/>
              </a:solidFill>
              <a:prstDash val="solid"/>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4" name="Group 482"/>
            <p:cNvGrpSpPr>
              <a:grpSpLocks/>
            </p:cNvGrpSpPr>
            <p:nvPr/>
          </p:nvGrpSpPr>
          <p:grpSpPr bwMode="auto">
            <a:xfrm>
              <a:off x="6934200" y="533400"/>
              <a:ext cx="1849438" cy="1333500"/>
              <a:chOff x="4368" y="480"/>
              <a:chExt cx="1165" cy="840"/>
            </a:xfrm>
          </p:grpSpPr>
          <p:pic>
            <p:nvPicPr>
              <p:cNvPr id="830626" name="Picture 162" descr="MCj03984770000[1]"/>
              <p:cNvPicPr>
                <a:picLocks noChangeAspect="1" noChangeArrowheads="1"/>
              </p:cNvPicPr>
              <p:nvPr/>
            </p:nvPicPr>
            <p:blipFill>
              <a:blip r:embed="rId12" cstate="print"/>
              <a:srcRect/>
              <a:stretch>
                <a:fillRect/>
              </a:stretch>
            </p:blipFill>
            <p:spPr bwMode="auto">
              <a:xfrm>
                <a:off x="4368" y="720"/>
                <a:ext cx="1152" cy="600"/>
              </a:xfrm>
              <a:prstGeom prst="rect">
                <a:avLst/>
              </a:prstGeom>
              <a:noFill/>
            </p:spPr>
          </p:pic>
          <p:pic>
            <p:nvPicPr>
              <p:cNvPr id="830616" name="Picture 152" descr="MCj03984770000[1]"/>
              <p:cNvPicPr>
                <a:picLocks noChangeAspect="1" noChangeArrowheads="1"/>
              </p:cNvPicPr>
              <p:nvPr/>
            </p:nvPicPr>
            <p:blipFill>
              <a:blip r:embed="rId12" cstate="print"/>
              <a:srcRect/>
              <a:stretch>
                <a:fillRect/>
              </a:stretch>
            </p:blipFill>
            <p:spPr bwMode="auto">
              <a:xfrm>
                <a:off x="4381" y="480"/>
                <a:ext cx="1152" cy="600"/>
              </a:xfrm>
              <a:prstGeom prst="rect">
                <a:avLst/>
              </a:prstGeom>
              <a:noFill/>
            </p:spPr>
          </p:pic>
        </p:grpSp>
        <p:sp>
          <p:nvSpPr>
            <p:cNvPr id="830814" name="Rectangle 350"/>
            <p:cNvSpPr>
              <a:spLocks noChangeArrowheads="1"/>
            </p:cNvSpPr>
            <p:nvPr/>
          </p:nvSpPr>
          <p:spPr bwMode="auto">
            <a:xfrm>
              <a:off x="3429000" y="1371600"/>
              <a:ext cx="1143000" cy="533400"/>
            </a:xfrm>
            <a:prstGeom prst="rect">
              <a:avLst/>
            </a:prstGeom>
            <a:solidFill>
              <a:schemeClr val="bg1"/>
            </a:solidFill>
            <a:ln w="38100" algn="ctr">
              <a:noFill/>
              <a:miter lim="800000"/>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5" name="Group 258"/>
            <p:cNvGrpSpPr>
              <a:grpSpLocks/>
            </p:cNvGrpSpPr>
            <p:nvPr/>
          </p:nvGrpSpPr>
          <p:grpSpPr bwMode="auto">
            <a:xfrm rot="376460">
              <a:off x="3276600" y="1219200"/>
              <a:ext cx="1447800" cy="762000"/>
              <a:chOff x="2515" y="1988"/>
              <a:chExt cx="824" cy="394"/>
            </a:xfrm>
          </p:grpSpPr>
          <p:sp>
            <p:nvSpPr>
              <p:cNvPr id="830723" name="Freeform 259"/>
              <p:cNvSpPr>
                <a:spLocks/>
              </p:cNvSpPr>
              <p:nvPr/>
            </p:nvSpPr>
            <p:spPr bwMode="auto">
              <a:xfrm>
                <a:off x="2515" y="1988"/>
                <a:ext cx="824" cy="394"/>
              </a:xfrm>
              <a:custGeom>
                <a:avLst/>
                <a:gdLst/>
                <a:ahLst/>
                <a:cxnLst>
                  <a:cxn ang="0">
                    <a:pos x="2030" y="253"/>
                  </a:cxn>
                  <a:cxn ang="0">
                    <a:pos x="2115" y="201"/>
                  </a:cxn>
                  <a:cxn ang="0">
                    <a:pos x="2214" y="177"/>
                  </a:cxn>
                  <a:cxn ang="0">
                    <a:pos x="2260" y="150"/>
                  </a:cxn>
                  <a:cxn ang="0">
                    <a:pos x="2306" y="125"/>
                  </a:cxn>
                  <a:cxn ang="0">
                    <a:pos x="2391" y="136"/>
                  </a:cxn>
                  <a:cxn ang="0">
                    <a:pos x="2439" y="111"/>
                  </a:cxn>
                  <a:cxn ang="0">
                    <a:pos x="2573" y="191"/>
                  </a:cxn>
                  <a:cxn ang="0">
                    <a:pos x="2664" y="223"/>
                  </a:cxn>
                  <a:cxn ang="0">
                    <a:pos x="2786" y="302"/>
                  </a:cxn>
                  <a:cxn ang="0">
                    <a:pos x="2871" y="389"/>
                  </a:cxn>
                  <a:cxn ang="0">
                    <a:pos x="2837" y="421"/>
                  </a:cxn>
                  <a:cxn ang="0">
                    <a:pos x="2972" y="506"/>
                  </a:cxn>
                  <a:cxn ang="0">
                    <a:pos x="3037" y="517"/>
                  </a:cxn>
                  <a:cxn ang="0">
                    <a:pos x="3135" y="681"/>
                  </a:cxn>
                  <a:cxn ang="0">
                    <a:pos x="3189" y="814"/>
                  </a:cxn>
                  <a:cxn ang="0">
                    <a:pos x="3138" y="855"/>
                  </a:cxn>
                  <a:cxn ang="0">
                    <a:pos x="3232" y="970"/>
                  </a:cxn>
                  <a:cxn ang="0">
                    <a:pos x="3214" y="1097"/>
                  </a:cxn>
                  <a:cxn ang="0">
                    <a:pos x="2919" y="1147"/>
                  </a:cxn>
                  <a:cxn ang="0">
                    <a:pos x="2623" y="1196"/>
                  </a:cxn>
                  <a:cxn ang="0">
                    <a:pos x="2325" y="1242"/>
                  </a:cxn>
                  <a:cxn ang="0">
                    <a:pos x="2214" y="1262"/>
                  </a:cxn>
                  <a:cxn ang="0">
                    <a:pos x="2120" y="1239"/>
                  </a:cxn>
                  <a:cxn ang="0">
                    <a:pos x="2028" y="1103"/>
                  </a:cxn>
                  <a:cxn ang="0">
                    <a:pos x="2047" y="1191"/>
                  </a:cxn>
                  <a:cxn ang="0">
                    <a:pos x="2020" y="1302"/>
                  </a:cxn>
                  <a:cxn ang="0">
                    <a:pos x="1832" y="1327"/>
                  </a:cxn>
                  <a:cxn ang="0">
                    <a:pos x="1497" y="1384"/>
                  </a:cxn>
                  <a:cxn ang="0">
                    <a:pos x="1060" y="1458"/>
                  </a:cxn>
                  <a:cxn ang="0">
                    <a:pos x="621" y="1531"/>
                  </a:cxn>
                  <a:cxn ang="0">
                    <a:pos x="343" y="1572"/>
                  </a:cxn>
                  <a:cxn ang="0">
                    <a:pos x="264" y="1405"/>
                  </a:cxn>
                  <a:cxn ang="0">
                    <a:pos x="163" y="1122"/>
                  </a:cxn>
                  <a:cxn ang="0">
                    <a:pos x="104" y="1024"/>
                  </a:cxn>
                  <a:cxn ang="0">
                    <a:pos x="63" y="817"/>
                  </a:cxn>
                  <a:cxn ang="0">
                    <a:pos x="49" y="506"/>
                  </a:cxn>
                  <a:cxn ang="0">
                    <a:pos x="235" y="474"/>
                  </a:cxn>
                  <a:cxn ang="0">
                    <a:pos x="299" y="343"/>
                  </a:cxn>
                  <a:cxn ang="0">
                    <a:pos x="368" y="460"/>
                  </a:cxn>
                  <a:cxn ang="0">
                    <a:pos x="409" y="327"/>
                  </a:cxn>
                  <a:cxn ang="0">
                    <a:pos x="458" y="351"/>
                  </a:cxn>
                  <a:cxn ang="0">
                    <a:pos x="518" y="345"/>
                  </a:cxn>
                  <a:cxn ang="0">
                    <a:pos x="607" y="398"/>
                  </a:cxn>
                  <a:cxn ang="0">
                    <a:pos x="673" y="421"/>
                  </a:cxn>
                  <a:cxn ang="0">
                    <a:pos x="731" y="386"/>
                  </a:cxn>
                  <a:cxn ang="0">
                    <a:pos x="785" y="278"/>
                  </a:cxn>
                  <a:cxn ang="0">
                    <a:pos x="837" y="375"/>
                  </a:cxn>
                  <a:cxn ang="0">
                    <a:pos x="862" y="106"/>
                  </a:cxn>
                  <a:cxn ang="0">
                    <a:pos x="970" y="87"/>
                  </a:cxn>
                  <a:cxn ang="0">
                    <a:pos x="1115" y="71"/>
                  </a:cxn>
                  <a:cxn ang="0">
                    <a:pos x="1352" y="46"/>
                  </a:cxn>
                  <a:cxn ang="0">
                    <a:pos x="1589" y="24"/>
                  </a:cxn>
                  <a:cxn ang="0">
                    <a:pos x="1807" y="24"/>
                  </a:cxn>
                  <a:cxn ang="0">
                    <a:pos x="1917" y="174"/>
                  </a:cxn>
                </a:cxnLst>
                <a:rect l="0" t="0" r="r" b="b"/>
                <a:pathLst>
                  <a:path w="3296" h="1577">
                    <a:moveTo>
                      <a:pt x="1959" y="237"/>
                    </a:moveTo>
                    <a:lnTo>
                      <a:pt x="1970" y="248"/>
                    </a:lnTo>
                    <a:lnTo>
                      <a:pt x="1987" y="253"/>
                    </a:lnTo>
                    <a:lnTo>
                      <a:pt x="2009" y="256"/>
                    </a:lnTo>
                    <a:lnTo>
                      <a:pt x="2030" y="253"/>
                    </a:lnTo>
                    <a:lnTo>
                      <a:pt x="2055" y="250"/>
                    </a:lnTo>
                    <a:lnTo>
                      <a:pt x="2078" y="248"/>
                    </a:lnTo>
                    <a:lnTo>
                      <a:pt x="2096" y="244"/>
                    </a:lnTo>
                    <a:lnTo>
                      <a:pt x="2110" y="244"/>
                    </a:lnTo>
                    <a:lnTo>
                      <a:pt x="2115" y="201"/>
                    </a:lnTo>
                    <a:lnTo>
                      <a:pt x="2124" y="150"/>
                    </a:lnTo>
                    <a:lnTo>
                      <a:pt x="2142" y="111"/>
                    </a:lnTo>
                    <a:lnTo>
                      <a:pt x="2181" y="117"/>
                    </a:lnTo>
                    <a:lnTo>
                      <a:pt x="2195" y="147"/>
                    </a:lnTo>
                    <a:lnTo>
                      <a:pt x="2214" y="177"/>
                    </a:lnTo>
                    <a:lnTo>
                      <a:pt x="2235" y="209"/>
                    </a:lnTo>
                    <a:lnTo>
                      <a:pt x="2260" y="237"/>
                    </a:lnTo>
                    <a:lnTo>
                      <a:pt x="2260" y="204"/>
                    </a:lnTo>
                    <a:lnTo>
                      <a:pt x="2257" y="177"/>
                    </a:lnTo>
                    <a:lnTo>
                      <a:pt x="2260" y="150"/>
                    </a:lnTo>
                    <a:lnTo>
                      <a:pt x="2271" y="125"/>
                    </a:lnTo>
                    <a:lnTo>
                      <a:pt x="2278" y="120"/>
                    </a:lnTo>
                    <a:lnTo>
                      <a:pt x="2290" y="117"/>
                    </a:lnTo>
                    <a:lnTo>
                      <a:pt x="2298" y="117"/>
                    </a:lnTo>
                    <a:lnTo>
                      <a:pt x="2306" y="125"/>
                    </a:lnTo>
                    <a:lnTo>
                      <a:pt x="2382" y="226"/>
                    </a:lnTo>
                    <a:lnTo>
                      <a:pt x="2388" y="201"/>
                    </a:lnTo>
                    <a:lnTo>
                      <a:pt x="2391" y="179"/>
                    </a:lnTo>
                    <a:lnTo>
                      <a:pt x="2388" y="155"/>
                    </a:lnTo>
                    <a:lnTo>
                      <a:pt x="2391" y="136"/>
                    </a:lnTo>
                    <a:lnTo>
                      <a:pt x="2398" y="111"/>
                    </a:lnTo>
                    <a:lnTo>
                      <a:pt x="2407" y="95"/>
                    </a:lnTo>
                    <a:lnTo>
                      <a:pt x="2415" y="92"/>
                    </a:lnTo>
                    <a:lnTo>
                      <a:pt x="2426" y="97"/>
                    </a:lnTo>
                    <a:lnTo>
                      <a:pt x="2439" y="111"/>
                    </a:lnTo>
                    <a:lnTo>
                      <a:pt x="2459" y="133"/>
                    </a:lnTo>
                    <a:lnTo>
                      <a:pt x="2483" y="163"/>
                    </a:lnTo>
                    <a:lnTo>
                      <a:pt x="2515" y="201"/>
                    </a:lnTo>
                    <a:lnTo>
                      <a:pt x="2549" y="196"/>
                    </a:lnTo>
                    <a:lnTo>
                      <a:pt x="2573" y="191"/>
                    </a:lnTo>
                    <a:lnTo>
                      <a:pt x="2593" y="188"/>
                    </a:lnTo>
                    <a:lnTo>
                      <a:pt x="2609" y="191"/>
                    </a:lnTo>
                    <a:lnTo>
                      <a:pt x="2625" y="196"/>
                    </a:lnTo>
                    <a:lnTo>
                      <a:pt x="2641" y="207"/>
                    </a:lnTo>
                    <a:lnTo>
                      <a:pt x="2664" y="223"/>
                    </a:lnTo>
                    <a:lnTo>
                      <a:pt x="2687" y="244"/>
                    </a:lnTo>
                    <a:lnTo>
                      <a:pt x="2712" y="256"/>
                    </a:lnTo>
                    <a:lnTo>
                      <a:pt x="2736" y="269"/>
                    </a:lnTo>
                    <a:lnTo>
                      <a:pt x="2761" y="285"/>
                    </a:lnTo>
                    <a:lnTo>
                      <a:pt x="2786" y="302"/>
                    </a:lnTo>
                    <a:lnTo>
                      <a:pt x="2811" y="322"/>
                    </a:lnTo>
                    <a:lnTo>
                      <a:pt x="2835" y="338"/>
                    </a:lnTo>
                    <a:lnTo>
                      <a:pt x="2859" y="354"/>
                    </a:lnTo>
                    <a:lnTo>
                      <a:pt x="2887" y="368"/>
                    </a:lnTo>
                    <a:lnTo>
                      <a:pt x="2871" y="389"/>
                    </a:lnTo>
                    <a:lnTo>
                      <a:pt x="2851" y="400"/>
                    </a:lnTo>
                    <a:lnTo>
                      <a:pt x="2835" y="400"/>
                    </a:lnTo>
                    <a:lnTo>
                      <a:pt x="2823" y="400"/>
                    </a:lnTo>
                    <a:lnTo>
                      <a:pt x="2823" y="405"/>
                    </a:lnTo>
                    <a:lnTo>
                      <a:pt x="2837" y="421"/>
                    </a:lnTo>
                    <a:lnTo>
                      <a:pt x="2871" y="455"/>
                    </a:lnTo>
                    <a:lnTo>
                      <a:pt x="2928" y="512"/>
                    </a:lnTo>
                    <a:lnTo>
                      <a:pt x="2944" y="509"/>
                    </a:lnTo>
                    <a:lnTo>
                      <a:pt x="2958" y="506"/>
                    </a:lnTo>
                    <a:lnTo>
                      <a:pt x="2972" y="506"/>
                    </a:lnTo>
                    <a:lnTo>
                      <a:pt x="2982" y="506"/>
                    </a:lnTo>
                    <a:lnTo>
                      <a:pt x="2995" y="509"/>
                    </a:lnTo>
                    <a:lnTo>
                      <a:pt x="3009" y="509"/>
                    </a:lnTo>
                    <a:lnTo>
                      <a:pt x="3023" y="515"/>
                    </a:lnTo>
                    <a:lnTo>
                      <a:pt x="3037" y="517"/>
                    </a:lnTo>
                    <a:lnTo>
                      <a:pt x="3055" y="550"/>
                    </a:lnTo>
                    <a:lnTo>
                      <a:pt x="3075" y="582"/>
                    </a:lnTo>
                    <a:lnTo>
                      <a:pt x="3094" y="616"/>
                    </a:lnTo>
                    <a:lnTo>
                      <a:pt x="3113" y="648"/>
                    </a:lnTo>
                    <a:lnTo>
                      <a:pt x="3135" y="681"/>
                    </a:lnTo>
                    <a:lnTo>
                      <a:pt x="3154" y="713"/>
                    </a:lnTo>
                    <a:lnTo>
                      <a:pt x="3173" y="749"/>
                    </a:lnTo>
                    <a:lnTo>
                      <a:pt x="3192" y="782"/>
                    </a:lnTo>
                    <a:lnTo>
                      <a:pt x="3192" y="795"/>
                    </a:lnTo>
                    <a:lnTo>
                      <a:pt x="3189" y="814"/>
                    </a:lnTo>
                    <a:lnTo>
                      <a:pt x="3186" y="830"/>
                    </a:lnTo>
                    <a:lnTo>
                      <a:pt x="3184" y="847"/>
                    </a:lnTo>
                    <a:lnTo>
                      <a:pt x="3170" y="855"/>
                    </a:lnTo>
                    <a:lnTo>
                      <a:pt x="3154" y="855"/>
                    </a:lnTo>
                    <a:lnTo>
                      <a:pt x="3138" y="855"/>
                    </a:lnTo>
                    <a:lnTo>
                      <a:pt x="3121" y="858"/>
                    </a:lnTo>
                    <a:lnTo>
                      <a:pt x="3131" y="877"/>
                    </a:lnTo>
                    <a:lnTo>
                      <a:pt x="3159" y="904"/>
                    </a:lnTo>
                    <a:lnTo>
                      <a:pt x="3195" y="936"/>
                    </a:lnTo>
                    <a:lnTo>
                      <a:pt x="3232" y="970"/>
                    </a:lnTo>
                    <a:lnTo>
                      <a:pt x="3268" y="1005"/>
                    </a:lnTo>
                    <a:lnTo>
                      <a:pt x="3290" y="1037"/>
                    </a:lnTo>
                    <a:lnTo>
                      <a:pt x="3296" y="1065"/>
                    </a:lnTo>
                    <a:lnTo>
                      <a:pt x="3274" y="1087"/>
                    </a:lnTo>
                    <a:lnTo>
                      <a:pt x="3214" y="1097"/>
                    </a:lnTo>
                    <a:lnTo>
                      <a:pt x="3156" y="1106"/>
                    </a:lnTo>
                    <a:lnTo>
                      <a:pt x="3096" y="1117"/>
                    </a:lnTo>
                    <a:lnTo>
                      <a:pt x="3037" y="1125"/>
                    </a:lnTo>
                    <a:lnTo>
                      <a:pt x="2977" y="1136"/>
                    </a:lnTo>
                    <a:lnTo>
                      <a:pt x="2919" y="1147"/>
                    </a:lnTo>
                    <a:lnTo>
                      <a:pt x="2859" y="1155"/>
                    </a:lnTo>
                    <a:lnTo>
                      <a:pt x="2800" y="1166"/>
                    </a:lnTo>
                    <a:lnTo>
                      <a:pt x="2740" y="1174"/>
                    </a:lnTo>
                    <a:lnTo>
                      <a:pt x="2682" y="1185"/>
                    </a:lnTo>
                    <a:lnTo>
                      <a:pt x="2623" y="1196"/>
                    </a:lnTo>
                    <a:lnTo>
                      <a:pt x="2563" y="1204"/>
                    </a:lnTo>
                    <a:lnTo>
                      <a:pt x="2503" y="1215"/>
                    </a:lnTo>
                    <a:lnTo>
                      <a:pt x="2445" y="1223"/>
                    </a:lnTo>
                    <a:lnTo>
                      <a:pt x="2386" y="1234"/>
                    </a:lnTo>
                    <a:lnTo>
                      <a:pt x="2325" y="1242"/>
                    </a:lnTo>
                    <a:lnTo>
                      <a:pt x="2303" y="1248"/>
                    </a:lnTo>
                    <a:lnTo>
                      <a:pt x="2281" y="1253"/>
                    </a:lnTo>
                    <a:lnTo>
                      <a:pt x="2260" y="1256"/>
                    </a:lnTo>
                    <a:lnTo>
                      <a:pt x="2237" y="1258"/>
                    </a:lnTo>
                    <a:lnTo>
                      <a:pt x="2214" y="1262"/>
                    </a:lnTo>
                    <a:lnTo>
                      <a:pt x="2191" y="1267"/>
                    </a:lnTo>
                    <a:lnTo>
                      <a:pt x="2167" y="1272"/>
                    </a:lnTo>
                    <a:lnTo>
                      <a:pt x="2145" y="1278"/>
                    </a:lnTo>
                    <a:lnTo>
                      <a:pt x="2137" y="1264"/>
                    </a:lnTo>
                    <a:lnTo>
                      <a:pt x="2120" y="1239"/>
                    </a:lnTo>
                    <a:lnTo>
                      <a:pt x="2101" y="1212"/>
                    </a:lnTo>
                    <a:lnTo>
                      <a:pt x="2083" y="1180"/>
                    </a:lnTo>
                    <a:lnTo>
                      <a:pt x="2060" y="1147"/>
                    </a:lnTo>
                    <a:lnTo>
                      <a:pt x="2042" y="1120"/>
                    </a:lnTo>
                    <a:lnTo>
                      <a:pt x="2028" y="1103"/>
                    </a:lnTo>
                    <a:lnTo>
                      <a:pt x="2020" y="1097"/>
                    </a:lnTo>
                    <a:lnTo>
                      <a:pt x="2006" y="1101"/>
                    </a:lnTo>
                    <a:lnTo>
                      <a:pt x="2009" y="1122"/>
                    </a:lnTo>
                    <a:lnTo>
                      <a:pt x="2025" y="1152"/>
                    </a:lnTo>
                    <a:lnTo>
                      <a:pt x="2047" y="1191"/>
                    </a:lnTo>
                    <a:lnTo>
                      <a:pt x="2066" y="1228"/>
                    </a:lnTo>
                    <a:lnTo>
                      <a:pt x="2078" y="1262"/>
                    </a:lnTo>
                    <a:lnTo>
                      <a:pt x="2078" y="1286"/>
                    </a:lnTo>
                    <a:lnTo>
                      <a:pt x="2055" y="1294"/>
                    </a:lnTo>
                    <a:lnTo>
                      <a:pt x="2020" y="1302"/>
                    </a:lnTo>
                    <a:lnTo>
                      <a:pt x="1982" y="1308"/>
                    </a:lnTo>
                    <a:lnTo>
                      <a:pt x="1947" y="1313"/>
                    </a:lnTo>
                    <a:lnTo>
                      <a:pt x="1908" y="1318"/>
                    </a:lnTo>
                    <a:lnTo>
                      <a:pt x="1869" y="1322"/>
                    </a:lnTo>
                    <a:lnTo>
                      <a:pt x="1832" y="1327"/>
                    </a:lnTo>
                    <a:lnTo>
                      <a:pt x="1793" y="1332"/>
                    </a:lnTo>
                    <a:lnTo>
                      <a:pt x="1756" y="1338"/>
                    </a:lnTo>
                    <a:lnTo>
                      <a:pt x="1669" y="1354"/>
                    </a:lnTo>
                    <a:lnTo>
                      <a:pt x="1584" y="1368"/>
                    </a:lnTo>
                    <a:lnTo>
                      <a:pt x="1497" y="1384"/>
                    </a:lnTo>
                    <a:lnTo>
                      <a:pt x="1409" y="1398"/>
                    </a:lnTo>
                    <a:lnTo>
                      <a:pt x="1322" y="1411"/>
                    </a:lnTo>
                    <a:lnTo>
                      <a:pt x="1235" y="1428"/>
                    </a:lnTo>
                    <a:lnTo>
                      <a:pt x="1147" y="1441"/>
                    </a:lnTo>
                    <a:lnTo>
                      <a:pt x="1060" y="1458"/>
                    </a:lnTo>
                    <a:lnTo>
                      <a:pt x="973" y="1471"/>
                    </a:lnTo>
                    <a:lnTo>
                      <a:pt x="886" y="1485"/>
                    </a:lnTo>
                    <a:lnTo>
                      <a:pt x="798" y="1501"/>
                    </a:lnTo>
                    <a:lnTo>
                      <a:pt x="711" y="1515"/>
                    </a:lnTo>
                    <a:lnTo>
                      <a:pt x="621" y="1531"/>
                    </a:lnTo>
                    <a:lnTo>
                      <a:pt x="534" y="1547"/>
                    </a:lnTo>
                    <a:lnTo>
                      <a:pt x="447" y="1561"/>
                    </a:lnTo>
                    <a:lnTo>
                      <a:pt x="359" y="1577"/>
                    </a:lnTo>
                    <a:lnTo>
                      <a:pt x="352" y="1575"/>
                    </a:lnTo>
                    <a:lnTo>
                      <a:pt x="343" y="1572"/>
                    </a:lnTo>
                    <a:lnTo>
                      <a:pt x="336" y="1572"/>
                    </a:lnTo>
                    <a:lnTo>
                      <a:pt x="324" y="1572"/>
                    </a:lnTo>
                    <a:lnTo>
                      <a:pt x="306" y="1515"/>
                    </a:lnTo>
                    <a:lnTo>
                      <a:pt x="286" y="1460"/>
                    </a:lnTo>
                    <a:lnTo>
                      <a:pt x="264" y="1405"/>
                    </a:lnTo>
                    <a:lnTo>
                      <a:pt x="242" y="1348"/>
                    </a:lnTo>
                    <a:lnTo>
                      <a:pt x="221" y="1294"/>
                    </a:lnTo>
                    <a:lnTo>
                      <a:pt x="202" y="1237"/>
                    </a:lnTo>
                    <a:lnTo>
                      <a:pt x="182" y="1180"/>
                    </a:lnTo>
                    <a:lnTo>
                      <a:pt x="163" y="1122"/>
                    </a:lnTo>
                    <a:lnTo>
                      <a:pt x="155" y="1101"/>
                    </a:lnTo>
                    <a:lnTo>
                      <a:pt x="142" y="1081"/>
                    </a:lnTo>
                    <a:lnTo>
                      <a:pt x="131" y="1062"/>
                    </a:lnTo>
                    <a:lnTo>
                      <a:pt x="117" y="1044"/>
                    </a:lnTo>
                    <a:lnTo>
                      <a:pt x="104" y="1024"/>
                    </a:lnTo>
                    <a:lnTo>
                      <a:pt x="92" y="1005"/>
                    </a:lnTo>
                    <a:lnTo>
                      <a:pt x="85" y="984"/>
                    </a:lnTo>
                    <a:lnTo>
                      <a:pt x="79" y="959"/>
                    </a:lnTo>
                    <a:lnTo>
                      <a:pt x="104" y="943"/>
                    </a:lnTo>
                    <a:lnTo>
                      <a:pt x="63" y="817"/>
                    </a:lnTo>
                    <a:lnTo>
                      <a:pt x="0" y="727"/>
                    </a:lnTo>
                    <a:lnTo>
                      <a:pt x="11" y="670"/>
                    </a:lnTo>
                    <a:lnTo>
                      <a:pt x="25" y="616"/>
                    </a:lnTo>
                    <a:lnTo>
                      <a:pt x="38" y="564"/>
                    </a:lnTo>
                    <a:lnTo>
                      <a:pt x="49" y="506"/>
                    </a:lnTo>
                    <a:lnTo>
                      <a:pt x="99" y="501"/>
                    </a:lnTo>
                    <a:lnTo>
                      <a:pt x="142" y="501"/>
                    </a:lnTo>
                    <a:lnTo>
                      <a:pt x="177" y="495"/>
                    </a:lnTo>
                    <a:lnTo>
                      <a:pt x="210" y="487"/>
                    </a:lnTo>
                    <a:lnTo>
                      <a:pt x="235" y="474"/>
                    </a:lnTo>
                    <a:lnTo>
                      <a:pt x="251" y="446"/>
                    </a:lnTo>
                    <a:lnTo>
                      <a:pt x="258" y="409"/>
                    </a:lnTo>
                    <a:lnTo>
                      <a:pt x="258" y="351"/>
                    </a:lnTo>
                    <a:lnTo>
                      <a:pt x="283" y="338"/>
                    </a:lnTo>
                    <a:lnTo>
                      <a:pt x="299" y="343"/>
                    </a:lnTo>
                    <a:lnTo>
                      <a:pt x="313" y="359"/>
                    </a:lnTo>
                    <a:lnTo>
                      <a:pt x="327" y="386"/>
                    </a:lnTo>
                    <a:lnTo>
                      <a:pt x="338" y="414"/>
                    </a:lnTo>
                    <a:lnTo>
                      <a:pt x="352" y="441"/>
                    </a:lnTo>
                    <a:lnTo>
                      <a:pt x="368" y="460"/>
                    </a:lnTo>
                    <a:lnTo>
                      <a:pt x="389" y="465"/>
                    </a:lnTo>
                    <a:lnTo>
                      <a:pt x="398" y="430"/>
                    </a:lnTo>
                    <a:lnTo>
                      <a:pt x="403" y="395"/>
                    </a:lnTo>
                    <a:lnTo>
                      <a:pt x="407" y="359"/>
                    </a:lnTo>
                    <a:lnTo>
                      <a:pt x="409" y="327"/>
                    </a:lnTo>
                    <a:lnTo>
                      <a:pt x="414" y="322"/>
                    </a:lnTo>
                    <a:lnTo>
                      <a:pt x="423" y="322"/>
                    </a:lnTo>
                    <a:lnTo>
                      <a:pt x="433" y="324"/>
                    </a:lnTo>
                    <a:lnTo>
                      <a:pt x="444" y="322"/>
                    </a:lnTo>
                    <a:lnTo>
                      <a:pt x="458" y="351"/>
                    </a:lnTo>
                    <a:lnTo>
                      <a:pt x="469" y="381"/>
                    </a:lnTo>
                    <a:lnTo>
                      <a:pt x="483" y="411"/>
                    </a:lnTo>
                    <a:lnTo>
                      <a:pt x="504" y="435"/>
                    </a:lnTo>
                    <a:lnTo>
                      <a:pt x="513" y="398"/>
                    </a:lnTo>
                    <a:lnTo>
                      <a:pt x="518" y="345"/>
                    </a:lnTo>
                    <a:lnTo>
                      <a:pt x="529" y="304"/>
                    </a:lnTo>
                    <a:lnTo>
                      <a:pt x="564" y="297"/>
                    </a:lnTo>
                    <a:lnTo>
                      <a:pt x="578" y="329"/>
                    </a:lnTo>
                    <a:lnTo>
                      <a:pt x="594" y="362"/>
                    </a:lnTo>
                    <a:lnTo>
                      <a:pt x="607" y="398"/>
                    </a:lnTo>
                    <a:lnTo>
                      <a:pt x="624" y="430"/>
                    </a:lnTo>
                    <a:lnTo>
                      <a:pt x="635" y="428"/>
                    </a:lnTo>
                    <a:lnTo>
                      <a:pt x="649" y="428"/>
                    </a:lnTo>
                    <a:lnTo>
                      <a:pt x="660" y="425"/>
                    </a:lnTo>
                    <a:lnTo>
                      <a:pt x="673" y="421"/>
                    </a:lnTo>
                    <a:lnTo>
                      <a:pt x="687" y="419"/>
                    </a:lnTo>
                    <a:lnTo>
                      <a:pt x="701" y="419"/>
                    </a:lnTo>
                    <a:lnTo>
                      <a:pt x="715" y="416"/>
                    </a:lnTo>
                    <a:lnTo>
                      <a:pt x="731" y="416"/>
                    </a:lnTo>
                    <a:lnTo>
                      <a:pt x="731" y="386"/>
                    </a:lnTo>
                    <a:lnTo>
                      <a:pt x="736" y="345"/>
                    </a:lnTo>
                    <a:lnTo>
                      <a:pt x="744" y="308"/>
                    </a:lnTo>
                    <a:lnTo>
                      <a:pt x="761" y="280"/>
                    </a:lnTo>
                    <a:lnTo>
                      <a:pt x="774" y="280"/>
                    </a:lnTo>
                    <a:lnTo>
                      <a:pt x="785" y="278"/>
                    </a:lnTo>
                    <a:lnTo>
                      <a:pt x="793" y="280"/>
                    </a:lnTo>
                    <a:lnTo>
                      <a:pt x="802" y="285"/>
                    </a:lnTo>
                    <a:lnTo>
                      <a:pt x="807" y="308"/>
                    </a:lnTo>
                    <a:lnTo>
                      <a:pt x="821" y="343"/>
                    </a:lnTo>
                    <a:lnTo>
                      <a:pt x="837" y="375"/>
                    </a:lnTo>
                    <a:lnTo>
                      <a:pt x="851" y="392"/>
                    </a:lnTo>
                    <a:lnTo>
                      <a:pt x="858" y="354"/>
                    </a:lnTo>
                    <a:lnTo>
                      <a:pt x="862" y="258"/>
                    </a:lnTo>
                    <a:lnTo>
                      <a:pt x="858" y="161"/>
                    </a:lnTo>
                    <a:lnTo>
                      <a:pt x="862" y="106"/>
                    </a:lnTo>
                    <a:lnTo>
                      <a:pt x="872" y="101"/>
                    </a:lnTo>
                    <a:lnTo>
                      <a:pt x="892" y="97"/>
                    </a:lnTo>
                    <a:lnTo>
                      <a:pt x="916" y="92"/>
                    </a:lnTo>
                    <a:lnTo>
                      <a:pt x="943" y="90"/>
                    </a:lnTo>
                    <a:lnTo>
                      <a:pt x="970" y="87"/>
                    </a:lnTo>
                    <a:lnTo>
                      <a:pt x="993" y="85"/>
                    </a:lnTo>
                    <a:lnTo>
                      <a:pt x="1011" y="81"/>
                    </a:lnTo>
                    <a:lnTo>
                      <a:pt x="1019" y="81"/>
                    </a:lnTo>
                    <a:lnTo>
                      <a:pt x="1069" y="76"/>
                    </a:lnTo>
                    <a:lnTo>
                      <a:pt x="1115" y="71"/>
                    </a:lnTo>
                    <a:lnTo>
                      <a:pt x="1164" y="65"/>
                    </a:lnTo>
                    <a:lnTo>
                      <a:pt x="1210" y="60"/>
                    </a:lnTo>
                    <a:lnTo>
                      <a:pt x="1257" y="57"/>
                    </a:lnTo>
                    <a:lnTo>
                      <a:pt x="1306" y="51"/>
                    </a:lnTo>
                    <a:lnTo>
                      <a:pt x="1352" y="46"/>
                    </a:lnTo>
                    <a:lnTo>
                      <a:pt x="1401" y="43"/>
                    </a:lnTo>
                    <a:lnTo>
                      <a:pt x="1448" y="37"/>
                    </a:lnTo>
                    <a:lnTo>
                      <a:pt x="1494" y="32"/>
                    </a:lnTo>
                    <a:lnTo>
                      <a:pt x="1543" y="30"/>
                    </a:lnTo>
                    <a:lnTo>
                      <a:pt x="1589" y="24"/>
                    </a:lnTo>
                    <a:lnTo>
                      <a:pt x="1635" y="19"/>
                    </a:lnTo>
                    <a:lnTo>
                      <a:pt x="1685" y="14"/>
                    </a:lnTo>
                    <a:lnTo>
                      <a:pt x="1731" y="5"/>
                    </a:lnTo>
                    <a:lnTo>
                      <a:pt x="1780" y="0"/>
                    </a:lnTo>
                    <a:lnTo>
                      <a:pt x="1807" y="24"/>
                    </a:lnTo>
                    <a:lnTo>
                      <a:pt x="1832" y="51"/>
                    </a:lnTo>
                    <a:lnTo>
                      <a:pt x="1856" y="78"/>
                    </a:lnTo>
                    <a:lnTo>
                      <a:pt x="1878" y="108"/>
                    </a:lnTo>
                    <a:lnTo>
                      <a:pt x="1897" y="141"/>
                    </a:lnTo>
                    <a:lnTo>
                      <a:pt x="1917" y="174"/>
                    </a:lnTo>
                    <a:lnTo>
                      <a:pt x="1938" y="207"/>
                    </a:lnTo>
                    <a:lnTo>
                      <a:pt x="1959" y="237"/>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24" name="Freeform 260"/>
              <p:cNvSpPr>
                <a:spLocks/>
              </p:cNvSpPr>
              <p:nvPr/>
            </p:nvSpPr>
            <p:spPr bwMode="auto">
              <a:xfrm>
                <a:off x="2901" y="1996"/>
                <a:ext cx="93" cy="41"/>
              </a:xfrm>
              <a:custGeom>
                <a:avLst/>
                <a:gdLst/>
                <a:ahLst/>
                <a:cxnLst>
                  <a:cxn ang="0">
                    <a:pos x="166" y="0"/>
                  </a:cxn>
                  <a:cxn ang="0">
                    <a:pos x="163" y="0"/>
                  </a:cxn>
                  <a:cxn ang="0">
                    <a:pos x="158" y="0"/>
                  </a:cxn>
                  <a:cxn ang="0">
                    <a:pos x="155" y="2"/>
                  </a:cxn>
                  <a:cxn ang="0">
                    <a:pos x="155" y="5"/>
                  </a:cxn>
                  <a:cxn ang="0">
                    <a:pos x="158" y="19"/>
                  </a:cxn>
                  <a:cxn ang="0">
                    <a:pos x="166" y="30"/>
                  </a:cxn>
                  <a:cxn ang="0">
                    <a:pos x="174" y="35"/>
                  </a:cxn>
                  <a:cxn ang="0">
                    <a:pos x="185" y="41"/>
                  </a:cxn>
                  <a:cxn ang="0">
                    <a:pos x="196" y="43"/>
                  </a:cxn>
                  <a:cxn ang="0">
                    <a:pos x="207" y="43"/>
                  </a:cxn>
                  <a:cxn ang="0">
                    <a:pos x="218" y="43"/>
                  </a:cxn>
                  <a:cxn ang="0">
                    <a:pos x="232" y="43"/>
                  </a:cxn>
                  <a:cxn ang="0">
                    <a:pos x="243" y="41"/>
                  </a:cxn>
                  <a:cxn ang="0">
                    <a:pos x="253" y="37"/>
                  </a:cxn>
                  <a:cxn ang="0">
                    <a:pos x="264" y="32"/>
                  </a:cxn>
                  <a:cxn ang="0">
                    <a:pos x="273" y="27"/>
                  </a:cxn>
                  <a:cxn ang="0">
                    <a:pos x="286" y="43"/>
                  </a:cxn>
                  <a:cxn ang="0">
                    <a:pos x="303" y="57"/>
                  </a:cxn>
                  <a:cxn ang="0">
                    <a:pos x="313" y="76"/>
                  </a:cxn>
                  <a:cxn ang="0">
                    <a:pos x="326" y="92"/>
                  </a:cxn>
                  <a:cxn ang="0">
                    <a:pos x="340" y="111"/>
                  </a:cxn>
                  <a:cxn ang="0">
                    <a:pos x="351" y="131"/>
                  </a:cxn>
                  <a:cxn ang="0">
                    <a:pos x="365" y="149"/>
                  </a:cxn>
                  <a:cxn ang="0">
                    <a:pos x="376" y="166"/>
                  </a:cxn>
                  <a:cxn ang="0">
                    <a:pos x="365" y="158"/>
                  </a:cxn>
                  <a:cxn ang="0">
                    <a:pos x="356" y="152"/>
                  </a:cxn>
                  <a:cxn ang="0">
                    <a:pos x="349" y="149"/>
                  </a:cxn>
                  <a:cxn ang="0">
                    <a:pos x="340" y="147"/>
                  </a:cxn>
                  <a:cxn ang="0">
                    <a:pos x="310" y="127"/>
                  </a:cxn>
                  <a:cxn ang="0">
                    <a:pos x="280" y="111"/>
                  </a:cxn>
                  <a:cxn ang="0">
                    <a:pos x="253" y="92"/>
                  </a:cxn>
                  <a:cxn ang="0">
                    <a:pos x="223" y="76"/>
                  </a:cxn>
                  <a:cxn ang="0">
                    <a:pos x="193" y="60"/>
                  </a:cxn>
                  <a:cxn ang="0">
                    <a:pos x="161" y="46"/>
                  </a:cxn>
                  <a:cxn ang="0">
                    <a:pos x="128" y="37"/>
                  </a:cxn>
                  <a:cxn ang="0">
                    <a:pos x="92" y="32"/>
                  </a:cxn>
                  <a:cxn ang="0">
                    <a:pos x="82" y="30"/>
                  </a:cxn>
                  <a:cxn ang="0">
                    <a:pos x="71" y="24"/>
                  </a:cxn>
                  <a:cxn ang="0">
                    <a:pos x="60" y="21"/>
                  </a:cxn>
                  <a:cxn ang="0">
                    <a:pos x="48" y="19"/>
                  </a:cxn>
                  <a:cxn ang="0">
                    <a:pos x="36" y="16"/>
                  </a:cxn>
                  <a:cxn ang="0">
                    <a:pos x="25" y="16"/>
                  </a:cxn>
                  <a:cxn ang="0">
                    <a:pos x="11" y="13"/>
                  </a:cxn>
                  <a:cxn ang="0">
                    <a:pos x="0" y="11"/>
                  </a:cxn>
                  <a:cxn ang="0">
                    <a:pos x="22" y="7"/>
                  </a:cxn>
                  <a:cxn ang="0">
                    <a:pos x="43" y="7"/>
                  </a:cxn>
                  <a:cxn ang="0">
                    <a:pos x="62" y="5"/>
                  </a:cxn>
                  <a:cxn ang="0">
                    <a:pos x="84" y="5"/>
                  </a:cxn>
                  <a:cxn ang="0">
                    <a:pos x="103" y="5"/>
                  </a:cxn>
                  <a:cxn ang="0">
                    <a:pos x="126" y="2"/>
                  </a:cxn>
                  <a:cxn ang="0">
                    <a:pos x="144" y="2"/>
                  </a:cxn>
                  <a:cxn ang="0">
                    <a:pos x="166" y="0"/>
                  </a:cxn>
                </a:cxnLst>
                <a:rect l="0" t="0" r="r" b="b"/>
                <a:pathLst>
                  <a:path w="376" h="166">
                    <a:moveTo>
                      <a:pt x="166" y="0"/>
                    </a:moveTo>
                    <a:lnTo>
                      <a:pt x="163" y="0"/>
                    </a:lnTo>
                    <a:lnTo>
                      <a:pt x="158" y="0"/>
                    </a:lnTo>
                    <a:lnTo>
                      <a:pt x="155" y="2"/>
                    </a:lnTo>
                    <a:lnTo>
                      <a:pt x="155" y="5"/>
                    </a:lnTo>
                    <a:lnTo>
                      <a:pt x="158" y="19"/>
                    </a:lnTo>
                    <a:lnTo>
                      <a:pt x="166" y="30"/>
                    </a:lnTo>
                    <a:lnTo>
                      <a:pt x="174" y="35"/>
                    </a:lnTo>
                    <a:lnTo>
                      <a:pt x="185" y="41"/>
                    </a:lnTo>
                    <a:lnTo>
                      <a:pt x="196" y="43"/>
                    </a:lnTo>
                    <a:lnTo>
                      <a:pt x="207" y="43"/>
                    </a:lnTo>
                    <a:lnTo>
                      <a:pt x="218" y="43"/>
                    </a:lnTo>
                    <a:lnTo>
                      <a:pt x="232" y="43"/>
                    </a:lnTo>
                    <a:lnTo>
                      <a:pt x="243" y="41"/>
                    </a:lnTo>
                    <a:lnTo>
                      <a:pt x="253" y="37"/>
                    </a:lnTo>
                    <a:lnTo>
                      <a:pt x="264" y="32"/>
                    </a:lnTo>
                    <a:lnTo>
                      <a:pt x="273" y="27"/>
                    </a:lnTo>
                    <a:lnTo>
                      <a:pt x="286" y="43"/>
                    </a:lnTo>
                    <a:lnTo>
                      <a:pt x="303" y="57"/>
                    </a:lnTo>
                    <a:lnTo>
                      <a:pt x="313" y="76"/>
                    </a:lnTo>
                    <a:lnTo>
                      <a:pt x="326" y="92"/>
                    </a:lnTo>
                    <a:lnTo>
                      <a:pt x="340" y="111"/>
                    </a:lnTo>
                    <a:lnTo>
                      <a:pt x="351" y="131"/>
                    </a:lnTo>
                    <a:lnTo>
                      <a:pt x="365" y="149"/>
                    </a:lnTo>
                    <a:lnTo>
                      <a:pt x="376" y="166"/>
                    </a:lnTo>
                    <a:lnTo>
                      <a:pt x="365" y="158"/>
                    </a:lnTo>
                    <a:lnTo>
                      <a:pt x="356" y="152"/>
                    </a:lnTo>
                    <a:lnTo>
                      <a:pt x="349" y="149"/>
                    </a:lnTo>
                    <a:lnTo>
                      <a:pt x="340" y="147"/>
                    </a:lnTo>
                    <a:lnTo>
                      <a:pt x="310" y="127"/>
                    </a:lnTo>
                    <a:lnTo>
                      <a:pt x="280" y="111"/>
                    </a:lnTo>
                    <a:lnTo>
                      <a:pt x="253" y="92"/>
                    </a:lnTo>
                    <a:lnTo>
                      <a:pt x="223" y="76"/>
                    </a:lnTo>
                    <a:lnTo>
                      <a:pt x="193" y="60"/>
                    </a:lnTo>
                    <a:lnTo>
                      <a:pt x="161" y="46"/>
                    </a:lnTo>
                    <a:lnTo>
                      <a:pt x="128" y="37"/>
                    </a:lnTo>
                    <a:lnTo>
                      <a:pt x="92" y="32"/>
                    </a:lnTo>
                    <a:lnTo>
                      <a:pt x="82" y="30"/>
                    </a:lnTo>
                    <a:lnTo>
                      <a:pt x="71" y="24"/>
                    </a:lnTo>
                    <a:lnTo>
                      <a:pt x="60" y="21"/>
                    </a:lnTo>
                    <a:lnTo>
                      <a:pt x="48" y="19"/>
                    </a:lnTo>
                    <a:lnTo>
                      <a:pt x="36" y="16"/>
                    </a:lnTo>
                    <a:lnTo>
                      <a:pt x="25" y="16"/>
                    </a:lnTo>
                    <a:lnTo>
                      <a:pt x="11" y="13"/>
                    </a:lnTo>
                    <a:lnTo>
                      <a:pt x="0" y="11"/>
                    </a:lnTo>
                    <a:lnTo>
                      <a:pt x="22" y="7"/>
                    </a:lnTo>
                    <a:lnTo>
                      <a:pt x="43" y="7"/>
                    </a:lnTo>
                    <a:lnTo>
                      <a:pt x="62" y="5"/>
                    </a:lnTo>
                    <a:lnTo>
                      <a:pt x="84" y="5"/>
                    </a:lnTo>
                    <a:lnTo>
                      <a:pt x="103" y="5"/>
                    </a:lnTo>
                    <a:lnTo>
                      <a:pt x="126" y="2"/>
                    </a:lnTo>
                    <a:lnTo>
                      <a:pt x="144" y="2"/>
                    </a:lnTo>
                    <a:lnTo>
                      <a:pt x="166" y="0"/>
                    </a:lnTo>
                    <a:close/>
                  </a:path>
                </a:pathLst>
              </a:custGeom>
              <a:solidFill>
                <a:srgbClr val="70707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25" name="Freeform 261"/>
              <p:cNvSpPr>
                <a:spLocks/>
              </p:cNvSpPr>
              <p:nvPr/>
            </p:nvSpPr>
            <p:spPr bwMode="auto">
              <a:xfrm>
                <a:off x="2780" y="2002"/>
                <a:ext cx="237" cy="82"/>
              </a:xfrm>
              <a:custGeom>
                <a:avLst/>
                <a:gdLst/>
                <a:ahLst/>
                <a:cxnLst>
                  <a:cxn ang="0">
                    <a:pos x="545" y="19"/>
                  </a:cxn>
                  <a:cxn ang="0">
                    <a:pos x="609" y="33"/>
                  </a:cxn>
                  <a:cxn ang="0">
                    <a:pos x="668" y="52"/>
                  </a:cxn>
                  <a:cxn ang="0">
                    <a:pos x="717" y="79"/>
                  </a:cxn>
                  <a:cxn ang="0">
                    <a:pos x="763" y="103"/>
                  </a:cxn>
                  <a:cxn ang="0">
                    <a:pos x="804" y="128"/>
                  </a:cxn>
                  <a:cxn ang="0">
                    <a:pos x="827" y="147"/>
                  </a:cxn>
                  <a:cxn ang="0">
                    <a:pos x="867" y="169"/>
                  </a:cxn>
                  <a:cxn ang="0">
                    <a:pos x="899" y="213"/>
                  </a:cxn>
                  <a:cxn ang="0">
                    <a:pos x="930" y="261"/>
                  </a:cxn>
                  <a:cxn ang="0">
                    <a:pos x="949" y="311"/>
                  </a:cxn>
                  <a:cxn ang="0">
                    <a:pos x="935" y="327"/>
                  </a:cxn>
                  <a:cxn ang="0">
                    <a:pos x="917" y="297"/>
                  </a:cxn>
                  <a:cxn ang="0">
                    <a:pos x="894" y="238"/>
                  </a:cxn>
                  <a:cxn ang="0">
                    <a:pos x="857" y="188"/>
                  </a:cxn>
                  <a:cxn ang="0">
                    <a:pos x="813" y="142"/>
                  </a:cxn>
                  <a:cxn ang="0">
                    <a:pos x="756" y="139"/>
                  </a:cxn>
                  <a:cxn ang="0">
                    <a:pos x="696" y="128"/>
                  </a:cxn>
                  <a:cxn ang="0">
                    <a:pos x="625" y="68"/>
                  </a:cxn>
                  <a:cxn ang="0">
                    <a:pos x="543" y="31"/>
                  </a:cxn>
                  <a:cxn ang="0">
                    <a:pos x="485" y="31"/>
                  </a:cxn>
                  <a:cxn ang="0">
                    <a:pos x="483" y="71"/>
                  </a:cxn>
                  <a:cxn ang="0">
                    <a:pos x="458" y="120"/>
                  </a:cxn>
                  <a:cxn ang="0">
                    <a:pos x="444" y="93"/>
                  </a:cxn>
                  <a:cxn ang="0">
                    <a:pos x="393" y="66"/>
                  </a:cxn>
                  <a:cxn ang="0">
                    <a:pos x="336" y="43"/>
                  </a:cxn>
                  <a:cxn ang="0">
                    <a:pos x="281" y="31"/>
                  </a:cxn>
                  <a:cxn ang="0">
                    <a:pos x="227" y="27"/>
                  </a:cxn>
                  <a:cxn ang="0">
                    <a:pos x="177" y="33"/>
                  </a:cxn>
                  <a:cxn ang="0">
                    <a:pos x="200" y="68"/>
                  </a:cxn>
                  <a:cxn ang="0">
                    <a:pos x="257" y="112"/>
                  </a:cxn>
                  <a:cxn ang="0">
                    <a:pos x="317" y="155"/>
                  </a:cxn>
                  <a:cxn ang="0">
                    <a:pos x="271" y="174"/>
                  </a:cxn>
                  <a:cxn ang="0">
                    <a:pos x="213" y="155"/>
                  </a:cxn>
                  <a:cxn ang="0">
                    <a:pos x="145" y="139"/>
                  </a:cxn>
                  <a:cxn ang="0">
                    <a:pos x="76" y="125"/>
                  </a:cxn>
                  <a:cxn ang="0">
                    <a:pos x="16" y="144"/>
                  </a:cxn>
                  <a:cxn ang="0">
                    <a:pos x="9" y="123"/>
                  </a:cxn>
                  <a:cxn ang="0">
                    <a:pos x="39" y="87"/>
                  </a:cxn>
                  <a:cxn ang="0">
                    <a:pos x="82" y="52"/>
                  </a:cxn>
                  <a:cxn ang="0">
                    <a:pos x="96" y="43"/>
                  </a:cxn>
                  <a:cxn ang="0">
                    <a:pos x="188" y="19"/>
                  </a:cxn>
                  <a:cxn ang="0">
                    <a:pos x="319" y="3"/>
                  </a:cxn>
                  <a:cxn ang="0">
                    <a:pos x="453" y="3"/>
                  </a:cxn>
                  <a:cxn ang="0">
                    <a:pos x="491" y="6"/>
                  </a:cxn>
                </a:cxnLst>
                <a:rect l="0" t="0" r="r" b="b"/>
                <a:pathLst>
                  <a:path w="949" h="330">
                    <a:moveTo>
                      <a:pt x="505" y="6"/>
                    </a:moveTo>
                    <a:lnTo>
                      <a:pt x="526" y="13"/>
                    </a:lnTo>
                    <a:lnTo>
                      <a:pt x="545" y="19"/>
                    </a:lnTo>
                    <a:lnTo>
                      <a:pt x="567" y="24"/>
                    </a:lnTo>
                    <a:lnTo>
                      <a:pt x="586" y="27"/>
                    </a:lnTo>
                    <a:lnTo>
                      <a:pt x="609" y="33"/>
                    </a:lnTo>
                    <a:lnTo>
                      <a:pt x="627" y="38"/>
                    </a:lnTo>
                    <a:lnTo>
                      <a:pt x="649" y="43"/>
                    </a:lnTo>
                    <a:lnTo>
                      <a:pt x="668" y="52"/>
                    </a:lnTo>
                    <a:lnTo>
                      <a:pt x="685" y="63"/>
                    </a:lnTo>
                    <a:lnTo>
                      <a:pt x="701" y="71"/>
                    </a:lnTo>
                    <a:lnTo>
                      <a:pt x="717" y="79"/>
                    </a:lnTo>
                    <a:lnTo>
                      <a:pt x="733" y="87"/>
                    </a:lnTo>
                    <a:lnTo>
                      <a:pt x="747" y="96"/>
                    </a:lnTo>
                    <a:lnTo>
                      <a:pt x="763" y="103"/>
                    </a:lnTo>
                    <a:lnTo>
                      <a:pt x="780" y="114"/>
                    </a:lnTo>
                    <a:lnTo>
                      <a:pt x="796" y="125"/>
                    </a:lnTo>
                    <a:lnTo>
                      <a:pt x="804" y="128"/>
                    </a:lnTo>
                    <a:lnTo>
                      <a:pt x="813" y="134"/>
                    </a:lnTo>
                    <a:lnTo>
                      <a:pt x="821" y="139"/>
                    </a:lnTo>
                    <a:lnTo>
                      <a:pt x="827" y="147"/>
                    </a:lnTo>
                    <a:lnTo>
                      <a:pt x="834" y="147"/>
                    </a:lnTo>
                    <a:lnTo>
                      <a:pt x="853" y="158"/>
                    </a:lnTo>
                    <a:lnTo>
                      <a:pt x="867" y="169"/>
                    </a:lnTo>
                    <a:lnTo>
                      <a:pt x="881" y="183"/>
                    </a:lnTo>
                    <a:lnTo>
                      <a:pt x="892" y="196"/>
                    </a:lnTo>
                    <a:lnTo>
                      <a:pt x="899" y="213"/>
                    </a:lnTo>
                    <a:lnTo>
                      <a:pt x="910" y="229"/>
                    </a:lnTo>
                    <a:lnTo>
                      <a:pt x="919" y="245"/>
                    </a:lnTo>
                    <a:lnTo>
                      <a:pt x="930" y="261"/>
                    </a:lnTo>
                    <a:lnTo>
                      <a:pt x="935" y="278"/>
                    </a:lnTo>
                    <a:lnTo>
                      <a:pt x="943" y="294"/>
                    </a:lnTo>
                    <a:lnTo>
                      <a:pt x="949" y="311"/>
                    </a:lnTo>
                    <a:lnTo>
                      <a:pt x="949" y="327"/>
                    </a:lnTo>
                    <a:lnTo>
                      <a:pt x="943" y="330"/>
                    </a:lnTo>
                    <a:lnTo>
                      <a:pt x="935" y="327"/>
                    </a:lnTo>
                    <a:lnTo>
                      <a:pt x="927" y="324"/>
                    </a:lnTo>
                    <a:lnTo>
                      <a:pt x="917" y="321"/>
                    </a:lnTo>
                    <a:lnTo>
                      <a:pt x="917" y="297"/>
                    </a:lnTo>
                    <a:lnTo>
                      <a:pt x="913" y="275"/>
                    </a:lnTo>
                    <a:lnTo>
                      <a:pt x="908" y="254"/>
                    </a:lnTo>
                    <a:lnTo>
                      <a:pt x="894" y="238"/>
                    </a:lnTo>
                    <a:lnTo>
                      <a:pt x="881" y="224"/>
                    </a:lnTo>
                    <a:lnTo>
                      <a:pt x="869" y="204"/>
                    </a:lnTo>
                    <a:lnTo>
                      <a:pt x="857" y="188"/>
                    </a:lnTo>
                    <a:lnTo>
                      <a:pt x="843" y="169"/>
                    </a:lnTo>
                    <a:lnTo>
                      <a:pt x="829" y="155"/>
                    </a:lnTo>
                    <a:lnTo>
                      <a:pt x="813" y="142"/>
                    </a:lnTo>
                    <a:lnTo>
                      <a:pt x="796" y="137"/>
                    </a:lnTo>
                    <a:lnTo>
                      <a:pt x="774" y="137"/>
                    </a:lnTo>
                    <a:lnTo>
                      <a:pt x="756" y="139"/>
                    </a:lnTo>
                    <a:lnTo>
                      <a:pt x="733" y="147"/>
                    </a:lnTo>
                    <a:lnTo>
                      <a:pt x="712" y="144"/>
                    </a:lnTo>
                    <a:lnTo>
                      <a:pt x="696" y="128"/>
                    </a:lnTo>
                    <a:lnTo>
                      <a:pt x="673" y="107"/>
                    </a:lnTo>
                    <a:lnTo>
                      <a:pt x="652" y="84"/>
                    </a:lnTo>
                    <a:lnTo>
                      <a:pt x="625" y="68"/>
                    </a:lnTo>
                    <a:lnTo>
                      <a:pt x="600" y="52"/>
                    </a:lnTo>
                    <a:lnTo>
                      <a:pt x="573" y="41"/>
                    </a:lnTo>
                    <a:lnTo>
                      <a:pt x="543" y="31"/>
                    </a:lnTo>
                    <a:lnTo>
                      <a:pt x="515" y="22"/>
                    </a:lnTo>
                    <a:lnTo>
                      <a:pt x="485" y="17"/>
                    </a:lnTo>
                    <a:lnTo>
                      <a:pt x="485" y="31"/>
                    </a:lnTo>
                    <a:lnTo>
                      <a:pt x="485" y="43"/>
                    </a:lnTo>
                    <a:lnTo>
                      <a:pt x="485" y="57"/>
                    </a:lnTo>
                    <a:lnTo>
                      <a:pt x="483" y="71"/>
                    </a:lnTo>
                    <a:lnTo>
                      <a:pt x="469" y="128"/>
                    </a:lnTo>
                    <a:lnTo>
                      <a:pt x="455" y="128"/>
                    </a:lnTo>
                    <a:lnTo>
                      <a:pt x="458" y="120"/>
                    </a:lnTo>
                    <a:lnTo>
                      <a:pt x="455" y="112"/>
                    </a:lnTo>
                    <a:lnTo>
                      <a:pt x="450" y="103"/>
                    </a:lnTo>
                    <a:lnTo>
                      <a:pt x="444" y="93"/>
                    </a:lnTo>
                    <a:lnTo>
                      <a:pt x="428" y="82"/>
                    </a:lnTo>
                    <a:lnTo>
                      <a:pt x="409" y="73"/>
                    </a:lnTo>
                    <a:lnTo>
                      <a:pt x="393" y="66"/>
                    </a:lnTo>
                    <a:lnTo>
                      <a:pt x="374" y="57"/>
                    </a:lnTo>
                    <a:lnTo>
                      <a:pt x="354" y="49"/>
                    </a:lnTo>
                    <a:lnTo>
                      <a:pt x="336" y="43"/>
                    </a:lnTo>
                    <a:lnTo>
                      <a:pt x="317" y="38"/>
                    </a:lnTo>
                    <a:lnTo>
                      <a:pt x="297" y="33"/>
                    </a:lnTo>
                    <a:lnTo>
                      <a:pt x="281" y="31"/>
                    </a:lnTo>
                    <a:lnTo>
                      <a:pt x="262" y="31"/>
                    </a:lnTo>
                    <a:lnTo>
                      <a:pt x="246" y="27"/>
                    </a:lnTo>
                    <a:lnTo>
                      <a:pt x="227" y="27"/>
                    </a:lnTo>
                    <a:lnTo>
                      <a:pt x="211" y="27"/>
                    </a:lnTo>
                    <a:lnTo>
                      <a:pt x="193" y="31"/>
                    </a:lnTo>
                    <a:lnTo>
                      <a:pt x="177" y="33"/>
                    </a:lnTo>
                    <a:lnTo>
                      <a:pt x="161" y="41"/>
                    </a:lnTo>
                    <a:lnTo>
                      <a:pt x="180" y="54"/>
                    </a:lnTo>
                    <a:lnTo>
                      <a:pt x="200" y="68"/>
                    </a:lnTo>
                    <a:lnTo>
                      <a:pt x="218" y="82"/>
                    </a:lnTo>
                    <a:lnTo>
                      <a:pt x="237" y="98"/>
                    </a:lnTo>
                    <a:lnTo>
                      <a:pt x="257" y="112"/>
                    </a:lnTo>
                    <a:lnTo>
                      <a:pt x="276" y="125"/>
                    </a:lnTo>
                    <a:lnTo>
                      <a:pt x="297" y="142"/>
                    </a:lnTo>
                    <a:lnTo>
                      <a:pt x="317" y="155"/>
                    </a:lnTo>
                    <a:lnTo>
                      <a:pt x="301" y="160"/>
                    </a:lnTo>
                    <a:lnTo>
                      <a:pt x="283" y="169"/>
                    </a:lnTo>
                    <a:lnTo>
                      <a:pt x="271" y="174"/>
                    </a:lnTo>
                    <a:lnTo>
                      <a:pt x="257" y="178"/>
                    </a:lnTo>
                    <a:lnTo>
                      <a:pt x="235" y="167"/>
                    </a:lnTo>
                    <a:lnTo>
                      <a:pt x="213" y="155"/>
                    </a:lnTo>
                    <a:lnTo>
                      <a:pt x="191" y="150"/>
                    </a:lnTo>
                    <a:lnTo>
                      <a:pt x="170" y="144"/>
                    </a:lnTo>
                    <a:lnTo>
                      <a:pt x="145" y="139"/>
                    </a:lnTo>
                    <a:lnTo>
                      <a:pt x="123" y="137"/>
                    </a:lnTo>
                    <a:lnTo>
                      <a:pt x="99" y="131"/>
                    </a:lnTo>
                    <a:lnTo>
                      <a:pt x="76" y="125"/>
                    </a:lnTo>
                    <a:lnTo>
                      <a:pt x="52" y="128"/>
                    </a:lnTo>
                    <a:lnTo>
                      <a:pt x="36" y="134"/>
                    </a:lnTo>
                    <a:lnTo>
                      <a:pt x="16" y="144"/>
                    </a:lnTo>
                    <a:lnTo>
                      <a:pt x="0" y="153"/>
                    </a:lnTo>
                    <a:lnTo>
                      <a:pt x="3" y="139"/>
                    </a:lnTo>
                    <a:lnTo>
                      <a:pt x="9" y="123"/>
                    </a:lnTo>
                    <a:lnTo>
                      <a:pt x="16" y="112"/>
                    </a:lnTo>
                    <a:lnTo>
                      <a:pt x="28" y="98"/>
                    </a:lnTo>
                    <a:lnTo>
                      <a:pt x="39" y="87"/>
                    </a:lnTo>
                    <a:lnTo>
                      <a:pt x="52" y="73"/>
                    </a:lnTo>
                    <a:lnTo>
                      <a:pt x="66" y="63"/>
                    </a:lnTo>
                    <a:lnTo>
                      <a:pt x="82" y="52"/>
                    </a:lnTo>
                    <a:lnTo>
                      <a:pt x="87" y="52"/>
                    </a:lnTo>
                    <a:lnTo>
                      <a:pt x="92" y="49"/>
                    </a:lnTo>
                    <a:lnTo>
                      <a:pt x="96" y="43"/>
                    </a:lnTo>
                    <a:lnTo>
                      <a:pt x="101" y="41"/>
                    </a:lnTo>
                    <a:lnTo>
                      <a:pt x="145" y="31"/>
                    </a:lnTo>
                    <a:lnTo>
                      <a:pt x="188" y="19"/>
                    </a:lnTo>
                    <a:lnTo>
                      <a:pt x="232" y="11"/>
                    </a:lnTo>
                    <a:lnTo>
                      <a:pt x="276" y="6"/>
                    </a:lnTo>
                    <a:lnTo>
                      <a:pt x="319" y="3"/>
                    </a:lnTo>
                    <a:lnTo>
                      <a:pt x="365" y="3"/>
                    </a:lnTo>
                    <a:lnTo>
                      <a:pt x="409" y="0"/>
                    </a:lnTo>
                    <a:lnTo>
                      <a:pt x="453" y="3"/>
                    </a:lnTo>
                    <a:lnTo>
                      <a:pt x="466" y="3"/>
                    </a:lnTo>
                    <a:lnTo>
                      <a:pt x="478" y="3"/>
                    </a:lnTo>
                    <a:lnTo>
                      <a:pt x="491" y="6"/>
                    </a:lnTo>
                    <a:lnTo>
                      <a:pt x="505" y="6"/>
                    </a:lnTo>
                    <a:close/>
                  </a:path>
                </a:pathLst>
              </a:custGeom>
              <a:solidFill>
                <a:srgbClr val="CECEC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26" name="Freeform 262"/>
              <p:cNvSpPr>
                <a:spLocks/>
              </p:cNvSpPr>
              <p:nvPr/>
            </p:nvSpPr>
            <p:spPr bwMode="auto">
              <a:xfrm>
                <a:off x="2741" y="2007"/>
                <a:ext cx="65" cy="81"/>
              </a:xfrm>
              <a:custGeom>
                <a:avLst/>
                <a:gdLst/>
                <a:ahLst/>
                <a:cxnLst>
                  <a:cxn ang="0">
                    <a:pos x="261" y="0"/>
                  </a:cxn>
                  <a:cxn ang="0">
                    <a:pos x="218" y="21"/>
                  </a:cxn>
                  <a:cxn ang="0">
                    <a:pos x="183" y="51"/>
                  </a:cxn>
                  <a:cxn ang="0">
                    <a:pos x="153" y="90"/>
                  </a:cxn>
                  <a:cxn ang="0">
                    <a:pos x="130" y="133"/>
                  </a:cxn>
                  <a:cxn ang="0">
                    <a:pos x="114" y="180"/>
                  </a:cxn>
                  <a:cxn ang="0">
                    <a:pos x="109" y="228"/>
                  </a:cxn>
                  <a:cxn ang="0">
                    <a:pos x="111" y="278"/>
                  </a:cxn>
                  <a:cxn ang="0">
                    <a:pos x="125" y="324"/>
                  </a:cxn>
                  <a:cxn ang="0">
                    <a:pos x="111" y="299"/>
                  </a:cxn>
                  <a:cxn ang="0">
                    <a:pos x="98" y="278"/>
                  </a:cxn>
                  <a:cxn ang="0">
                    <a:pos x="84" y="253"/>
                  </a:cxn>
                  <a:cxn ang="0">
                    <a:pos x="74" y="228"/>
                  </a:cxn>
                  <a:cxn ang="0">
                    <a:pos x="60" y="204"/>
                  </a:cxn>
                  <a:cxn ang="0">
                    <a:pos x="49" y="180"/>
                  </a:cxn>
                  <a:cxn ang="0">
                    <a:pos x="38" y="156"/>
                  </a:cxn>
                  <a:cxn ang="0">
                    <a:pos x="27" y="131"/>
                  </a:cxn>
                  <a:cxn ang="0">
                    <a:pos x="22" y="120"/>
                  </a:cxn>
                  <a:cxn ang="0">
                    <a:pos x="14" y="109"/>
                  </a:cxn>
                  <a:cxn ang="0">
                    <a:pos x="5" y="98"/>
                  </a:cxn>
                  <a:cxn ang="0">
                    <a:pos x="0" y="85"/>
                  </a:cxn>
                  <a:cxn ang="0">
                    <a:pos x="22" y="90"/>
                  </a:cxn>
                  <a:cxn ang="0">
                    <a:pos x="40" y="90"/>
                  </a:cxn>
                  <a:cxn ang="0">
                    <a:pos x="63" y="87"/>
                  </a:cxn>
                  <a:cxn ang="0">
                    <a:pos x="79" y="79"/>
                  </a:cxn>
                  <a:cxn ang="0">
                    <a:pos x="93" y="71"/>
                  </a:cxn>
                  <a:cxn ang="0">
                    <a:pos x="98" y="57"/>
                  </a:cxn>
                  <a:cxn ang="0">
                    <a:pos x="93" y="41"/>
                  </a:cxn>
                  <a:cxn ang="0">
                    <a:pos x="76" y="25"/>
                  </a:cxn>
                  <a:cxn ang="0">
                    <a:pos x="98" y="19"/>
                  </a:cxn>
                  <a:cxn ang="0">
                    <a:pos x="123" y="16"/>
                  </a:cxn>
                  <a:cxn ang="0">
                    <a:pos x="144" y="14"/>
                  </a:cxn>
                  <a:cxn ang="0">
                    <a:pos x="169" y="11"/>
                  </a:cxn>
                  <a:cxn ang="0">
                    <a:pos x="194" y="9"/>
                  </a:cxn>
                  <a:cxn ang="0">
                    <a:pos x="215" y="5"/>
                  </a:cxn>
                  <a:cxn ang="0">
                    <a:pos x="240" y="2"/>
                  </a:cxn>
                  <a:cxn ang="0">
                    <a:pos x="261" y="0"/>
                  </a:cxn>
                </a:cxnLst>
                <a:rect l="0" t="0" r="r" b="b"/>
                <a:pathLst>
                  <a:path w="261" h="324">
                    <a:moveTo>
                      <a:pt x="261" y="0"/>
                    </a:moveTo>
                    <a:lnTo>
                      <a:pt x="218" y="21"/>
                    </a:lnTo>
                    <a:lnTo>
                      <a:pt x="183" y="51"/>
                    </a:lnTo>
                    <a:lnTo>
                      <a:pt x="153" y="90"/>
                    </a:lnTo>
                    <a:lnTo>
                      <a:pt x="130" y="133"/>
                    </a:lnTo>
                    <a:lnTo>
                      <a:pt x="114" y="180"/>
                    </a:lnTo>
                    <a:lnTo>
                      <a:pt x="109" y="228"/>
                    </a:lnTo>
                    <a:lnTo>
                      <a:pt x="111" y="278"/>
                    </a:lnTo>
                    <a:lnTo>
                      <a:pt x="125" y="324"/>
                    </a:lnTo>
                    <a:lnTo>
                      <a:pt x="111" y="299"/>
                    </a:lnTo>
                    <a:lnTo>
                      <a:pt x="98" y="278"/>
                    </a:lnTo>
                    <a:lnTo>
                      <a:pt x="84" y="253"/>
                    </a:lnTo>
                    <a:lnTo>
                      <a:pt x="74" y="228"/>
                    </a:lnTo>
                    <a:lnTo>
                      <a:pt x="60" y="204"/>
                    </a:lnTo>
                    <a:lnTo>
                      <a:pt x="49" y="180"/>
                    </a:lnTo>
                    <a:lnTo>
                      <a:pt x="38" y="156"/>
                    </a:lnTo>
                    <a:lnTo>
                      <a:pt x="27" y="131"/>
                    </a:lnTo>
                    <a:lnTo>
                      <a:pt x="22" y="120"/>
                    </a:lnTo>
                    <a:lnTo>
                      <a:pt x="14" y="109"/>
                    </a:lnTo>
                    <a:lnTo>
                      <a:pt x="5" y="98"/>
                    </a:lnTo>
                    <a:lnTo>
                      <a:pt x="0" y="85"/>
                    </a:lnTo>
                    <a:lnTo>
                      <a:pt x="22" y="90"/>
                    </a:lnTo>
                    <a:lnTo>
                      <a:pt x="40" y="90"/>
                    </a:lnTo>
                    <a:lnTo>
                      <a:pt x="63" y="87"/>
                    </a:lnTo>
                    <a:lnTo>
                      <a:pt x="79" y="79"/>
                    </a:lnTo>
                    <a:lnTo>
                      <a:pt x="93" y="71"/>
                    </a:lnTo>
                    <a:lnTo>
                      <a:pt x="98" y="57"/>
                    </a:lnTo>
                    <a:lnTo>
                      <a:pt x="93" y="41"/>
                    </a:lnTo>
                    <a:lnTo>
                      <a:pt x="76" y="25"/>
                    </a:lnTo>
                    <a:lnTo>
                      <a:pt x="98" y="19"/>
                    </a:lnTo>
                    <a:lnTo>
                      <a:pt x="123" y="16"/>
                    </a:lnTo>
                    <a:lnTo>
                      <a:pt x="144" y="14"/>
                    </a:lnTo>
                    <a:lnTo>
                      <a:pt x="169" y="11"/>
                    </a:lnTo>
                    <a:lnTo>
                      <a:pt x="194" y="9"/>
                    </a:lnTo>
                    <a:lnTo>
                      <a:pt x="215" y="5"/>
                    </a:lnTo>
                    <a:lnTo>
                      <a:pt x="240" y="2"/>
                    </a:lnTo>
                    <a:lnTo>
                      <a:pt x="261" y="0"/>
                    </a:lnTo>
                    <a:close/>
                  </a:path>
                </a:pathLst>
              </a:custGeom>
              <a:solidFill>
                <a:srgbClr val="70707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27" name="Freeform 263"/>
              <p:cNvSpPr>
                <a:spLocks/>
              </p:cNvSpPr>
              <p:nvPr/>
            </p:nvSpPr>
            <p:spPr bwMode="auto">
              <a:xfrm>
                <a:off x="2902" y="2012"/>
                <a:ext cx="54" cy="33"/>
              </a:xfrm>
              <a:custGeom>
                <a:avLst/>
                <a:gdLst/>
                <a:ahLst/>
                <a:cxnLst>
                  <a:cxn ang="0">
                    <a:pos x="197" y="101"/>
                  </a:cxn>
                  <a:cxn ang="0">
                    <a:pos x="215" y="112"/>
                  </a:cxn>
                  <a:cxn ang="0">
                    <a:pos x="202" y="114"/>
                  </a:cxn>
                  <a:cxn ang="0">
                    <a:pos x="185" y="117"/>
                  </a:cxn>
                  <a:cxn ang="0">
                    <a:pos x="172" y="123"/>
                  </a:cxn>
                  <a:cxn ang="0">
                    <a:pos x="158" y="128"/>
                  </a:cxn>
                  <a:cxn ang="0">
                    <a:pos x="142" y="131"/>
                  </a:cxn>
                  <a:cxn ang="0">
                    <a:pos x="128" y="131"/>
                  </a:cxn>
                  <a:cxn ang="0">
                    <a:pos x="114" y="126"/>
                  </a:cxn>
                  <a:cxn ang="0">
                    <a:pos x="101" y="112"/>
                  </a:cxn>
                  <a:cxn ang="0">
                    <a:pos x="87" y="109"/>
                  </a:cxn>
                  <a:cxn ang="0">
                    <a:pos x="77" y="106"/>
                  </a:cxn>
                  <a:cxn ang="0">
                    <a:pos x="63" y="106"/>
                  </a:cxn>
                  <a:cxn ang="0">
                    <a:pos x="52" y="101"/>
                  </a:cxn>
                  <a:cxn ang="0">
                    <a:pos x="38" y="98"/>
                  </a:cxn>
                  <a:cxn ang="0">
                    <a:pos x="25" y="96"/>
                  </a:cxn>
                  <a:cxn ang="0">
                    <a:pos x="13" y="90"/>
                  </a:cxn>
                  <a:cxn ang="0">
                    <a:pos x="0" y="84"/>
                  </a:cxn>
                  <a:cxn ang="0">
                    <a:pos x="6" y="62"/>
                  </a:cxn>
                  <a:cxn ang="0">
                    <a:pos x="8" y="41"/>
                  </a:cxn>
                  <a:cxn ang="0">
                    <a:pos x="13" y="18"/>
                  </a:cxn>
                  <a:cxn ang="0">
                    <a:pos x="22" y="0"/>
                  </a:cxn>
                  <a:cxn ang="0">
                    <a:pos x="47" y="6"/>
                  </a:cxn>
                  <a:cxn ang="0">
                    <a:pos x="71" y="13"/>
                  </a:cxn>
                  <a:cxn ang="0">
                    <a:pos x="96" y="25"/>
                  </a:cxn>
                  <a:cxn ang="0">
                    <a:pos x="117" y="38"/>
                  </a:cxn>
                  <a:cxn ang="0">
                    <a:pos x="139" y="52"/>
                  </a:cxn>
                  <a:cxn ang="0">
                    <a:pos x="158" y="68"/>
                  </a:cxn>
                  <a:cxn ang="0">
                    <a:pos x="178" y="84"/>
                  </a:cxn>
                  <a:cxn ang="0">
                    <a:pos x="197" y="101"/>
                  </a:cxn>
                </a:cxnLst>
                <a:rect l="0" t="0" r="r" b="b"/>
                <a:pathLst>
                  <a:path w="215" h="131">
                    <a:moveTo>
                      <a:pt x="197" y="101"/>
                    </a:moveTo>
                    <a:lnTo>
                      <a:pt x="215" y="112"/>
                    </a:lnTo>
                    <a:lnTo>
                      <a:pt x="202" y="114"/>
                    </a:lnTo>
                    <a:lnTo>
                      <a:pt x="185" y="117"/>
                    </a:lnTo>
                    <a:lnTo>
                      <a:pt x="172" y="123"/>
                    </a:lnTo>
                    <a:lnTo>
                      <a:pt x="158" y="128"/>
                    </a:lnTo>
                    <a:lnTo>
                      <a:pt x="142" y="131"/>
                    </a:lnTo>
                    <a:lnTo>
                      <a:pt x="128" y="131"/>
                    </a:lnTo>
                    <a:lnTo>
                      <a:pt x="114" y="126"/>
                    </a:lnTo>
                    <a:lnTo>
                      <a:pt x="101" y="112"/>
                    </a:lnTo>
                    <a:lnTo>
                      <a:pt x="87" y="109"/>
                    </a:lnTo>
                    <a:lnTo>
                      <a:pt x="77" y="106"/>
                    </a:lnTo>
                    <a:lnTo>
                      <a:pt x="63" y="106"/>
                    </a:lnTo>
                    <a:lnTo>
                      <a:pt x="52" y="101"/>
                    </a:lnTo>
                    <a:lnTo>
                      <a:pt x="38" y="98"/>
                    </a:lnTo>
                    <a:lnTo>
                      <a:pt x="25" y="96"/>
                    </a:lnTo>
                    <a:lnTo>
                      <a:pt x="13" y="90"/>
                    </a:lnTo>
                    <a:lnTo>
                      <a:pt x="0" y="84"/>
                    </a:lnTo>
                    <a:lnTo>
                      <a:pt x="6" y="62"/>
                    </a:lnTo>
                    <a:lnTo>
                      <a:pt x="8" y="41"/>
                    </a:lnTo>
                    <a:lnTo>
                      <a:pt x="13" y="18"/>
                    </a:lnTo>
                    <a:lnTo>
                      <a:pt x="22" y="0"/>
                    </a:lnTo>
                    <a:lnTo>
                      <a:pt x="47" y="6"/>
                    </a:lnTo>
                    <a:lnTo>
                      <a:pt x="71" y="13"/>
                    </a:lnTo>
                    <a:lnTo>
                      <a:pt x="96" y="25"/>
                    </a:lnTo>
                    <a:lnTo>
                      <a:pt x="117" y="38"/>
                    </a:lnTo>
                    <a:lnTo>
                      <a:pt x="139" y="52"/>
                    </a:lnTo>
                    <a:lnTo>
                      <a:pt x="158" y="68"/>
                    </a:lnTo>
                    <a:lnTo>
                      <a:pt x="178" y="84"/>
                    </a:lnTo>
                    <a:lnTo>
                      <a:pt x="197" y="101"/>
                    </a:lnTo>
                    <a:close/>
                  </a:path>
                </a:pathLst>
              </a:custGeom>
              <a:solidFill>
                <a:srgbClr val="9E9E9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28" name="Freeform 264"/>
              <p:cNvSpPr>
                <a:spLocks/>
              </p:cNvSpPr>
              <p:nvPr/>
            </p:nvSpPr>
            <p:spPr bwMode="auto">
              <a:xfrm>
                <a:off x="2830" y="2013"/>
                <a:ext cx="60" cy="26"/>
              </a:xfrm>
              <a:custGeom>
                <a:avLst/>
                <a:gdLst/>
                <a:ahLst/>
                <a:cxnLst>
                  <a:cxn ang="0">
                    <a:pos x="226" y="69"/>
                  </a:cxn>
                  <a:cxn ang="0">
                    <a:pos x="229" y="71"/>
                  </a:cxn>
                  <a:cxn ang="0">
                    <a:pos x="235" y="77"/>
                  </a:cxn>
                  <a:cxn ang="0">
                    <a:pos x="237" y="80"/>
                  </a:cxn>
                  <a:cxn ang="0">
                    <a:pos x="237" y="85"/>
                  </a:cxn>
                  <a:cxn ang="0">
                    <a:pos x="223" y="85"/>
                  </a:cxn>
                  <a:cxn ang="0">
                    <a:pos x="210" y="88"/>
                  </a:cxn>
                  <a:cxn ang="0">
                    <a:pos x="196" y="91"/>
                  </a:cxn>
                  <a:cxn ang="0">
                    <a:pos x="182" y="94"/>
                  </a:cxn>
                  <a:cxn ang="0">
                    <a:pos x="169" y="96"/>
                  </a:cxn>
                  <a:cxn ang="0">
                    <a:pos x="156" y="99"/>
                  </a:cxn>
                  <a:cxn ang="0">
                    <a:pos x="142" y="101"/>
                  </a:cxn>
                  <a:cxn ang="0">
                    <a:pos x="128" y="104"/>
                  </a:cxn>
                  <a:cxn ang="0">
                    <a:pos x="115" y="91"/>
                  </a:cxn>
                  <a:cxn ang="0">
                    <a:pos x="99" y="80"/>
                  </a:cxn>
                  <a:cxn ang="0">
                    <a:pos x="85" y="66"/>
                  </a:cxn>
                  <a:cxn ang="0">
                    <a:pos x="69" y="55"/>
                  </a:cxn>
                  <a:cxn ang="0">
                    <a:pos x="51" y="41"/>
                  </a:cxn>
                  <a:cxn ang="0">
                    <a:pos x="35" y="30"/>
                  </a:cxn>
                  <a:cxn ang="0">
                    <a:pos x="19" y="20"/>
                  </a:cxn>
                  <a:cxn ang="0">
                    <a:pos x="0" y="9"/>
                  </a:cxn>
                  <a:cxn ang="0">
                    <a:pos x="14" y="4"/>
                  </a:cxn>
                  <a:cxn ang="0">
                    <a:pos x="30" y="0"/>
                  </a:cxn>
                  <a:cxn ang="0">
                    <a:pos x="46" y="0"/>
                  </a:cxn>
                  <a:cxn ang="0">
                    <a:pos x="63" y="4"/>
                  </a:cxn>
                  <a:cxn ang="0">
                    <a:pos x="79" y="6"/>
                  </a:cxn>
                  <a:cxn ang="0">
                    <a:pos x="92" y="11"/>
                  </a:cxn>
                  <a:cxn ang="0">
                    <a:pos x="109" y="14"/>
                  </a:cxn>
                  <a:cxn ang="0">
                    <a:pos x="125" y="14"/>
                  </a:cxn>
                  <a:cxn ang="0">
                    <a:pos x="139" y="20"/>
                  </a:cxn>
                  <a:cxn ang="0">
                    <a:pos x="152" y="23"/>
                  </a:cxn>
                  <a:cxn ang="0">
                    <a:pos x="166" y="28"/>
                  </a:cxn>
                  <a:cxn ang="0">
                    <a:pos x="180" y="34"/>
                  </a:cxn>
                  <a:cxn ang="0">
                    <a:pos x="191" y="39"/>
                  </a:cxn>
                  <a:cxn ang="0">
                    <a:pos x="205" y="47"/>
                  </a:cxn>
                  <a:cxn ang="0">
                    <a:pos x="216" y="58"/>
                  </a:cxn>
                  <a:cxn ang="0">
                    <a:pos x="226" y="69"/>
                  </a:cxn>
                </a:cxnLst>
                <a:rect l="0" t="0" r="r" b="b"/>
                <a:pathLst>
                  <a:path w="237" h="104">
                    <a:moveTo>
                      <a:pt x="226" y="69"/>
                    </a:moveTo>
                    <a:lnTo>
                      <a:pt x="229" y="71"/>
                    </a:lnTo>
                    <a:lnTo>
                      <a:pt x="235" y="77"/>
                    </a:lnTo>
                    <a:lnTo>
                      <a:pt x="237" y="80"/>
                    </a:lnTo>
                    <a:lnTo>
                      <a:pt x="237" y="85"/>
                    </a:lnTo>
                    <a:lnTo>
                      <a:pt x="223" y="85"/>
                    </a:lnTo>
                    <a:lnTo>
                      <a:pt x="210" y="88"/>
                    </a:lnTo>
                    <a:lnTo>
                      <a:pt x="196" y="91"/>
                    </a:lnTo>
                    <a:lnTo>
                      <a:pt x="182" y="94"/>
                    </a:lnTo>
                    <a:lnTo>
                      <a:pt x="169" y="96"/>
                    </a:lnTo>
                    <a:lnTo>
                      <a:pt x="156" y="99"/>
                    </a:lnTo>
                    <a:lnTo>
                      <a:pt x="142" y="101"/>
                    </a:lnTo>
                    <a:lnTo>
                      <a:pt x="128" y="104"/>
                    </a:lnTo>
                    <a:lnTo>
                      <a:pt x="115" y="91"/>
                    </a:lnTo>
                    <a:lnTo>
                      <a:pt x="99" y="80"/>
                    </a:lnTo>
                    <a:lnTo>
                      <a:pt x="85" y="66"/>
                    </a:lnTo>
                    <a:lnTo>
                      <a:pt x="69" y="55"/>
                    </a:lnTo>
                    <a:lnTo>
                      <a:pt x="51" y="41"/>
                    </a:lnTo>
                    <a:lnTo>
                      <a:pt x="35" y="30"/>
                    </a:lnTo>
                    <a:lnTo>
                      <a:pt x="19" y="20"/>
                    </a:lnTo>
                    <a:lnTo>
                      <a:pt x="0" y="9"/>
                    </a:lnTo>
                    <a:lnTo>
                      <a:pt x="14" y="4"/>
                    </a:lnTo>
                    <a:lnTo>
                      <a:pt x="30" y="0"/>
                    </a:lnTo>
                    <a:lnTo>
                      <a:pt x="46" y="0"/>
                    </a:lnTo>
                    <a:lnTo>
                      <a:pt x="63" y="4"/>
                    </a:lnTo>
                    <a:lnTo>
                      <a:pt x="79" y="6"/>
                    </a:lnTo>
                    <a:lnTo>
                      <a:pt x="92" y="11"/>
                    </a:lnTo>
                    <a:lnTo>
                      <a:pt x="109" y="14"/>
                    </a:lnTo>
                    <a:lnTo>
                      <a:pt x="125" y="14"/>
                    </a:lnTo>
                    <a:lnTo>
                      <a:pt x="139" y="20"/>
                    </a:lnTo>
                    <a:lnTo>
                      <a:pt x="152" y="23"/>
                    </a:lnTo>
                    <a:lnTo>
                      <a:pt x="166" y="28"/>
                    </a:lnTo>
                    <a:lnTo>
                      <a:pt x="180" y="34"/>
                    </a:lnTo>
                    <a:lnTo>
                      <a:pt x="191" y="39"/>
                    </a:lnTo>
                    <a:lnTo>
                      <a:pt x="205" y="47"/>
                    </a:lnTo>
                    <a:lnTo>
                      <a:pt x="216" y="58"/>
                    </a:lnTo>
                    <a:lnTo>
                      <a:pt x="226" y="69"/>
                    </a:lnTo>
                    <a:close/>
                  </a:path>
                </a:pathLst>
              </a:custGeom>
              <a:solidFill>
                <a:srgbClr val="9E9E9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29" name="Freeform 265"/>
              <p:cNvSpPr>
                <a:spLocks/>
              </p:cNvSpPr>
              <p:nvPr/>
            </p:nvSpPr>
            <p:spPr bwMode="auto">
              <a:xfrm>
                <a:off x="3114" y="2017"/>
                <a:ext cx="120" cy="177"/>
              </a:xfrm>
              <a:custGeom>
                <a:avLst/>
                <a:gdLst/>
                <a:ahLst/>
                <a:cxnLst>
                  <a:cxn ang="0">
                    <a:pos x="482" y="539"/>
                  </a:cxn>
                  <a:cxn ang="0">
                    <a:pos x="480" y="539"/>
                  </a:cxn>
                  <a:cxn ang="0">
                    <a:pos x="477" y="536"/>
                  </a:cxn>
                  <a:cxn ang="0">
                    <a:pos x="475" y="536"/>
                  </a:cxn>
                  <a:cxn ang="0">
                    <a:pos x="471" y="539"/>
                  </a:cxn>
                  <a:cxn ang="0">
                    <a:pos x="466" y="545"/>
                  </a:cxn>
                  <a:cxn ang="0">
                    <a:pos x="466" y="586"/>
                  </a:cxn>
                  <a:cxn ang="0">
                    <a:pos x="457" y="624"/>
                  </a:cxn>
                  <a:cxn ang="0">
                    <a:pos x="450" y="665"/>
                  </a:cxn>
                  <a:cxn ang="0">
                    <a:pos x="441" y="706"/>
                  </a:cxn>
                  <a:cxn ang="0">
                    <a:pos x="427" y="686"/>
                  </a:cxn>
                  <a:cxn ang="0">
                    <a:pos x="415" y="665"/>
                  </a:cxn>
                  <a:cxn ang="0">
                    <a:pos x="401" y="646"/>
                  </a:cxn>
                  <a:cxn ang="0">
                    <a:pos x="390" y="624"/>
                  </a:cxn>
                  <a:cxn ang="0">
                    <a:pos x="384" y="621"/>
                  </a:cxn>
                  <a:cxn ang="0">
                    <a:pos x="379" y="619"/>
                  </a:cxn>
                  <a:cxn ang="0">
                    <a:pos x="376" y="616"/>
                  </a:cxn>
                  <a:cxn ang="0">
                    <a:pos x="371" y="621"/>
                  </a:cxn>
                  <a:cxn ang="0">
                    <a:pos x="368" y="607"/>
                  </a:cxn>
                  <a:cxn ang="0">
                    <a:pos x="371" y="596"/>
                  </a:cxn>
                  <a:cxn ang="0">
                    <a:pos x="368" y="583"/>
                  </a:cxn>
                  <a:cxn ang="0">
                    <a:pos x="360" y="575"/>
                  </a:cxn>
                  <a:cxn ang="0">
                    <a:pos x="346" y="575"/>
                  </a:cxn>
                  <a:cxn ang="0">
                    <a:pos x="0" y="125"/>
                  </a:cxn>
                  <a:cxn ang="0">
                    <a:pos x="8" y="95"/>
                  </a:cxn>
                  <a:cxn ang="0">
                    <a:pos x="13" y="62"/>
                  </a:cxn>
                  <a:cxn ang="0">
                    <a:pos x="13" y="33"/>
                  </a:cxn>
                  <a:cxn ang="0">
                    <a:pos x="16" y="0"/>
                  </a:cxn>
                  <a:cxn ang="0">
                    <a:pos x="30" y="8"/>
                  </a:cxn>
                  <a:cxn ang="0">
                    <a:pos x="57" y="40"/>
                  </a:cxn>
                  <a:cxn ang="0">
                    <a:pos x="87" y="74"/>
                  </a:cxn>
                  <a:cxn ang="0">
                    <a:pos x="114" y="106"/>
                  </a:cxn>
                  <a:cxn ang="0">
                    <a:pos x="144" y="136"/>
                  </a:cxn>
                  <a:cxn ang="0">
                    <a:pos x="172" y="168"/>
                  </a:cxn>
                  <a:cxn ang="0">
                    <a:pos x="199" y="201"/>
                  </a:cxn>
                  <a:cxn ang="0">
                    <a:pos x="229" y="237"/>
                  </a:cxn>
                  <a:cxn ang="0">
                    <a:pos x="256" y="269"/>
                  </a:cxn>
                  <a:cxn ang="0">
                    <a:pos x="286" y="302"/>
                  </a:cxn>
                  <a:cxn ang="0">
                    <a:pos x="314" y="334"/>
                  </a:cxn>
                  <a:cxn ang="0">
                    <a:pos x="344" y="368"/>
                  </a:cxn>
                  <a:cxn ang="0">
                    <a:pos x="371" y="403"/>
                  </a:cxn>
                  <a:cxn ang="0">
                    <a:pos x="398" y="435"/>
                  </a:cxn>
                  <a:cxn ang="0">
                    <a:pos x="427" y="471"/>
                  </a:cxn>
                  <a:cxn ang="0">
                    <a:pos x="455" y="504"/>
                  </a:cxn>
                  <a:cxn ang="0">
                    <a:pos x="482" y="539"/>
                  </a:cxn>
                </a:cxnLst>
                <a:rect l="0" t="0" r="r" b="b"/>
                <a:pathLst>
                  <a:path w="482" h="706">
                    <a:moveTo>
                      <a:pt x="482" y="539"/>
                    </a:moveTo>
                    <a:lnTo>
                      <a:pt x="480" y="539"/>
                    </a:lnTo>
                    <a:lnTo>
                      <a:pt x="477" y="536"/>
                    </a:lnTo>
                    <a:lnTo>
                      <a:pt x="475" y="536"/>
                    </a:lnTo>
                    <a:lnTo>
                      <a:pt x="471" y="539"/>
                    </a:lnTo>
                    <a:lnTo>
                      <a:pt x="466" y="545"/>
                    </a:lnTo>
                    <a:lnTo>
                      <a:pt x="466" y="586"/>
                    </a:lnTo>
                    <a:lnTo>
                      <a:pt x="457" y="624"/>
                    </a:lnTo>
                    <a:lnTo>
                      <a:pt x="450" y="665"/>
                    </a:lnTo>
                    <a:lnTo>
                      <a:pt x="441" y="706"/>
                    </a:lnTo>
                    <a:lnTo>
                      <a:pt x="427" y="686"/>
                    </a:lnTo>
                    <a:lnTo>
                      <a:pt x="415" y="665"/>
                    </a:lnTo>
                    <a:lnTo>
                      <a:pt x="401" y="646"/>
                    </a:lnTo>
                    <a:lnTo>
                      <a:pt x="390" y="624"/>
                    </a:lnTo>
                    <a:lnTo>
                      <a:pt x="384" y="621"/>
                    </a:lnTo>
                    <a:lnTo>
                      <a:pt x="379" y="619"/>
                    </a:lnTo>
                    <a:lnTo>
                      <a:pt x="376" y="616"/>
                    </a:lnTo>
                    <a:lnTo>
                      <a:pt x="371" y="621"/>
                    </a:lnTo>
                    <a:lnTo>
                      <a:pt x="368" y="607"/>
                    </a:lnTo>
                    <a:lnTo>
                      <a:pt x="371" y="596"/>
                    </a:lnTo>
                    <a:lnTo>
                      <a:pt x="368" y="583"/>
                    </a:lnTo>
                    <a:lnTo>
                      <a:pt x="360" y="575"/>
                    </a:lnTo>
                    <a:lnTo>
                      <a:pt x="346" y="575"/>
                    </a:lnTo>
                    <a:lnTo>
                      <a:pt x="0" y="125"/>
                    </a:lnTo>
                    <a:lnTo>
                      <a:pt x="8" y="95"/>
                    </a:lnTo>
                    <a:lnTo>
                      <a:pt x="13" y="62"/>
                    </a:lnTo>
                    <a:lnTo>
                      <a:pt x="13" y="33"/>
                    </a:lnTo>
                    <a:lnTo>
                      <a:pt x="16" y="0"/>
                    </a:lnTo>
                    <a:lnTo>
                      <a:pt x="30" y="8"/>
                    </a:lnTo>
                    <a:lnTo>
                      <a:pt x="57" y="40"/>
                    </a:lnTo>
                    <a:lnTo>
                      <a:pt x="87" y="74"/>
                    </a:lnTo>
                    <a:lnTo>
                      <a:pt x="114" y="106"/>
                    </a:lnTo>
                    <a:lnTo>
                      <a:pt x="144" y="136"/>
                    </a:lnTo>
                    <a:lnTo>
                      <a:pt x="172" y="168"/>
                    </a:lnTo>
                    <a:lnTo>
                      <a:pt x="199" y="201"/>
                    </a:lnTo>
                    <a:lnTo>
                      <a:pt x="229" y="237"/>
                    </a:lnTo>
                    <a:lnTo>
                      <a:pt x="256" y="269"/>
                    </a:lnTo>
                    <a:lnTo>
                      <a:pt x="286" y="302"/>
                    </a:lnTo>
                    <a:lnTo>
                      <a:pt x="314" y="334"/>
                    </a:lnTo>
                    <a:lnTo>
                      <a:pt x="344" y="368"/>
                    </a:lnTo>
                    <a:lnTo>
                      <a:pt x="371" y="403"/>
                    </a:lnTo>
                    <a:lnTo>
                      <a:pt x="398" y="435"/>
                    </a:lnTo>
                    <a:lnTo>
                      <a:pt x="427" y="471"/>
                    </a:lnTo>
                    <a:lnTo>
                      <a:pt x="455" y="504"/>
                    </a:lnTo>
                    <a:lnTo>
                      <a:pt x="482" y="539"/>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0" name="Freeform 266"/>
              <p:cNvSpPr>
                <a:spLocks/>
              </p:cNvSpPr>
              <p:nvPr/>
            </p:nvSpPr>
            <p:spPr bwMode="auto">
              <a:xfrm>
                <a:off x="3084" y="2022"/>
                <a:ext cx="114" cy="181"/>
              </a:xfrm>
              <a:custGeom>
                <a:avLst/>
                <a:gdLst/>
                <a:ahLst/>
                <a:cxnLst>
                  <a:cxn ang="0">
                    <a:pos x="126" y="136"/>
                  </a:cxn>
                  <a:cxn ang="0">
                    <a:pos x="455" y="561"/>
                  </a:cxn>
                  <a:cxn ang="0">
                    <a:pos x="444" y="586"/>
                  </a:cxn>
                  <a:cxn ang="0">
                    <a:pos x="441" y="621"/>
                  </a:cxn>
                  <a:cxn ang="0">
                    <a:pos x="436" y="653"/>
                  </a:cxn>
                  <a:cxn ang="0">
                    <a:pos x="434" y="687"/>
                  </a:cxn>
                  <a:cxn ang="0">
                    <a:pos x="430" y="722"/>
                  </a:cxn>
                  <a:cxn ang="0">
                    <a:pos x="409" y="694"/>
                  </a:cxn>
                  <a:cxn ang="0">
                    <a:pos x="390" y="667"/>
                  </a:cxn>
                  <a:cxn ang="0">
                    <a:pos x="374" y="643"/>
                  </a:cxn>
                  <a:cxn ang="0">
                    <a:pos x="354" y="616"/>
                  </a:cxn>
                  <a:cxn ang="0">
                    <a:pos x="352" y="613"/>
                  </a:cxn>
                  <a:cxn ang="0">
                    <a:pos x="349" y="613"/>
                  </a:cxn>
                  <a:cxn ang="0">
                    <a:pos x="344" y="616"/>
                  </a:cxn>
                  <a:cxn ang="0">
                    <a:pos x="340" y="616"/>
                  </a:cxn>
                  <a:cxn ang="0">
                    <a:pos x="340" y="605"/>
                  </a:cxn>
                  <a:cxn ang="0">
                    <a:pos x="344" y="593"/>
                  </a:cxn>
                  <a:cxn ang="0">
                    <a:pos x="340" y="583"/>
                  </a:cxn>
                  <a:cxn ang="0">
                    <a:pos x="335" y="575"/>
                  </a:cxn>
                  <a:cxn ang="0">
                    <a:pos x="330" y="577"/>
                  </a:cxn>
                  <a:cxn ang="0">
                    <a:pos x="324" y="575"/>
                  </a:cxn>
                  <a:cxn ang="0">
                    <a:pos x="322" y="572"/>
                  </a:cxn>
                  <a:cxn ang="0">
                    <a:pos x="317" y="567"/>
                  </a:cxn>
                  <a:cxn ang="0">
                    <a:pos x="275" y="512"/>
                  </a:cxn>
                  <a:cxn ang="0">
                    <a:pos x="237" y="455"/>
                  </a:cxn>
                  <a:cxn ang="0">
                    <a:pos x="196" y="400"/>
                  </a:cxn>
                  <a:cxn ang="0">
                    <a:pos x="158" y="346"/>
                  </a:cxn>
                  <a:cxn ang="0">
                    <a:pos x="117" y="289"/>
                  </a:cxn>
                  <a:cxn ang="0">
                    <a:pos x="80" y="234"/>
                  </a:cxn>
                  <a:cxn ang="0">
                    <a:pos x="39" y="179"/>
                  </a:cxn>
                  <a:cxn ang="0">
                    <a:pos x="0" y="126"/>
                  </a:cxn>
                  <a:cxn ang="0">
                    <a:pos x="2" y="96"/>
                  </a:cxn>
                  <a:cxn ang="0">
                    <a:pos x="2" y="62"/>
                  </a:cxn>
                  <a:cxn ang="0">
                    <a:pos x="5" y="30"/>
                  </a:cxn>
                  <a:cxn ang="0">
                    <a:pos x="14" y="0"/>
                  </a:cxn>
                  <a:cxn ang="0">
                    <a:pos x="27" y="16"/>
                  </a:cxn>
                  <a:cxn ang="0">
                    <a:pos x="44" y="32"/>
                  </a:cxn>
                  <a:cxn ang="0">
                    <a:pos x="57" y="49"/>
                  </a:cxn>
                  <a:cxn ang="0">
                    <a:pos x="71" y="65"/>
                  </a:cxn>
                  <a:cxn ang="0">
                    <a:pos x="82" y="85"/>
                  </a:cxn>
                  <a:cxn ang="0">
                    <a:pos x="96" y="101"/>
                  </a:cxn>
                  <a:cxn ang="0">
                    <a:pos x="112" y="120"/>
                  </a:cxn>
                  <a:cxn ang="0">
                    <a:pos x="126" y="136"/>
                  </a:cxn>
                </a:cxnLst>
                <a:rect l="0" t="0" r="r" b="b"/>
                <a:pathLst>
                  <a:path w="455" h="722">
                    <a:moveTo>
                      <a:pt x="126" y="136"/>
                    </a:moveTo>
                    <a:lnTo>
                      <a:pt x="455" y="561"/>
                    </a:lnTo>
                    <a:lnTo>
                      <a:pt x="444" y="586"/>
                    </a:lnTo>
                    <a:lnTo>
                      <a:pt x="441" y="621"/>
                    </a:lnTo>
                    <a:lnTo>
                      <a:pt x="436" y="653"/>
                    </a:lnTo>
                    <a:lnTo>
                      <a:pt x="434" y="687"/>
                    </a:lnTo>
                    <a:lnTo>
                      <a:pt x="430" y="722"/>
                    </a:lnTo>
                    <a:lnTo>
                      <a:pt x="409" y="694"/>
                    </a:lnTo>
                    <a:lnTo>
                      <a:pt x="390" y="667"/>
                    </a:lnTo>
                    <a:lnTo>
                      <a:pt x="374" y="643"/>
                    </a:lnTo>
                    <a:lnTo>
                      <a:pt x="354" y="616"/>
                    </a:lnTo>
                    <a:lnTo>
                      <a:pt x="352" y="613"/>
                    </a:lnTo>
                    <a:lnTo>
                      <a:pt x="349" y="613"/>
                    </a:lnTo>
                    <a:lnTo>
                      <a:pt x="344" y="616"/>
                    </a:lnTo>
                    <a:lnTo>
                      <a:pt x="340" y="616"/>
                    </a:lnTo>
                    <a:lnTo>
                      <a:pt x="340" y="605"/>
                    </a:lnTo>
                    <a:lnTo>
                      <a:pt x="344" y="593"/>
                    </a:lnTo>
                    <a:lnTo>
                      <a:pt x="340" y="583"/>
                    </a:lnTo>
                    <a:lnTo>
                      <a:pt x="335" y="575"/>
                    </a:lnTo>
                    <a:lnTo>
                      <a:pt x="330" y="577"/>
                    </a:lnTo>
                    <a:lnTo>
                      <a:pt x="324" y="575"/>
                    </a:lnTo>
                    <a:lnTo>
                      <a:pt x="322" y="572"/>
                    </a:lnTo>
                    <a:lnTo>
                      <a:pt x="317" y="567"/>
                    </a:lnTo>
                    <a:lnTo>
                      <a:pt x="275" y="512"/>
                    </a:lnTo>
                    <a:lnTo>
                      <a:pt x="237" y="455"/>
                    </a:lnTo>
                    <a:lnTo>
                      <a:pt x="196" y="400"/>
                    </a:lnTo>
                    <a:lnTo>
                      <a:pt x="158" y="346"/>
                    </a:lnTo>
                    <a:lnTo>
                      <a:pt x="117" y="289"/>
                    </a:lnTo>
                    <a:lnTo>
                      <a:pt x="80" y="234"/>
                    </a:lnTo>
                    <a:lnTo>
                      <a:pt x="39" y="179"/>
                    </a:lnTo>
                    <a:lnTo>
                      <a:pt x="0" y="126"/>
                    </a:lnTo>
                    <a:lnTo>
                      <a:pt x="2" y="96"/>
                    </a:lnTo>
                    <a:lnTo>
                      <a:pt x="2" y="62"/>
                    </a:lnTo>
                    <a:lnTo>
                      <a:pt x="5" y="30"/>
                    </a:lnTo>
                    <a:lnTo>
                      <a:pt x="14" y="0"/>
                    </a:lnTo>
                    <a:lnTo>
                      <a:pt x="27" y="16"/>
                    </a:lnTo>
                    <a:lnTo>
                      <a:pt x="44" y="32"/>
                    </a:lnTo>
                    <a:lnTo>
                      <a:pt x="57" y="49"/>
                    </a:lnTo>
                    <a:lnTo>
                      <a:pt x="71" y="65"/>
                    </a:lnTo>
                    <a:lnTo>
                      <a:pt x="82" y="85"/>
                    </a:lnTo>
                    <a:lnTo>
                      <a:pt x="96" y="101"/>
                    </a:lnTo>
                    <a:lnTo>
                      <a:pt x="112" y="120"/>
                    </a:lnTo>
                    <a:lnTo>
                      <a:pt x="126" y="136"/>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1" name="Freeform 267"/>
              <p:cNvSpPr>
                <a:spLocks/>
              </p:cNvSpPr>
              <p:nvPr/>
            </p:nvSpPr>
            <p:spPr bwMode="auto">
              <a:xfrm>
                <a:off x="3049" y="2022"/>
                <a:ext cx="112" cy="186"/>
              </a:xfrm>
              <a:custGeom>
                <a:avLst/>
                <a:gdLst/>
                <a:ahLst/>
                <a:cxnLst>
                  <a:cxn ang="0">
                    <a:pos x="449" y="580"/>
                  </a:cxn>
                  <a:cxn ang="0">
                    <a:pos x="439" y="618"/>
                  </a:cxn>
                  <a:cxn ang="0">
                    <a:pos x="433" y="659"/>
                  </a:cxn>
                  <a:cxn ang="0">
                    <a:pos x="428" y="701"/>
                  </a:cxn>
                  <a:cxn ang="0">
                    <a:pos x="420" y="741"/>
                  </a:cxn>
                  <a:cxn ang="0">
                    <a:pos x="371" y="671"/>
                  </a:cxn>
                  <a:cxn ang="0">
                    <a:pos x="322" y="600"/>
                  </a:cxn>
                  <a:cxn ang="0">
                    <a:pos x="272" y="529"/>
                  </a:cxn>
                  <a:cxn ang="0">
                    <a:pos x="224" y="457"/>
                  </a:cxn>
                  <a:cxn ang="0">
                    <a:pos x="175" y="386"/>
                  </a:cxn>
                  <a:cxn ang="0">
                    <a:pos x="125" y="315"/>
                  </a:cxn>
                  <a:cxn ang="0">
                    <a:pos x="79" y="242"/>
                  </a:cxn>
                  <a:cxn ang="0">
                    <a:pos x="33" y="172"/>
                  </a:cxn>
                  <a:cxn ang="0">
                    <a:pos x="3" y="133"/>
                  </a:cxn>
                  <a:cxn ang="0">
                    <a:pos x="0" y="85"/>
                  </a:cxn>
                  <a:cxn ang="0">
                    <a:pos x="11" y="35"/>
                  </a:cxn>
                  <a:cxn ang="0">
                    <a:pos x="24" y="0"/>
                  </a:cxn>
                  <a:cxn ang="0">
                    <a:pos x="449" y="580"/>
                  </a:cxn>
                </a:cxnLst>
                <a:rect l="0" t="0" r="r" b="b"/>
                <a:pathLst>
                  <a:path w="449" h="741">
                    <a:moveTo>
                      <a:pt x="449" y="580"/>
                    </a:moveTo>
                    <a:lnTo>
                      <a:pt x="439" y="618"/>
                    </a:lnTo>
                    <a:lnTo>
                      <a:pt x="433" y="659"/>
                    </a:lnTo>
                    <a:lnTo>
                      <a:pt x="428" y="701"/>
                    </a:lnTo>
                    <a:lnTo>
                      <a:pt x="420" y="741"/>
                    </a:lnTo>
                    <a:lnTo>
                      <a:pt x="371" y="671"/>
                    </a:lnTo>
                    <a:lnTo>
                      <a:pt x="322" y="600"/>
                    </a:lnTo>
                    <a:lnTo>
                      <a:pt x="272" y="529"/>
                    </a:lnTo>
                    <a:lnTo>
                      <a:pt x="224" y="457"/>
                    </a:lnTo>
                    <a:lnTo>
                      <a:pt x="175" y="386"/>
                    </a:lnTo>
                    <a:lnTo>
                      <a:pt x="125" y="315"/>
                    </a:lnTo>
                    <a:lnTo>
                      <a:pt x="79" y="242"/>
                    </a:lnTo>
                    <a:lnTo>
                      <a:pt x="33" y="172"/>
                    </a:lnTo>
                    <a:lnTo>
                      <a:pt x="3" y="133"/>
                    </a:lnTo>
                    <a:lnTo>
                      <a:pt x="0" y="85"/>
                    </a:lnTo>
                    <a:lnTo>
                      <a:pt x="11" y="35"/>
                    </a:lnTo>
                    <a:lnTo>
                      <a:pt x="24" y="0"/>
                    </a:lnTo>
                    <a:lnTo>
                      <a:pt x="449" y="580"/>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2" name="Freeform 268"/>
              <p:cNvSpPr>
                <a:spLocks/>
              </p:cNvSpPr>
              <p:nvPr/>
            </p:nvSpPr>
            <p:spPr bwMode="auto">
              <a:xfrm>
                <a:off x="2733" y="2025"/>
                <a:ext cx="78" cy="178"/>
              </a:xfrm>
              <a:custGeom>
                <a:avLst/>
                <a:gdLst/>
                <a:ahLst/>
                <a:cxnLst>
                  <a:cxn ang="0">
                    <a:pos x="248" y="474"/>
                  </a:cxn>
                  <a:cxn ang="0">
                    <a:pos x="259" y="501"/>
                  </a:cxn>
                  <a:cxn ang="0">
                    <a:pos x="275" y="539"/>
                  </a:cxn>
                  <a:cxn ang="0">
                    <a:pos x="294" y="572"/>
                  </a:cxn>
                  <a:cxn ang="0">
                    <a:pos x="314" y="580"/>
                  </a:cxn>
                  <a:cxn ang="0">
                    <a:pos x="308" y="616"/>
                  </a:cxn>
                  <a:cxn ang="0">
                    <a:pos x="305" y="646"/>
                  </a:cxn>
                  <a:cxn ang="0">
                    <a:pos x="305" y="678"/>
                  </a:cxn>
                  <a:cxn ang="0">
                    <a:pos x="305" y="713"/>
                  </a:cxn>
                  <a:cxn ang="0">
                    <a:pos x="270" y="646"/>
                  </a:cxn>
                  <a:cxn ang="0">
                    <a:pos x="234" y="575"/>
                  </a:cxn>
                  <a:cxn ang="0">
                    <a:pos x="199" y="506"/>
                  </a:cxn>
                  <a:cxn ang="0">
                    <a:pos x="163" y="435"/>
                  </a:cxn>
                  <a:cxn ang="0">
                    <a:pos x="128" y="368"/>
                  </a:cxn>
                  <a:cxn ang="0">
                    <a:pos x="96" y="299"/>
                  </a:cxn>
                  <a:cxn ang="0">
                    <a:pos x="60" y="228"/>
                  </a:cxn>
                  <a:cxn ang="0">
                    <a:pos x="27" y="161"/>
                  </a:cxn>
                  <a:cxn ang="0">
                    <a:pos x="25" y="150"/>
                  </a:cxn>
                  <a:cxn ang="0">
                    <a:pos x="22" y="145"/>
                  </a:cxn>
                  <a:cxn ang="0">
                    <a:pos x="16" y="138"/>
                  </a:cxn>
                  <a:cxn ang="0">
                    <a:pos x="8" y="138"/>
                  </a:cxn>
                  <a:cxn ang="0">
                    <a:pos x="6" y="106"/>
                  </a:cxn>
                  <a:cxn ang="0">
                    <a:pos x="3" y="71"/>
                  </a:cxn>
                  <a:cxn ang="0">
                    <a:pos x="0" y="35"/>
                  </a:cxn>
                  <a:cxn ang="0">
                    <a:pos x="3" y="0"/>
                  </a:cxn>
                  <a:cxn ang="0">
                    <a:pos x="36" y="60"/>
                  </a:cxn>
                  <a:cxn ang="0">
                    <a:pos x="66" y="117"/>
                  </a:cxn>
                  <a:cxn ang="0">
                    <a:pos x="96" y="177"/>
                  </a:cxn>
                  <a:cxn ang="0">
                    <a:pos x="126" y="237"/>
                  </a:cxn>
                  <a:cxn ang="0">
                    <a:pos x="156" y="297"/>
                  </a:cxn>
                  <a:cxn ang="0">
                    <a:pos x="186" y="357"/>
                  </a:cxn>
                  <a:cxn ang="0">
                    <a:pos x="216" y="414"/>
                  </a:cxn>
                  <a:cxn ang="0">
                    <a:pos x="248" y="474"/>
                  </a:cxn>
                </a:cxnLst>
                <a:rect l="0" t="0" r="r" b="b"/>
                <a:pathLst>
                  <a:path w="314" h="713">
                    <a:moveTo>
                      <a:pt x="248" y="474"/>
                    </a:moveTo>
                    <a:lnTo>
                      <a:pt x="259" y="501"/>
                    </a:lnTo>
                    <a:lnTo>
                      <a:pt x="275" y="539"/>
                    </a:lnTo>
                    <a:lnTo>
                      <a:pt x="294" y="572"/>
                    </a:lnTo>
                    <a:lnTo>
                      <a:pt x="314" y="580"/>
                    </a:lnTo>
                    <a:lnTo>
                      <a:pt x="308" y="616"/>
                    </a:lnTo>
                    <a:lnTo>
                      <a:pt x="305" y="646"/>
                    </a:lnTo>
                    <a:lnTo>
                      <a:pt x="305" y="678"/>
                    </a:lnTo>
                    <a:lnTo>
                      <a:pt x="305" y="713"/>
                    </a:lnTo>
                    <a:lnTo>
                      <a:pt x="270" y="646"/>
                    </a:lnTo>
                    <a:lnTo>
                      <a:pt x="234" y="575"/>
                    </a:lnTo>
                    <a:lnTo>
                      <a:pt x="199" y="506"/>
                    </a:lnTo>
                    <a:lnTo>
                      <a:pt x="163" y="435"/>
                    </a:lnTo>
                    <a:lnTo>
                      <a:pt x="128" y="368"/>
                    </a:lnTo>
                    <a:lnTo>
                      <a:pt x="96" y="299"/>
                    </a:lnTo>
                    <a:lnTo>
                      <a:pt x="60" y="228"/>
                    </a:lnTo>
                    <a:lnTo>
                      <a:pt x="27" y="161"/>
                    </a:lnTo>
                    <a:lnTo>
                      <a:pt x="25" y="150"/>
                    </a:lnTo>
                    <a:lnTo>
                      <a:pt x="22" y="145"/>
                    </a:lnTo>
                    <a:lnTo>
                      <a:pt x="16" y="138"/>
                    </a:lnTo>
                    <a:lnTo>
                      <a:pt x="8" y="138"/>
                    </a:lnTo>
                    <a:lnTo>
                      <a:pt x="6" y="106"/>
                    </a:lnTo>
                    <a:lnTo>
                      <a:pt x="3" y="71"/>
                    </a:lnTo>
                    <a:lnTo>
                      <a:pt x="0" y="35"/>
                    </a:lnTo>
                    <a:lnTo>
                      <a:pt x="3" y="0"/>
                    </a:lnTo>
                    <a:lnTo>
                      <a:pt x="36" y="60"/>
                    </a:lnTo>
                    <a:lnTo>
                      <a:pt x="66" y="117"/>
                    </a:lnTo>
                    <a:lnTo>
                      <a:pt x="96" y="177"/>
                    </a:lnTo>
                    <a:lnTo>
                      <a:pt x="126" y="237"/>
                    </a:lnTo>
                    <a:lnTo>
                      <a:pt x="156" y="297"/>
                    </a:lnTo>
                    <a:lnTo>
                      <a:pt x="186" y="357"/>
                    </a:lnTo>
                    <a:lnTo>
                      <a:pt x="216" y="414"/>
                    </a:lnTo>
                    <a:lnTo>
                      <a:pt x="248" y="474"/>
                    </a:lnTo>
                    <a:close/>
                  </a:path>
                </a:pathLst>
              </a:custGeom>
              <a:solidFill>
                <a:srgbClr val="70707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3" name="Freeform 269"/>
              <p:cNvSpPr>
                <a:spLocks/>
              </p:cNvSpPr>
              <p:nvPr/>
            </p:nvSpPr>
            <p:spPr bwMode="auto">
              <a:xfrm>
                <a:off x="2838" y="2041"/>
                <a:ext cx="116" cy="61"/>
              </a:xfrm>
              <a:custGeom>
                <a:avLst/>
                <a:gdLst/>
                <a:ahLst/>
                <a:cxnLst>
                  <a:cxn ang="0">
                    <a:pos x="464" y="139"/>
                  </a:cxn>
                  <a:cxn ang="0">
                    <a:pos x="455" y="166"/>
                  </a:cxn>
                  <a:cxn ang="0">
                    <a:pos x="439" y="191"/>
                  </a:cxn>
                  <a:cxn ang="0">
                    <a:pos x="417" y="209"/>
                  </a:cxn>
                  <a:cxn ang="0">
                    <a:pos x="387" y="223"/>
                  </a:cxn>
                  <a:cxn ang="0">
                    <a:pos x="354" y="234"/>
                  </a:cxn>
                  <a:cxn ang="0">
                    <a:pos x="319" y="243"/>
                  </a:cxn>
                  <a:cxn ang="0">
                    <a:pos x="281" y="245"/>
                  </a:cxn>
                  <a:cxn ang="0">
                    <a:pos x="240" y="245"/>
                  </a:cxn>
                  <a:cxn ang="0">
                    <a:pos x="199" y="243"/>
                  </a:cxn>
                  <a:cxn ang="0">
                    <a:pos x="161" y="234"/>
                  </a:cxn>
                  <a:cxn ang="0">
                    <a:pos x="122" y="227"/>
                  </a:cxn>
                  <a:cxn ang="0">
                    <a:pos x="87" y="213"/>
                  </a:cxn>
                  <a:cxn ang="0">
                    <a:pos x="57" y="197"/>
                  </a:cxn>
                  <a:cxn ang="0">
                    <a:pos x="33" y="177"/>
                  </a:cxn>
                  <a:cxn ang="0">
                    <a:pos x="11" y="158"/>
                  </a:cxn>
                  <a:cxn ang="0">
                    <a:pos x="0" y="133"/>
                  </a:cxn>
                  <a:cxn ang="0">
                    <a:pos x="9" y="115"/>
                  </a:cxn>
                  <a:cxn ang="0">
                    <a:pos x="14" y="76"/>
                  </a:cxn>
                  <a:cxn ang="0">
                    <a:pos x="27" y="41"/>
                  </a:cxn>
                  <a:cxn ang="0">
                    <a:pos x="60" y="25"/>
                  </a:cxn>
                  <a:cxn ang="0">
                    <a:pos x="152" y="6"/>
                  </a:cxn>
                  <a:cxn ang="0">
                    <a:pos x="234" y="0"/>
                  </a:cxn>
                  <a:cxn ang="0">
                    <a:pos x="303" y="6"/>
                  </a:cxn>
                  <a:cxn ang="0">
                    <a:pos x="357" y="25"/>
                  </a:cxn>
                  <a:cxn ang="0">
                    <a:pos x="400" y="50"/>
                  </a:cxn>
                  <a:cxn ang="0">
                    <a:pos x="434" y="76"/>
                  </a:cxn>
                  <a:cxn ang="0">
                    <a:pos x="455" y="110"/>
                  </a:cxn>
                  <a:cxn ang="0">
                    <a:pos x="464" y="139"/>
                  </a:cxn>
                </a:cxnLst>
                <a:rect l="0" t="0" r="r" b="b"/>
                <a:pathLst>
                  <a:path w="464" h="245">
                    <a:moveTo>
                      <a:pt x="464" y="139"/>
                    </a:moveTo>
                    <a:lnTo>
                      <a:pt x="455" y="166"/>
                    </a:lnTo>
                    <a:lnTo>
                      <a:pt x="439" y="191"/>
                    </a:lnTo>
                    <a:lnTo>
                      <a:pt x="417" y="209"/>
                    </a:lnTo>
                    <a:lnTo>
                      <a:pt x="387" y="223"/>
                    </a:lnTo>
                    <a:lnTo>
                      <a:pt x="354" y="234"/>
                    </a:lnTo>
                    <a:lnTo>
                      <a:pt x="319" y="243"/>
                    </a:lnTo>
                    <a:lnTo>
                      <a:pt x="281" y="245"/>
                    </a:lnTo>
                    <a:lnTo>
                      <a:pt x="240" y="245"/>
                    </a:lnTo>
                    <a:lnTo>
                      <a:pt x="199" y="243"/>
                    </a:lnTo>
                    <a:lnTo>
                      <a:pt x="161" y="234"/>
                    </a:lnTo>
                    <a:lnTo>
                      <a:pt x="122" y="227"/>
                    </a:lnTo>
                    <a:lnTo>
                      <a:pt x="87" y="213"/>
                    </a:lnTo>
                    <a:lnTo>
                      <a:pt x="57" y="197"/>
                    </a:lnTo>
                    <a:lnTo>
                      <a:pt x="33" y="177"/>
                    </a:lnTo>
                    <a:lnTo>
                      <a:pt x="11" y="158"/>
                    </a:lnTo>
                    <a:lnTo>
                      <a:pt x="0" y="133"/>
                    </a:lnTo>
                    <a:lnTo>
                      <a:pt x="9" y="115"/>
                    </a:lnTo>
                    <a:lnTo>
                      <a:pt x="14" y="76"/>
                    </a:lnTo>
                    <a:lnTo>
                      <a:pt x="27" y="41"/>
                    </a:lnTo>
                    <a:lnTo>
                      <a:pt x="60" y="25"/>
                    </a:lnTo>
                    <a:lnTo>
                      <a:pt x="152" y="6"/>
                    </a:lnTo>
                    <a:lnTo>
                      <a:pt x="234" y="0"/>
                    </a:lnTo>
                    <a:lnTo>
                      <a:pt x="303" y="6"/>
                    </a:lnTo>
                    <a:lnTo>
                      <a:pt x="357" y="25"/>
                    </a:lnTo>
                    <a:lnTo>
                      <a:pt x="400" y="50"/>
                    </a:lnTo>
                    <a:lnTo>
                      <a:pt x="434" y="76"/>
                    </a:lnTo>
                    <a:lnTo>
                      <a:pt x="455" y="110"/>
                    </a:lnTo>
                    <a:lnTo>
                      <a:pt x="464" y="139"/>
                    </a:lnTo>
                    <a:close/>
                  </a:path>
                </a:pathLst>
              </a:custGeom>
              <a:solidFill>
                <a:srgbClr val="DDDD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4" name="Freeform 270"/>
              <p:cNvSpPr>
                <a:spLocks/>
              </p:cNvSpPr>
              <p:nvPr/>
            </p:nvSpPr>
            <p:spPr bwMode="auto">
              <a:xfrm>
                <a:off x="2777" y="2039"/>
                <a:ext cx="66" cy="19"/>
              </a:xfrm>
              <a:custGeom>
                <a:avLst/>
                <a:gdLst/>
                <a:ahLst/>
                <a:cxnLst>
                  <a:cxn ang="0">
                    <a:pos x="262" y="43"/>
                  </a:cxn>
                  <a:cxn ang="0">
                    <a:pos x="232" y="79"/>
                  </a:cxn>
                  <a:cxn ang="0">
                    <a:pos x="204" y="73"/>
                  </a:cxn>
                  <a:cxn ang="0">
                    <a:pos x="175" y="68"/>
                  </a:cxn>
                  <a:cxn ang="0">
                    <a:pos x="147" y="63"/>
                  </a:cxn>
                  <a:cxn ang="0">
                    <a:pos x="117" y="61"/>
                  </a:cxn>
                  <a:cxn ang="0">
                    <a:pos x="87" y="55"/>
                  </a:cxn>
                  <a:cxn ang="0">
                    <a:pos x="57" y="52"/>
                  </a:cxn>
                  <a:cxn ang="0">
                    <a:pos x="30" y="49"/>
                  </a:cxn>
                  <a:cxn ang="0">
                    <a:pos x="0" y="49"/>
                  </a:cxn>
                  <a:cxn ang="0">
                    <a:pos x="11" y="31"/>
                  </a:cxn>
                  <a:cxn ang="0">
                    <a:pos x="27" y="17"/>
                  </a:cxn>
                  <a:cxn ang="0">
                    <a:pos x="50" y="8"/>
                  </a:cxn>
                  <a:cxn ang="0">
                    <a:pos x="71" y="0"/>
                  </a:cxn>
                  <a:cxn ang="0">
                    <a:pos x="96" y="3"/>
                  </a:cxn>
                  <a:cxn ang="0">
                    <a:pos x="121" y="6"/>
                  </a:cxn>
                  <a:cxn ang="0">
                    <a:pos x="145" y="8"/>
                  </a:cxn>
                  <a:cxn ang="0">
                    <a:pos x="169" y="13"/>
                  </a:cxn>
                  <a:cxn ang="0">
                    <a:pos x="194" y="20"/>
                  </a:cxn>
                  <a:cxn ang="0">
                    <a:pos x="216" y="25"/>
                  </a:cxn>
                  <a:cxn ang="0">
                    <a:pos x="240" y="33"/>
                  </a:cxn>
                  <a:cxn ang="0">
                    <a:pos x="262" y="43"/>
                  </a:cxn>
                </a:cxnLst>
                <a:rect l="0" t="0" r="r" b="b"/>
                <a:pathLst>
                  <a:path w="262" h="79">
                    <a:moveTo>
                      <a:pt x="262" y="43"/>
                    </a:moveTo>
                    <a:lnTo>
                      <a:pt x="232" y="79"/>
                    </a:lnTo>
                    <a:lnTo>
                      <a:pt x="204" y="73"/>
                    </a:lnTo>
                    <a:lnTo>
                      <a:pt x="175" y="68"/>
                    </a:lnTo>
                    <a:lnTo>
                      <a:pt x="147" y="63"/>
                    </a:lnTo>
                    <a:lnTo>
                      <a:pt x="117" y="61"/>
                    </a:lnTo>
                    <a:lnTo>
                      <a:pt x="87" y="55"/>
                    </a:lnTo>
                    <a:lnTo>
                      <a:pt x="57" y="52"/>
                    </a:lnTo>
                    <a:lnTo>
                      <a:pt x="30" y="49"/>
                    </a:lnTo>
                    <a:lnTo>
                      <a:pt x="0" y="49"/>
                    </a:lnTo>
                    <a:lnTo>
                      <a:pt x="11" y="31"/>
                    </a:lnTo>
                    <a:lnTo>
                      <a:pt x="27" y="17"/>
                    </a:lnTo>
                    <a:lnTo>
                      <a:pt x="50" y="8"/>
                    </a:lnTo>
                    <a:lnTo>
                      <a:pt x="71" y="0"/>
                    </a:lnTo>
                    <a:lnTo>
                      <a:pt x="96" y="3"/>
                    </a:lnTo>
                    <a:lnTo>
                      <a:pt x="121" y="6"/>
                    </a:lnTo>
                    <a:lnTo>
                      <a:pt x="145" y="8"/>
                    </a:lnTo>
                    <a:lnTo>
                      <a:pt x="169" y="13"/>
                    </a:lnTo>
                    <a:lnTo>
                      <a:pt x="194" y="20"/>
                    </a:lnTo>
                    <a:lnTo>
                      <a:pt x="216" y="25"/>
                    </a:lnTo>
                    <a:lnTo>
                      <a:pt x="240" y="33"/>
                    </a:lnTo>
                    <a:lnTo>
                      <a:pt x="262" y="43"/>
                    </a:lnTo>
                    <a:close/>
                  </a:path>
                </a:pathLst>
              </a:custGeom>
              <a:solidFill>
                <a:srgbClr val="9E9E9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5" name="Freeform 271"/>
              <p:cNvSpPr>
                <a:spLocks/>
              </p:cNvSpPr>
              <p:nvPr/>
            </p:nvSpPr>
            <p:spPr bwMode="auto">
              <a:xfrm>
                <a:off x="2941" y="2040"/>
                <a:ext cx="64" cy="41"/>
              </a:xfrm>
              <a:custGeom>
                <a:avLst/>
                <a:gdLst/>
                <a:ahLst/>
                <a:cxnLst>
                  <a:cxn ang="0">
                    <a:pos x="225" y="78"/>
                  </a:cxn>
                  <a:cxn ang="0">
                    <a:pos x="239" y="97"/>
                  </a:cxn>
                  <a:cxn ang="0">
                    <a:pos x="248" y="117"/>
                  </a:cxn>
                  <a:cxn ang="0">
                    <a:pos x="253" y="138"/>
                  </a:cxn>
                  <a:cxn ang="0">
                    <a:pos x="255" y="163"/>
                  </a:cxn>
                  <a:cxn ang="0">
                    <a:pos x="231" y="161"/>
                  </a:cxn>
                  <a:cxn ang="0">
                    <a:pos x="209" y="155"/>
                  </a:cxn>
                  <a:cxn ang="0">
                    <a:pos x="185" y="152"/>
                  </a:cxn>
                  <a:cxn ang="0">
                    <a:pos x="163" y="147"/>
                  </a:cxn>
                  <a:cxn ang="0">
                    <a:pos x="142" y="144"/>
                  </a:cxn>
                  <a:cxn ang="0">
                    <a:pos x="117" y="138"/>
                  </a:cxn>
                  <a:cxn ang="0">
                    <a:pos x="95" y="136"/>
                  </a:cxn>
                  <a:cxn ang="0">
                    <a:pos x="71" y="133"/>
                  </a:cxn>
                  <a:cxn ang="0">
                    <a:pos x="59" y="103"/>
                  </a:cxn>
                  <a:cxn ang="0">
                    <a:pos x="43" y="76"/>
                  </a:cxn>
                  <a:cxn ang="0">
                    <a:pos x="24" y="51"/>
                  </a:cxn>
                  <a:cxn ang="0">
                    <a:pos x="0" y="30"/>
                  </a:cxn>
                  <a:cxn ang="0">
                    <a:pos x="16" y="27"/>
                  </a:cxn>
                  <a:cxn ang="0">
                    <a:pos x="29" y="25"/>
                  </a:cxn>
                  <a:cxn ang="0">
                    <a:pos x="46" y="21"/>
                  </a:cxn>
                  <a:cxn ang="0">
                    <a:pos x="62" y="19"/>
                  </a:cxn>
                  <a:cxn ang="0">
                    <a:pos x="76" y="16"/>
                  </a:cxn>
                  <a:cxn ang="0">
                    <a:pos x="92" y="14"/>
                  </a:cxn>
                  <a:cxn ang="0">
                    <a:pos x="108" y="7"/>
                  </a:cxn>
                  <a:cxn ang="0">
                    <a:pos x="125" y="2"/>
                  </a:cxn>
                  <a:cxn ang="0">
                    <a:pos x="144" y="0"/>
                  </a:cxn>
                  <a:cxn ang="0">
                    <a:pos x="160" y="5"/>
                  </a:cxn>
                  <a:cxn ang="0">
                    <a:pos x="174" y="14"/>
                  </a:cxn>
                  <a:cxn ang="0">
                    <a:pos x="185" y="25"/>
                  </a:cxn>
                  <a:cxn ang="0">
                    <a:pos x="195" y="37"/>
                  </a:cxn>
                  <a:cxn ang="0">
                    <a:pos x="204" y="51"/>
                  </a:cxn>
                  <a:cxn ang="0">
                    <a:pos x="215" y="65"/>
                  </a:cxn>
                  <a:cxn ang="0">
                    <a:pos x="225" y="78"/>
                  </a:cxn>
                </a:cxnLst>
                <a:rect l="0" t="0" r="r" b="b"/>
                <a:pathLst>
                  <a:path w="255" h="163">
                    <a:moveTo>
                      <a:pt x="225" y="78"/>
                    </a:moveTo>
                    <a:lnTo>
                      <a:pt x="239" y="97"/>
                    </a:lnTo>
                    <a:lnTo>
                      <a:pt x="248" y="117"/>
                    </a:lnTo>
                    <a:lnTo>
                      <a:pt x="253" y="138"/>
                    </a:lnTo>
                    <a:lnTo>
                      <a:pt x="255" y="163"/>
                    </a:lnTo>
                    <a:lnTo>
                      <a:pt x="231" y="161"/>
                    </a:lnTo>
                    <a:lnTo>
                      <a:pt x="209" y="155"/>
                    </a:lnTo>
                    <a:lnTo>
                      <a:pt x="185" y="152"/>
                    </a:lnTo>
                    <a:lnTo>
                      <a:pt x="163" y="147"/>
                    </a:lnTo>
                    <a:lnTo>
                      <a:pt x="142" y="144"/>
                    </a:lnTo>
                    <a:lnTo>
                      <a:pt x="117" y="138"/>
                    </a:lnTo>
                    <a:lnTo>
                      <a:pt x="95" y="136"/>
                    </a:lnTo>
                    <a:lnTo>
                      <a:pt x="71" y="133"/>
                    </a:lnTo>
                    <a:lnTo>
                      <a:pt x="59" y="103"/>
                    </a:lnTo>
                    <a:lnTo>
                      <a:pt x="43" y="76"/>
                    </a:lnTo>
                    <a:lnTo>
                      <a:pt x="24" y="51"/>
                    </a:lnTo>
                    <a:lnTo>
                      <a:pt x="0" y="30"/>
                    </a:lnTo>
                    <a:lnTo>
                      <a:pt x="16" y="27"/>
                    </a:lnTo>
                    <a:lnTo>
                      <a:pt x="29" y="25"/>
                    </a:lnTo>
                    <a:lnTo>
                      <a:pt x="46" y="21"/>
                    </a:lnTo>
                    <a:lnTo>
                      <a:pt x="62" y="19"/>
                    </a:lnTo>
                    <a:lnTo>
                      <a:pt x="76" y="16"/>
                    </a:lnTo>
                    <a:lnTo>
                      <a:pt x="92" y="14"/>
                    </a:lnTo>
                    <a:lnTo>
                      <a:pt x="108" y="7"/>
                    </a:lnTo>
                    <a:lnTo>
                      <a:pt x="125" y="2"/>
                    </a:lnTo>
                    <a:lnTo>
                      <a:pt x="144" y="0"/>
                    </a:lnTo>
                    <a:lnTo>
                      <a:pt x="160" y="5"/>
                    </a:lnTo>
                    <a:lnTo>
                      <a:pt x="174" y="14"/>
                    </a:lnTo>
                    <a:lnTo>
                      <a:pt x="185" y="25"/>
                    </a:lnTo>
                    <a:lnTo>
                      <a:pt x="195" y="37"/>
                    </a:lnTo>
                    <a:lnTo>
                      <a:pt x="204" y="51"/>
                    </a:lnTo>
                    <a:lnTo>
                      <a:pt x="215" y="65"/>
                    </a:lnTo>
                    <a:lnTo>
                      <a:pt x="225" y="78"/>
                    </a:lnTo>
                    <a:close/>
                  </a:path>
                </a:pathLst>
              </a:custGeom>
              <a:solidFill>
                <a:srgbClr val="9E9E9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6" name="Freeform 272"/>
              <p:cNvSpPr>
                <a:spLocks/>
              </p:cNvSpPr>
              <p:nvPr/>
            </p:nvSpPr>
            <p:spPr bwMode="auto">
              <a:xfrm>
                <a:off x="3149" y="2043"/>
                <a:ext cx="156" cy="152"/>
              </a:xfrm>
              <a:custGeom>
                <a:avLst/>
                <a:gdLst/>
                <a:ahLst/>
                <a:cxnLst>
                  <a:cxn ang="0">
                    <a:pos x="136" y="59"/>
                  </a:cxn>
                  <a:cxn ang="0">
                    <a:pos x="174" y="81"/>
                  </a:cxn>
                  <a:cxn ang="0">
                    <a:pos x="212" y="103"/>
                  </a:cxn>
                  <a:cxn ang="0">
                    <a:pos x="250" y="127"/>
                  </a:cxn>
                  <a:cxn ang="0">
                    <a:pos x="250" y="144"/>
                  </a:cxn>
                  <a:cxn ang="0">
                    <a:pos x="229" y="168"/>
                  </a:cxn>
                  <a:cxn ang="0">
                    <a:pos x="223" y="184"/>
                  </a:cxn>
                  <a:cxn ang="0">
                    <a:pos x="223" y="190"/>
                  </a:cxn>
                  <a:cxn ang="0">
                    <a:pos x="269" y="218"/>
                  </a:cxn>
                  <a:cxn ang="0">
                    <a:pos x="308" y="253"/>
                  </a:cxn>
                  <a:cxn ang="0">
                    <a:pos x="340" y="294"/>
                  </a:cxn>
                  <a:cxn ang="0">
                    <a:pos x="379" y="326"/>
                  </a:cxn>
                  <a:cxn ang="0">
                    <a:pos x="400" y="324"/>
                  </a:cxn>
                  <a:cxn ang="0">
                    <a:pos x="425" y="318"/>
                  </a:cxn>
                  <a:cxn ang="0">
                    <a:pos x="446" y="315"/>
                  </a:cxn>
                  <a:cxn ang="0">
                    <a:pos x="469" y="315"/>
                  </a:cxn>
                  <a:cxn ang="0">
                    <a:pos x="510" y="375"/>
                  </a:cxn>
                  <a:cxn ang="0">
                    <a:pos x="547" y="438"/>
                  </a:cxn>
                  <a:cxn ang="0">
                    <a:pos x="586" y="501"/>
                  </a:cxn>
                  <a:cxn ang="0">
                    <a:pos x="623" y="561"/>
                  </a:cxn>
                  <a:cxn ang="0">
                    <a:pos x="558" y="574"/>
                  </a:cxn>
                  <a:cxn ang="0">
                    <a:pos x="496" y="586"/>
                  </a:cxn>
                  <a:cxn ang="0">
                    <a:pos x="430" y="596"/>
                  </a:cxn>
                  <a:cxn ang="0">
                    <a:pos x="365" y="607"/>
                  </a:cxn>
                  <a:cxn ang="0">
                    <a:pos x="363" y="528"/>
                  </a:cxn>
                  <a:cxn ang="0">
                    <a:pos x="349" y="446"/>
                  </a:cxn>
                  <a:cxn ang="0">
                    <a:pos x="315" y="381"/>
                  </a:cxn>
                  <a:cxn ang="0">
                    <a:pos x="226" y="274"/>
                  </a:cxn>
                  <a:cxn ang="0">
                    <a:pos x="136" y="168"/>
                  </a:cxn>
                  <a:cxn ang="0">
                    <a:pos x="46" y="62"/>
                  </a:cxn>
                  <a:cxn ang="0">
                    <a:pos x="7" y="5"/>
                  </a:cxn>
                  <a:cxn ang="0">
                    <a:pos x="35" y="2"/>
                  </a:cxn>
                  <a:cxn ang="0">
                    <a:pos x="68" y="7"/>
                  </a:cxn>
                  <a:cxn ang="0">
                    <a:pos x="101" y="37"/>
                  </a:cxn>
                </a:cxnLst>
                <a:rect l="0" t="0" r="r" b="b"/>
                <a:pathLst>
                  <a:path w="623" h="607">
                    <a:moveTo>
                      <a:pt x="117" y="51"/>
                    </a:moveTo>
                    <a:lnTo>
                      <a:pt x="136" y="59"/>
                    </a:lnTo>
                    <a:lnTo>
                      <a:pt x="156" y="71"/>
                    </a:lnTo>
                    <a:lnTo>
                      <a:pt x="174" y="81"/>
                    </a:lnTo>
                    <a:lnTo>
                      <a:pt x="193" y="92"/>
                    </a:lnTo>
                    <a:lnTo>
                      <a:pt x="212" y="103"/>
                    </a:lnTo>
                    <a:lnTo>
                      <a:pt x="232" y="117"/>
                    </a:lnTo>
                    <a:lnTo>
                      <a:pt x="250" y="127"/>
                    </a:lnTo>
                    <a:lnTo>
                      <a:pt x="269" y="141"/>
                    </a:lnTo>
                    <a:lnTo>
                      <a:pt x="250" y="144"/>
                    </a:lnTo>
                    <a:lnTo>
                      <a:pt x="239" y="154"/>
                    </a:lnTo>
                    <a:lnTo>
                      <a:pt x="229" y="168"/>
                    </a:lnTo>
                    <a:lnTo>
                      <a:pt x="223" y="182"/>
                    </a:lnTo>
                    <a:lnTo>
                      <a:pt x="223" y="184"/>
                    </a:lnTo>
                    <a:lnTo>
                      <a:pt x="223" y="188"/>
                    </a:lnTo>
                    <a:lnTo>
                      <a:pt x="223" y="190"/>
                    </a:lnTo>
                    <a:lnTo>
                      <a:pt x="248" y="200"/>
                    </a:lnTo>
                    <a:lnTo>
                      <a:pt x="269" y="218"/>
                    </a:lnTo>
                    <a:lnTo>
                      <a:pt x="289" y="234"/>
                    </a:lnTo>
                    <a:lnTo>
                      <a:pt x="308" y="253"/>
                    </a:lnTo>
                    <a:lnTo>
                      <a:pt x="324" y="274"/>
                    </a:lnTo>
                    <a:lnTo>
                      <a:pt x="340" y="294"/>
                    </a:lnTo>
                    <a:lnTo>
                      <a:pt x="359" y="310"/>
                    </a:lnTo>
                    <a:lnTo>
                      <a:pt x="379" y="326"/>
                    </a:lnTo>
                    <a:lnTo>
                      <a:pt x="390" y="324"/>
                    </a:lnTo>
                    <a:lnTo>
                      <a:pt x="400" y="324"/>
                    </a:lnTo>
                    <a:lnTo>
                      <a:pt x="411" y="321"/>
                    </a:lnTo>
                    <a:lnTo>
                      <a:pt x="425" y="318"/>
                    </a:lnTo>
                    <a:lnTo>
                      <a:pt x="436" y="318"/>
                    </a:lnTo>
                    <a:lnTo>
                      <a:pt x="446" y="315"/>
                    </a:lnTo>
                    <a:lnTo>
                      <a:pt x="457" y="315"/>
                    </a:lnTo>
                    <a:lnTo>
                      <a:pt x="469" y="315"/>
                    </a:lnTo>
                    <a:lnTo>
                      <a:pt x="490" y="345"/>
                    </a:lnTo>
                    <a:lnTo>
                      <a:pt x="510" y="375"/>
                    </a:lnTo>
                    <a:lnTo>
                      <a:pt x="529" y="405"/>
                    </a:lnTo>
                    <a:lnTo>
                      <a:pt x="547" y="438"/>
                    </a:lnTo>
                    <a:lnTo>
                      <a:pt x="567" y="468"/>
                    </a:lnTo>
                    <a:lnTo>
                      <a:pt x="586" y="501"/>
                    </a:lnTo>
                    <a:lnTo>
                      <a:pt x="605" y="531"/>
                    </a:lnTo>
                    <a:lnTo>
                      <a:pt x="623" y="561"/>
                    </a:lnTo>
                    <a:lnTo>
                      <a:pt x="591" y="566"/>
                    </a:lnTo>
                    <a:lnTo>
                      <a:pt x="558" y="574"/>
                    </a:lnTo>
                    <a:lnTo>
                      <a:pt x="526" y="580"/>
                    </a:lnTo>
                    <a:lnTo>
                      <a:pt x="496" y="586"/>
                    </a:lnTo>
                    <a:lnTo>
                      <a:pt x="464" y="591"/>
                    </a:lnTo>
                    <a:lnTo>
                      <a:pt x="430" y="596"/>
                    </a:lnTo>
                    <a:lnTo>
                      <a:pt x="398" y="602"/>
                    </a:lnTo>
                    <a:lnTo>
                      <a:pt x="365" y="607"/>
                    </a:lnTo>
                    <a:lnTo>
                      <a:pt x="363" y="568"/>
                    </a:lnTo>
                    <a:lnTo>
                      <a:pt x="363" y="528"/>
                    </a:lnTo>
                    <a:lnTo>
                      <a:pt x="359" y="487"/>
                    </a:lnTo>
                    <a:lnTo>
                      <a:pt x="349" y="446"/>
                    </a:lnTo>
                    <a:lnTo>
                      <a:pt x="359" y="435"/>
                    </a:lnTo>
                    <a:lnTo>
                      <a:pt x="315" y="381"/>
                    </a:lnTo>
                    <a:lnTo>
                      <a:pt x="269" y="326"/>
                    </a:lnTo>
                    <a:lnTo>
                      <a:pt x="226" y="274"/>
                    </a:lnTo>
                    <a:lnTo>
                      <a:pt x="179" y="220"/>
                    </a:lnTo>
                    <a:lnTo>
                      <a:pt x="136" y="168"/>
                    </a:lnTo>
                    <a:lnTo>
                      <a:pt x="90" y="114"/>
                    </a:lnTo>
                    <a:lnTo>
                      <a:pt x="46" y="62"/>
                    </a:lnTo>
                    <a:lnTo>
                      <a:pt x="0" y="11"/>
                    </a:lnTo>
                    <a:lnTo>
                      <a:pt x="7" y="5"/>
                    </a:lnTo>
                    <a:lnTo>
                      <a:pt x="21" y="2"/>
                    </a:lnTo>
                    <a:lnTo>
                      <a:pt x="35" y="2"/>
                    </a:lnTo>
                    <a:lnTo>
                      <a:pt x="48" y="0"/>
                    </a:lnTo>
                    <a:lnTo>
                      <a:pt x="68" y="7"/>
                    </a:lnTo>
                    <a:lnTo>
                      <a:pt x="85" y="21"/>
                    </a:lnTo>
                    <a:lnTo>
                      <a:pt x="101" y="37"/>
                    </a:lnTo>
                    <a:lnTo>
                      <a:pt x="117" y="51"/>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7" name="Freeform 273"/>
              <p:cNvSpPr>
                <a:spLocks/>
              </p:cNvSpPr>
              <p:nvPr/>
            </p:nvSpPr>
            <p:spPr bwMode="auto">
              <a:xfrm>
                <a:off x="3015" y="2054"/>
                <a:ext cx="136" cy="164"/>
              </a:xfrm>
              <a:custGeom>
                <a:avLst/>
                <a:gdLst/>
                <a:ahLst/>
                <a:cxnLst>
                  <a:cxn ang="0">
                    <a:pos x="255" y="196"/>
                  </a:cxn>
                  <a:cxn ang="0">
                    <a:pos x="338" y="316"/>
                  </a:cxn>
                  <a:cxn ang="0">
                    <a:pos x="423" y="439"/>
                  </a:cxn>
                  <a:cxn ang="0">
                    <a:pos x="505" y="559"/>
                  </a:cxn>
                  <a:cxn ang="0">
                    <a:pos x="522" y="624"/>
                  </a:cxn>
                  <a:cxn ang="0">
                    <a:pos x="469" y="632"/>
                  </a:cxn>
                  <a:cxn ang="0">
                    <a:pos x="418" y="640"/>
                  </a:cxn>
                  <a:cxn ang="0">
                    <a:pos x="366" y="649"/>
                  </a:cxn>
                  <a:cxn ang="0">
                    <a:pos x="338" y="626"/>
                  </a:cxn>
                  <a:cxn ang="0">
                    <a:pos x="336" y="578"/>
                  </a:cxn>
                  <a:cxn ang="0">
                    <a:pos x="347" y="553"/>
                  </a:cxn>
                  <a:cxn ang="0">
                    <a:pos x="374" y="553"/>
                  </a:cxn>
                  <a:cxn ang="0">
                    <a:pos x="396" y="550"/>
                  </a:cxn>
                  <a:cxn ang="0">
                    <a:pos x="415" y="537"/>
                  </a:cxn>
                  <a:cxn ang="0">
                    <a:pos x="421" y="509"/>
                  </a:cxn>
                  <a:cxn ang="0">
                    <a:pos x="412" y="488"/>
                  </a:cxn>
                  <a:cxn ang="0">
                    <a:pos x="391" y="479"/>
                  </a:cxn>
                  <a:cxn ang="0">
                    <a:pos x="366" y="477"/>
                  </a:cxn>
                  <a:cxn ang="0">
                    <a:pos x="342" y="477"/>
                  </a:cxn>
                  <a:cxn ang="0">
                    <a:pos x="322" y="477"/>
                  </a:cxn>
                  <a:cxn ang="0">
                    <a:pos x="298" y="463"/>
                  </a:cxn>
                  <a:cxn ang="0">
                    <a:pos x="271" y="430"/>
                  </a:cxn>
                  <a:cxn ang="0">
                    <a:pos x="246" y="401"/>
                  </a:cxn>
                  <a:cxn ang="0">
                    <a:pos x="225" y="368"/>
                  </a:cxn>
                  <a:cxn ang="0">
                    <a:pos x="214" y="338"/>
                  </a:cxn>
                  <a:cxn ang="0">
                    <a:pos x="214" y="313"/>
                  </a:cxn>
                  <a:cxn ang="0">
                    <a:pos x="202" y="292"/>
                  </a:cxn>
                  <a:cxn ang="0">
                    <a:pos x="189" y="278"/>
                  </a:cxn>
                  <a:cxn ang="0">
                    <a:pos x="120" y="177"/>
                  </a:cxn>
                  <a:cxn ang="0">
                    <a:pos x="154" y="171"/>
                  </a:cxn>
                  <a:cxn ang="0">
                    <a:pos x="175" y="157"/>
                  </a:cxn>
                  <a:cxn ang="0">
                    <a:pos x="178" y="141"/>
                  </a:cxn>
                  <a:cxn ang="0">
                    <a:pos x="181" y="128"/>
                  </a:cxn>
                  <a:cxn ang="0">
                    <a:pos x="156" y="106"/>
                  </a:cxn>
                  <a:cxn ang="0">
                    <a:pos x="129" y="95"/>
                  </a:cxn>
                  <a:cxn ang="0">
                    <a:pos x="99" y="93"/>
                  </a:cxn>
                  <a:cxn ang="0">
                    <a:pos x="69" y="98"/>
                  </a:cxn>
                  <a:cxn ang="0">
                    <a:pos x="12" y="5"/>
                  </a:cxn>
                  <a:cxn ang="0">
                    <a:pos x="34" y="3"/>
                  </a:cxn>
                  <a:cxn ang="0">
                    <a:pos x="64" y="5"/>
                  </a:cxn>
                  <a:cxn ang="0">
                    <a:pos x="96" y="0"/>
                  </a:cxn>
                  <a:cxn ang="0">
                    <a:pos x="211" y="136"/>
                  </a:cxn>
                </a:cxnLst>
                <a:rect l="0" t="0" r="r" b="b"/>
                <a:pathLst>
                  <a:path w="545" h="654">
                    <a:moveTo>
                      <a:pt x="211" y="136"/>
                    </a:moveTo>
                    <a:lnTo>
                      <a:pt x="255" y="196"/>
                    </a:lnTo>
                    <a:lnTo>
                      <a:pt x="295" y="256"/>
                    </a:lnTo>
                    <a:lnTo>
                      <a:pt x="338" y="316"/>
                    </a:lnTo>
                    <a:lnTo>
                      <a:pt x="379" y="376"/>
                    </a:lnTo>
                    <a:lnTo>
                      <a:pt x="423" y="439"/>
                    </a:lnTo>
                    <a:lnTo>
                      <a:pt x="464" y="499"/>
                    </a:lnTo>
                    <a:lnTo>
                      <a:pt x="505" y="559"/>
                    </a:lnTo>
                    <a:lnTo>
                      <a:pt x="545" y="619"/>
                    </a:lnTo>
                    <a:lnTo>
                      <a:pt x="522" y="624"/>
                    </a:lnTo>
                    <a:lnTo>
                      <a:pt x="497" y="630"/>
                    </a:lnTo>
                    <a:lnTo>
                      <a:pt x="469" y="632"/>
                    </a:lnTo>
                    <a:lnTo>
                      <a:pt x="445" y="637"/>
                    </a:lnTo>
                    <a:lnTo>
                      <a:pt x="418" y="640"/>
                    </a:lnTo>
                    <a:lnTo>
                      <a:pt x="393" y="646"/>
                    </a:lnTo>
                    <a:lnTo>
                      <a:pt x="366" y="649"/>
                    </a:lnTo>
                    <a:lnTo>
                      <a:pt x="342" y="654"/>
                    </a:lnTo>
                    <a:lnTo>
                      <a:pt x="338" y="626"/>
                    </a:lnTo>
                    <a:lnTo>
                      <a:pt x="336" y="602"/>
                    </a:lnTo>
                    <a:lnTo>
                      <a:pt x="336" y="578"/>
                    </a:lnTo>
                    <a:lnTo>
                      <a:pt x="336" y="553"/>
                    </a:lnTo>
                    <a:lnTo>
                      <a:pt x="347" y="553"/>
                    </a:lnTo>
                    <a:lnTo>
                      <a:pt x="361" y="553"/>
                    </a:lnTo>
                    <a:lnTo>
                      <a:pt x="374" y="553"/>
                    </a:lnTo>
                    <a:lnTo>
                      <a:pt x="386" y="550"/>
                    </a:lnTo>
                    <a:lnTo>
                      <a:pt x="396" y="550"/>
                    </a:lnTo>
                    <a:lnTo>
                      <a:pt x="407" y="545"/>
                    </a:lnTo>
                    <a:lnTo>
                      <a:pt x="415" y="537"/>
                    </a:lnTo>
                    <a:lnTo>
                      <a:pt x="421" y="523"/>
                    </a:lnTo>
                    <a:lnTo>
                      <a:pt x="421" y="509"/>
                    </a:lnTo>
                    <a:lnTo>
                      <a:pt x="418" y="499"/>
                    </a:lnTo>
                    <a:lnTo>
                      <a:pt x="412" y="488"/>
                    </a:lnTo>
                    <a:lnTo>
                      <a:pt x="402" y="483"/>
                    </a:lnTo>
                    <a:lnTo>
                      <a:pt x="391" y="479"/>
                    </a:lnTo>
                    <a:lnTo>
                      <a:pt x="377" y="477"/>
                    </a:lnTo>
                    <a:lnTo>
                      <a:pt x="366" y="477"/>
                    </a:lnTo>
                    <a:lnTo>
                      <a:pt x="356" y="477"/>
                    </a:lnTo>
                    <a:lnTo>
                      <a:pt x="342" y="477"/>
                    </a:lnTo>
                    <a:lnTo>
                      <a:pt x="331" y="477"/>
                    </a:lnTo>
                    <a:lnTo>
                      <a:pt x="322" y="477"/>
                    </a:lnTo>
                    <a:lnTo>
                      <a:pt x="312" y="477"/>
                    </a:lnTo>
                    <a:lnTo>
                      <a:pt x="298" y="463"/>
                    </a:lnTo>
                    <a:lnTo>
                      <a:pt x="285" y="447"/>
                    </a:lnTo>
                    <a:lnTo>
                      <a:pt x="271" y="430"/>
                    </a:lnTo>
                    <a:lnTo>
                      <a:pt x="260" y="414"/>
                    </a:lnTo>
                    <a:lnTo>
                      <a:pt x="246" y="401"/>
                    </a:lnTo>
                    <a:lnTo>
                      <a:pt x="235" y="384"/>
                    </a:lnTo>
                    <a:lnTo>
                      <a:pt x="225" y="368"/>
                    </a:lnTo>
                    <a:lnTo>
                      <a:pt x="211" y="354"/>
                    </a:lnTo>
                    <a:lnTo>
                      <a:pt x="214" y="338"/>
                    </a:lnTo>
                    <a:lnTo>
                      <a:pt x="216" y="324"/>
                    </a:lnTo>
                    <a:lnTo>
                      <a:pt x="214" y="313"/>
                    </a:lnTo>
                    <a:lnTo>
                      <a:pt x="200" y="302"/>
                    </a:lnTo>
                    <a:lnTo>
                      <a:pt x="202" y="292"/>
                    </a:lnTo>
                    <a:lnTo>
                      <a:pt x="197" y="283"/>
                    </a:lnTo>
                    <a:lnTo>
                      <a:pt x="189" y="278"/>
                    </a:lnTo>
                    <a:lnTo>
                      <a:pt x="186" y="267"/>
                    </a:lnTo>
                    <a:lnTo>
                      <a:pt x="120" y="177"/>
                    </a:lnTo>
                    <a:lnTo>
                      <a:pt x="137" y="175"/>
                    </a:lnTo>
                    <a:lnTo>
                      <a:pt x="154" y="171"/>
                    </a:lnTo>
                    <a:lnTo>
                      <a:pt x="167" y="169"/>
                    </a:lnTo>
                    <a:lnTo>
                      <a:pt x="175" y="157"/>
                    </a:lnTo>
                    <a:lnTo>
                      <a:pt x="175" y="150"/>
                    </a:lnTo>
                    <a:lnTo>
                      <a:pt x="178" y="141"/>
                    </a:lnTo>
                    <a:lnTo>
                      <a:pt x="181" y="134"/>
                    </a:lnTo>
                    <a:lnTo>
                      <a:pt x="181" y="128"/>
                    </a:lnTo>
                    <a:lnTo>
                      <a:pt x="170" y="117"/>
                    </a:lnTo>
                    <a:lnTo>
                      <a:pt x="156" y="106"/>
                    </a:lnTo>
                    <a:lnTo>
                      <a:pt x="142" y="101"/>
                    </a:lnTo>
                    <a:lnTo>
                      <a:pt x="129" y="95"/>
                    </a:lnTo>
                    <a:lnTo>
                      <a:pt x="115" y="93"/>
                    </a:lnTo>
                    <a:lnTo>
                      <a:pt x="99" y="93"/>
                    </a:lnTo>
                    <a:lnTo>
                      <a:pt x="85" y="95"/>
                    </a:lnTo>
                    <a:lnTo>
                      <a:pt x="69" y="98"/>
                    </a:lnTo>
                    <a:lnTo>
                      <a:pt x="0" y="8"/>
                    </a:lnTo>
                    <a:lnTo>
                      <a:pt x="12" y="5"/>
                    </a:lnTo>
                    <a:lnTo>
                      <a:pt x="23" y="3"/>
                    </a:lnTo>
                    <a:lnTo>
                      <a:pt x="34" y="3"/>
                    </a:lnTo>
                    <a:lnTo>
                      <a:pt x="44" y="8"/>
                    </a:lnTo>
                    <a:lnTo>
                      <a:pt x="64" y="5"/>
                    </a:lnTo>
                    <a:lnTo>
                      <a:pt x="80" y="3"/>
                    </a:lnTo>
                    <a:lnTo>
                      <a:pt x="96" y="0"/>
                    </a:lnTo>
                    <a:lnTo>
                      <a:pt x="110" y="3"/>
                    </a:lnTo>
                    <a:lnTo>
                      <a:pt x="211" y="136"/>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8" name="Freeform 274"/>
              <p:cNvSpPr>
                <a:spLocks/>
              </p:cNvSpPr>
              <p:nvPr/>
            </p:nvSpPr>
            <p:spPr bwMode="auto">
              <a:xfrm>
                <a:off x="2702" y="2062"/>
                <a:ext cx="83" cy="205"/>
              </a:xfrm>
              <a:custGeom>
                <a:avLst/>
                <a:gdLst/>
                <a:ahLst/>
                <a:cxnLst>
                  <a:cxn ang="0">
                    <a:pos x="35" y="11"/>
                  </a:cxn>
                  <a:cxn ang="0">
                    <a:pos x="38" y="25"/>
                  </a:cxn>
                  <a:cxn ang="0">
                    <a:pos x="46" y="35"/>
                  </a:cxn>
                  <a:cxn ang="0">
                    <a:pos x="54" y="48"/>
                  </a:cxn>
                  <a:cxn ang="0">
                    <a:pos x="59" y="60"/>
                  </a:cxn>
                  <a:cxn ang="0">
                    <a:pos x="89" y="133"/>
                  </a:cxn>
                  <a:cxn ang="0">
                    <a:pos x="122" y="204"/>
                  </a:cxn>
                  <a:cxn ang="0">
                    <a:pos x="155" y="278"/>
                  </a:cxn>
                  <a:cxn ang="0">
                    <a:pos x="188" y="349"/>
                  </a:cxn>
                  <a:cxn ang="0">
                    <a:pos x="220" y="422"/>
                  </a:cxn>
                  <a:cxn ang="0">
                    <a:pos x="253" y="492"/>
                  </a:cxn>
                  <a:cxn ang="0">
                    <a:pos x="289" y="563"/>
                  </a:cxn>
                  <a:cxn ang="0">
                    <a:pos x="321" y="634"/>
                  </a:cxn>
                  <a:cxn ang="0">
                    <a:pos x="324" y="678"/>
                  </a:cxn>
                  <a:cxn ang="0">
                    <a:pos x="326" y="724"/>
                  </a:cxn>
                  <a:cxn ang="0">
                    <a:pos x="329" y="768"/>
                  </a:cxn>
                  <a:cxn ang="0">
                    <a:pos x="329" y="814"/>
                  </a:cxn>
                  <a:cxn ang="0">
                    <a:pos x="324" y="814"/>
                  </a:cxn>
                  <a:cxn ang="0">
                    <a:pos x="319" y="818"/>
                  </a:cxn>
                  <a:cxn ang="0">
                    <a:pos x="313" y="820"/>
                  </a:cxn>
                  <a:cxn ang="0">
                    <a:pos x="305" y="820"/>
                  </a:cxn>
                  <a:cxn ang="0">
                    <a:pos x="308" y="814"/>
                  </a:cxn>
                  <a:cxn ang="0">
                    <a:pos x="305" y="812"/>
                  </a:cxn>
                  <a:cxn ang="0">
                    <a:pos x="303" y="806"/>
                  </a:cxn>
                  <a:cxn ang="0">
                    <a:pos x="303" y="800"/>
                  </a:cxn>
                  <a:cxn ang="0">
                    <a:pos x="319" y="779"/>
                  </a:cxn>
                  <a:cxn ang="0">
                    <a:pos x="324" y="719"/>
                  </a:cxn>
                  <a:cxn ang="0">
                    <a:pos x="316" y="664"/>
                  </a:cxn>
                  <a:cxn ang="0">
                    <a:pos x="299" y="651"/>
                  </a:cxn>
                  <a:cxn ang="0">
                    <a:pos x="299" y="689"/>
                  </a:cxn>
                  <a:cxn ang="0">
                    <a:pos x="303" y="722"/>
                  </a:cxn>
                  <a:cxn ang="0">
                    <a:pos x="303" y="757"/>
                  </a:cxn>
                  <a:cxn ang="0">
                    <a:pos x="299" y="795"/>
                  </a:cxn>
                  <a:cxn ang="0">
                    <a:pos x="261" y="708"/>
                  </a:cxn>
                  <a:cxn ang="0">
                    <a:pos x="223" y="623"/>
                  </a:cxn>
                  <a:cxn ang="0">
                    <a:pos x="185" y="536"/>
                  </a:cxn>
                  <a:cxn ang="0">
                    <a:pos x="149" y="452"/>
                  </a:cxn>
                  <a:cxn ang="0">
                    <a:pos x="112" y="365"/>
                  </a:cxn>
                  <a:cxn ang="0">
                    <a:pos x="73" y="280"/>
                  </a:cxn>
                  <a:cxn ang="0">
                    <a:pos x="38" y="193"/>
                  </a:cxn>
                  <a:cxn ang="0">
                    <a:pos x="0" y="108"/>
                  </a:cxn>
                  <a:cxn ang="0">
                    <a:pos x="2" y="81"/>
                  </a:cxn>
                  <a:cxn ang="0">
                    <a:pos x="8" y="51"/>
                  </a:cxn>
                  <a:cxn ang="0">
                    <a:pos x="13" y="25"/>
                  </a:cxn>
                  <a:cxn ang="0">
                    <a:pos x="21" y="0"/>
                  </a:cxn>
                  <a:cxn ang="0">
                    <a:pos x="27" y="0"/>
                  </a:cxn>
                  <a:cxn ang="0">
                    <a:pos x="32" y="2"/>
                  </a:cxn>
                  <a:cxn ang="0">
                    <a:pos x="35" y="7"/>
                  </a:cxn>
                  <a:cxn ang="0">
                    <a:pos x="35" y="11"/>
                  </a:cxn>
                </a:cxnLst>
                <a:rect l="0" t="0" r="r" b="b"/>
                <a:pathLst>
                  <a:path w="329" h="820">
                    <a:moveTo>
                      <a:pt x="35" y="11"/>
                    </a:moveTo>
                    <a:lnTo>
                      <a:pt x="38" y="25"/>
                    </a:lnTo>
                    <a:lnTo>
                      <a:pt x="46" y="35"/>
                    </a:lnTo>
                    <a:lnTo>
                      <a:pt x="54" y="48"/>
                    </a:lnTo>
                    <a:lnTo>
                      <a:pt x="59" y="60"/>
                    </a:lnTo>
                    <a:lnTo>
                      <a:pt x="89" y="133"/>
                    </a:lnTo>
                    <a:lnTo>
                      <a:pt x="122" y="204"/>
                    </a:lnTo>
                    <a:lnTo>
                      <a:pt x="155" y="278"/>
                    </a:lnTo>
                    <a:lnTo>
                      <a:pt x="188" y="349"/>
                    </a:lnTo>
                    <a:lnTo>
                      <a:pt x="220" y="422"/>
                    </a:lnTo>
                    <a:lnTo>
                      <a:pt x="253" y="492"/>
                    </a:lnTo>
                    <a:lnTo>
                      <a:pt x="289" y="563"/>
                    </a:lnTo>
                    <a:lnTo>
                      <a:pt x="321" y="634"/>
                    </a:lnTo>
                    <a:lnTo>
                      <a:pt x="324" y="678"/>
                    </a:lnTo>
                    <a:lnTo>
                      <a:pt x="326" y="724"/>
                    </a:lnTo>
                    <a:lnTo>
                      <a:pt x="329" y="768"/>
                    </a:lnTo>
                    <a:lnTo>
                      <a:pt x="329" y="814"/>
                    </a:lnTo>
                    <a:lnTo>
                      <a:pt x="324" y="814"/>
                    </a:lnTo>
                    <a:lnTo>
                      <a:pt x="319" y="818"/>
                    </a:lnTo>
                    <a:lnTo>
                      <a:pt x="313" y="820"/>
                    </a:lnTo>
                    <a:lnTo>
                      <a:pt x="305" y="820"/>
                    </a:lnTo>
                    <a:lnTo>
                      <a:pt x="308" y="814"/>
                    </a:lnTo>
                    <a:lnTo>
                      <a:pt x="305" y="812"/>
                    </a:lnTo>
                    <a:lnTo>
                      <a:pt x="303" y="806"/>
                    </a:lnTo>
                    <a:lnTo>
                      <a:pt x="303" y="800"/>
                    </a:lnTo>
                    <a:lnTo>
                      <a:pt x="319" y="779"/>
                    </a:lnTo>
                    <a:lnTo>
                      <a:pt x="324" y="719"/>
                    </a:lnTo>
                    <a:lnTo>
                      <a:pt x="316" y="664"/>
                    </a:lnTo>
                    <a:lnTo>
                      <a:pt x="299" y="651"/>
                    </a:lnTo>
                    <a:lnTo>
                      <a:pt x="299" y="689"/>
                    </a:lnTo>
                    <a:lnTo>
                      <a:pt x="303" y="722"/>
                    </a:lnTo>
                    <a:lnTo>
                      <a:pt x="303" y="757"/>
                    </a:lnTo>
                    <a:lnTo>
                      <a:pt x="299" y="795"/>
                    </a:lnTo>
                    <a:lnTo>
                      <a:pt x="261" y="708"/>
                    </a:lnTo>
                    <a:lnTo>
                      <a:pt x="223" y="623"/>
                    </a:lnTo>
                    <a:lnTo>
                      <a:pt x="185" y="536"/>
                    </a:lnTo>
                    <a:lnTo>
                      <a:pt x="149" y="452"/>
                    </a:lnTo>
                    <a:lnTo>
                      <a:pt x="112" y="365"/>
                    </a:lnTo>
                    <a:lnTo>
                      <a:pt x="73" y="280"/>
                    </a:lnTo>
                    <a:lnTo>
                      <a:pt x="38" y="193"/>
                    </a:lnTo>
                    <a:lnTo>
                      <a:pt x="0" y="108"/>
                    </a:lnTo>
                    <a:lnTo>
                      <a:pt x="2" y="81"/>
                    </a:lnTo>
                    <a:lnTo>
                      <a:pt x="8" y="51"/>
                    </a:lnTo>
                    <a:lnTo>
                      <a:pt x="13" y="25"/>
                    </a:lnTo>
                    <a:lnTo>
                      <a:pt x="21" y="0"/>
                    </a:lnTo>
                    <a:lnTo>
                      <a:pt x="27" y="0"/>
                    </a:lnTo>
                    <a:lnTo>
                      <a:pt x="32" y="2"/>
                    </a:lnTo>
                    <a:lnTo>
                      <a:pt x="35" y="7"/>
                    </a:lnTo>
                    <a:lnTo>
                      <a:pt x="35" y="11"/>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39" name="Freeform 275"/>
              <p:cNvSpPr>
                <a:spLocks/>
              </p:cNvSpPr>
              <p:nvPr/>
            </p:nvSpPr>
            <p:spPr bwMode="auto">
              <a:xfrm>
                <a:off x="2780" y="2064"/>
                <a:ext cx="281" cy="106"/>
              </a:xfrm>
              <a:custGeom>
                <a:avLst/>
                <a:gdLst/>
                <a:ahLst/>
                <a:cxnLst>
                  <a:cxn ang="0">
                    <a:pos x="1104" y="278"/>
                  </a:cxn>
                  <a:cxn ang="0">
                    <a:pos x="1058" y="301"/>
                  </a:cxn>
                  <a:cxn ang="0">
                    <a:pos x="1006" y="312"/>
                  </a:cxn>
                  <a:cxn ang="0">
                    <a:pos x="952" y="317"/>
                  </a:cxn>
                  <a:cxn ang="0">
                    <a:pos x="881" y="331"/>
                  </a:cxn>
                  <a:cxn ang="0">
                    <a:pos x="796" y="344"/>
                  </a:cxn>
                  <a:cxn ang="0">
                    <a:pos x="712" y="358"/>
                  </a:cxn>
                  <a:cxn ang="0">
                    <a:pos x="625" y="368"/>
                  </a:cxn>
                  <a:cxn ang="0">
                    <a:pos x="540" y="379"/>
                  </a:cxn>
                  <a:cxn ang="0">
                    <a:pos x="455" y="393"/>
                  </a:cxn>
                  <a:cxn ang="0">
                    <a:pos x="371" y="404"/>
                  </a:cxn>
                  <a:cxn ang="0">
                    <a:pos x="287" y="418"/>
                  </a:cxn>
                  <a:cxn ang="0">
                    <a:pos x="232" y="423"/>
                  </a:cxn>
                  <a:cxn ang="0">
                    <a:pos x="202" y="423"/>
                  </a:cxn>
                  <a:cxn ang="0">
                    <a:pos x="172" y="420"/>
                  </a:cxn>
                  <a:cxn ang="0">
                    <a:pos x="145" y="412"/>
                  </a:cxn>
                  <a:cxn ang="0">
                    <a:pos x="112" y="379"/>
                  </a:cxn>
                  <a:cxn ang="0">
                    <a:pos x="80" y="319"/>
                  </a:cxn>
                  <a:cxn ang="0">
                    <a:pos x="50" y="257"/>
                  </a:cxn>
                  <a:cxn ang="0">
                    <a:pos x="16" y="197"/>
                  </a:cxn>
                  <a:cxn ang="0">
                    <a:pos x="39" y="208"/>
                  </a:cxn>
                  <a:cxn ang="0">
                    <a:pos x="140" y="278"/>
                  </a:cxn>
                  <a:cxn ang="0">
                    <a:pos x="265" y="328"/>
                  </a:cxn>
                  <a:cxn ang="0">
                    <a:pos x="404" y="358"/>
                  </a:cxn>
                  <a:cxn ang="0">
                    <a:pos x="549" y="363"/>
                  </a:cxn>
                  <a:cxn ang="0">
                    <a:pos x="687" y="349"/>
                  </a:cxn>
                  <a:cxn ang="0">
                    <a:pos x="809" y="308"/>
                  </a:cxn>
                  <a:cxn ang="0">
                    <a:pos x="908" y="243"/>
                  </a:cxn>
                  <a:cxn ang="0">
                    <a:pos x="960" y="151"/>
                  </a:cxn>
                  <a:cxn ang="0">
                    <a:pos x="968" y="44"/>
                  </a:cxn>
                  <a:cxn ang="0">
                    <a:pos x="965" y="31"/>
                  </a:cxn>
                  <a:cxn ang="0">
                    <a:pos x="1014" y="96"/>
                  </a:cxn>
                  <a:cxn ang="0">
                    <a:pos x="1058" y="161"/>
                  </a:cxn>
                  <a:cxn ang="0">
                    <a:pos x="1104" y="230"/>
                  </a:cxn>
                </a:cxnLst>
                <a:rect l="0" t="0" r="r" b="b"/>
                <a:pathLst>
                  <a:path w="1126" h="423">
                    <a:moveTo>
                      <a:pt x="1126" y="262"/>
                    </a:moveTo>
                    <a:lnTo>
                      <a:pt x="1104" y="278"/>
                    </a:lnTo>
                    <a:lnTo>
                      <a:pt x="1082" y="292"/>
                    </a:lnTo>
                    <a:lnTo>
                      <a:pt x="1058" y="301"/>
                    </a:lnTo>
                    <a:lnTo>
                      <a:pt x="1034" y="306"/>
                    </a:lnTo>
                    <a:lnTo>
                      <a:pt x="1006" y="312"/>
                    </a:lnTo>
                    <a:lnTo>
                      <a:pt x="979" y="314"/>
                    </a:lnTo>
                    <a:lnTo>
                      <a:pt x="952" y="317"/>
                    </a:lnTo>
                    <a:lnTo>
                      <a:pt x="924" y="322"/>
                    </a:lnTo>
                    <a:lnTo>
                      <a:pt x="881" y="331"/>
                    </a:lnTo>
                    <a:lnTo>
                      <a:pt x="839" y="336"/>
                    </a:lnTo>
                    <a:lnTo>
                      <a:pt x="796" y="344"/>
                    </a:lnTo>
                    <a:lnTo>
                      <a:pt x="752" y="349"/>
                    </a:lnTo>
                    <a:lnTo>
                      <a:pt x="712" y="358"/>
                    </a:lnTo>
                    <a:lnTo>
                      <a:pt x="668" y="363"/>
                    </a:lnTo>
                    <a:lnTo>
                      <a:pt x="625" y="368"/>
                    </a:lnTo>
                    <a:lnTo>
                      <a:pt x="584" y="374"/>
                    </a:lnTo>
                    <a:lnTo>
                      <a:pt x="540" y="379"/>
                    </a:lnTo>
                    <a:lnTo>
                      <a:pt x="499" y="388"/>
                    </a:lnTo>
                    <a:lnTo>
                      <a:pt x="455" y="393"/>
                    </a:lnTo>
                    <a:lnTo>
                      <a:pt x="414" y="399"/>
                    </a:lnTo>
                    <a:lnTo>
                      <a:pt x="371" y="404"/>
                    </a:lnTo>
                    <a:lnTo>
                      <a:pt x="330" y="409"/>
                    </a:lnTo>
                    <a:lnTo>
                      <a:pt x="287" y="418"/>
                    </a:lnTo>
                    <a:lnTo>
                      <a:pt x="246" y="423"/>
                    </a:lnTo>
                    <a:lnTo>
                      <a:pt x="232" y="423"/>
                    </a:lnTo>
                    <a:lnTo>
                      <a:pt x="216" y="423"/>
                    </a:lnTo>
                    <a:lnTo>
                      <a:pt x="202" y="423"/>
                    </a:lnTo>
                    <a:lnTo>
                      <a:pt x="188" y="420"/>
                    </a:lnTo>
                    <a:lnTo>
                      <a:pt x="172" y="420"/>
                    </a:lnTo>
                    <a:lnTo>
                      <a:pt x="158" y="415"/>
                    </a:lnTo>
                    <a:lnTo>
                      <a:pt x="145" y="412"/>
                    </a:lnTo>
                    <a:lnTo>
                      <a:pt x="131" y="407"/>
                    </a:lnTo>
                    <a:lnTo>
                      <a:pt x="112" y="379"/>
                    </a:lnTo>
                    <a:lnTo>
                      <a:pt x="96" y="349"/>
                    </a:lnTo>
                    <a:lnTo>
                      <a:pt x="80" y="319"/>
                    </a:lnTo>
                    <a:lnTo>
                      <a:pt x="66" y="289"/>
                    </a:lnTo>
                    <a:lnTo>
                      <a:pt x="50" y="257"/>
                    </a:lnTo>
                    <a:lnTo>
                      <a:pt x="33" y="227"/>
                    </a:lnTo>
                    <a:lnTo>
                      <a:pt x="16" y="197"/>
                    </a:lnTo>
                    <a:lnTo>
                      <a:pt x="0" y="167"/>
                    </a:lnTo>
                    <a:lnTo>
                      <a:pt x="39" y="208"/>
                    </a:lnTo>
                    <a:lnTo>
                      <a:pt x="85" y="246"/>
                    </a:lnTo>
                    <a:lnTo>
                      <a:pt x="140" y="278"/>
                    </a:lnTo>
                    <a:lnTo>
                      <a:pt x="200" y="306"/>
                    </a:lnTo>
                    <a:lnTo>
                      <a:pt x="265" y="328"/>
                    </a:lnTo>
                    <a:lnTo>
                      <a:pt x="333" y="347"/>
                    </a:lnTo>
                    <a:lnTo>
                      <a:pt x="404" y="358"/>
                    </a:lnTo>
                    <a:lnTo>
                      <a:pt x="478" y="363"/>
                    </a:lnTo>
                    <a:lnTo>
                      <a:pt x="549" y="363"/>
                    </a:lnTo>
                    <a:lnTo>
                      <a:pt x="619" y="358"/>
                    </a:lnTo>
                    <a:lnTo>
                      <a:pt x="687" y="349"/>
                    </a:lnTo>
                    <a:lnTo>
                      <a:pt x="750" y="331"/>
                    </a:lnTo>
                    <a:lnTo>
                      <a:pt x="809" y="308"/>
                    </a:lnTo>
                    <a:lnTo>
                      <a:pt x="864" y="278"/>
                    </a:lnTo>
                    <a:lnTo>
                      <a:pt x="908" y="243"/>
                    </a:lnTo>
                    <a:lnTo>
                      <a:pt x="946" y="202"/>
                    </a:lnTo>
                    <a:lnTo>
                      <a:pt x="960" y="151"/>
                    </a:lnTo>
                    <a:lnTo>
                      <a:pt x="970" y="96"/>
                    </a:lnTo>
                    <a:lnTo>
                      <a:pt x="968" y="44"/>
                    </a:lnTo>
                    <a:lnTo>
                      <a:pt x="940" y="0"/>
                    </a:lnTo>
                    <a:lnTo>
                      <a:pt x="965" y="31"/>
                    </a:lnTo>
                    <a:lnTo>
                      <a:pt x="990" y="64"/>
                    </a:lnTo>
                    <a:lnTo>
                      <a:pt x="1014" y="96"/>
                    </a:lnTo>
                    <a:lnTo>
                      <a:pt x="1036" y="129"/>
                    </a:lnTo>
                    <a:lnTo>
                      <a:pt x="1058" y="161"/>
                    </a:lnTo>
                    <a:lnTo>
                      <a:pt x="1082" y="195"/>
                    </a:lnTo>
                    <a:lnTo>
                      <a:pt x="1104" y="230"/>
                    </a:lnTo>
                    <a:lnTo>
                      <a:pt x="1126" y="262"/>
                    </a:lnTo>
                    <a:close/>
                  </a:path>
                </a:pathLst>
              </a:custGeom>
              <a:solidFill>
                <a:srgbClr val="70707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0" name="Freeform 276"/>
              <p:cNvSpPr>
                <a:spLocks/>
              </p:cNvSpPr>
              <p:nvPr/>
            </p:nvSpPr>
            <p:spPr bwMode="auto">
              <a:xfrm>
                <a:off x="2646" y="2067"/>
                <a:ext cx="83" cy="211"/>
              </a:xfrm>
              <a:custGeom>
                <a:avLst/>
                <a:gdLst/>
                <a:ahLst/>
                <a:cxnLst>
                  <a:cxn ang="0">
                    <a:pos x="44" y="20"/>
                  </a:cxn>
                  <a:cxn ang="0">
                    <a:pos x="49" y="44"/>
                  </a:cxn>
                  <a:cxn ang="0">
                    <a:pos x="58" y="66"/>
                  </a:cxn>
                  <a:cxn ang="0">
                    <a:pos x="68" y="88"/>
                  </a:cxn>
                  <a:cxn ang="0">
                    <a:pos x="79" y="113"/>
                  </a:cxn>
                  <a:cxn ang="0">
                    <a:pos x="84" y="113"/>
                  </a:cxn>
                  <a:cxn ang="0">
                    <a:pos x="111" y="186"/>
                  </a:cxn>
                  <a:cxn ang="0">
                    <a:pos x="141" y="260"/>
                  </a:cxn>
                  <a:cxn ang="0">
                    <a:pos x="171" y="333"/>
                  </a:cxn>
                  <a:cxn ang="0">
                    <a:pos x="201" y="407"/>
                  </a:cxn>
                  <a:cxn ang="0">
                    <a:pos x="235" y="480"/>
                  </a:cxn>
                  <a:cxn ang="0">
                    <a:pos x="265" y="551"/>
                  </a:cxn>
                  <a:cxn ang="0">
                    <a:pos x="295" y="625"/>
                  </a:cxn>
                  <a:cxn ang="0">
                    <a:pos x="325" y="699"/>
                  </a:cxn>
                  <a:cxn ang="0">
                    <a:pos x="322" y="729"/>
                  </a:cxn>
                  <a:cxn ang="0">
                    <a:pos x="325" y="758"/>
                  </a:cxn>
                  <a:cxn ang="0">
                    <a:pos x="327" y="791"/>
                  </a:cxn>
                  <a:cxn ang="0">
                    <a:pos x="330" y="818"/>
                  </a:cxn>
                  <a:cxn ang="0">
                    <a:pos x="330" y="832"/>
                  </a:cxn>
                  <a:cxn ang="0">
                    <a:pos x="322" y="840"/>
                  </a:cxn>
                  <a:cxn ang="0">
                    <a:pos x="308" y="842"/>
                  </a:cxn>
                  <a:cxn ang="0">
                    <a:pos x="295" y="842"/>
                  </a:cxn>
                  <a:cxn ang="0">
                    <a:pos x="259" y="750"/>
                  </a:cxn>
                  <a:cxn ang="0">
                    <a:pos x="221" y="660"/>
                  </a:cxn>
                  <a:cxn ang="0">
                    <a:pos x="185" y="568"/>
                  </a:cxn>
                  <a:cxn ang="0">
                    <a:pos x="147" y="474"/>
                  </a:cxn>
                  <a:cxn ang="0">
                    <a:pos x="111" y="385"/>
                  </a:cxn>
                  <a:cxn ang="0">
                    <a:pos x="74" y="292"/>
                  </a:cxn>
                  <a:cxn ang="0">
                    <a:pos x="38" y="202"/>
                  </a:cxn>
                  <a:cxn ang="0">
                    <a:pos x="0" y="113"/>
                  </a:cxn>
                  <a:cxn ang="0">
                    <a:pos x="3" y="94"/>
                  </a:cxn>
                  <a:cxn ang="0">
                    <a:pos x="5" y="71"/>
                  </a:cxn>
                  <a:cxn ang="0">
                    <a:pos x="8" y="50"/>
                  </a:cxn>
                  <a:cxn ang="0">
                    <a:pos x="14" y="30"/>
                  </a:cxn>
                  <a:cxn ang="0">
                    <a:pos x="14" y="12"/>
                  </a:cxn>
                  <a:cxn ang="0">
                    <a:pos x="33" y="0"/>
                  </a:cxn>
                  <a:cxn ang="0">
                    <a:pos x="44" y="20"/>
                  </a:cxn>
                </a:cxnLst>
                <a:rect l="0" t="0" r="r" b="b"/>
                <a:pathLst>
                  <a:path w="330" h="842">
                    <a:moveTo>
                      <a:pt x="44" y="20"/>
                    </a:moveTo>
                    <a:lnTo>
                      <a:pt x="49" y="44"/>
                    </a:lnTo>
                    <a:lnTo>
                      <a:pt x="58" y="66"/>
                    </a:lnTo>
                    <a:lnTo>
                      <a:pt x="68" y="88"/>
                    </a:lnTo>
                    <a:lnTo>
                      <a:pt x="79" y="113"/>
                    </a:lnTo>
                    <a:lnTo>
                      <a:pt x="84" y="113"/>
                    </a:lnTo>
                    <a:lnTo>
                      <a:pt x="111" y="186"/>
                    </a:lnTo>
                    <a:lnTo>
                      <a:pt x="141" y="260"/>
                    </a:lnTo>
                    <a:lnTo>
                      <a:pt x="171" y="333"/>
                    </a:lnTo>
                    <a:lnTo>
                      <a:pt x="201" y="407"/>
                    </a:lnTo>
                    <a:lnTo>
                      <a:pt x="235" y="480"/>
                    </a:lnTo>
                    <a:lnTo>
                      <a:pt x="265" y="551"/>
                    </a:lnTo>
                    <a:lnTo>
                      <a:pt x="295" y="625"/>
                    </a:lnTo>
                    <a:lnTo>
                      <a:pt x="325" y="699"/>
                    </a:lnTo>
                    <a:lnTo>
                      <a:pt x="322" y="729"/>
                    </a:lnTo>
                    <a:lnTo>
                      <a:pt x="325" y="758"/>
                    </a:lnTo>
                    <a:lnTo>
                      <a:pt x="327" y="791"/>
                    </a:lnTo>
                    <a:lnTo>
                      <a:pt x="330" y="818"/>
                    </a:lnTo>
                    <a:lnTo>
                      <a:pt x="330" y="832"/>
                    </a:lnTo>
                    <a:lnTo>
                      <a:pt x="322" y="840"/>
                    </a:lnTo>
                    <a:lnTo>
                      <a:pt x="308" y="842"/>
                    </a:lnTo>
                    <a:lnTo>
                      <a:pt x="295" y="842"/>
                    </a:lnTo>
                    <a:lnTo>
                      <a:pt x="259" y="750"/>
                    </a:lnTo>
                    <a:lnTo>
                      <a:pt x="221" y="660"/>
                    </a:lnTo>
                    <a:lnTo>
                      <a:pt x="185" y="568"/>
                    </a:lnTo>
                    <a:lnTo>
                      <a:pt x="147" y="474"/>
                    </a:lnTo>
                    <a:lnTo>
                      <a:pt x="111" y="385"/>
                    </a:lnTo>
                    <a:lnTo>
                      <a:pt x="74" y="292"/>
                    </a:lnTo>
                    <a:lnTo>
                      <a:pt x="38" y="202"/>
                    </a:lnTo>
                    <a:lnTo>
                      <a:pt x="0" y="113"/>
                    </a:lnTo>
                    <a:lnTo>
                      <a:pt x="3" y="94"/>
                    </a:lnTo>
                    <a:lnTo>
                      <a:pt x="5" y="71"/>
                    </a:lnTo>
                    <a:lnTo>
                      <a:pt x="8" y="50"/>
                    </a:lnTo>
                    <a:lnTo>
                      <a:pt x="14" y="30"/>
                    </a:lnTo>
                    <a:lnTo>
                      <a:pt x="14" y="12"/>
                    </a:lnTo>
                    <a:lnTo>
                      <a:pt x="33" y="0"/>
                    </a:lnTo>
                    <a:lnTo>
                      <a:pt x="44" y="20"/>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1" name="Freeform 277"/>
              <p:cNvSpPr>
                <a:spLocks/>
              </p:cNvSpPr>
              <p:nvPr/>
            </p:nvSpPr>
            <p:spPr bwMode="auto">
              <a:xfrm>
                <a:off x="2774" y="2073"/>
                <a:ext cx="64" cy="30"/>
              </a:xfrm>
              <a:custGeom>
                <a:avLst/>
                <a:gdLst/>
                <a:ahLst/>
                <a:cxnLst>
                  <a:cxn ang="0">
                    <a:pos x="227" y="0"/>
                  </a:cxn>
                  <a:cxn ang="0">
                    <a:pos x="230" y="19"/>
                  </a:cxn>
                  <a:cxn ang="0">
                    <a:pos x="238" y="30"/>
                  </a:cxn>
                  <a:cxn ang="0">
                    <a:pos x="248" y="38"/>
                  </a:cxn>
                  <a:cxn ang="0">
                    <a:pos x="257" y="60"/>
                  </a:cxn>
                  <a:cxn ang="0">
                    <a:pos x="230" y="69"/>
                  </a:cxn>
                  <a:cxn ang="0">
                    <a:pos x="205" y="76"/>
                  </a:cxn>
                  <a:cxn ang="0">
                    <a:pos x="178" y="85"/>
                  </a:cxn>
                  <a:cxn ang="0">
                    <a:pos x="151" y="90"/>
                  </a:cxn>
                  <a:cxn ang="0">
                    <a:pos x="124" y="99"/>
                  </a:cxn>
                  <a:cxn ang="0">
                    <a:pos x="99" y="106"/>
                  </a:cxn>
                  <a:cxn ang="0">
                    <a:pos x="71" y="111"/>
                  </a:cxn>
                  <a:cxn ang="0">
                    <a:pos x="44" y="120"/>
                  </a:cxn>
                  <a:cxn ang="0">
                    <a:pos x="31" y="99"/>
                  </a:cxn>
                  <a:cxn ang="0">
                    <a:pos x="20" y="74"/>
                  </a:cxn>
                  <a:cxn ang="0">
                    <a:pos x="11" y="49"/>
                  </a:cxn>
                  <a:cxn ang="0">
                    <a:pos x="0" y="22"/>
                  </a:cxn>
                  <a:cxn ang="0">
                    <a:pos x="28" y="19"/>
                  </a:cxn>
                  <a:cxn ang="0">
                    <a:pos x="58" y="14"/>
                  </a:cxn>
                  <a:cxn ang="0">
                    <a:pos x="85" y="11"/>
                  </a:cxn>
                  <a:cxn ang="0">
                    <a:pos x="112" y="5"/>
                  </a:cxn>
                  <a:cxn ang="0">
                    <a:pos x="140" y="3"/>
                  </a:cxn>
                  <a:cxn ang="0">
                    <a:pos x="167" y="3"/>
                  </a:cxn>
                  <a:cxn ang="0">
                    <a:pos x="197" y="0"/>
                  </a:cxn>
                  <a:cxn ang="0">
                    <a:pos x="227" y="0"/>
                  </a:cxn>
                </a:cxnLst>
                <a:rect l="0" t="0" r="r" b="b"/>
                <a:pathLst>
                  <a:path w="257" h="120">
                    <a:moveTo>
                      <a:pt x="227" y="0"/>
                    </a:moveTo>
                    <a:lnTo>
                      <a:pt x="230" y="19"/>
                    </a:lnTo>
                    <a:lnTo>
                      <a:pt x="238" y="30"/>
                    </a:lnTo>
                    <a:lnTo>
                      <a:pt x="248" y="38"/>
                    </a:lnTo>
                    <a:lnTo>
                      <a:pt x="257" y="60"/>
                    </a:lnTo>
                    <a:lnTo>
                      <a:pt x="230" y="69"/>
                    </a:lnTo>
                    <a:lnTo>
                      <a:pt x="205" y="76"/>
                    </a:lnTo>
                    <a:lnTo>
                      <a:pt x="178" y="85"/>
                    </a:lnTo>
                    <a:lnTo>
                      <a:pt x="151" y="90"/>
                    </a:lnTo>
                    <a:lnTo>
                      <a:pt x="124" y="99"/>
                    </a:lnTo>
                    <a:lnTo>
                      <a:pt x="99" y="106"/>
                    </a:lnTo>
                    <a:lnTo>
                      <a:pt x="71" y="111"/>
                    </a:lnTo>
                    <a:lnTo>
                      <a:pt x="44" y="120"/>
                    </a:lnTo>
                    <a:lnTo>
                      <a:pt x="31" y="99"/>
                    </a:lnTo>
                    <a:lnTo>
                      <a:pt x="20" y="74"/>
                    </a:lnTo>
                    <a:lnTo>
                      <a:pt x="11" y="49"/>
                    </a:lnTo>
                    <a:lnTo>
                      <a:pt x="0" y="22"/>
                    </a:lnTo>
                    <a:lnTo>
                      <a:pt x="28" y="19"/>
                    </a:lnTo>
                    <a:lnTo>
                      <a:pt x="58" y="14"/>
                    </a:lnTo>
                    <a:lnTo>
                      <a:pt x="85" y="11"/>
                    </a:lnTo>
                    <a:lnTo>
                      <a:pt x="112" y="5"/>
                    </a:lnTo>
                    <a:lnTo>
                      <a:pt x="140" y="3"/>
                    </a:lnTo>
                    <a:lnTo>
                      <a:pt x="167" y="3"/>
                    </a:lnTo>
                    <a:lnTo>
                      <a:pt x="197" y="0"/>
                    </a:lnTo>
                    <a:lnTo>
                      <a:pt x="227" y="0"/>
                    </a:lnTo>
                    <a:close/>
                  </a:path>
                </a:pathLst>
              </a:custGeom>
              <a:solidFill>
                <a:srgbClr val="9E9E9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2" name="Freeform 278"/>
              <p:cNvSpPr>
                <a:spLocks/>
              </p:cNvSpPr>
              <p:nvPr/>
            </p:nvSpPr>
            <p:spPr bwMode="auto">
              <a:xfrm>
                <a:off x="2617" y="2073"/>
                <a:ext cx="78" cy="209"/>
              </a:xfrm>
              <a:custGeom>
                <a:avLst/>
                <a:gdLst/>
                <a:ahLst/>
                <a:cxnLst>
                  <a:cxn ang="0">
                    <a:pos x="35" y="28"/>
                  </a:cxn>
                  <a:cxn ang="0">
                    <a:pos x="68" y="109"/>
                  </a:cxn>
                  <a:cxn ang="0">
                    <a:pos x="98" y="189"/>
                  </a:cxn>
                  <a:cxn ang="0">
                    <a:pos x="131" y="270"/>
                  </a:cxn>
                  <a:cxn ang="0">
                    <a:pos x="163" y="352"/>
                  </a:cxn>
                  <a:cxn ang="0">
                    <a:pos x="196" y="433"/>
                  </a:cxn>
                  <a:cxn ang="0">
                    <a:pos x="228" y="515"/>
                  </a:cxn>
                  <a:cxn ang="0">
                    <a:pos x="258" y="596"/>
                  </a:cxn>
                  <a:cxn ang="0">
                    <a:pos x="292" y="679"/>
                  </a:cxn>
                  <a:cxn ang="0">
                    <a:pos x="297" y="717"/>
                  </a:cxn>
                  <a:cxn ang="0">
                    <a:pos x="299" y="755"/>
                  </a:cxn>
                  <a:cxn ang="0">
                    <a:pos x="302" y="793"/>
                  </a:cxn>
                  <a:cxn ang="0">
                    <a:pos x="311" y="831"/>
                  </a:cxn>
                  <a:cxn ang="0">
                    <a:pos x="302" y="831"/>
                  </a:cxn>
                  <a:cxn ang="0">
                    <a:pos x="292" y="831"/>
                  </a:cxn>
                  <a:cxn ang="0">
                    <a:pos x="283" y="834"/>
                  </a:cxn>
                  <a:cxn ang="0">
                    <a:pos x="272" y="834"/>
                  </a:cxn>
                  <a:cxn ang="0">
                    <a:pos x="237" y="747"/>
                  </a:cxn>
                  <a:cxn ang="0">
                    <a:pos x="205" y="660"/>
                  </a:cxn>
                  <a:cxn ang="0">
                    <a:pos x="169" y="573"/>
                  </a:cxn>
                  <a:cxn ang="0">
                    <a:pos x="136" y="485"/>
                  </a:cxn>
                  <a:cxn ang="0">
                    <a:pos x="101" y="396"/>
                  </a:cxn>
                  <a:cxn ang="0">
                    <a:pos x="68" y="308"/>
                  </a:cxn>
                  <a:cxn ang="0">
                    <a:pos x="33" y="221"/>
                  </a:cxn>
                  <a:cxn ang="0">
                    <a:pos x="0" y="131"/>
                  </a:cxn>
                  <a:cxn ang="0">
                    <a:pos x="5" y="101"/>
                  </a:cxn>
                  <a:cxn ang="0">
                    <a:pos x="8" y="69"/>
                  </a:cxn>
                  <a:cxn ang="0">
                    <a:pos x="14" y="35"/>
                  </a:cxn>
                  <a:cxn ang="0">
                    <a:pos x="16" y="0"/>
                  </a:cxn>
                  <a:cxn ang="0">
                    <a:pos x="24" y="3"/>
                  </a:cxn>
                  <a:cxn ang="0">
                    <a:pos x="30" y="8"/>
                  </a:cxn>
                  <a:cxn ang="0">
                    <a:pos x="33" y="19"/>
                  </a:cxn>
                  <a:cxn ang="0">
                    <a:pos x="35" y="28"/>
                  </a:cxn>
                </a:cxnLst>
                <a:rect l="0" t="0" r="r" b="b"/>
                <a:pathLst>
                  <a:path w="311" h="834">
                    <a:moveTo>
                      <a:pt x="35" y="28"/>
                    </a:moveTo>
                    <a:lnTo>
                      <a:pt x="68" y="109"/>
                    </a:lnTo>
                    <a:lnTo>
                      <a:pt x="98" y="189"/>
                    </a:lnTo>
                    <a:lnTo>
                      <a:pt x="131" y="270"/>
                    </a:lnTo>
                    <a:lnTo>
                      <a:pt x="163" y="352"/>
                    </a:lnTo>
                    <a:lnTo>
                      <a:pt x="196" y="433"/>
                    </a:lnTo>
                    <a:lnTo>
                      <a:pt x="228" y="515"/>
                    </a:lnTo>
                    <a:lnTo>
                      <a:pt x="258" y="596"/>
                    </a:lnTo>
                    <a:lnTo>
                      <a:pt x="292" y="679"/>
                    </a:lnTo>
                    <a:lnTo>
                      <a:pt x="297" y="717"/>
                    </a:lnTo>
                    <a:lnTo>
                      <a:pt x="299" y="755"/>
                    </a:lnTo>
                    <a:lnTo>
                      <a:pt x="302" y="793"/>
                    </a:lnTo>
                    <a:lnTo>
                      <a:pt x="311" y="831"/>
                    </a:lnTo>
                    <a:lnTo>
                      <a:pt x="302" y="831"/>
                    </a:lnTo>
                    <a:lnTo>
                      <a:pt x="292" y="831"/>
                    </a:lnTo>
                    <a:lnTo>
                      <a:pt x="283" y="834"/>
                    </a:lnTo>
                    <a:lnTo>
                      <a:pt x="272" y="834"/>
                    </a:lnTo>
                    <a:lnTo>
                      <a:pt x="237" y="747"/>
                    </a:lnTo>
                    <a:lnTo>
                      <a:pt x="205" y="660"/>
                    </a:lnTo>
                    <a:lnTo>
                      <a:pt x="169" y="573"/>
                    </a:lnTo>
                    <a:lnTo>
                      <a:pt x="136" y="485"/>
                    </a:lnTo>
                    <a:lnTo>
                      <a:pt x="101" y="396"/>
                    </a:lnTo>
                    <a:lnTo>
                      <a:pt x="68" y="308"/>
                    </a:lnTo>
                    <a:lnTo>
                      <a:pt x="33" y="221"/>
                    </a:lnTo>
                    <a:lnTo>
                      <a:pt x="0" y="131"/>
                    </a:lnTo>
                    <a:lnTo>
                      <a:pt x="5" y="101"/>
                    </a:lnTo>
                    <a:lnTo>
                      <a:pt x="8" y="69"/>
                    </a:lnTo>
                    <a:lnTo>
                      <a:pt x="14" y="35"/>
                    </a:lnTo>
                    <a:lnTo>
                      <a:pt x="16" y="0"/>
                    </a:lnTo>
                    <a:lnTo>
                      <a:pt x="24" y="3"/>
                    </a:lnTo>
                    <a:lnTo>
                      <a:pt x="30" y="8"/>
                    </a:lnTo>
                    <a:lnTo>
                      <a:pt x="33" y="19"/>
                    </a:lnTo>
                    <a:lnTo>
                      <a:pt x="35" y="28"/>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3" name="Freeform 279"/>
              <p:cNvSpPr>
                <a:spLocks/>
              </p:cNvSpPr>
              <p:nvPr/>
            </p:nvSpPr>
            <p:spPr bwMode="auto">
              <a:xfrm>
                <a:off x="2579" y="2078"/>
                <a:ext cx="83" cy="211"/>
              </a:xfrm>
              <a:custGeom>
                <a:avLst/>
                <a:gdLst/>
                <a:ahLst/>
                <a:cxnLst>
                  <a:cxn ang="0">
                    <a:pos x="61" y="35"/>
                  </a:cxn>
                  <a:cxn ang="0">
                    <a:pos x="91" y="117"/>
                  </a:cxn>
                  <a:cxn ang="0">
                    <a:pos x="121" y="201"/>
                  </a:cxn>
                  <a:cxn ang="0">
                    <a:pos x="154" y="283"/>
                  </a:cxn>
                  <a:cxn ang="0">
                    <a:pos x="184" y="365"/>
                  </a:cxn>
                  <a:cxn ang="0">
                    <a:pos x="214" y="446"/>
                  </a:cxn>
                  <a:cxn ang="0">
                    <a:pos x="246" y="528"/>
                  </a:cxn>
                  <a:cxn ang="0">
                    <a:pos x="276" y="609"/>
                  </a:cxn>
                  <a:cxn ang="0">
                    <a:pos x="306" y="692"/>
                  </a:cxn>
                  <a:cxn ang="0">
                    <a:pos x="317" y="727"/>
                  </a:cxn>
                  <a:cxn ang="0">
                    <a:pos x="322" y="763"/>
                  </a:cxn>
                  <a:cxn ang="0">
                    <a:pos x="326" y="798"/>
                  </a:cxn>
                  <a:cxn ang="0">
                    <a:pos x="331" y="831"/>
                  </a:cxn>
                  <a:cxn ang="0">
                    <a:pos x="320" y="834"/>
                  </a:cxn>
                  <a:cxn ang="0">
                    <a:pos x="312" y="836"/>
                  </a:cxn>
                  <a:cxn ang="0">
                    <a:pos x="303" y="839"/>
                  </a:cxn>
                  <a:cxn ang="0">
                    <a:pos x="292" y="841"/>
                  </a:cxn>
                  <a:cxn ang="0">
                    <a:pos x="296" y="811"/>
                  </a:cxn>
                  <a:cxn ang="0">
                    <a:pos x="296" y="779"/>
                  </a:cxn>
                  <a:cxn ang="0">
                    <a:pos x="296" y="749"/>
                  </a:cxn>
                  <a:cxn ang="0">
                    <a:pos x="298" y="716"/>
                  </a:cxn>
                  <a:cxn ang="0">
                    <a:pos x="292" y="710"/>
                  </a:cxn>
                  <a:cxn ang="0">
                    <a:pos x="292" y="705"/>
                  </a:cxn>
                  <a:cxn ang="0">
                    <a:pos x="292" y="700"/>
                  </a:cxn>
                  <a:cxn ang="0">
                    <a:pos x="287" y="694"/>
                  </a:cxn>
                  <a:cxn ang="0">
                    <a:pos x="282" y="730"/>
                  </a:cxn>
                  <a:cxn ang="0">
                    <a:pos x="278" y="768"/>
                  </a:cxn>
                  <a:cxn ang="0">
                    <a:pos x="278" y="804"/>
                  </a:cxn>
                  <a:cxn ang="0">
                    <a:pos x="276" y="836"/>
                  </a:cxn>
                  <a:cxn ang="0">
                    <a:pos x="278" y="839"/>
                  </a:cxn>
                  <a:cxn ang="0">
                    <a:pos x="285" y="841"/>
                  </a:cxn>
                  <a:cxn ang="0">
                    <a:pos x="287" y="841"/>
                  </a:cxn>
                  <a:cxn ang="0">
                    <a:pos x="276" y="844"/>
                  </a:cxn>
                  <a:cxn ang="0">
                    <a:pos x="241" y="758"/>
                  </a:cxn>
                  <a:cxn ang="0">
                    <a:pos x="205" y="670"/>
                  </a:cxn>
                  <a:cxn ang="0">
                    <a:pos x="170" y="579"/>
                  </a:cxn>
                  <a:cxn ang="0">
                    <a:pos x="137" y="493"/>
                  </a:cxn>
                  <a:cxn ang="0">
                    <a:pos x="101" y="406"/>
                  </a:cxn>
                  <a:cxn ang="0">
                    <a:pos x="69" y="319"/>
                  </a:cxn>
                  <a:cxn ang="0">
                    <a:pos x="34" y="231"/>
                  </a:cxn>
                  <a:cxn ang="0">
                    <a:pos x="0" y="144"/>
                  </a:cxn>
                  <a:cxn ang="0">
                    <a:pos x="9" y="108"/>
                  </a:cxn>
                  <a:cxn ang="0">
                    <a:pos x="14" y="71"/>
                  </a:cxn>
                  <a:cxn ang="0">
                    <a:pos x="20" y="35"/>
                  </a:cxn>
                  <a:cxn ang="0">
                    <a:pos x="31" y="0"/>
                  </a:cxn>
                  <a:cxn ang="0">
                    <a:pos x="39" y="5"/>
                  </a:cxn>
                  <a:cxn ang="0">
                    <a:pos x="48" y="16"/>
                  </a:cxn>
                  <a:cxn ang="0">
                    <a:pos x="55" y="27"/>
                  </a:cxn>
                  <a:cxn ang="0">
                    <a:pos x="61" y="35"/>
                  </a:cxn>
                </a:cxnLst>
                <a:rect l="0" t="0" r="r" b="b"/>
                <a:pathLst>
                  <a:path w="331" h="844">
                    <a:moveTo>
                      <a:pt x="61" y="35"/>
                    </a:moveTo>
                    <a:lnTo>
                      <a:pt x="91" y="117"/>
                    </a:lnTo>
                    <a:lnTo>
                      <a:pt x="121" y="201"/>
                    </a:lnTo>
                    <a:lnTo>
                      <a:pt x="154" y="283"/>
                    </a:lnTo>
                    <a:lnTo>
                      <a:pt x="184" y="365"/>
                    </a:lnTo>
                    <a:lnTo>
                      <a:pt x="214" y="446"/>
                    </a:lnTo>
                    <a:lnTo>
                      <a:pt x="246" y="528"/>
                    </a:lnTo>
                    <a:lnTo>
                      <a:pt x="276" y="609"/>
                    </a:lnTo>
                    <a:lnTo>
                      <a:pt x="306" y="692"/>
                    </a:lnTo>
                    <a:lnTo>
                      <a:pt x="317" y="727"/>
                    </a:lnTo>
                    <a:lnTo>
                      <a:pt x="322" y="763"/>
                    </a:lnTo>
                    <a:lnTo>
                      <a:pt x="326" y="798"/>
                    </a:lnTo>
                    <a:lnTo>
                      <a:pt x="331" y="831"/>
                    </a:lnTo>
                    <a:lnTo>
                      <a:pt x="320" y="834"/>
                    </a:lnTo>
                    <a:lnTo>
                      <a:pt x="312" y="836"/>
                    </a:lnTo>
                    <a:lnTo>
                      <a:pt x="303" y="839"/>
                    </a:lnTo>
                    <a:lnTo>
                      <a:pt x="292" y="841"/>
                    </a:lnTo>
                    <a:lnTo>
                      <a:pt x="296" y="811"/>
                    </a:lnTo>
                    <a:lnTo>
                      <a:pt x="296" y="779"/>
                    </a:lnTo>
                    <a:lnTo>
                      <a:pt x="296" y="749"/>
                    </a:lnTo>
                    <a:lnTo>
                      <a:pt x="298" y="716"/>
                    </a:lnTo>
                    <a:lnTo>
                      <a:pt x="292" y="710"/>
                    </a:lnTo>
                    <a:lnTo>
                      <a:pt x="292" y="705"/>
                    </a:lnTo>
                    <a:lnTo>
                      <a:pt x="292" y="700"/>
                    </a:lnTo>
                    <a:lnTo>
                      <a:pt x="287" y="694"/>
                    </a:lnTo>
                    <a:lnTo>
                      <a:pt x="282" y="730"/>
                    </a:lnTo>
                    <a:lnTo>
                      <a:pt x="278" y="768"/>
                    </a:lnTo>
                    <a:lnTo>
                      <a:pt x="278" y="804"/>
                    </a:lnTo>
                    <a:lnTo>
                      <a:pt x="276" y="836"/>
                    </a:lnTo>
                    <a:lnTo>
                      <a:pt x="278" y="839"/>
                    </a:lnTo>
                    <a:lnTo>
                      <a:pt x="285" y="841"/>
                    </a:lnTo>
                    <a:lnTo>
                      <a:pt x="287" y="841"/>
                    </a:lnTo>
                    <a:lnTo>
                      <a:pt x="276" y="844"/>
                    </a:lnTo>
                    <a:lnTo>
                      <a:pt x="241" y="758"/>
                    </a:lnTo>
                    <a:lnTo>
                      <a:pt x="205" y="670"/>
                    </a:lnTo>
                    <a:lnTo>
                      <a:pt x="170" y="579"/>
                    </a:lnTo>
                    <a:lnTo>
                      <a:pt x="137" y="493"/>
                    </a:lnTo>
                    <a:lnTo>
                      <a:pt x="101" y="406"/>
                    </a:lnTo>
                    <a:lnTo>
                      <a:pt x="69" y="319"/>
                    </a:lnTo>
                    <a:lnTo>
                      <a:pt x="34" y="231"/>
                    </a:lnTo>
                    <a:lnTo>
                      <a:pt x="0" y="144"/>
                    </a:lnTo>
                    <a:lnTo>
                      <a:pt x="9" y="108"/>
                    </a:lnTo>
                    <a:lnTo>
                      <a:pt x="14" y="71"/>
                    </a:lnTo>
                    <a:lnTo>
                      <a:pt x="20" y="35"/>
                    </a:lnTo>
                    <a:lnTo>
                      <a:pt x="31" y="0"/>
                    </a:lnTo>
                    <a:lnTo>
                      <a:pt x="39" y="5"/>
                    </a:lnTo>
                    <a:lnTo>
                      <a:pt x="48" y="16"/>
                    </a:lnTo>
                    <a:lnTo>
                      <a:pt x="55" y="27"/>
                    </a:lnTo>
                    <a:lnTo>
                      <a:pt x="61" y="35"/>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4" name="Freeform 280"/>
              <p:cNvSpPr>
                <a:spLocks/>
              </p:cNvSpPr>
              <p:nvPr/>
            </p:nvSpPr>
            <p:spPr bwMode="auto">
              <a:xfrm>
                <a:off x="2951" y="2078"/>
                <a:ext cx="65" cy="57"/>
              </a:xfrm>
              <a:custGeom>
                <a:avLst/>
                <a:gdLst/>
                <a:ahLst/>
                <a:cxnLst>
                  <a:cxn ang="0">
                    <a:pos x="261" y="48"/>
                  </a:cxn>
                  <a:cxn ang="0">
                    <a:pos x="261" y="82"/>
                  </a:cxn>
                  <a:cxn ang="0">
                    <a:pos x="255" y="112"/>
                  </a:cxn>
                  <a:cxn ang="0">
                    <a:pos x="239" y="144"/>
                  </a:cxn>
                  <a:cxn ang="0">
                    <a:pos x="214" y="168"/>
                  </a:cxn>
                  <a:cxn ang="0">
                    <a:pos x="204" y="177"/>
                  </a:cxn>
                  <a:cxn ang="0">
                    <a:pos x="196" y="185"/>
                  </a:cxn>
                  <a:cxn ang="0">
                    <a:pos x="184" y="193"/>
                  </a:cxn>
                  <a:cxn ang="0">
                    <a:pos x="172" y="201"/>
                  </a:cxn>
                  <a:cxn ang="0">
                    <a:pos x="161" y="207"/>
                  </a:cxn>
                  <a:cxn ang="0">
                    <a:pos x="149" y="215"/>
                  </a:cxn>
                  <a:cxn ang="0">
                    <a:pos x="136" y="220"/>
                  </a:cxn>
                  <a:cxn ang="0">
                    <a:pos x="124" y="229"/>
                  </a:cxn>
                  <a:cxn ang="0">
                    <a:pos x="111" y="212"/>
                  </a:cxn>
                  <a:cxn ang="0">
                    <a:pos x="98" y="195"/>
                  </a:cxn>
                  <a:cxn ang="0">
                    <a:pos x="84" y="179"/>
                  </a:cxn>
                  <a:cxn ang="0">
                    <a:pos x="67" y="165"/>
                  </a:cxn>
                  <a:cxn ang="0">
                    <a:pos x="48" y="152"/>
                  </a:cxn>
                  <a:cxn ang="0">
                    <a:pos x="32" y="142"/>
                  </a:cxn>
                  <a:cxn ang="0">
                    <a:pos x="16" y="128"/>
                  </a:cxn>
                  <a:cxn ang="0">
                    <a:pos x="0" y="114"/>
                  </a:cxn>
                  <a:cxn ang="0">
                    <a:pos x="2" y="87"/>
                  </a:cxn>
                  <a:cxn ang="0">
                    <a:pos x="11" y="62"/>
                  </a:cxn>
                  <a:cxn ang="0">
                    <a:pos x="21" y="38"/>
                  </a:cxn>
                  <a:cxn ang="0">
                    <a:pos x="35" y="13"/>
                  </a:cxn>
                  <a:cxn ang="0">
                    <a:pos x="37" y="8"/>
                  </a:cxn>
                  <a:cxn ang="0">
                    <a:pos x="35" y="5"/>
                  </a:cxn>
                  <a:cxn ang="0">
                    <a:pos x="32" y="2"/>
                  </a:cxn>
                  <a:cxn ang="0">
                    <a:pos x="30" y="0"/>
                  </a:cxn>
                  <a:cxn ang="0">
                    <a:pos x="60" y="5"/>
                  </a:cxn>
                  <a:cxn ang="0">
                    <a:pos x="89" y="11"/>
                  </a:cxn>
                  <a:cxn ang="0">
                    <a:pos x="119" y="16"/>
                  </a:cxn>
                  <a:cxn ang="0">
                    <a:pos x="149" y="18"/>
                  </a:cxn>
                  <a:cxn ang="0">
                    <a:pos x="177" y="27"/>
                  </a:cxn>
                  <a:cxn ang="0">
                    <a:pos x="207" y="32"/>
                  </a:cxn>
                  <a:cxn ang="0">
                    <a:pos x="234" y="41"/>
                  </a:cxn>
                  <a:cxn ang="0">
                    <a:pos x="261" y="48"/>
                  </a:cxn>
                </a:cxnLst>
                <a:rect l="0" t="0" r="r" b="b"/>
                <a:pathLst>
                  <a:path w="261" h="229">
                    <a:moveTo>
                      <a:pt x="261" y="48"/>
                    </a:moveTo>
                    <a:lnTo>
                      <a:pt x="261" y="82"/>
                    </a:lnTo>
                    <a:lnTo>
                      <a:pt x="255" y="112"/>
                    </a:lnTo>
                    <a:lnTo>
                      <a:pt x="239" y="144"/>
                    </a:lnTo>
                    <a:lnTo>
                      <a:pt x="214" y="168"/>
                    </a:lnTo>
                    <a:lnTo>
                      <a:pt x="204" y="177"/>
                    </a:lnTo>
                    <a:lnTo>
                      <a:pt x="196" y="185"/>
                    </a:lnTo>
                    <a:lnTo>
                      <a:pt x="184" y="193"/>
                    </a:lnTo>
                    <a:lnTo>
                      <a:pt x="172" y="201"/>
                    </a:lnTo>
                    <a:lnTo>
                      <a:pt x="161" y="207"/>
                    </a:lnTo>
                    <a:lnTo>
                      <a:pt x="149" y="215"/>
                    </a:lnTo>
                    <a:lnTo>
                      <a:pt x="136" y="220"/>
                    </a:lnTo>
                    <a:lnTo>
                      <a:pt x="124" y="229"/>
                    </a:lnTo>
                    <a:lnTo>
                      <a:pt x="111" y="212"/>
                    </a:lnTo>
                    <a:lnTo>
                      <a:pt x="98" y="195"/>
                    </a:lnTo>
                    <a:lnTo>
                      <a:pt x="84" y="179"/>
                    </a:lnTo>
                    <a:lnTo>
                      <a:pt x="67" y="165"/>
                    </a:lnTo>
                    <a:lnTo>
                      <a:pt x="48" y="152"/>
                    </a:lnTo>
                    <a:lnTo>
                      <a:pt x="32" y="142"/>
                    </a:lnTo>
                    <a:lnTo>
                      <a:pt x="16" y="128"/>
                    </a:lnTo>
                    <a:lnTo>
                      <a:pt x="0" y="114"/>
                    </a:lnTo>
                    <a:lnTo>
                      <a:pt x="2" y="87"/>
                    </a:lnTo>
                    <a:lnTo>
                      <a:pt x="11" y="62"/>
                    </a:lnTo>
                    <a:lnTo>
                      <a:pt x="21" y="38"/>
                    </a:lnTo>
                    <a:lnTo>
                      <a:pt x="35" y="13"/>
                    </a:lnTo>
                    <a:lnTo>
                      <a:pt x="37" y="8"/>
                    </a:lnTo>
                    <a:lnTo>
                      <a:pt x="35" y="5"/>
                    </a:lnTo>
                    <a:lnTo>
                      <a:pt x="32" y="2"/>
                    </a:lnTo>
                    <a:lnTo>
                      <a:pt x="30" y="0"/>
                    </a:lnTo>
                    <a:lnTo>
                      <a:pt x="60" y="5"/>
                    </a:lnTo>
                    <a:lnTo>
                      <a:pt x="89" y="11"/>
                    </a:lnTo>
                    <a:lnTo>
                      <a:pt x="119" y="16"/>
                    </a:lnTo>
                    <a:lnTo>
                      <a:pt x="149" y="18"/>
                    </a:lnTo>
                    <a:lnTo>
                      <a:pt x="177" y="27"/>
                    </a:lnTo>
                    <a:lnTo>
                      <a:pt x="207" y="32"/>
                    </a:lnTo>
                    <a:lnTo>
                      <a:pt x="234" y="41"/>
                    </a:lnTo>
                    <a:lnTo>
                      <a:pt x="261" y="48"/>
                    </a:lnTo>
                    <a:close/>
                  </a:path>
                </a:pathLst>
              </a:custGeom>
              <a:solidFill>
                <a:srgbClr val="9E9E9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5" name="Freeform 281"/>
              <p:cNvSpPr>
                <a:spLocks/>
              </p:cNvSpPr>
              <p:nvPr/>
            </p:nvSpPr>
            <p:spPr bwMode="auto">
              <a:xfrm>
                <a:off x="2727" y="2079"/>
                <a:ext cx="81" cy="175"/>
              </a:xfrm>
              <a:custGeom>
                <a:avLst/>
                <a:gdLst/>
                <a:ahLst/>
                <a:cxnLst>
                  <a:cxn ang="0">
                    <a:pos x="315" y="574"/>
                  </a:cxn>
                  <a:cxn ang="0">
                    <a:pos x="324" y="581"/>
                  </a:cxn>
                  <a:cxn ang="0">
                    <a:pos x="324" y="592"/>
                  </a:cxn>
                  <a:cxn ang="0">
                    <a:pos x="321" y="602"/>
                  </a:cxn>
                  <a:cxn ang="0">
                    <a:pos x="324" y="616"/>
                  </a:cxn>
                  <a:cxn ang="0">
                    <a:pos x="321" y="700"/>
                  </a:cxn>
                  <a:cxn ang="0">
                    <a:pos x="310" y="670"/>
                  </a:cxn>
                  <a:cxn ang="0">
                    <a:pos x="294" y="640"/>
                  </a:cxn>
                  <a:cxn ang="0">
                    <a:pos x="275" y="611"/>
                  </a:cxn>
                  <a:cxn ang="0">
                    <a:pos x="255" y="581"/>
                  </a:cxn>
                  <a:cxn ang="0">
                    <a:pos x="253" y="581"/>
                  </a:cxn>
                  <a:cxn ang="0">
                    <a:pos x="248" y="578"/>
                  </a:cxn>
                  <a:cxn ang="0">
                    <a:pos x="245" y="572"/>
                  </a:cxn>
                  <a:cxn ang="0">
                    <a:pos x="239" y="569"/>
                  </a:cxn>
                  <a:cxn ang="0">
                    <a:pos x="209" y="504"/>
                  </a:cxn>
                  <a:cxn ang="0">
                    <a:pos x="179" y="439"/>
                  </a:cxn>
                  <a:cxn ang="0">
                    <a:pos x="149" y="374"/>
                  </a:cxn>
                  <a:cxn ang="0">
                    <a:pos x="119" y="308"/>
                  </a:cxn>
                  <a:cxn ang="0">
                    <a:pos x="89" y="243"/>
                  </a:cxn>
                  <a:cxn ang="0">
                    <a:pos x="59" y="174"/>
                  </a:cxn>
                  <a:cxn ang="0">
                    <a:pos x="29" y="109"/>
                  </a:cxn>
                  <a:cxn ang="0">
                    <a:pos x="0" y="41"/>
                  </a:cxn>
                  <a:cxn ang="0">
                    <a:pos x="7" y="43"/>
                  </a:cxn>
                  <a:cxn ang="0">
                    <a:pos x="16" y="43"/>
                  </a:cxn>
                  <a:cxn ang="0">
                    <a:pos x="18" y="43"/>
                  </a:cxn>
                  <a:cxn ang="0">
                    <a:pos x="24" y="38"/>
                  </a:cxn>
                  <a:cxn ang="0">
                    <a:pos x="29" y="0"/>
                  </a:cxn>
                  <a:cxn ang="0">
                    <a:pos x="68" y="71"/>
                  </a:cxn>
                  <a:cxn ang="0">
                    <a:pos x="103" y="142"/>
                  </a:cxn>
                  <a:cxn ang="0">
                    <a:pos x="138" y="213"/>
                  </a:cxn>
                  <a:cxn ang="0">
                    <a:pos x="174" y="284"/>
                  </a:cxn>
                  <a:cxn ang="0">
                    <a:pos x="209" y="357"/>
                  </a:cxn>
                  <a:cxn ang="0">
                    <a:pos x="245" y="427"/>
                  </a:cxn>
                  <a:cxn ang="0">
                    <a:pos x="280" y="501"/>
                  </a:cxn>
                  <a:cxn ang="0">
                    <a:pos x="315" y="574"/>
                  </a:cxn>
                </a:cxnLst>
                <a:rect l="0" t="0" r="r" b="b"/>
                <a:pathLst>
                  <a:path w="324" h="700">
                    <a:moveTo>
                      <a:pt x="315" y="574"/>
                    </a:moveTo>
                    <a:lnTo>
                      <a:pt x="324" y="581"/>
                    </a:lnTo>
                    <a:lnTo>
                      <a:pt x="324" y="592"/>
                    </a:lnTo>
                    <a:lnTo>
                      <a:pt x="321" y="602"/>
                    </a:lnTo>
                    <a:lnTo>
                      <a:pt x="324" y="616"/>
                    </a:lnTo>
                    <a:lnTo>
                      <a:pt x="321" y="700"/>
                    </a:lnTo>
                    <a:lnTo>
                      <a:pt x="310" y="670"/>
                    </a:lnTo>
                    <a:lnTo>
                      <a:pt x="294" y="640"/>
                    </a:lnTo>
                    <a:lnTo>
                      <a:pt x="275" y="611"/>
                    </a:lnTo>
                    <a:lnTo>
                      <a:pt x="255" y="581"/>
                    </a:lnTo>
                    <a:lnTo>
                      <a:pt x="253" y="581"/>
                    </a:lnTo>
                    <a:lnTo>
                      <a:pt x="248" y="578"/>
                    </a:lnTo>
                    <a:lnTo>
                      <a:pt x="245" y="572"/>
                    </a:lnTo>
                    <a:lnTo>
                      <a:pt x="239" y="569"/>
                    </a:lnTo>
                    <a:lnTo>
                      <a:pt x="209" y="504"/>
                    </a:lnTo>
                    <a:lnTo>
                      <a:pt x="179" y="439"/>
                    </a:lnTo>
                    <a:lnTo>
                      <a:pt x="149" y="374"/>
                    </a:lnTo>
                    <a:lnTo>
                      <a:pt x="119" y="308"/>
                    </a:lnTo>
                    <a:lnTo>
                      <a:pt x="89" y="243"/>
                    </a:lnTo>
                    <a:lnTo>
                      <a:pt x="59" y="174"/>
                    </a:lnTo>
                    <a:lnTo>
                      <a:pt x="29" y="109"/>
                    </a:lnTo>
                    <a:lnTo>
                      <a:pt x="0" y="41"/>
                    </a:lnTo>
                    <a:lnTo>
                      <a:pt x="7" y="43"/>
                    </a:lnTo>
                    <a:lnTo>
                      <a:pt x="16" y="43"/>
                    </a:lnTo>
                    <a:lnTo>
                      <a:pt x="18" y="43"/>
                    </a:lnTo>
                    <a:lnTo>
                      <a:pt x="24" y="38"/>
                    </a:lnTo>
                    <a:lnTo>
                      <a:pt x="29" y="0"/>
                    </a:lnTo>
                    <a:lnTo>
                      <a:pt x="68" y="71"/>
                    </a:lnTo>
                    <a:lnTo>
                      <a:pt x="103" y="142"/>
                    </a:lnTo>
                    <a:lnTo>
                      <a:pt x="138" y="213"/>
                    </a:lnTo>
                    <a:lnTo>
                      <a:pt x="174" y="284"/>
                    </a:lnTo>
                    <a:lnTo>
                      <a:pt x="209" y="357"/>
                    </a:lnTo>
                    <a:lnTo>
                      <a:pt x="245" y="427"/>
                    </a:lnTo>
                    <a:lnTo>
                      <a:pt x="280" y="501"/>
                    </a:lnTo>
                    <a:lnTo>
                      <a:pt x="315" y="574"/>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6" name="Freeform 282"/>
              <p:cNvSpPr>
                <a:spLocks/>
              </p:cNvSpPr>
              <p:nvPr/>
            </p:nvSpPr>
            <p:spPr bwMode="auto">
              <a:xfrm>
                <a:off x="2843" y="2091"/>
                <a:ext cx="8" cy="7"/>
              </a:xfrm>
              <a:custGeom>
                <a:avLst/>
                <a:gdLst/>
                <a:ahLst/>
                <a:cxnLst>
                  <a:cxn ang="0">
                    <a:pos x="36" y="19"/>
                  </a:cxn>
                  <a:cxn ang="0">
                    <a:pos x="6" y="30"/>
                  </a:cxn>
                  <a:cxn ang="0">
                    <a:pos x="2" y="22"/>
                  </a:cxn>
                  <a:cxn ang="0">
                    <a:pos x="2" y="14"/>
                  </a:cxn>
                  <a:cxn ang="0">
                    <a:pos x="0" y="5"/>
                  </a:cxn>
                  <a:cxn ang="0">
                    <a:pos x="6" y="0"/>
                  </a:cxn>
                  <a:cxn ang="0">
                    <a:pos x="14" y="5"/>
                  </a:cxn>
                  <a:cxn ang="0">
                    <a:pos x="22" y="8"/>
                  </a:cxn>
                  <a:cxn ang="0">
                    <a:pos x="30" y="14"/>
                  </a:cxn>
                  <a:cxn ang="0">
                    <a:pos x="36" y="19"/>
                  </a:cxn>
                </a:cxnLst>
                <a:rect l="0" t="0" r="r" b="b"/>
                <a:pathLst>
                  <a:path w="36" h="30">
                    <a:moveTo>
                      <a:pt x="36" y="19"/>
                    </a:moveTo>
                    <a:lnTo>
                      <a:pt x="6" y="30"/>
                    </a:lnTo>
                    <a:lnTo>
                      <a:pt x="2" y="22"/>
                    </a:lnTo>
                    <a:lnTo>
                      <a:pt x="2" y="14"/>
                    </a:lnTo>
                    <a:lnTo>
                      <a:pt x="0" y="5"/>
                    </a:lnTo>
                    <a:lnTo>
                      <a:pt x="6" y="0"/>
                    </a:lnTo>
                    <a:lnTo>
                      <a:pt x="14" y="5"/>
                    </a:lnTo>
                    <a:lnTo>
                      <a:pt x="22" y="8"/>
                    </a:lnTo>
                    <a:lnTo>
                      <a:pt x="30" y="14"/>
                    </a:lnTo>
                    <a:lnTo>
                      <a:pt x="36" y="19"/>
                    </a:lnTo>
                    <a:close/>
                  </a:path>
                </a:pathLst>
              </a:custGeom>
              <a:solidFill>
                <a:srgbClr val="8E8E8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7" name="Freeform 283"/>
              <p:cNvSpPr>
                <a:spLocks/>
              </p:cNvSpPr>
              <p:nvPr/>
            </p:nvSpPr>
            <p:spPr bwMode="auto">
              <a:xfrm>
                <a:off x="2672" y="2096"/>
                <a:ext cx="103" cy="179"/>
              </a:xfrm>
              <a:custGeom>
                <a:avLst/>
                <a:gdLst/>
                <a:ahLst/>
                <a:cxnLst>
                  <a:cxn ang="0">
                    <a:pos x="405" y="681"/>
                  </a:cxn>
                  <a:cxn ang="0">
                    <a:pos x="409" y="687"/>
                  </a:cxn>
                  <a:cxn ang="0">
                    <a:pos x="389" y="692"/>
                  </a:cxn>
                  <a:cxn ang="0">
                    <a:pos x="349" y="701"/>
                  </a:cxn>
                  <a:cxn ang="0">
                    <a:pos x="308" y="708"/>
                  </a:cxn>
                  <a:cxn ang="0">
                    <a:pos x="269" y="715"/>
                  </a:cxn>
                  <a:cxn ang="0">
                    <a:pos x="245" y="690"/>
                  </a:cxn>
                  <a:cxn ang="0">
                    <a:pos x="239" y="637"/>
                  </a:cxn>
                  <a:cxn ang="0">
                    <a:pos x="248" y="616"/>
                  </a:cxn>
                  <a:cxn ang="0">
                    <a:pos x="269" y="619"/>
                  </a:cxn>
                  <a:cxn ang="0">
                    <a:pos x="292" y="619"/>
                  </a:cxn>
                  <a:cxn ang="0">
                    <a:pos x="313" y="614"/>
                  </a:cxn>
                  <a:cxn ang="0">
                    <a:pos x="329" y="597"/>
                  </a:cxn>
                  <a:cxn ang="0">
                    <a:pos x="329" y="570"/>
                  </a:cxn>
                  <a:cxn ang="0">
                    <a:pos x="319" y="550"/>
                  </a:cxn>
                  <a:cxn ang="0">
                    <a:pos x="302" y="540"/>
                  </a:cxn>
                  <a:cxn ang="0">
                    <a:pos x="280" y="534"/>
                  </a:cxn>
                  <a:cxn ang="0">
                    <a:pos x="256" y="534"/>
                  </a:cxn>
                  <a:cxn ang="0">
                    <a:pos x="226" y="543"/>
                  </a:cxn>
                  <a:cxn ang="0">
                    <a:pos x="185" y="453"/>
                  </a:cxn>
                  <a:cxn ang="0">
                    <a:pos x="147" y="359"/>
                  </a:cxn>
                  <a:cxn ang="0">
                    <a:pos x="106" y="264"/>
                  </a:cxn>
                  <a:cxn ang="0">
                    <a:pos x="65" y="172"/>
                  </a:cxn>
                  <a:cxn ang="0">
                    <a:pos x="90" y="170"/>
                  </a:cxn>
                  <a:cxn ang="0">
                    <a:pos x="111" y="166"/>
                  </a:cxn>
                  <a:cxn ang="0">
                    <a:pos x="136" y="161"/>
                  </a:cxn>
                  <a:cxn ang="0">
                    <a:pos x="155" y="147"/>
                  </a:cxn>
                  <a:cxn ang="0">
                    <a:pos x="147" y="120"/>
                  </a:cxn>
                  <a:cxn ang="0">
                    <a:pos x="131" y="95"/>
                  </a:cxn>
                  <a:cxn ang="0">
                    <a:pos x="106" y="92"/>
                  </a:cxn>
                  <a:cxn ang="0">
                    <a:pos x="81" y="92"/>
                  </a:cxn>
                  <a:cxn ang="0">
                    <a:pos x="60" y="99"/>
                  </a:cxn>
                  <a:cxn ang="0">
                    <a:pos x="41" y="106"/>
                  </a:cxn>
                  <a:cxn ang="0">
                    <a:pos x="0" y="16"/>
                  </a:cxn>
                  <a:cxn ang="0">
                    <a:pos x="27" y="11"/>
                  </a:cxn>
                  <a:cxn ang="0">
                    <a:pos x="57" y="5"/>
                  </a:cxn>
                  <a:cxn ang="0">
                    <a:pos x="90" y="3"/>
                  </a:cxn>
                  <a:cxn ang="0">
                    <a:pos x="120" y="0"/>
                  </a:cxn>
                </a:cxnLst>
                <a:rect l="0" t="0" r="r" b="b"/>
                <a:pathLst>
                  <a:path w="411" h="717">
                    <a:moveTo>
                      <a:pt x="405" y="679"/>
                    </a:moveTo>
                    <a:lnTo>
                      <a:pt x="405" y="681"/>
                    </a:lnTo>
                    <a:lnTo>
                      <a:pt x="405" y="685"/>
                    </a:lnTo>
                    <a:lnTo>
                      <a:pt x="409" y="687"/>
                    </a:lnTo>
                    <a:lnTo>
                      <a:pt x="411" y="687"/>
                    </a:lnTo>
                    <a:lnTo>
                      <a:pt x="389" y="692"/>
                    </a:lnTo>
                    <a:lnTo>
                      <a:pt x="370" y="697"/>
                    </a:lnTo>
                    <a:lnTo>
                      <a:pt x="349" y="701"/>
                    </a:lnTo>
                    <a:lnTo>
                      <a:pt x="329" y="706"/>
                    </a:lnTo>
                    <a:lnTo>
                      <a:pt x="308" y="708"/>
                    </a:lnTo>
                    <a:lnTo>
                      <a:pt x="289" y="711"/>
                    </a:lnTo>
                    <a:lnTo>
                      <a:pt x="269" y="715"/>
                    </a:lnTo>
                    <a:lnTo>
                      <a:pt x="250" y="717"/>
                    </a:lnTo>
                    <a:lnTo>
                      <a:pt x="245" y="690"/>
                    </a:lnTo>
                    <a:lnTo>
                      <a:pt x="242" y="662"/>
                    </a:lnTo>
                    <a:lnTo>
                      <a:pt x="239" y="637"/>
                    </a:lnTo>
                    <a:lnTo>
                      <a:pt x="237" y="614"/>
                    </a:lnTo>
                    <a:lnTo>
                      <a:pt x="248" y="616"/>
                    </a:lnTo>
                    <a:lnTo>
                      <a:pt x="258" y="619"/>
                    </a:lnTo>
                    <a:lnTo>
                      <a:pt x="269" y="619"/>
                    </a:lnTo>
                    <a:lnTo>
                      <a:pt x="280" y="619"/>
                    </a:lnTo>
                    <a:lnTo>
                      <a:pt x="292" y="619"/>
                    </a:lnTo>
                    <a:lnTo>
                      <a:pt x="302" y="616"/>
                    </a:lnTo>
                    <a:lnTo>
                      <a:pt x="313" y="614"/>
                    </a:lnTo>
                    <a:lnTo>
                      <a:pt x="324" y="607"/>
                    </a:lnTo>
                    <a:lnTo>
                      <a:pt x="329" y="597"/>
                    </a:lnTo>
                    <a:lnTo>
                      <a:pt x="329" y="584"/>
                    </a:lnTo>
                    <a:lnTo>
                      <a:pt x="329" y="570"/>
                    </a:lnTo>
                    <a:lnTo>
                      <a:pt x="327" y="559"/>
                    </a:lnTo>
                    <a:lnTo>
                      <a:pt x="319" y="550"/>
                    </a:lnTo>
                    <a:lnTo>
                      <a:pt x="310" y="545"/>
                    </a:lnTo>
                    <a:lnTo>
                      <a:pt x="302" y="540"/>
                    </a:lnTo>
                    <a:lnTo>
                      <a:pt x="292" y="536"/>
                    </a:lnTo>
                    <a:lnTo>
                      <a:pt x="280" y="534"/>
                    </a:lnTo>
                    <a:lnTo>
                      <a:pt x="267" y="534"/>
                    </a:lnTo>
                    <a:lnTo>
                      <a:pt x="256" y="534"/>
                    </a:lnTo>
                    <a:lnTo>
                      <a:pt x="245" y="536"/>
                    </a:lnTo>
                    <a:lnTo>
                      <a:pt x="226" y="543"/>
                    </a:lnTo>
                    <a:lnTo>
                      <a:pt x="207" y="496"/>
                    </a:lnTo>
                    <a:lnTo>
                      <a:pt x="185" y="453"/>
                    </a:lnTo>
                    <a:lnTo>
                      <a:pt x="166" y="407"/>
                    </a:lnTo>
                    <a:lnTo>
                      <a:pt x="147" y="359"/>
                    </a:lnTo>
                    <a:lnTo>
                      <a:pt x="125" y="313"/>
                    </a:lnTo>
                    <a:lnTo>
                      <a:pt x="106" y="264"/>
                    </a:lnTo>
                    <a:lnTo>
                      <a:pt x="85" y="218"/>
                    </a:lnTo>
                    <a:lnTo>
                      <a:pt x="65" y="172"/>
                    </a:lnTo>
                    <a:lnTo>
                      <a:pt x="76" y="170"/>
                    </a:lnTo>
                    <a:lnTo>
                      <a:pt x="90" y="170"/>
                    </a:lnTo>
                    <a:lnTo>
                      <a:pt x="101" y="170"/>
                    </a:lnTo>
                    <a:lnTo>
                      <a:pt x="111" y="166"/>
                    </a:lnTo>
                    <a:lnTo>
                      <a:pt x="125" y="163"/>
                    </a:lnTo>
                    <a:lnTo>
                      <a:pt x="136" y="161"/>
                    </a:lnTo>
                    <a:lnTo>
                      <a:pt x="144" y="156"/>
                    </a:lnTo>
                    <a:lnTo>
                      <a:pt x="155" y="147"/>
                    </a:lnTo>
                    <a:lnTo>
                      <a:pt x="152" y="134"/>
                    </a:lnTo>
                    <a:lnTo>
                      <a:pt x="147" y="120"/>
                    </a:lnTo>
                    <a:lnTo>
                      <a:pt x="141" y="109"/>
                    </a:lnTo>
                    <a:lnTo>
                      <a:pt x="131" y="95"/>
                    </a:lnTo>
                    <a:lnTo>
                      <a:pt x="120" y="92"/>
                    </a:lnTo>
                    <a:lnTo>
                      <a:pt x="106" y="92"/>
                    </a:lnTo>
                    <a:lnTo>
                      <a:pt x="95" y="92"/>
                    </a:lnTo>
                    <a:lnTo>
                      <a:pt x="81" y="92"/>
                    </a:lnTo>
                    <a:lnTo>
                      <a:pt x="71" y="95"/>
                    </a:lnTo>
                    <a:lnTo>
                      <a:pt x="60" y="99"/>
                    </a:lnTo>
                    <a:lnTo>
                      <a:pt x="49" y="101"/>
                    </a:lnTo>
                    <a:lnTo>
                      <a:pt x="41" y="106"/>
                    </a:lnTo>
                    <a:lnTo>
                      <a:pt x="41" y="112"/>
                    </a:lnTo>
                    <a:lnTo>
                      <a:pt x="0" y="16"/>
                    </a:lnTo>
                    <a:lnTo>
                      <a:pt x="14" y="14"/>
                    </a:lnTo>
                    <a:lnTo>
                      <a:pt x="27" y="11"/>
                    </a:lnTo>
                    <a:lnTo>
                      <a:pt x="43" y="9"/>
                    </a:lnTo>
                    <a:lnTo>
                      <a:pt x="57" y="5"/>
                    </a:lnTo>
                    <a:lnTo>
                      <a:pt x="73" y="5"/>
                    </a:lnTo>
                    <a:lnTo>
                      <a:pt x="90" y="3"/>
                    </a:lnTo>
                    <a:lnTo>
                      <a:pt x="103" y="3"/>
                    </a:lnTo>
                    <a:lnTo>
                      <a:pt x="120" y="0"/>
                    </a:lnTo>
                    <a:lnTo>
                      <a:pt x="405" y="679"/>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8" name="Freeform 284"/>
              <p:cNvSpPr>
                <a:spLocks/>
              </p:cNvSpPr>
              <p:nvPr/>
            </p:nvSpPr>
            <p:spPr bwMode="auto">
              <a:xfrm>
                <a:off x="2847" y="2099"/>
                <a:ext cx="35" cy="6"/>
              </a:xfrm>
              <a:custGeom>
                <a:avLst/>
                <a:gdLst/>
                <a:ahLst/>
                <a:cxnLst>
                  <a:cxn ang="0">
                    <a:pos x="0" y="13"/>
                  </a:cxn>
                  <a:cxn ang="0">
                    <a:pos x="16" y="5"/>
                  </a:cxn>
                  <a:cxn ang="0">
                    <a:pos x="35" y="0"/>
                  </a:cxn>
                  <a:cxn ang="0">
                    <a:pos x="51" y="0"/>
                  </a:cxn>
                  <a:cxn ang="0">
                    <a:pos x="70" y="2"/>
                  </a:cxn>
                  <a:cxn ang="0">
                    <a:pos x="87" y="7"/>
                  </a:cxn>
                  <a:cxn ang="0">
                    <a:pos x="106" y="13"/>
                  </a:cxn>
                  <a:cxn ang="0">
                    <a:pos x="122" y="19"/>
                  </a:cxn>
                  <a:cxn ang="0">
                    <a:pos x="138" y="21"/>
                  </a:cxn>
                  <a:cxn ang="0">
                    <a:pos x="133" y="21"/>
                  </a:cxn>
                  <a:cxn ang="0">
                    <a:pos x="122" y="21"/>
                  </a:cxn>
                  <a:cxn ang="0">
                    <a:pos x="106" y="19"/>
                  </a:cxn>
                  <a:cxn ang="0">
                    <a:pos x="83" y="16"/>
                  </a:cxn>
                  <a:cxn ang="0">
                    <a:pos x="62" y="16"/>
                  </a:cxn>
                  <a:cxn ang="0">
                    <a:pos x="37" y="13"/>
                  </a:cxn>
                  <a:cxn ang="0">
                    <a:pos x="16" y="13"/>
                  </a:cxn>
                  <a:cxn ang="0">
                    <a:pos x="0" y="13"/>
                  </a:cxn>
                </a:cxnLst>
                <a:rect l="0" t="0" r="r" b="b"/>
                <a:pathLst>
                  <a:path w="138" h="21">
                    <a:moveTo>
                      <a:pt x="0" y="13"/>
                    </a:moveTo>
                    <a:lnTo>
                      <a:pt x="16" y="5"/>
                    </a:lnTo>
                    <a:lnTo>
                      <a:pt x="35" y="0"/>
                    </a:lnTo>
                    <a:lnTo>
                      <a:pt x="51" y="0"/>
                    </a:lnTo>
                    <a:lnTo>
                      <a:pt x="70" y="2"/>
                    </a:lnTo>
                    <a:lnTo>
                      <a:pt x="87" y="7"/>
                    </a:lnTo>
                    <a:lnTo>
                      <a:pt x="106" y="13"/>
                    </a:lnTo>
                    <a:lnTo>
                      <a:pt x="122" y="19"/>
                    </a:lnTo>
                    <a:lnTo>
                      <a:pt x="138" y="21"/>
                    </a:lnTo>
                    <a:lnTo>
                      <a:pt x="133" y="21"/>
                    </a:lnTo>
                    <a:lnTo>
                      <a:pt x="122" y="21"/>
                    </a:lnTo>
                    <a:lnTo>
                      <a:pt x="106" y="19"/>
                    </a:lnTo>
                    <a:lnTo>
                      <a:pt x="83" y="16"/>
                    </a:lnTo>
                    <a:lnTo>
                      <a:pt x="62" y="16"/>
                    </a:lnTo>
                    <a:lnTo>
                      <a:pt x="37" y="13"/>
                    </a:lnTo>
                    <a:lnTo>
                      <a:pt x="16" y="13"/>
                    </a:lnTo>
                    <a:lnTo>
                      <a:pt x="0" y="13"/>
                    </a:lnTo>
                    <a:close/>
                  </a:path>
                </a:pathLst>
              </a:custGeom>
              <a:solidFill>
                <a:srgbClr val="8E8E8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49" name="Freeform 285"/>
              <p:cNvSpPr>
                <a:spLocks/>
              </p:cNvSpPr>
              <p:nvPr/>
            </p:nvSpPr>
            <p:spPr bwMode="auto">
              <a:xfrm>
                <a:off x="2637" y="2100"/>
                <a:ext cx="78" cy="180"/>
              </a:xfrm>
              <a:custGeom>
                <a:avLst/>
                <a:gdLst/>
                <a:ahLst/>
                <a:cxnLst>
                  <a:cxn ang="0">
                    <a:pos x="34" y="5"/>
                  </a:cxn>
                  <a:cxn ang="0">
                    <a:pos x="66" y="93"/>
                  </a:cxn>
                  <a:cxn ang="0">
                    <a:pos x="101" y="184"/>
                  </a:cxn>
                  <a:cxn ang="0">
                    <a:pos x="137" y="270"/>
                  </a:cxn>
                  <a:cxn ang="0">
                    <a:pos x="172" y="357"/>
                  </a:cxn>
                  <a:cxn ang="0">
                    <a:pos x="205" y="448"/>
                  </a:cxn>
                  <a:cxn ang="0">
                    <a:pos x="241" y="534"/>
                  </a:cxn>
                  <a:cxn ang="0">
                    <a:pos x="276" y="625"/>
                  </a:cxn>
                  <a:cxn ang="0">
                    <a:pos x="312" y="711"/>
                  </a:cxn>
                  <a:cxn ang="0">
                    <a:pos x="292" y="715"/>
                  </a:cxn>
                  <a:cxn ang="0">
                    <a:pos x="276" y="717"/>
                  </a:cxn>
                  <a:cxn ang="0">
                    <a:pos x="257" y="720"/>
                  </a:cxn>
                  <a:cxn ang="0">
                    <a:pos x="241" y="722"/>
                  </a:cxn>
                  <a:cxn ang="0">
                    <a:pos x="241" y="679"/>
                  </a:cxn>
                  <a:cxn ang="0">
                    <a:pos x="237" y="638"/>
                  </a:cxn>
                  <a:cxn ang="0">
                    <a:pos x="232" y="595"/>
                  </a:cxn>
                  <a:cxn ang="0">
                    <a:pos x="225" y="551"/>
                  </a:cxn>
                  <a:cxn ang="0">
                    <a:pos x="195" y="483"/>
                  </a:cxn>
                  <a:cxn ang="0">
                    <a:pos x="167" y="414"/>
                  </a:cxn>
                  <a:cxn ang="0">
                    <a:pos x="137" y="347"/>
                  </a:cxn>
                  <a:cxn ang="0">
                    <a:pos x="110" y="278"/>
                  </a:cxn>
                  <a:cxn ang="0">
                    <a:pos x="82" y="207"/>
                  </a:cxn>
                  <a:cxn ang="0">
                    <a:pos x="55" y="140"/>
                  </a:cxn>
                  <a:cxn ang="0">
                    <a:pos x="28" y="69"/>
                  </a:cxn>
                  <a:cxn ang="0">
                    <a:pos x="0" y="0"/>
                  </a:cxn>
                  <a:cxn ang="0">
                    <a:pos x="6" y="3"/>
                  </a:cxn>
                  <a:cxn ang="0">
                    <a:pos x="14" y="5"/>
                  </a:cxn>
                  <a:cxn ang="0">
                    <a:pos x="23" y="9"/>
                  </a:cxn>
                  <a:cxn ang="0">
                    <a:pos x="34" y="5"/>
                  </a:cxn>
                </a:cxnLst>
                <a:rect l="0" t="0" r="r" b="b"/>
                <a:pathLst>
                  <a:path w="312" h="722">
                    <a:moveTo>
                      <a:pt x="34" y="5"/>
                    </a:moveTo>
                    <a:lnTo>
                      <a:pt x="66" y="93"/>
                    </a:lnTo>
                    <a:lnTo>
                      <a:pt x="101" y="184"/>
                    </a:lnTo>
                    <a:lnTo>
                      <a:pt x="137" y="270"/>
                    </a:lnTo>
                    <a:lnTo>
                      <a:pt x="172" y="357"/>
                    </a:lnTo>
                    <a:lnTo>
                      <a:pt x="205" y="448"/>
                    </a:lnTo>
                    <a:lnTo>
                      <a:pt x="241" y="534"/>
                    </a:lnTo>
                    <a:lnTo>
                      <a:pt x="276" y="625"/>
                    </a:lnTo>
                    <a:lnTo>
                      <a:pt x="312" y="711"/>
                    </a:lnTo>
                    <a:lnTo>
                      <a:pt x="292" y="715"/>
                    </a:lnTo>
                    <a:lnTo>
                      <a:pt x="276" y="717"/>
                    </a:lnTo>
                    <a:lnTo>
                      <a:pt x="257" y="720"/>
                    </a:lnTo>
                    <a:lnTo>
                      <a:pt x="241" y="722"/>
                    </a:lnTo>
                    <a:lnTo>
                      <a:pt x="241" y="679"/>
                    </a:lnTo>
                    <a:lnTo>
                      <a:pt x="237" y="638"/>
                    </a:lnTo>
                    <a:lnTo>
                      <a:pt x="232" y="595"/>
                    </a:lnTo>
                    <a:lnTo>
                      <a:pt x="225" y="551"/>
                    </a:lnTo>
                    <a:lnTo>
                      <a:pt x="195" y="483"/>
                    </a:lnTo>
                    <a:lnTo>
                      <a:pt x="167" y="414"/>
                    </a:lnTo>
                    <a:lnTo>
                      <a:pt x="137" y="347"/>
                    </a:lnTo>
                    <a:lnTo>
                      <a:pt x="110" y="278"/>
                    </a:lnTo>
                    <a:lnTo>
                      <a:pt x="82" y="207"/>
                    </a:lnTo>
                    <a:lnTo>
                      <a:pt x="55" y="140"/>
                    </a:lnTo>
                    <a:lnTo>
                      <a:pt x="28" y="69"/>
                    </a:lnTo>
                    <a:lnTo>
                      <a:pt x="0" y="0"/>
                    </a:lnTo>
                    <a:lnTo>
                      <a:pt x="6" y="3"/>
                    </a:lnTo>
                    <a:lnTo>
                      <a:pt x="14" y="5"/>
                    </a:lnTo>
                    <a:lnTo>
                      <a:pt x="23" y="9"/>
                    </a:lnTo>
                    <a:lnTo>
                      <a:pt x="34" y="5"/>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0" name="Freeform 286"/>
              <p:cNvSpPr>
                <a:spLocks/>
              </p:cNvSpPr>
              <p:nvPr/>
            </p:nvSpPr>
            <p:spPr bwMode="auto">
              <a:xfrm>
                <a:off x="2900" y="2103"/>
                <a:ext cx="79" cy="47"/>
              </a:xfrm>
              <a:custGeom>
                <a:avLst/>
                <a:gdLst/>
                <a:ahLst/>
                <a:cxnLst>
                  <a:cxn ang="0">
                    <a:pos x="223" y="46"/>
                  </a:cxn>
                  <a:cxn ang="0">
                    <a:pos x="237" y="55"/>
                  </a:cxn>
                  <a:cxn ang="0">
                    <a:pos x="248" y="62"/>
                  </a:cxn>
                  <a:cxn ang="0">
                    <a:pos x="256" y="71"/>
                  </a:cxn>
                  <a:cxn ang="0">
                    <a:pos x="267" y="82"/>
                  </a:cxn>
                  <a:cxn ang="0">
                    <a:pos x="278" y="92"/>
                  </a:cxn>
                  <a:cxn ang="0">
                    <a:pos x="286" y="104"/>
                  </a:cxn>
                  <a:cxn ang="0">
                    <a:pos x="297" y="115"/>
                  </a:cxn>
                  <a:cxn ang="0">
                    <a:pos x="311" y="122"/>
                  </a:cxn>
                  <a:cxn ang="0">
                    <a:pos x="316" y="133"/>
                  </a:cxn>
                  <a:cxn ang="0">
                    <a:pos x="308" y="142"/>
                  </a:cxn>
                  <a:cxn ang="0">
                    <a:pos x="294" y="147"/>
                  </a:cxn>
                  <a:cxn ang="0">
                    <a:pos x="281" y="152"/>
                  </a:cxn>
                  <a:cxn ang="0">
                    <a:pos x="253" y="163"/>
                  </a:cxn>
                  <a:cxn ang="0">
                    <a:pos x="226" y="172"/>
                  </a:cxn>
                  <a:cxn ang="0">
                    <a:pos x="196" y="177"/>
                  </a:cxn>
                  <a:cxn ang="0">
                    <a:pos x="166" y="180"/>
                  </a:cxn>
                  <a:cxn ang="0">
                    <a:pos x="136" y="182"/>
                  </a:cxn>
                  <a:cxn ang="0">
                    <a:pos x="106" y="186"/>
                  </a:cxn>
                  <a:cxn ang="0">
                    <a:pos x="74" y="186"/>
                  </a:cxn>
                  <a:cxn ang="0">
                    <a:pos x="44" y="186"/>
                  </a:cxn>
                  <a:cxn ang="0">
                    <a:pos x="28" y="180"/>
                  </a:cxn>
                  <a:cxn ang="0">
                    <a:pos x="19" y="170"/>
                  </a:cxn>
                  <a:cxn ang="0">
                    <a:pos x="11" y="152"/>
                  </a:cxn>
                  <a:cxn ang="0">
                    <a:pos x="5" y="136"/>
                  </a:cxn>
                  <a:cxn ang="0">
                    <a:pos x="3" y="120"/>
                  </a:cxn>
                  <a:cxn ang="0">
                    <a:pos x="0" y="104"/>
                  </a:cxn>
                  <a:cxn ang="0">
                    <a:pos x="3" y="87"/>
                  </a:cxn>
                  <a:cxn ang="0">
                    <a:pos x="14" y="76"/>
                  </a:cxn>
                  <a:cxn ang="0">
                    <a:pos x="28" y="71"/>
                  </a:cxn>
                  <a:cxn ang="0">
                    <a:pos x="41" y="65"/>
                  </a:cxn>
                  <a:cxn ang="0">
                    <a:pos x="55" y="57"/>
                  </a:cxn>
                  <a:cxn ang="0">
                    <a:pos x="69" y="52"/>
                  </a:cxn>
                  <a:cxn ang="0">
                    <a:pos x="81" y="44"/>
                  </a:cxn>
                  <a:cxn ang="0">
                    <a:pos x="95" y="35"/>
                  </a:cxn>
                  <a:cxn ang="0">
                    <a:pos x="109" y="30"/>
                  </a:cxn>
                  <a:cxn ang="0">
                    <a:pos x="120" y="22"/>
                  </a:cxn>
                  <a:cxn ang="0">
                    <a:pos x="131" y="22"/>
                  </a:cxn>
                  <a:cxn ang="0">
                    <a:pos x="136" y="14"/>
                  </a:cxn>
                  <a:cxn ang="0">
                    <a:pos x="142" y="5"/>
                  </a:cxn>
                  <a:cxn ang="0">
                    <a:pos x="150" y="0"/>
                  </a:cxn>
                  <a:cxn ang="0">
                    <a:pos x="169" y="5"/>
                  </a:cxn>
                  <a:cxn ang="0">
                    <a:pos x="188" y="19"/>
                  </a:cxn>
                  <a:cxn ang="0">
                    <a:pos x="205" y="35"/>
                  </a:cxn>
                  <a:cxn ang="0">
                    <a:pos x="223" y="46"/>
                  </a:cxn>
                </a:cxnLst>
                <a:rect l="0" t="0" r="r" b="b"/>
                <a:pathLst>
                  <a:path w="316" h="186">
                    <a:moveTo>
                      <a:pt x="223" y="46"/>
                    </a:moveTo>
                    <a:lnTo>
                      <a:pt x="237" y="55"/>
                    </a:lnTo>
                    <a:lnTo>
                      <a:pt x="248" y="62"/>
                    </a:lnTo>
                    <a:lnTo>
                      <a:pt x="256" y="71"/>
                    </a:lnTo>
                    <a:lnTo>
                      <a:pt x="267" y="82"/>
                    </a:lnTo>
                    <a:lnTo>
                      <a:pt x="278" y="92"/>
                    </a:lnTo>
                    <a:lnTo>
                      <a:pt x="286" y="104"/>
                    </a:lnTo>
                    <a:lnTo>
                      <a:pt x="297" y="115"/>
                    </a:lnTo>
                    <a:lnTo>
                      <a:pt x="311" y="122"/>
                    </a:lnTo>
                    <a:lnTo>
                      <a:pt x="316" y="133"/>
                    </a:lnTo>
                    <a:lnTo>
                      <a:pt x="308" y="142"/>
                    </a:lnTo>
                    <a:lnTo>
                      <a:pt x="294" y="147"/>
                    </a:lnTo>
                    <a:lnTo>
                      <a:pt x="281" y="152"/>
                    </a:lnTo>
                    <a:lnTo>
                      <a:pt x="253" y="163"/>
                    </a:lnTo>
                    <a:lnTo>
                      <a:pt x="226" y="172"/>
                    </a:lnTo>
                    <a:lnTo>
                      <a:pt x="196" y="177"/>
                    </a:lnTo>
                    <a:lnTo>
                      <a:pt x="166" y="180"/>
                    </a:lnTo>
                    <a:lnTo>
                      <a:pt x="136" y="182"/>
                    </a:lnTo>
                    <a:lnTo>
                      <a:pt x="106" y="186"/>
                    </a:lnTo>
                    <a:lnTo>
                      <a:pt x="74" y="186"/>
                    </a:lnTo>
                    <a:lnTo>
                      <a:pt x="44" y="186"/>
                    </a:lnTo>
                    <a:lnTo>
                      <a:pt x="28" y="180"/>
                    </a:lnTo>
                    <a:lnTo>
                      <a:pt x="19" y="170"/>
                    </a:lnTo>
                    <a:lnTo>
                      <a:pt x="11" y="152"/>
                    </a:lnTo>
                    <a:lnTo>
                      <a:pt x="5" y="136"/>
                    </a:lnTo>
                    <a:lnTo>
                      <a:pt x="3" y="120"/>
                    </a:lnTo>
                    <a:lnTo>
                      <a:pt x="0" y="104"/>
                    </a:lnTo>
                    <a:lnTo>
                      <a:pt x="3" y="87"/>
                    </a:lnTo>
                    <a:lnTo>
                      <a:pt x="14" y="76"/>
                    </a:lnTo>
                    <a:lnTo>
                      <a:pt x="28" y="71"/>
                    </a:lnTo>
                    <a:lnTo>
                      <a:pt x="41" y="65"/>
                    </a:lnTo>
                    <a:lnTo>
                      <a:pt x="55" y="57"/>
                    </a:lnTo>
                    <a:lnTo>
                      <a:pt x="69" y="52"/>
                    </a:lnTo>
                    <a:lnTo>
                      <a:pt x="81" y="44"/>
                    </a:lnTo>
                    <a:lnTo>
                      <a:pt x="95" y="35"/>
                    </a:lnTo>
                    <a:lnTo>
                      <a:pt x="109" y="30"/>
                    </a:lnTo>
                    <a:lnTo>
                      <a:pt x="120" y="22"/>
                    </a:lnTo>
                    <a:lnTo>
                      <a:pt x="131" y="22"/>
                    </a:lnTo>
                    <a:lnTo>
                      <a:pt x="136" y="14"/>
                    </a:lnTo>
                    <a:lnTo>
                      <a:pt x="142" y="5"/>
                    </a:lnTo>
                    <a:lnTo>
                      <a:pt x="150" y="0"/>
                    </a:lnTo>
                    <a:lnTo>
                      <a:pt x="169" y="5"/>
                    </a:lnTo>
                    <a:lnTo>
                      <a:pt x="188" y="19"/>
                    </a:lnTo>
                    <a:lnTo>
                      <a:pt x="205" y="35"/>
                    </a:lnTo>
                    <a:lnTo>
                      <a:pt x="223" y="46"/>
                    </a:lnTo>
                    <a:close/>
                  </a:path>
                </a:pathLst>
              </a:custGeom>
              <a:solidFill>
                <a:srgbClr val="9E9E9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1" name="Freeform 287"/>
              <p:cNvSpPr>
                <a:spLocks/>
              </p:cNvSpPr>
              <p:nvPr/>
            </p:nvSpPr>
            <p:spPr bwMode="auto">
              <a:xfrm>
                <a:off x="2885" y="2105"/>
                <a:ext cx="11" cy="20"/>
              </a:xfrm>
              <a:custGeom>
                <a:avLst/>
                <a:gdLst/>
                <a:ahLst/>
                <a:cxnLst>
                  <a:cxn ang="0">
                    <a:pos x="44" y="6"/>
                  </a:cxn>
                  <a:cxn ang="0">
                    <a:pos x="46" y="25"/>
                  </a:cxn>
                  <a:cxn ang="0">
                    <a:pos x="44" y="44"/>
                  </a:cxn>
                  <a:cxn ang="0">
                    <a:pos x="41" y="64"/>
                  </a:cxn>
                  <a:cxn ang="0">
                    <a:pos x="44" y="82"/>
                  </a:cxn>
                  <a:cxn ang="0">
                    <a:pos x="33" y="77"/>
                  </a:cxn>
                  <a:cxn ang="0">
                    <a:pos x="19" y="77"/>
                  </a:cxn>
                  <a:cxn ang="0">
                    <a:pos x="5" y="71"/>
                  </a:cxn>
                  <a:cxn ang="0">
                    <a:pos x="0" y="60"/>
                  </a:cxn>
                  <a:cxn ang="0">
                    <a:pos x="14" y="0"/>
                  </a:cxn>
                  <a:cxn ang="0">
                    <a:pos x="22" y="4"/>
                  </a:cxn>
                  <a:cxn ang="0">
                    <a:pos x="30" y="6"/>
                  </a:cxn>
                  <a:cxn ang="0">
                    <a:pos x="35" y="6"/>
                  </a:cxn>
                  <a:cxn ang="0">
                    <a:pos x="44" y="6"/>
                  </a:cxn>
                </a:cxnLst>
                <a:rect l="0" t="0" r="r" b="b"/>
                <a:pathLst>
                  <a:path w="46" h="82">
                    <a:moveTo>
                      <a:pt x="44" y="6"/>
                    </a:moveTo>
                    <a:lnTo>
                      <a:pt x="46" y="25"/>
                    </a:lnTo>
                    <a:lnTo>
                      <a:pt x="44" y="44"/>
                    </a:lnTo>
                    <a:lnTo>
                      <a:pt x="41" y="64"/>
                    </a:lnTo>
                    <a:lnTo>
                      <a:pt x="44" y="82"/>
                    </a:lnTo>
                    <a:lnTo>
                      <a:pt x="33" y="77"/>
                    </a:lnTo>
                    <a:lnTo>
                      <a:pt x="19" y="77"/>
                    </a:lnTo>
                    <a:lnTo>
                      <a:pt x="5" y="71"/>
                    </a:lnTo>
                    <a:lnTo>
                      <a:pt x="0" y="60"/>
                    </a:lnTo>
                    <a:lnTo>
                      <a:pt x="14" y="0"/>
                    </a:lnTo>
                    <a:lnTo>
                      <a:pt x="22" y="4"/>
                    </a:lnTo>
                    <a:lnTo>
                      <a:pt x="30" y="6"/>
                    </a:lnTo>
                    <a:lnTo>
                      <a:pt x="35" y="6"/>
                    </a:lnTo>
                    <a:lnTo>
                      <a:pt x="44" y="6"/>
                    </a:lnTo>
                    <a:close/>
                  </a:path>
                </a:pathLst>
              </a:custGeom>
              <a:solidFill>
                <a:srgbClr val="8E8E8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2" name="Freeform 288"/>
              <p:cNvSpPr>
                <a:spLocks/>
              </p:cNvSpPr>
              <p:nvPr/>
            </p:nvSpPr>
            <p:spPr bwMode="auto">
              <a:xfrm>
                <a:off x="2820" y="2106"/>
                <a:ext cx="63" cy="39"/>
              </a:xfrm>
              <a:custGeom>
                <a:avLst/>
                <a:gdLst/>
                <a:ahLst/>
                <a:cxnLst>
                  <a:cxn ang="0">
                    <a:pos x="253" y="11"/>
                  </a:cxn>
                  <a:cxn ang="0">
                    <a:pos x="248" y="49"/>
                  </a:cxn>
                  <a:cxn ang="0">
                    <a:pos x="241" y="85"/>
                  </a:cxn>
                  <a:cxn ang="0">
                    <a:pos x="227" y="120"/>
                  </a:cxn>
                  <a:cxn ang="0">
                    <a:pos x="216" y="155"/>
                  </a:cxn>
                  <a:cxn ang="0">
                    <a:pos x="188" y="152"/>
                  </a:cxn>
                  <a:cxn ang="0">
                    <a:pos x="161" y="147"/>
                  </a:cxn>
                  <a:cxn ang="0">
                    <a:pos x="133" y="141"/>
                  </a:cxn>
                  <a:cxn ang="0">
                    <a:pos x="106" y="134"/>
                  </a:cxn>
                  <a:cxn ang="0">
                    <a:pos x="80" y="122"/>
                  </a:cxn>
                  <a:cxn ang="0">
                    <a:pos x="52" y="115"/>
                  </a:cxn>
                  <a:cxn ang="0">
                    <a:pos x="27" y="104"/>
                  </a:cxn>
                  <a:cxn ang="0">
                    <a:pos x="0" y="95"/>
                  </a:cxn>
                  <a:cxn ang="0">
                    <a:pos x="6" y="68"/>
                  </a:cxn>
                  <a:cxn ang="0">
                    <a:pos x="19" y="44"/>
                  </a:cxn>
                  <a:cxn ang="0">
                    <a:pos x="39" y="28"/>
                  </a:cxn>
                  <a:cxn ang="0">
                    <a:pos x="60" y="11"/>
                  </a:cxn>
                  <a:cxn ang="0">
                    <a:pos x="68" y="11"/>
                  </a:cxn>
                  <a:cxn ang="0">
                    <a:pos x="74" y="8"/>
                  </a:cxn>
                  <a:cxn ang="0">
                    <a:pos x="80" y="5"/>
                  </a:cxn>
                  <a:cxn ang="0">
                    <a:pos x="85" y="0"/>
                  </a:cxn>
                  <a:cxn ang="0">
                    <a:pos x="106" y="3"/>
                  </a:cxn>
                  <a:cxn ang="0">
                    <a:pos x="126" y="5"/>
                  </a:cxn>
                  <a:cxn ang="0">
                    <a:pos x="147" y="8"/>
                  </a:cxn>
                  <a:cxn ang="0">
                    <a:pos x="169" y="11"/>
                  </a:cxn>
                  <a:cxn ang="0">
                    <a:pos x="191" y="14"/>
                  </a:cxn>
                  <a:cxn ang="0">
                    <a:pos x="213" y="14"/>
                  </a:cxn>
                  <a:cxn ang="0">
                    <a:pos x="232" y="14"/>
                  </a:cxn>
                  <a:cxn ang="0">
                    <a:pos x="253" y="11"/>
                  </a:cxn>
                </a:cxnLst>
                <a:rect l="0" t="0" r="r" b="b"/>
                <a:pathLst>
                  <a:path w="253" h="155">
                    <a:moveTo>
                      <a:pt x="253" y="11"/>
                    </a:moveTo>
                    <a:lnTo>
                      <a:pt x="248" y="49"/>
                    </a:lnTo>
                    <a:lnTo>
                      <a:pt x="241" y="85"/>
                    </a:lnTo>
                    <a:lnTo>
                      <a:pt x="227" y="120"/>
                    </a:lnTo>
                    <a:lnTo>
                      <a:pt x="216" y="155"/>
                    </a:lnTo>
                    <a:lnTo>
                      <a:pt x="188" y="152"/>
                    </a:lnTo>
                    <a:lnTo>
                      <a:pt x="161" y="147"/>
                    </a:lnTo>
                    <a:lnTo>
                      <a:pt x="133" y="141"/>
                    </a:lnTo>
                    <a:lnTo>
                      <a:pt x="106" y="134"/>
                    </a:lnTo>
                    <a:lnTo>
                      <a:pt x="80" y="122"/>
                    </a:lnTo>
                    <a:lnTo>
                      <a:pt x="52" y="115"/>
                    </a:lnTo>
                    <a:lnTo>
                      <a:pt x="27" y="104"/>
                    </a:lnTo>
                    <a:lnTo>
                      <a:pt x="0" y="95"/>
                    </a:lnTo>
                    <a:lnTo>
                      <a:pt x="6" y="68"/>
                    </a:lnTo>
                    <a:lnTo>
                      <a:pt x="19" y="44"/>
                    </a:lnTo>
                    <a:lnTo>
                      <a:pt x="39" y="28"/>
                    </a:lnTo>
                    <a:lnTo>
                      <a:pt x="60" y="11"/>
                    </a:lnTo>
                    <a:lnTo>
                      <a:pt x="68" y="11"/>
                    </a:lnTo>
                    <a:lnTo>
                      <a:pt x="74" y="8"/>
                    </a:lnTo>
                    <a:lnTo>
                      <a:pt x="80" y="5"/>
                    </a:lnTo>
                    <a:lnTo>
                      <a:pt x="85" y="0"/>
                    </a:lnTo>
                    <a:lnTo>
                      <a:pt x="106" y="3"/>
                    </a:lnTo>
                    <a:lnTo>
                      <a:pt x="126" y="5"/>
                    </a:lnTo>
                    <a:lnTo>
                      <a:pt x="147" y="8"/>
                    </a:lnTo>
                    <a:lnTo>
                      <a:pt x="169" y="11"/>
                    </a:lnTo>
                    <a:lnTo>
                      <a:pt x="191" y="14"/>
                    </a:lnTo>
                    <a:lnTo>
                      <a:pt x="213" y="14"/>
                    </a:lnTo>
                    <a:lnTo>
                      <a:pt x="232" y="14"/>
                    </a:lnTo>
                    <a:lnTo>
                      <a:pt x="253" y="11"/>
                    </a:lnTo>
                    <a:close/>
                  </a:path>
                </a:pathLst>
              </a:custGeom>
              <a:solidFill>
                <a:srgbClr val="9E9E9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3" name="Freeform 289"/>
              <p:cNvSpPr>
                <a:spLocks/>
              </p:cNvSpPr>
              <p:nvPr/>
            </p:nvSpPr>
            <p:spPr bwMode="auto">
              <a:xfrm>
                <a:off x="2901" y="2106"/>
                <a:ext cx="14" cy="9"/>
              </a:xfrm>
              <a:custGeom>
                <a:avLst/>
                <a:gdLst/>
                <a:ahLst/>
                <a:cxnLst>
                  <a:cxn ang="0">
                    <a:pos x="20" y="0"/>
                  </a:cxn>
                  <a:cxn ang="0">
                    <a:pos x="20" y="3"/>
                  </a:cxn>
                  <a:cxn ang="0">
                    <a:pos x="20" y="5"/>
                  </a:cxn>
                  <a:cxn ang="0">
                    <a:pos x="28" y="8"/>
                  </a:cxn>
                  <a:cxn ang="0">
                    <a:pos x="39" y="8"/>
                  </a:cxn>
                  <a:cxn ang="0">
                    <a:pos x="46" y="5"/>
                  </a:cxn>
                  <a:cxn ang="0">
                    <a:pos x="55" y="5"/>
                  </a:cxn>
                  <a:cxn ang="0">
                    <a:pos x="0" y="35"/>
                  </a:cxn>
                  <a:cxn ang="0">
                    <a:pos x="0" y="0"/>
                  </a:cxn>
                  <a:cxn ang="0">
                    <a:pos x="20" y="0"/>
                  </a:cxn>
                </a:cxnLst>
                <a:rect l="0" t="0" r="r" b="b"/>
                <a:pathLst>
                  <a:path w="55" h="35">
                    <a:moveTo>
                      <a:pt x="20" y="0"/>
                    </a:moveTo>
                    <a:lnTo>
                      <a:pt x="20" y="3"/>
                    </a:lnTo>
                    <a:lnTo>
                      <a:pt x="20" y="5"/>
                    </a:lnTo>
                    <a:lnTo>
                      <a:pt x="28" y="8"/>
                    </a:lnTo>
                    <a:lnTo>
                      <a:pt x="39" y="8"/>
                    </a:lnTo>
                    <a:lnTo>
                      <a:pt x="46" y="5"/>
                    </a:lnTo>
                    <a:lnTo>
                      <a:pt x="55" y="5"/>
                    </a:lnTo>
                    <a:lnTo>
                      <a:pt x="0" y="35"/>
                    </a:lnTo>
                    <a:lnTo>
                      <a:pt x="0" y="0"/>
                    </a:lnTo>
                    <a:lnTo>
                      <a:pt x="20" y="0"/>
                    </a:lnTo>
                    <a:close/>
                  </a:path>
                </a:pathLst>
              </a:custGeom>
              <a:solidFill>
                <a:srgbClr val="8E8E8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4" name="Freeform 290"/>
              <p:cNvSpPr>
                <a:spLocks/>
              </p:cNvSpPr>
              <p:nvPr/>
            </p:nvSpPr>
            <p:spPr bwMode="auto">
              <a:xfrm>
                <a:off x="2606" y="2107"/>
                <a:ext cx="75" cy="178"/>
              </a:xfrm>
              <a:custGeom>
                <a:avLst/>
                <a:gdLst/>
                <a:ahLst/>
                <a:cxnLst>
                  <a:cxn ang="0">
                    <a:pos x="44" y="25"/>
                  </a:cxn>
                  <a:cxn ang="0">
                    <a:pos x="77" y="110"/>
                  </a:cxn>
                  <a:cxn ang="0">
                    <a:pos x="109" y="194"/>
                  </a:cxn>
                  <a:cxn ang="0">
                    <a:pos x="142" y="278"/>
                  </a:cxn>
                  <a:cxn ang="0">
                    <a:pos x="171" y="363"/>
                  </a:cxn>
                  <a:cxn ang="0">
                    <a:pos x="205" y="448"/>
                  </a:cxn>
                  <a:cxn ang="0">
                    <a:pos x="237" y="532"/>
                  </a:cxn>
                  <a:cxn ang="0">
                    <a:pos x="267" y="616"/>
                  </a:cxn>
                  <a:cxn ang="0">
                    <a:pos x="300" y="701"/>
                  </a:cxn>
                  <a:cxn ang="0">
                    <a:pos x="240" y="712"/>
                  </a:cxn>
                  <a:cxn ang="0">
                    <a:pos x="235" y="649"/>
                  </a:cxn>
                  <a:cxn ang="0">
                    <a:pos x="224" y="586"/>
                  </a:cxn>
                  <a:cxn ang="0">
                    <a:pos x="205" y="526"/>
                  </a:cxn>
                  <a:cxn ang="0">
                    <a:pos x="183" y="469"/>
                  </a:cxn>
                  <a:cxn ang="0">
                    <a:pos x="159" y="409"/>
                  </a:cxn>
                  <a:cxn ang="0">
                    <a:pos x="131" y="352"/>
                  </a:cxn>
                  <a:cxn ang="0">
                    <a:pos x="107" y="295"/>
                  </a:cxn>
                  <a:cxn ang="0">
                    <a:pos x="85" y="235"/>
                  </a:cxn>
                  <a:cxn ang="0">
                    <a:pos x="0" y="0"/>
                  </a:cxn>
                  <a:cxn ang="0">
                    <a:pos x="14" y="3"/>
                  </a:cxn>
                  <a:cxn ang="0">
                    <a:pos x="28" y="3"/>
                  </a:cxn>
                  <a:cxn ang="0">
                    <a:pos x="38" y="9"/>
                  </a:cxn>
                  <a:cxn ang="0">
                    <a:pos x="44" y="25"/>
                  </a:cxn>
                </a:cxnLst>
                <a:rect l="0" t="0" r="r" b="b"/>
                <a:pathLst>
                  <a:path w="300" h="712">
                    <a:moveTo>
                      <a:pt x="44" y="25"/>
                    </a:moveTo>
                    <a:lnTo>
                      <a:pt x="77" y="110"/>
                    </a:lnTo>
                    <a:lnTo>
                      <a:pt x="109" y="194"/>
                    </a:lnTo>
                    <a:lnTo>
                      <a:pt x="142" y="278"/>
                    </a:lnTo>
                    <a:lnTo>
                      <a:pt x="171" y="363"/>
                    </a:lnTo>
                    <a:lnTo>
                      <a:pt x="205" y="448"/>
                    </a:lnTo>
                    <a:lnTo>
                      <a:pt x="237" y="532"/>
                    </a:lnTo>
                    <a:lnTo>
                      <a:pt x="267" y="616"/>
                    </a:lnTo>
                    <a:lnTo>
                      <a:pt x="300" y="701"/>
                    </a:lnTo>
                    <a:lnTo>
                      <a:pt x="240" y="712"/>
                    </a:lnTo>
                    <a:lnTo>
                      <a:pt x="235" y="649"/>
                    </a:lnTo>
                    <a:lnTo>
                      <a:pt x="224" y="586"/>
                    </a:lnTo>
                    <a:lnTo>
                      <a:pt x="205" y="526"/>
                    </a:lnTo>
                    <a:lnTo>
                      <a:pt x="183" y="469"/>
                    </a:lnTo>
                    <a:lnTo>
                      <a:pt x="159" y="409"/>
                    </a:lnTo>
                    <a:lnTo>
                      <a:pt x="131" y="352"/>
                    </a:lnTo>
                    <a:lnTo>
                      <a:pt x="107" y="295"/>
                    </a:lnTo>
                    <a:lnTo>
                      <a:pt x="85" y="235"/>
                    </a:lnTo>
                    <a:lnTo>
                      <a:pt x="0" y="0"/>
                    </a:lnTo>
                    <a:lnTo>
                      <a:pt x="14" y="3"/>
                    </a:lnTo>
                    <a:lnTo>
                      <a:pt x="28" y="3"/>
                    </a:lnTo>
                    <a:lnTo>
                      <a:pt x="38" y="9"/>
                    </a:lnTo>
                    <a:lnTo>
                      <a:pt x="44" y="25"/>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5" name="Freeform 291"/>
              <p:cNvSpPr>
                <a:spLocks/>
              </p:cNvSpPr>
              <p:nvPr/>
            </p:nvSpPr>
            <p:spPr bwMode="auto">
              <a:xfrm>
                <a:off x="2526" y="2116"/>
                <a:ext cx="117" cy="179"/>
              </a:xfrm>
              <a:custGeom>
                <a:avLst/>
                <a:gdLst/>
                <a:ahLst/>
                <a:cxnLst>
                  <a:cxn ang="0">
                    <a:pos x="269" y="164"/>
                  </a:cxn>
                  <a:cxn ang="0">
                    <a:pos x="471" y="689"/>
                  </a:cxn>
                  <a:cxn ang="0">
                    <a:pos x="450" y="695"/>
                  </a:cxn>
                  <a:cxn ang="0">
                    <a:pos x="428" y="697"/>
                  </a:cxn>
                  <a:cxn ang="0">
                    <a:pos x="406" y="703"/>
                  </a:cxn>
                  <a:cxn ang="0">
                    <a:pos x="386" y="706"/>
                  </a:cxn>
                  <a:cxn ang="0">
                    <a:pos x="365" y="711"/>
                  </a:cxn>
                  <a:cxn ang="0">
                    <a:pos x="345" y="714"/>
                  </a:cxn>
                  <a:cxn ang="0">
                    <a:pos x="324" y="716"/>
                  </a:cxn>
                  <a:cxn ang="0">
                    <a:pos x="305" y="716"/>
                  </a:cxn>
                  <a:cxn ang="0">
                    <a:pos x="269" y="689"/>
                  </a:cxn>
                  <a:cxn ang="0">
                    <a:pos x="237" y="659"/>
                  </a:cxn>
                  <a:cxn ang="0">
                    <a:pos x="207" y="633"/>
                  </a:cxn>
                  <a:cxn ang="0">
                    <a:pos x="179" y="603"/>
                  </a:cxn>
                  <a:cxn ang="0">
                    <a:pos x="152" y="569"/>
                  </a:cxn>
                  <a:cxn ang="0">
                    <a:pos x="128" y="537"/>
                  </a:cxn>
                  <a:cxn ang="0">
                    <a:pos x="106" y="504"/>
                  </a:cxn>
                  <a:cxn ang="0">
                    <a:pos x="84" y="466"/>
                  </a:cxn>
                  <a:cxn ang="0">
                    <a:pos x="98" y="454"/>
                  </a:cxn>
                  <a:cxn ang="0">
                    <a:pos x="114" y="452"/>
                  </a:cxn>
                  <a:cxn ang="0">
                    <a:pos x="133" y="449"/>
                  </a:cxn>
                  <a:cxn ang="0">
                    <a:pos x="149" y="447"/>
                  </a:cxn>
                  <a:cxn ang="0">
                    <a:pos x="166" y="447"/>
                  </a:cxn>
                  <a:cxn ang="0">
                    <a:pos x="179" y="438"/>
                  </a:cxn>
                  <a:cxn ang="0">
                    <a:pos x="188" y="428"/>
                  </a:cxn>
                  <a:cxn ang="0">
                    <a:pos x="191" y="406"/>
                  </a:cxn>
                  <a:cxn ang="0">
                    <a:pos x="177" y="371"/>
                  </a:cxn>
                  <a:cxn ang="0">
                    <a:pos x="163" y="335"/>
                  </a:cxn>
                  <a:cxn ang="0">
                    <a:pos x="152" y="297"/>
                  </a:cxn>
                  <a:cxn ang="0">
                    <a:pos x="138" y="256"/>
                  </a:cxn>
                  <a:cxn ang="0">
                    <a:pos x="122" y="247"/>
                  </a:cxn>
                  <a:cxn ang="0">
                    <a:pos x="106" y="245"/>
                  </a:cxn>
                  <a:cxn ang="0">
                    <a:pos x="90" y="245"/>
                  </a:cxn>
                  <a:cxn ang="0">
                    <a:pos x="73" y="247"/>
                  </a:cxn>
                  <a:cxn ang="0">
                    <a:pos x="55" y="251"/>
                  </a:cxn>
                  <a:cxn ang="0">
                    <a:pos x="37" y="253"/>
                  </a:cxn>
                  <a:cxn ang="0">
                    <a:pos x="21" y="256"/>
                  </a:cxn>
                  <a:cxn ang="0">
                    <a:pos x="5" y="259"/>
                  </a:cxn>
                  <a:cxn ang="0">
                    <a:pos x="0" y="199"/>
                  </a:cxn>
                  <a:cxn ang="0">
                    <a:pos x="11" y="144"/>
                  </a:cxn>
                  <a:cxn ang="0">
                    <a:pos x="25" y="88"/>
                  </a:cxn>
                  <a:cxn ang="0">
                    <a:pos x="41" y="24"/>
                  </a:cxn>
                  <a:cxn ang="0">
                    <a:pos x="207" y="0"/>
                  </a:cxn>
                  <a:cxn ang="0">
                    <a:pos x="269" y="164"/>
                  </a:cxn>
                </a:cxnLst>
                <a:rect l="0" t="0" r="r" b="b"/>
                <a:pathLst>
                  <a:path w="471" h="716">
                    <a:moveTo>
                      <a:pt x="269" y="164"/>
                    </a:moveTo>
                    <a:lnTo>
                      <a:pt x="471" y="689"/>
                    </a:lnTo>
                    <a:lnTo>
                      <a:pt x="450" y="695"/>
                    </a:lnTo>
                    <a:lnTo>
                      <a:pt x="428" y="697"/>
                    </a:lnTo>
                    <a:lnTo>
                      <a:pt x="406" y="703"/>
                    </a:lnTo>
                    <a:lnTo>
                      <a:pt x="386" y="706"/>
                    </a:lnTo>
                    <a:lnTo>
                      <a:pt x="365" y="711"/>
                    </a:lnTo>
                    <a:lnTo>
                      <a:pt x="345" y="714"/>
                    </a:lnTo>
                    <a:lnTo>
                      <a:pt x="324" y="716"/>
                    </a:lnTo>
                    <a:lnTo>
                      <a:pt x="305" y="716"/>
                    </a:lnTo>
                    <a:lnTo>
                      <a:pt x="269" y="689"/>
                    </a:lnTo>
                    <a:lnTo>
                      <a:pt x="237" y="659"/>
                    </a:lnTo>
                    <a:lnTo>
                      <a:pt x="207" y="633"/>
                    </a:lnTo>
                    <a:lnTo>
                      <a:pt x="179" y="603"/>
                    </a:lnTo>
                    <a:lnTo>
                      <a:pt x="152" y="569"/>
                    </a:lnTo>
                    <a:lnTo>
                      <a:pt x="128" y="537"/>
                    </a:lnTo>
                    <a:lnTo>
                      <a:pt x="106" y="504"/>
                    </a:lnTo>
                    <a:lnTo>
                      <a:pt x="84" y="466"/>
                    </a:lnTo>
                    <a:lnTo>
                      <a:pt x="98" y="454"/>
                    </a:lnTo>
                    <a:lnTo>
                      <a:pt x="114" y="452"/>
                    </a:lnTo>
                    <a:lnTo>
                      <a:pt x="133" y="449"/>
                    </a:lnTo>
                    <a:lnTo>
                      <a:pt x="149" y="447"/>
                    </a:lnTo>
                    <a:lnTo>
                      <a:pt x="166" y="447"/>
                    </a:lnTo>
                    <a:lnTo>
                      <a:pt x="179" y="438"/>
                    </a:lnTo>
                    <a:lnTo>
                      <a:pt x="188" y="428"/>
                    </a:lnTo>
                    <a:lnTo>
                      <a:pt x="191" y="406"/>
                    </a:lnTo>
                    <a:lnTo>
                      <a:pt x="177" y="371"/>
                    </a:lnTo>
                    <a:lnTo>
                      <a:pt x="163" y="335"/>
                    </a:lnTo>
                    <a:lnTo>
                      <a:pt x="152" y="297"/>
                    </a:lnTo>
                    <a:lnTo>
                      <a:pt x="138" y="256"/>
                    </a:lnTo>
                    <a:lnTo>
                      <a:pt x="122" y="247"/>
                    </a:lnTo>
                    <a:lnTo>
                      <a:pt x="106" y="245"/>
                    </a:lnTo>
                    <a:lnTo>
                      <a:pt x="90" y="245"/>
                    </a:lnTo>
                    <a:lnTo>
                      <a:pt x="73" y="247"/>
                    </a:lnTo>
                    <a:lnTo>
                      <a:pt x="55" y="251"/>
                    </a:lnTo>
                    <a:lnTo>
                      <a:pt x="37" y="253"/>
                    </a:lnTo>
                    <a:lnTo>
                      <a:pt x="21" y="256"/>
                    </a:lnTo>
                    <a:lnTo>
                      <a:pt x="5" y="259"/>
                    </a:lnTo>
                    <a:lnTo>
                      <a:pt x="0" y="199"/>
                    </a:lnTo>
                    <a:lnTo>
                      <a:pt x="11" y="144"/>
                    </a:lnTo>
                    <a:lnTo>
                      <a:pt x="25" y="88"/>
                    </a:lnTo>
                    <a:lnTo>
                      <a:pt x="41" y="24"/>
                    </a:lnTo>
                    <a:lnTo>
                      <a:pt x="207" y="0"/>
                    </a:lnTo>
                    <a:lnTo>
                      <a:pt x="269" y="164"/>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6" name="Freeform 292"/>
              <p:cNvSpPr>
                <a:spLocks/>
              </p:cNvSpPr>
              <p:nvPr/>
            </p:nvSpPr>
            <p:spPr bwMode="auto">
              <a:xfrm>
                <a:off x="3030" y="2120"/>
                <a:ext cx="27" cy="15"/>
              </a:xfrm>
              <a:custGeom>
                <a:avLst/>
                <a:gdLst/>
                <a:ahLst/>
                <a:cxnLst>
                  <a:cxn ang="0">
                    <a:pos x="96" y="11"/>
                  </a:cxn>
                  <a:cxn ang="0">
                    <a:pos x="99" y="20"/>
                  </a:cxn>
                  <a:cxn ang="0">
                    <a:pos x="104" y="27"/>
                  </a:cxn>
                  <a:cxn ang="0">
                    <a:pos x="110" y="36"/>
                  </a:cxn>
                  <a:cxn ang="0">
                    <a:pos x="107" y="47"/>
                  </a:cxn>
                  <a:cxn ang="0">
                    <a:pos x="94" y="57"/>
                  </a:cxn>
                  <a:cxn ang="0">
                    <a:pos x="77" y="61"/>
                  </a:cxn>
                  <a:cxn ang="0">
                    <a:pos x="58" y="61"/>
                  </a:cxn>
                  <a:cxn ang="0">
                    <a:pos x="39" y="61"/>
                  </a:cxn>
                  <a:cxn ang="0">
                    <a:pos x="28" y="57"/>
                  </a:cxn>
                  <a:cxn ang="0">
                    <a:pos x="14" y="55"/>
                  </a:cxn>
                  <a:cxn ang="0">
                    <a:pos x="4" y="50"/>
                  </a:cxn>
                  <a:cxn ang="0">
                    <a:pos x="0" y="36"/>
                  </a:cxn>
                  <a:cxn ang="0">
                    <a:pos x="4" y="25"/>
                  </a:cxn>
                  <a:cxn ang="0">
                    <a:pos x="9" y="17"/>
                  </a:cxn>
                  <a:cxn ang="0">
                    <a:pos x="18" y="11"/>
                  </a:cxn>
                  <a:cxn ang="0">
                    <a:pos x="25" y="6"/>
                  </a:cxn>
                  <a:cxn ang="0">
                    <a:pos x="41" y="4"/>
                  </a:cxn>
                  <a:cxn ang="0">
                    <a:pos x="64" y="0"/>
                  </a:cxn>
                  <a:cxn ang="0">
                    <a:pos x="82" y="4"/>
                  </a:cxn>
                  <a:cxn ang="0">
                    <a:pos x="96" y="11"/>
                  </a:cxn>
                </a:cxnLst>
                <a:rect l="0" t="0" r="r" b="b"/>
                <a:pathLst>
                  <a:path w="110" h="61">
                    <a:moveTo>
                      <a:pt x="96" y="11"/>
                    </a:moveTo>
                    <a:lnTo>
                      <a:pt x="99" y="20"/>
                    </a:lnTo>
                    <a:lnTo>
                      <a:pt x="104" y="27"/>
                    </a:lnTo>
                    <a:lnTo>
                      <a:pt x="110" y="36"/>
                    </a:lnTo>
                    <a:lnTo>
                      <a:pt x="107" y="47"/>
                    </a:lnTo>
                    <a:lnTo>
                      <a:pt x="94" y="57"/>
                    </a:lnTo>
                    <a:lnTo>
                      <a:pt x="77" y="61"/>
                    </a:lnTo>
                    <a:lnTo>
                      <a:pt x="58" y="61"/>
                    </a:lnTo>
                    <a:lnTo>
                      <a:pt x="39" y="61"/>
                    </a:lnTo>
                    <a:lnTo>
                      <a:pt x="28" y="57"/>
                    </a:lnTo>
                    <a:lnTo>
                      <a:pt x="14" y="55"/>
                    </a:lnTo>
                    <a:lnTo>
                      <a:pt x="4" y="50"/>
                    </a:lnTo>
                    <a:lnTo>
                      <a:pt x="0" y="36"/>
                    </a:lnTo>
                    <a:lnTo>
                      <a:pt x="4" y="25"/>
                    </a:lnTo>
                    <a:lnTo>
                      <a:pt x="9" y="17"/>
                    </a:lnTo>
                    <a:lnTo>
                      <a:pt x="18" y="11"/>
                    </a:lnTo>
                    <a:lnTo>
                      <a:pt x="25" y="6"/>
                    </a:lnTo>
                    <a:lnTo>
                      <a:pt x="41" y="4"/>
                    </a:lnTo>
                    <a:lnTo>
                      <a:pt x="64" y="0"/>
                    </a:lnTo>
                    <a:lnTo>
                      <a:pt x="82" y="4"/>
                    </a:lnTo>
                    <a:lnTo>
                      <a:pt x="96" y="1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7" name="Freeform 293"/>
              <p:cNvSpPr>
                <a:spLocks/>
              </p:cNvSpPr>
              <p:nvPr/>
            </p:nvSpPr>
            <p:spPr bwMode="auto">
              <a:xfrm>
                <a:off x="2819" y="2143"/>
                <a:ext cx="238" cy="71"/>
              </a:xfrm>
              <a:custGeom>
                <a:avLst/>
                <a:gdLst/>
                <a:ahLst/>
                <a:cxnLst>
                  <a:cxn ang="0">
                    <a:pos x="945" y="120"/>
                  </a:cxn>
                  <a:cxn ang="0">
                    <a:pos x="11" y="280"/>
                  </a:cxn>
                  <a:cxn ang="0">
                    <a:pos x="0" y="248"/>
                  </a:cxn>
                  <a:cxn ang="0">
                    <a:pos x="0" y="207"/>
                  </a:cxn>
                  <a:cxn ang="0">
                    <a:pos x="2" y="166"/>
                  </a:cxn>
                  <a:cxn ang="0">
                    <a:pos x="5" y="131"/>
                  </a:cxn>
                  <a:cxn ang="0">
                    <a:pos x="37" y="131"/>
                  </a:cxn>
                  <a:cxn ang="0">
                    <a:pos x="81" y="131"/>
                  </a:cxn>
                  <a:cxn ang="0">
                    <a:pos x="136" y="128"/>
                  </a:cxn>
                  <a:cxn ang="0">
                    <a:pos x="196" y="122"/>
                  </a:cxn>
                  <a:cxn ang="0">
                    <a:pos x="262" y="115"/>
                  </a:cxn>
                  <a:cxn ang="0">
                    <a:pos x="329" y="106"/>
                  </a:cxn>
                  <a:cxn ang="0">
                    <a:pos x="403" y="98"/>
                  </a:cxn>
                  <a:cxn ang="0">
                    <a:pos x="476" y="87"/>
                  </a:cxn>
                  <a:cxn ang="0">
                    <a:pos x="554" y="76"/>
                  </a:cxn>
                  <a:cxn ang="0">
                    <a:pos x="624" y="65"/>
                  </a:cxn>
                  <a:cxn ang="0">
                    <a:pos x="695" y="51"/>
                  </a:cxn>
                  <a:cxn ang="0">
                    <a:pos x="761" y="41"/>
                  </a:cxn>
                  <a:cxn ang="0">
                    <a:pos x="820" y="30"/>
                  </a:cxn>
                  <a:cxn ang="0">
                    <a:pos x="874" y="19"/>
                  </a:cxn>
                  <a:cxn ang="0">
                    <a:pos x="918" y="9"/>
                  </a:cxn>
                  <a:cxn ang="0">
                    <a:pos x="954" y="0"/>
                  </a:cxn>
                  <a:cxn ang="0">
                    <a:pos x="951" y="32"/>
                  </a:cxn>
                  <a:cxn ang="0">
                    <a:pos x="951" y="60"/>
                  </a:cxn>
                  <a:cxn ang="0">
                    <a:pos x="948" y="90"/>
                  </a:cxn>
                  <a:cxn ang="0">
                    <a:pos x="945" y="120"/>
                  </a:cxn>
                </a:cxnLst>
                <a:rect l="0" t="0" r="r" b="b"/>
                <a:pathLst>
                  <a:path w="954" h="280">
                    <a:moveTo>
                      <a:pt x="945" y="120"/>
                    </a:moveTo>
                    <a:lnTo>
                      <a:pt x="11" y="280"/>
                    </a:lnTo>
                    <a:lnTo>
                      <a:pt x="0" y="248"/>
                    </a:lnTo>
                    <a:lnTo>
                      <a:pt x="0" y="207"/>
                    </a:lnTo>
                    <a:lnTo>
                      <a:pt x="2" y="166"/>
                    </a:lnTo>
                    <a:lnTo>
                      <a:pt x="5" y="131"/>
                    </a:lnTo>
                    <a:lnTo>
                      <a:pt x="37" y="131"/>
                    </a:lnTo>
                    <a:lnTo>
                      <a:pt x="81" y="131"/>
                    </a:lnTo>
                    <a:lnTo>
                      <a:pt x="136" y="128"/>
                    </a:lnTo>
                    <a:lnTo>
                      <a:pt x="196" y="122"/>
                    </a:lnTo>
                    <a:lnTo>
                      <a:pt x="262" y="115"/>
                    </a:lnTo>
                    <a:lnTo>
                      <a:pt x="329" y="106"/>
                    </a:lnTo>
                    <a:lnTo>
                      <a:pt x="403" y="98"/>
                    </a:lnTo>
                    <a:lnTo>
                      <a:pt x="476" y="87"/>
                    </a:lnTo>
                    <a:lnTo>
                      <a:pt x="554" y="76"/>
                    </a:lnTo>
                    <a:lnTo>
                      <a:pt x="624" y="65"/>
                    </a:lnTo>
                    <a:lnTo>
                      <a:pt x="695" y="51"/>
                    </a:lnTo>
                    <a:lnTo>
                      <a:pt x="761" y="41"/>
                    </a:lnTo>
                    <a:lnTo>
                      <a:pt x="820" y="30"/>
                    </a:lnTo>
                    <a:lnTo>
                      <a:pt x="874" y="19"/>
                    </a:lnTo>
                    <a:lnTo>
                      <a:pt x="918" y="9"/>
                    </a:lnTo>
                    <a:lnTo>
                      <a:pt x="954" y="0"/>
                    </a:lnTo>
                    <a:lnTo>
                      <a:pt x="951" y="32"/>
                    </a:lnTo>
                    <a:lnTo>
                      <a:pt x="951" y="60"/>
                    </a:lnTo>
                    <a:lnTo>
                      <a:pt x="948" y="90"/>
                    </a:lnTo>
                    <a:lnTo>
                      <a:pt x="945" y="120"/>
                    </a:lnTo>
                    <a:close/>
                  </a:path>
                </a:pathLst>
              </a:custGeom>
              <a:solidFill>
                <a:srgbClr val="AFAFA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8" name="Freeform 294"/>
              <p:cNvSpPr>
                <a:spLocks/>
              </p:cNvSpPr>
              <p:nvPr/>
            </p:nvSpPr>
            <p:spPr bwMode="auto">
              <a:xfrm>
                <a:off x="3065" y="2148"/>
                <a:ext cx="25" cy="68"/>
              </a:xfrm>
              <a:custGeom>
                <a:avLst/>
                <a:gdLst/>
                <a:ahLst/>
                <a:cxnLst>
                  <a:cxn ang="0">
                    <a:pos x="101" y="128"/>
                  </a:cxn>
                  <a:cxn ang="0">
                    <a:pos x="95" y="164"/>
                  </a:cxn>
                  <a:cxn ang="0">
                    <a:pos x="92" y="202"/>
                  </a:cxn>
                  <a:cxn ang="0">
                    <a:pos x="92" y="237"/>
                  </a:cxn>
                  <a:cxn ang="0">
                    <a:pos x="90" y="276"/>
                  </a:cxn>
                  <a:cxn ang="0">
                    <a:pos x="78" y="257"/>
                  </a:cxn>
                  <a:cxn ang="0">
                    <a:pos x="65" y="240"/>
                  </a:cxn>
                  <a:cxn ang="0">
                    <a:pos x="51" y="221"/>
                  </a:cxn>
                  <a:cxn ang="0">
                    <a:pos x="37" y="202"/>
                  </a:cxn>
                  <a:cxn ang="0">
                    <a:pos x="25" y="182"/>
                  </a:cxn>
                  <a:cxn ang="0">
                    <a:pos x="14" y="164"/>
                  </a:cxn>
                  <a:cxn ang="0">
                    <a:pos x="5" y="145"/>
                  </a:cxn>
                  <a:cxn ang="0">
                    <a:pos x="0" y="126"/>
                  </a:cxn>
                  <a:cxn ang="0">
                    <a:pos x="5" y="96"/>
                  </a:cxn>
                  <a:cxn ang="0">
                    <a:pos x="7" y="66"/>
                  </a:cxn>
                  <a:cxn ang="0">
                    <a:pos x="7" y="33"/>
                  </a:cxn>
                  <a:cxn ang="0">
                    <a:pos x="11" y="0"/>
                  </a:cxn>
                  <a:cxn ang="0">
                    <a:pos x="21" y="16"/>
                  </a:cxn>
                  <a:cxn ang="0">
                    <a:pos x="32" y="33"/>
                  </a:cxn>
                  <a:cxn ang="0">
                    <a:pos x="43" y="49"/>
                  </a:cxn>
                  <a:cxn ang="0">
                    <a:pos x="55" y="66"/>
                  </a:cxn>
                  <a:cxn ang="0">
                    <a:pos x="65" y="82"/>
                  </a:cxn>
                  <a:cxn ang="0">
                    <a:pos x="76" y="99"/>
                  </a:cxn>
                  <a:cxn ang="0">
                    <a:pos x="87" y="115"/>
                  </a:cxn>
                  <a:cxn ang="0">
                    <a:pos x="101" y="128"/>
                  </a:cxn>
                </a:cxnLst>
                <a:rect l="0" t="0" r="r" b="b"/>
                <a:pathLst>
                  <a:path w="101" h="276">
                    <a:moveTo>
                      <a:pt x="101" y="128"/>
                    </a:moveTo>
                    <a:lnTo>
                      <a:pt x="95" y="164"/>
                    </a:lnTo>
                    <a:lnTo>
                      <a:pt x="92" y="202"/>
                    </a:lnTo>
                    <a:lnTo>
                      <a:pt x="92" y="237"/>
                    </a:lnTo>
                    <a:lnTo>
                      <a:pt x="90" y="276"/>
                    </a:lnTo>
                    <a:lnTo>
                      <a:pt x="78" y="257"/>
                    </a:lnTo>
                    <a:lnTo>
                      <a:pt x="65" y="240"/>
                    </a:lnTo>
                    <a:lnTo>
                      <a:pt x="51" y="221"/>
                    </a:lnTo>
                    <a:lnTo>
                      <a:pt x="37" y="202"/>
                    </a:lnTo>
                    <a:lnTo>
                      <a:pt x="25" y="182"/>
                    </a:lnTo>
                    <a:lnTo>
                      <a:pt x="14" y="164"/>
                    </a:lnTo>
                    <a:lnTo>
                      <a:pt x="5" y="145"/>
                    </a:lnTo>
                    <a:lnTo>
                      <a:pt x="0" y="126"/>
                    </a:lnTo>
                    <a:lnTo>
                      <a:pt x="5" y="96"/>
                    </a:lnTo>
                    <a:lnTo>
                      <a:pt x="7" y="66"/>
                    </a:lnTo>
                    <a:lnTo>
                      <a:pt x="7" y="33"/>
                    </a:lnTo>
                    <a:lnTo>
                      <a:pt x="11" y="0"/>
                    </a:lnTo>
                    <a:lnTo>
                      <a:pt x="21" y="16"/>
                    </a:lnTo>
                    <a:lnTo>
                      <a:pt x="32" y="33"/>
                    </a:lnTo>
                    <a:lnTo>
                      <a:pt x="43" y="49"/>
                    </a:lnTo>
                    <a:lnTo>
                      <a:pt x="55" y="66"/>
                    </a:lnTo>
                    <a:lnTo>
                      <a:pt x="65" y="82"/>
                    </a:lnTo>
                    <a:lnTo>
                      <a:pt x="76" y="99"/>
                    </a:lnTo>
                    <a:lnTo>
                      <a:pt x="87" y="115"/>
                    </a:lnTo>
                    <a:lnTo>
                      <a:pt x="101" y="128"/>
                    </a:lnTo>
                    <a:close/>
                  </a:path>
                </a:pathLst>
              </a:custGeom>
              <a:solidFill>
                <a:srgbClr val="ADE2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59" name="Freeform 295"/>
              <p:cNvSpPr>
                <a:spLocks/>
              </p:cNvSpPr>
              <p:nvPr/>
            </p:nvSpPr>
            <p:spPr bwMode="auto">
              <a:xfrm>
                <a:off x="2810" y="2149"/>
                <a:ext cx="32" cy="18"/>
              </a:xfrm>
              <a:custGeom>
                <a:avLst/>
                <a:gdLst/>
                <a:ahLst/>
                <a:cxnLst>
                  <a:cxn ang="0">
                    <a:pos x="123" y="34"/>
                  </a:cxn>
                  <a:cxn ang="0">
                    <a:pos x="125" y="47"/>
                  </a:cxn>
                  <a:cxn ang="0">
                    <a:pos x="118" y="55"/>
                  </a:cxn>
                  <a:cxn ang="0">
                    <a:pos x="104" y="61"/>
                  </a:cxn>
                  <a:cxn ang="0">
                    <a:pos x="93" y="69"/>
                  </a:cxn>
                  <a:cxn ang="0">
                    <a:pos x="82" y="71"/>
                  </a:cxn>
                  <a:cxn ang="0">
                    <a:pos x="70" y="71"/>
                  </a:cxn>
                  <a:cxn ang="0">
                    <a:pos x="60" y="74"/>
                  </a:cxn>
                  <a:cxn ang="0">
                    <a:pos x="49" y="74"/>
                  </a:cxn>
                  <a:cxn ang="0">
                    <a:pos x="38" y="71"/>
                  </a:cxn>
                  <a:cxn ang="0">
                    <a:pos x="27" y="69"/>
                  </a:cxn>
                  <a:cxn ang="0">
                    <a:pos x="17" y="64"/>
                  </a:cxn>
                  <a:cxn ang="0">
                    <a:pos x="8" y="55"/>
                  </a:cxn>
                  <a:cxn ang="0">
                    <a:pos x="3" y="50"/>
                  </a:cxn>
                  <a:cxn ang="0">
                    <a:pos x="0" y="41"/>
                  </a:cxn>
                  <a:cxn ang="0">
                    <a:pos x="0" y="30"/>
                  </a:cxn>
                  <a:cxn ang="0">
                    <a:pos x="3" y="20"/>
                  </a:cxn>
                  <a:cxn ang="0">
                    <a:pos x="11" y="11"/>
                  </a:cxn>
                  <a:cxn ang="0">
                    <a:pos x="22" y="6"/>
                  </a:cxn>
                  <a:cxn ang="0">
                    <a:pos x="35" y="4"/>
                  </a:cxn>
                  <a:cxn ang="0">
                    <a:pos x="47" y="0"/>
                  </a:cxn>
                  <a:cxn ang="0">
                    <a:pos x="60" y="4"/>
                  </a:cxn>
                  <a:cxn ang="0">
                    <a:pos x="74" y="4"/>
                  </a:cxn>
                  <a:cxn ang="0">
                    <a:pos x="88" y="6"/>
                  </a:cxn>
                  <a:cxn ang="0">
                    <a:pos x="98" y="9"/>
                  </a:cxn>
                  <a:cxn ang="0">
                    <a:pos x="123" y="34"/>
                  </a:cxn>
                </a:cxnLst>
                <a:rect l="0" t="0" r="r" b="b"/>
                <a:pathLst>
                  <a:path w="125" h="74">
                    <a:moveTo>
                      <a:pt x="123" y="34"/>
                    </a:moveTo>
                    <a:lnTo>
                      <a:pt x="125" y="47"/>
                    </a:lnTo>
                    <a:lnTo>
                      <a:pt x="118" y="55"/>
                    </a:lnTo>
                    <a:lnTo>
                      <a:pt x="104" y="61"/>
                    </a:lnTo>
                    <a:lnTo>
                      <a:pt x="93" y="69"/>
                    </a:lnTo>
                    <a:lnTo>
                      <a:pt x="82" y="71"/>
                    </a:lnTo>
                    <a:lnTo>
                      <a:pt x="70" y="71"/>
                    </a:lnTo>
                    <a:lnTo>
                      <a:pt x="60" y="74"/>
                    </a:lnTo>
                    <a:lnTo>
                      <a:pt x="49" y="74"/>
                    </a:lnTo>
                    <a:lnTo>
                      <a:pt x="38" y="71"/>
                    </a:lnTo>
                    <a:lnTo>
                      <a:pt x="27" y="69"/>
                    </a:lnTo>
                    <a:lnTo>
                      <a:pt x="17" y="64"/>
                    </a:lnTo>
                    <a:lnTo>
                      <a:pt x="8" y="55"/>
                    </a:lnTo>
                    <a:lnTo>
                      <a:pt x="3" y="50"/>
                    </a:lnTo>
                    <a:lnTo>
                      <a:pt x="0" y="41"/>
                    </a:lnTo>
                    <a:lnTo>
                      <a:pt x="0" y="30"/>
                    </a:lnTo>
                    <a:lnTo>
                      <a:pt x="3" y="20"/>
                    </a:lnTo>
                    <a:lnTo>
                      <a:pt x="11" y="11"/>
                    </a:lnTo>
                    <a:lnTo>
                      <a:pt x="22" y="6"/>
                    </a:lnTo>
                    <a:lnTo>
                      <a:pt x="35" y="4"/>
                    </a:lnTo>
                    <a:lnTo>
                      <a:pt x="47" y="0"/>
                    </a:lnTo>
                    <a:lnTo>
                      <a:pt x="60" y="4"/>
                    </a:lnTo>
                    <a:lnTo>
                      <a:pt x="74" y="4"/>
                    </a:lnTo>
                    <a:lnTo>
                      <a:pt x="88" y="6"/>
                    </a:lnTo>
                    <a:lnTo>
                      <a:pt x="98" y="9"/>
                    </a:lnTo>
                    <a:lnTo>
                      <a:pt x="123" y="34"/>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0" name="Freeform 296"/>
              <p:cNvSpPr>
                <a:spLocks/>
              </p:cNvSpPr>
              <p:nvPr/>
            </p:nvSpPr>
            <p:spPr bwMode="auto">
              <a:xfrm>
                <a:off x="3228" y="2154"/>
                <a:ext cx="7" cy="43"/>
              </a:xfrm>
              <a:custGeom>
                <a:avLst/>
                <a:gdLst/>
                <a:ahLst/>
                <a:cxnLst>
                  <a:cxn ang="0">
                    <a:pos x="27" y="168"/>
                  </a:cxn>
                  <a:cxn ang="0">
                    <a:pos x="22" y="168"/>
                  </a:cxn>
                  <a:cxn ang="0">
                    <a:pos x="16" y="171"/>
                  </a:cxn>
                  <a:cxn ang="0">
                    <a:pos x="8" y="171"/>
                  </a:cxn>
                  <a:cxn ang="0">
                    <a:pos x="0" y="171"/>
                  </a:cxn>
                  <a:cxn ang="0">
                    <a:pos x="6" y="127"/>
                  </a:cxn>
                  <a:cxn ang="0">
                    <a:pos x="16" y="87"/>
                  </a:cxn>
                  <a:cxn ang="0">
                    <a:pos x="25" y="44"/>
                  </a:cxn>
                  <a:cxn ang="0">
                    <a:pos x="27" y="0"/>
                  </a:cxn>
                  <a:cxn ang="0">
                    <a:pos x="30" y="44"/>
                  </a:cxn>
                  <a:cxn ang="0">
                    <a:pos x="30" y="87"/>
                  </a:cxn>
                  <a:cxn ang="0">
                    <a:pos x="27" y="127"/>
                  </a:cxn>
                  <a:cxn ang="0">
                    <a:pos x="27" y="168"/>
                  </a:cxn>
                </a:cxnLst>
                <a:rect l="0" t="0" r="r" b="b"/>
                <a:pathLst>
                  <a:path w="30" h="171">
                    <a:moveTo>
                      <a:pt x="27" y="168"/>
                    </a:moveTo>
                    <a:lnTo>
                      <a:pt x="22" y="168"/>
                    </a:lnTo>
                    <a:lnTo>
                      <a:pt x="16" y="171"/>
                    </a:lnTo>
                    <a:lnTo>
                      <a:pt x="8" y="171"/>
                    </a:lnTo>
                    <a:lnTo>
                      <a:pt x="0" y="171"/>
                    </a:lnTo>
                    <a:lnTo>
                      <a:pt x="6" y="127"/>
                    </a:lnTo>
                    <a:lnTo>
                      <a:pt x="16" y="87"/>
                    </a:lnTo>
                    <a:lnTo>
                      <a:pt x="25" y="44"/>
                    </a:lnTo>
                    <a:lnTo>
                      <a:pt x="27" y="0"/>
                    </a:lnTo>
                    <a:lnTo>
                      <a:pt x="30" y="44"/>
                    </a:lnTo>
                    <a:lnTo>
                      <a:pt x="30" y="87"/>
                    </a:lnTo>
                    <a:lnTo>
                      <a:pt x="27" y="127"/>
                    </a:lnTo>
                    <a:lnTo>
                      <a:pt x="27" y="168"/>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1" name="Freeform 297"/>
              <p:cNvSpPr>
                <a:spLocks/>
              </p:cNvSpPr>
              <p:nvPr/>
            </p:nvSpPr>
            <p:spPr bwMode="auto">
              <a:xfrm>
                <a:off x="3195" y="2167"/>
                <a:ext cx="7" cy="36"/>
              </a:xfrm>
              <a:custGeom>
                <a:avLst/>
                <a:gdLst/>
                <a:ahLst/>
                <a:cxnLst>
                  <a:cxn ang="0">
                    <a:pos x="22" y="126"/>
                  </a:cxn>
                  <a:cxn ang="0">
                    <a:pos x="25" y="137"/>
                  </a:cxn>
                  <a:cxn ang="0">
                    <a:pos x="27" y="139"/>
                  </a:cxn>
                  <a:cxn ang="0">
                    <a:pos x="22" y="139"/>
                  </a:cxn>
                  <a:cxn ang="0">
                    <a:pos x="0" y="142"/>
                  </a:cxn>
                  <a:cxn ang="0">
                    <a:pos x="27" y="0"/>
                  </a:cxn>
                  <a:cxn ang="0">
                    <a:pos x="25" y="31"/>
                  </a:cxn>
                  <a:cxn ang="0">
                    <a:pos x="25" y="63"/>
                  </a:cxn>
                  <a:cxn ang="0">
                    <a:pos x="25" y="96"/>
                  </a:cxn>
                  <a:cxn ang="0">
                    <a:pos x="22" y="126"/>
                  </a:cxn>
                </a:cxnLst>
                <a:rect l="0" t="0" r="r" b="b"/>
                <a:pathLst>
                  <a:path w="27" h="142">
                    <a:moveTo>
                      <a:pt x="22" y="126"/>
                    </a:moveTo>
                    <a:lnTo>
                      <a:pt x="25" y="137"/>
                    </a:lnTo>
                    <a:lnTo>
                      <a:pt x="27" y="139"/>
                    </a:lnTo>
                    <a:lnTo>
                      <a:pt x="22" y="139"/>
                    </a:lnTo>
                    <a:lnTo>
                      <a:pt x="0" y="142"/>
                    </a:lnTo>
                    <a:lnTo>
                      <a:pt x="27" y="0"/>
                    </a:lnTo>
                    <a:lnTo>
                      <a:pt x="25" y="31"/>
                    </a:lnTo>
                    <a:lnTo>
                      <a:pt x="25" y="63"/>
                    </a:lnTo>
                    <a:lnTo>
                      <a:pt x="25" y="96"/>
                    </a:lnTo>
                    <a:lnTo>
                      <a:pt x="22" y="126"/>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2" name="Freeform 298"/>
              <p:cNvSpPr>
                <a:spLocks/>
              </p:cNvSpPr>
              <p:nvPr/>
            </p:nvSpPr>
            <p:spPr bwMode="auto">
              <a:xfrm>
                <a:off x="3157" y="2171"/>
                <a:ext cx="8" cy="37"/>
              </a:xfrm>
              <a:custGeom>
                <a:avLst/>
                <a:gdLst/>
                <a:ahLst/>
                <a:cxnLst>
                  <a:cxn ang="0">
                    <a:pos x="23" y="139"/>
                  </a:cxn>
                  <a:cxn ang="0">
                    <a:pos x="23" y="141"/>
                  </a:cxn>
                  <a:cxn ang="0">
                    <a:pos x="16" y="144"/>
                  </a:cxn>
                  <a:cxn ang="0">
                    <a:pos x="9" y="144"/>
                  </a:cxn>
                  <a:cxn ang="0">
                    <a:pos x="0" y="144"/>
                  </a:cxn>
                  <a:cxn ang="0">
                    <a:pos x="6" y="109"/>
                  </a:cxn>
                  <a:cxn ang="0">
                    <a:pos x="11" y="74"/>
                  </a:cxn>
                  <a:cxn ang="0">
                    <a:pos x="19" y="35"/>
                  </a:cxn>
                  <a:cxn ang="0">
                    <a:pos x="28" y="0"/>
                  </a:cxn>
                  <a:cxn ang="0">
                    <a:pos x="30" y="35"/>
                  </a:cxn>
                  <a:cxn ang="0">
                    <a:pos x="30" y="70"/>
                  </a:cxn>
                  <a:cxn ang="0">
                    <a:pos x="28" y="106"/>
                  </a:cxn>
                  <a:cxn ang="0">
                    <a:pos x="23" y="139"/>
                  </a:cxn>
                </a:cxnLst>
                <a:rect l="0" t="0" r="r" b="b"/>
                <a:pathLst>
                  <a:path w="30" h="144">
                    <a:moveTo>
                      <a:pt x="23" y="139"/>
                    </a:moveTo>
                    <a:lnTo>
                      <a:pt x="23" y="141"/>
                    </a:lnTo>
                    <a:lnTo>
                      <a:pt x="16" y="144"/>
                    </a:lnTo>
                    <a:lnTo>
                      <a:pt x="9" y="144"/>
                    </a:lnTo>
                    <a:lnTo>
                      <a:pt x="0" y="144"/>
                    </a:lnTo>
                    <a:lnTo>
                      <a:pt x="6" y="109"/>
                    </a:lnTo>
                    <a:lnTo>
                      <a:pt x="11" y="74"/>
                    </a:lnTo>
                    <a:lnTo>
                      <a:pt x="19" y="35"/>
                    </a:lnTo>
                    <a:lnTo>
                      <a:pt x="28" y="0"/>
                    </a:lnTo>
                    <a:lnTo>
                      <a:pt x="30" y="35"/>
                    </a:lnTo>
                    <a:lnTo>
                      <a:pt x="30" y="70"/>
                    </a:lnTo>
                    <a:lnTo>
                      <a:pt x="28" y="106"/>
                    </a:lnTo>
                    <a:lnTo>
                      <a:pt x="23" y="139"/>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3" name="Freeform 299"/>
              <p:cNvSpPr>
                <a:spLocks/>
              </p:cNvSpPr>
              <p:nvPr/>
            </p:nvSpPr>
            <p:spPr bwMode="auto">
              <a:xfrm>
                <a:off x="3205" y="2176"/>
                <a:ext cx="18" cy="25"/>
              </a:xfrm>
              <a:custGeom>
                <a:avLst/>
                <a:gdLst/>
                <a:ahLst/>
                <a:cxnLst>
                  <a:cxn ang="0">
                    <a:pos x="71" y="85"/>
                  </a:cxn>
                  <a:cxn ang="0">
                    <a:pos x="0" y="101"/>
                  </a:cxn>
                  <a:cxn ang="0">
                    <a:pos x="6" y="0"/>
                  </a:cxn>
                  <a:cxn ang="0">
                    <a:pos x="25" y="19"/>
                  </a:cxn>
                  <a:cxn ang="0">
                    <a:pos x="41" y="41"/>
                  </a:cxn>
                  <a:cxn ang="0">
                    <a:pos x="55" y="65"/>
                  </a:cxn>
                  <a:cxn ang="0">
                    <a:pos x="71" y="85"/>
                  </a:cxn>
                </a:cxnLst>
                <a:rect l="0" t="0" r="r" b="b"/>
                <a:pathLst>
                  <a:path w="71" h="101">
                    <a:moveTo>
                      <a:pt x="71" y="85"/>
                    </a:moveTo>
                    <a:lnTo>
                      <a:pt x="0" y="101"/>
                    </a:lnTo>
                    <a:lnTo>
                      <a:pt x="6" y="0"/>
                    </a:lnTo>
                    <a:lnTo>
                      <a:pt x="25" y="19"/>
                    </a:lnTo>
                    <a:lnTo>
                      <a:pt x="41" y="41"/>
                    </a:lnTo>
                    <a:lnTo>
                      <a:pt x="55" y="65"/>
                    </a:lnTo>
                    <a:lnTo>
                      <a:pt x="71" y="85"/>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4" name="Freeform 300"/>
              <p:cNvSpPr>
                <a:spLocks/>
              </p:cNvSpPr>
              <p:nvPr/>
            </p:nvSpPr>
            <p:spPr bwMode="auto">
              <a:xfrm>
                <a:off x="3167" y="2179"/>
                <a:ext cx="20" cy="27"/>
              </a:xfrm>
              <a:custGeom>
                <a:avLst/>
                <a:gdLst/>
                <a:ahLst/>
                <a:cxnLst>
                  <a:cxn ang="0">
                    <a:pos x="76" y="95"/>
                  </a:cxn>
                  <a:cxn ang="0">
                    <a:pos x="0" y="107"/>
                  </a:cxn>
                  <a:cxn ang="0">
                    <a:pos x="3" y="82"/>
                  </a:cxn>
                  <a:cxn ang="0">
                    <a:pos x="5" y="58"/>
                  </a:cxn>
                  <a:cxn ang="0">
                    <a:pos x="5" y="30"/>
                  </a:cxn>
                  <a:cxn ang="0">
                    <a:pos x="5" y="0"/>
                  </a:cxn>
                  <a:cxn ang="0">
                    <a:pos x="25" y="24"/>
                  </a:cxn>
                  <a:cxn ang="0">
                    <a:pos x="41" y="49"/>
                  </a:cxn>
                  <a:cxn ang="0">
                    <a:pos x="60" y="74"/>
                  </a:cxn>
                  <a:cxn ang="0">
                    <a:pos x="76" y="95"/>
                  </a:cxn>
                </a:cxnLst>
                <a:rect l="0" t="0" r="r" b="b"/>
                <a:pathLst>
                  <a:path w="76" h="107">
                    <a:moveTo>
                      <a:pt x="76" y="95"/>
                    </a:moveTo>
                    <a:lnTo>
                      <a:pt x="0" y="107"/>
                    </a:lnTo>
                    <a:lnTo>
                      <a:pt x="3" y="82"/>
                    </a:lnTo>
                    <a:lnTo>
                      <a:pt x="5" y="58"/>
                    </a:lnTo>
                    <a:lnTo>
                      <a:pt x="5" y="30"/>
                    </a:lnTo>
                    <a:lnTo>
                      <a:pt x="5" y="0"/>
                    </a:lnTo>
                    <a:lnTo>
                      <a:pt x="25" y="24"/>
                    </a:lnTo>
                    <a:lnTo>
                      <a:pt x="41" y="49"/>
                    </a:lnTo>
                    <a:lnTo>
                      <a:pt x="60" y="74"/>
                    </a:lnTo>
                    <a:lnTo>
                      <a:pt x="76" y="95"/>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5" name="Freeform 301"/>
              <p:cNvSpPr>
                <a:spLocks/>
              </p:cNvSpPr>
              <p:nvPr/>
            </p:nvSpPr>
            <p:spPr bwMode="auto">
              <a:xfrm>
                <a:off x="3057" y="2182"/>
                <a:ext cx="6" cy="42"/>
              </a:xfrm>
              <a:custGeom>
                <a:avLst/>
                <a:gdLst/>
                <a:ahLst/>
                <a:cxnLst>
                  <a:cxn ang="0">
                    <a:pos x="16" y="0"/>
                  </a:cxn>
                  <a:cxn ang="0">
                    <a:pos x="14" y="37"/>
                  </a:cxn>
                  <a:cxn ang="0">
                    <a:pos x="16" y="76"/>
                  </a:cxn>
                  <a:cxn ang="0">
                    <a:pos x="19" y="113"/>
                  </a:cxn>
                  <a:cxn ang="0">
                    <a:pos x="16" y="154"/>
                  </a:cxn>
                  <a:cxn ang="0">
                    <a:pos x="19" y="157"/>
                  </a:cxn>
                  <a:cxn ang="0">
                    <a:pos x="21" y="159"/>
                  </a:cxn>
                  <a:cxn ang="0">
                    <a:pos x="25" y="159"/>
                  </a:cxn>
                  <a:cxn ang="0">
                    <a:pos x="19" y="159"/>
                  </a:cxn>
                  <a:cxn ang="0">
                    <a:pos x="14" y="163"/>
                  </a:cxn>
                  <a:cxn ang="0">
                    <a:pos x="11" y="166"/>
                  </a:cxn>
                  <a:cxn ang="0">
                    <a:pos x="5" y="166"/>
                  </a:cxn>
                  <a:cxn ang="0">
                    <a:pos x="8" y="157"/>
                  </a:cxn>
                  <a:cxn ang="0">
                    <a:pos x="8" y="149"/>
                  </a:cxn>
                  <a:cxn ang="0">
                    <a:pos x="2" y="143"/>
                  </a:cxn>
                  <a:cxn ang="0">
                    <a:pos x="0" y="136"/>
                  </a:cxn>
                  <a:cxn ang="0">
                    <a:pos x="0" y="106"/>
                  </a:cxn>
                  <a:cxn ang="0">
                    <a:pos x="2" y="73"/>
                  </a:cxn>
                  <a:cxn ang="0">
                    <a:pos x="8" y="40"/>
                  </a:cxn>
                  <a:cxn ang="0">
                    <a:pos x="11" y="10"/>
                  </a:cxn>
                  <a:cxn ang="0">
                    <a:pos x="5" y="5"/>
                  </a:cxn>
                  <a:cxn ang="0">
                    <a:pos x="8" y="2"/>
                  </a:cxn>
                  <a:cxn ang="0">
                    <a:pos x="11" y="0"/>
                  </a:cxn>
                  <a:cxn ang="0">
                    <a:pos x="14" y="0"/>
                  </a:cxn>
                  <a:cxn ang="0">
                    <a:pos x="16" y="0"/>
                  </a:cxn>
                </a:cxnLst>
                <a:rect l="0" t="0" r="r" b="b"/>
                <a:pathLst>
                  <a:path w="25" h="166">
                    <a:moveTo>
                      <a:pt x="16" y="0"/>
                    </a:moveTo>
                    <a:lnTo>
                      <a:pt x="14" y="37"/>
                    </a:lnTo>
                    <a:lnTo>
                      <a:pt x="16" y="76"/>
                    </a:lnTo>
                    <a:lnTo>
                      <a:pt x="19" y="113"/>
                    </a:lnTo>
                    <a:lnTo>
                      <a:pt x="16" y="154"/>
                    </a:lnTo>
                    <a:lnTo>
                      <a:pt x="19" y="157"/>
                    </a:lnTo>
                    <a:lnTo>
                      <a:pt x="21" y="159"/>
                    </a:lnTo>
                    <a:lnTo>
                      <a:pt x="25" y="159"/>
                    </a:lnTo>
                    <a:lnTo>
                      <a:pt x="19" y="159"/>
                    </a:lnTo>
                    <a:lnTo>
                      <a:pt x="14" y="163"/>
                    </a:lnTo>
                    <a:lnTo>
                      <a:pt x="11" y="166"/>
                    </a:lnTo>
                    <a:lnTo>
                      <a:pt x="5" y="166"/>
                    </a:lnTo>
                    <a:lnTo>
                      <a:pt x="8" y="157"/>
                    </a:lnTo>
                    <a:lnTo>
                      <a:pt x="8" y="149"/>
                    </a:lnTo>
                    <a:lnTo>
                      <a:pt x="2" y="143"/>
                    </a:lnTo>
                    <a:lnTo>
                      <a:pt x="0" y="136"/>
                    </a:lnTo>
                    <a:lnTo>
                      <a:pt x="0" y="106"/>
                    </a:lnTo>
                    <a:lnTo>
                      <a:pt x="2" y="73"/>
                    </a:lnTo>
                    <a:lnTo>
                      <a:pt x="8" y="40"/>
                    </a:lnTo>
                    <a:lnTo>
                      <a:pt x="11" y="10"/>
                    </a:lnTo>
                    <a:lnTo>
                      <a:pt x="5" y="5"/>
                    </a:lnTo>
                    <a:lnTo>
                      <a:pt x="8" y="2"/>
                    </a:lnTo>
                    <a:lnTo>
                      <a:pt x="11" y="0"/>
                    </a:lnTo>
                    <a:lnTo>
                      <a:pt x="14" y="0"/>
                    </a:lnTo>
                    <a:lnTo>
                      <a:pt x="16" y="0"/>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6" name="Freeform 302"/>
              <p:cNvSpPr>
                <a:spLocks/>
              </p:cNvSpPr>
              <p:nvPr/>
            </p:nvSpPr>
            <p:spPr bwMode="auto">
              <a:xfrm>
                <a:off x="3091" y="2182"/>
                <a:ext cx="4" cy="37"/>
              </a:xfrm>
              <a:custGeom>
                <a:avLst/>
                <a:gdLst/>
                <a:ahLst/>
                <a:cxnLst>
                  <a:cxn ang="0">
                    <a:pos x="14" y="46"/>
                  </a:cxn>
                  <a:cxn ang="0">
                    <a:pos x="14" y="141"/>
                  </a:cxn>
                  <a:cxn ang="0">
                    <a:pos x="11" y="141"/>
                  </a:cxn>
                  <a:cxn ang="0">
                    <a:pos x="9" y="141"/>
                  </a:cxn>
                  <a:cxn ang="0">
                    <a:pos x="6" y="143"/>
                  </a:cxn>
                  <a:cxn ang="0">
                    <a:pos x="0" y="147"/>
                  </a:cxn>
                  <a:cxn ang="0">
                    <a:pos x="6" y="108"/>
                  </a:cxn>
                  <a:cxn ang="0">
                    <a:pos x="6" y="70"/>
                  </a:cxn>
                  <a:cxn ang="0">
                    <a:pos x="6" y="35"/>
                  </a:cxn>
                  <a:cxn ang="0">
                    <a:pos x="11" y="0"/>
                  </a:cxn>
                  <a:cxn ang="0">
                    <a:pos x="14" y="10"/>
                  </a:cxn>
                  <a:cxn ang="0">
                    <a:pos x="11" y="21"/>
                  </a:cxn>
                  <a:cxn ang="0">
                    <a:pos x="9" y="35"/>
                  </a:cxn>
                  <a:cxn ang="0">
                    <a:pos x="14" y="46"/>
                  </a:cxn>
                </a:cxnLst>
                <a:rect l="0" t="0" r="r" b="b"/>
                <a:pathLst>
                  <a:path w="14" h="147">
                    <a:moveTo>
                      <a:pt x="14" y="46"/>
                    </a:moveTo>
                    <a:lnTo>
                      <a:pt x="14" y="141"/>
                    </a:lnTo>
                    <a:lnTo>
                      <a:pt x="11" y="141"/>
                    </a:lnTo>
                    <a:lnTo>
                      <a:pt x="9" y="141"/>
                    </a:lnTo>
                    <a:lnTo>
                      <a:pt x="6" y="143"/>
                    </a:lnTo>
                    <a:lnTo>
                      <a:pt x="0" y="147"/>
                    </a:lnTo>
                    <a:lnTo>
                      <a:pt x="6" y="108"/>
                    </a:lnTo>
                    <a:lnTo>
                      <a:pt x="6" y="70"/>
                    </a:lnTo>
                    <a:lnTo>
                      <a:pt x="6" y="35"/>
                    </a:lnTo>
                    <a:lnTo>
                      <a:pt x="11" y="0"/>
                    </a:lnTo>
                    <a:lnTo>
                      <a:pt x="14" y="10"/>
                    </a:lnTo>
                    <a:lnTo>
                      <a:pt x="11" y="21"/>
                    </a:lnTo>
                    <a:lnTo>
                      <a:pt x="9" y="35"/>
                    </a:lnTo>
                    <a:lnTo>
                      <a:pt x="14" y="46"/>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7" name="Freeform 303"/>
              <p:cNvSpPr>
                <a:spLocks/>
              </p:cNvSpPr>
              <p:nvPr/>
            </p:nvSpPr>
            <p:spPr bwMode="auto">
              <a:xfrm>
                <a:off x="3046" y="2184"/>
                <a:ext cx="9" cy="27"/>
              </a:xfrm>
              <a:custGeom>
                <a:avLst/>
                <a:gdLst/>
                <a:ahLst/>
                <a:cxnLst>
                  <a:cxn ang="0">
                    <a:pos x="35" y="0"/>
                  </a:cxn>
                  <a:cxn ang="0">
                    <a:pos x="33" y="27"/>
                  </a:cxn>
                  <a:cxn ang="0">
                    <a:pos x="30" y="55"/>
                  </a:cxn>
                  <a:cxn ang="0">
                    <a:pos x="28" y="84"/>
                  </a:cxn>
                  <a:cxn ang="0">
                    <a:pos x="25" y="108"/>
                  </a:cxn>
                  <a:cxn ang="0">
                    <a:pos x="19" y="101"/>
                  </a:cxn>
                  <a:cxn ang="0">
                    <a:pos x="16" y="90"/>
                  </a:cxn>
                  <a:cxn ang="0">
                    <a:pos x="8" y="81"/>
                  </a:cxn>
                  <a:cxn ang="0">
                    <a:pos x="0" y="78"/>
                  </a:cxn>
                  <a:cxn ang="0">
                    <a:pos x="0" y="11"/>
                  </a:cxn>
                  <a:cxn ang="0">
                    <a:pos x="0" y="5"/>
                  </a:cxn>
                  <a:cxn ang="0">
                    <a:pos x="8" y="5"/>
                  </a:cxn>
                  <a:cxn ang="0">
                    <a:pos x="16" y="5"/>
                  </a:cxn>
                  <a:cxn ang="0">
                    <a:pos x="25" y="2"/>
                  </a:cxn>
                  <a:cxn ang="0">
                    <a:pos x="35" y="0"/>
                  </a:cxn>
                </a:cxnLst>
                <a:rect l="0" t="0" r="r" b="b"/>
                <a:pathLst>
                  <a:path w="35" h="108">
                    <a:moveTo>
                      <a:pt x="35" y="0"/>
                    </a:moveTo>
                    <a:lnTo>
                      <a:pt x="33" y="27"/>
                    </a:lnTo>
                    <a:lnTo>
                      <a:pt x="30" y="55"/>
                    </a:lnTo>
                    <a:lnTo>
                      <a:pt x="28" y="84"/>
                    </a:lnTo>
                    <a:lnTo>
                      <a:pt x="25" y="108"/>
                    </a:lnTo>
                    <a:lnTo>
                      <a:pt x="19" y="101"/>
                    </a:lnTo>
                    <a:lnTo>
                      <a:pt x="16" y="90"/>
                    </a:lnTo>
                    <a:lnTo>
                      <a:pt x="8" y="81"/>
                    </a:lnTo>
                    <a:lnTo>
                      <a:pt x="0" y="78"/>
                    </a:lnTo>
                    <a:lnTo>
                      <a:pt x="0" y="11"/>
                    </a:lnTo>
                    <a:lnTo>
                      <a:pt x="0" y="5"/>
                    </a:lnTo>
                    <a:lnTo>
                      <a:pt x="8" y="5"/>
                    </a:lnTo>
                    <a:lnTo>
                      <a:pt x="16" y="5"/>
                    </a:lnTo>
                    <a:lnTo>
                      <a:pt x="25" y="2"/>
                    </a:lnTo>
                    <a:lnTo>
                      <a:pt x="35"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8" name="Freeform 304"/>
              <p:cNvSpPr>
                <a:spLocks/>
              </p:cNvSpPr>
              <p:nvPr/>
            </p:nvSpPr>
            <p:spPr bwMode="auto">
              <a:xfrm>
                <a:off x="3024" y="2186"/>
                <a:ext cx="15" cy="32"/>
              </a:xfrm>
              <a:custGeom>
                <a:avLst/>
                <a:gdLst/>
                <a:ahLst/>
                <a:cxnLst>
                  <a:cxn ang="0">
                    <a:pos x="60" y="0"/>
                  </a:cxn>
                  <a:cxn ang="0">
                    <a:pos x="52" y="30"/>
                  </a:cxn>
                  <a:cxn ang="0">
                    <a:pos x="49" y="62"/>
                  </a:cxn>
                  <a:cxn ang="0">
                    <a:pos x="47" y="92"/>
                  </a:cxn>
                  <a:cxn ang="0">
                    <a:pos x="44" y="125"/>
                  </a:cxn>
                  <a:cxn ang="0">
                    <a:pos x="33" y="111"/>
                  </a:cxn>
                  <a:cxn ang="0">
                    <a:pos x="22" y="95"/>
                  </a:cxn>
                  <a:cxn ang="0">
                    <a:pos x="14" y="81"/>
                  </a:cxn>
                  <a:cxn ang="0">
                    <a:pos x="8" y="67"/>
                  </a:cxn>
                  <a:cxn ang="0">
                    <a:pos x="3" y="57"/>
                  </a:cxn>
                  <a:cxn ang="0">
                    <a:pos x="0" y="40"/>
                  </a:cxn>
                  <a:cxn ang="0">
                    <a:pos x="3" y="26"/>
                  </a:cxn>
                  <a:cxn ang="0">
                    <a:pos x="3" y="14"/>
                  </a:cxn>
                  <a:cxn ang="0">
                    <a:pos x="3" y="10"/>
                  </a:cxn>
                  <a:cxn ang="0">
                    <a:pos x="3" y="8"/>
                  </a:cxn>
                  <a:cxn ang="0">
                    <a:pos x="0" y="8"/>
                  </a:cxn>
                  <a:cxn ang="0">
                    <a:pos x="11" y="5"/>
                  </a:cxn>
                  <a:cxn ang="0">
                    <a:pos x="28" y="2"/>
                  </a:cxn>
                  <a:cxn ang="0">
                    <a:pos x="44" y="0"/>
                  </a:cxn>
                  <a:cxn ang="0">
                    <a:pos x="60" y="0"/>
                  </a:cxn>
                </a:cxnLst>
                <a:rect l="0" t="0" r="r" b="b"/>
                <a:pathLst>
                  <a:path w="60" h="125">
                    <a:moveTo>
                      <a:pt x="60" y="0"/>
                    </a:moveTo>
                    <a:lnTo>
                      <a:pt x="52" y="30"/>
                    </a:lnTo>
                    <a:lnTo>
                      <a:pt x="49" y="62"/>
                    </a:lnTo>
                    <a:lnTo>
                      <a:pt x="47" y="92"/>
                    </a:lnTo>
                    <a:lnTo>
                      <a:pt x="44" y="125"/>
                    </a:lnTo>
                    <a:lnTo>
                      <a:pt x="33" y="111"/>
                    </a:lnTo>
                    <a:lnTo>
                      <a:pt x="22" y="95"/>
                    </a:lnTo>
                    <a:lnTo>
                      <a:pt x="14" y="81"/>
                    </a:lnTo>
                    <a:lnTo>
                      <a:pt x="8" y="67"/>
                    </a:lnTo>
                    <a:lnTo>
                      <a:pt x="3" y="57"/>
                    </a:lnTo>
                    <a:lnTo>
                      <a:pt x="0" y="40"/>
                    </a:lnTo>
                    <a:lnTo>
                      <a:pt x="3" y="26"/>
                    </a:lnTo>
                    <a:lnTo>
                      <a:pt x="3" y="14"/>
                    </a:lnTo>
                    <a:lnTo>
                      <a:pt x="3" y="10"/>
                    </a:lnTo>
                    <a:lnTo>
                      <a:pt x="3" y="8"/>
                    </a:lnTo>
                    <a:lnTo>
                      <a:pt x="0" y="8"/>
                    </a:lnTo>
                    <a:lnTo>
                      <a:pt x="11" y="5"/>
                    </a:lnTo>
                    <a:lnTo>
                      <a:pt x="28" y="2"/>
                    </a:lnTo>
                    <a:lnTo>
                      <a:pt x="44" y="0"/>
                    </a:lnTo>
                    <a:lnTo>
                      <a:pt x="60"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69" name="Freeform 305"/>
              <p:cNvSpPr>
                <a:spLocks/>
              </p:cNvSpPr>
              <p:nvPr/>
            </p:nvSpPr>
            <p:spPr bwMode="auto">
              <a:xfrm>
                <a:off x="2547" y="2189"/>
                <a:ext cx="16" cy="31"/>
              </a:xfrm>
              <a:custGeom>
                <a:avLst/>
                <a:gdLst/>
                <a:ahLst/>
                <a:cxnLst>
                  <a:cxn ang="0">
                    <a:pos x="65" y="123"/>
                  </a:cxn>
                  <a:cxn ang="0">
                    <a:pos x="35" y="125"/>
                  </a:cxn>
                  <a:cxn ang="0">
                    <a:pos x="27" y="98"/>
                  </a:cxn>
                  <a:cxn ang="0">
                    <a:pos x="19" y="68"/>
                  </a:cxn>
                  <a:cxn ang="0">
                    <a:pos x="8" y="41"/>
                  </a:cxn>
                  <a:cxn ang="0">
                    <a:pos x="0" y="11"/>
                  </a:cxn>
                  <a:cxn ang="0">
                    <a:pos x="3" y="6"/>
                  </a:cxn>
                  <a:cxn ang="0">
                    <a:pos x="8" y="0"/>
                  </a:cxn>
                  <a:cxn ang="0">
                    <a:pos x="14" y="0"/>
                  </a:cxn>
                  <a:cxn ang="0">
                    <a:pos x="22" y="0"/>
                  </a:cxn>
                  <a:cxn ang="0">
                    <a:pos x="65" y="123"/>
                  </a:cxn>
                </a:cxnLst>
                <a:rect l="0" t="0" r="r" b="b"/>
                <a:pathLst>
                  <a:path w="65" h="125">
                    <a:moveTo>
                      <a:pt x="65" y="123"/>
                    </a:moveTo>
                    <a:lnTo>
                      <a:pt x="35" y="125"/>
                    </a:lnTo>
                    <a:lnTo>
                      <a:pt x="27" y="98"/>
                    </a:lnTo>
                    <a:lnTo>
                      <a:pt x="19" y="68"/>
                    </a:lnTo>
                    <a:lnTo>
                      <a:pt x="8" y="41"/>
                    </a:lnTo>
                    <a:lnTo>
                      <a:pt x="0" y="11"/>
                    </a:lnTo>
                    <a:lnTo>
                      <a:pt x="3" y="6"/>
                    </a:lnTo>
                    <a:lnTo>
                      <a:pt x="8" y="0"/>
                    </a:lnTo>
                    <a:lnTo>
                      <a:pt x="14" y="0"/>
                    </a:lnTo>
                    <a:lnTo>
                      <a:pt x="22" y="0"/>
                    </a:lnTo>
                    <a:lnTo>
                      <a:pt x="65" y="123"/>
                    </a:lnTo>
                    <a:close/>
                  </a:path>
                </a:pathLst>
              </a:custGeom>
              <a:solidFill>
                <a:srgbClr val="3FFF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0" name="Freeform 306"/>
              <p:cNvSpPr>
                <a:spLocks/>
              </p:cNvSpPr>
              <p:nvPr/>
            </p:nvSpPr>
            <p:spPr bwMode="auto">
              <a:xfrm>
                <a:off x="2998" y="2190"/>
                <a:ext cx="18" cy="31"/>
              </a:xfrm>
              <a:custGeom>
                <a:avLst/>
                <a:gdLst/>
                <a:ahLst/>
                <a:cxnLst>
                  <a:cxn ang="0">
                    <a:pos x="73" y="0"/>
                  </a:cxn>
                  <a:cxn ang="0">
                    <a:pos x="67" y="30"/>
                  </a:cxn>
                  <a:cxn ang="0">
                    <a:pos x="65" y="62"/>
                  </a:cxn>
                  <a:cxn ang="0">
                    <a:pos x="60" y="92"/>
                  </a:cxn>
                  <a:cxn ang="0">
                    <a:pos x="51" y="124"/>
                  </a:cxn>
                  <a:cxn ang="0">
                    <a:pos x="30" y="97"/>
                  </a:cxn>
                  <a:cxn ang="0">
                    <a:pos x="10" y="70"/>
                  </a:cxn>
                  <a:cxn ang="0">
                    <a:pos x="0" y="40"/>
                  </a:cxn>
                  <a:cxn ang="0">
                    <a:pos x="2" y="10"/>
                  </a:cxn>
                  <a:cxn ang="0">
                    <a:pos x="21" y="7"/>
                  </a:cxn>
                  <a:cxn ang="0">
                    <a:pos x="37" y="2"/>
                  </a:cxn>
                  <a:cxn ang="0">
                    <a:pos x="57" y="0"/>
                  </a:cxn>
                  <a:cxn ang="0">
                    <a:pos x="73" y="0"/>
                  </a:cxn>
                </a:cxnLst>
                <a:rect l="0" t="0" r="r" b="b"/>
                <a:pathLst>
                  <a:path w="73" h="124">
                    <a:moveTo>
                      <a:pt x="73" y="0"/>
                    </a:moveTo>
                    <a:lnTo>
                      <a:pt x="67" y="30"/>
                    </a:lnTo>
                    <a:lnTo>
                      <a:pt x="65" y="62"/>
                    </a:lnTo>
                    <a:lnTo>
                      <a:pt x="60" y="92"/>
                    </a:lnTo>
                    <a:lnTo>
                      <a:pt x="51" y="124"/>
                    </a:lnTo>
                    <a:lnTo>
                      <a:pt x="30" y="97"/>
                    </a:lnTo>
                    <a:lnTo>
                      <a:pt x="10" y="70"/>
                    </a:lnTo>
                    <a:lnTo>
                      <a:pt x="0" y="40"/>
                    </a:lnTo>
                    <a:lnTo>
                      <a:pt x="2" y="10"/>
                    </a:lnTo>
                    <a:lnTo>
                      <a:pt x="21" y="7"/>
                    </a:lnTo>
                    <a:lnTo>
                      <a:pt x="37" y="2"/>
                    </a:lnTo>
                    <a:lnTo>
                      <a:pt x="57" y="0"/>
                    </a:lnTo>
                    <a:lnTo>
                      <a:pt x="73"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1" name="Freeform 307"/>
              <p:cNvSpPr>
                <a:spLocks/>
              </p:cNvSpPr>
              <p:nvPr/>
            </p:nvSpPr>
            <p:spPr bwMode="auto">
              <a:xfrm>
                <a:off x="3038" y="2190"/>
                <a:ext cx="5" cy="37"/>
              </a:xfrm>
              <a:custGeom>
                <a:avLst/>
                <a:gdLst/>
                <a:ahLst/>
                <a:cxnLst>
                  <a:cxn ang="0">
                    <a:pos x="10" y="141"/>
                  </a:cxn>
                  <a:cxn ang="0">
                    <a:pos x="16" y="147"/>
                  </a:cxn>
                  <a:cxn ang="0">
                    <a:pos x="13" y="147"/>
                  </a:cxn>
                  <a:cxn ang="0">
                    <a:pos x="7" y="147"/>
                  </a:cxn>
                  <a:cxn ang="0">
                    <a:pos x="5" y="147"/>
                  </a:cxn>
                  <a:cxn ang="0">
                    <a:pos x="0" y="122"/>
                  </a:cxn>
                  <a:cxn ang="0">
                    <a:pos x="0" y="97"/>
                  </a:cxn>
                  <a:cxn ang="0">
                    <a:pos x="2" y="73"/>
                  </a:cxn>
                  <a:cxn ang="0">
                    <a:pos x="5" y="46"/>
                  </a:cxn>
                  <a:cxn ang="0">
                    <a:pos x="5" y="35"/>
                  </a:cxn>
                  <a:cxn ang="0">
                    <a:pos x="7" y="21"/>
                  </a:cxn>
                  <a:cxn ang="0">
                    <a:pos x="13" y="10"/>
                  </a:cxn>
                  <a:cxn ang="0">
                    <a:pos x="16" y="0"/>
                  </a:cxn>
                  <a:cxn ang="0">
                    <a:pos x="16" y="35"/>
                  </a:cxn>
                  <a:cxn ang="0">
                    <a:pos x="19" y="70"/>
                  </a:cxn>
                  <a:cxn ang="0">
                    <a:pos x="16" y="106"/>
                  </a:cxn>
                  <a:cxn ang="0">
                    <a:pos x="10" y="141"/>
                  </a:cxn>
                </a:cxnLst>
                <a:rect l="0" t="0" r="r" b="b"/>
                <a:pathLst>
                  <a:path w="19" h="147">
                    <a:moveTo>
                      <a:pt x="10" y="141"/>
                    </a:moveTo>
                    <a:lnTo>
                      <a:pt x="16" y="147"/>
                    </a:lnTo>
                    <a:lnTo>
                      <a:pt x="13" y="147"/>
                    </a:lnTo>
                    <a:lnTo>
                      <a:pt x="7" y="147"/>
                    </a:lnTo>
                    <a:lnTo>
                      <a:pt x="5" y="147"/>
                    </a:lnTo>
                    <a:lnTo>
                      <a:pt x="0" y="122"/>
                    </a:lnTo>
                    <a:lnTo>
                      <a:pt x="0" y="97"/>
                    </a:lnTo>
                    <a:lnTo>
                      <a:pt x="2" y="73"/>
                    </a:lnTo>
                    <a:lnTo>
                      <a:pt x="5" y="46"/>
                    </a:lnTo>
                    <a:lnTo>
                      <a:pt x="5" y="35"/>
                    </a:lnTo>
                    <a:lnTo>
                      <a:pt x="7" y="21"/>
                    </a:lnTo>
                    <a:lnTo>
                      <a:pt x="13" y="10"/>
                    </a:lnTo>
                    <a:lnTo>
                      <a:pt x="16" y="0"/>
                    </a:lnTo>
                    <a:lnTo>
                      <a:pt x="16" y="35"/>
                    </a:lnTo>
                    <a:lnTo>
                      <a:pt x="19" y="70"/>
                    </a:lnTo>
                    <a:lnTo>
                      <a:pt x="16" y="106"/>
                    </a:lnTo>
                    <a:lnTo>
                      <a:pt x="10" y="141"/>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2" name="Freeform 308"/>
              <p:cNvSpPr>
                <a:spLocks/>
              </p:cNvSpPr>
              <p:nvPr/>
            </p:nvSpPr>
            <p:spPr bwMode="auto">
              <a:xfrm>
                <a:off x="3065" y="2193"/>
                <a:ext cx="19" cy="29"/>
              </a:xfrm>
              <a:custGeom>
                <a:avLst/>
                <a:gdLst/>
                <a:ahLst/>
                <a:cxnLst>
                  <a:cxn ang="0">
                    <a:pos x="76" y="109"/>
                  </a:cxn>
                  <a:cxn ang="0">
                    <a:pos x="0" y="119"/>
                  </a:cxn>
                  <a:cxn ang="0">
                    <a:pos x="5" y="114"/>
                  </a:cxn>
                  <a:cxn ang="0">
                    <a:pos x="5" y="0"/>
                  </a:cxn>
                  <a:cxn ang="0">
                    <a:pos x="21" y="30"/>
                  </a:cxn>
                  <a:cxn ang="0">
                    <a:pos x="41" y="55"/>
                  </a:cxn>
                  <a:cxn ang="0">
                    <a:pos x="60" y="82"/>
                  </a:cxn>
                  <a:cxn ang="0">
                    <a:pos x="76" y="109"/>
                  </a:cxn>
                </a:cxnLst>
                <a:rect l="0" t="0" r="r" b="b"/>
                <a:pathLst>
                  <a:path w="76" h="119">
                    <a:moveTo>
                      <a:pt x="76" y="109"/>
                    </a:moveTo>
                    <a:lnTo>
                      <a:pt x="0" y="119"/>
                    </a:lnTo>
                    <a:lnTo>
                      <a:pt x="5" y="114"/>
                    </a:lnTo>
                    <a:lnTo>
                      <a:pt x="5" y="0"/>
                    </a:lnTo>
                    <a:lnTo>
                      <a:pt x="21" y="30"/>
                    </a:lnTo>
                    <a:lnTo>
                      <a:pt x="41" y="55"/>
                    </a:lnTo>
                    <a:lnTo>
                      <a:pt x="60" y="82"/>
                    </a:lnTo>
                    <a:lnTo>
                      <a:pt x="76" y="109"/>
                    </a:lnTo>
                    <a:close/>
                  </a:path>
                </a:pathLst>
              </a:custGeom>
              <a:solidFill>
                <a:srgbClr val="E8EF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3" name="Freeform 309"/>
              <p:cNvSpPr>
                <a:spLocks/>
              </p:cNvSpPr>
              <p:nvPr/>
            </p:nvSpPr>
            <p:spPr bwMode="auto">
              <a:xfrm>
                <a:off x="2968" y="2194"/>
                <a:ext cx="22" cy="37"/>
              </a:xfrm>
              <a:custGeom>
                <a:avLst/>
                <a:gdLst/>
                <a:ahLst/>
                <a:cxnLst>
                  <a:cxn ang="0">
                    <a:pos x="87" y="0"/>
                  </a:cxn>
                  <a:cxn ang="0">
                    <a:pos x="87" y="30"/>
                  </a:cxn>
                  <a:cxn ang="0">
                    <a:pos x="85" y="57"/>
                  </a:cxn>
                  <a:cxn ang="0">
                    <a:pos x="80" y="87"/>
                  </a:cxn>
                  <a:cxn ang="0">
                    <a:pos x="77" y="113"/>
                  </a:cxn>
                  <a:cxn ang="0">
                    <a:pos x="75" y="122"/>
                  </a:cxn>
                  <a:cxn ang="0">
                    <a:pos x="75" y="131"/>
                  </a:cxn>
                  <a:cxn ang="0">
                    <a:pos x="71" y="138"/>
                  </a:cxn>
                  <a:cxn ang="0">
                    <a:pos x="71" y="150"/>
                  </a:cxn>
                  <a:cxn ang="0">
                    <a:pos x="55" y="125"/>
                  </a:cxn>
                  <a:cxn ang="0">
                    <a:pos x="39" y="97"/>
                  </a:cxn>
                  <a:cxn ang="0">
                    <a:pos x="20" y="73"/>
                  </a:cxn>
                  <a:cxn ang="0">
                    <a:pos x="4" y="49"/>
                  </a:cxn>
                  <a:cxn ang="0">
                    <a:pos x="6" y="37"/>
                  </a:cxn>
                  <a:cxn ang="0">
                    <a:pos x="4" y="30"/>
                  </a:cxn>
                  <a:cxn ang="0">
                    <a:pos x="0" y="21"/>
                  </a:cxn>
                  <a:cxn ang="0">
                    <a:pos x="4" y="14"/>
                  </a:cxn>
                  <a:cxn ang="0">
                    <a:pos x="14" y="10"/>
                  </a:cxn>
                  <a:cxn ang="0">
                    <a:pos x="25" y="7"/>
                  </a:cxn>
                  <a:cxn ang="0">
                    <a:pos x="36" y="7"/>
                  </a:cxn>
                  <a:cxn ang="0">
                    <a:pos x="47" y="5"/>
                  </a:cxn>
                  <a:cxn ang="0">
                    <a:pos x="55" y="2"/>
                  </a:cxn>
                  <a:cxn ang="0">
                    <a:pos x="66" y="0"/>
                  </a:cxn>
                  <a:cxn ang="0">
                    <a:pos x="77" y="0"/>
                  </a:cxn>
                  <a:cxn ang="0">
                    <a:pos x="87" y="0"/>
                  </a:cxn>
                </a:cxnLst>
                <a:rect l="0" t="0" r="r" b="b"/>
                <a:pathLst>
                  <a:path w="87" h="150">
                    <a:moveTo>
                      <a:pt x="87" y="0"/>
                    </a:moveTo>
                    <a:lnTo>
                      <a:pt x="87" y="30"/>
                    </a:lnTo>
                    <a:lnTo>
                      <a:pt x="85" y="57"/>
                    </a:lnTo>
                    <a:lnTo>
                      <a:pt x="80" y="87"/>
                    </a:lnTo>
                    <a:lnTo>
                      <a:pt x="77" y="113"/>
                    </a:lnTo>
                    <a:lnTo>
                      <a:pt x="75" y="122"/>
                    </a:lnTo>
                    <a:lnTo>
                      <a:pt x="75" y="131"/>
                    </a:lnTo>
                    <a:lnTo>
                      <a:pt x="71" y="138"/>
                    </a:lnTo>
                    <a:lnTo>
                      <a:pt x="71" y="150"/>
                    </a:lnTo>
                    <a:lnTo>
                      <a:pt x="55" y="125"/>
                    </a:lnTo>
                    <a:lnTo>
                      <a:pt x="39" y="97"/>
                    </a:lnTo>
                    <a:lnTo>
                      <a:pt x="20" y="73"/>
                    </a:lnTo>
                    <a:lnTo>
                      <a:pt x="4" y="49"/>
                    </a:lnTo>
                    <a:lnTo>
                      <a:pt x="6" y="37"/>
                    </a:lnTo>
                    <a:lnTo>
                      <a:pt x="4" y="30"/>
                    </a:lnTo>
                    <a:lnTo>
                      <a:pt x="0" y="21"/>
                    </a:lnTo>
                    <a:lnTo>
                      <a:pt x="4" y="14"/>
                    </a:lnTo>
                    <a:lnTo>
                      <a:pt x="14" y="10"/>
                    </a:lnTo>
                    <a:lnTo>
                      <a:pt x="25" y="7"/>
                    </a:lnTo>
                    <a:lnTo>
                      <a:pt x="36" y="7"/>
                    </a:lnTo>
                    <a:lnTo>
                      <a:pt x="47" y="5"/>
                    </a:lnTo>
                    <a:lnTo>
                      <a:pt x="55" y="2"/>
                    </a:lnTo>
                    <a:lnTo>
                      <a:pt x="66" y="0"/>
                    </a:lnTo>
                    <a:lnTo>
                      <a:pt x="77" y="0"/>
                    </a:lnTo>
                    <a:lnTo>
                      <a:pt x="87"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4" name="Freeform 310"/>
              <p:cNvSpPr>
                <a:spLocks/>
              </p:cNvSpPr>
              <p:nvPr/>
            </p:nvSpPr>
            <p:spPr bwMode="auto">
              <a:xfrm>
                <a:off x="3014" y="2195"/>
                <a:ext cx="7" cy="36"/>
              </a:xfrm>
              <a:custGeom>
                <a:avLst/>
                <a:gdLst/>
                <a:ahLst/>
                <a:cxnLst>
                  <a:cxn ang="0">
                    <a:pos x="22" y="133"/>
                  </a:cxn>
                  <a:cxn ang="0">
                    <a:pos x="25" y="133"/>
                  </a:cxn>
                  <a:cxn ang="0">
                    <a:pos x="27" y="133"/>
                  </a:cxn>
                  <a:cxn ang="0">
                    <a:pos x="22" y="138"/>
                  </a:cxn>
                  <a:cxn ang="0">
                    <a:pos x="16" y="142"/>
                  </a:cxn>
                  <a:cxn ang="0">
                    <a:pos x="11" y="142"/>
                  </a:cxn>
                  <a:cxn ang="0">
                    <a:pos x="8" y="145"/>
                  </a:cxn>
                  <a:cxn ang="0">
                    <a:pos x="2" y="138"/>
                  </a:cxn>
                  <a:cxn ang="0">
                    <a:pos x="0" y="128"/>
                  </a:cxn>
                  <a:cxn ang="0">
                    <a:pos x="0" y="115"/>
                  </a:cxn>
                  <a:cxn ang="0">
                    <a:pos x="2" y="98"/>
                  </a:cxn>
                  <a:cxn ang="0">
                    <a:pos x="2" y="85"/>
                  </a:cxn>
                  <a:cxn ang="0">
                    <a:pos x="11" y="66"/>
                  </a:cxn>
                  <a:cxn ang="0">
                    <a:pos x="14" y="41"/>
                  </a:cxn>
                  <a:cxn ang="0">
                    <a:pos x="16" y="19"/>
                  </a:cxn>
                  <a:cxn ang="0">
                    <a:pos x="22" y="0"/>
                  </a:cxn>
                  <a:cxn ang="0">
                    <a:pos x="22" y="133"/>
                  </a:cxn>
                </a:cxnLst>
                <a:rect l="0" t="0" r="r" b="b"/>
                <a:pathLst>
                  <a:path w="27" h="145">
                    <a:moveTo>
                      <a:pt x="22" y="133"/>
                    </a:moveTo>
                    <a:lnTo>
                      <a:pt x="25" y="133"/>
                    </a:lnTo>
                    <a:lnTo>
                      <a:pt x="27" y="133"/>
                    </a:lnTo>
                    <a:lnTo>
                      <a:pt x="22" y="138"/>
                    </a:lnTo>
                    <a:lnTo>
                      <a:pt x="16" y="142"/>
                    </a:lnTo>
                    <a:lnTo>
                      <a:pt x="11" y="142"/>
                    </a:lnTo>
                    <a:lnTo>
                      <a:pt x="8" y="145"/>
                    </a:lnTo>
                    <a:lnTo>
                      <a:pt x="2" y="138"/>
                    </a:lnTo>
                    <a:lnTo>
                      <a:pt x="0" y="128"/>
                    </a:lnTo>
                    <a:lnTo>
                      <a:pt x="0" y="115"/>
                    </a:lnTo>
                    <a:lnTo>
                      <a:pt x="2" y="98"/>
                    </a:lnTo>
                    <a:lnTo>
                      <a:pt x="2" y="85"/>
                    </a:lnTo>
                    <a:lnTo>
                      <a:pt x="11" y="66"/>
                    </a:lnTo>
                    <a:lnTo>
                      <a:pt x="14" y="41"/>
                    </a:lnTo>
                    <a:lnTo>
                      <a:pt x="16" y="19"/>
                    </a:lnTo>
                    <a:lnTo>
                      <a:pt x="22" y="0"/>
                    </a:lnTo>
                    <a:lnTo>
                      <a:pt x="22" y="133"/>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5" name="Freeform 311"/>
              <p:cNvSpPr>
                <a:spLocks/>
              </p:cNvSpPr>
              <p:nvPr/>
            </p:nvSpPr>
            <p:spPr bwMode="auto">
              <a:xfrm>
                <a:off x="2943" y="2199"/>
                <a:ext cx="18" cy="32"/>
              </a:xfrm>
              <a:custGeom>
                <a:avLst/>
                <a:gdLst/>
                <a:ahLst/>
                <a:cxnLst>
                  <a:cxn ang="0">
                    <a:pos x="71" y="0"/>
                  </a:cxn>
                  <a:cxn ang="0">
                    <a:pos x="65" y="35"/>
                  </a:cxn>
                  <a:cxn ang="0">
                    <a:pos x="62" y="68"/>
                  </a:cxn>
                  <a:cxn ang="0">
                    <a:pos x="60" y="101"/>
                  </a:cxn>
                  <a:cxn ang="0">
                    <a:pos x="55" y="131"/>
                  </a:cxn>
                  <a:cxn ang="0">
                    <a:pos x="43" y="108"/>
                  </a:cxn>
                  <a:cxn ang="0">
                    <a:pos x="32" y="87"/>
                  </a:cxn>
                  <a:cxn ang="0">
                    <a:pos x="18" y="65"/>
                  </a:cxn>
                  <a:cxn ang="0">
                    <a:pos x="5" y="46"/>
                  </a:cxn>
                  <a:cxn ang="0">
                    <a:pos x="5" y="38"/>
                  </a:cxn>
                  <a:cxn ang="0">
                    <a:pos x="2" y="27"/>
                  </a:cxn>
                  <a:cxn ang="0">
                    <a:pos x="0" y="18"/>
                  </a:cxn>
                  <a:cxn ang="0">
                    <a:pos x="0" y="11"/>
                  </a:cxn>
                  <a:cxn ang="0">
                    <a:pos x="18" y="11"/>
                  </a:cxn>
                  <a:cxn ang="0">
                    <a:pos x="35" y="8"/>
                  </a:cxn>
                  <a:cxn ang="0">
                    <a:pos x="55" y="2"/>
                  </a:cxn>
                  <a:cxn ang="0">
                    <a:pos x="71" y="0"/>
                  </a:cxn>
                </a:cxnLst>
                <a:rect l="0" t="0" r="r" b="b"/>
                <a:pathLst>
                  <a:path w="71" h="131">
                    <a:moveTo>
                      <a:pt x="71" y="0"/>
                    </a:moveTo>
                    <a:lnTo>
                      <a:pt x="65" y="35"/>
                    </a:lnTo>
                    <a:lnTo>
                      <a:pt x="62" y="68"/>
                    </a:lnTo>
                    <a:lnTo>
                      <a:pt x="60" y="101"/>
                    </a:lnTo>
                    <a:lnTo>
                      <a:pt x="55" y="131"/>
                    </a:lnTo>
                    <a:lnTo>
                      <a:pt x="43" y="108"/>
                    </a:lnTo>
                    <a:lnTo>
                      <a:pt x="32" y="87"/>
                    </a:lnTo>
                    <a:lnTo>
                      <a:pt x="18" y="65"/>
                    </a:lnTo>
                    <a:lnTo>
                      <a:pt x="5" y="46"/>
                    </a:lnTo>
                    <a:lnTo>
                      <a:pt x="5" y="38"/>
                    </a:lnTo>
                    <a:lnTo>
                      <a:pt x="2" y="27"/>
                    </a:lnTo>
                    <a:lnTo>
                      <a:pt x="0" y="18"/>
                    </a:lnTo>
                    <a:lnTo>
                      <a:pt x="0" y="11"/>
                    </a:lnTo>
                    <a:lnTo>
                      <a:pt x="18" y="11"/>
                    </a:lnTo>
                    <a:lnTo>
                      <a:pt x="35" y="8"/>
                    </a:lnTo>
                    <a:lnTo>
                      <a:pt x="55" y="2"/>
                    </a:lnTo>
                    <a:lnTo>
                      <a:pt x="71"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6" name="Freeform 312"/>
              <p:cNvSpPr>
                <a:spLocks/>
              </p:cNvSpPr>
              <p:nvPr/>
            </p:nvSpPr>
            <p:spPr bwMode="auto">
              <a:xfrm>
                <a:off x="2990" y="2199"/>
                <a:ext cx="4" cy="36"/>
              </a:xfrm>
              <a:custGeom>
                <a:avLst/>
                <a:gdLst/>
                <a:ahLst/>
                <a:cxnLst>
                  <a:cxn ang="0">
                    <a:pos x="18" y="136"/>
                  </a:cxn>
                  <a:cxn ang="0">
                    <a:pos x="20" y="142"/>
                  </a:cxn>
                  <a:cxn ang="0">
                    <a:pos x="14" y="142"/>
                  </a:cxn>
                  <a:cxn ang="0">
                    <a:pos x="9" y="144"/>
                  </a:cxn>
                  <a:cxn ang="0">
                    <a:pos x="7" y="144"/>
                  </a:cxn>
                  <a:cxn ang="0">
                    <a:pos x="0" y="142"/>
                  </a:cxn>
                  <a:cxn ang="0">
                    <a:pos x="7" y="106"/>
                  </a:cxn>
                  <a:cxn ang="0">
                    <a:pos x="12" y="71"/>
                  </a:cxn>
                  <a:cxn ang="0">
                    <a:pos x="18" y="35"/>
                  </a:cxn>
                  <a:cxn ang="0">
                    <a:pos x="20" y="0"/>
                  </a:cxn>
                  <a:cxn ang="0">
                    <a:pos x="20" y="35"/>
                  </a:cxn>
                  <a:cxn ang="0">
                    <a:pos x="20" y="68"/>
                  </a:cxn>
                  <a:cxn ang="0">
                    <a:pos x="20" y="101"/>
                  </a:cxn>
                  <a:cxn ang="0">
                    <a:pos x="18" y="136"/>
                  </a:cxn>
                </a:cxnLst>
                <a:rect l="0" t="0" r="r" b="b"/>
                <a:pathLst>
                  <a:path w="20" h="144">
                    <a:moveTo>
                      <a:pt x="18" y="136"/>
                    </a:moveTo>
                    <a:lnTo>
                      <a:pt x="20" y="142"/>
                    </a:lnTo>
                    <a:lnTo>
                      <a:pt x="14" y="142"/>
                    </a:lnTo>
                    <a:lnTo>
                      <a:pt x="9" y="144"/>
                    </a:lnTo>
                    <a:lnTo>
                      <a:pt x="7" y="144"/>
                    </a:lnTo>
                    <a:lnTo>
                      <a:pt x="0" y="142"/>
                    </a:lnTo>
                    <a:lnTo>
                      <a:pt x="7" y="106"/>
                    </a:lnTo>
                    <a:lnTo>
                      <a:pt x="12" y="71"/>
                    </a:lnTo>
                    <a:lnTo>
                      <a:pt x="18" y="35"/>
                    </a:lnTo>
                    <a:lnTo>
                      <a:pt x="20" y="0"/>
                    </a:lnTo>
                    <a:lnTo>
                      <a:pt x="20" y="35"/>
                    </a:lnTo>
                    <a:lnTo>
                      <a:pt x="20" y="68"/>
                    </a:lnTo>
                    <a:lnTo>
                      <a:pt x="20" y="101"/>
                    </a:lnTo>
                    <a:lnTo>
                      <a:pt x="18" y="136"/>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7" name="Freeform 313"/>
              <p:cNvSpPr>
                <a:spLocks/>
              </p:cNvSpPr>
              <p:nvPr/>
            </p:nvSpPr>
            <p:spPr bwMode="auto">
              <a:xfrm>
                <a:off x="2922" y="2203"/>
                <a:ext cx="15" cy="33"/>
              </a:xfrm>
              <a:custGeom>
                <a:avLst/>
                <a:gdLst/>
                <a:ahLst/>
                <a:cxnLst>
                  <a:cxn ang="0">
                    <a:pos x="60" y="0"/>
                  </a:cxn>
                  <a:cxn ang="0">
                    <a:pos x="52" y="32"/>
                  </a:cxn>
                  <a:cxn ang="0">
                    <a:pos x="49" y="68"/>
                  </a:cxn>
                  <a:cxn ang="0">
                    <a:pos x="44" y="103"/>
                  </a:cxn>
                  <a:cxn ang="0">
                    <a:pos x="44" y="133"/>
                  </a:cxn>
                  <a:cxn ang="0">
                    <a:pos x="32" y="108"/>
                  </a:cxn>
                  <a:cxn ang="0">
                    <a:pos x="21" y="82"/>
                  </a:cxn>
                  <a:cxn ang="0">
                    <a:pos x="11" y="57"/>
                  </a:cxn>
                  <a:cxn ang="0">
                    <a:pos x="0" y="30"/>
                  </a:cxn>
                  <a:cxn ang="0">
                    <a:pos x="3" y="11"/>
                  </a:cxn>
                  <a:cxn ang="0">
                    <a:pos x="19" y="5"/>
                  </a:cxn>
                  <a:cxn ang="0">
                    <a:pos x="41" y="2"/>
                  </a:cxn>
                  <a:cxn ang="0">
                    <a:pos x="60" y="0"/>
                  </a:cxn>
                </a:cxnLst>
                <a:rect l="0" t="0" r="r" b="b"/>
                <a:pathLst>
                  <a:path w="60" h="133">
                    <a:moveTo>
                      <a:pt x="60" y="0"/>
                    </a:moveTo>
                    <a:lnTo>
                      <a:pt x="52" y="32"/>
                    </a:lnTo>
                    <a:lnTo>
                      <a:pt x="49" y="68"/>
                    </a:lnTo>
                    <a:lnTo>
                      <a:pt x="44" y="103"/>
                    </a:lnTo>
                    <a:lnTo>
                      <a:pt x="44" y="133"/>
                    </a:lnTo>
                    <a:lnTo>
                      <a:pt x="32" y="108"/>
                    </a:lnTo>
                    <a:lnTo>
                      <a:pt x="21" y="82"/>
                    </a:lnTo>
                    <a:lnTo>
                      <a:pt x="11" y="57"/>
                    </a:lnTo>
                    <a:lnTo>
                      <a:pt x="0" y="30"/>
                    </a:lnTo>
                    <a:lnTo>
                      <a:pt x="3" y="11"/>
                    </a:lnTo>
                    <a:lnTo>
                      <a:pt x="19" y="5"/>
                    </a:lnTo>
                    <a:lnTo>
                      <a:pt x="41" y="2"/>
                    </a:lnTo>
                    <a:lnTo>
                      <a:pt x="60"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8" name="Freeform 314"/>
              <p:cNvSpPr>
                <a:spLocks/>
              </p:cNvSpPr>
              <p:nvPr/>
            </p:nvSpPr>
            <p:spPr bwMode="auto">
              <a:xfrm>
                <a:off x="2961" y="2203"/>
                <a:ext cx="5" cy="36"/>
              </a:xfrm>
              <a:custGeom>
                <a:avLst/>
                <a:gdLst/>
                <a:ahLst/>
                <a:cxnLst>
                  <a:cxn ang="0">
                    <a:pos x="13" y="142"/>
                  </a:cxn>
                  <a:cxn ang="0">
                    <a:pos x="0" y="142"/>
                  </a:cxn>
                  <a:cxn ang="0">
                    <a:pos x="0" y="106"/>
                  </a:cxn>
                  <a:cxn ang="0">
                    <a:pos x="2" y="71"/>
                  </a:cxn>
                  <a:cxn ang="0">
                    <a:pos x="7" y="34"/>
                  </a:cxn>
                  <a:cxn ang="0">
                    <a:pos x="13" y="0"/>
                  </a:cxn>
                  <a:cxn ang="0">
                    <a:pos x="16" y="36"/>
                  </a:cxn>
                  <a:cxn ang="0">
                    <a:pos x="19" y="74"/>
                  </a:cxn>
                  <a:cxn ang="0">
                    <a:pos x="19" y="110"/>
                  </a:cxn>
                  <a:cxn ang="0">
                    <a:pos x="13" y="142"/>
                  </a:cxn>
                </a:cxnLst>
                <a:rect l="0" t="0" r="r" b="b"/>
                <a:pathLst>
                  <a:path w="19" h="142">
                    <a:moveTo>
                      <a:pt x="13" y="142"/>
                    </a:moveTo>
                    <a:lnTo>
                      <a:pt x="0" y="142"/>
                    </a:lnTo>
                    <a:lnTo>
                      <a:pt x="0" y="106"/>
                    </a:lnTo>
                    <a:lnTo>
                      <a:pt x="2" y="71"/>
                    </a:lnTo>
                    <a:lnTo>
                      <a:pt x="7" y="34"/>
                    </a:lnTo>
                    <a:lnTo>
                      <a:pt x="13" y="0"/>
                    </a:lnTo>
                    <a:lnTo>
                      <a:pt x="16" y="36"/>
                    </a:lnTo>
                    <a:lnTo>
                      <a:pt x="19" y="74"/>
                    </a:lnTo>
                    <a:lnTo>
                      <a:pt x="19" y="110"/>
                    </a:lnTo>
                    <a:lnTo>
                      <a:pt x="13" y="142"/>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79" name="Freeform 315"/>
              <p:cNvSpPr>
                <a:spLocks/>
              </p:cNvSpPr>
              <p:nvPr/>
            </p:nvSpPr>
            <p:spPr bwMode="auto">
              <a:xfrm>
                <a:off x="3032" y="2204"/>
                <a:ext cx="269" cy="62"/>
              </a:xfrm>
              <a:custGeom>
                <a:avLst/>
                <a:gdLst/>
                <a:ahLst/>
                <a:cxnLst>
                  <a:cxn ang="0">
                    <a:pos x="1074" y="68"/>
                  </a:cxn>
                  <a:cxn ang="0">
                    <a:pos x="1009" y="80"/>
                  </a:cxn>
                  <a:cxn ang="0">
                    <a:pos x="943" y="91"/>
                  </a:cxn>
                  <a:cxn ang="0">
                    <a:pos x="875" y="101"/>
                  </a:cxn>
                  <a:cxn ang="0">
                    <a:pos x="809" y="112"/>
                  </a:cxn>
                  <a:cxn ang="0">
                    <a:pos x="744" y="123"/>
                  </a:cxn>
                  <a:cxn ang="0">
                    <a:pos x="676" y="134"/>
                  </a:cxn>
                  <a:cxn ang="0">
                    <a:pos x="611" y="145"/>
                  </a:cxn>
                  <a:cxn ang="0">
                    <a:pos x="545" y="156"/>
                  </a:cxn>
                  <a:cxn ang="0">
                    <a:pos x="476" y="167"/>
                  </a:cxn>
                  <a:cxn ang="0">
                    <a:pos x="411" y="178"/>
                  </a:cxn>
                  <a:cxn ang="0">
                    <a:pos x="346" y="188"/>
                  </a:cxn>
                  <a:cxn ang="0">
                    <a:pos x="278" y="202"/>
                  </a:cxn>
                  <a:cxn ang="0">
                    <a:pos x="212" y="213"/>
                  </a:cxn>
                  <a:cxn ang="0">
                    <a:pos x="145" y="224"/>
                  </a:cxn>
                  <a:cxn ang="0">
                    <a:pos x="79" y="234"/>
                  </a:cxn>
                  <a:cxn ang="0">
                    <a:pos x="11" y="246"/>
                  </a:cxn>
                  <a:cxn ang="0">
                    <a:pos x="9" y="243"/>
                  </a:cxn>
                  <a:cxn ang="0">
                    <a:pos x="2" y="238"/>
                  </a:cxn>
                  <a:cxn ang="0">
                    <a:pos x="0" y="234"/>
                  </a:cxn>
                  <a:cxn ang="0">
                    <a:pos x="0" y="229"/>
                  </a:cxn>
                  <a:cxn ang="0">
                    <a:pos x="11" y="227"/>
                  </a:cxn>
                  <a:cxn ang="0">
                    <a:pos x="21" y="224"/>
                  </a:cxn>
                  <a:cxn ang="0">
                    <a:pos x="35" y="224"/>
                  </a:cxn>
                  <a:cxn ang="0">
                    <a:pos x="46" y="224"/>
                  </a:cxn>
                  <a:cxn ang="0">
                    <a:pos x="57" y="221"/>
                  </a:cxn>
                  <a:cxn ang="0">
                    <a:pos x="68" y="218"/>
                  </a:cxn>
                  <a:cxn ang="0">
                    <a:pos x="76" y="210"/>
                  </a:cxn>
                  <a:cxn ang="0">
                    <a:pos x="82" y="199"/>
                  </a:cxn>
                  <a:cxn ang="0">
                    <a:pos x="85" y="186"/>
                  </a:cxn>
                  <a:cxn ang="0">
                    <a:pos x="82" y="174"/>
                  </a:cxn>
                  <a:cxn ang="0">
                    <a:pos x="79" y="164"/>
                  </a:cxn>
                  <a:cxn ang="0">
                    <a:pos x="82" y="151"/>
                  </a:cxn>
                  <a:cxn ang="0">
                    <a:pos x="1009" y="0"/>
                  </a:cxn>
                  <a:cxn ang="0">
                    <a:pos x="1025" y="17"/>
                  </a:cxn>
                  <a:cxn ang="0">
                    <a:pos x="1041" y="33"/>
                  </a:cxn>
                  <a:cxn ang="0">
                    <a:pos x="1057" y="50"/>
                  </a:cxn>
                  <a:cxn ang="0">
                    <a:pos x="1074" y="68"/>
                  </a:cxn>
                </a:cxnLst>
                <a:rect l="0" t="0" r="r" b="b"/>
                <a:pathLst>
                  <a:path w="1074" h="246">
                    <a:moveTo>
                      <a:pt x="1074" y="68"/>
                    </a:moveTo>
                    <a:lnTo>
                      <a:pt x="1009" y="80"/>
                    </a:lnTo>
                    <a:lnTo>
                      <a:pt x="943" y="91"/>
                    </a:lnTo>
                    <a:lnTo>
                      <a:pt x="875" y="101"/>
                    </a:lnTo>
                    <a:lnTo>
                      <a:pt x="809" y="112"/>
                    </a:lnTo>
                    <a:lnTo>
                      <a:pt x="744" y="123"/>
                    </a:lnTo>
                    <a:lnTo>
                      <a:pt x="676" y="134"/>
                    </a:lnTo>
                    <a:lnTo>
                      <a:pt x="611" y="145"/>
                    </a:lnTo>
                    <a:lnTo>
                      <a:pt x="545" y="156"/>
                    </a:lnTo>
                    <a:lnTo>
                      <a:pt x="476" y="167"/>
                    </a:lnTo>
                    <a:lnTo>
                      <a:pt x="411" y="178"/>
                    </a:lnTo>
                    <a:lnTo>
                      <a:pt x="346" y="188"/>
                    </a:lnTo>
                    <a:lnTo>
                      <a:pt x="278" y="202"/>
                    </a:lnTo>
                    <a:lnTo>
                      <a:pt x="212" y="213"/>
                    </a:lnTo>
                    <a:lnTo>
                      <a:pt x="145" y="224"/>
                    </a:lnTo>
                    <a:lnTo>
                      <a:pt x="79" y="234"/>
                    </a:lnTo>
                    <a:lnTo>
                      <a:pt x="11" y="246"/>
                    </a:lnTo>
                    <a:lnTo>
                      <a:pt x="9" y="243"/>
                    </a:lnTo>
                    <a:lnTo>
                      <a:pt x="2" y="238"/>
                    </a:lnTo>
                    <a:lnTo>
                      <a:pt x="0" y="234"/>
                    </a:lnTo>
                    <a:lnTo>
                      <a:pt x="0" y="229"/>
                    </a:lnTo>
                    <a:lnTo>
                      <a:pt x="11" y="227"/>
                    </a:lnTo>
                    <a:lnTo>
                      <a:pt x="21" y="224"/>
                    </a:lnTo>
                    <a:lnTo>
                      <a:pt x="35" y="224"/>
                    </a:lnTo>
                    <a:lnTo>
                      <a:pt x="46" y="224"/>
                    </a:lnTo>
                    <a:lnTo>
                      <a:pt x="57" y="221"/>
                    </a:lnTo>
                    <a:lnTo>
                      <a:pt x="68" y="218"/>
                    </a:lnTo>
                    <a:lnTo>
                      <a:pt x="76" y="210"/>
                    </a:lnTo>
                    <a:lnTo>
                      <a:pt x="82" y="199"/>
                    </a:lnTo>
                    <a:lnTo>
                      <a:pt x="85" y="186"/>
                    </a:lnTo>
                    <a:lnTo>
                      <a:pt x="82" y="174"/>
                    </a:lnTo>
                    <a:lnTo>
                      <a:pt x="79" y="164"/>
                    </a:lnTo>
                    <a:lnTo>
                      <a:pt x="82" y="151"/>
                    </a:lnTo>
                    <a:lnTo>
                      <a:pt x="1009" y="0"/>
                    </a:lnTo>
                    <a:lnTo>
                      <a:pt x="1025" y="17"/>
                    </a:lnTo>
                    <a:lnTo>
                      <a:pt x="1041" y="33"/>
                    </a:lnTo>
                    <a:lnTo>
                      <a:pt x="1057" y="50"/>
                    </a:lnTo>
                    <a:lnTo>
                      <a:pt x="1074" y="68"/>
                    </a:lnTo>
                    <a:close/>
                  </a:path>
                </a:pathLst>
              </a:custGeom>
              <a:solidFill>
                <a:srgbClr val="3FFF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0" name="Freeform 316"/>
              <p:cNvSpPr>
                <a:spLocks/>
              </p:cNvSpPr>
              <p:nvPr/>
            </p:nvSpPr>
            <p:spPr bwMode="auto">
              <a:xfrm>
                <a:off x="2894" y="2206"/>
                <a:ext cx="21" cy="30"/>
              </a:xfrm>
              <a:custGeom>
                <a:avLst/>
                <a:gdLst/>
                <a:ahLst/>
                <a:cxnLst>
                  <a:cxn ang="0">
                    <a:pos x="82" y="0"/>
                  </a:cxn>
                  <a:cxn ang="0">
                    <a:pos x="73" y="29"/>
                  </a:cxn>
                  <a:cxn ang="0">
                    <a:pos x="71" y="59"/>
                  </a:cxn>
                  <a:cxn ang="0">
                    <a:pos x="71" y="89"/>
                  </a:cxn>
                  <a:cxn ang="0">
                    <a:pos x="66" y="119"/>
                  </a:cxn>
                  <a:cxn ang="0">
                    <a:pos x="11" y="24"/>
                  </a:cxn>
                  <a:cxn ang="0">
                    <a:pos x="0" y="16"/>
                  </a:cxn>
                  <a:cxn ang="0">
                    <a:pos x="11" y="13"/>
                  </a:cxn>
                  <a:cxn ang="0">
                    <a:pos x="22" y="11"/>
                  </a:cxn>
                  <a:cxn ang="0">
                    <a:pos x="33" y="8"/>
                  </a:cxn>
                  <a:cxn ang="0">
                    <a:pos x="41" y="5"/>
                  </a:cxn>
                  <a:cxn ang="0">
                    <a:pos x="52" y="5"/>
                  </a:cxn>
                  <a:cxn ang="0">
                    <a:pos x="63" y="2"/>
                  </a:cxn>
                  <a:cxn ang="0">
                    <a:pos x="73" y="2"/>
                  </a:cxn>
                  <a:cxn ang="0">
                    <a:pos x="82" y="0"/>
                  </a:cxn>
                </a:cxnLst>
                <a:rect l="0" t="0" r="r" b="b"/>
                <a:pathLst>
                  <a:path w="82" h="119">
                    <a:moveTo>
                      <a:pt x="82" y="0"/>
                    </a:moveTo>
                    <a:lnTo>
                      <a:pt x="73" y="29"/>
                    </a:lnTo>
                    <a:lnTo>
                      <a:pt x="71" y="59"/>
                    </a:lnTo>
                    <a:lnTo>
                      <a:pt x="71" y="89"/>
                    </a:lnTo>
                    <a:lnTo>
                      <a:pt x="66" y="119"/>
                    </a:lnTo>
                    <a:lnTo>
                      <a:pt x="11" y="24"/>
                    </a:lnTo>
                    <a:lnTo>
                      <a:pt x="0" y="16"/>
                    </a:lnTo>
                    <a:lnTo>
                      <a:pt x="11" y="13"/>
                    </a:lnTo>
                    <a:lnTo>
                      <a:pt x="22" y="11"/>
                    </a:lnTo>
                    <a:lnTo>
                      <a:pt x="33" y="8"/>
                    </a:lnTo>
                    <a:lnTo>
                      <a:pt x="41" y="5"/>
                    </a:lnTo>
                    <a:lnTo>
                      <a:pt x="52" y="5"/>
                    </a:lnTo>
                    <a:lnTo>
                      <a:pt x="63" y="2"/>
                    </a:lnTo>
                    <a:lnTo>
                      <a:pt x="73" y="2"/>
                    </a:lnTo>
                    <a:lnTo>
                      <a:pt x="82"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1" name="Freeform 317"/>
              <p:cNvSpPr>
                <a:spLocks/>
              </p:cNvSpPr>
              <p:nvPr/>
            </p:nvSpPr>
            <p:spPr bwMode="auto">
              <a:xfrm>
                <a:off x="2937" y="2208"/>
                <a:ext cx="4" cy="35"/>
              </a:xfrm>
              <a:custGeom>
                <a:avLst/>
                <a:gdLst/>
                <a:ahLst/>
                <a:cxnLst>
                  <a:cxn ang="0">
                    <a:pos x="11" y="139"/>
                  </a:cxn>
                  <a:cxn ang="0">
                    <a:pos x="5" y="142"/>
                  </a:cxn>
                  <a:cxn ang="0">
                    <a:pos x="0" y="107"/>
                  </a:cxn>
                  <a:cxn ang="0">
                    <a:pos x="2" y="71"/>
                  </a:cxn>
                  <a:cxn ang="0">
                    <a:pos x="8" y="36"/>
                  </a:cxn>
                  <a:cxn ang="0">
                    <a:pos x="11" y="0"/>
                  </a:cxn>
                  <a:cxn ang="0">
                    <a:pos x="14" y="36"/>
                  </a:cxn>
                  <a:cxn ang="0">
                    <a:pos x="14" y="68"/>
                  </a:cxn>
                  <a:cxn ang="0">
                    <a:pos x="11" y="103"/>
                  </a:cxn>
                  <a:cxn ang="0">
                    <a:pos x="11" y="139"/>
                  </a:cxn>
                </a:cxnLst>
                <a:rect l="0" t="0" r="r" b="b"/>
                <a:pathLst>
                  <a:path w="14" h="142">
                    <a:moveTo>
                      <a:pt x="11" y="139"/>
                    </a:moveTo>
                    <a:lnTo>
                      <a:pt x="5" y="142"/>
                    </a:lnTo>
                    <a:lnTo>
                      <a:pt x="0" y="107"/>
                    </a:lnTo>
                    <a:lnTo>
                      <a:pt x="2" y="71"/>
                    </a:lnTo>
                    <a:lnTo>
                      <a:pt x="8" y="36"/>
                    </a:lnTo>
                    <a:lnTo>
                      <a:pt x="11" y="0"/>
                    </a:lnTo>
                    <a:lnTo>
                      <a:pt x="14" y="36"/>
                    </a:lnTo>
                    <a:lnTo>
                      <a:pt x="14" y="68"/>
                    </a:lnTo>
                    <a:lnTo>
                      <a:pt x="11" y="103"/>
                    </a:lnTo>
                    <a:lnTo>
                      <a:pt x="11" y="139"/>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2" name="Freeform 318"/>
              <p:cNvSpPr>
                <a:spLocks/>
              </p:cNvSpPr>
              <p:nvPr/>
            </p:nvSpPr>
            <p:spPr bwMode="auto">
              <a:xfrm>
                <a:off x="3024" y="2209"/>
                <a:ext cx="11" cy="20"/>
              </a:xfrm>
              <a:custGeom>
                <a:avLst/>
                <a:gdLst/>
                <a:ahLst/>
                <a:cxnLst>
                  <a:cxn ang="0">
                    <a:pos x="35" y="71"/>
                  </a:cxn>
                  <a:cxn ang="0">
                    <a:pos x="44" y="71"/>
                  </a:cxn>
                  <a:cxn ang="0">
                    <a:pos x="35" y="76"/>
                  </a:cxn>
                  <a:cxn ang="0">
                    <a:pos x="22" y="78"/>
                  </a:cxn>
                  <a:cxn ang="0">
                    <a:pos x="11" y="78"/>
                  </a:cxn>
                  <a:cxn ang="0">
                    <a:pos x="0" y="78"/>
                  </a:cxn>
                  <a:cxn ang="0">
                    <a:pos x="0" y="60"/>
                  </a:cxn>
                  <a:cxn ang="0">
                    <a:pos x="3" y="41"/>
                  </a:cxn>
                  <a:cxn ang="0">
                    <a:pos x="3" y="21"/>
                  </a:cxn>
                  <a:cxn ang="0">
                    <a:pos x="3" y="0"/>
                  </a:cxn>
                  <a:cxn ang="0">
                    <a:pos x="11" y="16"/>
                  </a:cxn>
                  <a:cxn ang="0">
                    <a:pos x="22" y="32"/>
                  </a:cxn>
                  <a:cxn ang="0">
                    <a:pos x="30" y="51"/>
                  </a:cxn>
                  <a:cxn ang="0">
                    <a:pos x="35" y="71"/>
                  </a:cxn>
                </a:cxnLst>
                <a:rect l="0" t="0" r="r" b="b"/>
                <a:pathLst>
                  <a:path w="44" h="78">
                    <a:moveTo>
                      <a:pt x="35" y="71"/>
                    </a:moveTo>
                    <a:lnTo>
                      <a:pt x="44" y="71"/>
                    </a:lnTo>
                    <a:lnTo>
                      <a:pt x="35" y="76"/>
                    </a:lnTo>
                    <a:lnTo>
                      <a:pt x="22" y="78"/>
                    </a:lnTo>
                    <a:lnTo>
                      <a:pt x="11" y="78"/>
                    </a:lnTo>
                    <a:lnTo>
                      <a:pt x="0" y="78"/>
                    </a:lnTo>
                    <a:lnTo>
                      <a:pt x="0" y="60"/>
                    </a:lnTo>
                    <a:lnTo>
                      <a:pt x="3" y="41"/>
                    </a:lnTo>
                    <a:lnTo>
                      <a:pt x="3" y="21"/>
                    </a:lnTo>
                    <a:lnTo>
                      <a:pt x="3" y="0"/>
                    </a:lnTo>
                    <a:lnTo>
                      <a:pt x="11" y="16"/>
                    </a:lnTo>
                    <a:lnTo>
                      <a:pt x="22" y="32"/>
                    </a:lnTo>
                    <a:lnTo>
                      <a:pt x="30" y="51"/>
                    </a:lnTo>
                    <a:lnTo>
                      <a:pt x="35" y="71"/>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3" name="Freeform 319"/>
              <p:cNvSpPr>
                <a:spLocks/>
              </p:cNvSpPr>
              <p:nvPr/>
            </p:nvSpPr>
            <p:spPr bwMode="auto">
              <a:xfrm>
                <a:off x="3046" y="2209"/>
                <a:ext cx="9" cy="16"/>
              </a:xfrm>
              <a:custGeom>
                <a:avLst/>
                <a:gdLst/>
                <a:ahLst/>
                <a:cxnLst>
                  <a:cxn ang="0">
                    <a:pos x="35" y="60"/>
                  </a:cxn>
                  <a:cxn ang="0">
                    <a:pos x="28" y="62"/>
                  </a:cxn>
                  <a:cxn ang="0">
                    <a:pos x="19" y="65"/>
                  </a:cxn>
                  <a:cxn ang="0">
                    <a:pos x="11" y="65"/>
                  </a:cxn>
                  <a:cxn ang="0">
                    <a:pos x="0" y="65"/>
                  </a:cxn>
                  <a:cxn ang="0">
                    <a:pos x="0" y="0"/>
                  </a:cxn>
                  <a:cxn ang="0">
                    <a:pos x="14" y="13"/>
                  </a:cxn>
                  <a:cxn ang="0">
                    <a:pos x="22" y="30"/>
                  </a:cxn>
                  <a:cxn ang="0">
                    <a:pos x="30" y="46"/>
                  </a:cxn>
                  <a:cxn ang="0">
                    <a:pos x="35" y="60"/>
                  </a:cxn>
                </a:cxnLst>
                <a:rect l="0" t="0" r="r" b="b"/>
                <a:pathLst>
                  <a:path w="35" h="65">
                    <a:moveTo>
                      <a:pt x="35" y="60"/>
                    </a:moveTo>
                    <a:lnTo>
                      <a:pt x="28" y="62"/>
                    </a:lnTo>
                    <a:lnTo>
                      <a:pt x="19" y="65"/>
                    </a:lnTo>
                    <a:lnTo>
                      <a:pt x="11" y="65"/>
                    </a:lnTo>
                    <a:lnTo>
                      <a:pt x="0" y="65"/>
                    </a:lnTo>
                    <a:lnTo>
                      <a:pt x="0" y="0"/>
                    </a:lnTo>
                    <a:lnTo>
                      <a:pt x="14" y="13"/>
                    </a:lnTo>
                    <a:lnTo>
                      <a:pt x="22" y="30"/>
                    </a:lnTo>
                    <a:lnTo>
                      <a:pt x="30" y="46"/>
                    </a:lnTo>
                    <a:lnTo>
                      <a:pt x="35" y="60"/>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4" name="Freeform 320"/>
              <p:cNvSpPr>
                <a:spLocks/>
              </p:cNvSpPr>
              <p:nvPr/>
            </p:nvSpPr>
            <p:spPr bwMode="auto">
              <a:xfrm>
                <a:off x="2870" y="2210"/>
                <a:ext cx="20" cy="33"/>
              </a:xfrm>
              <a:custGeom>
                <a:avLst/>
                <a:gdLst/>
                <a:ahLst/>
                <a:cxnLst>
                  <a:cxn ang="0">
                    <a:pos x="79" y="0"/>
                  </a:cxn>
                  <a:cxn ang="0">
                    <a:pos x="74" y="32"/>
                  </a:cxn>
                  <a:cxn ang="0">
                    <a:pos x="71" y="66"/>
                  </a:cxn>
                  <a:cxn ang="0">
                    <a:pos x="65" y="98"/>
                  </a:cxn>
                  <a:cxn ang="0">
                    <a:pos x="60" y="131"/>
                  </a:cxn>
                  <a:cxn ang="0">
                    <a:pos x="49" y="106"/>
                  </a:cxn>
                  <a:cxn ang="0">
                    <a:pos x="38" y="78"/>
                  </a:cxn>
                  <a:cxn ang="0">
                    <a:pos x="28" y="55"/>
                  </a:cxn>
                  <a:cxn ang="0">
                    <a:pos x="17" y="30"/>
                  </a:cxn>
                  <a:cxn ang="0">
                    <a:pos x="0" y="30"/>
                  </a:cxn>
                  <a:cxn ang="0">
                    <a:pos x="0" y="13"/>
                  </a:cxn>
                  <a:cxn ang="0">
                    <a:pos x="19" y="11"/>
                  </a:cxn>
                  <a:cxn ang="0">
                    <a:pos x="42" y="8"/>
                  </a:cxn>
                  <a:cxn ang="0">
                    <a:pos x="60" y="6"/>
                  </a:cxn>
                  <a:cxn ang="0">
                    <a:pos x="79" y="0"/>
                  </a:cxn>
                </a:cxnLst>
                <a:rect l="0" t="0" r="r" b="b"/>
                <a:pathLst>
                  <a:path w="79" h="131">
                    <a:moveTo>
                      <a:pt x="79" y="0"/>
                    </a:moveTo>
                    <a:lnTo>
                      <a:pt x="74" y="32"/>
                    </a:lnTo>
                    <a:lnTo>
                      <a:pt x="71" y="66"/>
                    </a:lnTo>
                    <a:lnTo>
                      <a:pt x="65" y="98"/>
                    </a:lnTo>
                    <a:lnTo>
                      <a:pt x="60" y="131"/>
                    </a:lnTo>
                    <a:lnTo>
                      <a:pt x="49" y="106"/>
                    </a:lnTo>
                    <a:lnTo>
                      <a:pt x="38" y="78"/>
                    </a:lnTo>
                    <a:lnTo>
                      <a:pt x="28" y="55"/>
                    </a:lnTo>
                    <a:lnTo>
                      <a:pt x="17" y="30"/>
                    </a:lnTo>
                    <a:lnTo>
                      <a:pt x="0" y="30"/>
                    </a:lnTo>
                    <a:lnTo>
                      <a:pt x="0" y="13"/>
                    </a:lnTo>
                    <a:lnTo>
                      <a:pt x="19" y="11"/>
                    </a:lnTo>
                    <a:lnTo>
                      <a:pt x="42" y="8"/>
                    </a:lnTo>
                    <a:lnTo>
                      <a:pt x="60" y="6"/>
                    </a:lnTo>
                    <a:lnTo>
                      <a:pt x="79"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5" name="Freeform 321"/>
              <p:cNvSpPr>
                <a:spLocks/>
              </p:cNvSpPr>
              <p:nvPr/>
            </p:nvSpPr>
            <p:spPr bwMode="auto">
              <a:xfrm>
                <a:off x="2913" y="2211"/>
                <a:ext cx="6" cy="35"/>
              </a:xfrm>
              <a:custGeom>
                <a:avLst/>
                <a:gdLst/>
                <a:ahLst/>
                <a:cxnLst>
                  <a:cxn ang="0">
                    <a:pos x="16" y="137"/>
                  </a:cxn>
                  <a:cxn ang="0">
                    <a:pos x="14" y="140"/>
                  </a:cxn>
                  <a:cxn ang="0">
                    <a:pos x="8" y="142"/>
                  </a:cxn>
                  <a:cxn ang="0">
                    <a:pos x="5" y="142"/>
                  </a:cxn>
                  <a:cxn ang="0">
                    <a:pos x="0" y="142"/>
                  </a:cxn>
                  <a:cxn ang="0">
                    <a:pos x="2" y="137"/>
                  </a:cxn>
                  <a:cxn ang="0">
                    <a:pos x="5" y="131"/>
                  </a:cxn>
                  <a:cxn ang="0">
                    <a:pos x="5" y="129"/>
                  </a:cxn>
                  <a:cxn ang="0">
                    <a:pos x="0" y="126"/>
                  </a:cxn>
                  <a:cxn ang="0">
                    <a:pos x="2" y="94"/>
                  </a:cxn>
                  <a:cxn ang="0">
                    <a:pos x="5" y="64"/>
                  </a:cxn>
                  <a:cxn ang="0">
                    <a:pos x="8" y="30"/>
                  </a:cxn>
                  <a:cxn ang="0">
                    <a:pos x="14" y="0"/>
                  </a:cxn>
                  <a:cxn ang="0">
                    <a:pos x="21" y="36"/>
                  </a:cxn>
                  <a:cxn ang="0">
                    <a:pos x="21" y="71"/>
                  </a:cxn>
                  <a:cxn ang="0">
                    <a:pos x="19" y="107"/>
                  </a:cxn>
                  <a:cxn ang="0">
                    <a:pos x="16" y="137"/>
                  </a:cxn>
                </a:cxnLst>
                <a:rect l="0" t="0" r="r" b="b"/>
                <a:pathLst>
                  <a:path w="21" h="142">
                    <a:moveTo>
                      <a:pt x="16" y="137"/>
                    </a:moveTo>
                    <a:lnTo>
                      <a:pt x="14" y="140"/>
                    </a:lnTo>
                    <a:lnTo>
                      <a:pt x="8" y="142"/>
                    </a:lnTo>
                    <a:lnTo>
                      <a:pt x="5" y="142"/>
                    </a:lnTo>
                    <a:lnTo>
                      <a:pt x="0" y="142"/>
                    </a:lnTo>
                    <a:lnTo>
                      <a:pt x="2" y="137"/>
                    </a:lnTo>
                    <a:lnTo>
                      <a:pt x="5" y="131"/>
                    </a:lnTo>
                    <a:lnTo>
                      <a:pt x="5" y="129"/>
                    </a:lnTo>
                    <a:lnTo>
                      <a:pt x="0" y="126"/>
                    </a:lnTo>
                    <a:lnTo>
                      <a:pt x="2" y="94"/>
                    </a:lnTo>
                    <a:lnTo>
                      <a:pt x="5" y="64"/>
                    </a:lnTo>
                    <a:lnTo>
                      <a:pt x="8" y="30"/>
                    </a:lnTo>
                    <a:lnTo>
                      <a:pt x="14" y="0"/>
                    </a:lnTo>
                    <a:lnTo>
                      <a:pt x="21" y="36"/>
                    </a:lnTo>
                    <a:lnTo>
                      <a:pt x="21" y="71"/>
                    </a:lnTo>
                    <a:lnTo>
                      <a:pt x="19" y="107"/>
                    </a:lnTo>
                    <a:lnTo>
                      <a:pt x="16" y="137"/>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6" name="Freeform 322"/>
              <p:cNvSpPr>
                <a:spLocks/>
              </p:cNvSpPr>
              <p:nvPr/>
            </p:nvSpPr>
            <p:spPr bwMode="auto">
              <a:xfrm>
                <a:off x="2998" y="2212"/>
                <a:ext cx="11" cy="21"/>
              </a:xfrm>
              <a:custGeom>
                <a:avLst/>
                <a:gdLst/>
                <a:ahLst/>
                <a:cxnLst>
                  <a:cxn ang="0">
                    <a:pos x="46" y="77"/>
                  </a:cxn>
                  <a:cxn ang="0">
                    <a:pos x="2" y="82"/>
                  </a:cxn>
                  <a:cxn ang="0">
                    <a:pos x="5" y="63"/>
                  </a:cxn>
                  <a:cxn ang="0">
                    <a:pos x="2" y="40"/>
                  </a:cxn>
                  <a:cxn ang="0">
                    <a:pos x="0" y="19"/>
                  </a:cxn>
                  <a:cxn ang="0">
                    <a:pos x="2" y="0"/>
                  </a:cxn>
                  <a:cxn ang="0">
                    <a:pos x="16" y="17"/>
                  </a:cxn>
                  <a:cxn ang="0">
                    <a:pos x="30" y="35"/>
                  </a:cxn>
                  <a:cxn ang="0">
                    <a:pos x="40" y="54"/>
                  </a:cxn>
                  <a:cxn ang="0">
                    <a:pos x="46" y="77"/>
                  </a:cxn>
                </a:cxnLst>
                <a:rect l="0" t="0" r="r" b="b"/>
                <a:pathLst>
                  <a:path w="46" h="82">
                    <a:moveTo>
                      <a:pt x="46" y="77"/>
                    </a:moveTo>
                    <a:lnTo>
                      <a:pt x="2" y="82"/>
                    </a:lnTo>
                    <a:lnTo>
                      <a:pt x="5" y="63"/>
                    </a:lnTo>
                    <a:lnTo>
                      <a:pt x="2" y="40"/>
                    </a:lnTo>
                    <a:lnTo>
                      <a:pt x="0" y="19"/>
                    </a:lnTo>
                    <a:lnTo>
                      <a:pt x="2" y="0"/>
                    </a:lnTo>
                    <a:lnTo>
                      <a:pt x="16" y="17"/>
                    </a:lnTo>
                    <a:lnTo>
                      <a:pt x="30" y="35"/>
                    </a:lnTo>
                    <a:lnTo>
                      <a:pt x="40" y="54"/>
                    </a:lnTo>
                    <a:lnTo>
                      <a:pt x="46" y="77"/>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7" name="Freeform 323"/>
              <p:cNvSpPr>
                <a:spLocks/>
              </p:cNvSpPr>
              <p:nvPr/>
            </p:nvSpPr>
            <p:spPr bwMode="auto">
              <a:xfrm>
                <a:off x="2969" y="2214"/>
                <a:ext cx="13" cy="23"/>
              </a:xfrm>
              <a:custGeom>
                <a:avLst/>
                <a:gdLst/>
                <a:ahLst/>
                <a:cxnLst>
                  <a:cxn ang="0">
                    <a:pos x="53" y="88"/>
                  </a:cxn>
                  <a:cxn ang="0">
                    <a:pos x="5" y="96"/>
                  </a:cxn>
                  <a:cxn ang="0">
                    <a:pos x="0" y="0"/>
                  </a:cxn>
                  <a:cxn ang="0">
                    <a:pos x="16" y="23"/>
                  </a:cxn>
                  <a:cxn ang="0">
                    <a:pos x="30" y="42"/>
                  </a:cxn>
                  <a:cxn ang="0">
                    <a:pos x="43" y="63"/>
                  </a:cxn>
                  <a:cxn ang="0">
                    <a:pos x="53" y="88"/>
                  </a:cxn>
                </a:cxnLst>
                <a:rect l="0" t="0" r="r" b="b"/>
                <a:pathLst>
                  <a:path w="53" h="96">
                    <a:moveTo>
                      <a:pt x="53" y="88"/>
                    </a:moveTo>
                    <a:lnTo>
                      <a:pt x="5" y="96"/>
                    </a:lnTo>
                    <a:lnTo>
                      <a:pt x="0" y="0"/>
                    </a:lnTo>
                    <a:lnTo>
                      <a:pt x="16" y="23"/>
                    </a:lnTo>
                    <a:lnTo>
                      <a:pt x="30" y="42"/>
                    </a:lnTo>
                    <a:lnTo>
                      <a:pt x="43" y="63"/>
                    </a:lnTo>
                    <a:lnTo>
                      <a:pt x="53" y="88"/>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8" name="Freeform 324"/>
              <p:cNvSpPr>
                <a:spLocks/>
              </p:cNvSpPr>
              <p:nvPr/>
            </p:nvSpPr>
            <p:spPr bwMode="auto">
              <a:xfrm>
                <a:off x="2845" y="2215"/>
                <a:ext cx="19" cy="30"/>
              </a:xfrm>
              <a:custGeom>
                <a:avLst/>
                <a:gdLst/>
                <a:ahLst/>
                <a:cxnLst>
                  <a:cxn ang="0">
                    <a:pos x="74" y="0"/>
                  </a:cxn>
                  <a:cxn ang="0">
                    <a:pos x="68" y="29"/>
                  </a:cxn>
                  <a:cxn ang="0">
                    <a:pos x="68" y="59"/>
                  </a:cxn>
                  <a:cxn ang="0">
                    <a:pos x="65" y="90"/>
                  </a:cxn>
                  <a:cxn ang="0">
                    <a:pos x="60" y="120"/>
                  </a:cxn>
                  <a:cxn ang="0">
                    <a:pos x="14" y="24"/>
                  </a:cxn>
                  <a:cxn ang="0">
                    <a:pos x="0" y="24"/>
                  </a:cxn>
                  <a:cxn ang="0">
                    <a:pos x="0" y="19"/>
                  </a:cxn>
                  <a:cxn ang="0">
                    <a:pos x="3" y="13"/>
                  </a:cxn>
                  <a:cxn ang="0">
                    <a:pos x="9" y="11"/>
                  </a:cxn>
                  <a:cxn ang="0">
                    <a:pos x="14" y="11"/>
                  </a:cxn>
                  <a:cxn ang="0">
                    <a:pos x="30" y="8"/>
                  </a:cxn>
                  <a:cxn ang="0">
                    <a:pos x="46" y="6"/>
                  </a:cxn>
                  <a:cxn ang="0">
                    <a:pos x="60" y="3"/>
                  </a:cxn>
                  <a:cxn ang="0">
                    <a:pos x="74" y="0"/>
                  </a:cxn>
                </a:cxnLst>
                <a:rect l="0" t="0" r="r" b="b"/>
                <a:pathLst>
                  <a:path w="74" h="120">
                    <a:moveTo>
                      <a:pt x="74" y="0"/>
                    </a:moveTo>
                    <a:lnTo>
                      <a:pt x="68" y="29"/>
                    </a:lnTo>
                    <a:lnTo>
                      <a:pt x="68" y="59"/>
                    </a:lnTo>
                    <a:lnTo>
                      <a:pt x="65" y="90"/>
                    </a:lnTo>
                    <a:lnTo>
                      <a:pt x="60" y="120"/>
                    </a:lnTo>
                    <a:lnTo>
                      <a:pt x="14" y="24"/>
                    </a:lnTo>
                    <a:lnTo>
                      <a:pt x="0" y="24"/>
                    </a:lnTo>
                    <a:lnTo>
                      <a:pt x="0" y="19"/>
                    </a:lnTo>
                    <a:lnTo>
                      <a:pt x="3" y="13"/>
                    </a:lnTo>
                    <a:lnTo>
                      <a:pt x="9" y="11"/>
                    </a:lnTo>
                    <a:lnTo>
                      <a:pt x="14" y="11"/>
                    </a:lnTo>
                    <a:lnTo>
                      <a:pt x="30" y="8"/>
                    </a:lnTo>
                    <a:lnTo>
                      <a:pt x="46" y="6"/>
                    </a:lnTo>
                    <a:lnTo>
                      <a:pt x="60" y="3"/>
                    </a:lnTo>
                    <a:lnTo>
                      <a:pt x="74"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89" name="Freeform 325"/>
              <p:cNvSpPr>
                <a:spLocks/>
              </p:cNvSpPr>
              <p:nvPr/>
            </p:nvSpPr>
            <p:spPr bwMode="auto">
              <a:xfrm>
                <a:off x="2863" y="2218"/>
                <a:ext cx="5" cy="36"/>
              </a:xfrm>
              <a:custGeom>
                <a:avLst/>
                <a:gdLst/>
                <a:ahLst/>
                <a:cxnLst>
                  <a:cxn ang="0">
                    <a:pos x="19" y="144"/>
                  </a:cxn>
                  <a:cxn ang="0">
                    <a:pos x="14" y="144"/>
                  </a:cxn>
                  <a:cxn ang="0">
                    <a:pos x="3" y="133"/>
                  </a:cxn>
                  <a:cxn ang="0">
                    <a:pos x="0" y="119"/>
                  </a:cxn>
                  <a:cxn ang="0">
                    <a:pos x="3" y="109"/>
                  </a:cxn>
                  <a:cxn ang="0">
                    <a:pos x="3" y="98"/>
                  </a:cxn>
                  <a:cxn ang="0">
                    <a:pos x="8" y="73"/>
                  </a:cxn>
                  <a:cxn ang="0">
                    <a:pos x="11" y="48"/>
                  </a:cxn>
                  <a:cxn ang="0">
                    <a:pos x="16" y="25"/>
                  </a:cxn>
                  <a:cxn ang="0">
                    <a:pos x="19" y="0"/>
                  </a:cxn>
                  <a:cxn ang="0">
                    <a:pos x="19" y="144"/>
                  </a:cxn>
                </a:cxnLst>
                <a:rect l="0" t="0" r="r" b="b"/>
                <a:pathLst>
                  <a:path w="19" h="144">
                    <a:moveTo>
                      <a:pt x="19" y="144"/>
                    </a:moveTo>
                    <a:lnTo>
                      <a:pt x="14" y="144"/>
                    </a:lnTo>
                    <a:lnTo>
                      <a:pt x="3" y="133"/>
                    </a:lnTo>
                    <a:lnTo>
                      <a:pt x="0" y="119"/>
                    </a:lnTo>
                    <a:lnTo>
                      <a:pt x="3" y="109"/>
                    </a:lnTo>
                    <a:lnTo>
                      <a:pt x="3" y="98"/>
                    </a:lnTo>
                    <a:lnTo>
                      <a:pt x="8" y="73"/>
                    </a:lnTo>
                    <a:lnTo>
                      <a:pt x="11" y="48"/>
                    </a:lnTo>
                    <a:lnTo>
                      <a:pt x="16" y="25"/>
                    </a:lnTo>
                    <a:lnTo>
                      <a:pt x="19" y="0"/>
                    </a:lnTo>
                    <a:lnTo>
                      <a:pt x="19" y="144"/>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0" name="Freeform 326"/>
              <p:cNvSpPr>
                <a:spLocks/>
              </p:cNvSpPr>
              <p:nvPr/>
            </p:nvSpPr>
            <p:spPr bwMode="auto">
              <a:xfrm>
                <a:off x="2896" y="2218"/>
                <a:ext cx="13" cy="31"/>
              </a:xfrm>
              <a:custGeom>
                <a:avLst/>
                <a:gdLst/>
                <a:ahLst/>
                <a:cxnLst>
                  <a:cxn ang="0">
                    <a:pos x="55" y="109"/>
                  </a:cxn>
                  <a:cxn ang="0">
                    <a:pos x="55" y="114"/>
                  </a:cxn>
                  <a:cxn ang="0">
                    <a:pos x="5" y="126"/>
                  </a:cxn>
                  <a:cxn ang="0">
                    <a:pos x="5" y="96"/>
                  </a:cxn>
                  <a:cxn ang="0">
                    <a:pos x="2" y="62"/>
                  </a:cxn>
                  <a:cxn ang="0">
                    <a:pos x="0" y="32"/>
                  </a:cxn>
                  <a:cxn ang="0">
                    <a:pos x="0" y="0"/>
                  </a:cxn>
                  <a:cxn ang="0">
                    <a:pos x="16" y="25"/>
                  </a:cxn>
                  <a:cxn ang="0">
                    <a:pos x="27" y="52"/>
                  </a:cxn>
                  <a:cxn ang="0">
                    <a:pos x="41" y="82"/>
                  </a:cxn>
                  <a:cxn ang="0">
                    <a:pos x="55" y="109"/>
                  </a:cxn>
                </a:cxnLst>
                <a:rect l="0" t="0" r="r" b="b"/>
                <a:pathLst>
                  <a:path w="55" h="126">
                    <a:moveTo>
                      <a:pt x="55" y="109"/>
                    </a:moveTo>
                    <a:lnTo>
                      <a:pt x="55" y="114"/>
                    </a:lnTo>
                    <a:lnTo>
                      <a:pt x="5" y="126"/>
                    </a:lnTo>
                    <a:lnTo>
                      <a:pt x="5" y="96"/>
                    </a:lnTo>
                    <a:lnTo>
                      <a:pt x="2" y="62"/>
                    </a:lnTo>
                    <a:lnTo>
                      <a:pt x="0" y="32"/>
                    </a:lnTo>
                    <a:lnTo>
                      <a:pt x="0" y="0"/>
                    </a:lnTo>
                    <a:lnTo>
                      <a:pt x="16" y="25"/>
                    </a:lnTo>
                    <a:lnTo>
                      <a:pt x="27" y="52"/>
                    </a:lnTo>
                    <a:lnTo>
                      <a:pt x="41" y="82"/>
                    </a:lnTo>
                    <a:lnTo>
                      <a:pt x="55" y="109"/>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1" name="Freeform 327"/>
              <p:cNvSpPr>
                <a:spLocks/>
              </p:cNvSpPr>
              <p:nvPr/>
            </p:nvSpPr>
            <p:spPr bwMode="auto">
              <a:xfrm>
                <a:off x="2945" y="2218"/>
                <a:ext cx="11" cy="24"/>
              </a:xfrm>
              <a:custGeom>
                <a:avLst/>
                <a:gdLst/>
                <a:ahLst/>
                <a:cxnLst>
                  <a:cxn ang="0">
                    <a:pos x="43" y="90"/>
                  </a:cxn>
                  <a:cxn ang="0">
                    <a:pos x="0" y="96"/>
                  </a:cxn>
                  <a:cxn ang="0">
                    <a:pos x="0" y="0"/>
                  </a:cxn>
                  <a:cxn ang="0">
                    <a:pos x="11" y="22"/>
                  </a:cxn>
                  <a:cxn ang="0">
                    <a:pos x="25" y="43"/>
                  </a:cxn>
                  <a:cxn ang="0">
                    <a:pos x="36" y="66"/>
                  </a:cxn>
                  <a:cxn ang="0">
                    <a:pos x="43" y="90"/>
                  </a:cxn>
                </a:cxnLst>
                <a:rect l="0" t="0" r="r" b="b"/>
                <a:pathLst>
                  <a:path w="43" h="96">
                    <a:moveTo>
                      <a:pt x="43" y="90"/>
                    </a:moveTo>
                    <a:lnTo>
                      <a:pt x="0" y="96"/>
                    </a:lnTo>
                    <a:lnTo>
                      <a:pt x="0" y="0"/>
                    </a:lnTo>
                    <a:lnTo>
                      <a:pt x="11" y="22"/>
                    </a:lnTo>
                    <a:lnTo>
                      <a:pt x="25" y="43"/>
                    </a:lnTo>
                    <a:lnTo>
                      <a:pt x="36" y="66"/>
                    </a:lnTo>
                    <a:lnTo>
                      <a:pt x="43" y="90"/>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2" name="Freeform 328"/>
              <p:cNvSpPr>
                <a:spLocks/>
              </p:cNvSpPr>
              <p:nvPr/>
            </p:nvSpPr>
            <p:spPr bwMode="auto">
              <a:xfrm>
                <a:off x="2817" y="2219"/>
                <a:ext cx="21" cy="33"/>
              </a:xfrm>
              <a:custGeom>
                <a:avLst/>
                <a:gdLst/>
                <a:ahLst/>
                <a:cxnLst>
                  <a:cxn ang="0">
                    <a:pos x="85" y="0"/>
                  </a:cxn>
                  <a:cxn ang="0">
                    <a:pos x="76" y="32"/>
                  </a:cxn>
                  <a:cxn ang="0">
                    <a:pos x="71" y="65"/>
                  </a:cxn>
                  <a:cxn ang="0">
                    <a:pos x="69" y="100"/>
                  </a:cxn>
                  <a:cxn ang="0">
                    <a:pos x="66" y="133"/>
                  </a:cxn>
                  <a:cxn ang="0">
                    <a:pos x="53" y="108"/>
                  </a:cxn>
                  <a:cxn ang="0">
                    <a:pos x="41" y="86"/>
                  </a:cxn>
                  <a:cxn ang="0">
                    <a:pos x="25" y="62"/>
                  </a:cxn>
                  <a:cxn ang="0">
                    <a:pos x="9" y="42"/>
                  </a:cxn>
                  <a:cxn ang="0">
                    <a:pos x="3" y="37"/>
                  </a:cxn>
                  <a:cxn ang="0">
                    <a:pos x="0" y="30"/>
                  </a:cxn>
                  <a:cxn ang="0">
                    <a:pos x="0" y="21"/>
                  </a:cxn>
                  <a:cxn ang="0">
                    <a:pos x="0" y="12"/>
                  </a:cxn>
                  <a:cxn ang="0">
                    <a:pos x="9" y="12"/>
                  </a:cxn>
                  <a:cxn ang="0">
                    <a:pos x="20" y="10"/>
                  </a:cxn>
                  <a:cxn ang="0">
                    <a:pos x="30" y="10"/>
                  </a:cxn>
                  <a:cxn ang="0">
                    <a:pos x="41" y="7"/>
                  </a:cxn>
                  <a:cxn ang="0">
                    <a:pos x="53" y="5"/>
                  </a:cxn>
                  <a:cxn ang="0">
                    <a:pos x="64" y="2"/>
                  </a:cxn>
                  <a:cxn ang="0">
                    <a:pos x="74" y="2"/>
                  </a:cxn>
                  <a:cxn ang="0">
                    <a:pos x="85" y="0"/>
                  </a:cxn>
                </a:cxnLst>
                <a:rect l="0" t="0" r="r" b="b"/>
                <a:pathLst>
                  <a:path w="85" h="133">
                    <a:moveTo>
                      <a:pt x="85" y="0"/>
                    </a:moveTo>
                    <a:lnTo>
                      <a:pt x="76" y="32"/>
                    </a:lnTo>
                    <a:lnTo>
                      <a:pt x="71" y="65"/>
                    </a:lnTo>
                    <a:lnTo>
                      <a:pt x="69" y="100"/>
                    </a:lnTo>
                    <a:lnTo>
                      <a:pt x="66" y="133"/>
                    </a:lnTo>
                    <a:lnTo>
                      <a:pt x="53" y="108"/>
                    </a:lnTo>
                    <a:lnTo>
                      <a:pt x="41" y="86"/>
                    </a:lnTo>
                    <a:lnTo>
                      <a:pt x="25" y="62"/>
                    </a:lnTo>
                    <a:lnTo>
                      <a:pt x="9" y="42"/>
                    </a:lnTo>
                    <a:lnTo>
                      <a:pt x="3" y="37"/>
                    </a:lnTo>
                    <a:lnTo>
                      <a:pt x="0" y="30"/>
                    </a:lnTo>
                    <a:lnTo>
                      <a:pt x="0" y="21"/>
                    </a:lnTo>
                    <a:lnTo>
                      <a:pt x="0" y="12"/>
                    </a:lnTo>
                    <a:lnTo>
                      <a:pt x="9" y="12"/>
                    </a:lnTo>
                    <a:lnTo>
                      <a:pt x="20" y="10"/>
                    </a:lnTo>
                    <a:lnTo>
                      <a:pt x="30" y="10"/>
                    </a:lnTo>
                    <a:lnTo>
                      <a:pt x="41" y="7"/>
                    </a:lnTo>
                    <a:lnTo>
                      <a:pt x="53" y="5"/>
                    </a:lnTo>
                    <a:lnTo>
                      <a:pt x="64" y="2"/>
                    </a:lnTo>
                    <a:lnTo>
                      <a:pt x="74" y="2"/>
                    </a:lnTo>
                    <a:lnTo>
                      <a:pt x="85" y="0"/>
                    </a:lnTo>
                    <a:close/>
                  </a:path>
                </a:pathLst>
              </a:custGeom>
              <a:solidFill>
                <a:srgbClr val="89D6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3" name="Freeform 329"/>
              <p:cNvSpPr>
                <a:spLocks/>
              </p:cNvSpPr>
              <p:nvPr/>
            </p:nvSpPr>
            <p:spPr bwMode="auto">
              <a:xfrm>
                <a:off x="2836" y="2220"/>
                <a:ext cx="6" cy="39"/>
              </a:xfrm>
              <a:custGeom>
                <a:avLst/>
                <a:gdLst/>
                <a:ahLst/>
                <a:cxnLst>
                  <a:cxn ang="0">
                    <a:pos x="19" y="155"/>
                  </a:cxn>
                  <a:cxn ang="0">
                    <a:pos x="8" y="153"/>
                  </a:cxn>
                  <a:cxn ang="0">
                    <a:pos x="5" y="145"/>
                  </a:cxn>
                  <a:cxn ang="0">
                    <a:pos x="5" y="134"/>
                  </a:cxn>
                  <a:cxn ang="0">
                    <a:pos x="0" y="125"/>
                  </a:cxn>
                  <a:cxn ang="0">
                    <a:pos x="2" y="95"/>
                  </a:cxn>
                  <a:cxn ang="0">
                    <a:pos x="5" y="63"/>
                  </a:cxn>
                  <a:cxn ang="0">
                    <a:pos x="10" y="33"/>
                  </a:cxn>
                  <a:cxn ang="0">
                    <a:pos x="19" y="0"/>
                  </a:cxn>
                  <a:cxn ang="0">
                    <a:pos x="21" y="40"/>
                  </a:cxn>
                  <a:cxn ang="0">
                    <a:pos x="21" y="79"/>
                  </a:cxn>
                  <a:cxn ang="0">
                    <a:pos x="19" y="118"/>
                  </a:cxn>
                  <a:cxn ang="0">
                    <a:pos x="19" y="155"/>
                  </a:cxn>
                </a:cxnLst>
                <a:rect l="0" t="0" r="r" b="b"/>
                <a:pathLst>
                  <a:path w="21" h="155">
                    <a:moveTo>
                      <a:pt x="19" y="155"/>
                    </a:moveTo>
                    <a:lnTo>
                      <a:pt x="8" y="153"/>
                    </a:lnTo>
                    <a:lnTo>
                      <a:pt x="5" y="145"/>
                    </a:lnTo>
                    <a:lnTo>
                      <a:pt x="5" y="134"/>
                    </a:lnTo>
                    <a:lnTo>
                      <a:pt x="0" y="125"/>
                    </a:lnTo>
                    <a:lnTo>
                      <a:pt x="2" y="95"/>
                    </a:lnTo>
                    <a:lnTo>
                      <a:pt x="5" y="63"/>
                    </a:lnTo>
                    <a:lnTo>
                      <a:pt x="10" y="33"/>
                    </a:lnTo>
                    <a:lnTo>
                      <a:pt x="19" y="0"/>
                    </a:lnTo>
                    <a:lnTo>
                      <a:pt x="21" y="40"/>
                    </a:lnTo>
                    <a:lnTo>
                      <a:pt x="21" y="79"/>
                    </a:lnTo>
                    <a:lnTo>
                      <a:pt x="19" y="118"/>
                    </a:lnTo>
                    <a:lnTo>
                      <a:pt x="19" y="155"/>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4" name="Freeform 330"/>
              <p:cNvSpPr>
                <a:spLocks/>
              </p:cNvSpPr>
              <p:nvPr/>
            </p:nvSpPr>
            <p:spPr bwMode="auto">
              <a:xfrm>
                <a:off x="2922" y="2220"/>
                <a:ext cx="9" cy="25"/>
              </a:xfrm>
              <a:custGeom>
                <a:avLst/>
                <a:gdLst/>
                <a:ahLst/>
                <a:cxnLst>
                  <a:cxn ang="0">
                    <a:pos x="35" y="93"/>
                  </a:cxn>
                  <a:cxn ang="0">
                    <a:pos x="0" y="101"/>
                  </a:cxn>
                  <a:cxn ang="0">
                    <a:pos x="0" y="0"/>
                  </a:cxn>
                  <a:cxn ang="0">
                    <a:pos x="11" y="24"/>
                  </a:cxn>
                  <a:cxn ang="0">
                    <a:pos x="19" y="49"/>
                  </a:cxn>
                  <a:cxn ang="0">
                    <a:pos x="27" y="71"/>
                  </a:cxn>
                  <a:cxn ang="0">
                    <a:pos x="35" y="93"/>
                  </a:cxn>
                </a:cxnLst>
                <a:rect l="0" t="0" r="r" b="b"/>
                <a:pathLst>
                  <a:path w="35" h="101">
                    <a:moveTo>
                      <a:pt x="35" y="93"/>
                    </a:moveTo>
                    <a:lnTo>
                      <a:pt x="0" y="101"/>
                    </a:lnTo>
                    <a:lnTo>
                      <a:pt x="0" y="0"/>
                    </a:lnTo>
                    <a:lnTo>
                      <a:pt x="11" y="24"/>
                    </a:lnTo>
                    <a:lnTo>
                      <a:pt x="19" y="49"/>
                    </a:lnTo>
                    <a:lnTo>
                      <a:pt x="27" y="71"/>
                    </a:lnTo>
                    <a:lnTo>
                      <a:pt x="35" y="93"/>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5" name="Freeform 331"/>
              <p:cNvSpPr>
                <a:spLocks/>
              </p:cNvSpPr>
              <p:nvPr/>
            </p:nvSpPr>
            <p:spPr bwMode="auto">
              <a:xfrm>
                <a:off x="2890" y="2221"/>
                <a:ext cx="4" cy="29"/>
              </a:xfrm>
              <a:custGeom>
                <a:avLst/>
                <a:gdLst/>
                <a:ahLst/>
                <a:cxnLst>
                  <a:cxn ang="0">
                    <a:pos x="16" y="113"/>
                  </a:cxn>
                  <a:cxn ang="0">
                    <a:pos x="14" y="113"/>
                  </a:cxn>
                  <a:cxn ang="0">
                    <a:pos x="9" y="115"/>
                  </a:cxn>
                  <a:cxn ang="0">
                    <a:pos x="5" y="115"/>
                  </a:cxn>
                  <a:cxn ang="0">
                    <a:pos x="0" y="113"/>
                  </a:cxn>
                  <a:cxn ang="0">
                    <a:pos x="0" y="85"/>
                  </a:cxn>
                  <a:cxn ang="0">
                    <a:pos x="3" y="58"/>
                  </a:cxn>
                  <a:cxn ang="0">
                    <a:pos x="5" y="30"/>
                  </a:cxn>
                  <a:cxn ang="0">
                    <a:pos x="11" y="0"/>
                  </a:cxn>
                  <a:cxn ang="0">
                    <a:pos x="14" y="30"/>
                  </a:cxn>
                  <a:cxn ang="0">
                    <a:pos x="14" y="58"/>
                  </a:cxn>
                  <a:cxn ang="0">
                    <a:pos x="11" y="85"/>
                  </a:cxn>
                  <a:cxn ang="0">
                    <a:pos x="16" y="113"/>
                  </a:cxn>
                </a:cxnLst>
                <a:rect l="0" t="0" r="r" b="b"/>
                <a:pathLst>
                  <a:path w="16" h="115">
                    <a:moveTo>
                      <a:pt x="16" y="113"/>
                    </a:moveTo>
                    <a:lnTo>
                      <a:pt x="14" y="113"/>
                    </a:lnTo>
                    <a:lnTo>
                      <a:pt x="9" y="115"/>
                    </a:lnTo>
                    <a:lnTo>
                      <a:pt x="5" y="115"/>
                    </a:lnTo>
                    <a:lnTo>
                      <a:pt x="0" y="113"/>
                    </a:lnTo>
                    <a:lnTo>
                      <a:pt x="0" y="85"/>
                    </a:lnTo>
                    <a:lnTo>
                      <a:pt x="3" y="58"/>
                    </a:lnTo>
                    <a:lnTo>
                      <a:pt x="5" y="30"/>
                    </a:lnTo>
                    <a:lnTo>
                      <a:pt x="11" y="0"/>
                    </a:lnTo>
                    <a:lnTo>
                      <a:pt x="14" y="30"/>
                    </a:lnTo>
                    <a:lnTo>
                      <a:pt x="14" y="58"/>
                    </a:lnTo>
                    <a:lnTo>
                      <a:pt x="11" y="85"/>
                    </a:lnTo>
                    <a:lnTo>
                      <a:pt x="16" y="113"/>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6" name="Freeform 332"/>
              <p:cNvSpPr>
                <a:spLocks/>
              </p:cNvSpPr>
              <p:nvPr/>
            </p:nvSpPr>
            <p:spPr bwMode="auto">
              <a:xfrm>
                <a:off x="2811" y="2224"/>
                <a:ext cx="5" cy="38"/>
              </a:xfrm>
              <a:custGeom>
                <a:avLst/>
                <a:gdLst/>
                <a:ahLst/>
                <a:cxnLst>
                  <a:cxn ang="0">
                    <a:pos x="10" y="138"/>
                  </a:cxn>
                  <a:cxn ang="0">
                    <a:pos x="14" y="138"/>
                  </a:cxn>
                  <a:cxn ang="0">
                    <a:pos x="16" y="141"/>
                  </a:cxn>
                  <a:cxn ang="0">
                    <a:pos x="19" y="147"/>
                  </a:cxn>
                  <a:cxn ang="0">
                    <a:pos x="19" y="149"/>
                  </a:cxn>
                  <a:cxn ang="0">
                    <a:pos x="16" y="152"/>
                  </a:cxn>
                  <a:cxn ang="0">
                    <a:pos x="14" y="152"/>
                  </a:cxn>
                  <a:cxn ang="0">
                    <a:pos x="8" y="149"/>
                  </a:cxn>
                  <a:cxn ang="0">
                    <a:pos x="5" y="149"/>
                  </a:cxn>
                  <a:cxn ang="0">
                    <a:pos x="5" y="141"/>
                  </a:cxn>
                  <a:cxn ang="0">
                    <a:pos x="5" y="128"/>
                  </a:cxn>
                  <a:cxn ang="0">
                    <a:pos x="3" y="117"/>
                  </a:cxn>
                  <a:cxn ang="0">
                    <a:pos x="0" y="108"/>
                  </a:cxn>
                  <a:cxn ang="0">
                    <a:pos x="3" y="81"/>
                  </a:cxn>
                  <a:cxn ang="0">
                    <a:pos x="0" y="54"/>
                  </a:cxn>
                  <a:cxn ang="0">
                    <a:pos x="0" y="27"/>
                  </a:cxn>
                  <a:cxn ang="0">
                    <a:pos x="5" y="0"/>
                  </a:cxn>
                  <a:cxn ang="0">
                    <a:pos x="10" y="35"/>
                  </a:cxn>
                  <a:cxn ang="0">
                    <a:pos x="14" y="71"/>
                  </a:cxn>
                  <a:cxn ang="0">
                    <a:pos x="10" y="106"/>
                  </a:cxn>
                  <a:cxn ang="0">
                    <a:pos x="10" y="138"/>
                  </a:cxn>
                </a:cxnLst>
                <a:rect l="0" t="0" r="r" b="b"/>
                <a:pathLst>
                  <a:path w="19" h="152">
                    <a:moveTo>
                      <a:pt x="10" y="138"/>
                    </a:moveTo>
                    <a:lnTo>
                      <a:pt x="14" y="138"/>
                    </a:lnTo>
                    <a:lnTo>
                      <a:pt x="16" y="141"/>
                    </a:lnTo>
                    <a:lnTo>
                      <a:pt x="19" y="147"/>
                    </a:lnTo>
                    <a:lnTo>
                      <a:pt x="19" y="149"/>
                    </a:lnTo>
                    <a:lnTo>
                      <a:pt x="16" y="152"/>
                    </a:lnTo>
                    <a:lnTo>
                      <a:pt x="14" y="152"/>
                    </a:lnTo>
                    <a:lnTo>
                      <a:pt x="8" y="149"/>
                    </a:lnTo>
                    <a:lnTo>
                      <a:pt x="5" y="149"/>
                    </a:lnTo>
                    <a:lnTo>
                      <a:pt x="5" y="141"/>
                    </a:lnTo>
                    <a:lnTo>
                      <a:pt x="5" y="128"/>
                    </a:lnTo>
                    <a:lnTo>
                      <a:pt x="3" y="117"/>
                    </a:lnTo>
                    <a:lnTo>
                      <a:pt x="0" y="108"/>
                    </a:lnTo>
                    <a:lnTo>
                      <a:pt x="3" y="81"/>
                    </a:lnTo>
                    <a:lnTo>
                      <a:pt x="0" y="54"/>
                    </a:lnTo>
                    <a:lnTo>
                      <a:pt x="0" y="27"/>
                    </a:lnTo>
                    <a:lnTo>
                      <a:pt x="5" y="0"/>
                    </a:lnTo>
                    <a:lnTo>
                      <a:pt x="10" y="35"/>
                    </a:lnTo>
                    <a:lnTo>
                      <a:pt x="14" y="71"/>
                    </a:lnTo>
                    <a:lnTo>
                      <a:pt x="10" y="106"/>
                    </a:lnTo>
                    <a:lnTo>
                      <a:pt x="10" y="138"/>
                    </a:lnTo>
                    <a:close/>
                  </a:path>
                </a:pathLst>
              </a:custGeom>
              <a:solidFill>
                <a:srgbClr val="BFD1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7" name="Freeform 333"/>
              <p:cNvSpPr>
                <a:spLocks/>
              </p:cNvSpPr>
              <p:nvPr/>
            </p:nvSpPr>
            <p:spPr bwMode="auto">
              <a:xfrm>
                <a:off x="2870" y="2224"/>
                <a:ext cx="15" cy="28"/>
              </a:xfrm>
              <a:custGeom>
                <a:avLst/>
                <a:gdLst/>
                <a:ahLst/>
                <a:cxnLst>
                  <a:cxn ang="0">
                    <a:pos x="57" y="106"/>
                  </a:cxn>
                  <a:cxn ang="0">
                    <a:pos x="46" y="111"/>
                  </a:cxn>
                  <a:cxn ang="0">
                    <a:pos x="35" y="114"/>
                  </a:cxn>
                  <a:cxn ang="0">
                    <a:pos x="21" y="114"/>
                  </a:cxn>
                  <a:cxn ang="0">
                    <a:pos x="8" y="114"/>
                  </a:cxn>
                  <a:cxn ang="0">
                    <a:pos x="5" y="84"/>
                  </a:cxn>
                  <a:cxn ang="0">
                    <a:pos x="2" y="57"/>
                  </a:cxn>
                  <a:cxn ang="0">
                    <a:pos x="0" y="30"/>
                  </a:cxn>
                  <a:cxn ang="0">
                    <a:pos x="2" y="0"/>
                  </a:cxn>
                  <a:cxn ang="0">
                    <a:pos x="19" y="23"/>
                  </a:cxn>
                  <a:cxn ang="0">
                    <a:pos x="30" y="51"/>
                  </a:cxn>
                  <a:cxn ang="0">
                    <a:pos x="41" y="81"/>
                  </a:cxn>
                  <a:cxn ang="0">
                    <a:pos x="57" y="106"/>
                  </a:cxn>
                </a:cxnLst>
                <a:rect l="0" t="0" r="r" b="b"/>
                <a:pathLst>
                  <a:path w="57" h="114">
                    <a:moveTo>
                      <a:pt x="57" y="106"/>
                    </a:moveTo>
                    <a:lnTo>
                      <a:pt x="46" y="111"/>
                    </a:lnTo>
                    <a:lnTo>
                      <a:pt x="35" y="114"/>
                    </a:lnTo>
                    <a:lnTo>
                      <a:pt x="21" y="114"/>
                    </a:lnTo>
                    <a:lnTo>
                      <a:pt x="8" y="114"/>
                    </a:lnTo>
                    <a:lnTo>
                      <a:pt x="5" y="84"/>
                    </a:lnTo>
                    <a:lnTo>
                      <a:pt x="2" y="57"/>
                    </a:lnTo>
                    <a:lnTo>
                      <a:pt x="0" y="30"/>
                    </a:lnTo>
                    <a:lnTo>
                      <a:pt x="2" y="0"/>
                    </a:lnTo>
                    <a:lnTo>
                      <a:pt x="19" y="23"/>
                    </a:lnTo>
                    <a:lnTo>
                      <a:pt x="30" y="51"/>
                    </a:lnTo>
                    <a:lnTo>
                      <a:pt x="41" y="81"/>
                    </a:lnTo>
                    <a:lnTo>
                      <a:pt x="57" y="106"/>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8" name="Freeform 334"/>
              <p:cNvSpPr>
                <a:spLocks/>
              </p:cNvSpPr>
              <p:nvPr/>
            </p:nvSpPr>
            <p:spPr bwMode="auto">
              <a:xfrm>
                <a:off x="3037" y="2225"/>
                <a:ext cx="289" cy="68"/>
              </a:xfrm>
              <a:custGeom>
                <a:avLst/>
                <a:gdLst/>
                <a:ahLst/>
                <a:cxnLst>
                  <a:cxn ang="0">
                    <a:pos x="1156" y="89"/>
                  </a:cxn>
                  <a:cxn ang="0">
                    <a:pos x="355" y="229"/>
                  </a:cxn>
                  <a:cxn ang="0">
                    <a:pos x="336" y="223"/>
                  </a:cxn>
                  <a:cxn ang="0">
                    <a:pos x="66" y="270"/>
                  </a:cxn>
                  <a:cxn ang="0">
                    <a:pos x="47" y="248"/>
                  </a:cxn>
                  <a:cxn ang="0">
                    <a:pos x="34" y="223"/>
                  </a:cxn>
                  <a:cxn ang="0">
                    <a:pos x="20" y="199"/>
                  </a:cxn>
                  <a:cxn ang="0">
                    <a:pos x="0" y="174"/>
                  </a:cxn>
                  <a:cxn ang="0">
                    <a:pos x="1059" y="0"/>
                  </a:cxn>
                  <a:cxn ang="0">
                    <a:pos x="1071" y="0"/>
                  </a:cxn>
                  <a:cxn ang="0">
                    <a:pos x="1156" y="89"/>
                  </a:cxn>
                </a:cxnLst>
                <a:rect l="0" t="0" r="r" b="b"/>
                <a:pathLst>
                  <a:path w="1156" h="270">
                    <a:moveTo>
                      <a:pt x="1156" y="89"/>
                    </a:moveTo>
                    <a:lnTo>
                      <a:pt x="355" y="229"/>
                    </a:lnTo>
                    <a:lnTo>
                      <a:pt x="336" y="223"/>
                    </a:lnTo>
                    <a:lnTo>
                      <a:pt x="66" y="270"/>
                    </a:lnTo>
                    <a:lnTo>
                      <a:pt x="47" y="248"/>
                    </a:lnTo>
                    <a:lnTo>
                      <a:pt x="34" y="223"/>
                    </a:lnTo>
                    <a:lnTo>
                      <a:pt x="20" y="199"/>
                    </a:lnTo>
                    <a:lnTo>
                      <a:pt x="0" y="174"/>
                    </a:lnTo>
                    <a:lnTo>
                      <a:pt x="1059" y="0"/>
                    </a:lnTo>
                    <a:lnTo>
                      <a:pt x="1071" y="0"/>
                    </a:lnTo>
                    <a:lnTo>
                      <a:pt x="1156" y="89"/>
                    </a:lnTo>
                    <a:close/>
                  </a:path>
                </a:pathLst>
              </a:custGeom>
              <a:solidFill>
                <a:srgbClr val="FFBF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799" name="Freeform 335"/>
              <p:cNvSpPr>
                <a:spLocks/>
              </p:cNvSpPr>
              <p:nvPr/>
            </p:nvSpPr>
            <p:spPr bwMode="auto">
              <a:xfrm>
                <a:off x="2845" y="2227"/>
                <a:ext cx="15" cy="29"/>
              </a:xfrm>
              <a:custGeom>
                <a:avLst/>
                <a:gdLst/>
                <a:ahLst/>
                <a:cxnLst>
                  <a:cxn ang="0">
                    <a:pos x="60" y="113"/>
                  </a:cxn>
                  <a:cxn ang="0">
                    <a:pos x="0" y="119"/>
                  </a:cxn>
                  <a:cxn ang="0">
                    <a:pos x="0" y="90"/>
                  </a:cxn>
                  <a:cxn ang="0">
                    <a:pos x="0" y="56"/>
                  </a:cxn>
                  <a:cxn ang="0">
                    <a:pos x="0" y="26"/>
                  </a:cxn>
                  <a:cxn ang="0">
                    <a:pos x="0" y="0"/>
                  </a:cxn>
                  <a:cxn ang="0">
                    <a:pos x="14" y="26"/>
                  </a:cxn>
                  <a:cxn ang="0">
                    <a:pos x="30" y="56"/>
                  </a:cxn>
                  <a:cxn ang="0">
                    <a:pos x="44" y="87"/>
                  </a:cxn>
                  <a:cxn ang="0">
                    <a:pos x="60" y="113"/>
                  </a:cxn>
                </a:cxnLst>
                <a:rect l="0" t="0" r="r" b="b"/>
                <a:pathLst>
                  <a:path w="60" h="119">
                    <a:moveTo>
                      <a:pt x="60" y="113"/>
                    </a:moveTo>
                    <a:lnTo>
                      <a:pt x="0" y="119"/>
                    </a:lnTo>
                    <a:lnTo>
                      <a:pt x="0" y="90"/>
                    </a:lnTo>
                    <a:lnTo>
                      <a:pt x="0" y="56"/>
                    </a:lnTo>
                    <a:lnTo>
                      <a:pt x="0" y="26"/>
                    </a:lnTo>
                    <a:lnTo>
                      <a:pt x="0" y="0"/>
                    </a:lnTo>
                    <a:lnTo>
                      <a:pt x="14" y="26"/>
                    </a:lnTo>
                    <a:lnTo>
                      <a:pt x="30" y="56"/>
                    </a:lnTo>
                    <a:lnTo>
                      <a:pt x="44" y="87"/>
                    </a:lnTo>
                    <a:lnTo>
                      <a:pt x="60" y="113"/>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0" name="Freeform 336"/>
              <p:cNvSpPr>
                <a:spLocks/>
              </p:cNvSpPr>
              <p:nvPr/>
            </p:nvSpPr>
            <p:spPr bwMode="auto">
              <a:xfrm>
                <a:off x="2789" y="2231"/>
                <a:ext cx="15" cy="35"/>
              </a:xfrm>
              <a:custGeom>
                <a:avLst/>
                <a:gdLst/>
                <a:ahLst/>
                <a:cxnLst>
                  <a:cxn ang="0">
                    <a:pos x="60" y="124"/>
                  </a:cxn>
                  <a:cxn ang="0">
                    <a:pos x="5" y="136"/>
                  </a:cxn>
                  <a:cxn ang="0">
                    <a:pos x="5" y="100"/>
                  </a:cxn>
                  <a:cxn ang="0">
                    <a:pos x="3" y="68"/>
                  </a:cxn>
                  <a:cxn ang="0">
                    <a:pos x="0" y="35"/>
                  </a:cxn>
                  <a:cxn ang="0">
                    <a:pos x="0" y="0"/>
                  </a:cxn>
                  <a:cxn ang="0">
                    <a:pos x="19" y="29"/>
                  </a:cxn>
                  <a:cxn ang="0">
                    <a:pos x="35" y="59"/>
                  </a:cxn>
                  <a:cxn ang="0">
                    <a:pos x="49" y="92"/>
                  </a:cxn>
                  <a:cxn ang="0">
                    <a:pos x="60" y="124"/>
                  </a:cxn>
                </a:cxnLst>
                <a:rect l="0" t="0" r="r" b="b"/>
                <a:pathLst>
                  <a:path w="60" h="136">
                    <a:moveTo>
                      <a:pt x="60" y="124"/>
                    </a:moveTo>
                    <a:lnTo>
                      <a:pt x="5" y="136"/>
                    </a:lnTo>
                    <a:lnTo>
                      <a:pt x="5" y="100"/>
                    </a:lnTo>
                    <a:lnTo>
                      <a:pt x="3" y="68"/>
                    </a:lnTo>
                    <a:lnTo>
                      <a:pt x="0" y="35"/>
                    </a:lnTo>
                    <a:lnTo>
                      <a:pt x="0" y="0"/>
                    </a:lnTo>
                    <a:lnTo>
                      <a:pt x="19" y="29"/>
                    </a:lnTo>
                    <a:lnTo>
                      <a:pt x="35" y="59"/>
                    </a:lnTo>
                    <a:lnTo>
                      <a:pt x="49" y="92"/>
                    </a:lnTo>
                    <a:lnTo>
                      <a:pt x="60" y="124"/>
                    </a:lnTo>
                    <a:close/>
                  </a:path>
                </a:pathLst>
              </a:custGeom>
              <a:solidFill>
                <a:srgbClr val="E0F4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1" name="Freeform 337"/>
              <p:cNvSpPr>
                <a:spLocks/>
              </p:cNvSpPr>
              <p:nvPr/>
            </p:nvSpPr>
            <p:spPr bwMode="auto">
              <a:xfrm>
                <a:off x="2818" y="2236"/>
                <a:ext cx="12" cy="25"/>
              </a:xfrm>
              <a:custGeom>
                <a:avLst/>
                <a:gdLst/>
                <a:ahLst/>
                <a:cxnLst>
                  <a:cxn ang="0">
                    <a:pos x="49" y="90"/>
                  </a:cxn>
                  <a:cxn ang="0">
                    <a:pos x="3" y="101"/>
                  </a:cxn>
                  <a:cxn ang="0">
                    <a:pos x="5" y="76"/>
                  </a:cxn>
                  <a:cxn ang="0">
                    <a:pos x="3" y="53"/>
                  </a:cxn>
                  <a:cxn ang="0">
                    <a:pos x="0" y="28"/>
                  </a:cxn>
                  <a:cxn ang="0">
                    <a:pos x="3" y="0"/>
                  </a:cxn>
                  <a:cxn ang="0">
                    <a:pos x="19" y="23"/>
                  </a:cxn>
                  <a:cxn ang="0">
                    <a:pos x="30" y="44"/>
                  </a:cxn>
                  <a:cxn ang="0">
                    <a:pos x="40" y="69"/>
                  </a:cxn>
                  <a:cxn ang="0">
                    <a:pos x="49" y="90"/>
                  </a:cxn>
                </a:cxnLst>
                <a:rect l="0" t="0" r="r" b="b"/>
                <a:pathLst>
                  <a:path w="49" h="101">
                    <a:moveTo>
                      <a:pt x="49" y="90"/>
                    </a:moveTo>
                    <a:lnTo>
                      <a:pt x="3" y="101"/>
                    </a:lnTo>
                    <a:lnTo>
                      <a:pt x="5" y="76"/>
                    </a:lnTo>
                    <a:lnTo>
                      <a:pt x="3" y="53"/>
                    </a:lnTo>
                    <a:lnTo>
                      <a:pt x="0" y="28"/>
                    </a:lnTo>
                    <a:lnTo>
                      <a:pt x="3" y="0"/>
                    </a:lnTo>
                    <a:lnTo>
                      <a:pt x="19" y="23"/>
                    </a:lnTo>
                    <a:lnTo>
                      <a:pt x="30" y="44"/>
                    </a:lnTo>
                    <a:lnTo>
                      <a:pt x="40" y="69"/>
                    </a:lnTo>
                    <a:lnTo>
                      <a:pt x="49" y="90"/>
                    </a:lnTo>
                    <a:close/>
                  </a:path>
                </a:pathLst>
              </a:custGeom>
              <a:solidFill>
                <a:srgbClr val="BFE8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2" name="Freeform 338"/>
              <p:cNvSpPr>
                <a:spLocks/>
              </p:cNvSpPr>
              <p:nvPr/>
            </p:nvSpPr>
            <p:spPr bwMode="auto">
              <a:xfrm>
                <a:off x="2720" y="2239"/>
                <a:ext cx="5" cy="32"/>
              </a:xfrm>
              <a:custGeom>
                <a:avLst/>
                <a:gdLst/>
                <a:ahLst/>
                <a:cxnLst>
                  <a:cxn ang="0">
                    <a:pos x="16" y="25"/>
                  </a:cxn>
                  <a:cxn ang="0">
                    <a:pos x="16" y="49"/>
                  </a:cxn>
                  <a:cxn ang="0">
                    <a:pos x="16" y="74"/>
                  </a:cxn>
                  <a:cxn ang="0">
                    <a:pos x="16" y="101"/>
                  </a:cxn>
                  <a:cxn ang="0">
                    <a:pos x="16" y="125"/>
                  </a:cxn>
                  <a:cxn ang="0">
                    <a:pos x="13" y="125"/>
                  </a:cxn>
                  <a:cxn ang="0">
                    <a:pos x="7" y="129"/>
                  </a:cxn>
                  <a:cxn ang="0">
                    <a:pos x="5" y="129"/>
                  </a:cxn>
                  <a:cxn ang="0">
                    <a:pos x="0" y="125"/>
                  </a:cxn>
                  <a:cxn ang="0">
                    <a:pos x="2" y="93"/>
                  </a:cxn>
                  <a:cxn ang="0">
                    <a:pos x="5" y="63"/>
                  </a:cxn>
                  <a:cxn ang="0">
                    <a:pos x="5" y="30"/>
                  </a:cxn>
                  <a:cxn ang="0">
                    <a:pos x="5" y="0"/>
                  </a:cxn>
                  <a:cxn ang="0">
                    <a:pos x="16" y="3"/>
                  </a:cxn>
                  <a:cxn ang="0">
                    <a:pos x="18" y="8"/>
                  </a:cxn>
                  <a:cxn ang="0">
                    <a:pos x="16" y="17"/>
                  </a:cxn>
                  <a:cxn ang="0">
                    <a:pos x="16" y="25"/>
                  </a:cxn>
                </a:cxnLst>
                <a:rect l="0" t="0" r="r" b="b"/>
                <a:pathLst>
                  <a:path w="18" h="129">
                    <a:moveTo>
                      <a:pt x="16" y="25"/>
                    </a:moveTo>
                    <a:lnTo>
                      <a:pt x="16" y="49"/>
                    </a:lnTo>
                    <a:lnTo>
                      <a:pt x="16" y="74"/>
                    </a:lnTo>
                    <a:lnTo>
                      <a:pt x="16" y="101"/>
                    </a:lnTo>
                    <a:lnTo>
                      <a:pt x="16" y="125"/>
                    </a:lnTo>
                    <a:lnTo>
                      <a:pt x="13" y="125"/>
                    </a:lnTo>
                    <a:lnTo>
                      <a:pt x="7" y="129"/>
                    </a:lnTo>
                    <a:lnTo>
                      <a:pt x="5" y="129"/>
                    </a:lnTo>
                    <a:lnTo>
                      <a:pt x="0" y="125"/>
                    </a:lnTo>
                    <a:lnTo>
                      <a:pt x="2" y="93"/>
                    </a:lnTo>
                    <a:lnTo>
                      <a:pt x="5" y="63"/>
                    </a:lnTo>
                    <a:lnTo>
                      <a:pt x="5" y="30"/>
                    </a:lnTo>
                    <a:lnTo>
                      <a:pt x="5" y="0"/>
                    </a:lnTo>
                    <a:lnTo>
                      <a:pt x="16" y="3"/>
                    </a:lnTo>
                    <a:lnTo>
                      <a:pt x="18" y="8"/>
                    </a:lnTo>
                    <a:lnTo>
                      <a:pt x="16" y="17"/>
                    </a:lnTo>
                    <a:lnTo>
                      <a:pt x="16" y="25"/>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3" name="Freeform 339"/>
              <p:cNvSpPr>
                <a:spLocks/>
              </p:cNvSpPr>
              <p:nvPr/>
            </p:nvSpPr>
            <p:spPr bwMode="auto">
              <a:xfrm>
                <a:off x="2820" y="2242"/>
                <a:ext cx="226" cy="44"/>
              </a:xfrm>
              <a:custGeom>
                <a:avLst/>
                <a:gdLst/>
                <a:ahLst/>
                <a:cxnLst>
                  <a:cxn ang="0">
                    <a:pos x="905" y="33"/>
                  </a:cxn>
                  <a:cxn ang="0">
                    <a:pos x="892" y="35"/>
                  </a:cxn>
                  <a:cxn ang="0">
                    <a:pos x="878" y="38"/>
                  </a:cxn>
                  <a:cxn ang="0">
                    <a:pos x="864" y="41"/>
                  </a:cxn>
                  <a:cxn ang="0">
                    <a:pos x="850" y="44"/>
                  </a:cxn>
                  <a:cxn ang="0">
                    <a:pos x="834" y="44"/>
                  </a:cxn>
                  <a:cxn ang="0">
                    <a:pos x="821" y="46"/>
                  </a:cxn>
                  <a:cxn ang="0">
                    <a:pos x="807" y="46"/>
                  </a:cxn>
                  <a:cxn ang="0">
                    <a:pos x="793" y="46"/>
                  </a:cxn>
                  <a:cxn ang="0">
                    <a:pos x="788" y="46"/>
                  </a:cxn>
                  <a:cxn ang="0">
                    <a:pos x="779" y="49"/>
                  </a:cxn>
                  <a:cxn ang="0">
                    <a:pos x="772" y="55"/>
                  </a:cxn>
                  <a:cxn ang="0">
                    <a:pos x="763" y="57"/>
                  </a:cxn>
                  <a:cxn ang="0">
                    <a:pos x="0" y="177"/>
                  </a:cxn>
                  <a:cxn ang="0">
                    <a:pos x="0" y="169"/>
                  </a:cxn>
                  <a:cxn ang="0">
                    <a:pos x="0" y="161"/>
                  </a:cxn>
                  <a:cxn ang="0">
                    <a:pos x="0" y="152"/>
                  </a:cxn>
                  <a:cxn ang="0">
                    <a:pos x="0" y="141"/>
                  </a:cxn>
                  <a:cxn ang="0">
                    <a:pos x="55" y="134"/>
                  </a:cxn>
                  <a:cxn ang="0">
                    <a:pos x="112" y="122"/>
                  </a:cxn>
                  <a:cxn ang="0">
                    <a:pos x="169" y="115"/>
                  </a:cxn>
                  <a:cxn ang="0">
                    <a:pos x="223" y="106"/>
                  </a:cxn>
                  <a:cxn ang="0">
                    <a:pos x="281" y="95"/>
                  </a:cxn>
                  <a:cxn ang="0">
                    <a:pos x="335" y="87"/>
                  </a:cxn>
                  <a:cxn ang="0">
                    <a:pos x="393" y="79"/>
                  </a:cxn>
                  <a:cxn ang="0">
                    <a:pos x="450" y="71"/>
                  </a:cxn>
                  <a:cxn ang="0">
                    <a:pos x="507" y="60"/>
                  </a:cxn>
                  <a:cxn ang="0">
                    <a:pos x="561" y="51"/>
                  </a:cxn>
                  <a:cxn ang="0">
                    <a:pos x="619" y="44"/>
                  </a:cxn>
                  <a:cxn ang="0">
                    <a:pos x="676" y="35"/>
                  </a:cxn>
                  <a:cxn ang="0">
                    <a:pos x="733" y="28"/>
                  </a:cxn>
                  <a:cxn ang="0">
                    <a:pos x="791" y="16"/>
                  </a:cxn>
                  <a:cxn ang="0">
                    <a:pos x="848" y="8"/>
                  </a:cxn>
                  <a:cxn ang="0">
                    <a:pos x="905" y="0"/>
                  </a:cxn>
                  <a:cxn ang="0">
                    <a:pos x="905" y="33"/>
                  </a:cxn>
                </a:cxnLst>
                <a:rect l="0" t="0" r="r" b="b"/>
                <a:pathLst>
                  <a:path w="905" h="177">
                    <a:moveTo>
                      <a:pt x="905" y="33"/>
                    </a:moveTo>
                    <a:lnTo>
                      <a:pt x="892" y="35"/>
                    </a:lnTo>
                    <a:lnTo>
                      <a:pt x="878" y="38"/>
                    </a:lnTo>
                    <a:lnTo>
                      <a:pt x="864" y="41"/>
                    </a:lnTo>
                    <a:lnTo>
                      <a:pt x="850" y="44"/>
                    </a:lnTo>
                    <a:lnTo>
                      <a:pt x="834" y="44"/>
                    </a:lnTo>
                    <a:lnTo>
                      <a:pt x="821" y="46"/>
                    </a:lnTo>
                    <a:lnTo>
                      <a:pt x="807" y="46"/>
                    </a:lnTo>
                    <a:lnTo>
                      <a:pt x="793" y="46"/>
                    </a:lnTo>
                    <a:lnTo>
                      <a:pt x="788" y="46"/>
                    </a:lnTo>
                    <a:lnTo>
                      <a:pt x="779" y="49"/>
                    </a:lnTo>
                    <a:lnTo>
                      <a:pt x="772" y="55"/>
                    </a:lnTo>
                    <a:lnTo>
                      <a:pt x="763" y="57"/>
                    </a:lnTo>
                    <a:lnTo>
                      <a:pt x="0" y="177"/>
                    </a:lnTo>
                    <a:lnTo>
                      <a:pt x="0" y="169"/>
                    </a:lnTo>
                    <a:lnTo>
                      <a:pt x="0" y="161"/>
                    </a:lnTo>
                    <a:lnTo>
                      <a:pt x="0" y="152"/>
                    </a:lnTo>
                    <a:lnTo>
                      <a:pt x="0" y="141"/>
                    </a:lnTo>
                    <a:lnTo>
                      <a:pt x="55" y="134"/>
                    </a:lnTo>
                    <a:lnTo>
                      <a:pt x="112" y="122"/>
                    </a:lnTo>
                    <a:lnTo>
                      <a:pt x="169" y="115"/>
                    </a:lnTo>
                    <a:lnTo>
                      <a:pt x="223" y="106"/>
                    </a:lnTo>
                    <a:lnTo>
                      <a:pt x="281" y="95"/>
                    </a:lnTo>
                    <a:lnTo>
                      <a:pt x="335" y="87"/>
                    </a:lnTo>
                    <a:lnTo>
                      <a:pt x="393" y="79"/>
                    </a:lnTo>
                    <a:lnTo>
                      <a:pt x="450" y="71"/>
                    </a:lnTo>
                    <a:lnTo>
                      <a:pt x="507" y="60"/>
                    </a:lnTo>
                    <a:lnTo>
                      <a:pt x="561" y="51"/>
                    </a:lnTo>
                    <a:lnTo>
                      <a:pt x="619" y="44"/>
                    </a:lnTo>
                    <a:lnTo>
                      <a:pt x="676" y="35"/>
                    </a:lnTo>
                    <a:lnTo>
                      <a:pt x="733" y="28"/>
                    </a:lnTo>
                    <a:lnTo>
                      <a:pt x="791" y="16"/>
                    </a:lnTo>
                    <a:lnTo>
                      <a:pt x="848" y="8"/>
                    </a:lnTo>
                    <a:lnTo>
                      <a:pt x="905" y="0"/>
                    </a:lnTo>
                    <a:lnTo>
                      <a:pt x="905" y="33"/>
                    </a:lnTo>
                    <a:close/>
                  </a:path>
                </a:pathLst>
              </a:custGeom>
              <a:solidFill>
                <a:srgbClr val="FF3FB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4" name="Freeform 340"/>
              <p:cNvSpPr>
                <a:spLocks/>
              </p:cNvSpPr>
              <p:nvPr/>
            </p:nvSpPr>
            <p:spPr bwMode="auto">
              <a:xfrm>
                <a:off x="2684" y="2244"/>
                <a:ext cx="6" cy="32"/>
              </a:xfrm>
              <a:custGeom>
                <a:avLst/>
                <a:gdLst/>
                <a:ahLst/>
                <a:cxnLst>
                  <a:cxn ang="0">
                    <a:pos x="19" y="8"/>
                  </a:cxn>
                  <a:cxn ang="0">
                    <a:pos x="16" y="36"/>
                  </a:cxn>
                  <a:cxn ang="0">
                    <a:pos x="19" y="60"/>
                  </a:cxn>
                  <a:cxn ang="0">
                    <a:pos x="21" y="87"/>
                  </a:cxn>
                  <a:cxn ang="0">
                    <a:pos x="19" y="114"/>
                  </a:cxn>
                  <a:cxn ang="0">
                    <a:pos x="21" y="114"/>
                  </a:cxn>
                  <a:cxn ang="0">
                    <a:pos x="25" y="117"/>
                  </a:cxn>
                  <a:cxn ang="0">
                    <a:pos x="27" y="123"/>
                  </a:cxn>
                  <a:cxn ang="0">
                    <a:pos x="25" y="128"/>
                  </a:cxn>
                  <a:cxn ang="0">
                    <a:pos x="19" y="128"/>
                  </a:cxn>
                  <a:cxn ang="0">
                    <a:pos x="14" y="128"/>
                  </a:cxn>
                  <a:cxn ang="0">
                    <a:pos x="9" y="126"/>
                  </a:cxn>
                  <a:cxn ang="0">
                    <a:pos x="3" y="123"/>
                  </a:cxn>
                  <a:cxn ang="0">
                    <a:pos x="3" y="93"/>
                  </a:cxn>
                  <a:cxn ang="0">
                    <a:pos x="3" y="66"/>
                  </a:cxn>
                  <a:cxn ang="0">
                    <a:pos x="3" y="38"/>
                  </a:cxn>
                  <a:cxn ang="0">
                    <a:pos x="0" y="8"/>
                  </a:cxn>
                  <a:cxn ang="0">
                    <a:pos x="3" y="3"/>
                  </a:cxn>
                  <a:cxn ang="0">
                    <a:pos x="9" y="0"/>
                  </a:cxn>
                  <a:cxn ang="0">
                    <a:pos x="14" y="3"/>
                  </a:cxn>
                  <a:cxn ang="0">
                    <a:pos x="19" y="8"/>
                  </a:cxn>
                </a:cxnLst>
                <a:rect l="0" t="0" r="r" b="b"/>
                <a:pathLst>
                  <a:path w="27" h="128">
                    <a:moveTo>
                      <a:pt x="19" y="8"/>
                    </a:moveTo>
                    <a:lnTo>
                      <a:pt x="16" y="36"/>
                    </a:lnTo>
                    <a:lnTo>
                      <a:pt x="19" y="60"/>
                    </a:lnTo>
                    <a:lnTo>
                      <a:pt x="21" y="87"/>
                    </a:lnTo>
                    <a:lnTo>
                      <a:pt x="19" y="114"/>
                    </a:lnTo>
                    <a:lnTo>
                      <a:pt x="21" y="114"/>
                    </a:lnTo>
                    <a:lnTo>
                      <a:pt x="25" y="117"/>
                    </a:lnTo>
                    <a:lnTo>
                      <a:pt x="27" y="123"/>
                    </a:lnTo>
                    <a:lnTo>
                      <a:pt x="25" y="128"/>
                    </a:lnTo>
                    <a:lnTo>
                      <a:pt x="19" y="128"/>
                    </a:lnTo>
                    <a:lnTo>
                      <a:pt x="14" y="128"/>
                    </a:lnTo>
                    <a:lnTo>
                      <a:pt x="9" y="126"/>
                    </a:lnTo>
                    <a:lnTo>
                      <a:pt x="3" y="123"/>
                    </a:lnTo>
                    <a:lnTo>
                      <a:pt x="3" y="93"/>
                    </a:lnTo>
                    <a:lnTo>
                      <a:pt x="3" y="66"/>
                    </a:lnTo>
                    <a:lnTo>
                      <a:pt x="3" y="38"/>
                    </a:lnTo>
                    <a:lnTo>
                      <a:pt x="0" y="8"/>
                    </a:lnTo>
                    <a:lnTo>
                      <a:pt x="3" y="3"/>
                    </a:lnTo>
                    <a:lnTo>
                      <a:pt x="9" y="0"/>
                    </a:lnTo>
                    <a:lnTo>
                      <a:pt x="14" y="3"/>
                    </a:lnTo>
                    <a:lnTo>
                      <a:pt x="19" y="8"/>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5" name="Freeform 341"/>
              <p:cNvSpPr>
                <a:spLocks/>
              </p:cNvSpPr>
              <p:nvPr/>
            </p:nvSpPr>
            <p:spPr bwMode="auto">
              <a:xfrm>
                <a:off x="2581" y="2265"/>
                <a:ext cx="430" cy="73"/>
              </a:xfrm>
              <a:custGeom>
                <a:avLst/>
                <a:gdLst/>
                <a:ahLst/>
                <a:cxnLst>
                  <a:cxn ang="0">
                    <a:pos x="1665" y="27"/>
                  </a:cxn>
                  <a:cxn ang="0">
                    <a:pos x="1559" y="44"/>
                  </a:cxn>
                  <a:cxn ang="0">
                    <a:pos x="1453" y="62"/>
                  </a:cxn>
                  <a:cxn ang="0">
                    <a:pos x="1347" y="79"/>
                  </a:cxn>
                  <a:cxn ang="0">
                    <a:pos x="1240" y="95"/>
                  </a:cxn>
                  <a:cxn ang="0">
                    <a:pos x="1134" y="115"/>
                  </a:cxn>
                  <a:cxn ang="0">
                    <a:pos x="1028" y="131"/>
                  </a:cxn>
                  <a:cxn ang="0">
                    <a:pos x="922" y="150"/>
                  </a:cxn>
                  <a:cxn ang="0">
                    <a:pos x="818" y="168"/>
                  </a:cxn>
                  <a:cxn ang="0">
                    <a:pos x="717" y="186"/>
                  </a:cxn>
                  <a:cxn ang="0">
                    <a:pos x="616" y="202"/>
                  </a:cxn>
                  <a:cxn ang="0">
                    <a:pos x="516" y="218"/>
                  </a:cxn>
                  <a:cxn ang="0">
                    <a:pos x="415" y="234"/>
                  </a:cxn>
                  <a:cxn ang="0">
                    <a:pos x="314" y="251"/>
                  </a:cxn>
                  <a:cxn ang="0">
                    <a:pos x="213" y="267"/>
                  </a:cxn>
                  <a:cxn ang="0">
                    <a:pos x="113" y="283"/>
                  </a:cxn>
                  <a:cxn ang="0">
                    <a:pos x="47" y="246"/>
                  </a:cxn>
                  <a:cxn ang="0">
                    <a:pos x="14" y="156"/>
                  </a:cxn>
                  <a:cxn ang="0">
                    <a:pos x="60" y="172"/>
                  </a:cxn>
                  <a:cxn ang="0">
                    <a:pos x="82" y="177"/>
                  </a:cxn>
                  <a:cxn ang="0">
                    <a:pos x="104" y="193"/>
                  </a:cxn>
                  <a:cxn ang="0">
                    <a:pos x="279" y="161"/>
                  </a:cxn>
                  <a:cxn ang="0">
                    <a:pos x="363" y="147"/>
                  </a:cxn>
                  <a:cxn ang="0">
                    <a:pos x="444" y="133"/>
                  </a:cxn>
                  <a:cxn ang="0">
                    <a:pos x="529" y="120"/>
                  </a:cxn>
                  <a:cxn ang="0">
                    <a:pos x="614" y="106"/>
                  </a:cxn>
                  <a:cxn ang="0">
                    <a:pos x="699" y="95"/>
                  </a:cxn>
                  <a:cxn ang="0">
                    <a:pos x="780" y="82"/>
                  </a:cxn>
                  <a:cxn ang="0">
                    <a:pos x="865" y="68"/>
                  </a:cxn>
                  <a:cxn ang="0">
                    <a:pos x="913" y="79"/>
                  </a:cxn>
                  <a:cxn ang="0">
                    <a:pos x="930" y="106"/>
                  </a:cxn>
                  <a:cxn ang="0">
                    <a:pos x="987" y="109"/>
                  </a:cxn>
                  <a:cxn ang="0">
                    <a:pos x="1079" y="92"/>
                  </a:cxn>
                  <a:cxn ang="0">
                    <a:pos x="1175" y="79"/>
                  </a:cxn>
                  <a:cxn ang="0">
                    <a:pos x="1268" y="62"/>
                  </a:cxn>
                  <a:cxn ang="0">
                    <a:pos x="1361" y="49"/>
                  </a:cxn>
                  <a:cxn ang="0">
                    <a:pos x="1456" y="39"/>
                  </a:cxn>
                  <a:cxn ang="0">
                    <a:pos x="1548" y="25"/>
                  </a:cxn>
                  <a:cxn ang="0">
                    <a:pos x="1644" y="11"/>
                  </a:cxn>
                  <a:cxn ang="0">
                    <a:pos x="1701" y="0"/>
                  </a:cxn>
                  <a:cxn ang="0">
                    <a:pos x="1715" y="9"/>
                  </a:cxn>
                </a:cxnLst>
                <a:rect l="0" t="0" r="r" b="b"/>
                <a:pathLst>
                  <a:path w="1720" h="292">
                    <a:moveTo>
                      <a:pt x="1720" y="16"/>
                    </a:moveTo>
                    <a:lnTo>
                      <a:pt x="1665" y="27"/>
                    </a:lnTo>
                    <a:lnTo>
                      <a:pt x="1614" y="35"/>
                    </a:lnTo>
                    <a:lnTo>
                      <a:pt x="1559" y="44"/>
                    </a:lnTo>
                    <a:lnTo>
                      <a:pt x="1508" y="51"/>
                    </a:lnTo>
                    <a:lnTo>
                      <a:pt x="1453" y="62"/>
                    </a:lnTo>
                    <a:lnTo>
                      <a:pt x="1401" y="71"/>
                    </a:lnTo>
                    <a:lnTo>
                      <a:pt x="1347" y="79"/>
                    </a:lnTo>
                    <a:lnTo>
                      <a:pt x="1295" y="87"/>
                    </a:lnTo>
                    <a:lnTo>
                      <a:pt x="1240" y="95"/>
                    </a:lnTo>
                    <a:lnTo>
                      <a:pt x="1186" y="103"/>
                    </a:lnTo>
                    <a:lnTo>
                      <a:pt x="1134" y="115"/>
                    </a:lnTo>
                    <a:lnTo>
                      <a:pt x="1079" y="122"/>
                    </a:lnTo>
                    <a:lnTo>
                      <a:pt x="1028" y="131"/>
                    </a:lnTo>
                    <a:lnTo>
                      <a:pt x="973" y="142"/>
                    </a:lnTo>
                    <a:lnTo>
                      <a:pt x="922" y="150"/>
                    </a:lnTo>
                    <a:lnTo>
                      <a:pt x="867" y="161"/>
                    </a:lnTo>
                    <a:lnTo>
                      <a:pt x="818" y="168"/>
                    </a:lnTo>
                    <a:lnTo>
                      <a:pt x="766" y="177"/>
                    </a:lnTo>
                    <a:lnTo>
                      <a:pt x="717" y="186"/>
                    </a:lnTo>
                    <a:lnTo>
                      <a:pt x="665" y="193"/>
                    </a:lnTo>
                    <a:lnTo>
                      <a:pt x="616" y="202"/>
                    </a:lnTo>
                    <a:lnTo>
                      <a:pt x="564" y="210"/>
                    </a:lnTo>
                    <a:lnTo>
                      <a:pt x="516" y="218"/>
                    </a:lnTo>
                    <a:lnTo>
                      <a:pt x="463" y="226"/>
                    </a:lnTo>
                    <a:lnTo>
                      <a:pt x="415" y="234"/>
                    </a:lnTo>
                    <a:lnTo>
                      <a:pt x="363" y="242"/>
                    </a:lnTo>
                    <a:lnTo>
                      <a:pt x="314" y="251"/>
                    </a:lnTo>
                    <a:lnTo>
                      <a:pt x="262" y="259"/>
                    </a:lnTo>
                    <a:lnTo>
                      <a:pt x="213" y="267"/>
                    </a:lnTo>
                    <a:lnTo>
                      <a:pt x="161" y="275"/>
                    </a:lnTo>
                    <a:lnTo>
                      <a:pt x="113" y="283"/>
                    </a:lnTo>
                    <a:lnTo>
                      <a:pt x="60" y="292"/>
                    </a:lnTo>
                    <a:lnTo>
                      <a:pt x="47" y="246"/>
                    </a:lnTo>
                    <a:lnTo>
                      <a:pt x="30" y="202"/>
                    </a:lnTo>
                    <a:lnTo>
                      <a:pt x="14" y="156"/>
                    </a:lnTo>
                    <a:lnTo>
                      <a:pt x="0" y="112"/>
                    </a:lnTo>
                    <a:lnTo>
                      <a:pt x="60" y="172"/>
                    </a:lnTo>
                    <a:lnTo>
                      <a:pt x="72" y="172"/>
                    </a:lnTo>
                    <a:lnTo>
                      <a:pt x="82" y="177"/>
                    </a:lnTo>
                    <a:lnTo>
                      <a:pt x="90" y="188"/>
                    </a:lnTo>
                    <a:lnTo>
                      <a:pt x="104" y="193"/>
                    </a:lnTo>
                    <a:lnTo>
                      <a:pt x="235" y="166"/>
                    </a:lnTo>
                    <a:lnTo>
                      <a:pt x="279" y="161"/>
                    </a:lnTo>
                    <a:lnTo>
                      <a:pt x="320" y="152"/>
                    </a:lnTo>
                    <a:lnTo>
                      <a:pt x="363" y="147"/>
                    </a:lnTo>
                    <a:lnTo>
                      <a:pt x="403" y="138"/>
                    </a:lnTo>
                    <a:lnTo>
                      <a:pt x="444" y="133"/>
                    </a:lnTo>
                    <a:lnTo>
                      <a:pt x="488" y="125"/>
                    </a:lnTo>
                    <a:lnTo>
                      <a:pt x="529" y="120"/>
                    </a:lnTo>
                    <a:lnTo>
                      <a:pt x="573" y="115"/>
                    </a:lnTo>
                    <a:lnTo>
                      <a:pt x="614" y="106"/>
                    </a:lnTo>
                    <a:lnTo>
                      <a:pt x="655" y="101"/>
                    </a:lnTo>
                    <a:lnTo>
                      <a:pt x="699" y="95"/>
                    </a:lnTo>
                    <a:lnTo>
                      <a:pt x="739" y="87"/>
                    </a:lnTo>
                    <a:lnTo>
                      <a:pt x="780" y="82"/>
                    </a:lnTo>
                    <a:lnTo>
                      <a:pt x="824" y="76"/>
                    </a:lnTo>
                    <a:lnTo>
                      <a:pt x="865" y="68"/>
                    </a:lnTo>
                    <a:lnTo>
                      <a:pt x="908" y="62"/>
                    </a:lnTo>
                    <a:lnTo>
                      <a:pt x="913" y="79"/>
                    </a:lnTo>
                    <a:lnTo>
                      <a:pt x="922" y="92"/>
                    </a:lnTo>
                    <a:lnTo>
                      <a:pt x="930" y="106"/>
                    </a:lnTo>
                    <a:lnTo>
                      <a:pt x="941" y="117"/>
                    </a:lnTo>
                    <a:lnTo>
                      <a:pt x="987" y="109"/>
                    </a:lnTo>
                    <a:lnTo>
                      <a:pt x="1033" y="101"/>
                    </a:lnTo>
                    <a:lnTo>
                      <a:pt x="1079" y="92"/>
                    </a:lnTo>
                    <a:lnTo>
                      <a:pt x="1126" y="85"/>
                    </a:lnTo>
                    <a:lnTo>
                      <a:pt x="1175" y="79"/>
                    </a:lnTo>
                    <a:lnTo>
                      <a:pt x="1221" y="71"/>
                    </a:lnTo>
                    <a:lnTo>
                      <a:pt x="1268" y="62"/>
                    </a:lnTo>
                    <a:lnTo>
                      <a:pt x="1315" y="57"/>
                    </a:lnTo>
                    <a:lnTo>
                      <a:pt x="1361" y="49"/>
                    </a:lnTo>
                    <a:lnTo>
                      <a:pt x="1410" y="44"/>
                    </a:lnTo>
                    <a:lnTo>
                      <a:pt x="1456" y="39"/>
                    </a:lnTo>
                    <a:lnTo>
                      <a:pt x="1502" y="30"/>
                    </a:lnTo>
                    <a:lnTo>
                      <a:pt x="1548" y="25"/>
                    </a:lnTo>
                    <a:lnTo>
                      <a:pt x="1598" y="16"/>
                    </a:lnTo>
                    <a:lnTo>
                      <a:pt x="1644" y="11"/>
                    </a:lnTo>
                    <a:lnTo>
                      <a:pt x="1690" y="3"/>
                    </a:lnTo>
                    <a:lnTo>
                      <a:pt x="1701" y="0"/>
                    </a:lnTo>
                    <a:lnTo>
                      <a:pt x="1709" y="3"/>
                    </a:lnTo>
                    <a:lnTo>
                      <a:pt x="1715" y="9"/>
                    </a:lnTo>
                    <a:lnTo>
                      <a:pt x="1720" y="16"/>
                    </a:lnTo>
                    <a:close/>
                  </a:path>
                </a:pathLst>
              </a:custGeom>
              <a:solidFill>
                <a:srgbClr val="3FFF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6" name="Freeform 342"/>
              <p:cNvSpPr>
                <a:spLocks/>
              </p:cNvSpPr>
              <p:nvPr/>
            </p:nvSpPr>
            <p:spPr bwMode="auto">
              <a:xfrm>
                <a:off x="2597" y="2273"/>
                <a:ext cx="427" cy="96"/>
              </a:xfrm>
              <a:custGeom>
                <a:avLst/>
                <a:gdLst/>
                <a:ahLst/>
                <a:cxnLst>
                  <a:cxn ang="0">
                    <a:pos x="1666" y="14"/>
                  </a:cxn>
                  <a:cxn ang="0">
                    <a:pos x="1680" y="33"/>
                  </a:cxn>
                  <a:cxn ang="0">
                    <a:pos x="1694" y="55"/>
                  </a:cxn>
                  <a:cxn ang="0">
                    <a:pos x="1705" y="77"/>
                  </a:cxn>
                  <a:cxn ang="0">
                    <a:pos x="1710" y="104"/>
                  </a:cxn>
                  <a:cxn ang="0">
                    <a:pos x="1606" y="124"/>
                  </a:cxn>
                  <a:cxn ang="0">
                    <a:pos x="1503" y="140"/>
                  </a:cxn>
                  <a:cxn ang="0">
                    <a:pos x="1399" y="159"/>
                  </a:cxn>
                  <a:cxn ang="0">
                    <a:pos x="1296" y="175"/>
                  </a:cxn>
                  <a:cxn ang="0">
                    <a:pos x="1192" y="194"/>
                  </a:cxn>
                  <a:cxn ang="0">
                    <a:pos x="1089" y="210"/>
                  </a:cxn>
                  <a:cxn ang="0">
                    <a:pos x="984" y="230"/>
                  </a:cxn>
                  <a:cxn ang="0">
                    <a:pos x="881" y="246"/>
                  </a:cxn>
                  <a:cxn ang="0">
                    <a:pos x="777" y="265"/>
                  </a:cxn>
                  <a:cxn ang="0">
                    <a:pos x="674" y="281"/>
                  </a:cxn>
                  <a:cxn ang="0">
                    <a:pos x="570" y="301"/>
                  </a:cxn>
                  <a:cxn ang="0">
                    <a:pos x="467" y="317"/>
                  </a:cxn>
                  <a:cxn ang="0">
                    <a:pos x="363" y="333"/>
                  </a:cxn>
                  <a:cxn ang="0">
                    <a:pos x="257" y="352"/>
                  </a:cxn>
                  <a:cxn ang="0">
                    <a:pos x="154" y="368"/>
                  </a:cxn>
                  <a:cxn ang="0">
                    <a:pos x="50" y="385"/>
                  </a:cxn>
                  <a:cxn ang="0">
                    <a:pos x="48" y="385"/>
                  </a:cxn>
                  <a:cxn ang="0">
                    <a:pos x="44" y="382"/>
                  </a:cxn>
                  <a:cxn ang="0">
                    <a:pos x="42" y="379"/>
                  </a:cxn>
                  <a:cxn ang="0">
                    <a:pos x="39" y="374"/>
                  </a:cxn>
                  <a:cxn ang="0">
                    <a:pos x="0" y="276"/>
                  </a:cxn>
                  <a:cxn ang="0">
                    <a:pos x="104" y="257"/>
                  </a:cxn>
                  <a:cxn ang="0">
                    <a:pos x="207" y="240"/>
                  </a:cxn>
                  <a:cxn ang="0">
                    <a:pos x="315" y="224"/>
                  </a:cxn>
                  <a:cxn ang="0">
                    <a:pos x="418" y="205"/>
                  </a:cxn>
                  <a:cxn ang="0">
                    <a:pos x="522" y="189"/>
                  </a:cxn>
                  <a:cxn ang="0">
                    <a:pos x="625" y="170"/>
                  </a:cxn>
                  <a:cxn ang="0">
                    <a:pos x="729" y="154"/>
                  </a:cxn>
                  <a:cxn ang="0">
                    <a:pos x="832" y="136"/>
                  </a:cxn>
                  <a:cxn ang="0">
                    <a:pos x="936" y="118"/>
                  </a:cxn>
                  <a:cxn ang="0">
                    <a:pos x="1039" y="101"/>
                  </a:cxn>
                  <a:cxn ang="0">
                    <a:pos x="1143" y="85"/>
                  </a:cxn>
                  <a:cxn ang="0">
                    <a:pos x="1246" y="69"/>
                  </a:cxn>
                  <a:cxn ang="0">
                    <a:pos x="1350" y="53"/>
                  </a:cxn>
                  <a:cxn ang="0">
                    <a:pos x="1453" y="33"/>
                  </a:cxn>
                  <a:cxn ang="0">
                    <a:pos x="1558" y="17"/>
                  </a:cxn>
                  <a:cxn ang="0">
                    <a:pos x="1661" y="0"/>
                  </a:cxn>
                  <a:cxn ang="0">
                    <a:pos x="1666" y="14"/>
                  </a:cxn>
                </a:cxnLst>
                <a:rect l="0" t="0" r="r" b="b"/>
                <a:pathLst>
                  <a:path w="1710" h="385">
                    <a:moveTo>
                      <a:pt x="1666" y="14"/>
                    </a:moveTo>
                    <a:lnTo>
                      <a:pt x="1680" y="33"/>
                    </a:lnTo>
                    <a:lnTo>
                      <a:pt x="1694" y="55"/>
                    </a:lnTo>
                    <a:lnTo>
                      <a:pt x="1705" y="77"/>
                    </a:lnTo>
                    <a:lnTo>
                      <a:pt x="1710" y="104"/>
                    </a:lnTo>
                    <a:lnTo>
                      <a:pt x="1606" y="124"/>
                    </a:lnTo>
                    <a:lnTo>
                      <a:pt x="1503" y="140"/>
                    </a:lnTo>
                    <a:lnTo>
                      <a:pt x="1399" y="159"/>
                    </a:lnTo>
                    <a:lnTo>
                      <a:pt x="1296" y="175"/>
                    </a:lnTo>
                    <a:lnTo>
                      <a:pt x="1192" y="194"/>
                    </a:lnTo>
                    <a:lnTo>
                      <a:pt x="1089" y="210"/>
                    </a:lnTo>
                    <a:lnTo>
                      <a:pt x="984" y="230"/>
                    </a:lnTo>
                    <a:lnTo>
                      <a:pt x="881" y="246"/>
                    </a:lnTo>
                    <a:lnTo>
                      <a:pt x="777" y="265"/>
                    </a:lnTo>
                    <a:lnTo>
                      <a:pt x="674" y="281"/>
                    </a:lnTo>
                    <a:lnTo>
                      <a:pt x="570" y="301"/>
                    </a:lnTo>
                    <a:lnTo>
                      <a:pt x="467" y="317"/>
                    </a:lnTo>
                    <a:lnTo>
                      <a:pt x="363" y="333"/>
                    </a:lnTo>
                    <a:lnTo>
                      <a:pt x="257" y="352"/>
                    </a:lnTo>
                    <a:lnTo>
                      <a:pt x="154" y="368"/>
                    </a:lnTo>
                    <a:lnTo>
                      <a:pt x="50" y="385"/>
                    </a:lnTo>
                    <a:lnTo>
                      <a:pt x="48" y="385"/>
                    </a:lnTo>
                    <a:lnTo>
                      <a:pt x="44" y="382"/>
                    </a:lnTo>
                    <a:lnTo>
                      <a:pt x="42" y="379"/>
                    </a:lnTo>
                    <a:lnTo>
                      <a:pt x="39" y="374"/>
                    </a:lnTo>
                    <a:lnTo>
                      <a:pt x="0" y="276"/>
                    </a:lnTo>
                    <a:lnTo>
                      <a:pt x="104" y="257"/>
                    </a:lnTo>
                    <a:lnTo>
                      <a:pt x="207" y="240"/>
                    </a:lnTo>
                    <a:lnTo>
                      <a:pt x="315" y="224"/>
                    </a:lnTo>
                    <a:lnTo>
                      <a:pt x="418" y="205"/>
                    </a:lnTo>
                    <a:lnTo>
                      <a:pt x="522" y="189"/>
                    </a:lnTo>
                    <a:lnTo>
                      <a:pt x="625" y="170"/>
                    </a:lnTo>
                    <a:lnTo>
                      <a:pt x="729" y="154"/>
                    </a:lnTo>
                    <a:lnTo>
                      <a:pt x="832" y="136"/>
                    </a:lnTo>
                    <a:lnTo>
                      <a:pt x="936" y="118"/>
                    </a:lnTo>
                    <a:lnTo>
                      <a:pt x="1039" y="101"/>
                    </a:lnTo>
                    <a:lnTo>
                      <a:pt x="1143" y="85"/>
                    </a:lnTo>
                    <a:lnTo>
                      <a:pt x="1246" y="69"/>
                    </a:lnTo>
                    <a:lnTo>
                      <a:pt x="1350" y="53"/>
                    </a:lnTo>
                    <a:lnTo>
                      <a:pt x="1453" y="33"/>
                    </a:lnTo>
                    <a:lnTo>
                      <a:pt x="1558" y="17"/>
                    </a:lnTo>
                    <a:lnTo>
                      <a:pt x="1661" y="0"/>
                    </a:lnTo>
                    <a:lnTo>
                      <a:pt x="1666" y="14"/>
                    </a:lnTo>
                    <a:close/>
                  </a:path>
                </a:pathLst>
              </a:custGeom>
              <a:solidFill>
                <a:srgbClr val="FFBF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7" name="Freeform 343"/>
              <p:cNvSpPr>
                <a:spLocks/>
              </p:cNvSpPr>
              <p:nvPr/>
            </p:nvSpPr>
            <p:spPr bwMode="auto">
              <a:xfrm>
                <a:off x="2586" y="2082"/>
                <a:ext cx="65" cy="169"/>
              </a:xfrm>
              <a:custGeom>
                <a:avLst/>
                <a:gdLst/>
                <a:ahLst/>
                <a:cxnLst>
                  <a:cxn ang="0">
                    <a:pos x="11" y="0"/>
                  </a:cxn>
                  <a:cxn ang="0">
                    <a:pos x="262" y="669"/>
                  </a:cxn>
                  <a:cxn ang="0">
                    <a:pos x="251" y="676"/>
                  </a:cxn>
                  <a:cxn ang="0">
                    <a:pos x="0" y="11"/>
                  </a:cxn>
                  <a:cxn ang="0">
                    <a:pos x="11" y="0"/>
                  </a:cxn>
                </a:cxnLst>
                <a:rect l="0" t="0" r="r" b="b"/>
                <a:pathLst>
                  <a:path w="262" h="676">
                    <a:moveTo>
                      <a:pt x="11" y="0"/>
                    </a:moveTo>
                    <a:lnTo>
                      <a:pt x="262" y="669"/>
                    </a:lnTo>
                    <a:lnTo>
                      <a:pt x="251" y="676"/>
                    </a:lnTo>
                    <a:lnTo>
                      <a:pt x="0" y="11"/>
                    </a:lnTo>
                    <a:lnTo>
                      <a:pt x="11" y="0"/>
                    </a:lnTo>
                    <a:close/>
                  </a:path>
                </a:pathLst>
              </a:custGeom>
              <a:solidFill>
                <a:srgbClr val="EFFF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8" name="Freeform 344"/>
              <p:cNvSpPr>
                <a:spLocks/>
              </p:cNvSpPr>
              <p:nvPr/>
            </p:nvSpPr>
            <p:spPr bwMode="auto">
              <a:xfrm>
                <a:off x="2621" y="2078"/>
                <a:ext cx="65" cy="168"/>
              </a:xfrm>
              <a:custGeom>
                <a:avLst/>
                <a:gdLst/>
                <a:ahLst/>
                <a:cxnLst>
                  <a:cxn ang="0">
                    <a:pos x="8" y="0"/>
                  </a:cxn>
                  <a:cxn ang="0">
                    <a:pos x="260" y="670"/>
                  </a:cxn>
                  <a:cxn ang="0">
                    <a:pos x="246" y="675"/>
                  </a:cxn>
                  <a:cxn ang="0">
                    <a:pos x="0" y="13"/>
                  </a:cxn>
                  <a:cxn ang="0">
                    <a:pos x="8" y="0"/>
                  </a:cxn>
                </a:cxnLst>
                <a:rect l="0" t="0" r="r" b="b"/>
                <a:pathLst>
                  <a:path w="260" h="675">
                    <a:moveTo>
                      <a:pt x="8" y="0"/>
                    </a:moveTo>
                    <a:lnTo>
                      <a:pt x="260" y="670"/>
                    </a:lnTo>
                    <a:lnTo>
                      <a:pt x="246" y="675"/>
                    </a:lnTo>
                    <a:lnTo>
                      <a:pt x="0" y="13"/>
                    </a:lnTo>
                    <a:lnTo>
                      <a:pt x="8" y="0"/>
                    </a:lnTo>
                    <a:close/>
                  </a:path>
                </a:pathLst>
              </a:custGeom>
              <a:solidFill>
                <a:srgbClr val="EFFF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09" name="Freeform 345"/>
              <p:cNvSpPr>
                <a:spLocks/>
              </p:cNvSpPr>
              <p:nvPr/>
            </p:nvSpPr>
            <p:spPr bwMode="auto">
              <a:xfrm>
                <a:off x="2652" y="2071"/>
                <a:ext cx="69" cy="168"/>
              </a:xfrm>
              <a:custGeom>
                <a:avLst/>
                <a:gdLst/>
                <a:ahLst/>
                <a:cxnLst>
                  <a:cxn ang="0">
                    <a:pos x="9" y="0"/>
                  </a:cxn>
                  <a:cxn ang="0">
                    <a:pos x="276" y="665"/>
                  </a:cxn>
                  <a:cxn ang="0">
                    <a:pos x="265" y="670"/>
                  </a:cxn>
                  <a:cxn ang="0">
                    <a:pos x="0" y="13"/>
                  </a:cxn>
                  <a:cxn ang="0">
                    <a:pos x="9" y="0"/>
                  </a:cxn>
                </a:cxnLst>
                <a:rect l="0" t="0" r="r" b="b"/>
                <a:pathLst>
                  <a:path w="276" h="670">
                    <a:moveTo>
                      <a:pt x="9" y="0"/>
                    </a:moveTo>
                    <a:lnTo>
                      <a:pt x="276" y="665"/>
                    </a:lnTo>
                    <a:lnTo>
                      <a:pt x="265" y="670"/>
                    </a:lnTo>
                    <a:lnTo>
                      <a:pt x="0" y="13"/>
                    </a:lnTo>
                    <a:lnTo>
                      <a:pt x="9" y="0"/>
                    </a:lnTo>
                    <a:close/>
                  </a:path>
                </a:pathLst>
              </a:custGeom>
              <a:solidFill>
                <a:srgbClr val="EFFF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10" name="Freeform 346"/>
              <p:cNvSpPr>
                <a:spLocks/>
              </p:cNvSpPr>
              <p:nvPr/>
            </p:nvSpPr>
            <p:spPr bwMode="auto">
              <a:xfrm>
                <a:off x="2705" y="2066"/>
                <a:ext cx="75" cy="158"/>
              </a:xfrm>
              <a:custGeom>
                <a:avLst/>
                <a:gdLst/>
                <a:ahLst/>
                <a:cxnLst>
                  <a:cxn ang="0">
                    <a:pos x="10" y="0"/>
                  </a:cxn>
                  <a:cxn ang="0">
                    <a:pos x="299" y="626"/>
                  </a:cxn>
                  <a:cxn ang="0">
                    <a:pos x="285" y="633"/>
                  </a:cxn>
                  <a:cxn ang="0">
                    <a:pos x="0" y="17"/>
                  </a:cxn>
                  <a:cxn ang="0">
                    <a:pos x="10" y="0"/>
                  </a:cxn>
                </a:cxnLst>
                <a:rect l="0" t="0" r="r" b="b"/>
                <a:pathLst>
                  <a:path w="299" h="633">
                    <a:moveTo>
                      <a:pt x="10" y="0"/>
                    </a:moveTo>
                    <a:lnTo>
                      <a:pt x="299" y="626"/>
                    </a:lnTo>
                    <a:lnTo>
                      <a:pt x="285" y="633"/>
                    </a:lnTo>
                    <a:lnTo>
                      <a:pt x="0" y="17"/>
                    </a:lnTo>
                    <a:lnTo>
                      <a:pt x="10" y="0"/>
                    </a:lnTo>
                    <a:close/>
                  </a:path>
                </a:pathLst>
              </a:custGeom>
              <a:solidFill>
                <a:srgbClr val="EFFF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11" name="Freeform 347"/>
              <p:cNvSpPr>
                <a:spLocks/>
              </p:cNvSpPr>
              <p:nvPr/>
            </p:nvSpPr>
            <p:spPr bwMode="auto">
              <a:xfrm>
                <a:off x="3055" y="2028"/>
                <a:ext cx="105" cy="143"/>
              </a:xfrm>
              <a:custGeom>
                <a:avLst/>
                <a:gdLst/>
                <a:ahLst/>
                <a:cxnLst>
                  <a:cxn ang="0">
                    <a:pos x="0" y="0"/>
                  </a:cxn>
                  <a:cxn ang="0">
                    <a:pos x="420" y="561"/>
                  </a:cxn>
                  <a:cxn ang="0">
                    <a:pos x="409" y="572"/>
                  </a:cxn>
                  <a:cxn ang="0">
                    <a:pos x="0" y="18"/>
                  </a:cxn>
                  <a:cxn ang="0">
                    <a:pos x="0" y="16"/>
                  </a:cxn>
                  <a:cxn ang="0">
                    <a:pos x="0" y="7"/>
                  </a:cxn>
                  <a:cxn ang="0">
                    <a:pos x="0" y="2"/>
                  </a:cxn>
                  <a:cxn ang="0">
                    <a:pos x="0" y="0"/>
                  </a:cxn>
                </a:cxnLst>
                <a:rect l="0" t="0" r="r" b="b"/>
                <a:pathLst>
                  <a:path w="420" h="572">
                    <a:moveTo>
                      <a:pt x="0" y="0"/>
                    </a:moveTo>
                    <a:lnTo>
                      <a:pt x="420" y="561"/>
                    </a:lnTo>
                    <a:lnTo>
                      <a:pt x="409" y="572"/>
                    </a:lnTo>
                    <a:lnTo>
                      <a:pt x="0" y="18"/>
                    </a:lnTo>
                    <a:lnTo>
                      <a:pt x="0" y="16"/>
                    </a:lnTo>
                    <a:lnTo>
                      <a:pt x="0" y="7"/>
                    </a:lnTo>
                    <a:lnTo>
                      <a:pt x="0" y="2"/>
                    </a:lnTo>
                    <a:lnTo>
                      <a:pt x="0" y="0"/>
                    </a:lnTo>
                    <a:close/>
                  </a:path>
                </a:pathLst>
              </a:custGeom>
              <a:solidFill>
                <a:srgbClr val="EFFF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12" name="Freeform 348"/>
              <p:cNvSpPr>
                <a:spLocks/>
              </p:cNvSpPr>
              <p:nvPr/>
            </p:nvSpPr>
            <p:spPr bwMode="auto">
              <a:xfrm>
                <a:off x="3087" y="2026"/>
                <a:ext cx="111" cy="140"/>
              </a:xfrm>
              <a:custGeom>
                <a:avLst/>
                <a:gdLst/>
                <a:ahLst/>
                <a:cxnLst>
                  <a:cxn ang="0">
                    <a:pos x="0" y="0"/>
                  </a:cxn>
                  <a:cxn ang="0">
                    <a:pos x="441" y="547"/>
                  </a:cxn>
                  <a:cxn ang="0">
                    <a:pos x="430" y="561"/>
                  </a:cxn>
                  <a:cxn ang="0">
                    <a:pos x="0" y="21"/>
                  </a:cxn>
                  <a:cxn ang="0">
                    <a:pos x="0" y="0"/>
                  </a:cxn>
                </a:cxnLst>
                <a:rect l="0" t="0" r="r" b="b"/>
                <a:pathLst>
                  <a:path w="441" h="561">
                    <a:moveTo>
                      <a:pt x="0" y="0"/>
                    </a:moveTo>
                    <a:lnTo>
                      <a:pt x="441" y="547"/>
                    </a:lnTo>
                    <a:lnTo>
                      <a:pt x="430" y="561"/>
                    </a:lnTo>
                    <a:lnTo>
                      <a:pt x="0" y="21"/>
                    </a:lnTo>
                    <a:lnTo>
                      <a:pt x="0" y="0"/>
                    </a:lnTo>
                    <a:close/>
                  </a:path>
                </a:pathLst>
              </a:custGeom>
              <a:solidFill>
                <a:srgbClr val="EFFF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13" name="Freeform 349"/>
              <p:cNvSpPr>
                <a:spLocks/>
              </p:cNvSpPr>
              <p:nvPr/>
            </p:nvSpPr>
            <p:spPr bwMode="auto">
              <a:xfrm>
                <a:off x="3120" y="2020"/>
                <a:ext cx="110" cy="134"/>
              </a:xfrm>
              <a:custGeom>
                <a:avLst/>
                <a:gdLst/>
                <a:ahLst/>
                <a:cxnLst>
                  <a:cxn ang="0">
                    <a:pos x="0" y="0"/>
                  </a:cxn>
                  <a:cxn ang="0">
                    <a:pos x="441" y="517"/>
                  </a:cxn>
                  <a:cxn ang="0">
                    <a:pos x="430" y="537"/>
                  </a:cxn>
                  <a:cxn ang="0">
                    <a:pos x="0" y="22"/>
                  </a:cxn>
                  <a:cxn ang="0">
                    <a:pos x="0" y="0"/>
                  </a:cxn>
                </a:cxnLst>
                <a:rect l="0" t="0" r="r" b="b"/>
                <a:pathLst>
                  <a:path w="441" h="537">
                    <a:moveTo>
                      <a:pt x="0" y="0"/>
                    </a:moveTo>
                    <a:lnTo>
                      <a:pt x="441" y="517"/>
                    </a:lnTo>
                    <a:lnTo>
                      <a:pt x="430" y="537"/>
                    </a:lnTo>
                    <a:lnTo>
                      <a:pt x="0" y="22"/>
                    </a:lnTo>
                    <a:lnTo>
                      <a:pt x="0" y="0"/>
                    </a:lnTo>
                    <a:close/>
                  </a:path>
                </a:pathLst>
              </a:custGeom>
              <a:solidFill>
                <a:srgbClr val="EFFF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sp>
          <p:nvSpPr>
            <p:cNvPr id="830815" name="Rectangle 351"/>
            <p:cNvSpPr>
              <a:spLocks noChangeArrowheads="1"/>
            </p:cNvSpPr>
            <p:nvPr/>
          </p:nvSpPr>
          <p:spPr bwMode="auto">
            <a:xfrm>
              <a:off x="4724400" y="2209800"/>
              <a:ext cx="762000" cy="381000"/>
            </a:xfrm>
            <a:prstGeom prst="rect">
              <a:avLst/>
            </a:prstGeom>
            <a:solidFill>
              <a:schemeClr val="bg1"/>
            </a:solidFill>
            <a:ln w="38100" algn="ctr">
              <a:noFill/>
              <a:miter lim="800000"/>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6" name="Group 96"/>
            <p:cNvGrpSpPr>
              <a:grpSpLocks/>
            </p:cNvGrpSpPr>
            <p:nvPr/>
          </p:nvGrpSpPr>
          <p:grpSpPr bwMode="auto">
            <a:xfrm rot="-3214438">
              <a:off x="4762500" y="1943100"/>
              <a:ext cx="762000" cy="838200"/>
              <a:chOff x="3481" y="3030"/>
              <a:chExt cx="1115" cy="1118"/>
            </a:xfrm>
          </p:grpSpPr>
          <p:sp>
            <p:nvSpPr>
              <p:cNvPr id="830483" name="Freeform 19"/>
              <p:cNvSpPr>
                <a:spLocks/>
              </p:cNvSpPr>
              <p:nvPr/>
            </p:nvSpPr>
            <p:spPr bwMode="auto">
              <a:xfrm>
                <a:off x="3502" y="3068"/>
                <a:ext cx="1045" cy="1051"/>
              </a:xfrm>
              <a:custGeom>
                <a:avLst/>
                <a:gdLst/>
                <a:ahLst/>
                <a:cxnLst>
                  <a:cxn ang="0">
                    <a:pos x="3181" y="3544"/>
                  </a:cxn>
                  <a:cxn ang="0">
                    <a:pos x="3061" y="3147"/>
                  </a:cxn>
                  <a:cxn ang="0">
                    <a:pos x="3617" y="3068"/>
                  </a:cxn>
                  <a:cxn ang="0">
                    <a:pos x="3197" y="2534"/>
                  </a:cxn>
                  <a:cxn ang="0">
                    <a:pos x="2567" y="2767"/>
                  </a:cxn>
                  <a:cxn ang="0">
                    <a:pos x="2449" y="2371"/>
                  </a:cxn>
                  <a:cxn ang="0">
                    <a:pos x="3015" y="2289"/>
                  </a:cxn>
                  <a:cxn ang="0">
                    <a:pos x="2724" y="1890"/>
                  </a:cxn>
                  <a:cxn ang="0">
                    <a:pos x="2762" y="1991"/>
                  </a:cxn>
                  <a:cxn ang="0">
                    <a:pos x="1779" y="1751"/>
                  </a:cxn>
                  <a:cxn ang="0">
                    <a:pos x="1929" y="1708"/>
                  </a:cxn>
                  <a:cxn ang="0">
                    <a:pos x="2654" y="1793"/>
                  </a:cxn>
                  <a:cxn ang="0">
                    <a:pos x="2243" y="1252"/>
                  </a:cxn>
                  <a:cxn ang="0">
                    <a:pos x="1613" y="1486"/>
                  </a:cxn>
                  <a:cxn ang="0">
                    <a:pos x="1497" y="1090"/>
                  </a:cxn>
                  <a:cxn ang="0">
                    <a:pos x="2061" y="1010"/>
                  </a:cxn>
                  <a:cxn ang="0">
                    <a:pos x="1168" y="859"/>
                  </a:cxn>
                  <a:cxn ang="0">
                    <a:pos x="1049" y="462"/>
                  </a:cxn>
                  <a:cxn ang="0">
                    <a:pos x="1586" y="383"/>
                  </a:cxn>
                  <a:cxn ang="0">
                    <a:pos x="1347" y="147"/>
                  </a:cxn>
                  <a:cxn ang="0">
                    <a:pos x="717" y="381"/>
                  </a:cxn>
                  <a:cxn ang="0">
                    <a:pos x="475" y="4"/>
                  </a:cxn>
                  <a:cxn ang="0">
                    <a:pos x="437" y="0"/>
                  </a:cxn>
                  <a:cxn ang="0">
                    <a:pos x="375" y="9"/>
                  </a:cxn>
                  <a:cxn ang="0">
                    <a:pos x="299" y="20"/>
                  </a:cxn>
                  <a:cxn ang="0">
                    <a:pos x="215" y="36"/>
                  </a:cxn>
                  <a:cxn ang="0">
                    <a:pos x="133" y="52"/>
                  </a:cxn>
                  <a:cxn ang="0">
                    <a:pos x="65" y="66"/>
                  </a:cxn>
                  <a:cxn ang="0">
                    <a:pos x="19" y="76"/>
                  </a:cxn>
                  <a:cxn ang="0">
                    <a:pos x="0" y="82"/>
                  </a:cxn>
                  <a:cxn ang="0">
                    <a:pos x="1151" y="1456"/>
                  </a:cxn>
                  <a:cxn ang="0">
                    <a:pos x="2017" y="2976"/>
                  </a:cxn>
                  <a:cxn ang="0">
                    <a:pos x="4179" y="3812"/>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87" name="Freeform 23"/>
              <p:cNvSpPr>
                <a:spLocks/>
              </p:cNvSpPr>
              <p:nvPr/>
            </p:nvSpPr>
            <p:spPr bwMode="auto">
              <a:xfrm>
                <a:off x="3621" y="3064"/>
                <a:ext cx="33" cy="5"/>
              </a:xfrm>
              <a:custGeom>
                <a:avLst/>
                <a:gdLst/>
                <a:ahLst/>
                <a:cxnLst>
                  <a:cxn ang="0">
                    <a:pos x="133" y="11"/>
                  </a:cxn>
                  <a:cxn ang="0">
                    <a:pos x="126" y="0"/>
                  </a:cxn>
                  <a:cxn ang="0">
                    <a:pos x="0" y="20"/>
                  </a:cxn>
                  <a:cxn ang="0">
                    <a:pos x="3" y="20"/>
                  </a:cxn>
                  <a:cxn ang="0">
                    <a:pos x="6" y="20"/>
                  </a:cxn>
                  <a:cxn ang="0">
                    <a:pos x="133" y="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88" name="Freeform 24"/>
              <p:cNvSpPr>
                <a:spLocks/>
              </p:cNvSpPr>
              <p:nvPr/>
            </p:nvSpPr>
            <p:spPr bwMode="auto">
              <a:xfrm>
                <a:off x="3611" y="3067"/>
                <a:ext cx="246" cy="96"/>
              </a:xfrm>
              <a:custGeom>
                <a:avLst/>
                <a:gdLst/>
                <a:ahLst/>
                <a:cxnLst>
                  <a:cxn ang="0">
                    <a:pos x="282" y="386"/>
                  </a:cxn>
                  <a:cxn ang="0">
                    <a:pos x="986" y="252"/>
                  </a:cxn>
                  <a:cxn ang="0">
                    <a:pos x="912" y="152"/>
                  </a:cxn>
                  <a:cxn ang="0">
                    <a:pos x="328" y="206"/>
                  </a:cxn>
                  <a:cxn ang="0">
                    <a:pos x="173" y="0"/>
                  </a:cxn>
                  <a:cxn ang="0">
                    <a:pos x="46" y="9"/>
                  </a:cxn>
                  <a:cxn ang="0">
                    <a:pos x="43" y="9"/>
                  </a:cxn>
                  <a:cxn ang="0">
                    <a:pos x="40" y="9"/>
                  </a:cxn>
                  <a:cxn ang="0">
                    <a:pos x="0" y="14"/>
                  </a:cxn>
                  <a:cxn ang="0">
                    <a:pos x="282" y="386"/>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89" name="Freeform 25"/>
              <p:cNvSpPr>
                <a:spLocks/>
              </p:cNvSpPr>
              <p:nvPr/>
            </p:nvSpPr>
            <p:spPr bwMode="auto">
              <a:xfrm>
                <a:off x="3648" y="3044"/>
                <a:ext cx="146" cy="20"/>
              </a:xfrm>
              <a:custGeom>
                <a:avLst/>
                <a:gdLst/>
                <a:ahLst/>
                <a:cxnLst>
                  <a:cxn ang="0">
                    <a:pos x="0" y="60"/>
                  </a:cxn>
                  <a:cxn ang="0">
                    <a:pos x="16" y="81"/>
                  </a:cxn>
                  <a:cxn ang="0">
                    <a:pos x="580" y="0"/>
                  </a:cxn>
                  <a:cxn ang="0">
                    <a:pos x="0" y="60"/>
                  </a:cxn>
                </a:cxnLst>
                <a:rect l="0" t="0" r="r" b="b"/>
                <a:pathLst>
                  <a:path w="580" h="81">
                    <a:moveTo>
                      <a:pt x="0" y="60"/>
                    </a:moveTo>
                    <a:lnTo>
                      <a:pt x="16" y="81"/>
                    </a:lnTo>
                    <a:lnTo>
                      <a:pt x="580" y="0"/>
                    </a:lnTo>
                    <a:lnTo>
                      <a:pt x="0" y="6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0" name="Freeform 26"/>
              <p:cNvSpPr>
                <a:spLocks/>
              </p:cNvSpPr>
              <p:nvPr/>
            </p:nvSpPr>
            <p:spPr bwMode="auto">
              <a:xfrm>
                <a:off x="3794" y="3044"/>
                <a:ext cx="59" cy="60"/>
              </a:xfrm>
              <a:custGeom>
                <a:avLst/>
                <a:gdLst/>
                <a:ahLst/>
                <a:cxnLst>
                  <a:cxn ang="0">
                    <a:pos x="240" y="238"/>
                  </a:cxn>
                  <a:cxn ang="0">
                    <a:pos x="0" y="0"/>
                  </a:cxn>
                  <a:cxn ang="0">
                    <a:pos x="117" y="157"/>
                  </a:cxn>
                  <a:cxn ang="0">
                    <a:pos x="240" y="238"/>
                  </a:cxn>
                </a:cxnLst>
                <a:rect l="0" t="0" r="r" b="b"/>
                <a:pathLst>
                  <a:path w="240" h="238">
                    <a:moveTo>
                      <a:pt x="240" y="238"/>
                    </a:moveTo>
                    <a:lnTo>
                      <a:pt x="0" y="0"/>
                    </a:lnTo>
                    <a:lnTo>
                      <a:pt x="117" y="157"/>
                    </a:lnTo>
                    <a:lnTo>
                      <a:pt x="240"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1" name="Freeform 27"/>
              <p:cNvSpPr>
                <a:spLocks/>
              </p:cNvSpPr>
              <p:nvPr/>
            </p:nvSpPr>
            <p:spPr bwMode="auto">
              <a:xfrm>
                <a:off x="3823" y="3083"/>
                <a:ext cx="30" cy="22"/>
              </a:xfrm>
              <a:custGeom>
                <a:avLst/>
                <a:gdLst/>
                <a:ahLst/>
                <a:cxnLst>
                  <a:cxn ang="0">
                    <a:pos x="65" y="87"/>
                  </a:cxn>
                  <a:cxn ang="0">
                    <a:pos x="123" y="81"/>
                  </a:cxn>
                  <a:cxn ang="0">
                    <a:pos x="0" y="0"/>
                  </a:cxn>
                  <a:cxn ang="0">
                    <a:pos x="65" y="87"/>
                  </a:cxn>
                </a:cxnLst>
                <a:rect l="0" t="0" r="r" b="b"/>
                <a:pathLst>
                  <a:path w="123" h="87">
                    <a:moveTo>
                      <a:pt x="65" y="87"/>
                    </a:moveTo>
                    <a:lnTo>
                      <a:pt x="123" y="81"/>
                    </a:lnTo>
                    <a:lnTo>
                      <a:pt x="0" y="0"/>
                    </a:lnTo>
                    <a:lnTo>
                      <a:pt x="65" y="87"/>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2" name="Freeform 28"/>
              <p:cNvSpPr>
                <a:spLocks/>
              </p:cNvSpPr>
              <p:nvPr/>
            </p:nvSpPr>
            <p:spPr bwMode="auto">
              <a:xfrm>
                <a:off x="3652" y="3044"/>
                <a:ext cx="171" cy="39"/>
              </a:xfrm>
              <a:custGeom>
                <a:avLst/>
                <a:gdLst/>
                <a:ahLst/>
                <a:cxnLst>
                  <a:cxn ang="0">
                    <a:pos x="534" y="60"/>
                  </a:cxn>
                  <a:cxn ang="0">
                    <a:pos x="681" y="157"/>
                  </a:cxn>
                  <a:cxn ang="0">
                    <a:pos x="564" y="0"/>
                  </a:cxn>
                  <a:cxn ang="0">
                    <a:pos x="0" y="81"/>
                  </a:cxn>
                  <a:cxn ang="0">
                    <a:pos x="7" y="92"/>
                  </a:cxn>
                  <a:cxn ang="0">
                    <a:pos x="534" y="60"/>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3" name="Freeform 29"/>
              <p:cNvSpPr>
                <a:spLocks/>
              </p:cNvSpPr>
              <p:nvPr/>
            </p:nvSpPr>
            <p:spPr bwMode="auto">
              <a:xfrm>
                <a:off x="3654" y="3059"/>
                <a:ext cx="185" cy="60"/>
              </a:xfrm>
              <a:custGeom>
                <a:avLst/>
                <a:gdLst/>
                <a:ahLst/>
                <a:cxnLst>
                  <a:cxn ang="0">
                    <a:pos x="527" y="0"/>
                  </a:cxn>
                  <a:cxn ang="0">
                    <a:pos x="0" y="32"/>
                  </a:cxn>
                  <a:cxn ang="0">
                    <a:pos x="155" y="238"/>
                  </a:cxn>
                  <a:cxn ang="0">
                    <a:pos x="739" y="184"/>
                  </a:cxn>
                  <a:cxn ang="0">
                    <a:pos x="674" y="97"/>
                  </a:cxn>
                  <a:cxn ang="0">
                    <a:pos x="527" y="0"/>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4" name="Freeform 30"/>
              <p:cNvSpPr>
                <a:spLocks/>
              </p:cNvSpPr>
              <p:nvPr/>
            </p:nvSpPr>
            <p:spPr bwMode="auto">
              <a:xfrm>
                <a:off x="3945" y="3224"/>
                <a:ext cx="25" cy="26"/>
              </a:xfrm>
              <a:custGeom>
                <a:avLst/>
                <a:gdLst/>
                <a:ahLst/>
                <a:cxnLst>
                  <a:cxn ang="0">
                    <a:pos x="76" y="103"/>
                  </a:cxn>
                  <a:cxn ang="0">
                    <a:pos x="101" y="98"/>
                  </a:cxn>
                  <a:cxn ang="0">
                    <a:pos x="28" y="0"/>
                  </a:cxn>
                  <a:cxn ang="0">
                    <a:pos x="0" y="3"/>
                  </a:cxn>
                  <a:cxn ang="0">
                    <a:pos x="76" y="103"/>
                  </a:cxn>
                </a:cxnLst>
                <a:rect l="0" t="0" r="r" b="b"/>
                <a:pathLst>
                  <a:path w="101" h="103">
                    <a:moveTo>
                      <a:pt x="76" y="103"/>
                    </a:moveTo>
                    <a:lnTo>
                      <a:pt x="101" y="98"/>
                    </a:lnTo>
                    <a:lnTo>
                      <a:pt x="28" y="0"/>
                    </a:lnTo>
                    <a:lnTo>
                      <a:pt x="0" y="3"/>
                    </a:lnTo>
                    <a:lnTo>
                      <a:pt x="76" y="10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5" name="Freeform 31"/>
              <p:cNvSpPr>
                <a:spLocks/>
              </p:cNvSpPr>
              <p:nvPr/>
            </p:nvSpPr>
            <p:spPr bwMode="auto">
              <a:xfrm>
                <a:off x="3724" y="3184"/>
                <a:ext cx="240" cy="99"/>
              </a:xfrm>
              <a:custGeom>
                <a:avLst/>
                <a:gdLst/>
                <a:ahLst/>
                <a:cxnLst>
                  <a:cxn ang="0">
                    <a:pos x="329" y="217"/>
                  </a:cxn>
                  <a:cxn ang="0">
                    <a:pos x="164" y="0"/>
                  </a:cxn>
                  <a:cxn ang="0">
                    <a:pos x="0" y="21"/>
                  </a:cxn>
                  <a:cxn ang="0">
                    <a:pos x="283" y="397"/>
                  </a:cxn>
                  <a:cxn ang="0">
                    <a:pos x="961" y="266"/>
                  </a:cxn>
                  <a:cxn ang="0">
                    <a:pos x="885" y="166"/>
                  </a:cxn>
                  <a:cxn ang="0">
                    <a:pos x="329" y="217"/>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6" name="Freeform 32"/>
              <p:cNvSpPr>
                <a:spLocks/>
              </p:cNvSpPr>
              <p:nvPr/>
            </p:nvSpPr>
            <p:spPr bwMode="auto">
              <a:xfrm>
                <a:off x="3899" y="3163"/>
                <a:ext cx="7" cy="1"/>
              </a:xfrm>
              <a:custGeom>
                <a:avLst/>
                <a:gdLst/>
                <a:ahLst/>
                <a:cxnLst>
                  <a:cxn ang="0">
                    <a:pos x="30" y="0"/>
                  </a:cxn>
                  <a:cxn ang="0">
                    <a:pos x="0" y="2"/>
                  </a:cxn>
                  <a:cxn ang="0">
                    <a:pos x="3" y="2"/>
                  </a:cxn>
                  <a:cxn ang="0">
                    <a:pos x="30" y="0"/>
                  </a:cxn>
                </a:cxnLst>
                <a:rect l="0" t="0" r="r" b="b"/>
                <a:pathLst>
                  <a:path w="30" h="2">
                    <a:moveTo>
                      <a:pt x="30" y="0"/>
                    </a:moveTo>
                    <a:lnTo>
                      <a:pt x="0" y="2"/>
                    </a:lnTo>
                    <a:lnTo>
                      <a:pt x="3" y="2"/>
                    </a:lnTo>
                    <a:lnTo>
                      <a:pt x="30"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7" name="Freeform 33"/>
              <p:cNvSpPr>
                <a:spLocks/>
              </p:cNvSpPr>
              <p:nvPr/>
            </p:nvSpPr>
            <p:spPr bwMode="auto">
              <a:xfrm>
                <a:off x="3906" y="3163"/>
                <a:ext cx="60" cy="61"/>
              </a:xfrm>
              <a:custGeom>
                <a:avLst/>
                <a:gdLst/>
                <a:ahLst/>
                <a:cxnLst>
                  <a:cxn ang="0">
                    <a:pos x="239" y="238"/>
                  </a:cxn>
                  <a:cxn ang="0">
                    <a:pos x="0" y="0"/>
                  </a:cxn>
                  <a:cxn ang="0">
                    <a:pos x="182" y="244"/>
                  </a:cxn>
                  <a:cxn ang="0">
                    <a:pos x="239" y="238"/>
                  </a:cxn>
                </a:cxnLst>
                <a:rect l="0" t="0" r="r" b="b"/>
                <a:pathLst>
                  <a:path w="239" h="244">
                    <a:moveTo>
                      <a:pt x="239" y="238"/>
                    </a:moveTo>
                    <a:lnTo>
                      <a:pt x="0" y="0"/>
                    </a:lnTo>
                    <a:lnTo>
                      <a:pt x="182" y="244"/>
                    </a:lnTo>
                    <a:lnTo>
                      <a:pt x="239"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8" name="Freeform 34"/>
              <p:cNvSpPr>
                <a:spLocks/>
              </p:cNvSpPr>
              <p:nvPr/>
            </p:nvSpPr>
            <p:spPr bwMode="auto">
              <a:xfrm>
                <a:off x="3761" y="3164"/>
                <a:ext cx="138" cy="20"/>
              </a:xfrm>
              <a:custGeom>
                <a:avLst/>
                <a:gdLst/>
                <a:ahLst/>
                <a:cxnLst>
                  <a:cxn ang="0">
                    <a:pos x="14" y="79"/>
                  </a:cxn>
                  <a:cxn ang="0">
                    <a:pos x="554" y="0"/>
                  </a:cxn>
                  <a:cxn ang="0">
                    <a:pos x="551" y="0"/>
                  </a:cxn>
                  <a:cxn ang="0">
                    <a:pos x="0" y="58"/>
                  </a:cxn>
                  <a:cxn ang="0">
                    <a:pos x="14" y="79"/>
                  </a:cxn>
                </a:cxnLst>
                <a:rect l="0" t="0" r="r" b="b"/>
                <a:pathLst>
                  <a:path w="554" h="79">
                    <a:moveTo>
                      <a:pt x="14" y="79"/>
                    </a:moveTo>
                    <a:lnTo>
                      <a:pt x="554" y="0"/>
                    </a:lnTo>
                    <a:lnTo>
                      <a:pt x="551" y="0"/>
                    </a:lnTo>
                    <a:lnTo>
                      <a:pt x="0" y="58"/>
                    </a:lnTo>
                    <a:lnTo>
                      <a:pt x="14" y="79"/>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499" name="Freeform 35"/>
              <p:cNvSpPr>
                <a:spLocks/>
              </p:cNvSpPr>
              <p:nvPr/>
            </p:nvSpPr>
            <p:spPr bwMode="auto">
              <a:xfrm>
                <a:off x="3899" y="3163"/>
                <a:ext cx="53" cy="62"/>
              </a:xfrm>
              <a:custGeom>
                <a:avLst/>
                <a:gdLst/>
                <a:ahLst/>
                <a:cxnLst>
                  <a:cxn ang="0">
                    <a:pos x="181" y="247"/>
                  </a:cxn>
                  <a:cxn ang="0">
                    <a:pos x="209" y="244"/>
                  </a:cxn>
                  <a:cxn ang="0">
                    <a:pos x="27" y="0"/>
                  </a:cxn>
                  <a:cxn ang="0">
                    <a:pos x="0" y="2"/>
                  </a:cxn>
                  <a:cxn ang="0">
                    <a:pos x="181" y="247"/>
                  </a:cxn>
                </a:cxnLst>
                <a:rect l="0" t="0" r="r" b="b"/>
                <a:pathLst>
                  <a:path w="209" h="247">
                    <a:moveTo>
                      <a:pt x="181" y="247"/>
                    </a:moveTo>
                    <a:lnTo>
                      <a:pt x="209" y="244"/>
                    </a:lnTo>
                    <a:lnTo>
                      <a:pt x="27" y="0"/>
                    </a:lnTo>
                    <a:lnTo>
                      <a:pt x="0" y="2"/>
                    </a:lnTo>
                    <a:lnTo>
                      <a:pt x="181" y="247"/>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0" name="Freeform 36"/>
              <p:cNvSpPr>
                <a:spLocks/>
              </p:cNvSpPr>
              <p:nvPr/>
            </p:nvSpPr>
            <p:spPr bwMode="auto">
              <a:xfrm>
                <a:off x="3764" y="3164"/>
                <a:ext cx="181" cy="74"/>
              </a:xfrm>
              <a:custGeom>
                <a:avLst/>
                <a:gdLst/>
                <a:ahLst/>
                <a:cxnLst>
                  <a:cxn ang="0">
                    <a:pos x="721" y="245"/>
                  </a:cxn>
                  <a:cxn ang="0">
                    <a:pos x="540" y="0"/>
                  </a:cxn>
                  <a:cxn ang="0">
                    <a:pos x="0" y="79"/>
                  </a:cxn>
                  <a:cxn ang="0">
                    <a:pos x="165" y="296"/>
                  </a:cxn>
                  <a:cxn ang="0">
                    <a:pos x="721" y="245"/>
                  </a:cxn>
                </a:cxnLst>
                <a:rect l="0" t="0" r="r" b="b"/>
                <a:pathLst>
                  <a:path w="721" h="296">
                    <a:moveTo>
                      <a:pt x="721" y="245"/>
                    </a:moveTo>
                    <a:lnTo>
                      <a:pt x="540" y="0"/>
                    </a:lnTo>
                    <a:lnTo>
                      <a:pt x="0" y="79"/>
                    </a:lnTo>
                    <a:lnTo>
                      <a:pt x="165" y="296"/>
                    </a:lnTo>
                    <a:lnTo>
                      <a:pt x="721" y="245"/>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1" name="Freeform 37"/>
              <p:cNvSpPr>
                <a:spLocks/>
              </p:cNvSpPr>
              <p:nvPr/>
            </p:nvSpPr>
            <p:spPr bwMode="auto">
              <a:xfrm>
                <a:off x="3835" y="3341"/>
                <a:ext cx="246" cy="99"/>
              </a:xfrm>
              <a:custGeom>
                <a:avLst/>
                <a:gdLst/>
                <a:ahLst/>
                <a:cxnLst>
                  <a:cxn ang="0">
                    <a:pos x="166" y="0"/>
                  </a:cxn>
                  <a:cxn ang="0">
                    <a:pos x="0" y="24"/>
                  </a:cxn>
                  <a:cxn ang="0">
                    <a:pos x="282" y="396"/>
                  </a:cxn>
                  <a:cxn ang="0">
                    <a:pos x="986" y="262"/>
                  </a:cxn>
                  <a:cxn ang="0">
                    <a:pos x="912" y="162"/>
                  </a:cxn>
                  <a:cxn ang="0">
                    <a:pos x="328" y="217"/>
                  </a:cxn>
                  <a:cxn ang="0">
                    <a:pos x="166" y="0"/>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2" name="Freeform 38"/>
              <p:cNvSpPr>
                <a:spLocks/>
              </p:cNvSpPr>
              <p:nvPr/>
            </p:nvSpPr>
            <p:spPr bwMode="auto">
              <a:xfrm>
                <a:off x="4018" y="3320"/>
                <a:ext cx="1" cy="1"/>
              </a:xfrm>
              <a:custGeom>
                <a:avLst/>
                <a:gdLst/>
                <a:ahLst/>
                <a:cxnLst>
                  <a:cxn ang="0">
                    <a:pos x="0" y="0"/>
                  </a:cxn>
                  <a:cxn ang="0">
                    <a:pos x="0" y="3"/>
                  </a:cxn>
                  <a:cxn ang="0">
                    <a:pos x="0" y="0"/>
                  </a:cxn>
                </a:cxnLst>
                <a:rect l="0" t="0" r="r" b="b"/>
                <a:pathLst>
                  <a:path h="3">
                    <a:moveTo>
                      <a:pt x="0" y="0"/>
                    </a:moveTo>
                    <a:lnTo>
                      <a:pt x="0" y="3"/>
                    </a:lnTo>
                    <a:lnTo>
                      <a:pt x="0"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3" name="Freeform 39"/>
              <p:cNvSpPr>
                <a:spLocks/>
              </p:cNvSpPr>
              <p:nvPr/>
            </p:nvSpPr>
            <p:spPr bwMode="auto">
              <a:xfrm>
                <a:off x="4018" y="3320"/>
                <a:ext cx="59" cy="61"/>
              </a:xfrm>
              <a:custGeom>
                <a:avLst/>
                <a:gdLst/>
                <a:ahLst/>
                <a:cxnLst>
                  <a:cxn ang="0">
                    <a:pos x="185" y="245"/>
                  </a:cxn>
                  <a:cxn ang="0">
                    <a:pos x="240" y="240"/>
                  </a:cxn>
                  <a:cxn ang="0">
                    <a:pos x="0" y="0"/>
                  </a:cxn>
                  <a:cxn ang="0">
                    <a:pos x="95" y="131"/>
                  </a:cxn>
                  <a:cxn ang="0">
                    <a:pos x="185" y="245"/>
                  </a:cxn>
                </a:cxnLst>
                <a:rect l="0" t="0" r="r" b="b"/>
                <a:pathLst>
                  <a:path w="240" h="245">
                    <a:moveTo>
                      <a:pt x="185" y="245"/>
                    </a:moveTo>
                    <a:lnTo>
                      <a:pt x="240" y="240"/>
                    </a:lnTo>
                    <a:lnTo>
                      <a:pt x="0" y="0"/>
                    </a:lnTo>
                    <a:lnTo>
                      <a:pt x="95" y="131"/>
                    </a:lnTo>
                    <a:lnTo>
                      <a:pt x="185" y="245"/>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4" name="Freeform 40"/>
              <p:cNvSpPr>
                <a:spLocks/>
              </p:cNvSpPr>
              <p:nvPr/>
            </p:nvSpPr>
            <p:spPr bwMode="auto">
              <a:xfrm>
                <a:off x="3872" y="3321"/>
                <a:ext cx="146" cy="20"/>
              </a:xfrm>
              <a:custGeom>
                <a:avLst/>
                <a:gdLst/>
                <a:ahLst/>
                <a:cxnLst>
                  <a:cxn ang="0">
                    <a:pos x="16" y="80"/>
                  </a:cxn>
                  <a:cxn ang="0">
                    <a:pos x="580" y="0"/>
                  </a:cxn>
                  <a:cxn ang="0">
                    <a:pos x="0" y="57"/>
                  </a:cxn>
                  <a:cxn ang="0">
                    <a:pos x="16" y="80"/>
                  </a:cxn>
                </a:cxnLst>
                <a:rect l="0" t="0" r="r" b="b"/>
                <a:pathLst>
                  <a:path w="580" h="80">
                    <a:moveTo>
                      <a:pt x="16" y="80"/>
                    </a:moveTo>
                    <a:lnTo>
                      <a:pt x="580" y="0"/>
                    </a:lnTo>
                    <a:lnTo>
                      <a:pt x="0" y="57"/>
                    </a:lnTo>
                    <a:lnTo>
                      <a:pt x="16" y="80"/>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5" name="Freeform 41"/>
              <p:cNvSpPr>
                <a:spLocks/>
              </p:cNvSpPr>
              <p:nvPr/>
            </p:nvSpPr>
            <p:spPr bwMode="auto">
              <a:xfrm>
                <a:off x="4041" y="3353"/>
                <a:ext cx="23" cy="28"/>
              </a:xfrm>
              <a:custGeom>
                <a:avLst/>
                <a:gdLst/>
                <a:ahLst/>
                <a:cxnLst>
                  <a:cxn ang="0">
                    <a:pos x="87" y="114"/>
                  </a:cxn>
                  <a:cxn ang="0">
                    <a:pos x="90" y="114"/>
                  </a:cxn>
                  <a:cxn ang="0">
                    <a:pos x="0" y="0"/>
                  </a:cxn>
                  <a:cxn ang="0">
                    <a:pos x="87" y="114"/>
                  </a:cxn>
                </a:cxnLst>
                <a:rect l="0" t="0" r="r" b="b"/>
                <a:pathLst>
                  <a:path w="90" h="114">
                    <a:moveTo>
                      <a:pt x="87" y="114"/>
                    </a:moveTo>
                    <a:lnTo>
                      <a:pt x="90" y="114"/>
                    </a:lnTo>
                    <a:lnTo>
                      <a:pt x="0" y="0"/>
                    </a:lnTo>
                    <a:lnTo>
                      <a:pt x="87" y="114"/>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6" name="Freeform 42"/>
              <p:cNvSpPr>
                <a:spLocks/>
              </p:cNvSpPr>
              <p:nvPr/>
            </p:nvSpPr>
            <p:spPr bwMode="auto">
              <a:xfrm>
                <a:off x="4018" y="3320"/>
                <a:ext cx="23" cy="33"/>
              </a:xfrm>
              <a:custGeom>
                <a:avLst/>
                <a:gdLst/>
                <a:ahLst/>
                <a:cxnLst>
                  <a:cxn ang="0">
                    <a:pos x="95" y="131"/>
                  </a:cxn>
                  <a:cxn ang="0">
                    <a:pos x="0" y="0"/>
                  </a:cxn>
                  <a:cxn ang="0">
                    <a:pos x="0" y="3"/>
                  </a:cxn>
                  <a:cxn ang="0">
                    <a:pos x="95" y="131"/>
                  </a:cxn>
                </a:cxnLst>
                <a:rect l="0" t="0" r="r" b="b"/>
                <a:pathLst>
                  <a:path w="95" h="131">
                    <a:moveTo>
                      <a:pt x="95" y="131"/>
                    </a:moveTo>
                    <a:lnTo>
                      <a:pt x="0" y="0"/>
                    </a:lnTo>
                    <a:lnTo>
                      <a:pt x="0" y="3"/>
                    </a:lnTo>
                    <a:lnTo>
                      <a:pt x="95" y="131"/>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7" name="Freeform 43"/>
              <p:cNvSpPr>
                <a:spLocks/>
              </p:cNvSpPr>
              <p:nvPr/>
            </p:nvSpPr>
            <p:spPr bwMode="auto">
              <a:xfrm>
                <a:off x="3876" y="3321"/>
                <a:ext cx="187" cy="74"/>
              </a:xfrm>
              <a:custGeom>
                <a:avLst/>
                <a:gdLst/>
                <a:ahLst/>
                <a:cxnLst>
                  <a:cxn ang="0">
                    <a:pos x="564" y="0"/>
                  </a:cxn>
                  <a:cxn ang="0">
                    <a:pos x="0" y="80"/>
                  </a:cxn>
                  <a:cxn ang="0">
                    <a:pos x="162" y="297"/>
                  </a:cxn>
                  <a:cxn ang="0">
                    <a:pos x="746" y="242"/>
                  </a:cxn>
                  <a:cxn ang="0">
                    <a:pos x="659" y="128"/>
                  </a:cxn>
                  <a:cxn ang="0">
                    <a:pos x="564" y="0"/>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8" name="Freeform 44"/>
              <p:cNvSpPr>
                <a:spLocks/>
              </p:cNvSpPr>
              <p:nvPr/>
            </p:nvSpPr>
            <p:spPr bwMode="auto">
              <a:xfrm>
                <a:off x="3947" y="3501"/>
                <a:ext cx="246" cy="99"/>
              </a:xfrm>
              <a:custGeom>
                <a:avLst/>
                <a:gdLst/>
                <a:ahLst/>
                <a:cxnLst>
                  <a:cxn ang="0">
                    <a:pos x="166" y="0"/>
                  </a:cxn>
                  <a:cxn ang="0">
                    <a:pos x="0" y="21"/>
                  </a:cxn>
                  <a:cxn ang="0">
                    <a:pos x="282" y="396"/>
                  </a:cxn>
                  <a:cxn ang="0">
                    <a:pos x="983" y="261"/>
                  </a:cxn>
                  <a:cxn ang="0">
                    <a:pos x="910" y="163"/>
                  </a:cxn>
                  <a:cxn ang="0">
                    <a:pos x="328" y="217"/>
                  </a:cxn>
                  <a:cxn ang="0">
                    <a:pos x="166" y="0"/>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09" name="Freeform 45"/>
              <p:cNvSpPr>
                <a:spLocks/>
              </p:cNvSpPr>
              <p:nvPr/>
            </p:nvSpPr>
            <p:spPr bwMode="auto">
              <a:xfrm>
                <a:off x="4166" y="3516"/>
                <a:ext cx="23" cy="25"/>
              </a:xfrm>
              <a:custGeom>
                <a:avLst/>
                <a:gdLst/>
                <a:ahLst/>
                <a:cxnLst>
                  <a:cxn ang="0">
                    <a:pos x="91" y="94"/>
                  </a:cxn>
                  <a:cxn ang="0">
                    <a:pos x="0" y="0"/>
                  </a:cxn>
                  <a:cxn ang="0">
                    <a:pos x="70" y="97"/>
                  </a:cxn>
                  <a:cxn ang="0">
                    <a:pos x="91" y="94"/>
                  </a:cxn>
                </a:cxnLst>
                <a:rect l="0" t="0" r="r" b="b"/>
                <a:pathLst>
                  <a:path w="91" h="97">
                    <a:moveTo>
                      <a:pt x="91" y="94"/>
                    </a:moveTo>
                    <a:lnTo>
                      <a:pt x="0" y="0"/>
                    </a:lnTo>
                    <a:lnTo>
                      <a:pt x="70" y="97"/>
                    </a:lnTo>
                    <a:lnTo>
                      <a:pt x="91" y="94"/>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0" name="Freeform 46"/>
              <p:cNvSpPr>
                <a:spLocks/>
              </p:cNvSpPr>
              <p:nvPr/>
            </p:nvSpPr>
            <p:spPr bwMode="auto">
              <a:xfrm>
                <a:off x="3984" y="3481"/>
                <a:ext cx="145" cy="20"/>
              </a:xfrm>
              <a:custGeom>
                <a:avLst/>
                <a:gdLst/>
                <a:ahLst/>
                <a:cxnLst>
                  <a:cxn ang="0">
                    <a:pos x="0" y="57"/>
                  </a:cxn>
                  <a:cxn ang="0">
                    <a:pos x="16" y="79"/>
                  </a:cxn>
                  <a:cxn ang="0">
                    <a:pos x="578" y="0"/>
                  </a:cxn>
                  <a:cxn ang="0">
                    <a:pos x="0" y="57"/>
                  </a:cxn>
                </a:cxnLst>
                <a:rect l="0" t="0" r="r" b="b"/>
                <a:pathLst>
                  <a:path w="578" h="79">
                    <a:moveTo>
                      <a:pt x="0" y="57"/>
                    </a:moveTo>
                    <a:lnTo>
                      <a:pt x="16" y="79"/>
                    </a:lnTo>
                    <a:lnTo>
                      <a:pt x="578" y="0"/>
                    </a:lnTo>
                    <a:lnTo>
                      <a:pt x="0" y="57"/>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1" name="Freeform 47"/>
              <p:cNvSpPr>
                <a:spLocks/>
              </p:cNvSpPr>
              <p:nvPr/>
            </p:nvSpPr>
            <p:spPr bwMode="auto">
              <a:xfrm>
                <a:off x="4129" y="3481"/>
                <a:ext cx="54" cy="61"/>
              </a:xfrm>
              <a:custGeom>
                <a:avLst/>
                <a:gdLst/>
                <a:ahLst/>
                <a:cxnLst>
                  <a:cxn ang="0">
                    <a:pos x="182" y="242"/>
                  </a:cxn>
                  <a:cxn ang="0">
                    <a:pos x="217" y="239"/>
                  </a:cxn>
                  <a:cxn ang="0">
                    <a:pos x="147" y="142"/>
                  </a:cxn>
                  <a:cxn ang="0">
                    <a:pos x="0" y="0"/>
                  </a:cxn>
                  <a:cxn ang="0">
                    <a:pos x="182" y="242"/>
                  </a:cxn>
                </a:cxnLst>
                <a:rect l="0" t="0" r="r" b="b"/>
                <a:pathLst>
                  <a:path w="217" h="242">
                    <a:moveTo>
                      <a:pt x="182" y="242"/>
                    </a:moveTo>
                    <a:lnTo>
                      <a:pt x="217" y="239"/>
                    </a:lnTo>
                    <a:lnTo>
                      <a:pt x="147" y="142"/>
                    </a:lnTo>
                    <a:lnTo>
                      <a:pt x="0" y="0"/>
                    </a:lnTo>
                    <a:lnTo>
                      <a:pt x="182" y="242"/>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2" name="Freeform 48"/>
              <p:cNvSpPr>
                <a:spLocks/>
              </p:cNvSpPr>
              <p:nvPr/>
            </p:nvSpPr>
            <p:spPr bwMode="auto">
              <a:xfrm>
                <a:off x="3988" y="3481"/>
                <a:ext cx="186" cy="74"/>
              </a:xfrm>
              <a:custGeom>
                <a:avLst/>
                <a:gdLst/>
                <a:ahLst/>
                <a:cxnLst>
                  <a:cxn ang="0">
                    <a:pos x="0" y="79"/>
                  </a:cxn>
                  <a:cxn ang="0">
                    <a:pos x="162" y="296"/>
                  </a:cxn>
                  <a:cxn ang="0">
                    <a:pos x="744" y="242"/>
                  </a:cxn>
                  <a:cxn ang="0">
                    <a:pos x="562" y="0"/>
                  </a:cxn>
                  <a:cxn ang="0">
                    <a:pos x="0" y="79"/>
                  </a:cxn>
                </a:cxnLst>
                <a:rect l="0" t="0" r="r" b="b"/>
                <a:pathLst>
                  <a:path w="744" h="296">
                    <a:moveTo>
                      <a:pt x="0" y="79"/>
                    </a:moveTo>
                    <a:lnTo>
                      <a:pt x="162" y="296"/>
                    </a:lnTo>
                    <a:lnTo>
                      <a:pt x="744" y="242"/>
                    </a:lnTo>
                    <a:lnTo>
                      <a:pt x="562" y="0"/>
                    </a:lnTo>
                    <a:lnTo>
                      <a:pt x="0" y="79"/>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3" name="Freeform 49"/>
              <p:cNvSpPr>
                <a:spLocks/>
              </p:cNvSpPr>
              <p:nvPr/>
            </p:nvSpPr>
            <p:spPr bwMode="auto">
              <a:xfrm>
                <a:off x="4074" y="3661"/>
                <a:ext cx="246" cy="99"/>
              </a:xfrm>
              <a:custGeom>
                <a:avLst/>
                <a:gdLst/>
                <a:ahLst/>
                <a:cxnLst>
                  <a:cxn ang="0">
                    <a:pos x="162" y="0"/>
                  </a:cxn>
                  <a:cxn ang="0">
                    <a:pos x="0" y="24"/>
                  </a:cxn>
                  <a:cxn ang="0">
                    <a:pos x="280" y="396"/>
                  </a:cxn>
                  <a:cxn ang="0">
                    <a:pos x="982" y="263"/>
                  </a:cxn>
                  <a:cxn ang="0">
                    <a:pos x="910" y="163"/>
                  </a:cxn>
                  <a:cxn ang="0">
                    <a:pos x="326" y="217"/>
                  </a:cxn>
                  <a:cxn ang="0">
                    <a:pos x="162" y="0"/>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4" name="Freeform 50"/>
              <p:cNvSpPr>
                <a:spLocks/>
              </p:cNvSpPr>
              <p:nvPr/>
            </p:nvSpPr>
            <p:spPr bwMode="auto">
              <a:xfrm>
                <a:off x="4269" y="3654"/>
                <a:ext cx="47" cy="48"/>
              </a:xfrm>
              <a:custGeom>
                <a:avLst/>
                <a:gdLst/>
                <a:ahLst/>
                <a:cxnLst>
                  <a:cxn ang="0">
                    <a:pos x="185" y="185"/>
                  </a:cxn>
                  <a:cxn ang="0">
                    <a:pos x="0" y="0"/>
                  </a:cxn>
                  <a:cxn ang="0">
                    <a:pos x="145" y="191"/>
                  </a:cxn>
                  <a:cxn ang="0">
                    <a:pos x="185" y="185"/>
                  </a:cxn>
                </a:cxnLst>
                <a:rect l="0" t="0" r="r" b="b"/>
                <a:pathLst>
                  <a:path w="185" h="191">
                    <a:moveTo>
                      <a:pt x="185" y="185"/>
                    </a:moveTo>
                    <a:lnTo>
                      <a:pt x="0" y="0"/>
                    </a:lnTo>
                    <a:lnTo>
                      <a:pt x="145" y="191"/>
                    </a:lnTo>
                    <a:lnTo>
                      <a:pt x="185" y="185"/>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5" name="Freeform 51"/>
              <p:cNvSpPr>
                <a:spLocks/>
              </p:cNvSpPr>
              <p:nvPr/>
            </p:nvSpPr>
            <p:spPr bwMode="auto">
              <a:xfrm>
                <a:off x="4111" y="3640"/>
                <a:ext cx="145" cy="21"/>
              </a:xfrm>
              <a:custGeom>
                <a:avLst/>
                <a:gdLst/>
                <a:ahLst/>
                <a:cxnLst>
                  <a:cxn ang="0">
                    <a:pos x="0" y="60"/>
                  </a:cxn>
                  <a:cxn ang="0">
                    <a:pos x="16" y="82"/>
                  </a:cxn>
                  <a:cxn ang="0">
                    <a:pos x="582" y="0"/>
                  </a:cxn>
                  <a:cxn ang="0">
                    <a:pos x="0" y="60"/>
                  </a:cxn>
                </a:cxnLst>
                <a:rect l="0" t="0" r="r" b="b"/>
                <a:pathLst>
                  <a:path w="582" h="82">
                    <a:moveTo>
                      <a:pt x="0" y="60"/>
                    </a:moveTo>
                    <a:lnTo>
                      <a:pt x="16" y="82"/>
                    </a:lnTo>
                    <a:lnTo>
                      <a:pt x="582" y="0"/>
                    </a:lnTo>
                    <a:lnTo>
                      <a:pt x="0" y="60"/>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6" name="Freeform 52"/>
              <p:cNvSpPr>
                <a:spLocks/>
              </p:cNvSpPr>
              <p:nvPr/>
            </p:nvSpPr>
            <p:spPr bwMode="auto">
              <a:xfrm>
                <a:off x="4256" y="3640"/>
                <a:ext cx="49" cy="62"/>
              </a:xfrm>
              <a:custGeom>
                <a:avLst/>
                <a:gdLst/>
                <a:ahLst/>
                <a:cxnLst>
                  <a:cxn ang="0">
                    <a:pos x="182" y="245"/>
                  </a:cxn>
                  <a:cxn ang="0">
                    <a:pos x="198" y="245"/>
                  </a:cxn>
                  <a:cxn ang="0">
                    <a:pos x="53" y="54"/>
                  </a:cxn>
                  <a:cxn ang="0">
                    <a:pos x="0" y="0"/>
                  </a:cxn>
                  <a:cxn ang="0">
                    <a:pos x="182" y="245"/>
                  </a:cxn>
                </a:cxnLst>
                <a:rect l="0" t="0" r="r" b="b"/>
                <a:pathLst>
                  <a:path w="198" h="245">
                    <a:moveTo>
                      <a:pt x="182" y="245"/>
                    </a:moveTo>
                    <a:lnTo>
                      <a:pt x="198" y="245"/>
                    </a:lnTo>
                    <a:lnTo>
                      <a:pt x="53" y="54"/>
                    </a:lnTo>
                    <a:lnTo>
                      <a:pt x="0" y="0"/>
                    </a:lnTo>
                    <a:lnTo>
                      <a:pt x="182" y="245"/>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7" name="Freeform 53"/>
              <p:cNvSpPr>
                <a:spLocks/>
              </p:cNvSpPr>
              <p:nvPr/>
            </p:nvSpPr>
            <p:spPr bwMode="auto">
              <a:xfrm>
                <a:off x="4115" y="3640"/>
                <a:ext cx="186" cy="75"/>
              </a:xfrm>
              <a:custGeom>
                <a:avLst/>
                <a:gdLst/>
                <a:ahLst/>
                <a:cxnLst>
                  <a:cxn ang="0">
                    <a:pos x="0" y="82"/>
                  </a:cxn>
                  <a:cxn ang="0">
                    <a:pos x="164" y="299"/>
                  </a:cxn>
                  <a:cxn ang="0">
                    <a:pos x="748" y="245"/>
                  </a:cxn>
                  <a:cxn ang="0">
                    <a:pos x="566" y="0"/>
                  </a:cxn>
                  <a:cxn ang="0">
                    <a:pos x="0" y="82"/>
                  </a:cxn>
                </a:cxnLst>
                <a:rect l="0" t="0" r="r" b="b"/>
                <a:pathLst>
                  <a:path w="748" h="299">
                    <a:moveTo>
                      <a:pt x="0" y="82"/>
                    </a:moveTo>
                    <a:lnTo>
                      <a:pt x="164" y="299"/>
                    </a:lnTo>
                    <a:lnTo>
                      <a:pt x="748" y="245"/>
                    </a:lnTo>
                    <a:lnTo>
                      <a:pt x="566" y="0"/>
                    </a:lnTo>
                    <a:lnTo>
                      <a:pt x="0" y="82"/>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8" name="Freeform 54"/>
              <p:cNvSpPr>
                <a:spLocks/>
              </p:cNvSpPr>
              <p:nvPr/>
            </p:nvSpPr>
            <p:spPr bwMode="auto">
              <a:xfrm>
                <a:off x="4453" y="3896"/>
                <a:ext cx="20" cy="25"/>
              </a:xfrm>
              <a:custGeom>
                <a:avLst/>
                <a:gdLst/>
                <a:ahLst/>
                <a:cxnLst>
                  <a:cxn ang="0">
                    <a:pos x="74" y="100"/>
                  </a:cxn>
                  <a:cxn ang="0">
                    <a:pos x="79" y="100"/>
                  </a:cxn>
                  <a:cxn ang="0">
                    <a:pos x="5" y="0"/>
                  </a:cxn>
                  <a:cxn ang="0">
                    <a:pos x="0" y="3"/>
                  </a:cxn>
                  <a:cxn ang="0">
                    <a:pos x="74" y="100"/>
                  </a:cxn>
                </a:cxnLst>
                <a:rect l="0" t="0" r="r" b="b"/>
                <a:pathLst>
                  <a:path w="79" h="100">
                    <a:moveTo>
                      <a:pt x="74" y="100"/>
                    </a:moveTo>
                    <a:lnTo>
                      <a:pt x="79" y="100"/>
                    </a:lnTo>
                    <a:lnTo>
                      <a:pt x="5" y="0"/>
                    </a:lnTo>
                    <a:lnTo>
                      <a:pt x="0" y="3"/>
                    </a:lnTo>
                    <a:lnTo>
                      <a:pt x="74" y="10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19" name="Freeform 55"/>
              <p:cNvSpPr>
                <a:spLocks/>
              </p:cNvSpPr>
              <p:nvPr/>
            </p:nvSpPr>
            <p:spPr bwMode="auto">
              <a:xfrm>
                <a:off x="4226" y="3855"/>
                <a:ext cx="245" cy="99"/>
              </a:xfrm>
              <a:custGeom>
                <a:avLst/>
                <a:gdLst/>
                <a:ahLst/>
                <a:cxnLst>
                  <a:cxn ang="0">
                    <a:pos x="328" y="217"/>
                  </a:cxn>
                  <a:cxn ang="0">
                    <a:pos x="166" y="0"/>
                  </a:cxn>
                  <a:cxn ang="0">
                    <a:pos x="0" y="25"/>
                  </a:cxn>
                  <a:cxn ang="0">
                    <a:pos x="286" y="397"/>
                  </a:cxn>
                  <a:cxn ang="0">
                    <a:pos x="981" y="263"/>
                  </a:cxn>
                  <a:cxn ang="0">
                    <a:pos x="907" y="166"/>
                  </a:cxn>
                  <a:cxn ang="0">
                    <a:pos x="328" y="217"/>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20" name="Freeform 56"/>
              <p:cNvSpPr>
                <a:spLocks/>
              </p:cNvSpPr>
              <p:nvPr/>
            </p:nvSpPr>
            <p:spPr bwMode="auto">
              <a:xfrm>
                <a:off x="4409" y="3835"/>
                <a:ext cx="60" cy="61"/>
              </a:xfrm>
              <a:custGeom>
                <a:avLst/>
                <a:gdLst/>
                <a:ahLst/>
                <a:cxnLst>
                  <a:cxn ang="0">
                    <a:pos x="238" y="238"/>
                  </a:cxn>
                  <a:cxn ang="0">
                    <a:pos x="0" y="0"/>
                  </a:cxn>
                  <a:cxn ang="0">
                    <a:pos x="178" y="244"/>
                  </a:cxn>
                  <a:cxn ang="0">
                    <a:pos x="238" y="238"/>
                  </a:cxn>
                </a:cxnLst>
                <a:rect l="0" t="0" r="r" b="b"/>
                <a:pathLst>
                  <a:path w="238" h="244">
                    <a:moveTo>
                      <a:pt x="238" y="238"/>
                    </a:moveTo>
                    <a:lnTo>
                      <a:pt x="0" y="0"/>
                    </a:lnTo>
                    <a:lnTo>
                      <a:pt x="178" y="244"/>
                    </a:lnTo>
                    <a:lnTo>
                      <a:pt x="238"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21" name="Freeform 57"/>
              <p:cNvSpPr>
                <a:spLocks/>
              </p:cNvSpPr>
              <p:nvPr/>
            </p:nvSpPr>
            <p:spPr bwMode="auto">
              <a:xfrm>
                <a:off x="4406" y="3835"/>
                <a:ext cx="3" cy="1"/>
              </a:xfrm>
              <a:custGeom>
                <a:avLst/>
                <a:gdLst/>
                <a:ahLst/>
                <a:cxnLst>
                  <a:cxn ang="0">
                    <a:pos x="12" y="0"/>
                  </a:cxn>
                  <a:cxn ang="0">
                    <a:pos x="0" y="2"/>
                  </a:cxn>
                  <a:cxn ang="0">
                    <a:pos x="12" y="0"/>
                  </a:cxn>
                </a:cxnLst>
                <a:rect l="0" t="0" r="r" b="b"/>
                <a:pathLst>
                  <a:path w="12" h="2">
                    <a:moveTo>
                      <a:pt x="12" y="0"/>
                    </a:moveTo>
                    <a:lnTo>
                      <a:pt x="0" y="2"/>
                    </a:lnTo>
                    <a:lnTo>
                      <a:pt x="12"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22" name="Freeform 58"/>
              <p:cNvSpPr>
                <a:spLocks/>
              </p:cNvSpPr>
              <p:nvPr/>
            </p:nvSpPr>
            <p:spPr bwMode="auto">
              <a:xfrm>
                <a:off x="4263" y="3835"/>
                <a:ext cx="143" cy="20"/>
              </a:xfrm>
              <a:custGeom>
                <a:avLst/>
                <a:gdLst/>
                <a:ahLst/>
                <a:cxnLst>
                  <a:cxn ang="0">
                    <a:pos x="16" y="79"/>
                  </a:cxn>
                  <a:cxn ang="0">
                    <a:pos x="572" y="0"/>
                  </a:cxn>
                  <a:cxn ang="0">
                    <a:pos x="0" y="58"/>
                  </a:cxn>
                  <a:cxn ang="0">
                    <a:pos x="16" y="79"/>
                  </a:cxn>
                </a:cxnLst>
                <a:rect l="0" t="0" r="r" b="b"/>
                <a:pathLst>
                  <a:path w="572" h="79">
                    <a:moveTo>
                      <a:pt x="16" y="79"/>
                    </a:moveTo>
                    <a:lnTo>
                      <a:pt x="572" y="0"/>
                    </a:lnTo>
                    <a:lnTo>
                      <a:pt x="0" y="58"/>
                    </a:lnTo>
                    <a:lnTo>
                      <a:pt x="16" y="79"/>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23" name="Freeform 59"/>
              <p:cNvSpPr>
                <a:spLocks/>
              </p:cNvSpPr>
              <p:nvPr/>
            </p:nvSpPr>
            <p:spPr bwMode="auto">
              <a:xfrm>
                <a:off x="4406" y="3835"/>
                <a:ext cx="48" cy="61"/>
              </a:xfrm>
              <a:custGeom>
                <a:avLst/>
                <a:gdLst/>
                <a:ahLst/>
                <a:cxnLst>
                  <a:cxn ang="0">
                    <a:pos x="185" y="247"/>
                  </a:cxn>
                  <a:cxn ang="0">
                    <a:pos x="190" y="244"/>
                  </a:cxn>
                  <a:cxn ang="0">
                    <a:pos x="12" y="0"/>
                  </a:cxn>
                  <a:cxn ang="0">
                    <a:pos x="0" y="2"/>
                  </a:cxn>
                  <a:cxn ang="0">
                    <a:pos x="185" y="247"/>
                  </a:cxn>
                </a:cxnLst>
                <a:rect l="0" t="0" r="r" b="b"/>
                <a:pathLst>
                  <a:path w="190" h="247">
                    <a:moveTo>
                      <a:pt x="185" y="247"/>
                    </a:moveTo>
                    <a:lnTo>
                      <a:pt x="190" y="244"/>
                    </a:lnTo>
                    <a:lnTo>
                      <a:pt x="12" y="0"/>
                    </a:lnTo>
                    <a:lnTo>
                      <a:pt x="0" y="2"/>
                    </a:lnTo>
                    <a:lnTo>
                      <a:pt x="185" y="247"/>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24" name="Freeform 60"/>
              <p:cNvSpPr>
                <a:spLocks/>
              </p:cNvSpPr>
              <p:nvPr/>
            </p:nvSpPr>
            <p:spPr bwMode="auto">
              <a:xfrm>
                <a:off x="4267" y="3835"/>
                <a:ext cx="186" cy="74"/>
              </a:xfrm>
              <a:custGeom>
                <a:avLst/>
                <a:gdLst/>
                <a:ahLst/>
                <a:cxnLst>
                  <a:cxn ang="0">
                    <a:pos x="741" y="245"/>
                  </a:cxn>
                  <a:cxn ang="0">
                    <a:pos x="556" y="0"/>
                  </a:cxn>
                  <a:cxn ang="0">
                    <a:pos x="0" y="79"/>
                  </a:cxn>
                  <a:cxn ang="0">
                    <a:pos x="162" y="296"/>
                  </a:cxn>
                  <a:cxn ang="0">
                    <a:pos x="741" y="245"/>
                  </a:cxn>
                </a:cxnLst>
                <a:rect l="0" t="0" r="r" b="b"/>
                <a:pathLst>
                  <a:path w="741" h="296">
                    <a:moveTo>
                      <a:pt x="741" y="245"/>
                    </a:moveTo>
                    <a:lnTo>
                      <a:pt x="556" y="0"/>
                    </a:lnTo>
                    <a:lnTo>
                      <a:pt x="0" y="79"/>
                    </a:lnTo>
                    <a:lnTo>
                      <a:pt x="162" y="296"/>
                    </a:lnTo>
                    <a:lnTo>
                      <a:pt x="741" y="245"/>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29" name="Freeform 65"/>
              <p:cNvSpPr>
                <a:spLocks/>
              </p:cNvSpPr>
              <p:nvPr/>
            </p:nvSpPr>
            <p:spPr bwMode="auto">
              <a:xfrm>
                <a:off x="3566" y="3085"/>
                <a:ext cx="247" cy="383"/>
              </a:xfrm>
              <a:custGeom>
                <a:avLst/>
                <a:gdLst/>
                <a:ahLst/>
                <a:cxnLst>
                  <a:cxn ang="0">
                    <a:pos x="6" y="65"/>
                  </a:cxn>
                  <a:cxn ang="0">
                    <a:pos x="58" y="157"/>
                  </a:cxn>
                  <a:cxn ang="0">
                    <a:pos x="111" y="249"/>
                  </a:cxn>
                  <a:cxn ang="0">
                    <a:pos x="166" y="342"/>
                  </a:cxn>
                  <a:cxn ang="0">
                    <a:pos x="220" y="430"/>
                  </a:cxn>
                  <a:cxn ang="0">
                    <a:pos x="277" y="520"/>
                  </a:cxn>
                  <a:cxn ang="0">
                    <a:pos x="332" y="613"/>
                  </a:cxn>
                  <a:cxn ang="0">
                    <a:pos x="388" y="702"/>
                  </a:cxn>
                  <a:cxn ang="0">
                    <a:pos x="446" y="792"/>
                  </a:cxn>
                  <a:cxn ang="0">
                    <a:pos x="503" y="882"/>
                  </a:cxn>
                  <a:cxn ang="0">
                    <a:pos x="559" y="971"/>
                  </a:cxn>
                  <a:cxn ang="0">
                    <a:pos x="619" y="1061"/>
                  </a:cxn>
                  <a:cxn ang="0">
                    <a:pos x="677" y="1151"/>
                  </a:cxn>
                  <a:cxn ang="0">
                    <a:pos x="734" y="1240"/>
                  </a:cxn>
                  <a:cxn ang="0">
                    <a:pos x="790" y="1329"/>
                  </a:cxn>
                  <a:cxn ang="0">
                    <a:pos x="848" y="1419"/>
                  </a:cxn>
                  <a:cxn ang="0">
                    <a:pos x="905" y="1509"/>
                  </a:cxn>
                  <a:cxn ang="0">
                    <a:pos x="916" y="1523"/>
                  </a:cxn>
                  <a:cxn ang="0">
                    <a:pos x="932" y="1530"/>
                  </a:cxn>
                  <a:cxn ang="0">
                    <a:pos x="949" y="1530"/>
                  </a:cxn>
                  <a:cxn ang="0">
                    <a:pos x="965" y="1525"/>
                  </a:cxn>
                  <a:cxn ang="0">
                    <a:pos x="979" y="1511"/>
                  </a:cxn>
                  <a:cxn ang="0">
                    <a:pos x="986" y="1498"/>
                  </a:cxn>
                  <a:cxn ang="0">
                    <a:pos x="986" y="1479"/>
                  </a:cxn>
                  <a:cxn ang="0">
                    <a:pos x="981" y="1463"/>
                  </a:cxn>
                  <a:cxn ang="0">
                    <a:pos x="924" y="1373"/>
                  </a:cxn>
                  <a:cxn ang="0">
                    <a:pos x="866" y="1283"/>
                  </a:cxn>
                  <a:cxn ang="0">
                    <a:pos x="813" y="1194"/>
                  </a:cxn>
                  <a:cxn ang="0">
                    <a:pos x="755" y="1104"/>
                  </a:cxn>
                  <a:cxn ang="0">
                    <a:pos x="695" y="1017"/>
                  </a:cxn>
                  <a:cxn ang="0">
                    <a:pos x="639" y="928"/>
                  </a:cxn>
                  <a:cxn ang="0">
                    <a:pos x="582" y="838"/>
                  </a:cxn>
                  <a:cxn ang="0">
                    <a:pos x="524" y="749"/>
                  </a:cxn>
                  <a:cxn ang="0">
                    <a:pos x="467" y="659"/>
                  </a:cxn>
                  <a:cxn ang="0">
                    <a:pos x="413" y="569"/>
                  </a:cxn>
                  <a:cxn ang="0">
                    <a:pos x="356" y="480"/>
                  </a:cxn>
                  <a:cxn ang="0">
                    <a:pos x="302" y="388"/>
                  </a:cxn>
                  <a:cxn ang="0">
                    <a:pos x="245" y="298"/>
                  </a:cxn>
                  <a:cxn ang="0">
                    <a:pos x="191" y="208"/>
                  </a:cxn>
                  <a:cxn ang="0">
                    <a:pos x="136" y="116"/>
                  </a:cxn>
                  <a:cxn ang="0">
                    <a:pos x="85" y="23"/>
                  </a:cxn>
                  <a:cxn ang="0">
                    <a:pos x="74" y="10"/>
                  </a:cxn>
                  <a:cxn ang="0">
                    <a:pos x="60" y="2"/>
                  </a:cxn>
                  <a:cxn ang="0">
                    <a:pos x="41" y="0"/>
                  </a:cxn>
                  <a:cxn ang="0">
                    <a:pos x="25" y="5"/>
                  </a:cxn>
                  <a:cxn ang="0">
                    <a:pos x="11" y="16"/>
                  </a:cxn>
                  <a:cxn ang="0">
                    <a:pos x="3" y="30"/>
                  </a:cxn>
                  <a:cxn ang="0">
                    <a:pos x="0" y="48"/>
                  </a:cxn>
                  <a:cxn ang="0">
                    <a:pos x="6" y="65"/>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0" name="Freeform 66"/>
              <p:cNvSpPr>
                <a:spLocks/>
              </p:cNvSpPr>
              <p:nvPr/>
            </p:nvSpPr>
            <p:spPr bwMode="auto">
              <a:xfrm>
                <a:off x="3802" y="3453"/>
                <a:ext cx="281" cy="353"/>
              </a:xfrm>
              <a:custGeom>
                <a:avLst/>
                <a:gdLst/>
                <a:ahLst/>
                <a:cxnLst>
                  <a:cxn ang="0">
                    <a:pos x="9" y="73"/>
                  </a:cxn>
                  <a:cxn ang="0">
                    <a:pos x="76" y="152"/>
                  </a:cxn>
                  <a:cxn ang="0">
                    <a:pos x="145" y="234"/>
                  </a:cxn>
                  <a:cxn ang="0">
                    <a:pos x="210" y="312"/>
                  </a:cxn>
                  <a:cxn ang="0">
                    <a:pos x="277" y="394"/>
                  </a:cxn>
                  <a:cxn ang="0">
                    <a:pos x="343" y="477"/>
                  </a:cxn>
                  <a:cxn ang="0">
                    <a:pos x="408" y="560"/>
                  </a:cxn>
                  <a:cxn ang="0">
                    <a:pos x="470" y="641"/>
                  </a:cxn>
                  <a:cxn ang="0">
                    <a:pos x="535" y="725"/>
                  </a:cxn>
                  <a:cxn ang="0">
                    <a:pos x="598" y="809"/>
                  </a:cxn>
                  <a:cxn ang="0">
                    <a:pos x="663" y="890"/>
                  </a:cxn>
                  <a:cxn ang="0">
                    <a:pos x="725" y="974"/>
                  </a:cxn>
                  <a:cxn ang="0">
                    <a:pos x="788" y="1059"/>
                  </a:cxn>
                  <a:cxn ang="0">
                    <a:pos x="854" y="1143"/>
                  </a:cxn>
                  <a:cxn ang="0">
                    <a:pos x="916" y="1227"/>
                  </a:cxn>
                  <a:cxn ang="0">
                    <a:pos x="978" y="1309"/>
                  </a:cxn>
                  <a:cxn ang="0">
                    <a:pos x="1043" y="1392"/>
                  </a:cxn>
                  <a:cxn ang="0">
                    <a:pos x="1057" y="1404"/>
                  </a:cxn>
                  <a:cxn ang="0">
                    <a:pos x="1076" y="1409"/>
                  </a:cxn>
                  <a:cxn ang="0">
                    <a:pos x="1092" y="1406"/>
                  </a:cxn>
                  <a:cxn ang="0">
                    <a:pos x="1108" y="1398"/>
                  </a:cxn>
                  <a:cxn ang="0">
                    <a:pos x="1119" y="1385"/>
                  </a:cxn>
                  <a:cxn ang="0">
                    <a:pos x="1122" y="1366"/>
                  </a:cxn>
                  <a:cxn ang="0">
                    <a:pos x="1119" y="1350"/>
                  </a:cxn>
                  <a:cxn ang="0">
                    <a:pos x="1111" y="1332"/>
                  </a:cxn>
                  <a:cxn ang="0">
                    <a:pos x="1046" y="1251"/>
                  </a:cxn>
                  <a:cxn ang="0">
                    <a:pos x="983" y="1168"/>
                  </a:cxn>
                  <a:cxn ang="0">
                    <a:pos x="921" y="1083"/>
                  </a:cxn>
                  <a:cxn ang="0">
                    <a:pos x="856" y="1002"/>
                  </a:cxn>
                  <a:cxn ang="0">
                    <a:pos x="794" y="918"/>
                  </a:cxn>
                  <a:cxn ang="0">
                    <a:pos x="731" y="836"/>
                  </a:cxn>
                  <a:cxn ang="0">
                    <a:pos x="669" y="752"/>
                  </a:cxn>
                  <a:cxn ang="0">
                    <a:pos x="603" y="668"/>
                  </a:cxn>
                  <a:cxn ang="0">
                    <a:pos x="540" y="586"/>
                  </a:cxn>
                  <a:cxn ang="0">
                    <a:pos x="475" y="505"/>
                  </a:cxn>
                  <a:cxn ang="0">
                    <a:pos x="413" y="421"/>
                  </a:cxn>
                  <a:cxn ang="0">
                    <a:pos x="348" y="339"/>
                  </a:cxn>
                  <a:cxn ang="0">
                    <a:pos x="281" y="258"/>
                  </a:cxn>
                  <a:cxn ang="0">
                    <a:pos x="215" y="179"/>
                  </a:cxn>
                  <a:cxn ang="0">
                    <a:pos x="147" y="98"/>
                  </a:cxn>
                  <a:cxn ang="0">
                    <a:pos x="80" y="19"/>
                  </a:cxn>
                  <a:cxn ang="0">
                    <a:pos x="66" y="5"/>
                  </a:cxn>
                  <a:cxn ang="0">
                    <a:pos x="50" y="0"/>
                  </a:cxn>
                  <a:cxn ang="0">
                    <a:pos x="34" y="3"/>
                  </a:cxn>
                  <a:cxn ang="0">
                    <a:pos x="16" y="10"/>
                  </a:cxn>
                  <a:cxn ang="0">
                    <a:pos x="6" y="24"/>
                  </a:cxn>
                  <a:cxn ang="0">
                    <a:pos x="0" y="40"/>
                  </a:cxn>
                  <a:cxn ang="0">
                    <a:pos x="0" y="57"/>
                  </a:cxn>
                  <a:cxn ang="0">
                    <a:pos x="9" y="73"/>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1" name="Freeform 67"/>
              <p:cNvSpPr>
                <a:spLocks/>
              </p:cNvSpPr>
              <p:nvPr/>
            </p:nvSpPr>
            <p:spPr bwMode="auto">
              <a:xfrm>
                <a:off x="4116" y="3847"/>
                <a:ext cx="189" cy="254"/>
              </a:xfrm>
              <a:custGeom>
                <a:avLst/>
                <a:gdLst/>
                <a:ahLst/>
                <a:cxnLst>
                  <a:cxn ang="0">
                    <a:pos x="5" y="65"/>
                  </a:cxn>
                  <a:cxn ang="0">
                    <a:pos x="47" y="124"/>
                  </a:cxn>
                  <a:cxn ang="0">
                    <a:pos x="84" y="184"/>
                  </a:cxn>
                  <a:cxn ang="0">
                    <a:pos x="125" y="244"/>
                  </a:cxn>
                  <a:cxn ang="0">
                    <a:pos x="165" y="304"/>
                  </a:cxn>
                  <a:cxn ang="0">
                    <a:pos x="206" y="363"/>
                  </a:cxn>
                  <a:cxn ang="0">
                    <a:pos x="248" y="423"/>
                  </a:cxn>
                  <a:cxn ang="0">
                    <a:pos x="288" y="480"/>
                  </a:cxn>
                  <a:cxn ang="0">
                    <a:pos x="331" y="540"/>
                  </a:cxn>
                  <a:cxn ang="0">
                    <a:pos x="372" y="600"/>
                  </a:cxn>
                  <a:cxn ang="0">
                    <a:pos x="416" y="656"/>
                  </a:cxn>
                  <a:cxn ang="0">
                    <a:pos x="456" y="714"/>
                  </a:cxn>
                  <a:cxn ang="0">
                    <a:pos x="500" y="771"/>
                  </a:cxn>
                  <a:cxn ang="0">
                    <a:pos x="543" y="831"/>
                  </a:cxn>
                  <a:cxn ang="0">
                    <a:pos x="587" y="885"/>
                  </a:cxn>
                  <a:cxn ang="0">
                    <a:pos x="633" y="942"/>
                  </a:cxn>
                  <a:cxn ang="0">
                    <a:pos x="676" y="998"/>
                  </a:cxn>
                  <a:cxn ang="0">
                    <a:pos x="689" y="1009"/>
                  </a:cxn>
                  <a:cxn ang="0">
                    <a:pos x="709" y="1016"/>
                  </a:cxn>
                  <a:cxn ang="0">
                    <a:pos x="726" y="1012"/>
                  </a:cxn>
                  <a:cxn ang="0">
                    <a:pos x="742" y="1004"/>
                  </a:cxn>
                  <a:cxn ang="0">
                    <a:pos x="752" y="991"/>
                  </a:cxn>
                  <a:cxn ang="0">
                    <a:pos x="755" y="972"/>
                  </a:cxn>
                  <a:cxn ang="0">
                    <a:pos x="752" y="956"/>
                  </a:cxn>
                  <a:cxn ang="0">
                    <a:pos x="744" y="939"/>
                  </a:cxn>
                  <a:cxn ang="0">
                    <a:pos x="701" y="885"/>
                  </a:cxn>
                  <a:cxn ang="0">
                    <a:pos x="657" y="827"/>
                  </a:cxn>
                  <a:cxn ang="0">
                    <a:pos x="613" y="771"/>
                  </a:cxn>
                  <a:cxn ang="0">
                    <a:pos x="571" y="714"/>
                  </a:cxn>
                  <a:cxn ang="0">
                    <a:pos x="527" y="656"/>
                  </a:cxn>
                  <a:cxn ang="0">
                    <a:pos x="486" y="600"/>
                  </a:cxn>
                  <a:cxn ang="0">
                    <a:pos x="442" y="543"/>
                  </a:cxn>
                  <a:cxn ang="0">
                    <a:pos x="402" y="485"/>
                  </a:cxn>
                  <a:cxn ang="0">
                    <a:pos x="361" y="429"/>
                  </a:cxn>
                  <a:cxn ang="0">
                    <a:pos x="320" y="369"/>
                  </a:cxn>
                  <a:cxn ang="0">
                    <a:pos x="280" y="312"/>
                  </a:cxn>
                  <a:cxn ang="0">
                    <a:pos x="239" y="254"/>
                  </a:cxn>
                  <a:cxn ang="0">
                    <a:pos x="201" y="195"/>
                  </a:cxn>
                  <a:cxn ang="0">
                    <a:pos x="160" y="136"/>
                  </a:cxn>
                  <a:cxn ang="0">
                    <a:pos x="119" y="78"/>
                  </a:cxn>
                  <a:cxn ang="0">
                    <a:pos x="82" y="18"/>
                  </a:cxn>
                  <a:cxn ang="0">
                    <a:pos x="68" y="5"/>
                  </a:cxn>
                  <a:cxn ang="0">
                    <a:pos x="54" y="0"/>
                  </a:cxn>
                  <a:cxn ang="0">
                    <a:pos x="35" y="0"/>
                  </a:cxn>
                  <a:cxn ang="0">
                    <a:pos x="19" y="5"/>
                  </a:cxn>
                  <a:cxn ang="0">
                    <a:pos x="5" y="18"/>
                  </a:cxn>
                  <a:cxn ang="0">
                    <a:pos x="0" y="32"/>
                  </a:cxn>
                  <a:cxn ang="0">
                    <a:pos x="0" y="48"/>
                  </a:cxn>
                  <a:cxn ang="0">
                    <a:pos x="5" y="65"/>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2" name="Freeform 68"/>
              <p:cNvSpPr>
                <a:spLocks/>
              </p:cNvSpPr>
              <p:nvPr/>
            </p:nvSpPr>
            <p:spPr bwMode="auto">
              <a:xfrm>
                <a:off x="3907" y="3135"/>
                <a:ext cx="689" cy="862"/>
              </a:xfrm>
              <a:custGeom>
                <a:avLst/>
                <a:gdLst/>
                <a:ahLst/>
                <a:cxnLst>
                  <a:cxn ang="0">
                    <a:pos x="2742" y="3451"/>
                  </a:cxn>
                  <a:cxn ang="0">
                    <a:pos x="2696" y="3449"/>
                  </a:cxn>
                  <a:cxn ang="0">
                    <a:pos x="2612" y="3343"/>
                  </a:cxn>
                  <a:cxn ang="0">
                    <a:pos x="2528" y="3237"/>
                  </a:cxn>
                  <a:cxn ang="0">
                    <a:pos x="2446" y="3128"/>
                  </a:cxn>
                  <a:cxn ang="0">
                    <a:pos x="2363" y="3022"/>
                  </a:cxn>
                  <a:cxn ang="0">
                    <a:pos x="2281" y="2916"/>
                  </a:cxn>
                  <a:cxn ang="0">
                    <a:pos x="2197" y="2807"/>
                  </a:cxn>
                  <a:cxn ang="0">
                    <a:pos x="2116" y="2702"/>
                  </a:cxn>
                  <a:cxn ang="0">
                    <a:pos x="2033" y="2594"/>
                  </a:cxn>
                  <a:cxn ang="0">
                    <a:pos x="1950" y="2488"/>
                  </a:cxn>
                  <a:cxn ang="0">
                    <a:pos x="1869" y="2379"/>
                  </a:cxn>
                  <a:cxn ang="0">
                    <a:pos x="1786" y="2273"/>
                  </a:cxn>
                  <a:cxn ang="0">
                    <a:pos x="1705" y="2164"/>
                  </a:cxn>
                  <a:cxn ang="0">
                    <a:pos x="1620" y="2058"/>
                  </a:cxn>
                  <a:cxn ang="0">
                    <a:pos x="1539" y="1950"/>
                  </a:cxn>
                  <a:cxn ang="0">
                    <a:pos x="1458" y="1844"/>
                  </a:cxn>
                  <a:cxn ang="0">
                    <a:pos x="1373" y="1735"/>
                  </a:cxn>
                  <a:cxn ang="0">
                    <a:pos x="1292" y="1629"/>
                  </a:cxn>
                  <a:cxn ang="0">
                    <a:pos x="1208" y="1524"/>
                  </a:cxn>
                  <a:cxn ang="0">
                    <a:pos x="1124" y="1418"/>
                  </a:cxn>
                  <a:cxn ang="0">
                    <a:pos x="1042" y="1309"/>
                  </a:cxn>
                  <a:cxn ang="0">
                    <a:pos x="959" y="1203"/>
                  </a:cxn>
                  <a:cxn ang="0">
                    <a:pos x="874" y="1097"/>
                  </a:cxn>
                  <a:cxn ang="0">
                    <a:pos x="788" y="991"/>
                  </a:cxn>
                  <a:cxn ang="0">
                    <a:pos x="703" y="889"/>
                  </a:cxn>
                  <a:cxn ang="0">
                    <a:pos x="616" y="783"/>
                  </a:cxn>
                  <a:cxn ang="0">
                    <a:pos x="532" y="676"/>
                  </a:cxn>
                  <a:cxn ang="0">
                    <a:pos x="445" y="573"/>
                  </a:cxn>
                  <a:cxn ang="0">
                    <a:pos x="356" y="470"/>
                  </a:cxn>
                  <a:cxn ang="0">
                    <a:pos x="269" y="367"/>
                  </a:cxn>
                  <a:cxn ang="0">
                    <a:pos x="179" y="263"/>
                  </a:cxn>
                  <a:cxn ang="0">
                    <a:pos x="89" y="161"/>
                  </a:cxn>
                  <a:cxn ang="0">
                    <a:pos x="0" y="57"/>
                  </a:cxn>
                  <a:cxn ang="0">
                    <a:pos x="0" y="41"/>
                  </a:cxn>
                  <a:cxn ang="0">
                    <a:pos x="0" y="25"/>
                  </a:cxn>
                  <a:cxn ang="0">
                    <a:pos x="3" y="11"/>
                  </a:cxn>
                  <a:cxn ang="0">
                    <a:pos x="13" y="0"/>
                  </a:cxn>
                  <a:cxn ang="0">
                    <a:pos x="59" y="11"/>
                  </a:cxn>
                  <a:cxn ang="0">
                    <a:pos x="853" y="948"/>
                  </a:cxn>
                  <a:cxn ang="0">
                    <a:pos x="2357" y="2911"/>
                  </a:cxn>
                  <a:cxn ang="0">
                    <a:pos x="2403" y="2978"/>
                  </a:cxn>
                  <a:cxn ang="0">
                    <a:pos x="2452" y="3044"/>
                  </a:cxn>
                  <a:cxn ang="0">
                    <a:pos x="2504" y="3109"/>
                  </a:cxn>
                  <a:cxn ang="0">
                    <a:pos x="2558" y="3172"/>
                  </a:cxn>
                  <a:cxn ang="0">
                    <a:pos x="2610" y="3237"/>
                  </a:cxn>
                  <a:cxn ang="0">
                    <a:pos x="2661" y="3302"/>
                  </a:cxn>
                  <a:cxn ang="0">
                    <a:pos x="2710" y="3367"/>
                  </a:cxn>
                  <a:cxn ang="0">
                    <a:pos x="2756" y="3435"/>
                  </a:cxn>
                  <a:cxn ang="0">
                    <a:pos x="2742" y="3451"/>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3" name="Freeform 69"/>
              <p:cNvSpPr>
                <a:spLocks/>
              </p:cNvSpPr>
              <p:nvPr/>
            </p:nvSpPr>
            <p:spPr bwMode="auto">
              <a:xfrm>
                <a:off x="3481" y="3125"/>
                <a:ext cx="1114" cy="1023"/>
              </a:xfrm>
              <a:custGeom>
                <a:avLst/>
                <a:gdLst/>
                <a:ahLst/>
                <a:cxnLst>
                  <a:cxn ang="0">
                    <a:pos x="3188" y="4079"/>
                  </a:cxn>
                  <a:cxn ang="0">
                    <a:pos x="3050" y="4044"/>
                  </a:cxn>
                  <a:cxn ang="0">
                    <a:pos x="3196" y="3991"/>
                  </a:cxn>
                  <a:cxn ang="0">
                    <a:pos x="3017" y="3760"/>
                  </a:cxn>
                  <a:cxn ang="0">
                    <a:pos x="2833" y="3748"/>
                  </a:cxn>
                  <a:cxn ang="0">
                    <a:pos x="2865" y="3864"/>
                  </a:cxn>
                  <a:cxn ang="0">
                    <a:pos x="2981" y="3889"/>
                  </a:cxn>
                  <a:cxn ang="0">
                    <a:pos x="2875" y="3991"/>
                  </a:cxn>
                  <a:cxn ang="0">
                    <a:pos x="2748" y="3915"/>
                  </a:cxn>
                  <a:cxn ang="0">
                    <a:pos x="2628" y="3672"/>
                  </a:cxn>
                  <a:cxn ang="0">
                    <a:pos x="2515" y="3497"/>
                  </a:cxn>
                  <a:cxn ang="0">
                    <a:pos x="2403" y="3383"/>
                  </a:cxn>
                  <a:cxn ang="0">
                    <a:pos x="2335" y="3397"/>
                  </a:cxn>
                  <a:cxn ang="0">
                    <a:pos x="2327" y="3351"/>
                  </a:cxn>
                  <a:cxn ang="0">
                    <a:pos x="2302" y="3253"/>
                  </a:cxn>
                  <a:cxn ang="0">
                    <a:pos x="2154" y="3253"/>
                  </a:cxn>
                  <a:cxn ang="0">
                    <a:pos x="2230" y="3196"/>
                  </a:cxn>
                  <a:cxn ang="0">
                    <a:pos x="2173" y="3095"/>
                  </a:cxn>
                  <a:cxn ang="0">
                    <a:pos x="2094" y="3106"/>
                  </a:cxn>
                  <a:cxn ang="0">
                    <a:pos x="1999" y="2868"/>
                  </a:cxn>
                  <a:cxn ang="0">
                    <a:pos x="1977" y="2686"/>
                  </a:cxn>
                  <a:cxn ang="0">
                    <a:pos x="2089" y="2593"/>
                  </a:cxn>
                  <a:cxn ang="0">
                    <a:pos x="1801" y="2186"/>
                  </a:cxn>
                  <a:cxn ang="0">
                    <a:pos x="1489" y="1784"/>
                  </a:cxn>
                  <a:cxn ang="0">
                    <a:pos x="1214" y="1445"/>
                  </a:cxn>
                  <a:cxn ang="0">
                    <a:pos x="967" y="1369"/>
                  </a:cxn>
                  <a:cxn ang="0">
                    <a:pos x="787" y="1140"/>
                  </a:cxn>
                  <a:cxn ang="0">
                    <a:pos x="605" y="918"/>
                  </a:cxn>
                  <a:cxn ang="0">
                    <a:pos x="378" y="733"/>
                  </a:cxn>
                  <a:cxn ang="0">
                    <a:pos x="456" y="666"/>
                  </a:cxn>
                  <a:cxn ang="0">
                    <a:pos x="325" y="568"/>
                  </a:cxn>
                  <a:cxn ang="0">
                    <a:pos x="279" y="514"/>
                  </a:cxn>
                  <a:cxn ang="0">
                    <a:pos x="272" y="414"/>
                  </a:cxn>
                  <a:cxn ang="0">
                    <a:pos x="147" y="394"/>
                  </a:cxn>
                  <a:cxn ang="0">
                    <a:pos x="0" y="44"/>
                  </a:cxn>
                  <a:cxn ang="0">
                    <a:pos x="342" y="324"/>
                  </a:cxn>
                  <a:cxn ang="0">
                    <a:pos x="540" y="696"/>
                  </a:cxn>
                  <a:cxn ang="0">
                    <a:pos x="785" y="1029"/>
                  </a:cxn>
                  <a:cxn ang="0">
                    <a:pos x="1064" y="1285"/>
                  </a:cxn>
                  <a:cxn ang="0">
                    <a:pos x="1330" y="1447"/>
                  </a:cxn>
                  <a:cxn ang="0">
                    <a:pos x="2118" y="2651"/>
                  </a:cxn>
                  <a:cxn ang="0">
                    <a:pos x="2055" y="2803"/>
                  </a:cxn>
                  <a:cxn ang="0">
                    <a:pos x="2230" y="3028"/>
                  </a:cxn>
                  <a:cxn ang="0">
                    <a:pos x="2330" y="3150"/>
                  </a:cxn>
                  <a:cxn ang="0">
                    <a:pos x="2417" y="3164"/>
                  </a:cxn>
                  <a:cxn ang="0">
                    <a:pos x="2411" y="3240"/>
                  </a:cxn>
                  <a:cxn ang="0">
                    <a:pos x="2553" y="3335"/>
                  </a:cxn>
                  <a:cxn ang="0">
                    <a:pos x="2512" y="3395"/>
                  </a:cxn>
                  <a:cxn ang="0">
                    <a:pos x="2612" y="3487"/>
                  </a:cxn>
                  <a:cxn ang="0">
                    <a:pos x="2738" y="3476"/>
                  </a:cxn>
                  <a:cxn ang="0">
                    <a:pos x="2637" y="3302"/>
                  </a:cxn>
                  <a:cxn ang="0">
                    <a:pos x="2427" y="3023"/>
                  </a:cxn>
                  <a:cxn ang="0">
                    <a:pos x="2256" y="2702"/>
                  </a:cxn>
                  <a:cxn ang="0">
                    <a:pos x="2447" y="2946"/>
                  </a:cxn>
                  <a:cxn ang="0">
                    <a:pos x="2822" y="3418"/>
                  </a:cxn>
                  <a:cxn ang="0">
                    <a:pos x="3207" y="3885"/>
                  </a:cxn>
                  <a:cxn ang="0">
                    <a:pos x="3438" y="3954"/>
                  </a:cxn>
                  <a:cxn ang="0">
                    <a:pos x="3634" y="3894"/>
                  </a:cxn>
                  <a:cxn ang="0">
                    <a:pos x="4456" y="3704"/>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4" name="Freeform 70"/>
              <p:cNvSpPr>
                <a:spLocks/>
              </p:cNvSpPr>
              <p:nvPr/>
            </p:nvSpPr>
            <p:spPr bwMode="auto">
              <a:xfrm>
                <a:off x="4204" y="3793"/>
                <a:ext cx="309" cy="179"/>
              </a:xfrm>
              <a:custGeom>
                <a:avLst/>
                <a:gdLst/>
                <a:ahLst/>
                <a:cxnLst>
                  <a:cxn ang="0">
                    <a:pos x="860" y="709"/>
                  </a:cxn>
                  <a:cxn ang="0">
                    <a:pos x="827" y="707"/>
                  </a:cxn>
                  <a:cxn ang="0">
                    <a:pos x="816" y="679"/>
                  </a:cxn>
                  <a:cxn ang="0">
                    <a:pos x="892" y="655"/>
                  </a:cxn>
                  <a:cxn ang="0">
                    <a:pos x="974" y="638"/>
                  </a:cxn>
                  <a:cxn ang="0">
                    <a:pos x="1050" y="617"/>
                  </a:cxn>
                  <a:cxn ang="0">
                    <a:pos x="1120" y="584"/>
                  </a:cxn>
                  <a:cxn ang="0">
                    <a:pos x="1077" y="516"/>
                  </a:cxn>
                  <a:cxn ang="0">
                    <a:pos x="1028" y="451"/>
                  </a:cxn>
                  <a:cxn ang="0">
                    <a:pos x="977" y="389"/>
                  </a:cxn>
                  <a:cxn ang="0">
                    <a:pos x="917" y="329"/>
                  </a:cxn>
                  <a:cxn ang="0">
                    <a:pos x="857" y="269"/>
                  </a:cxn>
                  <a:cxn ang="0">
                    <a:pos x="797" y="206"/>
                  </a:cxn>
                  <a:cxn ang="0">
                    <a:pos x="737" y="148"/>
                  </a:cxn>
                  <a:cxn ang="0">
                    <a:pos x="681" y="84"/>
                  </a:cxn>
                  <a:cxn ang="0">
                    <a:pos x="596" y="95"/>
                  </a:cxn>
                  <a:cxn ang="0">
                    <a:pos x="515" y="114"/>
                  </a:cxn>
                  <a:cxn ang="0">
                    <a:pos x="436" y="134"/>
                  </a:cxn>
                  <a:cxn ang="0">
                    <a:pos x="360" y="158"/>
                  </a:cxn>
                  <a:cxn ang="0">
                    <a:pos x="282" y="188"/>
                  </a:cxn>
                  <a:cxn ang="0">
                    <a:pos x="206" y="218"/>
                  </a:cxn>
                  <a:cxn ang="0">
                    <a:pos x="132" y="247"/>
                  </a:cxn>
                  <a:cxn ang="0">
                    <a:pos x="56" y="280"/>
                  </a:cxn>
                  <a:cxn ang="0">
                    <a:pos x="342" y="717"/>
                  </a:cxn>
                  <a:cxn ang="0">
                    <a:pos x="241" y="617"/>
                  </a:cxn>
                  <a:cxn ang="0">
                    <a:pos x="132" y="502"/>
                  </a:cxn>
                  <a:cxn ang="0">
                    <a:pos x="42" y="381"/>
                  </a:cxn>
                  <a:cxn ang="0">
                    <a:pos x="0" y="250"/>
                  </a:cxn>
                  <a:cxn ang="0">
                    <a:pos x="86" y="210"/>
                  </a:cxn>
                  <a:cxn ang="0">
                    <a:pos x="173" y="174"/>
                  </a:cxn>
                  <a:cxn ang="0">
                    <a:pos x="263" y="139"/>
                  </a:cxn>
                  <a:cxn ang="0">
                    <a:pos x="355" y="109"/>
                  </a:cxn>
                  <a:cxn ang="0">
                    <a:pos x="448" y="79"/>
                  </a:cxn>
                  <a:cxn ang="0">
                    <a:pos x="540" y="52"/>
                  </a:cxn>
                  <a:cxn ang="0">
                    <a:pos x="631" y="25"/>
                  </a:cxn>
                  <a:cxn ang="0">
                    <a:pos x="725" y="0"/>
                  </a:cxn>
                  <a:cxn ang="0">
                    <a:pos x="781" y="79"/>
                  </a:cxn>
                  <a:cxn ang="0">
                    <a:pos x="850" y="158"/>
                  </a:cxn>
                  <a:cxn ang="0">
                    <a:pos x="920" y="231"/>
                  </a:cxn>
                  <a:cxn ang="0">
                    <a:pos x="993" y="301"/>
                  </a:cxn>
                  <a:cxn ang="0">
                    <a:pos x="1063" y="375"/>
                  </a:cxn>
                  <a:cxn ang="0">
                    <a:pos x="1129" y="451"/>
                  </a:cxn>
                  <a:cxn ang="0">
                    <a:pos x="1189" y="530"/>
                  </a:cxn>
                  <a:cxn ang="0">
                    <a:pos x="1235" y="611"/>
                  </a:cxn>
                  <a:cxn ang="0">
                    <a:pos x="1150" y="649"/>
                  </a:cxn>
                  <a:cxn ang="0">
                    <a:pos x="1056" y="663"/>
                  </a:cxn>
                  <a:cxn ang="0">
                    <a:pos x="961" y="673"/>
                  </a:cxn>
                  <a:cxn ang="0">
                    <a:pos x="876" y="709"/>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5" name="Freeform 71"/>
              <p:cNvSpPr>
                <a:spLocks/>
              </p:cNvSpPr>
              <p:nvPr/>
            </p:nvSpPr>
            <p:spPr bwMode="auto">
              <a:xfrm>
                <a:off x="4392" y="3992"/>
                <a:ext cx="74" cy="75"/>
              </a:xfrm>
              <a:custGeom>
                <a:avLst/>
                <a:gdLst/>
                <a:ahLst/>
                <a:cxnLst>
                  <a:cxn ang="0">
                    <a:pos x="298" y="103"/>
                  </a:cxn>
                  <a:cxn ang="0">
                    <a:pos x="265" y="101"/>
                  </a:cxn>
                  <a:cxn ang="0">
                    <a:pos x="233" y="94"/>
                  </a:cxn>
                  <a:cxn ang="0">
                    <a:pos x="198" y="84"/>
                  </a:cxn>
                  <a:cxn ang="0">
                    <a:pos x="165" y="76"/>
                  </a:cxn>
                  <a:cxn ang="0">
                    <a:pos x="133" y="71"/>
                  </a:cxn>
                  <a:cxn ang="0">
                    <a:pos x="106" y="76"/>
                  </a:cxn>
                  <a:cxn ang="0">
                    <a:pos x="81" y="94"/>
                  </a:cxn>
                  <a:cxn ang="0">
                    <a:pos x="64" y="131"/>
                  </a:cxn>
                  <a:cxn ang="0">
                    <a:pos x="64" y="152"/>
                  </a:cxn>
                  <a:cxn ang="0">
                    <a:pos x="73" y="173"/>
                  </a:cxn>
                  <a:cxn ang="0">
                    <a:pos x="81" y="193"/>
                  </a:cxn>
                  <a:cxn ang="0">
                    <a:pos x="94" y="212"/>
                  </a:cxn>
                  <a:cxn ang="0">
                    <a:pos x="108" y="225"/>
                  </a:cxn>
                  <a:cxn ang="0">
                    <a:pos x="124" y="239"/>
                  </a:cxn>
                  <a:cxn ang="0">
                    <a:pos x="143" y="253"/>
                  </a:cxn>
                  <a:cxn ang="0">
                    <a:pos x="163" y="260"/>
                  </a:cxn>
                  <a:cxn ang="0">
                    <a:pos x="179" y="260"/>
                  </a:cxn>
                  <a:cxn ang="0">
                    <a:pos x="179" y="290"/>
                  </a:cxn>
                  <a:cxn ang="0">
                    <a:pos x="152" y="302"/>
                  </a:cxn>
                  <a:cxn ang="0">
                    <a:pos x="127" y="304"/>
                  </a:cxn>
                  <a:cxn ang="0">
                    <a:pos x="101" y="302"/>
                  </a:cxn>
                  <a:cxn ang="0">
                    <a:pos x="76" y="293"/>
                  </a:cxn>
                  <a:cxn ang="0">
                    <a:pos x="54" y="279"/>
                  </a:cxn>
                  <a:cxn ang="0">
                    <a:pos x="35" y="260"/>
                  </a:cxn>
                  <a:cxn ang="0">
                    <a:pos x="18" y="239"/>
                  </a:cxn>
                  <a:cxn ang="0">
                    <a:pos x="5" y="217"/>
                  </a:cxn>
                  <a:cxn ang="0">
                    <a:pos x="0" y="179"/>
                  </a:cxn>
                  <a:cxn ang="0">
                    <a:pos x="2" y="141"/>
                  </a:cxn>
                  <a:cxn ang="0">
                    <a:pos x="11" y="106"/>
                  </a:cxn>
                  <a:cxn ang="0">
                    <a:pos x="27" y="73"/>
                  </a:cxn>
                  <a:cxn ang="0">
                    <a:pos x="48" y="46"/>
                  </a:cxn>
                  <a:cxn ang="0">
                    <a:pos x="76" y="24"/>
                  </a:cxn>
                  <a:cxn ang="0">
                    <a:pos x="106" y="8"/>
                  </a:cxn>
                  <a:cxn ang="0">
                    <a:pos x="141" y="0"/>
                  </a:cxn>
                  <a:cxn ang="0">
                    <a:pos x="163" y="11"/>
                  </a:cxn>
                  <a:cxn ang="0">
                    <a:pos x="187" y="16"/>
                  </a:cxn>
                  <a:cxn ang="0">
                    <a:pos x="212" y="24"/>
                  </a:cxn>
                  <a:cxn ang="0">
                    <a:pos x="235" y="30"/>
                  </a:cxn>
                  <a:cxn ang="0">
                    <a:pos x="258" y="41"/>
                  </a:cxn>
                  <a:cxn ang="0">
                    <a:pos x="277" y="54"/>
                  </a:cxn>
                  <a:cxn ang="0">
                    <a:pos x="290" y="76"/>
                  </a:cxn>
                  <a:cxn ang="0">
                    <a:pos x="298" y="103"/>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6" name="Freeform 72"/>
              <p:cNvSpPr>
                <a:spLocks/>
              </p:cNvSpPr>
              <p:nvPr/>
            </p:nvSpPr>
            <p:spPr bwMode="auto">
              <a:xfrm>
                <a:off x="4059" y="3614"/>
                <a:ext cx="284" cy="172"/>
              </a:xfrm>
              <a:custGeom>
                <a:avLst/>
                <a:gdLst/>
                <a:ahLst/>
                <a:cxnLst>
                  <a:cxn ang="0">
                    <a:pos x="931" y="525"/>
                  </a:cxn>
                  <a:cxn ang="0">
                    <a:pos x="956" y="490"/>
                  </a:cxn>
                  <a:cxn ang="0">
                    <a:pos x="996" y="470"/>
                  </a:cxn>
                  <a:cxn ang="0">
                    <a:pos x="1037" y="443"/>
                  </a:cxn>
                  <a:cxn ang="0">
                    <a:pos x="709" y="74"/>
                  </a:cxn>
                  <a:cxn ang="0">
                    <a:pos x="630" y="88"/>
                  </a:cxn>
                  <a:cxn ang="0">
                    <a:pos x="554" y="104"/>
                  </a:cxn>
                  <a:cxn ang="0">
                    <a:pos x="476" y="120"/>
                  </a:cxn>
                  <a:cxn ang="0">
                    <a:pos x="399" y="139"/>
                  </a:cxn>
                  <a:cxn ang="0">
                    <a:pos x="323" y="160"/>
                  </a:cxn>
                  <a:cxn ang="0">
                    <a:pos x="250" y="185"/>
                  </a:cxn>
                  <a:cxn ang="0">
                    <a:pos x="176" y="212"/>
                  </a:cxn>
                  <a:cxn ang="0">
                    <a:pos x="104" y="239"/>
                  </a:cxn>
                  <a:cxn ang="0">
                    <a:pos x="367" y="687"/>
                  </a:cxn>
                  <a:cxn ang="0">
                    <a:pos x="271" y="584"/>
                  </a:cxn>
                  <a:cxn ang="0">
                    <a:pos x="192" y="470"/>
                  </a:cxn>
                  <a:cxn ang="0">
                    <a:pos x="109" y="356"/>
                  </a:cxn>
                  <a:cxn ang="0">
                    <a:pos x="0" y="250"/>
                  </a:cxn>
                  <a:cxn ang="0">
                    <a:pos x="14" y="204"/>
                  </a:cxn>
                  <a:cxn ang="0">
                    <a:pos x="49" y="196"/>
                  </a:cxn>
                  <a:cxn ang="0">
                    <a:pos x="81" y="193"/>
                  </a:cxn>
                  <a:cxn ang="0">
                    <a:pos x="104" y="153"/>
                  </a:cxn>
                  <a:cxn ang="0">
                    <a:pos x="185" y="134"/>
                  </a:cxn>
                  <a:cxn ang="0">
                    <a:pos x="263" y="111"/>
                  </a:cxn>
                  <a:cxn ang="0">
                    <a:pos x="342" y="90"/>
                  </a:cxn>
                  <a:cxn ang="0">
                    <a:pos x="423" y="68"/>
                  </a:cxn>
                  <a:cxn ang="0">
                    <a:pos x="505" y="49"/>
                  </a:cxn>
                  <a:cxn ang="0">
                    <a:pos x="587" y="30"/>
                  </a:cxn>
                  <a:cxn ang="0">
                    <a:pos x="668" y="14"/>
                  </a:cxn>
                  <a:cxn ang="0">
                    <a:pos x="753" y="0"/>
                  </a:cxn>
                  <a:cxn ang="0">
                    <a:pos x="1118" y="451"/>
                  </a:cxn>
                  <a:cxn ang="0">
                    <a:pos x="1076" y="495"/>
                  </a:cxn>
                  <a:cxn ang="0">
                    <a:pos x="1021" y="527"/>
                  </a:cxn>
                  <a:cxn ang="0">
                    <a:pos x="964" y="546"/>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7" name="Freeform 73"/>
              <p:cNvSpPr>
                <a:spLocks/>
              </p:cNvSpPr>
              <p:nvPr/>
            </p:nvSpPr>
            <p:spPr bwMode="auto">
              <a:xfrm>
                <a:off x="4171" y="3877"/>
                <a:ext cx="96" cy="127"/>
              </a:xfrm>
              <a:custGeom>
                <a:avLst/>
                <a:gdLst/>
                <a:ahLst/>
                <a:cxnLst>
                  <a:cxn ang="0">
                    <a:pos x="372" y="507"/>
                  </a:cxn>
                  <a:cxn ang="0">
                    <a:pos x="328" y="507"/>
                  </a:cxn>
                  <a:cxn ang="0">
                    <a:pos x="291" y="445"/>
                  </a:cxn>
                  <a:cxn ang="0">
                    <a:pos x="245" y="386"/>
                  </a:cxn>
                  <a:cxn ang="0">
                    <a:pos x="199" y="329"/>
                  </a:cxn>
                  <a:cxn ang="0">
                    <a:pos x="150" y="269"/>
                  </a:cxn>
                  <a:cxn ang="0">
                    <a:pos x="100" y="209"/>
                  </a:cxn>
                  <a:cxn ang="0">
                    <a:pos x="60" y="146"/>
                  </a:cxn>
                  <a:cxn ang="0">
                    <a:pos x="25" y="82"/>
                  </a:cxn>
                  <a:cxn ang="0">
                    <a:pos x="0" y="14"/>
                  </a:cxn>
                  <a:cxn ang="0">
                    <a:pos x="16" y="0"/>
                  </a:cxn>
                  <a:cxn ang="0">
                    <a:pos x="70" y="57"/>
                  </a:cxn>
                  <a:cxn ang="0">
                    <a:pos x="122" y="117"/>
                  </a:cxn>
                  <a:cxn ang="0">
                    <a:pos x="171" y="176"/>
                  </a:cxn>
                  <a:cxn ang="0">
                    <a:pos x="220" y="236"/>
                  </a:cxn>
                  <a:cxn ang="0">
                    <a:pos x="266" y="299"/>
                  </a:cxn>
                  <a:cxn ang="0">
                    <a:pos x="310" y="364"/>
                  </a:cxn>
                  <a:cxn ang="0">
                    <a:pos x="351" y="429"/>
                  </a:cxn>
                  <a:cxn ang="0">
                    <a:pos x="386" y="497"/>
                  </a:cxn>
                  <a:cxn ang="0">
                    <a:pos x="372" y="507"/>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8" name="Freeform 74"/>
              <p:cNvSpPr>
                <a:spLocks/>
              </p:cNvSpPr>
              <p:nvPr/>
            </p:nvSpPr>
            <p:spPr bwMode="auto">
              <a:xfrm>
                <a:off x="4176" y="3769"/>
                <a:ext cx="55" cy="21"/>
              </a:xfrm>
              <a:custGeom>
                <a:avLst/>
                <a:gdLst/>
                <a:ahLst/>
                <a:cxnLst>
                  <a:cxn ang="0">
                    <a:pos x="0" y="84"/>
                  </a:cxn>
                  <a:cxn ang="0">
                    <a:pos x="19" y="60"/>
                  </a:cxn>
                  <a:cxn ang="0">
                    <a:pos x="44" y="38"/>
                  </a:cxn>
                  <a:cxn ang="0">
                    <a:pos x="71" y="24"/>
                  </a:cxn>
                  <a:cxn ang="0">
                    <a:pos x="103" y="14"/>
                  </a:cxn>
                  <a:cxn ang="0">
                    <a:pos x="133" y="6"/>
                  </a:cxn>
                  <a:cxn ang="0">
                    <a:pos x="163" y="3"/>
                  </a:cxn>
                  <a:cxn ang="0">
                    <a:pos x="193" y="0"/>
                  </a:cxn>
                  <a:cxn ang="0">
                    <a:pos x="220" y="0"/>
                  </a:cxn>
                  <a:cxn ang="0">
                    <a:pos x="203" y="28"/>
                  </a:cxn>
                  <a:cxn ang="0">
                    <a:pos x="180" y="47"/>
                  </a:cxn>
                  <a:cxn ang="0">
                    <a:pos x="152" y="60"/>
                  </a:cxn>
                  <a:cxn ang="0">
                    <a:pos x="122" y="65"/>
                  </a:cxn>
                  <a:cxn ang="0">
                    <a:pos x="92" y="70"/>
                  </a:cxn>
                  <a:cxn ang="0">
                    <a:pos x="60" y="74"/>
                  </a:cxn>
                  <a:cxn ang="0">
                    <a:pos x="30" y="79"/>
                  </a:cxn>
                  <a:cxn ang="0">
                    <a:pos x="0" y="84"/>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39" name="Freeform 75"/>
              <p:cNvSpPr>
                <a:spLocks/>
              </p:cNvSpPr>
              <p:nvPr/>
            </p:nvSpPr>
            <p:spPr bwMode="auto">
              <a:xfrm>
                <a:off x="4145" y="4003"/>
                <a:ext cx="65" cy="40"/>
              </a:xfrm>
              <a:custGeom>
                <a:avLst/>
                <a:gdLst/>
                <a:ahLst/>
                <a:cxnLst>
                  <a:cxn ang="0">
                    <a:pos x="11" y="73"/>
                  </a:cxn>
                  <a:cxn ang="0">
                    <a:pos x="0" y="57"/>
                  </a:cxn>
                  <a:cxn ang="0">
                    <a:pos x="16" y="48"/>
                  </a:cxn>
                  <a:cxn ang="0">
                    <a:pos x="32" y="43"/>
                  </a:cxn>
                  <a:cxn ang="0">
                    <a:pos x="52" y="43"/>
                  </a:cxn>
                  <a:cxn ang="0">
                    <a:pos x="68" y="41"/>
                  </a:cxn>
                  <a:cxn ang="0">
                    <a:pos x="87" y="38"/>
                  </a:cxn>
                  <a:cxn ang="0">
                    <a:pos x="103" y="30"/>
                  </a:cxn>
                  <a:cxn ang="0">
                    <a:pos x="117" y="20"/>
                  </a:cxn>
                  <a:cxn ang="0">
                    <a:pos x="128" y="0"/>
                  </a:cxn>
                  <a:cxn ang="0">
                    <a:pos x="258" y="147"/>
                  </a:cxn>
                  <a:cxn ang="0">
                    <a:pos x="219" y="152"/>
                  </a:cxn>
                  <a:cxn ang="0">
                    <a:pos x="184" y="155"/>
                  </a:cxn>
                  <a:cxn ang="0">
                    <a:pos x="147" y="161"/>
                  </a:cxn>
                  <a:cxn ang="0">
                    <a:pos x="114" y="157"/>
                  </a:cxn>
                  <a:cxn ang="0">
                    <a:pos x="84" y="152"/>
                  </a:cxn>
                  <a:cxn ang="0">
                    <a:pos x="54" y="138"/>
                  </a:cxn>
                  <a:cxn ang="0">
                    <a:pos x="30" y="111"/>
                  </a:cxn>
                  <a:cxn ang="0">
                    <a:pos x="11" y="73"/>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40" name="Freeform 76"/>
              <p:cNvSpPr>
                <a:spLocks/>
              </p:cNvSpPr>
              <p:nvPr/>
            </p:nvSpPr>
            <p:spPr bwMode="auto">
              <a:xfrm>
                <a:off x="3942" y="3454"/>
                <a:ext cx="262" cy="157"/>
              </a:xfrm>
              <a:custGeom>
                <a:avLst/>
                <a:gdLst/>
                <a:ahLst/>
                <a:cxnLst>
                  <a:cxn ang="0">
                    <a:pos x="850" y="511"/>
                  </a:cxn>
                  <a:cxn ang="0">
                    <a:pos x="844" y="486"/>
                  </a:cxn>
                  <a:cxn ang="0">
                    <a:pos x="860" y="465"/>
                  </a:cxn>
                  <a:cxn ang="0">
                    <a:pos x="896" y="442"/>
                  </a:cxn>
                  <a:cxn ang="0">
                    <a:pos x="931" y="421"/>
                  </a:cxn>
                  <a:cxn ang="0">
                    <a:pos x="964" y="394"/>
                  </a:cxn>
                  <a:cxn ang="0">
                    <a:pos x="689" y="70"/>
                  </a:cxn>
                  <a:cxn ang="0">
                    <a:pos x="606" y="82"/>
                  </a:cxn>
                  <a:cxn ang="0">
                    <a:pos x="524" y="98"/>
                  </a:cxn>
                  <a:cxn ang="0">
                    <a:pos x="442" y="117"/>
                  </a:cxn>
                  <a:cxn ang="0">
                    <a:pos x="364" y="141"/>
                  </a:cxn>
                  <a:cxn ang="0">
                    <a:pos x="285" y="169"/>
                  </a:cxn>
                  <a:cxn ang="0">
                    <a:pos x="209" y="199"/>
                  </a:cxn>
                  <a:cxn ang="0">
                    <a:pos x="133" y="231"/>
                  </a:cxn>
                  <a:cxn ang="0">
                    <a:pos x="57" y="264"/>
                  </a:cxn>
                  <a:cxn ang="0">
                    <a:pos x="119" y="345"/>
                  </a:cxn>
                  <a:cxn ang="0">
                    <a:pos x="185" y="424"/>
                  </a:cxn>
                  <a:cxn ang="0">
                    <a:pos x="241" y="508"/>
                  </a:cxn>
                  <a:cxn ang="0">
                    <a:pos x="282" y="597"/>
                  </a:cxn>
                  <a:cxn ang="0">
                    <a:pos x="217" y="573"/>
                  </a:cxn>
                  <a:cxn ang="0">
                    <a:pos x="133" y="470"/>
                  </a:cxn>
                  <a:cxn ang="0">
                    <a:pos x="54" y="364"/>
                  </a:cxn>
                  <a:cxn ang="0">
                    <a:pos x="5" y="253"/>
                  </a:cxn>
                  <a:cxn ang="0">
                    <a:pos x="43" y="183"/>
                  </a:cxn>
                  <a:cxn ang="0">
                    <a:pos x="133" y="158"/>
                  </a:cxn>
                  <a:cxn ang="0">
                    <a:pos x="220" y="128"/>
                  </a:cxn>
                  <a:cxn ang="0">
                    <a:pos x="307" y="100"/>
                  </a:cxn>
                  <a:cxn ang="0">
                    <a:pos x="393" y="74"/>
                  </a:cxn>
                  <a:cxn ang="0">
                    <a:pos x="483" y="47"/>
                  </a:cxn>
                  <a:cxn ang="0">
                    <a:pos x="571" y="24"/>
                  </a:cxn>
                  <a:cxn ang="0">
                    <a:pos x="659" y="5"/>
                  </a:cxn>
                  <a:cxn ang="0">
                    <a:pos x="749" y="49"/>
                  </a:cxn>
                  <a:cxn ang="0">
                    <a:pos x="848" y="144"/>
                  </a:cxn>
                  <a:cxn ang="0">
                    <a:pos x="945" y="241"/>
                  </a:cxn>
                  <a:cxn ang="0">
                    <a:pos x="1024" y="348"/>
                  </a:cxn>
                  <a:cxn ang="0">
                    <a:pos x="1029" y="430"/>
                  </a:cxn>
                  <a:cxn ang="0">
                    <a:pos x="983" y="465"/>
                  </a:cxn>
                  <a:cxn ang="0">
                    <a:pos x="936" y="492"/>
                  </a:cxn>
                  <a:cxn ang="0">
                    <a:pos x="885" y="511"/>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41" name="Freeform 77"/>
              <p:cNvSpPr>
                <a:spLocks/>
              </p:cNvSpPr>
              <p:nvPr/>
            </p:nvSpPr>
            <p:spPr bwMode="auto">
              <a:xfrm>
                <a:off x="4037" y="3687"/>
                <a:ext cx="113" cy="139"/>
              </a:xfrm>
              <a:custGeom>
                <a:avLst/>
                <a:gdLst/>
                <a:ahLst/>
                <a:cxnLst>
                  <a:cxn ang="0">
                    <a:pos x="380" y="554"/>
                  </a:cxn>
                  <a:cxn ang="0">
                    <a:pos x="342" y="480"/>
                  </a:cxn>
                  <a:cxn ang="0">
                    <a:pos x="296" y="413"/>
                  </a:cxn>
                  <a:cxn ang="0">
                    <a:pos x="242" y="347"/>
                  </a:cxn>
                  <a:cxn ang="0">
                    <a:pos x="187" y="284"/>
                  </a:cxn>
                  <a:cxn ang="0">
                    <a:pos x="131" y="219"/>
                  </a:cxn>
                  <a:cxn ang="0">
                    <a:pos x="78" y="154"/>
                  </a:cxn>
                  <a:cxn ang="0">
                    <a:pos x="32" y="87"/>
                  </a:cxn>
                  <a:cxn ang="0">
                    <a:pos x="0" y="16"/>
                  </a:cxn>
                  <a:cxn ang="0">
                    <a:pos x="11" y="2"/>
                  </a:cxn>
                  <a:cxn ang="0">
                    <a:pos x="27" y="0"/>
                  </a:cxn>
                  <a:cxn ang="0">
                    <a:pos x="43" y="0"/>
                  </a:cxn>
                  <a:cxn ang="0">
                    <a:pos x="57" y="0"/>
                  </a:cxn>
                  <a:cxn ang="0">
                    <a:pos x="450" y="524"/>
                  </a:cxn>
                  <a:cxn ang="0">
                    <a:pos x="440" y="538"/>
                  </a:cxn>
                  <a:cxn ang="0">
                    <a:pos x="424" y="548"/>
                  </a:cxn>
                  <a:cxn ang="0">
                    <a:pos x="404" y="556"/>
                  </a:cxn>
                  <a:cxn ang="0">
                    <a:pos x="380" y="554"/>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42" name="Freeform 78"/>
              <p:cNvSpPr>
                <a:spLocks/>
              </p:cNvSpPr>
              <p:nvPr/>
            </p:nvSpPr>
            <p:spPr bwMode="auto">
              <a:xfrm>
                <a:off x="3821" y="3305"/>
                <a:ext cx="267" cy="165"/>
              </a:xfrm>
              <a:custGeom>
                <a:avLst/>
                <a:gdLst/>
                <a:ahLst/>
                <a:cxnLst>
                  <a:cxn ang="0">
                    <a:pos x="801" y="420"/>
                  </a:cxn>
                  <a:cxn ang="0">
                    <a:pos x="842" y="385"/>
                  </a:cxn>
                  <a:cxn ang="0">
                    <a:pos x="900" y="366"/>
                  </a:cxn>
                  <a:cxn ang="0">
                    <a:pos x="956" y="348"/>
                  </a:cxn>
                  <a:cxn ang="0">
                    <a:pos x="954" y="320"/>
                  </a:cxn>
                  <a:cxn ang="0">
                    <a:pos x="900" y="277"/>
                  </a:cxn>
                  <a:cxn ang="0">
                    <a:pos x="848" y="217"/>
                  </a:cxn>
                  <a:cxn ang="0">
                    <a:pos x="799" y="152"/>
                  </a:cxn>
                  <a:cxn ang="0">
                    <a:pos x="748" y="94"/>
                  </a:cxn>
                  <a:cxn ang="0">
                    <a:pos x="690" y="57"/>
                  </a:cxn>
                  <a:cxn ang="0">
                    <a:pos x="628" y="46"/>
                  </a:cxn>
                  <a:cxn ang="0">
                    <a:pos x="560" y="78"/>
                  </a:cxn>
                  <a:cxn ang="0">
                    <a:pos x="471" y="122"/>
                  </a:cxn>
                  <a:cxn ang="0">
                    <a:pos x="364" y="144"/>
                  </a:cxn>
                  <a:cxn ang="0">
                    <a:pos x="261" y="166"/>
                  </a:cxn>
                  <a:cxn ang="0">
                    <a:pos x="164" y="198"/>
                  </a:cxn>
                  <a:cxn ang="0">
                    <a:pos x="155" y="274"/>
                  </a:cxn>
                  <a:cxn ang="0">
                    <a:pos x="228" y="378"/>
                  </a:cxn>
                  <a:cxn ang="0">
                    <a:pos x="300" y="480"/>
                  </a:cxn>
                  <a:cxn ang="0">
                    <a:pos x="372" y="581"/>
                  </a:cxn>
                  <a:cxn ang="0">
                    <a:pos x="408" y="635"/>
                  </a:cxn>
                  <a:cxn ang="0">
                    <a:pos x="397" y="649"/>
                  </a:cxn>
                  <a:cxn ang="0">
                    <a:pos x="356" y="660"/>
                  </a:cxn>
                  <a:cxn ang="0">
                    <a:pos x="267" y="549"/>
                  </a:cxn>
                  <a:cxn ang="0">
                    <a:pos x="187" y="431"/>
                  </a:cxn>
                  <a:cxn ang="0">
                    <a:pos x="104" y="320"/>
                  </a:cxn>
                  <a:cxn ang="0">
                    <a:pos x="0" y="223"/>
                  </a:cxn>
                  <a:cxn ang="0">
                    <a:pos x="44" y="166"/>
                  </a:cxn>
                  <a:cxn ang="0">
                    <a:pos x="134" y="138"/>
                  </a:cxn>
                  <a:cxn ang="0">
                    <a:pos x="223" y="114"/>
                  </a:cxn>
                  <a:cxn ang="0">
                    <a:pos x="313" y="89"/>
                  </a:cxn>
                  <a:cxn ang="0">
                    <a:pos x="406" y="71"/>
                  </a:cxn>
                  <a:cxn ang="0">
                    <a:pos x="498" y="52"/>
                  </a:cxn>
                  <a:cxn ang="0">
                    <a:pos x="590" y="30"/>
                  </a:cxn>
                  <a:cxn ang="0">
                    <a:pos x="679" y="11"/>
                  </a:cxn>
                  <a:cxn ang="0">
                    <a:pos x="764" y="46"/>
                  </a:cxn>
                  <a:cxn ang="0">
                    <a:pos x="856" y="130"/>
                  </a:cxn>
                  <a:cxn ang="0">
                    <a:pos x="949" y="214"/>
                  </a:cxn>
                  <a:cxn ang="0">
                    <a:pos x="1032" y="304"/>
                  </a:cxn>
                  <a:cxn ang="0">
                    <a:pos x="1038" y="375"/>
                  </a:cxn>
                  <a:cxn ang="0">
                    <a:pos x="972" y="410"/>
                  </a:cxn>
                  <a:cxn ang="0">
                    <a:pos x="905" y="431"/>
                  </a:cxn>
                  <a:cxn ang="0">
                    <a:pos x="829" y="44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43" name="Freeform 79"/>
              <p:cNvSpPr>
                <a:spLocks/>
              </p:cNvSpPr>
              <p:nvPr/>
            </p:nvSpPr>
            <p:spPr bwMode="auto">
              <a:xfrm>
                <a:off x="3910" y="3527"/>
                <a:ext cx="85" cy="105"/>
              </a:xfrm>
              <a:custGeom>
                <a:avLst/>
                <a:gdLst/>
                <a:ahLst/>
                <a:cxnLst>
                  <a:cxn ang="0">
                    <a:pos x="296" y="421"/>
                  </a:cxn>
                  <a:cxn ang="0">
                    <a:pos x="250" y="377"/>
                  </a:cxn>
                  <a:cxn ang="0">
                    <a:pos x="210" y="334"/>
                  </a:cxn>
                  <a:cxn ang="0">
                    <a:pos x="166" y="287"/>
                  </a:cxn>
                  <a:cxn ang="0">
                    <a:pos x="129" y="239"/>
                  </a:cxn>
                  <a:cxn ang="0">
                    <a:pos x="93" y="187"/>
                  </a:cxn>
                  <a:cxn ang="0">
                    <a:pos x="58" y="135"/>
                  </a:cxn>
                  <a:cxn ang="0">
                    <a:pos x="28" y="81"/>
                  </a:cxn>
                  <a:cxn ang="0">
                    <a:pos x="0" y="27"/>
                  </a:cxn>
                  <a:cxn ang="0">
                    <a:pos x="30" y="0"/>
                  </a:cxn>
                  <a:cxn ang="0">
                    <a:pos x="69" y="49"/>
                  </a:cxn>
                  <a:cxn ang="0">
                    <a:pos x="109" y="95"/>
                  </a:cxn>
                  <a:cxn ang="0">
                    <a:pos x="153" y="144"/>
                  </a:cxn>
                  <a:cxn ang="0">
                    <a:pos x="199" y="193"/>
                  </a:cxn>
                  <a:cxn ang="0">
                    <a:pos x="240" y="244"/>
                  </a:cxn>
                  <a:cxn ang="0">
                    <a:pos x="280" y="299"/>
                  </a:cxn>
                  <a:cxn ang="0">
                    <a:pos x="316" y="352"/>
                  </a:cxn>
                  <a:cxn ang="0">
                    <a:pos x="342" y="410"/>
                  </a:cxn>
                  <a:cxn ang="0">
                    <a:pos x="296" y="421"/>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44" name="Freeform 80"/>
              <p:cNvSpPr>
                <a:spLocks/>
              </p:cNvSpPr>
              <p:nvPr/>
            </p:nvSpPr>
            <p:spPr bwMode="auto">
              <a:xfrm>
                <a:off x="3718" y="3159"/>
                <a:ext cx="256" cy="123"/>
              </a:xfrm>
              <a:custGeom>
                <a:avLst/>
                <a:gdLst/>
                <a:ahLst/>
                <a:cxnLst>
                  <a:cxn ang="0">
                    <a:pos x="820" y="421"/>
                  </a:cxn>
                  <a:cxn ang="0">
                    <a:pos x="763" y="421"/>
                  </a:cxn>
                  <a:cxn ang="0">
                    <a:pos x="765" y="386"/>
                  </a:cxn>
                  <a:cxn ang="0">
                    <a:pos x="779" y="370"/>
                  </a:cxn>
                  <a:cxn ang="0">
                    <a:pos x="800" y="361"/>
                  </a:cxn>
                  <a:cxn ang="0">
                    <a:pos x="828" y="361"/>
                  </a:cxn>
                  <a:cxn ang="0">
                    <a:pos x="855" y="364"/>
                  </a:cxn>
                  <a:cxn ang="0">
                    <a:pos x="883" y="364"/>
                  </a:cxn>
                  <a:cxn ang="0">
                    <a:pos x="904" y="356"/>
                  </a:cxn>
                  <a:cxn ang="0">
                    <a:pos x="923" y="336"/>
                  </a:cxn>
                  <a:cxn ang="0">
                    <a:pos x="665" y="73"/>
                  </a:cxn>
                  <a:cxn ang="0">
                    <a:pos x="627" y="79"/>
                  </a:cxn>
                  <a:cxn ang="0">
                    <a:pos x="589" y="87"/>
                  </a:cxn>
                  <a:cxn ang="0">
                    <a:pos x="551" y="90"/>
                  </a:cxn>
                  <a:cxn ang="0">
                    <a:pos x="513" y="95"/>
                  </a:cxn>
                  <a:cxn ang="0">
                    <a:pos x="475" y="98"/>
                  </a:cxn>
                  <a:cxn ang="0">
                    <a:pos x="437" y="103"/>
                  </a:cxn>
                  <a:cxn ang="0">
                    <a:pos x="398" y="107"/>
                  </a:cxn>
                  <a:cxn ang="0">
                    <a:pos x="361" y="112"/>
                  </a:cxn>
                  <a:cxn ang="0">
                    <a:pos x="323" y="117"/>
                  </a:cxn>
                  <a:cxn ang="0">
                    <a:pos x="287" y="123"/>
                  </a:cxn>
                  <a:cxn ang="0">
                    <a:pos x="250" y="128"/>
                  </a:cxn>
                  <a:cxn ang="0">
                    <a:pos x="215" y="135"/>
                  </a:cxn>
                  <a:cxn ang="0">
                    <a:pos x="176" y="144"/>
                  </a:cxn>
                  <a:cxn ang="0">
                    <a:pos x="141" y="155"/>
                  </a:cxn>
                  <a:cxn ang="0">
                    <a:pos x="109" y="165"/>
                  </a:cxn>
                  <a:cxn ang="0">
                    <a:pos x="73" y="179"/>
                  </a:cxn>
                  <a:cxn ang="0">
                    <a:pos x="100" y="223"/>
                  </a:cxn>
                  <a:cxn ang="0">
                    <a:pos x="135" y="261"/>
                  </a:cxn>
                  <a:cxn ang="0">
                    <a:pos x="174" y="296"/>
                  </a:cxn>
                  <a:cxn ang="0">
                    <a:pos x="215" y="329"/>
                  </a:cxn>
                  <a:cxn ang="0">
                    <a:pos x="250" y="364"/>
                  </a:cxn>
                  <a:cxn ang="0">
                    <a:pos x="285" y="400"/>
                  </a:cxn>
                  <a:cxn ang="0">
                    <a:pos x="312" y="440"/>
                  </a:cxn>
                  <a:cxn ang="0">
                    <a:pos x="328" y="489"/>
                  </a:cxn>
                  <a:cxn ang="0">
                    <a:pos x="280" y="470"/>
                  </a:cxn>
                  <a:cxn ang="0">
                    <a:pos x="236" y="442"/>
                  </a:cxn>
                  <a:cxn ang="0">
                    <a:pos x="195" y="410"/>
                  </a:cxn>
                  <a:cxn ang="0">
                    <a:pos x="155" y="370"/>
                  </a:cxn>
                  <a:cxn ang="0">
                    <a:pos x="116" y="329"/>
                  </a:cxn>
                  <a:cxn ang="0">
                    <a:pos x="79" y="285"/>
                  </a:cxn>
                  <a:cxn ang="0">
                    <a:pos x="40" y="245"/>
                  </a:cxn>
                  <a:cxn ang="0">
                    <a:pos x="0" y="209"/>
                  </a:cxn>
                  <a:cxn ang="0">
                    <a:pos x="3" y="123"/>
                  </a:cxn>
                  <a:cxn ang="0">
                    <a:pos x="682" y="0"/>
                  </a:cxn>
                  <a:cxn ang="0">
                    <a:pos x="1024" y="336"/>
                  </a:cxn>
                  <a:cxn ang="0">
                    <a:pos x="1019" y="366"/>
                  </a:cxn>
                  <a:cxn ang="0">
                    <a:pos x="999" y="386"/>
                  </a:cxn>
                  <a:cxn ang="0">
                    <a:pos x="975" y="400"/>
                  </a:cxn>
                  <a:cxn ang="0">
                    <a:pos x="947" y="405"/>
                  </a:cxn>
                  <a:cxn ang="0">
                    <a:pos x="912" y="407"/>
                  </a:cxn>
                  <a:cxn ang="0">
                    <a:pos x="880" y="410"/>
                  </a:cxn>
                  <a:cxn ang="0">
                    <a:pos x="848" y="413"/>
                  </a:cxn>
                  <a:cxn ang="0">
                    <a:pos x="820" y="421"/>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46" name="Freeform 82"/>
              <p:cNvSpPr>
                <a:spLocks/>
              </p:cNvSpPr>
              <p:nvPr/>
            </p:nvSpPr>
            <p:spPr bwMode="auto">
              <a:xfrm>
                <a:off x="3803" y="3379"/>
                <a:ext cx="86" cy="102"/>
              </a:xfrm>
              <a:custGeom>
                <a:avLst/>
                <a:gdLst/>
                <a:ahLst/>
                <a:cxnLst>
                  <a:cxn ang="0">
                    <a:pos x="295" y="410"/>
                  </a:cxn>
                  <a:cxn ang="0">
                    <a:pos x="0" y="30"/>
                  </a:cxn>
                  <a:cxn ang="0">
                    <a:pos x="12" y="16"/>
                  </a:cxn>
                  <a:cxn ang="0">
                    <a:pos x="26" y="6"/>
                  </a:cxn>
                  <a:cxn ang="0">
                    <a:pos x="40" y="0"/>
                  </a:cxn>
                  <a:cxn ang="0">
                    <a:pos x="56" y="0"/>
                  </a:cxn>
                  <a:cxn ang="0">
                    <a:pos x="97" y="46"/>
                  </a:cxn>
                  <a:cxn ang="0">
                    <a:pos x="138" y="92"/>
                  </a:cxn>
                  <a:cxn ang="0">
                    <a:pos x="178" y="141"/>
                  </a:cxn>
                  <a:cxn ang="0">
                    <a:pos x="217" y="187"/>
                  </a:cxn>
                  <a:cxn ang="0">
                    <a:pos x="252" y="239"/>
                  </a:cxn>
                  <a:cxn ang="0">
                    <a:pos x="284" y="288"/>
                  </a:cxn>
                  <a:cxn ang="0">
                    <a:pos x="314" y="339"/>
                  </a:cxn>
                  <a:cxn ang="0">
                    <a:pos x="342" y="394"/>
                  </a:cxn>
                  <a:cxn ang="0">
                    <a:pos x="295" y="410"/>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48" name="Freeform 84"/>
              <p:cNvSpPr>
                <a:spLocks/>
              </p:cNvSpPr>
              <p:nvPr/>
            </p:nvSpPr>
            <p:spPr bwMode="auto">
              <a:xfrm>
                <a:off x="3622" y="3036"/>
                <a:ext cx="249" cy="107"/>
              </a:xfrm>
              <a:custGeom>
                <a:avLst/>
                <a:gdLst/>
                <a:ahLst/>
                <a:cxnLst>
                  <a:cxn ang="0">
                    <a:pos x="663" y="396"/>
                  </a:cxn>
                  <a:cxn ang="0">
                    <a:pos x="608" y="405"/>
                  </a:cxn>
                  <a:cxn ang="0">
                    <a:pos x="554" y="413"/>
                  </a:cxn>
                  <a:cxn ang="0">
                    <a:pos x="502" y="423"/>
                  </a:cxn>
                  <a:cxn ang="0">
                    <a:pos x="472" y="402"/>
                  </a:cxn>
                  <a:cxn ang="0">
                    <a:pos x="492" y="372"/>
                  </a:cxn>
                  <a:cxn ang="0">
                    <a:pos x="529" y="361"/>
                  </a:cxn>
                  <a:cxn ang="0">
                    <a:pos x="573" y="353"/>
                  </a:cxn>
                  <a:cxn ang="0">
                    <a:pos x="627" y="340"/>
                  </a:cxn>
                  <a:cxn ang="0">
                    <a:pos x="695" y="331"/>
                  </a:cxn>
                  <a:cxn ang="0">
                    <a:pos x="765" y="321"/>
                  </a:cxn>
                  <a:cxn ang="0">
                    <a:pos x="831" y="305"/>
                  </a:cxn>
                  <a:cxn ang="0">
                    <a:pos x="836" y="215"/>
                  </a:cxn>
                  <a:cxn ang="0">
                    <a:pos x="765" y="111"/>
                  </a:cxn>
                  <a:cxn ang="0">
                    <a:pos x="681" y="63"/>
                  </a:cxn>
                  <a:cxn ang="0">
                    <a:pos x="584" y="54"/>
                  </a:cxn>
                  <a:cxn ang="0">
                    <a:pos x="478" y="74"/>
                  </a:cxn>
                  <a:cxn ang="0">
                    <a:pos x="367" y="109"/>
                  </a:cxn>
                  <a:cxn ang="0">
                    <a:pos x="255" y="141"/>
                  </a:cxn>
                  <a:cxn ang="0">
                    <a:pos x="150" y="163"/>
                  </a:cxn>
                  <a:cxn ang="0">
                    <a:pos x="90" y="192"/>
                  </a:cxn>
                  <a:cxn ang="0">
                    <a:pos x="106" y="247"/>
                  </a:cxn>
                  <a:cxn ang="0">
                    <a:pos x="150" y="301"/>
                  </a:cxn>
                  <a:cxn ang="0">
                    <a:pos x="196" y="358"/>
                  </a:cxn>
                  <a:cxn ang="0">
                    <a:pos x="185" y="410"/>
                  </a:cxn>
                  <a:cxn ang="0">
                    <a:pos x="120" y="353"/>
                  </a:cxn>
                  <a:cxn ang="0">
                    <a:pos x="60" y="285"/>
                  </a:cxn>
                  <a:cxn ang="0">
                    <a:pos x="14" y="209"/>
                  </a:cxn>
                  <a:cxn ang="0">
                    <a:pos x="0" y="134"/>
                  </a:cxn>
                  <a:cxn ang="0">
                    <a:pos x="81" y="111"/>
                  </a:cxn>
                  <a:cxn ang="0">
                    <a:pos x="166" y="90"/>
                  </a:cxn>
                  <a:cxn ang="0">
                    <a:pos x="250" y="68"/>
                  </a:cxn>
                  <a:cxn ang="0">
                    <a:pos x="337" y="49"/>
                  </a:cxn>
                  <a:cxn ang="0">
                    <a:pos x="423" y="30"/>
                  </a:cxn>
                  <a:cxn ang="0">
                    <a:pos x="510" y="16"/>
                  </a:cxn>
                  <a:cxn ang="0">
                    <a:pos x="603" y="5"/>
                  </a:cxn>
                  <a:cxn ang="0">
                    <a:pos x="695" y="0"/>
                  </a:cxn>
                  <a:cxn ang="0">
                    <a:pos x="964" y="342"/>
                  </a:cxn>
                  <a:cxn ang="0">
                    <a:pos x="894" y="367"/>
                  </a:cxn>
                  <a:cxn ang="0">
                    <a:pos x="811" y="375"/>
                  </a:cxn>
                  <a:cxn ang="0">
                    <a:pos x="728" y="383"/>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52" name="Freeform 88"/>
              <p:cNvSpPr>
                <a:spLocks/>
              </p:cNvSpPr>
              <p:nvPr/>
            </p:nvSpPr>
            <p:spPr bwMode="auto">
              <a:xfrm>
                <a:off x="3697" y="3221"/>
                <a:ext cx="78" cy="92"/>
              </a:xfrm>
              <a:custGeom>
                <a:avLst/>
                <a:gdLst/>
                <a:ahLst/>
                <a:cxnLst>
                  <a:cxn ang="0">
                    <a:pos x="0" y="46"/>
                  </a:cxn>
                  <a:cxn ang="0">
                    <a:pos x="11" y="30"/>
                  </a:cxn>
                  <a:cxn ang="0">
                    <a:pos x="21" y="10"/>
                  </a:cxn>
                  <a:cxn ang="0">
                    <a:pos x="35" y="0"/>
                  </a:cxn>
                  <a:cxn ang="0">
                    <a:pos x="57" y="2"/>
                  </a:cxn>
                  <a:cxn ang="0">
                    <a:pos x="312" y="325"/>
                  </a:cxn>
                  <a:cxn ang="0">
                    <a:pos x="272" y="366"/>
                  </a:cxn>
                  <a:cxn ang="0">
                    <a:pos x="0" y="46"/>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54" name="Freeform 90"/>
              <p:cNvSpPr>
                <a:spLocks/>
              </p:cNvSpPr>
              <p:nvPr/>
            </p:nvSpPr>
            <p:spPr bwMode="auto">
              <a:xfrm>
                <a:off x="3538" y="3127"/>
                <a:ext cx="169" cy="218"/>
              </a:xfrm>
              <a:custGeom>
                <a:avLst/>
                <a:gdLst/>
                <a:ahLst/>
                <a:cxnLst>
                  <a:cxn ang="0">
                    <a:pos x="658" y="874"/>
                  </a:cxn>
                  <a:cxn ang="0">
                    <a:pos x="614" y="872"/>
                  </a:cxn>
                  <a:cxn ang="0">
                    <a:pos x="0" y="57"/>
                  </a:cxn>
                  <a:cxn ang="0">
                    <a:pos x="3" y="41"/>
                  </a:cxn>
                  <a:cxn ang="0">
                    <a:pos x="0" y="24"/>
                  </a:cxn>
                  <a:cxn ang="0">
                    <a:pos x="5" y="11"/>
                  </a:cxn>
                  <a:cxn ang="0">
                    <a:pos x="16" y="0"/>
                  </a:cxn>
                  <a:cxn ang="0">
                    <a:pos x="62" y="0"/>
                  </a:cxn>
                  <a:cxn ang="0">
                    <a:pos x="670" y="815"/>
                  </a:cxn>
                  <a:cxn ang="0">
                    <a:pos x="670" y="828"/>
                  </a:cxn>
                  <a:cxn ang="0">
                    <a:pos x="674" y="844"/>
                  </a:cxn>
                  <a:cxn ang="0">
                    <a:pos x="668" y="861"/>
                  </a:cxn>
                  <a:cxn ang="0">
                    <a:pos x="658" y="874"/>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57" name="Freeform 93"/>
              <p:cNvSpPr>
                <a:spLocks/>
              </p:cNvSpPr>
              <p:nvPr/>
            </p:nvSpPr>
            <p:spPr bwMode="auto">
              <a:xfrm>
                <a:off x="3600" y="3091"/>
                <a:ext cx="64" cy="91"/>
              </a:xfrm>
              <a:custGeom>
                <a:avLst/>
                <a:gdLst/>
                <a:ahLst/>
                <a:cxnLst>
                  <a:cxn ang="0">
                    <a:pos x="231" y="364"/>
                  </a:cxn>
                  <a:cxn ang="0">
                    <a:pos x="196" y="334"/>
                  </a:cxn>
                  <a:cxn ang="0">
                    <a:pos x="164" y="298"/>
                  </a:cxn>
                  <a:cxn ang="0">
                    <a:pos x="130" y="261"/>
                  </a:cxn>
                  <a:cxn ang="0">
                    <a:pos x="104" y="222"/>
                  </a:cxn>
                  <a:cxn ang="0">
                    <a:pos x="76" y="182"/>
                  </a:cxn>
                  <a:cxn ang="0">
                    <a:pos x="49" y="141"/>
                  </a:cxn>
                  <a:cxn ang="0">
                    <a:pos x="25" y="101"/>
                  </a:cxn>
                  <a:cxn ang="0">
                    <a:pos x="0" y="60"/>
                  </a:cxn>
                  <a:cxn ang="0">
                    <a:pos x="9" y="44"/>
                  </a:cxn>
                  <a:cxn ang="0">
                    <a:pos x="14" y="27"/>
                  </a:cxn>
                  <a:cxn ang="0">
                    <a:pos x="21" y="11"/>
                  </a:cxn>
                  <a:cxn ang="0">
                    <a:pos x="33" y="0"/>
                  </a:cxn>
                  <a:cxn ang="0">
                    <a:pos x="60" y="44"/>
                  </a:cxn>
                  <a:cxn ang="0">
                    <a:pos x="90" y="85"/>
                  </a:cxn>
                  <a:cxn ang="0">
                    <a:pos x="120" y="125"/>
                  </a:cxn>
                  <a:cxn ang="0">
                    <a:pos x="150" y="168"/>
                  </a:cxn>
                  <a:cxn ang="0">
                    <a:pos x="180" y="209"/>
                  </a:cxn>
                  <a:cxn ang="0">
                    <a:pos x="210" y="250"/>
                  </a:cxn>
                  <a:cxn ang="0">
                    <a:pos x="234" y="293"/>
                  </a:cxn>
                  <a:cxn ang="0">
                    <a:pos x="258" y="337"/>
                  </a:cxn>
                  <a:cxn ang="0">
                    <a:pos x="231" y="364"/>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558" name="Freeform 94"/>
              <p:cNvSpPr>
                <a:spLocks/>
              </p:cNvSpPr>
              <p:nvPr/>
            </p:nvSpPr>
            <p:spPr bwMode="auto">
              <a:xfrm>
                <a:off x="3493" y="3030"/>
                <a:ext cx="144" cy="27"/>
              </a:xfrm>
              <a:custGeom>
                <a:avLst/>
                <a:gdLst/>
                <a:ahLst/>
                <a:cxnLst>
                  <a:cxn ang="0">
                    <a:pos x="535" y="60"/>
                  </a:cxn>
                  <a:cxn ang="0">
                    <a:pos x="503" y="63"/>
                  </a:cxn>
                  <a:cxn ang="0">
                    <a:pos x="468" y="66"/>
                  </a:cxn>
                  <a:cxn ang="0">
                    <a:pos x="434" y="69"/>
                  </a:cxn>
                  <a:cxn ang="0">
                    <a:pos x="402" y="71"/>
                  </a:cxn>
                  <a:cxn ang="0">
                    <a:pos x="367" y="71"/>
                  </a:cxn>
                  <a:cxn ang="0">
                    <a:pos x="332" y="74"/>
                  </a:cxn>
                  <a:cxn ang="0">
                    <a:pos x="299" y="76"/>
                  </a:cxn>
                  <a:cxn ang="0">
                    <a:pos x="263" y="76"/>
                  </a:cxn>
                  <a:cxn ang="0">
                    <a:pos x="231" y="79"/>
                  </a:cxn>
                  <a:cxn ang="0">
                    <a:pos x="196" y="82"/>
                  </a:cxn>
                  <a:cxn ang="0">
                    <a:pos x="163" y="88"/>
                  </a:cxn>
                  <a:cxn ang="0">
                    <a:pos x="131" y="90"/>
                  </a:cxn>
                  <a:cxn ang="0">
                    <a:pos x="98" y="95"/>
                  </a:cxn>
                  <a:cxn ang="0">
                    <a:pos x="65" y="99"/>
                  </a:cxn>
                  <a:cxn ang="0">
                    <a:pos x="32" y="106"/>
                  </a:cxn>
                  <a:cxn ang="0">
                    <a:pos x="0" y="111"/>
                  </a:cxn>
                  <a:cxn ang="0">
                    <a:pos x="0" y="95"/>
                  </a:cxn>
                  <a:cxn ang="0">
                    <a:pos x="2" y="82"/>
                  </a:cxn>
                  <a:cxn ang="0">
                    <a:pos x="11" y="71"/>
                  </a:cxn>
                  <a:cxn ang="0">
                    <a:pos x="22" y="63"/>
                  </a:cxn>
                  <a:cxn ang="0">
                    <a:pos x="36" y="58"/>
                  </a:cxn>
                  <a:cxn ang="0">
                    <a:pos x="49" y="53"/>
                  </a:cxn>
                  <a:cxn ang="0">
                    <a:pos x="62" y="46"/>
                  </a:cxn>
                  <a:cxn ang="0">
                    <a:pos x="73" y="41"/>
                  </a:cxn>
                  <a:cxn ang="0">
                    <a:pos x="103" y="36"/>
                  </a:cxn>
                  <a:cxn ang="0">
                    <a:pos x="133" y="30"/>
                  </a:cxn>
                  <a:cxn ang="0">
                    <a:pos x="166" y="25"/>
                  </a:cxn>
                  <a:cxn ang="0">
                    <a:pos x="196" y="20"/>
                  </a:cxn>
                  <a:cxn ang="0">
                    <a:pos x="228" y="14"/>
                  </a:cxn>
                  <a:cxn ang="0">
                    <a:pos x="258" y="9"/>
                  </a:cxn>
                  <a:cxn ang="0">
                    <a:pos x="291" y="6"/>
                  </a:cxn>
                  <a:cxn ang="0">
                    <a:pos x="323" y="4"/>
                  </a:cxn>
                  <a:cxn ang="0">
                    <a:pos x="356" y="0"/>
                  </a:cxn>
                  <a:cxn ang="0">
                    <a:pos x="386" y="0"/>
                  </a:cxn>
                  <a:cxn ang="0">
                    <a:pos x="418" y="0"/>
                  </a:cxn>
                  <a:cxn ang="0">
                    <a:pos x="450" y="0"/>
                  </a:cxn>
                  <a:cxn ang="0">
                    <a:pos x="484" y="4"/>
                  </a:cxn>
                  <a:cxn ang="0">
                    <a:pos x="516" y="6"/>
                  </a:cxn>
                  <a:cxn ang="0">
                    <a:pos x="546" y="11"/>
                  </a:cxn>
                  <a:cxn ang="0">
                    <a:pos x="579" y="17"/>
                  </a:cxn>
                  <a:cxn ang="0">
                    <a:pos x="535" y="60"/>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7" name="Group 352"/>
            <p:cNvGrpSpPr>
              <a:grpSpLocks/>
            </p:cNvGrpSpPr>
            <p:nvPr/>
          </p:nvGrpSpPr>
          <p:grpSpPr bwMode="auto">
            <a:xfrm rot="-3214438">
              <a:off x="4724400" y="2046288"/>
              <a:ext cx="762000" cy="838200"/>
              <a:chOff x="3481" y="3030"/>
              <a:chExt cx="1115" cy="1118"/>
            </a:xfrm>
          </p:grpSpPr>
          <p:sp>
            <p:nvSpPr>
              <p:cNvPr id="830817" name="Freeform 353"/>
              <p:cNvSpPr>
                <a:spLocks/>
              </p:cNvSpPr>
              <p:nvPr/>
            </p:nvSpPr>
            <p:spPr bwMode="auto">
              <a:xfrm>
                <a:off x="3502" y="3068"/>
                <a:ext cx="1045" cy="1051"/>
              </a:xfrm>
              <a:custGeom>
                <a:avLst/>
                <a:gdLst/>
                <a:ahLst/>
                <a:cxnLst>
                  <a:cxn ang="0">
                    <a:pos x="3181" y="3544"/>
                  </a:cxn>
                  <a:cxn ang="0">
                    <a:pos x="3061" y="3147"/>
                  </a:cxn>
                  <a:cxn ang="0">
                    <a:pos x="3617" y="3068"/>
                  </a:cxn>
                  <a:cxn ang="0">
                    <a:pos x="3197" y="2534"/>
                  </a:cxn>
                  <a:cxn ang="0">
                    <a:pos x="2567" y="2767"/>
                  </a:cxn>
                  <a:cxn ang="0">
                    <a:pos x="2449" y="2371"/>
                  </a:cxn>
                  <a:cxn ang="0">
                    <a:pos x="3015" y="2289"/>
                  </a:cxn>
                  <a:cxn ang="0">
                    <a:pos x="2724" y="1890"/>
                  </a:cxn>
                  <a:cxn ang="0">
                    <a:pos x="2762" y="1991"/>
                  </a:cxn>
                  <a:cxn ang="0">
                    <a:pos x="1779" y="1751"/>
                  </a:cxn>
                  <a:cxn ang="0">
                    <a:pos x="1929" y="1708"/>
                  </a:cxn>
                  <a:cxn ang="0">
                    <a:pos x="2654" y="1793"/>
                  </a:cxn>
                  <a:cxn ang="0">
                    <a:pos x="2243" y="1252"/>
                  </a:cxn>
                  <a:cxn ang="0">
                    <a:pos x="1613" y="1486"/>
                  </a:cxn>
                  <a:cxn ang="0">
                    <a:pos x="1497" y="1090"/>
                  </a:cxn>
                  <a:cxn ang="0">
                    <a:pos x="2061" y="1010"/>
                  </a:cxn>
                  <a:cxn ang="0">
                    <a:pos x="1168" y="859"/>
                  </a:cxn>
                  <a:cxn ang="0">
                    <a:pos x="1049" y="462"/>
                  </a:cxn>
                  <a:cxn ang="0">
                    <a:pos x="1586" y="383"/>
                  </a:cxn>
                  <a:cxn ang="0">
                    <a:pos x="1347" y="147"/>
                  </a:cxn>
                  <a:cxn ang="0">
                    <a:pos x="717" y="381"/>
                  </a:cxn>
                  <a:cxn ang="0">
                    <a:pos x="475" y="4"/>
                  </a:cxn>
                  <a:cxn ang="0">
                    <a:pos x="437" y="0"/>
                  </a:cxn>
                  <a:cxn ang="0">
                    <a:pos x="375" y="9"/>
                  </a:cxn>
                  <a:cxn ang="0">
                    <a:pos x="299" y="20"/>
                  </a:cxn>
                  <a:cxn ang="0">
                    <a:pos x="215" y="36"/>
                  </a:cxn>
                  <a:cxn ang="0">
                    <a:pos x="133" y="52"/>
                  </a:cxn>
                  <a:cxn ang="0">
                    <a:pos x="65" y="66"/>
                  </a:cxn>
                  <a:cxn ang="0">
                    <a:pos x="19" y="76"/>
                  </a:cxn>
                  <a:cxn ang="0">
                    <a:pos x="0" y="82"/>
                  </a:cxn>
                  <a:cxn ang="0">
                    <a:pos x="1151" y="1456"/>
                  </a:cxn>
                  <a:cxn ang="0">
                    <a:pos x="2017" y="2976"/>
                  </a:cxn>
                  <a:cxn ang="0">
                    <a:pos x="4179" y="3812"/>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18" name="Freeform 354"/>
              <p:cNvSpPr>
                <a:spLocks/>
              </p:cNvSpPr>
              <p:nvPr/>
            </p:nvSpPr>
            <p:spPr bwMode="auto">
              <a:xfrm>
                <a:off x="3621" y="3064"/>
                <a:ext cx="33" cy="5"/>
              </a:xfrm>
              <a:custGeom>
                <a:avLst/>
                <a:gdLst/>
                <a:ahLst/>
                <a:cxnLst>
                  <a:cxn ang="0">
                    <a:pos x="133" y="11"/>
                  </a:cxn>
                  <a:cxn ang="0">
                    <a:pos x="126" y="0"/>
                  </a:cxn>
                  <a:cxn ang="0">
                    <a:pos x="0" y="20"/>
                  </a:cxn>
                  <a:cxn ang="0">
                    <a:pos x="3" y="20"/>
                  </a:cxn>
                  <a:cxn ang="0">
                    <a:pos x="6" y="20"/>
                  </a:cxn>
                  <a:cxn ang="0">
                    <a:pos x="133" y="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19" name="Freeform 355"/>
              <p:cNvSpPr>
                <a:spLocks/>
              </p:cNvSpPr>
              <p:nvPr/>
            </p:nvSpPr>
            <p:spPr bwMode="auto">
              <a:xfrm>
                <a:off x="3611" y="3067"/>
                <a:ext cx="246" cy="96"/>
              </a:xfrm>
              <a:custGeom>
                <a:avLst/>
                <a:gdLst/>
                <a:ahLst/>
                <a:cxnLst>
                  <a:cxn ang="0">
                    <a:pos x="282" y="386"/>
                  </a:cxn>
                  <a:cxn ang="0">
                    <a:pos x="986" y="252"/>
                  </a:cxn>
                  <a:cxn ang="0">
                    <a:pos x="912" y="152"/>
                  </a:cxn>
                  <a:cxn ang="0">
                    <a:pos x="328" y="206"/>
                  </a:cxn>
                  <a:cxn ang="0">
                    <a:pos x="173" y="0"/>
                  </a:cxn>
                  <a:cxn ang="0">
                    <a:pos x="46" y="9"/>
                  </a:cxn>
                  <a:cxn ang="0">
                    <a:pos x="43" y="9"/>
                  </a:cxn>
                  <a:cxn ang="0">
                    <a:pos x="40" y="9"/>
                  </a:cxn>
                  <a:cxn ang="0">
                    <a:pos x="0" y="14"/>
                  </a:cxn>
                  <a:cxn ang="0">
                    <a:pos x="282" y="386"/>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0" name="Freeform 356"/>
              <p:cNvSpPr>
                <a:spLocks/>
              </p:cNvSpPr>
              <p:nvPr/>
            </p:nvSpPr>
            <p:spPr bwMode="auto">
              <a:xfrm>
                <a:off x="3648" y="3044"/>
                <a:ext cx="146" cy="20"/>
              </a:xfrm>
              <a:custGeom>
                <a:avLst/>
                <a:gdLst/>
                <a:ahLst/>
                <a:cxnLst>
                  <a:cxn ang="0">
                    <a:pos x="0" y="60"/>
                  </a:cxn>
                  <a:cxn ang="0">
                    <a:pos x="16" y="81"/>
                  </a:cxn>
                  <a:cxn ang="0">
                    <a:pos x="580" y="0"/>
                  </a:cxn>
                  <a:cxn ang="0">
                    <a:pos x="0" y="60"/>
                  </a:cxn>
                </a:cxnLst>
                <a:rect l="0" t="0" r="r" b="b"/>
                <a:pathLst>
                  <a:path w="580" h="81">
                    <a:moveTo>
                      <a:pt x="0" y="60"/>
                    </a:moveTo>
                    <a:lnTo>
                      <a:pt x="16" y="81"/>
                    </a:lnTo>
                    <a:lnTo>
                      <a:pt x="580" y="0"/>
                    </a:lnTo>
                    <a:lnTo>
                      <a:pt x="0" y="6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1" name="Freeform 357"/>
              <p:cNvSpPr>
                <a:spLocks/>
              </p:cNvSpPr>
              <p:nvPr/>
            </p:nvSpPr>
            <p:spPr bwMode="auto">
              <a:xfrm>
                <a:off x="3794" y="3044"/>
                <a:ext cx="59" cy="60"/>
              </a:xfrm>
              <a:custGeom>
                <a:avLst/>
                <a:gdLst/>
                <a:ahLst/>
                <a:cxnLst>
                  <a:cxn ang="0">
                    <a:pos x="240" y="238"/>
                  </a:cxn>
                  <a:cxn ang="0">
                    <a:pos x="0" y="0"/>
                  </a:cxn>
                  <a:cxn ang="0">
                    <a:pos x="117" y="157"/>
                  </a:cxn>
                  <a:cxn ang="0">
                    <a:pos x="240" y="238"/>
                  </a:cxn>
                </a:cxnLst>
                <a:rect l="0" t="0" r="r" b="b"/>
                <a:pathLst>
                  <a:path w="240" h="238">
                    <a:moveTo>
                      <a:pt x="240" y="238"/>
                    </a:moveTo>
                    <a:lnTo>
                      <a:pt x="0" y="0"/>
                    </a:lnTo>
                    <a:lnTo>
                      <a:pt x="117" y="157"/>
                    </a:lnTo>
                    <a:lnTo>
                      <a:pt x="240"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2" name="Freeform 358"/>
              <p:cNvSpPr>
                <a:spLocks/>
              </p:cNvSpPr>
              <p:nvPr/>
            </p:nvSpPr>
            <p:spPr bwMode="auto">
              <a:xfrm>
                <a:off x="3823" y="3083"/>
                <a:ext cx="30" cy="22"/>
              </a:xfrm>
              <a:custGeom>
                <a:avLst/>
                <a:gdLst/>
                <a:ahLst/>
                <a:cxnLst>
                  <a:cxn ang="0">
                    <a:pos x="65" y="87"/>
                  </a:cxn>
                  <a:cxn ang="0">
                    <a:pos x="123" y="81"/>
                  </a:cxn>
                  <a:cxn ang="0">
                    <a:pos x="0" y="0"/>
                  </a:cxn>
                  <a:cxn ang="0">
                    <a:pos x="65" y="87"/>
                  </a:cxn>
                </a:cxnLst>
                <a:rect l="0" t="0" r="r" b="b"/>
                <a:pathLst>
                  <a:path w="123" h="87">
                    <a:moveTo>
                      <a:pt x="65" y="87"/>
                    </a:moveTo>
                    <a:lnTo>
                      <a:pt x="123" y="81"/>
                    </a:lnTo>
                    <a:lnTo>
                      <a:pt x="0" y="0"/>
                    </a:lnTo>
                    <a:lnTo>
                      <a:pt x="65" y="87"/>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3" name="Freeform 359"/>
              <p:cNvSpPr>
                <a:spLocks/>
              </p:cNvSpPr>
              <p:nvPr/>
            </p:nvSpPr>
            <p:spPr bwMode="auto">
              <a:xfrm>
                <a:off x="3652" y="3044"/>
                <a:ext cx="171" cy="39"/>
              </a:xfrm>
              <a:custGeom>
                <a:avLst/>
                <a:gdLst/>
                <a:ahLst/>
                <a:cxnLst>
                  <a:cxn ang="0">
                    <a:pos x="534" y="60"/>
                  </a:cxn>
                  <a:cxn ang="0">
                    <a:pos x="681" y="157"/>
                  </a:cxn>
                  <a:cxn ang="0">
                    <a:pos x="564" y="0"/>
                  </a:cxn>
                  <a:cxn ang="0">
                    <a:pos x="0" y="81"/>
                  </a:cxn>
                  <a:cxn ang="0">
                    <a:pos x="7" y="92"/>
                  </a:cxn>
                  <a:cxn ang="0">
                    <a:pos x="534" y="60"/>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4" name="Freeform 360"/>
              <p:cNvSpPr>
                <a:spLocks/>
              </p:cNvSpPr>
              <p:nvPr/>
            </p:nvSpPr>
            <p:spPr bwMode="auto">
              <a:xfrm>
                <a:off x="3654" y="3059"/>
                <a:ext cx="185" cy="60"/>
              </a:xfrm>
              <a:custGeom>
                <a:avLst/>
                <a:gdLst/>
                <a:ahLst/>
                <a:cxnLst>
                  <a:cxn ang="0">
                    <a:pos x="527" y="0"/>
                  </a:cxn>
                  <a:cxn ang="0">
                    <a:pos x="0" y="32"/>
                  </a:cxn>
                  <a:cxn ang="0">
                    <a:pos x="155" y="238"/>
                  </a:cxn>
                  <a:cxn ang="0">
                    <a:pos x="739" y="184"/>
                  </a:cxn>
                  <a:cxn ang="0">
                    <a:pos x="674" y="97"/>
                  </a:cxn>
                  <a:cxn ang="0">
                    <a:pos x="527" y="0"/>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5" name="Freeform 361"/>
              <p:cNvSpPr>
                <a:spLocks/>
              </p:cNvSpPr>
              <p:nvPr/>
            </p:nvSpPr>
            <p:spPr bwMode="auto">
              <a:xfrm>
                <a:off x="3945" y="3224"/>
                <a:ext cx="25" cy="26"/>
              </a:xfrm>
              <a:custGeom>
                <a:avLst/>
                <a:gdLst/>
                <a:ahLst/>
                <a:cxnLst>
                  <a:cxn ang="0">
                    <a:pos x="76" y="103"/>
                  </a:cxn>
                  <a:cxn ang="0">
                    <a:pos x="101" y="98"/>
                  </a:cxn>
                  <a:cxn ang="0">
                    <a:pos x="28" y="0"/>
                  </a:cxn>
                  <a:cxn ang="0">
                    <a:pos x="0" y="3"/>
                  </a:cxn>
                  <a:cxn ang="0">
                    <a:pos x="76" y="103"/>
                  </a:cxn>
                </a:cxnLst>
                <a:rect l="0" t="0" r="r" b="b"/>
                <a:pathLst>
                  <a:path w="101" h="103">
                    <a:moveTo>
                      <a:pt x="76" y="103"/>
                    </a:moveTo>
                    <a:lnTo>
                      <a:pt x="101" y="98"/>
                    </a:lnTo>
                    <a:lnTo>
                      <a:pt x="28" y="0"/>
                    </a:lnTo>
                    <a:lnTo>
                      <a:pt x="0" y="3"/>
                    </a:lnTo>
                    <a:lnTo>
                      <a:pt x="76" y="10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6" name="Freeform 362"/>
              <p:cNvSpPr>
                <a:spLocks/>
              </p:cNvSpPr>
              <p:nvPr/>
            </p:nvSpPr>
            <p:spPr bwMode="auto">
              <a:xfrm>
                <a:off x="3724" y="3184"/>
                <a:ext cx="240" cy="99"/>
              </a:xfrm>
              <a:custGeom>
                <a:avLst/>
                <a:gdLst/>
                <a:ahLst/>
                <a:cxnLst>
                  <a:cxn ang="0">
                    <a:pos x="329" y="217"/>
                  </a:cxn>
                  <a:cxn ang="0">
                    <a:pos x="164" y="0"/>
                  </a:cxn>
                  <a:cxn ang="0">
                    <a:pos x="0" y="21"/>
                  </a:cxn>
                  <a:cxn ang="0">
                    <a:pos x="283" y="397"/>
                  </a:cxn>
                  <a:cxn ang="0">
                    <a:pos x="961" y="266"/>
                  </a:cxn>
                  <a:cxn ang="0">
                    <a:pos x="885" y="166"/>
                  </a:cxn>
                  <a:cxn ang="0">
                    <a:pos x="329" y="217"/>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7" name="Freeform 363"/>
              <p:cNvSpPr>
                <a:spLocks/>
              </p:cNvSpPr>
              <p:nvPr/>
            </p:nvSpPr>
            <p:spPr bwMode="auto">
              <a:xfrm>
                <a:off x="3899" y="3163"/>
                <a:ext cx="7" cy="1"/>
              </a:xfrm>
              <a:custGeom>
                <a:avLst/>
                <a:gdLst/>
                <a:ahLst/>
                <a:cxnLst>
                  <a:cxn ang="0">
                    <a:pos x="30" y="0"/>
                  </a:cxn>
                  <a:cxn ang="0">
                    <a:pos x="0" y="2"/>
                  </a:cxn>
                  <a:cxn ang="0">
                    <a:pos x="3" y="2"/>
                  </a:cxn>
                  <a:cxn ang="0">
                    <a:pos x="30" y="0"/>
                  </a:cxn>
                </a:cxnLst>
                <a:rect l="0" t="0" r="r" b="b"/>
                <a:pathLst>
                  <a:path w="30" h="2">
                    <a:moveTo>
                      <a:pt x="30" y="0"/>
                    </a:moveTo>
                    <a:lnTo>
                      <a:pt x="0" y="2"/>
                    </a:lnTo>
                    <a:lnTo>
                      <a:pt x="3" y="2"/>
                    </a:lnTo>
                    <a:lnTo>
                      <a:pt x="30"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8" name="Freeform 364"/>
              <p:cNvSpPr>
                <a:spLocks/>
              </p:cNvSpPr>
              <p:nvPr/>
            </p:nvSpPr>
            <p:spPr bwMode="auto">
              <a:xfrm>
                <a:off x="3906" y="3163"/>
                <a:ext cx="60" cy="61"/>
              </a:xfrm>
              <a:custGeom>
                <a:avLst/>
                <a:gdLst/>
                <a:ahLst/>
                <a:cxnLst>
                  <a:cxn ang="0">
                    <a:pos x="239" y="238"/>
                  </a:cxn>
                  <a:cxn ang="0">
                    <a:pos x="0" y="0"/>
                  </a:cxn>
                  <a:cxn ang="0">
                    <a:pos x="182" y="244"/>
                  </a:cxn>
                  <a:cxn ang="0">
                    <a:pos x="239" y="238"/>
                  </a:cxn>
                </a:cxnLst>
                <a:rect l="0" t="0" r="r" b="b"/>
                <a:pathLst>
                  <a:path w="239" h="244">
                    <a:moveTo>
                      <a:pt x="239" y="238"/>
                    </a:moveTo>
                    <a:lnTo>
                      <a:pt x="0" y="0"/>
                    </a:lnTo>
                    <a:lnTo>
                      <a:pt x="182" y="244"/>
                    </a:lnTo>
                    <a:lnTo>
                      <a:pt x="239"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29" name="Freeform 365"/>
              <p:cNvSpPr>
                <a:spLocks/>
              </p:cNvSpPr>
              <p:nvPr/>
            </p:nvSpPr>
            <p:spPr bwMode="auto">
              <a:xfrm>
                <a:off x="3761" y="3164"/>
                <a:ext cx="138" cy="20"/>
              </a:xfrm>
              <a:custGeom>
                <a:avLst/>
                <a:gdLst/>
                <a:ahLst/>
                <a:cxnLst>
                  <a:cxn ang="0">
                    <a:pos x="14" y="79"/>
                  </a:cxn>
                  <a:cxn ang="0">
                    <a:pos x="554" y="0"/>
                  </a:cxn>
                  <a:cxn ang="0">
                    <a:pos x="551" y="0"/>
                  </a:cxn>
                  <a:cxn ang="0">
                    <a:pos x="0" y="58"/>
                  </a:cxn>
                  <a:cxn ang="0">
                    <a:pos x="14" y="79"/>
                  </a:cxn>
                </a:cxnLst>
                <a:rect l="0" t="0" r="r" b="b"/>
                <a:pathLst>
                  <a:path w="554" h="79">
                    <a:moveTo>
                      <a:pt x="14" y="79"/>
                    </a:moveTo>
                    <a:lnTo>
                      <a:pt x="554" y="0"/>
                    </a:lnTo>
                    <a:lnTo>
                      <a:pt x="551" y="0"/>
                    </a:lnTo>
                    <a:lnTo>
                      <a:pt x="0" y="58"/>
                    </a:lnTo>
                    <a:lnTo>
                      <a:pt x="14" y="79"/>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0" name="Freeform 366"/>
              <p:cNvSpPr>
                <a:spLocks/>
              </p:cNvSpPr>
              <p:nvPr/>
            </p:nvSpPr>
            <p:spPr bwMode="auto">
              <a:xfrm>
                <a:off x="3899" y="3163"/>
                <a:ext cx="53" cy="62"/>
              </a:xfrm>
              <a:custGeom>
                <a:avLst/>
                <a:gdLst/>
                <a:ahLst/>
                <a:cxnLst>
                  <a:cxn ang="0">
                    <a:pos x="181" y="247"/>
                  </a:cxn>
                  <a:cxn ang="0">
                    <a:pos x="209" y="244"/>
                  </a:cxn>
                  <a:cxn ang="0">
                    <a:pos x="27" y="0"/>
                  </a:cxn>
                  <a:cxn ang="0">
                    <a:pos x="0" y="2"/>
                  </a:cxn>
                  <a:cxn ang="0">
                    <a:pos x="181" y="247"/>
                  </a:cxn>
                </a:cxnLst>
                <a:rect l="0" t="0" r="r" b="b"/>
                <a:pathLst>
                  <a:path w="209" h="247">
                    <a:moveTo>
                      <a:pt x="181" y="247"/>
                    </a:moveTo>
                    <a:lnTo>
                      <a:pt x="209" y="244"/>
                    </a:lnTo>
                    <a:lnTo>
                      <a:pt x="27" y="0"/>
                    </a:lnTo>
                    <a:lnTo>
                      <a:pt x="0" y="2"/>
                    </a:lnTo>
                    <a:lnTo>
                      <a:pt x="181" y="247"/>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1" name="Freeform 367"/>
              <p:cNvSpPr>
                <a:spLocks/>
              </p:cNvSpPr>
              <p:nvPr/>
            </p:nvSpPr>
            <p:spPr bwMode="auto">
              <a:xfrm>
                <a:off x="3764" y="3164"/>
                <a:ext cx="181" cy="74"/>
              </a:xfrm>
              <a:custGeom>
                <a:avLst/>
                <a:gdLst/>
                <a:ahLst/>
                <a:cxnLst>
                  <a:cxn ang="0">
                    <a:pos x="721" y="245"/>
                  </a:cxn>
                  <a:cxn ang="0">
                    <a:pos x="540" y="0"/>
                  </a:cxn>
                  <a:cxn ang="0">
                    <a:pos x="0" y="79"/>
                  </a:cxn>
                  <a:cxn ang="0">
                    <a:pos x="165" y="296"/>
                  </a:cxn>
                  <a:cxn ang="0">
                    <a:pos x="721" y="245"/>
                  </a:cxn>
                </a:cxnLst>
                <a:rect l="0" t="0" r="r" b="b"/>
                <a:pathLst>
                  <a:path w="721" h="296">
                    <a:moveTo>
                      <a:pt x="721" y="245"/>
                    </a:moveTo>
                    <a:lnTo>
                      <a:pt x="540" y="0"/>
                    </a:lnTo>
                    <a:lnTo>
                      <a:pt x="0" y="79"/>
                    </a:lnTo>
                    <a:lnTo>
                      <a:pt x="165" y="296"/>
                    </a:lnTo>
                    <a:lnTo>
                      <a:pt x="721" y="245"/>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2" name="Freeform 368"/>
              <p:cNvSpPr>
                <a:spLocks/>
              </p:cNvSpPr>
              <p:nvPr/>
            </p:nvSpPr>
            <p:spPr bwMode="auto">
              <a:xfrm>
                <a:off x="3835" y="3341"/>
                <a:ext cx="246" cy="99"/>
              </a:xfrm>
              <a:custGeom>
                <a:avLst/>
                <a:gdLst/>
                <a:ahLst/>
                <a:cxnLst>
                  <a:cxn ang="0">
                    <a:pos x="166" y="0"/>
                  </a:cxn>
                  <a:cxn ang="0">
                    <a:pos x="0" y="24"/>
                  </a:cxn>
                  <a:cxn ang="0">
                    <a:pos x="282" y="396"/>
                  </a:cxn>
                  <a:cxn ang="0">
                    <a:pos x="986" y="262"/>
                  </a:cxn>
                  <a:cxn ang="0">
                    <a:pos x="912" y="162"/>
                  </a:cxn>
                  <a:cxn ang="0">
                    <a:pos x="328" y="217"/>
                  </a:cxn>
                  <a:cxn ang="0">
                    <a:pos x="166" y="0"/>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3" name="Freeform 369"/>
              <p:cNvSpPr>
                <a:spLocks/>
              </p:cNvSpPr>
              <p:nvPr/>
            </p:nvSpPr>
            <p:spPr bwMode="auto">
              <a:xfrm>
                <a:off x="4018" y="3320"/>
                <a:ext cx="1" cy="1"/>
              </a:xfrm>
              <a:custGeom>
                <a:avLst/>
                <a:gdLst/>
                <a:ahLst/>
                <a:cxnLst>
                  <a:cxn ang="0">
                    <a:pos x="0" y="0"/>
                  </a:cxn>
                  <a:cxn ang="0">
                    <a:pos x="0" y="3"/>
                  </a:cxn>
                  <a:cxn ang="0">
                    <a:pos x="0" y="0"/>
                  </a:cxn>
                </a:cxnLst>
                <a:rect l="0" t="0" r="r" b="b"/>
                <a:pathLst>
                  <a:path h="3">
                    <a:moveTo>
                      <a:pt x="0" y="0"/>
                    </a:moveTo>
                    <a:lnTo>
                      <a:pt x="0" y="3"/>
                    </a:lnTo>
                    <a:lnTo>
                      <a:pt x="0"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4" name="Freeform 370"/>
              <p:cNvSpPr>
                <a:spLocks/>
              </p:cNvSpPr>
              <p:nvPr/>
            </p:nvSpPr>
            <p:spPr bwMode="auto">
              <a:xfrm>
                <a:off x="4018" y="3320"/>
                <a:ext cx="59" cy="61"/>
              </a:xfrm>
              <a:custGeom>
                <a:avLst/>
                <a:gdLst/>
                <a:ahLst/>
                <a:cxnLst>
                  <a:cxn ang="0">
                    <a:pos x="185" y="245"/>
                  </a:cxn>
                  <a:cxn ang="0">
                    <a:pos x="240" y="240"/>
                  </a:cxn>
                  <a:cxn ang="0">
                    <a:pos x="0" y="0"/>
                  </a:cxn>
                  <a:cxn ang="0">
                    <a:pos x="95" y="131"/>
                  </a:cxn>
                  <a:cxn ang="0">
                    <a:pos x="185" y="245"/>
                  </a:cxn>
                </a:cxnLst>
                <a:rect l="0" t="0" r="r" b="b"/>
                <a:pathLst>
                  <a:path w="240" h="245">
                    <a:moveTo>
                      <a:pt x="185" y="245"/>
                    </a:moveTo>
                    <a:lnTo>
                      <a:pt x="240" y="240"/>
                    </a:lnTo>
                    <a:lnTo>
                      <a:pt x="0" y="0"/>
                    </a:lnTo>
                    <a:lnTo>
                      <a:pt x="95" y="131"/>
                    </a:lnTo>
                    <a:lnTo>
                      <a:pt x="185" y="245"/>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5" name="Freeform 371"/>
              <p:cNvSpPr>
                <a:spLocks/>
              </p:cNvSpPr>
              <p:nvPr/>
            </p:nvSpPr>
            <p:spPr bwMode="auto">
              <a:xfrm>
                <a:off x="3872" y="3321"/>
                <a:ext cx="146" cy="20"/>
              </a:xfrm>
              <a:custGeom>
                <a:avLst/>
                <a:gdLst/>
                <a:ahLst/>
                <a:cxnLst>
                  <a:cxn ang="0">
                    <a:pos x="16" y="80"/>
                  </a:cxn>
                  <a:cxn ang="0">
                    <a:pos x="580" y="0"/>
                  </a:cxn>
                  <a:cxn ang="0">
                    <a:pos x="0" y="57"/>
                  </a:cxn>
                  <a:cxn ang="0">
                    <a:pos x="16" y="80"/>
                  </a:cxn>
                </a:cxnLst>
                <a:rect l="0" t="0" r="r" b="b"/>
                <a:pathLst>
                  <a:path w="580" h="80">
                    <a:moveTo>
                      <a:pt x="16" y="80"/>
                    </a:moveTo>
                    <a:lnTo>
                      <a:pt x="580" y="0"/>
                    </a:lnTo>
                    <a:lnTo>
                      <a:pt x="0" y="57"/>
                    </a:lnTo>
                    <a:lnTo>
                      <a:pt x="16" y="80"/>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6" name="Freeform 372"/>
              <p:cNvSpPr>
                <a:spLocks/>
              </p:cNvSpPr>
              <p:nvPr/>
            </p:nvSpPr>
            <p:spPr bwMode="auto">
              <a:xfrm>
                <a:off x="4041" y="3353"/>
                <a:ext cx="23" cy="28"/>
              </a:xfrm>
              <a:custGeom>
                <a:avLst/>
                <a:gdLst/>
                <a:ahLst/>
                <a:cxnLst>
                  <a:cxn ang="0">
                    <a:pos x="87" y="114"/>
                  </a:cxn>
                  <a:cxn ang="0">
                    <a:pos x="90" y="114"/>
                  </a:cxn>
                  <a:cxn ang="0">
                    <a:pos x="0" y="0"/>
                  </a:cxn>
                  <a:cxn ang="0">
                    <a:pos x="87" y="114"/>
                  </a:cxn>
                </a:cxnLst>
                <a:rect l="0" t="0" r="r" b="b"/>
                <a:pathLst>
                  <a:path w="90" h="114">
                    <a:moveTo>
                      <a:pt x="87" y="114"/>
                    </a:moveTo>
                    <a:lnTo>
                      <a:pt x="90" y="114"/>
                    </a:lnTo>
                    <a:lnTo>
                      <a:pt x="0" y="0"/>
                    </a:lnTo>
                    <a:lnTo>
                      <a:pt x="87" y="114"/>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7" name="Freeform 373"/>
              <p:cNvSpPr>
                <a:spLocks/>
              </p:cNvSpPr>
              <p:nvPr/>
            </p:nvSpPr>
            <p:spPr bwMode="auto">
              <a:xfrm>
                <a:off x="4018" y="3320"/>
                <a:ext cx="23" cy="33"/>
              </a:xfrm>
              <a:custGeom>
                <a:avLst/>
                <a:gdLst/>
                <a:ahLst/>
                <a:cxnLst>
                  <a:cxn ang="0">
                    <a:pos x="95" y="131"/>
                  </a:cxn>
                  <a:cxn ang="0">
                    <a:pos x="0" y="0"/>
                  </a:cxn>
                  <a:cxn ang="0">
                    <a:pos x="0" y="3"/>
                  </a:cxn>
                  <a:cxn ang="0">
                    <a:pos x="95" y="131"/>
                  </a:cxn>
                </a:cxnLst>
                <a:rect l="0" t="0" r="r" b="b"/>
                <a:pathLst>
                  <a:path w="95" h="131">
                    <a:moveTo>
                      <a:pt x="95" y="131"/>
                    </a:moveTo>
                    <a:lnTo>
                      <a:pt x="0" y="0"/>
                    </a:lnTo>
                    <a:lnTo>
                      <a:pt x="0" y="3"/>
                    </a:lnTo>
                    <a:lnTo>
                      <a:pt x="95" y="131"/>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8" name="Freeform 374"/>
              <p:cNvSpPr>
                <a:spLocks/>
              </p:cNvSpPr>
              <p:nvPr/>
            </p:nvSpPr>
            <p:spPr bwMode="auto">
              <a:xfrm>
                <a:off x="3876" y="3321"/>
                <a:ext cx="187" cy="74"/>
              </a:xfrm>
              <a:custGeom>
                <a:avLst/>
                <a:gdLst/>
                <a:ahLst/>
                <a:cxnLst>
                  <a:cxn ang="0">
                    <a:pos x="564" y="0"/>
                  </a:cxn>
                  <a:cxn ang="0">
                    <a:pos x="0" y="80"/>
                  </a:cxn>
                  <a:cxn ang="0">
                    <a:pos x="162" y="297"/>
                  </a:cxn>
                  <a:cxn ang="0">
                    <a:pos x="746" y="242"/>
                  </a:cxn>
                  <a:cxn ang="0">
                    <a:pos x="659" y="128"/>
                  </a:cxn>
                  <a:cxn ang="0">
                    <a:pos x="564" y="0"/>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39" name="Freeform 375"/>
              <p:cNvSpPr>
                <a:spLocks/>
              </p:cNvSpPr>
              <p:nvPr/>
            </p:nvSpPr>
            <p:spPr bwMode="auto">
              <a:xfrm>
                <a:off x="3947" y="3501"/>
                <a:ext cx="246" cy="99"/>
              </a:xfrm>
              <a:custGeom>
                <a:avLst/>
                <a:gdLst/>
                <a:ahLst/>
                <a:cxnLst>
                  <a:cxn ang="0">
                    <a:pos x="166" y="0"/>
                  </a:cxn>
                  <a:cxn ang="0">
                    <a:pos x="0" y="21"/>
                  </a:cxn>
                  <a:cxn ang="0">
                    <a:pos x="282" y="396"/>
                  </a:cxn>
                  <a:cxn ang="0">
                    <a:pos x="983" y="261"/>
                  </a:cxn>
                  <a:cxn ang="0">
                    <a:pos x="910" y="163"/>
                  </a:cxn>
                  <a:cxn ang="0">
                    <a:pos x="328" y="217"/>
                  </a:cxn>
                  <a:cxn ang="0">
                    <a:pos x="166" y="0"/>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0" name="Freeform 376"/>
              <p:cNvSpPr>
                <a:spLocks/>
              </p:cNvSpPr>
              <p:nvPr/>
            </p:nvSpPr>
            <p:spPr bwMode="auto">
              <a:xfrm>
                <a:off x="4166" y="3516"/>
                <a:ext cx="23" cy="25"/>
              </a:xfrm>
              <a:custGeom>
                <a:avLst/>
                <a:gdLst/>
                <a:ahLst/>
                <a:cxnLst>
                  <a:cxn ang="0">
                    <a:pos x="91" y="94"/>
                  </a:cxn>
                  <a:cxn ang="0">
                    <a:pos x="0" y="0"/>
                  </a:cxn>
                  <a:cxn ang="0">
                    <a:pos x="70" y="97"/>
                  </a:cxn>
                  <a:cxn ang="0">
                    <a:pos x="91" y="94"/>
                  </a:cxn>
                </a:cxnLst>
                <a:rect l="0" t="0" r="r" b="b"/>
                <a:pathLst>
                  <a:path w="91" h="97">
                    <a:moveTo>
                      <a:pt x="91" y="94"/>
                    </a:moveTo>
                    <a:lnTo>
                      <a:pt x="0" y="0"/>
                    </a:lnTo>
                    <a:lnTo>
                      <a:pt x="70" y="97"/>
                    </a:lnTo>
                    <a:lnTo>
                      <a:pt x="91" y="94"/>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1" name="Freeform 377"/>
              <p:cNvSpPr>
                <a:spLocks/>
              </p:cNvSpPr>
              <p:nvPr/>
            </p:nvSpPr>
            <p:spPr bwMode="auto">
              <a:xfrm>
                <a:off x="3984" y="3481"/>
                <a:ext cx="145" cy="20"/>
              </a:xfrm>
              <a:custGeom>
                <a:avLst/>
                <a:gdLst/>
                <a:ahLst/>
                <a:cxnLst>
                  <a:cxn ang="0">
                    <a:pos x="0" y="57"/>
                  </a:cxn>
                  <a:cxn ang="0">
                    <a:pos x="16" y="79"/>
                  </a:cxn>
                  <a:cxn ang="0">
                    <a:pos x="578" y="0"/>
                  </a:cxn>
                  <a:cxn ang="0">
                    <a:pos x="0" y="57"/>
                  </a:cxn>
                </a:cxnLst>
                <a:rect l="0" t="0" r="r" b="b"/>
                <a:pathLst>
                  <a:path w="578" h="79">
                    <a:moveTo>
                      <a:pt x="0" y="57"/>
                    </a:moveTo>
                    <a:lnTo>
                      <a:pt x="16" y="79"/>
                    </a:lnTo>
                    <a:lnTo>
                      <a:pt x="578" y="0"/>
                    </a:lnTo>
                    <a:lnTo>
                      <a:pt x="0" y="57"/>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2" name="Freeform 378"/>
              <p:cNvSpPr>
                <a:spLocks/>
              </p:cNvSpPr>
              <p:nvPr/>
            </p:nvSpPr>
            <p:spPr bwMode="auto">
              <a:xfrm>
                <a:off x="4129" y="3481"/>
                <a:ext cx="54" cy="61"/>
              </a:xfrm>
              <a:custGeom>
                <a:avLst/>
                <a:gdLst/>
                <a:ahLst/>
                <a:cxnLst>
                  <a:cxn ang="0">
                    <a:pos x="182" y="242"/>
                  </a:cxn>
                  <a:cxn ang="0">
                    <a:pos x="217" y="239"/>
                  </a:cxn>
                  <a:cxn ang="0">
                    <a:pos x="147" y="142"/>
                  </a:cxn>
                  <a:cxn ang="0">
                    <a:pos x="0" y="0"/>
                  </a:cxn>
                  <a:cxn ang="0">
                    <a:pos x="182" y="242"/>
                  </a:cxn>
                </a:cxnLst>
                <a:rect l="0" t="0" r="r" b="b"/>
                <a:pathLst>
                  <a:path w="217" h="242">
                    <a:moveTo>
                      <a:pt x="182" y="242"/>
                    </a:moveTo>
                    <a:lnTo>
                      <a:pt x="217" y="239"/>
                    </a:lnTo>
                    <a:lnTo>
                      <a:pt x="147" y="142"/>
                    </a:lnTo>
                    <a:lnTo>
                      <a:pt x="0" y="0"/>
                    </a:lnTo>
                    <a:lnTo>
                      <a:pt x="182" y="242"/>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3" name="Freeform 379"/>
              <p:cNvSpPr>
                <a:spLocks/>
              </p:cNvSpPr>
              <p:nvPr/>
            </p:nvSpPr>
            <p:spPr bwMode="auto">
              <a:xfrm>
                <a:off x="3988" y="3481"/>
                <a:ext cx="186" cy="74"/>
              </a:xfrm>
              <a:custGeom>
                <a:avLst/>
                <a:gdLst/>
                <a:ahLst/>
                <a:cxnLst>
                  <a:cxn ang="0">
                    <a:pos x="0" y="79"/>
                  </a:cxn>
                  <a:cxn ang="0">
                    <a:pos x="162" y="296"/>
                  </a:cxn>
                  <a:cxn ang="0">
                    <a:pos x="744" y="242"/>
                  </a:cxn>
                  <a:cxn ang="0">
                    <a:pos x="562" y="0"/>
                  </a:cxn>
                  <a:cxn ang="0">
                    <a:pos x="0" y="79"/>
                  </a:cxn>
                </a:cxnLst>
                <a:rect l="0" t="0" r="r" b="b"/>
                <a:pathLst>
                  <a:path w="744" h="296">
                    <a:moveTo>
                      <a:pt x="0" y="79"/>
                    </a:moveTo>
                    <a:lnTo>
                      <a:pt x="162" y="296"/>
                    </a:lnTo>
                    <a:lnTo>
                      <a:pt x="744" y="242"/>
                    </a:lnTo>
                    <a:lnTo>
                      <a:pt x="562" y="0"/>
                    </a:lnTo>
                    <a:lnTo>
                      <a:pt x="0" y="79"/>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4" name="Freeform 380"/>
              <p:cNvSpPr>
                <a:spLocks/>
              </p:cNvSpPr>
              <p:nvPr/>
            </p:nvSpPr>
            <p:spPr bwMode="auto">
              <a:xfrm>
                <a:off x="4074" y="3661"/>
                <a:ext cx="246" cy="99"/>
              </a:xfrm>
              <a:custGeom>
                <a:avLst/>
                <a:gdLst/>
                <a:ahLst/>
                <a:cxnLst>
                  <a:cxn ang="0">
                    <a:pos x="162" y="0"/>
                  </a:cxn>
                  <a:cxn ang="0">
                    <a:pos x="0" y="24"/>
                  </a:cxn>
                  <a:cxn ang="0">
                    <a:pos x="280" y="396"/>
                  </a:cxn>
                  <a:cxn ang="0">
                    <a:pos x="982" y="263"/>
                  </a:cxn>
                  <a:cxn ang="0">
                    <a:pos x="910" y="163"/>
                  </a:cxn>
                  <a:cxn ang="0">
                    <a:pos x="326" y="217"/>
                  </a:cxn>
                  <a:cxn ang="0">
                    <a:pos x="162" y="0"/>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5" name="Freeform 381"/>
              <p:cNvSpPr>
                <a:spLocks/>
              </p:cNvSpPr>
              <p:nvPr/>
            </p:nvSpPr>
            <p:spPr bwMode="auto">
              <a:xfrm>
                <a:off x="4269" y="3654"/>
                <a:ext cx="47" cy="48"/>
              </a:xfrm>
              <a:custGeom>
                <a:avLst/>
                <a:gdLst/>
                <a:ahLst/>
                <a:cxnLst>
                  <a:cxn ang="0">
                    <a:pos x="185" y="185"/>
                  </a:cxn>
                  <a:cxn ang="0">
                    <a:pos x="0" y="0"/>
                  </a:cxn>
                  <a:cxn ang="0">
                    <a:pos x="145" y="191"/>
                  </a:cxn>
                  <a:cxn ang="0">
                    <a:pos x="185" y="185"/>
                  </a:cxn>
                </a:cxnLst>
                <a:rect l="0" t="0" r="r" b="b"/>
                <a:pathLst>
                  <a:path w="185" h="191">
                    <a:moveTo>
                      <a:pt x="185" y="185"/>
                    </a:moveTo>
                    <a:lnTo>
                      <a:pt x="0" y="0"/>
                    </a:lnTo>
                    <a:lnTo>
                      <a:pt x="145" y="191"/>
                    </a:lnTo>
                    <a:lnTo>
                      <a:pt x="185" y="185"/>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6" name="Freeform 382"/>
              <p:cNvSpPr>
                <a:spLocks/>
              </p:cNvSpPr>
              <p:nvPr/>
            </p:nvSpPr>
            <p:spPr bwMode="auto">
              <a:xfrm>
                <a:off x="4111" y="3640"/>
                <a:ext cx="145" cy="21"/>
              </a:xfrm>
              <a:custGeom>
                <a:avLst/>
                <a:gdLst/>
                <a:ahLst/>
                <a:cxnLst>
                  <a:cxn ang="0">
                    <a:pos x="0" y="60"/>
                  </a:cxn>
                  <a:cxn ang="0">
                    <a:pos x="16" y="82"/>
                  </a:cxn>
                  <a:cxn ang="0">
                    <a:pos x="582" y="0"/>
                  </a:cxn>
                  <a:cxn ang="0">
                    <a:pos x="0" y="60"/>
                  </a:cxn>
                </a:cxnLst>
                <a:rect l="0" t="0" r="r" b="b"/>
                <a:pathLst>
                  <a:path w="582" h="82">
                    <a:moveTo>
                      <a:pt x="0" y="60"/>
                    </a:moveTo>
                    <a:lnTo>
                      <a:pt x="16" y="82"/>
                    </a:lnTo>
                    <a:lnTo>
                      <a:pt x="582" y="0"/>
                    </a:lnTo>
                    <a:lnTo>
                      <a:pt x="0" y="60"/>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7" name="Freeform 383"/>
              <p:cNvSpPr>
                <a:spLocks/>
              </p:cNvSpPr>
              <p:nvPr/>
            </p:nvSpPr>
            <p:spPr bwMode="auto">
              <a:xfrm>
                <a:off x="4256" y="3640"/>
                <a:ext cx="49" cy="62"/>
              </a:xfrm>
              <a:custGeom>
                <a:avLst/>
                <a:gdLst/>
                <a:ahLst/>
                <a:cxnLst>
                  <a:cxn ang="0">
                    <a:pos x="182" y="245"/>
                  </a:cxn>
                  <a:cxn ang="0">
                    <a:pos x="198" y="245"/>
                  </a:cxn>
                  <a:cxn ang="0">
                    <a:pos x="53" y="54"/>
                  </a:cxn>
                  <a:cxn ang="0">
                    <a:pos x="0" y="0"/>
                  </a:cxn>
                  <a:cxn ang="0">
                    <a:pos x="182" y="245"/>
                  </a:cxn>
                </a:cxnLst>
                <a:rect l="0" t="0" r="r" b="b"/>
                <a:pathLst>
                  <a:path w="198" h="245">
                    <a:moveTo>
                      <a:pt x="182" y="245"/>
                    </a:moveTo>
                    <a:lnTo>
                      <a:pt x="198" y="245"/>
                    </a:lnTo>
                    <a:lnTo>
                      <a:pt x="53" y="54"/>
                    </a:lnTo>
                    <a:lnTo>
                      <a:pt x="0" y="0"/>
                    </a:lnTo>
                    <a:lnTo>
                      <a:pt x="182" y="245"/>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8" name="Freeform 384"/>
              <p:cNvSpPr>
                <a:spLocks/>
              </p:cNvSpPr>
              <p:nvPr/>
            </p:nvSpPr>
            <p:spPr bwMode="auto">
              <a:xfrm>
                <a:off x="4115" y="3640"/>
                <a:ext cx="186" cy="75"/>
              </a:xfrm>
              <a:custGeom>
                <a:avLst/>
                <a:gdLst/>
                <a:ahLst/>
                <a:cxnLst>
                  <a:cxn ang="0">
                    <a:pos x="0" y="82"/>
                  </a:cxn>
                  <a:cxn ang="0">
                    <a:pos x="164" y="299"/>
                  </a:cxn>
                  <a:cxn ang="0">
                    <a:pos x="748" y="245"/>
                  </a:cxn>
                  <a:cxn ang="0">
                    <a:pos x="566" y="0"/>
                  </a:cxn>
                  <a:cxn ang="0">
                    <a:pos x="0" y="82"/>
                  </a:cxn>
                </a:cxnLst>
                <a:rect l="0" t="0" r="r" b="b"/>
                <a:pathLst>
                  <a:path w="748" h="299">
                    <a:moveTo>
                      <a:pt x="0" y="82"/>
                    </a:moveTo>
                    <a:lnTo>
                      <a:pt x="164" y="299"/>
                    </a:lnTo>
                    <a:lnTo>
                      <a:pt x="748" y="245"/>
                    </a:lnTo>
                    <a:lnTo>
                      <a:pt x="566" y="0"/>
                    </a:lnTo>
                    <a:lnTo>
                      <a:pt x="0" y="82"/>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49" name="Freeform 385"/>
              <p:cNvSpPr>
                <a:spLocks/>
              </p:cNvSpPr>
              <p:nvPr/>
            </p:nvSpPr>
            <p:spPr bwMode="auto">
              <a:xfrm>
                <a:off x="4453" y="3896"/>
                <a:ext cx="20" cy="25"/>
              </a:xfrm>
              <a:custGeom>
                <a:avLst/>
                <a:gdLst/>
                <a:ahLst/>
                <a:cxnLst>
                  <a:cxn ang="0">
                    <a:pos x="74" y="100"/>
                  </a:cxn>
                  <a:cxn ang="0">
                    <a:pos x="79" y="100"/>
                  </a:cxn>
                  <a:cxn ang="0">
                    <a:pos x="5" y="0"/>
                  </a:cxn>
                  <a:cxn ang="0">
                    <a:pos x="0" y="3"/>
                  </a:cxn>
                  <a:cxn ang="0">
                    <a:pos x="74" y="100"/>
                  </a:cxn>
                </a:cxnLst>
                <a:rect l="0" t="0" r="r" b="b"/>
                <a:pathLst>
                  <a:path w="79" h="100">
                    <a:moveTo>
                      <a:pt x="74" y="100"/>
                    </a:moveTo>
                    <a:lnTo>
                      <a:pt x="79" y="100"/>
                    </a:lnTo>
                    <a:lnTo>
                      <a:pt x="5" y="0"/>
                    </a:lnTo>
                    <a:lnTo>
                      <a:pt x="0" y="3"/>
                    </a:lnTo>
                    <a:lnTo>
                      <a:pt x="74" y="10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0" name="Freeform 386"/>
              <p:cNvSpPr>
                <a:spLocks/>
              </p:cNvSpPr>
              <p:nvPr/>
            </p:nvSpPr>
            <p:spPr bwMode="auto">
              <a:xfrm>
                <a:off x="4226" y="3855"/>
                <a:ext cx="245" cy="99"/>
              </a:xfrm>
              <a:custGeom>
                <a:avLst/>
                <a:gdLst/>
                <a:ahLst/>
                <a:cxnLst>
                  <a:cxn ang="0">
                    <a:pos x="328" y="217"/>
                  </a:cxn>
                  <a:cxn ang="0">
                    <a:pos x="166" y="0"/>
                  </a:cxn>
                  <a:cxn ang="0">
                    <a:pos x="0" y="25"/>
                  </a:cxn>
                  <a:cxn ang="0">
                    <a:pos x="286" y="397"/>
                  </a:cxn>
                  <a:cxn ang="0">
                    <a:pos x="981" y="263"/>
                  </a:cxn>
                  <a:cxn ang="0">
                    <a:pos x="907" y="166"/>
                  </a:cxn>
                  <a:cxn ang="0">
                    <a:pos x="328" y="217"/>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1" name="Freeform 387"/>
              <p:cNvSpPr>
                <a:spLocks/>
              </p:cNvSpPr>
              <p:nvPr/>
            </p:nvSpPr>
            <p:spPr bwMode="auto">
              <a:xfrm>
                <a:off x="4409" y="3835"/>
                <a:ext cx="60" cy="61"/>
              </a:xfrm>
              <a:custGeom>
                <a:avLst/>
                <a:gdLst/>
                <a:ahLst/>
                <a:cxnLst>
                  <a:cxn ang="0">
                    <a:pos x="238" y="238"/>
                  </a:cxn>
                  <a:cxn ang="0">
                    <a:pos x="0" y="0"/>
                  </a:cxn>
                  <a:cxn ang="0">
                    <a:pos x="178" y="244"/>
                  </a:cxn>
                  <a:cxn ang="0">
                    <a:pos x="238" y="238"/>
                  </a:cxn>
                </a:cxnLst>
                <a:rect l="0" t="0" r="r" b="b"/>
                <a:pathLst>
                  <a:path w="238" h="244">
                    <a:moveTo>
                      <a:pt x="238" y="238"/>
                    </a:moveTo>
                    <a:lnTo>
                      <a:pt x="0" y="0"/>
                    </a:lnTo>
                    <a:lnTo>
                      <a:pt x="178" y="244"/>
                    </a:lnTo>
                    <a:lnTo>
                      <a:pt x="238"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2" name="Freeform 388"/>
              <p:cNvSpPr>
                <a:spLocks/>
              </p:cNvSpPr>
              <p:nvPr/>
            </p:nvSpPr>
            <p:spPr bwMode="auto">
              <a:xfrm>
                <a:off x="4406" y="3835"/>
                <a:ext cx="3" cy="1"/>
              </a:xfrm>
              <a:custGeom>
                <a:avLst/>
                <a:gdLst/>
                <a:ahLst/>
                <a:cxnLst>
                  <a:cxn ang="0">
                    <a:pos x="12" y="0"/>
                  </a:cxn>
                  <a:cxn ang="0">
                    <a:pos x="0" y="2"/>
                  </a:cxn>
                  <a:cxn ang="0">
                    <a:pos x="12" y="0"/>
                  </a:cxn>
                </a:cxnLst>
                <a:rect l="0" t="0" r="r" b="b"/>
                <a:pathLst>
                  <a:path w="12" h="2">
                    <a:moveTo>
                      <a:pt x="12" y="0"/>
                    </a:moveTo>
                    <a:lnTo>
                      <a:pt x="0" y="2"/>
                    </a:lnTo>
                    <a:lnTo>
                      <a:pt x="12"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3" name="Freeform 389"/>
              <p:cNvSpPr>
                <a:spLocks/>
              </p:cNvSpPr>
              <p:nvPr/>
            </p:nvSpPr>
            <p:spPr bwMode="auto">
              <a:xfrm>
                <a:off x="4263" y="3835"/>
                <a:ext cx="143" cy="20"/>
              </a:xfrm>
              <a:custGeom>
                <a:avLst/>
                <a:gdLst/>
                <a:ahLst/>
                <a:cxnLst>
                  <a:cxn ang="0">
                    <a:pos x="16" y="79"/>
                  </a:cxn>
                  <a:cxn ang="0">
                    <a:pos x="572" y="0"/>
                  </a:cxn>
                  <a:cxn ang="0">
                    <a:pos x="0" y="58"/>
                  </a:cxn>
                  <a:cxn ang="0">
                    <a:pos x="16" y="79"/>
                  </a:cxn>
                </a:cxnLst>
                <a:rect l="0" t="0" r="r" b="b"/>
                <a:pathLst>
                  <a:path w="572" h="79">
                    <a:moveTo>
                      <a:pt x="16" y="79"/>
                    </a:moveTo>
                    <a:lnTo>
                      <a:pt x="572" y="0"/>
                    </a:lnTo>
                    <a:lnTo>
                      <a:pt x="0" y="58"/>
                    </a:lnTo>
                    <a:lnTo>
                      <a:pt x="16" y="79"/>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4" name="Freeform 390"/>
              <p:cNvSpPr>
                <a:spLocks/>
              </p:cNvSpPr>
              <p:nvPr/>
            </p:nvSpPr>
            <p:spPr bwMode="auto">
              <a:xfrm>
                <a:off x="4406" y="3835"/>
                <a:ext cx="48" cy="61"/>
              </a:xfrm>
              <a:custGeom>
                <a:avLst/>
                <a:gdLst/>
                <a:ahLst/>
                <a:cxnLst>
                  <a:cxn ang="0">
                    <a:pos x="185" y="247"/>
                  </a:cxn>
                  <a:cxn ang="0">
                    <a:pos x="190" y="244"/>
                  </a:cxn>
                  <a:cxn ang="0">
                    <a:pos x="12" y="0"/>
                  </a:cxn>
                  <a:cxn ang="0">
                    <a:pos x="0" y="2"/>
                  </a:cxn>
                  <a:cxn ang="0">
                    <a:pos x="185" y="247"/>
                  </a:cxn>
                </a:cxnLst>
                <a:rect l="0" t="0" r="r" b="b"/>
                <a:pathLst>
                  <a:path w="190" h="247">
                    <a:moveTo>
                      <a:pt x="185" y="247"/>
                    </a:moveTo>
                    <a:lnTo>
                      <a:pt x="190" y="244"/>
                    </a:lnTo>
                    <a:lnTo>
                      <a:pt x="12" y="0"/>
                    </a:lnTo>
                    <a:lnTo>
                      <a:pt x="0" y="2"/>
                    </a:lnTo>
                    <a:lnTo>
                      <a:pt x="185" y="247"/>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5" name="Freeform 391"/>
              <p:cNvSpPr>
                <a:spLocks/>
              </p:cNvSpPr>
              <p:nvPr/>
            </p:nvSpPr>
            <p:spPr bwMode="auto">
              <a:xfrm>
                <a:off x="4267" y="3835"/>
                <a:ext cx="186" cy="74"/>
              </a:xfrm>
              <a:custGeom>
                <a:avLst/>
                <a:gdLst/>
                <a:ahLst/>
                <a:cxnLst>
                  <a:cxn ang="0">
                    <a:pos x="741" y="245"/>
                  </a:cxn>
                  <a:cxn ang="0">
                    <a:pos x="556" y="0"/>
                  </a:cxn>
                  <a:cxn ang="0">
                    <a:pos x="0" y="79"/>
                  </a:cxn>
                  <a:cxn ang="0">
                    <a:pos x="162" y="296"/>
                  </a:cxn>
                  <a:cxn ang="0">
                    <a:pos x="741" y="245"/>
                  </a:cxn>
                </a:cxnLst>
                <a:rect l="0" t="0" r="r" b="b"/>
                <a:pathLst>
                  <a:path w="741" h="296">
                    <a:moveTo>
                      <a:pt x="741" y="245"/>
                    </a:moveTo>
                    <a:lnTo>
                      <a:pt x="556" y="0"/>
                    </a:lnTo>
                    <a:lnTo>
                      <a:pt x="0" y="79"/>
                    </a:lnTo>
                    <a:lnTo>
                      <a:pt x="162" y="296"/>
                    </a:lnTo>
                    <a:lnTo>
                      <a:pt x="741" y="245"/>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6" name="Freeform 392"/>
              <p:cNvSpPr>
                <a:spLocks/>
              </p:cNvSpPr>
              <p:nvPr/>
            </p:nvSpPr>
            <p:spPr bwMode="auto">
              <a:xfrm>
                <a:off x="3566" y="3085"/>
                <a:ext cx="247" cy="383"/>
              </a:xfrm>
              <a:custGeom>
                <a:avLst/>
                <a:gdLst/>
                <a:ahLst/>
                <a:cxnLst>
                  <a:cxn ang="0">
                    <a:pos x="6" y="65"/>
                  </a:cxn>
                  <a:cxn ang="0">
                    <a:pos x="58" y="157"/>
                  </a:cxn>
                  <a:cxn ang="0">
                    <a:pos x="111" y="249"/>
                  </a:cxn>
                  <a:cxn ang="0">
                    <a:pos x="166" y="342"/>
                  </a:cxn>
                  <a:cxn ang="0">
                    <a:pos x="220" y="430"/>
                  </a:cxn>
                  <a:cxn ang="0">
                    <a:pos x="277" y="520"/>
                  </a:cxn>
                  <a:cxn ang="0">
                    <a:pos x="332" y="613"/>
                  </a:cxn>
                  <a:cxn ang="0">
                    <a:pos x="388" y="702"/>
                  </a:cxn>
                  <a:cxn ang="0">
                    <a:pos x="446" y="792"/>
                  </a:cxn>
                  <a:cxn ang="0">
                    <a:pos x="503" y="882"/>
                  </a:cxn>
                  <a:cxn ang="0">
                    <a:pos x="559" y="971"/>
                  </a:cxn>
                  <a:cxn ang="0">
                    <a:pos x="619" y="1061"/>
                  </a:cxn>
                  <a:cxn ang="0">
                    <a:pos x="677" y="1151"/>
                  </a:cxn>
                  <a:cxn ang="0">
                    <a:pos x="734" y="1240"/>
                  </a:cxn>
                  <a:cxn ang="0">
                    <a:pos x="790" y="1329"/>
                  </a:cxn>
                  <a:cxn ang="0">
                    <a:pos x="848" y="1419"/>
                  </a:cxn>
                  <a:cxn ang="0">
                    <a:pos x="905" y="1509"/>
                  </a:cxn>
                  <a:cxn ang="0">
                    <a:pos x="916" y="1523"/>
                  </a:cxn>
                  <a:cxn ang="0">
                    <a:pos x="932" y="1530"/>
                  </a:cxn>
                  <a:cxn ang="0">
                    <a:pos x="949" y="1530"/>
                  </a:cxn>
                  <a:cxn ang="0">
                    <a:pos x="965" y="1525"/>
                  </a:cxn>
                  <a:cxn ang="0">
                    <a:pos x="979" y="1511"/>
                  </a:cxn>
                  <a:cxn ang="0">
                    <a:pos x="986" y="1498"/>
                  </a:cxn>
                  <a:cxn ang="0">
                    <a:pos x="986" y="1479"/>
                  </a:cxn>
                  <a:cxn ang="0">
                    <a:pos x="981" y="1463"/>
                  </a:cxn>
                  <a:cxn ang="0">
                    <a:pos x="924" y="1373"/>
                  </a:cxn>
                  <a:cxn ang="0">
                    <a:pos x="866" y="1283"/>
                  </a:cxn>
                  <a:cxn ang="0">
                    <a:pos x="813" y="1194"/>
                  </a:cxn>
                  <a:cxn ang="0">
                    <a:pos x="755" y="1104"/>
                  </a:cxn>
                  <a:cxn ang="0">
                    <a:pos x="695" y="1017"/>
                  </a:cxn>
                  <a:cxn ang="0">
                    <a:pos x="639" y="928"/>
                  </a:cxn>
                  <a:cxn ang="0">
                    <a:pos x="582" y="838"/>
                  </a:cxn>
                  <a:cxn ang="0">
                    <a:pos x="524" y="749"/>
                  </a:cxn>
                  <a:cxn ang="0">
                    <a:pos x="467" y="659"/>
                  </a:cxn>
                  <a:cxn ang="0">
                    <a:pos x="413" y="569"/>
                  </a:cxn>
                  <a:cxn ang="0">
                    <a:pos x="356" y="480"/>
                  </a:cxn>
                  <a:cxn ang="0">
                    <a:pos x="302" y="388"/>
                  </a:cxn>
                  <a:cxn ang="0">
                    <a:pos x="245" y="298"/>
                  </a:cxn>
                  <a:cxn ang="0">
                    <a:pos x="191" y="208"/>
                  </a:cxn>
                  <a:cxn ang="0">
                    <a:pos x="136" y="116"/>
                  </a:cxn>
                  <a:cxn ang="0">
                    <a:pos x="85" y="23"/>
                  </a:cxn>
                  <a:cxn ang="0">
                    <a:pos x="74" y="10"/>
                  </a:cxn>
                  <a:cxn ang="0">
                    <a:pos x="60" y="2"/>
                  </a:cxn>
                  <a:cxn ang="0">
                    <a:pos x="41" y="0"/>
                  </a:cxn>
                  <a:cxn ang="0">
                    <a:pos x="25" y="5"/>
                  </a:cxn>
                  <a:cxn ang="0">
                    <a:pos x="11" y="16"/>
                  </a:cxn>
                  <a:cxn ang="0">
                    <a:pos x="3" y="30"/>
                  </a:cxn>
                  <a:cxn ang="0">
                    <a:pos x="0" y="48"/>
                  </a:cxn>
                  <a:cxn ang="0">
                    <a:pos x="6" y="65"/>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7" name="Freeform 393"/>
              <p:cNvSpPr>
                <a:spLocks/>
              </p:cNvSpPr>
              <p:nvPr/>
            </p:nvSpPr>
            <p:spPr bwMode="auto">
              <a:xfrm>
                <a:off x="3802" y="3453"/>
                <a:ext cx="281" cy="353"/>
              </a:xfrm>
              <a:custGeom>
                <a:avLst/>
                <a:gdLst/>
                <a:ahLst/>
                <a:cxnLst>
                  <a:cxn ang="0">
                    <a:pos x="9" y="73"/>
                  </a:cxn>
                  <a:cxn ang="0">
                    <a:pos x="76" y="152"/>
                  </a:cxn>
                  <a:cxn ang="0">
                    <a:pos x="145" y="234"/>
                  </a:cxn>
                  <a:cxn ang="0">
                    <a:pos x="210" y="312"/>
                  </a:cxn>
                  <a:cxn ang="0">
                    <a:pos x="277" y="394"/>
                  </a:cxn>
                  <a:cxn ang="0">
                    <a:pos x="343" y="477"/>
                  </a:cxn>
                  <a:cxn ang="0">
                    <a:pos x="408" y="560"/>
                  </a:cxn>
                  <a:cxn ang="0">
                    <a:pos x="470" y="641"/>
                  </a:cxn>
                  <a:cxn ang="0">
                    <a:pos x="535" y="725"/>
                  </a:cxn>
                  <a:cxn ang="0">
                    <a:pos x="598" y="809"/>
                  </a:cxn>
                  <a:cxn ang="0">
                    <a:pos x="663" y="890"/>
                  </a:cxn>
                  <a:cxn ang="0">
                    <a:pos x="725" y="974"/>
                  </a:cxn>
                  <a:cxn ang="0">
                    <a:pos x="788" y="1059"/>
                  </a:cxn>
                  <a:cxn ang="0">
                    <a:pos x="854" y="1143"/>
                  </a:cxn>
                  <a:cxn ang="0">
                    <a:pos x="916" y="1227"/>
                  </a:cxn>
                  <a:cxn ang="0">
                    <a:pos x="978" y="1309"/>
                  </a:cxn>
                  <a:cxn ang="0">
                    <a:pos x="1043" y="1392"/>
                  </a:cxn>
                  <a:cxn ang="0">
                    <a:pos x="1057" y="1404"/>
                  </a:cxn>
                  <a:cxn ang="0">
                    <a:pos x="1076" y="1409"/>
                  </a:cxn>
                  <a:cxn ang="0">
                    <a:pos x="1092" y="1406"/>
                  </a:cxn>
                  <a:cxn ang="0">
                    <a:pos x="1108" y="1398"/>
                  </a:cxn>
                  <a:cxn ang="0">
                    <a:pos x="1119" y="1385"/>
                  </a:cxn>
                  <a:cxn ang="0">
                    <a:pos x="1122" y="1366"/>
                  </a:cxn>
                  <a:cxn ang="0">
                    <a:pos x="1119" y="1350"/>
                  </a:cxn>
                  <a:cxn ang="0">
                    <a:pos x="1111" y="1332"/>
                  </a:cxn>
                  <a:cxn ang="0">
                    <a:pos x="1046" y="1251"/>
                  </a:cxn>
                  <a:cxn ang="0">
                    <a:pos x="983" y="1168"/>
                  </a:cxn>
                  <a:cxn ang="0">
                    <a:pos x="921" y="1083"/>
                  </a:cxn>
                  <a:cxn ang="0">
                    <a:pos x="856" y="1002"/>
                  </a:cxn>
                  <a:cxn ang="0">
                    <a:pos x="794" y="918"/>
                  </a:cxn>
                  <a:cxn ang="0">
                    <a:pos x="731" y="836"/>
                  </a:cxn>
                  <a:cxn ang="0">
                    <a:pos x="669" y="752"/>
                  </a:cxn>
                  <a:cxn ang="0">
                    <a:pos x="603" y="668"/>
                  </a:cxn>
                  <a:cxn ang="0">
                    <a:pos x="540" y="586"/>
                  </a:cxn>
                  <a:cxn ang="0">
                    <a:pos x="475" y="505"/>
                  </a:cxn>
                  <a:cxn ang="0">
                    <a:pos x="413" y="421"/>
                  </a:cxn>
                  <a:cxn ang="0">
                    <a:pos x="348" y="339"/>
                  </a:cxn>
                  <a:cxn ang="0">
                    <a:pos x="281" y="258"/>
                  </a:cxn>
                  <a:cxn ang="0">
                    <a:pos x="215" y="179"/>
                  </a:cxn>
                  <a:cxn ang="0">
                    <a:pos x="147" y="98"/>
                  </a:cxn>
                  <a:cxn ang="0">
                    <a:pos x="80" y="19"/>
                  </a:cxn>
                  <a:cxn ang="0">
                    <a:pos x="66" y="5"/>
                  </a:cxn>
                  <a:cxn ang="0">
                    <a:pos x="50" y="0"/>
                  </a:cxn>
                  <a:cxn ang="0">
                    <a:pos x="34" y="3"/>
                  </a:cxn>
                  <a:cxn ang="0">
                    <a:pos x="16" y="10"/>
                  </a:cxn>
                  <a:cxn ang="0">
                    <a:pos x="6" y="24"/>
                  </a:cxn>
                  <a:cxn ang="0">
                    <a:pos x="0" y="40"/>
                  </a:cxn>
                  <a:cxn ang="0">
                    <a:pos x="0" y="57"/>
                  </a:cxn>
                  <a:cxn ang="0">
                    <a:pos x="9" y="73"/>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8" name="Freeform 394"/>
              <p:cNvSpPr>
                <a:spLocks/>
              </p:cNvSpPr>
              <p:nvPr/>
            </p:nvSpPr>
            <p:spPr bwMode="auto">
              <a:xfrm>
                <a:off x="4116" y="3847"/>
                <a:ext cx="189" cy="254"/>
              </a:xfrm>
              <a:custGeom>
                <a:avLst/>
                <a:gdLst/>
                <a:ahLst/>
                <a:cxnLst>
                  <a:cxn ang="0">
                    <a:pos x="5" y="65"/>
                  </a:cxn>
                  <a:cxn ang="0">
                    <a:pos x="47" y="124"/>
                  </a:cxn>
                  <a:cxn ang="0">
                    <a:pos x="84" y="184"/>
                  </a:cxn>
                  <a:cxn ang="0">
                    <a:pos x="125" y="244"/>
                  </a:cxn>
                  <a:cxn ang="0">
                    <a:pos x="165" y="304"/>
                  </a:cxn>
                  <a:cxn ang="0">
                    <a:pos x="206" y="363"/>
                  </a:cxn>
                  <a:cxn ang="0">
                    <a:pos x="248" y="423"/>
                  </a:cxn>
                  <a:cxn ang="0">
                    <a:pos x="288" y="480"/>
                  </a:cxn>
                  <a:cxn ang="0">
                    <a:pos x="331" y="540"/>
                  </a:cxn>
                  <a:cxn ang="0">
                    <a:pos x="372" y="600"/>
                  </a:cxn>
                  <a:cxn ang="0">
                    <a:pos x="416" y="656"/>
                  </a:cxn>
                  <a:cxn ang="0">
                    <a:pos x="456" y="714"/>
                  </a:cxn>
                  <a:cxn ang="0">
                    <a:pos x="500" y="771"/>
                  </a:cxn>
                  <a:cxn ang="0">
                    <a:pos x="543" y="831"/>
                  </a:cxn>
                  <a:cxn ang="0">
                    <a:pos x="587" y="885"/>
                  </a:cxn>
                  <a:cxn ang="0">
                    <a:pos x="633" y="942"/>
                  </a:cxn>
                  <a:cxn ang="0">
                    <a:pos x="676" y="998"/>
                  </a:cxn>
                  <a:cxn ang="0">
                    <a:pos x="689" y="1009"/>
                  </a:cxn>
                  <a:cxn ang="0">
                    <a:pos x="709" y="1016"/>
                  </a:cxn>
                  <a:cxn ang="0">
                    <a:pos x="726" y="1012"/>
                  </a:cxn>
                  <a:cxn ang="0">
                    <a:pos x="742" y="1004"/>
                  </a:cxn>
                  <a:cxn ang="0">
                    <a:pos x="752" y="991"/>
                  </a:cxn>
                  <a:cxn ang="0">
                    <a:pos x="755" y="972"/>
                  </a:cxn>
                  <a:cxn ang="0">
                    <a:pos x="752" y="956"/>
                  </a:cxn>
                  <a:cxn ang="0">
                    <a:pos x="744" y="939"/>
                  </a:cxn>
                  <a:cxn ang="0">
                    <a:pos x="701" y="885"/>
                  </a:cxn>
                  <a:cxn ang="0">
                    <a:pos x="657" y="827"/>
                  </a:cxn>
                  <a:cxn ang="0">
                    <a:pos x="613" y="771"/>
                  </a:cxn>
                  <a:cxn ang="0">
                    <a:pos x="571" y="714"/>
                  </a:cxn>
                  <a:cxn ang="0">
                    <a:pos x="527" y="656"/>
                  </a:cxn>
                  <a:cxn ang="0">
                    <a:pos x="486" y="600"/>
                  </a:cxn>
                  <a:cxn ang="0">
                    <a:pos x="442" y="543"/>
                  </a:cxn>
                  <a:cxn ang="0">
                    <a:pos x="402" y="485"/>
                  </a:cxn>
                  <a:cxn ang="0">
                    <a:pos x="361" y="429"/>
                  </a:cxn>
                  <a:cxn ang="0">
                    <a:pos x="320" y="369"/>
                  </a:cxn>
                  <a:cxn ang="0">
                    <a:pos x="280" y="312"/>
                  </a:cxn>
                  <a:cxn ang="0">
                    <a:pos x="239" y="254"/>
                  </a:cxn>
                  <a:cxn ang="0">
                    <a:pos x="201" y="195"/>
                  </a:cxn>
                  <a:cxn ang="0">
                    <a:pos x="160" y="136"/>
                  </a:cxn>
                  <a:cxn ang="0">
                    <a:pos x="119" y="78"/>
                  </a:cxn>
                  <a:cxn ang="0">
                    <a:pos x="82" y="18"/>
                  </a:cxn>
                  <a:cxn ang="0">
                    <a:pos x="68" y="5"/>
                  </a:cxn>
                  <a:cxn ang="0">
                    <a:pos x="54" y="0"/>
                  </a:cxn>
                  <a:cxn ang="0">
                    <a:pos x="35" y="0"/>
                  </a:cxn>
                  <a:cxn ang="0">
                    <a:pos x="19" y="5"/>
                  </a:cxn>
                  <a:cxn ang="0">
                    <a:pos x="5" y="18"/>
                  </a:cxn>
                  <a:cxn ang="0">
                    <a:pos x="0" y="32"/>
                  </a:cxn>
                  <a:cxn ang="0">
                    <a:pos x="0" y="48"/>
                  </a:cxn>
                  <a:cxn ang="0">
                    <a:pos x="5" y="65"/>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59" name="Freeform 395"/>
              <p:cNvSpPr>
                <a:spLocks/>
              </p:cNvSpPr>
              <p:nvPr/>
            </p:nvSpPr>
            <p:spPr bwMode="auto">
              <a:xfrm>
                <a:off x="3907" y="3135"/>
                <a:ext cx="689" cy="862"/>
              </a:xfrm>
              <a:custGeom>
                <a:avLst/>
                <a:gdLst/>
                <a:ahLst/>
                <a:cxnLst>
                  <a:cxn ang="0">
                    <a:pos x="2742" y="3451"/>
                  </a:cxn>
                  <a:cxn ang="0">
                    <a:pos x="2696" y="3449"/>
                  </a:cxn>
                  <a:cxn ang="0">
                    <a:pos x="2612" y="3343"/>
                  </a:cxn>
                  <a:cxn ang="0">
                    <a:pos x="2528" y="3237"/>
                  </a:cxn>
                  <a:cxn ang="0">
                    <a:pos x="2446" y="3128"/>
                  </a:cxn>
                  <a:cxn ang="0">
                    <a:pos x="2363" y="3022"/>
                  </a:cxn>
                  <a:cxn ang="0">
                    <a:pos x="2281" y="2916"/>
                  </a:cxn>
                  <a:cxn ang="0">
                    <a:pos x="2197" y="2807"/>
                  </a:cxn>
                  <a:cxn ang="0">
                    <a:pos x="2116" y="2702"/>
                  </a:cxn>
                  <a:cxn ang="0">
                    <a:pos x="2033" y="2594"/>
                  </a:cxn>
                  <a:cxn ang="0">
                    <a:pos x="1950" y="2488"/>
                  </a:cxn>
                  <a:cxn ang="0">
                    <a:pos x="1869" y="2379"/>
                  </a:cxn>
                  <a:cxn ang="0">
                    <a:pos x="1786" y="2273"/>
                  </a:cxn>
                  <a:cxn ang="0">
                    <a:pos x="1705" y="2164"/>
                  </a:cxn>
                  <a:cxn ang="0">
                    <a:pos x="1620" y="2058"/>
                  </a:cxn>
                  <a:cxn ang="0">
                    <a:pos x="1539" y="1950"/>
                  </a:cxn>
                  <a:cxn ang="0">
                    <a:pos x="1458" y="1844"/>
                  </a:cxn>
                  <a:cxn ang="0">
                    <a:pos x="1373" y="1735"/>
                  </a:cxn>
                  <a:cxn ang="0">
                    <a:pos x="1292" y="1629"/>
                  </a:cxn>
                  <a:cxn ang="0">
                    <a:pos x="1208" y="1524"/>
                  </a:cxn>
                  <a:cxn ang="0">
                    <a:pos x="1124" y="1418"/>
                  </a:cxn>
                  <a:cxn ang="0">
                    <a:pos x="1042" y="1309"/>
                  </a:cxn>
                  <a:cxn ang="0">
                    <a:pos x="959" y="1203"/>
                  </a:cxn>
                  <a:cxn ang="0">
                    <a:pos x="874" y="1097"/>
                  </a:cxn>
                  <a:cxn ang="0">
                    <a:pos x="788" y="991"/>
                  </a:cxn>
                  <a:cxn ang="0">
                    <a:pos x="703" y="889"/>
                  </a:cxn>
                  <a:cxn ang="0">
                    <a:pos x="616" y="783"/>
                  </a:cxn>
                  <a:cxn ang="0">
                    <a:pos x="532" y="676"/>
                  </a:cxn>
                  <a:cxn ang="0">
                    <a:pos x="445" y="573"/>
                  </a:cxn>
                  <a:cxn ang="0">
                    <a:pos x="356" y="470"/>
                  </a:cxn>
                  <a:cxn ang="0">
                    <a:pos x="269" y="367"/>
                  </a:cxn>
                  <a:cxn ang="0">
                    <a:pos x="179" y="263"/>
                  </a:cxn>
                  <a:cxn ang="0">
                    <a:pos x="89" y="161"/>
                  </a:cxn>
                  <a:cxn ang="0">
                    <a:pos x="0" y="57"/>
                  </a:cxn>
                  <a:cxn ang="0">
                    <a:pos x="0" y="41"/>
                  </a:cxn>
                  <a:cxn ang="0">
                    <a:pos x="0" y="25"/>
                  </a:cxn>
                  <a:cxn ang="0">
                    <a:pos x="3" y="11"/>
                  </a:cxn>
                  <a:cxn ang="0">
                    <a:pos x="13" y="0"/>
                  </a:cxn>
                  <a:cxn ang="0">
                    <a:pos x="59" y="11"/>
                  </a:cxn>
                  <a:cxn ang="0">
                    <a:pos x="853" y="948"/>
                  </a:cxn>
                  <a:cxn ang="0">
                    <a:pos x="2357" y="2911"/>
                  </a:cxn>
                  <a:cxn ang="0">
                    <a:pos x="2403" y="2978"/>
                  </a:cxn>
                  <a:cxn ang="0">
                    <a:pos x="2452" y="3044"/>
                  </a:cxn>
                  <a:cxn ang="0">
                    <a:pos x="2504" y="3109"/>
                  </a:cxn>
                  <a:cxn ang="0">
                    <a:pos x="2558" y="3172"/>
                  </a:cxn>
                  <a:cxn ang="0">
                    <a:pos x="2610" y="3237"/>
                  </a:cxn>
                  <a:cxn ang="0">
                    <a:pos x="2661" y="3302"/>
                  </a:cxn>
                  <a:cxn ang="0">
                    <a:pos x="2710" y="3367"/>
                  </a:cxn>
                  <a:cxn ang="0">
                    <a:pos x="2756" y="3435"/>
                  </a:cxn>
                  <a:cxn ang="0">
                    <a:pos x="2742" y="3451"/>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0" name="Freeform 396"/>
              <p:cNvSpPr>
                <a:spLocks/>
              </p:cNvSpPr>
              <p:nvPr/>
            </p:nvSpPr>
            <p:spPr bwMode="auto">
              <a:xfrm>
                <a:off x="3481" y="3125"/>
                <a:ext cx="1114" cy="1023"/>
              </a:xfrm>
              <a:custGeom>
                <a:avLst/>
                <a:gdLst/>
                <a:ahLst/>
                <a:cxnLst>
                  <a:cxn ang="0">
                    <a:pos x="3188" y="4079"/>
                  </a:cxn>
                  <a:cxn ang="0">
                    <a:pos x="3050" y="4044"/>
                  </a:cxn>
                  <a:cxn ang="0">
                    <a:pos x="3196" y="3991"/>
                  </a:cxn>
                  <a:cxn ang="0">
                    <a:pos x="3017" y="3760"/>
                  </a:cxn>
                  <a:cxn ang="0">
                    <a:pos x="2833" y="3748"/>
                  </a:cxn>
                  <a:cxn ang="0">
                    <a:pos x="2865" y="3864"/>
                  </a:cxn>
                  <a:cxn ang="0">
                    <a:pos x="2981" y="3889"/>
                  </a:cxn>
                  <a:cxn ang="0">
                    <a:pos x="2875" y="3991"/>
                  </a:cxn>
                  <a:cxn ang="0">
                    <a:pos x="2748" y="3915"/>
                  </a:cxn>
                  <a:cxn ang="0">
                    <a:pos x="2628" y="3672"/>
                  </a:cxn>
                  <a:cxn ang="0">
                    <a:pos x="2515" y="3497"/>
                  </a:cxn>
                  <a:cxn ang="0">
                    <a:pos x="2403" y="3383"/>
                  </a:cxn>
                  <a:cxn ang="0">
                    <a:pos x="2335" y="3397"/>
                  </a:cxn>
                  <a:cxn ang="0">
                    <a:pos x="2327" y="3351"/>
                  </a:cxn>
                  <a:cxn ang="0">
                    <a:pos x="2302" y="3253"/>
                  </a:cxn>
                  <a:cxn ang="0">
                    <a:pos x="2154" y="3253"/>
                  </a:cxn>
                  <a:cxn ang="0">
                    <a:pos x="2230" y="3196"/>
                  </a:cxn>
                  <a:cxn ang="0">
                    <a:pos x="2173" y="3095"/>
                  </a:cxn>
                  <a:cxn ang="0">
                    <a:pos x="2094" y="3106"/>
                  </a:cxn>
                  <a:cxn ang="0">
                    <a:pos x="1999" y="2868"/>
                  </a:cxn>
                  <a:cxn ang="0">
                    <a:pos x="1977" y="2686"/>
                  </a:cxn>
                  <a:cxn ang="0">
                    <a:pos x="2089" y="2593"/>
                  </a:cxn>
                  <a:cxn ang="0">
                    <a:pos x="1801" y="2186"/>
                  </a:cxn>
                  <a:cxn ang="0">
                    <a:pos x="1489" y="1784"/>
                  </a:cxn>
                  <a:cxn ang="0">
                    <a:pos x="1214" y="1445"/>
                  </a:cxn>
                  <a:cxn ang="0">
                    <a:pos x="967" y="1369"/>
                  </a:cxn>
                  <a:cxn ang="0">
                    <a:pos x="787" y="1140"/>
                  </a:cxn>
                  <a:cxn ang="0">
                    <a:pos x="605" y="918"/>
                  </a:cxn>
                  <a:cxn ang="0">
                    <a:pos x="378" y="733"/>
                  </a:cxn>
                  <a:cxn ang="0">
                    <a:pos x="456" y="666"/>
                  </a:cxn>
                  <a:cxn ang="0">
                    <a:pos x="325" y="568"/>
                  </a:cxn>
                  <a:cxn ang="0">
                    <a:pos x="279" y="514"/>
                  </a:cxn>
                  <a:cxn ang="0">
                    <a:pos x="272" y="414"/>
                  </a:cxn>
                  <a:cxn ang="0">
                    <a:pos x="147" y="394"/>
                  </a:cxn>
                  <a:cxn ang="0">
                    <a:pos x="0" y="44"/>
                  </a:cxn>
                  <a:cxn ang="0">
                    <a:pos x="342" y="324"/>
                  </a:cxn>
                  <a:cxn ang="0">
                    <a:pos x="540" y="696"/>
                  </a:cxn>
                  <a:cxn ang="0">
                    <a:pos x="785" y="1029"/>
                  </a:cxn>
                  <a:cxn ang="0">
                    <a:pos x="1064" y="1285"/>
                  </a:cxn>
                  <a:cxn ang="0">
                    <a:pos x="1330" y="1447"/>
                  </a:cxn>
                  <a:cxn ang="0">
                    <a:pos x="2118" y="2651"/>
                  </a:cxn>
                  <a:cxn ang="0">
                    <a:pos x="2055" y="2803"/>
                  </a:cxn>
                  <a:cxn ang="0">
                    <a:pos x="2230" y="3028"/>
                  </a:cxn>
                  <a:cxn ang="0">
                    <a:pos x="2330" y="3150"/>
                  </a:cxn>
                  <a:cxn ang="0">
                    <a:pos x="2417" y="3164"/>
                  </a:cxn>
                  <a:cxn ang="0">
                    <a:pos x="2411" y="3240"/>
                  </a:cxn>
                  <a:cxn ang="0">
                    <a:pos x="2553" y="3335"/>
                  </a:cxn>
                  <a:cxn ang="0">
                    <a:pos x="2512" y="3395"/>
                  </a:cxn>
                  <a:cxn ang="0">
                    <a:pos x="2612" y="3487"/>
                  </a:cxn>
                  <a:cxn ang="0">
                    <a:pos x="2738" y="3476"/>
                  </a:cxn>
                  <a:cxn ang="0">
                    <a:pos x="2637" y="3302"/>
                  </a:cxn>
                  <a:cxn ang="0">
                    <a:pos x="2427" y="3023"/>
                  </a:cxn>
                  <a:cxn ang="0">
                    <a:pos x="2256" y="2702"/>
                  </a:cxn>
                  <a:cxn ang="0">
                    <a:pos x="2447" y="2946"/>
                  </a:cxn>
                  <a:cxn ang="0">
                    <a:pos x="2822" y="3418"/>
                  </a:cxn>
                  <a:cxn ang="0">
                    <a:pos x="3207" y="3885"/>
                  </a:cxn>
                  <a:cxn ang="0">
                    <a:pos x="3438" y="3954"/>
                  </a:cxn>
                  <a:cxn ang="0">
                    <a:pos x="3634" y="3894"/>
                  </a:cxn>
                  <a:cxn ang="0">
                    <a:pos x="4456" y="3704"/>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1" name="Freeform 397"/>
              <p:cNvSpPr>
                <a:spLocks/>
              </p:cNvSpPr>
              <p:nvPr/>
            </p:nvSpPr>
            <p:spPr bwMode="auto">
              <a:xfrm>
                <a:off x="4204" y="3793"/>
                <a:ext cx="309" cy="179"/>
              </a:xfrm>
              <a:custGeom>
                <a:avLst/>
                <a:gdLst/>
                <a:ahLst/>
                <a:cxnLst>
                  <a:cxn ang="0">
                    <a:pos x="860" y="709"/>
                  </a:cxn>
                  <a:cxn ang="0">
                    <a:pos x="827" y="707"/>
                  </a:cxn>
                  <a:cxn ang="0">
                    <a:pos x="816" y="679"/>
                  </a:cxn>
                  <a:cxn ang="0">
                    <a:pos x="892" y="655"/>
                  </a:cxn>
                  <a:cxn ang="0">
                    <a:pos x="974" y="638"/>
                  </a:cxn>
                  <a:cxn ang="0">
                    <a:pos x="1050" y="617"/>
                  </a:cxn>
                  <a:cxn ang="0">
                    <a:pos x="1120" y="584"/>
                  </a:cxn>
                  <a:cxn ang="0">
                    <a:pos x="1077" y="516"/>
                  </a:cxn>
                  <a:cxn ang="0">
                    <a:pos x="1028" y="451"/>
                  </a:cxn>
                  <a:cxn ang="0">
                    <a:pos x="977" y="389"/>
                  </a:cxn>
                  <a:cxn ang="0">
                    <a:pos x="917" y="329"/>
                  </a:cxn>
                  <a:cxn ang="0">
                    <a:pos x="857" y="269"/>
                  </a:cxn>
                  <a:cxn ang="0">
                    <a:pos x="797" y="206"/>
                  </a:cxn>
                  <a:cxn ang="0">
                    <a:pos x="737" y="148"/>
                  </a:cxn>
                  <a:cxn ang="0">
                    <a:pos x="681" y="84"/>
                  </a:cxn>
                  <a:cxn ang="0">
                    <a:pos x="596" y="95"/>
                  </a:cxn>
                  <a:cxn ang="0">
                    <a:pos x="515" y="114"/>
                  </a:cxn>
                  <a:cxn ang="0">
                    <a:pos x="436" y="134"/>
                  </a:cxn>
                  <a:cxn ang="0">
                    <a:pos x="360" y="158"/>
                  </a:cxn>
                  <a:cxn ang="0">
                    <a:pos x="282" y="188"/>
                  </a:cxn>
                  <a:cxn ang="0">
                    <a:pos x="206" y="218"/>
                  </a:cxn>
                  <a:cxn ang="0">
                    <a:pos x="132" y="247"/>
                  </a:cxn>
                  <a:cxn ang="0">
                    <a:pos x="56" y="280"/>
                  </a:cxn>
                  <a:cxn ang="0">
                    <a:pos x="342" y="717"/>
                  </a:cxn>
                  <a:cxn ang="0">
                    <a:pos x="241" y="617"/>
                  </a:cxn>
                  <a:cxn ang="0">
                    <a:pos x="132" y="502"/>
                  </a:cxn>
                  <a:cxn ang="0">
                    <a:pos x="42" y="381"/>
                  </a:cxn>
                  <a:cxn ang="0">
                    <a:pos x="0" y="250"/>
                  </a:cxn>
                  <a:cxn ang="0">
                    <a:pos x="86" y="210"/>
                  </a:cxn>
                  <a:cxn ang="0">
                    <a:pos x="173" y="174"/>
                  </a:cxn>
                  <a:cxn ang="0">
                    <a:pos x="263" y="139"/>
                  </a:cxn>
                  <a:cxn ang="0">
                    <a:pos x="355" y="109"/>
                  </a:cxn>
                  <a:cxn ang="0">
                    <a:pos x="448" y="79"/>
                  </a:cxn>
                  <a:cxn ang="0">
                    <a:pos x="540" y="52"/>
                  </a:cxn>
                  <a:cxn ang="0">
                    <a:pos x="631" y="25"/>
                  </a:cxn>
                  <a:cxn ang="0">
                    <a:pos x="725" y="0"/>
                  </a:cxn>
                  <a:cxn ang="0">
                    <a:pos x="781" y="79"/>
                  </a:cxn>
                  <a:cxn ang="0">
                    <a:pos x="850" y="158"/>
                  </a:cxn>
                  <a:cxn ang="0">
                    <a:pos x="920" y="231"/>
                  </a:cxn>
                  <a:cxn ang="0">
                    <a:pos x="993" y="301"/>
                  </a:cxn>
                  <a:cxn ang="0">
                    <a:pos x="1063" y="375"/>
                  </a:cxn>
                  <a:cxn ang="0">
                    <a:pos x="1129" y="451"/>
                  </a:cxn>
                  <a:cxn ang="0">
                    <a:pos x="1189" y="530"/>
                  </a:cxn>
                  <a:cxn ang="0">
                    <a:pos x="1235" y="611"/>
                  </a:cxn>
                  <a:cxn ang="0">
                    <a:pos x="1150" y="649"/>
                  </a:cxn>
                  <a:cxn ang="0">
                    <a:pos x="1056" y="663"/>
                  </a:cxn>
                  <a:cxn ang="0">
                    <a:pos x="961" y="673"/>
                  </a:cxn>
                  <a:cxn ang="0">
                    <a:pos x="876" y="709"/>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2" name="Freeform 398"/>
              <p:cNvSpPr>
                <a:spLocks/>
              </p:cNvSpPr>
              <p:nvPr/>
            </p:nvSpPr>
            <p:spPr bwMode="auto">
              <a:xfrm>
                <a:off x="4392" y="3992"/>
                <a:ext cx="74" cy="75"/>
              </a:xfrm>
              <a:custGeom>
                <a:avLst/>
                <a:gdLst/>
                <a:ahLst/>
                <a:cxnLst>
                  <a:cxn ang="0">
                    <a:pos x="298" y="103"/>
                  </a:cxn>
                  <a:cxn ang="0">
                    <a:pos x="265" y="101"/>
                  </a:cxn>
                  <a:cxn ang="0">
                    <a:pos x="233" y="94"/>
                  </a:cxn>
                  <a:cxn ang="0">
                    <a:pos x="198" y="84"/>
                  </a:cxn>
                  <a:cxn ang="0">
                    <a:pos x="165" y="76"/>
                  </a:cxn>
                  <a:cxn ang="0">
                    <a:pos x="133" y="71"/>
                  </a:cxn>
                  <a:cxn ang="0">
                    <a:pos x="106" y="76"/>
                  </a:cxn>
                  <a:cxn ang="0">
                    <a:pos x="81" y="94"/>
                  </a:cxn>
                  <a:cxn ang="0">
                    <a:pos x="64" y="131"/>
                  </a:cxn>
                  <a:cxn ang="0">
                    <a:pos x="64" y="152"/>
                  </a:cxn>
                  <a:cxn ang="0">
                    <a:pos x="73" y="173"/>
                  </a:cxn>
                  <a:cxn ang="0">
                    <a:pos x="81" y="193"/>
                  </a:cxn>
                  <a:cxn ang="0">
                    <a:pos x="94" y="212"/>
                  </a:cxn>
                  <a:cxn ang="0">
                    <a:pos x="108" y="225"/>
                  </a:cxn>
                  <a:cxn ang="0">
                    <a:pos x="124" y="239"/>
                  </a:cxn>
                  <a:cxn ang="0">
                    <a:pos x="143" y="253"/>
                  </a:cxn>
                  <a:cxn ang="0">
                    <a:pos x="163" y="260"/>
                  </a:cxn>
                  <a:cxn ang="0">
                    <a:pos x="179" y="260"/>
                  </a:cxn>
                  <a:cxn ang="0">
                    <a:pos x="179" y="290"/>
                  </a:cxn>
                  <a:cxn ang="0">
                    <a:pos x="152" y="302"/>
                  </a:cxn>
                  <a:cxn ang="0">
                    <a:pos x="127" y="304"/>
                  </a:cxn>
                  <a:cxn ang="0">
                    <a:pos x="101" y="302"/>
                  </a:cxn>
                  <a:cxn ang="0">
                    <a:pos x="76" y="293"/>
                  </a:cxn>
                  <a:cxn ang="0">
                    <a:pos x="54" y="279"/>
                  </a:cxn>
                  <a:cxn ang="0">
                    <a:pos x="35" y="260"/>
                  </a:cxn>
                  <a:cxn ang="0">
                    <a:pos x="18" y="239"/>
                  </a:cxn>
                  <a:cxn ang="0">
                    <a:pos x="5" y="217"/>
                  </a:cxn>
                  <a:cxn ang="0">
                    <a:pos x="0" y="179"/>
                  </a:cxn>
                  <a:cxn ang="0">
                    <a:pos x="2" y="141"/>
                  </a:cxn>
                  <a:cxn ang="0">
                    <a:pos x="11" y="106"/>
                  </a:cxn>
                  <a:cxn ang="0">
                    <a:pos x="27" y="73"/>
                  </a:cxn>
                  <a:cxn ang="0">
                    <a:pos x="48" y="46"/>
                  </a:cxn>
                  <a:cxn ang="0">
                    <a:pos x="76" y="24"/>
                  </a:cxn>
                  <a:cxn ang="0">
                    <a:pos x="106" y="8"/>
                  </a:cxn>
                  <a:cxn ang="0">
                    <a:pos x="141" y="0"/>
                  </a:cxn>
                  <a:cxn ang="0">
                    <a:pos x="163" y="11"/>
                  </a:cxn>
                  <a:cxn ang="0">
                    <a:pos x="187" y="16"/>
                  </a:cxn>
                  <a:cxn ang="0">
                    <a:pos x="212" y="24"/>
                  </a:cxn>
                  <a:cxn ang="0">
                    <a:pos x="235" y="30"/>
                  </a:cxn>
                  <a:cxn ang="0">
                    <a:pos x="258" y="41"/>
                  </a:cxn>
                  <a:cxn ang="0">
                    <a:pos x="277" y="54"/>
                  </a:cxn>
                  <a:cxn ang="0">
                    <a:pos x="290" y="76"/>
                  </a:cxn>
                  <a:cxn ang="0">
                    <a:pos x="298" y="103"/>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3" name="Freeform 399"/>
              <p:cNvSpPr>
                <a:spLocks/>
              </p:cNvSpPr>
              <p:nvPr/>
            </p:nvSpPr>
            <p:spPr bwMode="auto">
              <a:xfrm>
                <a:off x="4059" y="3614"/>
                <a:ext cx="284" cy="172"/>
              </a:xfrm>
              <a:custGeom>
                <a:avLst/>
                <a:gdLst/>
                <a:ahLst/>
                <a:cxnLst>
                  <a:cxn ang="0">
                    <a:pos x="931" y="525"/>
                  </a:cxn>
                  <a:cxn ang="0">
                    <a:pos x="956" y="490"/>
                  </a:cxn>
                  <a:cxn ang="0">
                    <a:pos x="996" y="470"/>
                  </a:cxn>
                  <a:cxn ang="0">
                    <a:pos x="1037" y="443"/>
                  </a:cxn>
                  <a:cxn ang="0">
                    <a:pos x="709" y="74"/>
                  </a:cxn>
                  <a:cxn ang="0">
                    <a:pos x="630" y="88"/>
                  </a:cxn>
                  <a:cxn ang="0">
                    <a:pos x="554" y="104"/>
                  </a:cxn>
                  <a:cxn ang="0">
                    <a:pos x="476" y="120"/>
                  </a:cxn>
                  <a:cxn ang="0">
                    <a:pos x="399" y="139"/>
                  </a:cxn>
                  <a:cxn ang="0">
                    <a:pos x="323" y="160"/>
                  </a:cxn>
                  <a:cxn ang="0">
                    <a:pos x="250" y="185"/>
                  </a:cxn>
                  <a:cxn ang="0">
                    <a:pos x="176" y="212"/>
                  </a:cxn>
                  <a:cxn ang="0">
                    <a:pos x="104" y="239"/>
                  </a:cxn>
                  <a:cxn ang="0">
                    <a:pos x="367" y="687"/>
                  </a:cxn>
                  <a:cxn ang="0">
                    <a:pos x="271" y="584"/>
                  </a:cxn>
                  <a:cxn ang="0">
                    <a:pos x="192" y="470"/>
                  </a:cxn>
                  <a:cxn ang="0">
                    <a:pos x="109" y="356"/>
                  </a:cxn>
                  <a:cxn ang="0">
                    <a:pos x="0" y="250"/>
                  </a:cxn>
                  <a:cxn ang="0">
                    <a:pos x="14" y="204"/>
                  </a:cxn>
                  <a:cxn ang="0">
                    <a:pos x="49" y="196"/>
                  </a:cxn>
                  <a:cxn ang="0">
                    <a:pos x="81" y="193"/>
                  </a:cxn>
                  <a:cxn ang="0">
                    <a:pos x="104" y="153"/>
                  </a:cxn>
                  <a:cxn ang="0">
                    <a:pos x="185" y="134"/>
                  </a:cxn>
                  <a:cxn ang="0">
                    <a:pos x="263" y="111"/>
                  </a:cxn>
                  <a:cxn ang="0">
                    <a:pos x="342" y="90"/>
                  </a:cxn>
                  <a:cxn ang="0">
                    <a:pos x="423" y="68"/>
                  </a:cxn>
                  <a:cxn ang="0">
                    <a:pos x="505" y="49"/>
                  </a:cxn>
                  <a:cxn ang="0">
                    <a:pos x="587" y="30"/>
                  </a:cxn>
                  <a:cxn ang="0">
                    <a:pos x="668" y="14"/>
                  </a:cxn>
                  <a:cxn ang="0">
                    <a:pos x="753" y="0"/>
                  </a:cxn>
                  <a:cxn ang="0">
                    <a:pos x="1118" y="451"/>
                  </a:cxn>
                  <a:cxn ang="0">
                    <a:pos x="1076" y="495"/>
                  </a:cxn>
                  <a:cxn ang="0">
                    <a:pos x="1021" y="527"/>
                  </a:cxn>
                  <a:cxn ang="0">
                    <a:pos x="964" y="546"/>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4" name="Freeform 400"/>
              <p:cNvSpPr>
                <a:spLocks/>
              </p:cNvSpPr>
              <p:nvPr/>
            </p:nvSpPr>
            <p:spPr bwMode="auto">
              <a:xfrm>
                <a:off x="4171" y="3877"/>
                <a:ext cx="96" cy="127"/>
              </a:xfrm>
              <a:custGeom>
                <a:avLst/>
                <a:gdLst/>
                <a:ahLst/>
                <a:cxnLst>
                  <a:cxn ang="0">
                    <a:pos x="372" y="507"/>
                  </a:cxn>
                  <a:cxn ang="0">
                    <a:pos x="328" y="507"/>
                  </a:cxn>
                  <a:cxn ang="0">
                    <a:pos x="291" y="445"/>
                  </a:cxn>
                  <a:cxn ang="0">
                    <a:pos x="245" y="386"/>
                  </a:cxn>
                  <a:cxn ang="0">
                    <a:pos x="199" y="329"/>
                  </a:cxn>
                  <a:cxn ang="0">
                    <a:pos x="150" y="269"/>
                  </a:cxn>
                  <a:cxn ang="0">
                    <a:pos x="100" y="209"/>
                  </a:cxn>
                  <a:cxn ang="0">
                    <a:pos x="60" y="146"/>
                  </a:cxn>
                  <a:cxn ang="0">
                    <a:pos x="25" y="82"/>
                  </a:cxn>
                  <a:cxn ang="0">
                    <a:pos x="0" y="14"/>
                  </a:cxn>
                  <a:cxn ang="0">
                    <a:pos x="16" y="0"/>
                  </a:cxn>
                  <a:cxn ang="0">
                    <a:pos x="70" y="57"/>
                  </a:cxn>
                  <a:cxn ang="0">
                    <a:pos x="122" y="117"/>
                  </a:cxn>
                  <a:cxn ang="0">
                    <a:pos x="171" y="176"/>
                  </a:cxn>
                  <a:cxn ang="0">
                    <a:pos x="220" y="236"/>
                  </a:cxn>
                  <a:cxn ang="0">
                    <a:pos x="266" y="299"/>
                  </a:cxn>
                  <a:cxn ang="0">
                    <a:pos x="310" y="364"/>
                  </a:cxn>
                  <a:cxn ang="0">
                    <a:pos x="351" y="429"/>
                  </a:cxn>
                  <a:cxn ang="0">
                    <a:pos x="386" y="497"/>
                  </a:cxn>
                  <a:cxn ang="0">
                    <a:pos x="372" y="507"/>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5" name="Freeform 401"/>
              <p:cNvSpPr>
                <a:spLocks/>
              </p:cNvSpPr>
              <p:nvPr/>
            </p:nvSpPr>
            <p:spPr bwMode="auto">
              <a:xfrm>
                <a:off x="4176" y="3769"/>
                <a:ext cx="55" cy="21"/>
              </a:xfrm>
              <a:custGeom>
                <a:avLst/>
                <a:gdLst/>
                <a:ahLst/>
                <a:cxnLst>
                  <a:cxn ang="0">
                    <a:pos x="0" y="84"/>
                  </a:cxn>
                  <a:cxn ang="0">
                    <a:pos x="19" y="60"/>
                  </a:cxn>
                  <a:cxn ang="0">
                    <a:pos x="44" y="38"/>
                  </a:cxn>
                  <a:cxn ang="0">
                    <a:pos x="71" y="24"/>
                  </a:cxn>
                  <a:cxn ang="0">
                    <a:pos x="103" y="14"/>
                  </a:cxn>
                  <a:cxn ang="0">
                    <a:pos x="133" y="6"/>
                  </a:cxn>
                  <a:cxn ang="0">
                    <a:pos x="163" y="3"/>
                  </a:cxn>
                  <a:cxn ang="0">
                    <a:pos x="193" y="0"/>
                  </a:cxn>
                  <a:cxn ang="0">
                    <a:pos x="220" y="0"/>
                  </a:cxn>
                  <a:cxn ang="0">
                    <a:pos x="203" y="28"/>
                  </a:cxn>
                  <a:cxn ang="0">
                    <a:pos x="180" y="47"/>
                  </a:cxn>
                  <a:cxn ang="0">
                    <a:pos x="152" y="60"/>
                  </a:cxn>
                  <a:cxn ang="0">
                    <a:pos x="122" y="65"/>
                  </a:cxn>
                  <a:cxn ang="0">
                    <a:pos x="92" y="70"/>
                  </a:cxn>
                  <a:cxn ang="0">
                    <a:pos x="60" y="74"/>
                  </a:cxn>
                  <a:cxn ang="0">
                    <a:pos x="30" y="79"/>
                  </a:cxn>
                  <a:cxn ang="0">
                    <a:pos x="0" y="84"/>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6" name="Freeform 402"/>
              <p:cNvSpPr>
                <a:spLocks/>
              </p:cNvSpPr>
              <p:nvPr/>
            </p:nvSpPr>
            <p:spPr bwMode="auto">
              <a:xfrm>
                <a:off x="4145" y="4003"/>
                <a:ext cx="65" cy="40"/>
              </a:xfrm>
              <a:custGeom>
                <a:avLst/>
                <a:gdLst/>
                <a:ahLst/>
                <a:cxnLst>
                  <a:cxn ang="0">
                    <a:pos x="11" y="73"/>
                  </a:cxn>
                  <a:cxn ang="0">
                    <a:pos x="0" y="57"/>
                  </a:cxn>
                  <a:cxn ang="0">
                    <a:pos x="16" y="48"/>
                  </a:cxn>
                  <a:cxn ang="0">
                    <a:pos x="32" y="43"/>
                  </a:cxn>
                  <a:cxn ang="0">
                    <a:pos x="52" y="43"/>
                  </a:cxn>
                  <a:cxn ang="0">
                    <a:pos x="68" y="41"/>
                  </a:cxn>
                  <a:cxn ang="0">
                    <a:pos x="87" y="38"/>
                  </a:cxn>
                  <a:cxn ang="0">
                    <a:pos x="103" y="30"/>
                  </a:cxn>
                  <a:cxn ang="0">
                    <a:pos x="117" y="20"/>
                  </a:cxn>
                  <a:cxn ang="0">
                    <a:pos x="128" y="0"/>
                  </a:cxn>
                  <a:cxn ang="0">
                    <a:pos x="258" y="147"/>
                  </a:cxn>
                  <a:cxn ang="0">
                    <a:pos x="219" y="152"/>
                  </a:cxn>
                  <a:cxn ang="0">
                    <a:pos x="184" y="155"/>
                  </a:cxn>
                  <a:cxn ang="0">
                    <a:pos x="147" y="161"/>
                  </a:cxn>
                  <a:cxn ang="0">
                    <a:pos x="114" y="157"/>
                  </a:cxn>
                  <a:cxn ang="0">
                    <a:pos x="84" y="152"/>
                  </a:cxn>
                  <a:cxn ang="0">
                    <a:pos x="54" y="138"/>
                  </a:cxn>
                  <a:cxn ang="0">
                    <a:pos x="30" y="111"/>
                  </a:cxn>
                  <a:cxn ang="0">
                    <a:pos x="11" y="73"/>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7" name="Freeform 403"/>
              <p:cNvSpPr>
                <a:spLocks/>
              </p:cNvSpPr>
              <p:nvPr/>
            </p:nvSpPr>
            <p:spPr bwMode="auto">
              <a:xfrm>
                <a:off x="3942" y="3454"/>
                <a:ext cx="262" cy="157"/>
              </a:xfrm>
              <a:custGeom>
                <a:avLst/>
                <a:gdLst/>
                <a:ahLst/>
                <a:cxnLst>
                  <a:cxn ang="0">
                    <a:pos x="850" y="511"/>
                  </a:cxn>
                  <a:cxn ang="0">
                    <a:pos x="844" y="486"/>
                  </a:cxn>
                  <a:cxn ang="0">
                    <a:pos x="860" y="465"/>
                  </a:cxn>
                  <a:cxn ang="0">
                    <a:pos x="896" y="442"/>
                  </a:cxn>
                  <a:cxn ang="0">
                    <a:pos x="931" y="421"/>
                  </a:cxn>
                  <a:cxn ang="0">
                    <a:pos x="964" y="394"/>
                  </a:cxn>
                  <a:cxn ang="0">
                    <a:pos x="689" y="70"/>
                  </a:cxn>
                  <a:cxn ang="0">
                    <a:pos x="606" y="82"/>
                  </a:cxn>
                  <a:cxn ang="0">
                    <a:pos x="524" y="98"/>
                  </a:cxn>
                  <a:cxn ang="0">
                    <a:pos x="442" y="117"/>
                  </a:cxn>
                  <a:cxn ang="0">
                    <a:pos x="364" y="141"/>
                  </a:cxn>
                  <a:cxn ang="0">
                    <a:pos x="285" y="169"/>
                  </a:cxn>
                  <a:cxn ang="0">
                    <a:pos x="209" y="199"/>
                  </a:cxn>
                  <a:cxn ang="0">
                    <a:pos x="133" y="231"/>
                  </a:cxn>
                  <a:cxn ang="0">
                    <a:pos x="57" y="264"/>
                  </a:cxn>
                  <a:cxn ang="0">
                    <a:pos x="119" y="345"/>
                  </a:cxn>
                  <a:cxn ang="0">
                    <a:pos x="185" y="424"/>
                  </a:cxn>
                  <a:cxn ang="0">
                    <a:pos x="241" y="508"/>
                  </a:cxn>
                  <a:cxn ang="0">
                    <a:pos x="282" y="597"/>
                  </a:cxn>
                  <a:cxn ang="0">
                    <a:pos x="217" y="573"/>
                  </a:cxn>
                  <a:cxn ang="0">
                    <a:pos x="133" y="470"/>
                  </a:cxn>
                  <a:cxn ang="0">
                    <a:pos x="54" y="364"/>
                  </a:cxn>
                  <a:cxn ang="0">
                    <a:pos x="5" y="253"/>
                  </a:cxn>
                  <a:cxn ang="0">
                    <a:pos x="43" y="183"/>
                  </a:cxn>
                  <a:cxn ang="0">
                    <a:pos x="133" y="158"/>
                  </a:cxn>
                  <a:cxn ang="0">
                    <a:pos x="220" y="128"/>
                  </a:cxn>
                  <a:cxn ang="0">
                    <a:pos x="307" y="100"/>
                  </a:cxn>
                  <a:cxn ang="0">
                    <a:pos x="393" y="74"/>
                  </a:cxn>
                  <a:cxn ang="0">
                    <a:pos x="483" y="47"/>
                  </a:cxn>
                  <a:cxn ang="0">
                    <a:pos x="571" y="24"/>
                  </a:cxn>
                  <a:cxn ang="0">
                    <a:pos x="659" y="5"/>
                  </a:cxn>
                  <a:cxn ang="0">
                    <a:pos x="749" y="49"/>
                  </a:cxn>
                  <a:cxn ang="0">
                    <a:pos x="848" y="144"/>
                  </a:cxn>
                  <a:cxn ang="0">
                    <a:pos x="945" y="241"/>
                  </a:cxn>
                  <a:cxn ang="0">
                    <a:pos x="1024" y="348"/>
                  </a:cxn>
                  <a:cxn ang="0">
                    <a:pos x="1029" y="430"/>
                  </a:cxn>
                  <a:cxn ang="0">
                    <a:pos x="983" y="465"/>
                  </a:cxn>
                  <a:cxn ang="0">
                    <a:pos x="936" y="492"/>
                  </a:cxn>
                  <a:cxn ang="0">
                    <a:pos x="885" y="511"/>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8" name="Freeform 404"/>
              <p:cNvSpPr>
                <a:spLocks/>
              </p:cNvSpPr>
              <p:nvPr/>
            </p:nvSpPr>
            <p:spPr bwMode="auto">
              <a:xfrm>
                <a:off x="4037" y="3687"/>
                <a:ext cx="113" cy="139"/>
              </a:xfrm>
              <a:custGeom>
                <a:avLst/>
                <a:gdLst/>
                <a:ahLst/>
                <a:cxnLst>
                  <a:cxn ang="0">
                    <a:pos x="380" y="554"/>
                  </a:cxn>
                  <a:cxn ang="0">
                    <a:pos x="342" y="480"/>
                  </a:cxn>
                  <a:cxn ang="0">
                    <a:pos x="296" y="413"/>
                  </a:cxn>
                  <a:cxn ang="0">
                    <a:pos x="242" y="347"/>
                  </a:cxn>
                  <a:cxn ang="0">
                    <a:pos x="187" y="284"/>
                  </a:cxn>
                  <a:cxn ang="0">
                    <a:pos x="131" y="219"/>
                  </a:cxn>
                  <a:cxn ang="0">
                    <a:pos x="78" y="154"/>
                  </a:cxn>
                  <a:cxn ang="0">
                    <a:pos x="32" y="87"/>
                  </a:cxn>
                  <a:cxn ang="0">
                    <a:pos x="0" y="16"/>
                  </a:cxn>
                  <a:cxn ang="0">
                    <a:pos x="11" y="2"/>
                  </a:cxn>
                  <a:cxn ang="0">
                    <a:pos x="27" y="0"/>
                  </a:cxn>
                  <a:cxn ang="0">
                    <a:pos x="43" y="0"/>
                  </a:cxn>
                  <a:cxn ang="0">
                    <a:pos x="57" y="0"/>
                  </a:cxn>
                  <a:cxn ang="0">
                    <a:pos x="450" y="524"/>
                  </a:cxn>
                  <a:cxn ang="0">
                    <a:pos x="440" y="538"/>
                  </a:cxn>
                  <a:cxn ang="0">
                    <a:pos x="424" y="548"/>
                  </a:cxn>
                  <a:cxn ang="0">
                    <a:pos x="404" y="556"/>
                  </a:cxn>
                  <a:cxn ang="0">
                    <a:pos x="380" y="554"/>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69" name="Freeform 405"/>
              <p:cNvSpPr>
                <a:spLocks/>
              </p:cNvSpPr>
              <p:nvPr/>
            </p:nvSpPr>
            <p:spPr bwMode="auto">
              <a:xfrm>
                <a:off x="3821" y="3305"/>
                <a:ext cx="267" cy="165"/>
              </a:xfrm>
              <a:custGeom>
                <a:avLst/>
                <a:gdLst/>
                <a:ahLst/>
                <a:cxnLst>
                  <a:cxn ang="0">
                    <a:pos x="801" y="420"/>
                  </a:cxn>
                  <a:cxn ang="0">
                    <a:pos x="842" y="385"/>
                  </a:cxn>
                  <a:cxn ang="0">
                    <a:pos x="900" y="366"/>
                  </a:cxn>
                  <a:cxn ang="0">
                    <a:pos x="956" y="348"/>
                  </a:cxn>
                  <a:cxn ang="0">
                    <a:pos x="954" y="320"/>
                  </a:cxn>
                  <a:cxn ang="0">
                    <a:pos x="900" y="277"/>
                  </a:cxn>
                  <a:cxn ang="0">
                    <a:pos x="848" y="217"/>
                  </a:cxn>
                  <a:cxn ang="0">
                    <a:pos x="799" y="152"/>
                  </a:cxn>
                  <a:cxn ang="0">
                    <a:pos x="748" y="94"/>
                  </a:cxn>
                  <a:cxn ang="0">
                    <a:pos x="690" y="57"/>
                  </a:cxn>
                  <a:cxn ang="0">
                    <a:pos x="628" y="46"/>
                  </a:cxn>
                  <a:cxn ang="0">
                    <a:pos x="560" y="78"/>
                  </a:cxn>
                  <a:cxn ang="0">
                    <a:pos x="471" y="122"/>
                  </a:cxn>
                  <a:cxn ang="0">
                    <a:pos x="364" y="144"/>
                  </a:cxn>
                  <a:cxn ang="0">
                    <a:pos x="261" y="166"/>
                  </a:cxn>
                  <a:cxn ang="0">
                    <a:pos x="164" y="198"/>
                  </a:cxn>
                  <a:cxn ang="0">
                    <a:pos x="155" y="274"/>
                  </a:cxn>
                  <a:cxn ang="0">
                    <a:pos x="228" y="378"/>
                  </a:cxn>
                  <a:cxn ang="0">
                    <a:pos x="300" y="480"/>
                  </a:cxn>
                  <a:cxn ang="0">
                    <a:pos x="372" y="581"/>
                  </a:cxn>
                  <a:cxn ang="0">
                    <a:pos x="408" y="635"/>
                  </a:cxn>
                  <a:cxn ang="0">
                    <a:pos x="397" y="649"/>
                  </a:cxn>
                  <a:cxn ang="0">
                    <a:pos x="356" y="660"/>
                  </a:cxn>
                  <a:cxn ang="0">
                    <a:pos x="267" y="549"/>
                  </a:cxn>
                  <a:cxn ang="0">
                    <a:pos x="187" y="431"/>
                  </a:cxn>
                  <a:cxn ang="0">
                    <a:pos x="104" y="320"/>
                  </a:cxn>
                  <a:cxn ang="0">
                    <a:pos x="0" y="223"/>
                  </a:cxn>
                  <a:cxn ang="0">
                    <a:pos x="44" y="166"/>
                  </a:cxn>
                  <a:cxn ang="0">
                    <a:pos x="134" y="138"/>
                  </a:cxn>
                  <a:cxn ang="0">
                    <a:pos x="223" y="114"/>
                  </a:cxn>
                  <a:cxn ang="0">
                    <a:pos x="313" y="89"/>
                  </a:cxn>
                  <a:cxn ang="0">
                    <a:pos x="406" y="71"/>
                  </a:cxn>
                  <a:cxn ang="0">
                    <a:pos x="498" y="52"/>
                  </a:cxn>
                  <a:cxn ang="0">
                    <a:pos x="590" y="30"/>
                  </a:cxn>
                  <a:cxn ang="0">
                    <a:pos x="679" y="11"/>
                  </a:cxn>
                  <a:cxn ang="0">
                    <a:pos x="764" y="46"/>
                  </a:cxn>
                  <a:cxn ang="0">
                    <a:pos x="856" y="130"/>
                  </a:cxn>
                  <a:cxn ang="0">
                    <a:pos x="949" y="214"/>
                  </a:cxn>
                  <a:cxn ang="0">
                    <a:pos x="1032" y="304"/>
                  </a:cxn>
                  <a:cxn ang="0">
                    <a:pos x="1038" y="375"/>
                  </a:cxn>
                  <a:cxn ang="0">
                    <a:pos x="972" y="410"/>
                  </a:cxn>
                  <a:cxn ang="0">
                    <a:pos x="905" y="431"/>
                  </a:cxn>
                  <a:cxn ang="0">
                    <a:pos x="829" y="44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70" name="Freeform 406"/>
              <p:cNvSpPr>
                <a:spLocks/>
              </p:cNvSpPr>
              <p:nvPr/>
            </p:nvSpPr>
            <p:spPr bwMode="auto">
              <a:xfrm>
                <a:off x="3910" y="3527"/>
                <a:ext cx="85" cy="105"/>
              </a:xfrm>
              <a:custGeom>
                <a:avLst/>
                <a:gdLst/>
                <a:ahLst/>
                <a:cxnLst>
                  <a:cxn ang="0">
                    <a:pos x="296" y="421"/>
                  </a:cxn>
                  <a:cxn ang="0">
                    <a:pos x="250" y="377"/>
                  </a:cxn>
                  <a:cxn ang="0">
                    <a:pos x="210" y="334"/>
                  </a:cxn>
                  <a:cxn ang="0">
                    <a:pos x="166" y="287"/>
                  </a:cxn>
                  <a:cxn ang="0">
                    <a:pos x="129" y="239"/>
                  </a:cxn>
                  <a:cxn ang="0">
                    <a:pos x="93" y="187"/>
                  </a:cxn>
                  <a:cxn ang="0">
                    <a:pos x="58" y="135"/>
                  </a:cxn>
                  <a:cxn ang="0">
                    <a:pos x="28" y="81"/>
                  </a:cxn>
                  <a:cxn ang="0">
                    <a:pos x="0" y="27"/>
                  </a:cxn>
                  <a:cxn ang="0">
                    <a:pos x="30" y="0"/>
                  </a:cxn>
                  <a:cxn ang="0">
                    <a:pos x="69" y="49"/>
                  </a:cxn>
                  <a:cxn ang="0">
                    <a:pos x="109" y="95"/>
                  </a:cxn>
                  <a:cxn ang="0">
                    <a:pos x="153" y="144"/>
                  </a:cxn>
                  <a:cxn ang="0">
                    <a:pos x="199" y="193"/>
                  </a:cxn>
                  <a:cxn ang="0">
                    <a:pos x="240" y="244"/>
                  </a:cxn>
                  <a:cxn ang="0">
                    <a:pos x="280" y="299"/>
                  </a:cxn>
                  <a:cxn ang="0">
                    <a:pos x="316" y="352"/>
                  </a:cxn>
                  <a:cxn ang="0">
                    <a:pos x="342" y="410"/>
                  </a:cxn>
                  <a:cxn ang="0">
                    <a:pos x="296" y="421"/>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71" name="Freeform 407"/>
              <p:cNvSpPr>
                <a:spLocks/>
              </p:cNvSpPr>
              <p:nvPr/>
            </p:nvSpPr>
            <p:spPr bwMode="auto">
              <a:xfrm>
                <a:off x="3718" y="3159"/>
                <a:ext cx="256" cy="123"/>
              </a:xfrm>
              <a:custGeom>
                <a:avLst/>
                <a:gdLst/>
                <a:ahLst/>
                <a:cxnLst>
                  <a:cxn ang="0">
                    <a:pos x="820" y="421"/>
                  </a:cxn>
                  <a:cxn ang="0">
                    <a:pos x="763" y="421"/>
                  </a:cxn>
                  <a:cxn ang="0">
                    <a:pos x="765" y="386"/>
                  </a:cxn>
                  <a:cxn ang="0">
                    <a:pos x="779" y="370"/>
                  </a:cxn>
                  <a:cxn ang="0">
                    <a:pos x="800" y="361"/>
                  </a:cxn>
                  <a:cxn ang="0">
                    <a:pos x="828" y="361"/>
                  </a:cxn>
                  <a:cxn ang="0">
                    <a:pos x="855" y="364"/>
                  </a:cxn>
                  <a:cxn ang="0">
                    <a:pos x="883" y="364"/>
                  </a:cxn>
                  <a:cxn ang="0">
                    <a:pos x="904" y="356"/>
                  </a:cxn>
                  <a:cxn ang="0">
                    <a:pos x="923" y="336"/>
                  </a:cxn>
                  <a:cxn ang="0">
                    <a:pos x="665" y="73"/>
                  </a:cxn>
                  <a:cxn ang="0">
                    <a:pos x="627" y="79"/>
                  </a:cxn>
                  <a:cxn ang="0">
                    <a:pos x="589" y="87"/>
                  </a:cxn>
                  <a:cxn ang="0">
                    <a:pos x="551" y="90"/>
                  </a:cxn>
                  <a:cxn ang="0">
                    <a:pos x="513" y="95"/>
                  </a:cxn>
                  <a:cxn ang="0">
                    <a:pos x="475" y="98"/>
                  </a:cxn>
                  <a:cxn ang="0">
                    <a:pos x="437" y="103"/>
                  </a:cxn>
                  <a:cxn ang="0">
                    <a:pos x="398" y="107"/>
                  </a:cxn>
                  <a:cxn ang="0">
                    <a:pos x="361" y="112"/>
                  </a:cxn>
                  <a:cxn ang="0">
                    <a:pos x="323" y="117"/>
                  </a:cxn>
                  <a:cxn ang="0">
                    <a:pos x="287" y="123"/>
                  </a:cxn>
                  <a:cxn ang="0">
                    <a:pos x="250" y="128"/>
                  </a:cxn>
                  <a:cxn ang="0">
                    <a:pos x="215" y="135"/>
                  </a:cxn>
                  <a:cxn ang="0">
                    <a:pos x="176" y="144"/>
                  </a:cxn>
                  <a:cxn ang="0">
                    <a:pos x="141" y="155"/>
                  </a:cxn>
                  <a:cxn ang="0">
                    <a:pos x="109" y="165"/>
                  </a:cxn>
                  <a:cxn ang="0">
                    <a:pos x="73" y="179"/>
                  </a:cxn>
                  <a:cxn ang="0">
                    <a:pos x="100" y="223"/>
                  </a:cxn>
                  <a:cxn ang="0">
                    <a:pos x="135" y="261"/>
                  </a:cxn>
                  <a:cxn ang="0">
                    <a:pos x="174" y="296"/>
                  </a:cxn>
                  <a:cxn ang="0">
                    <a:pos x="215" y="329"/>
                  </a:cxn>
                  <a:cxn ang="0">
                    <a:pos x="250" y="364"/>
                  </a:cxn>
                  <a:cxn ang="0">
                    <a:pos x="285" y="400"/>
                  </a:cxn>
                  <a:cxn ang="0">
                    <a:pos x="312" y="440"/>
                  </a:cxn>
                  <a:cxn ang="0">
                    <a:pos x="328" y="489"/>
                  </a:cxn>
                  <a:cxn ang="0">
                    <a:pos x="280" y="470"/>
                  </a:cxn>
                  <a:cxn ang="0">
                    <a:pos x="236" y="442"/>
                  </a:cxn>
                  <a:cxn ang="0">
                    <a:pos x="195" y="410"/>
                  </a:cxn>
                  <a:cxn ang="0">
                    <a:pos x="155" y="370"/>
                  </a:cxn>
                  <a:cxn ang="0">
                    <a:pos x="116" y="329"/>
                  </a:cxn>
                  <a:cxn ang="0">
                    <a:pos x="79" y="285"/>
                  </a:cxn>
                  <a:cxn ang="0">
                    <a:pos x="40" y="245"/>
                  </a:cxn>
                  <a:cxn ang="0">
                    <a:pos x="0" y="209"/>
                  </a:cxn>
                  <a:cxn ang="0">
                    <a:pos x="3" y="123"/>
                  </a:cxn>
                  <a:cxn ang="0">
                    <a:pos x="682" y="0"/>
                  </a:cxn>
                  <a:cxn ang="0">
                    <a:pos x="1024" y="336"/>
                  </a:cxn>
                  <a:cxn ang="0">
                    <a:pos x="1019" y="366"/>
                  </a:cxn>
                  <a:cxn ang="0">
                    <a:pos x="999" y="386"/>
                  </a:cxn>
                  <a:cxn ang="0">
                    <a:pos x="975" y="400"/>
                  </a:cxn>
                  <a:cxn ang="0">
                    <a:pos x="947" y="405"/>
                  </a:cxn>
                  <a:cxn ang="0">
                    <a:pos x="912" y="407"/>
                  </a:cxn>
                  <a:cxn ang="0">
                    <a:pos x="880" y="410"/>
                  </a:cxn>
                  <a:cxn ang="0">
                    <a:pos x="848" y="413"/>
                  </a:cxn>
                  <a:cxn ang="0">
                    <a:pos x="820" y="421"/>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72" name="Freeform 408"/>
              <p:cNvSpPr>
                <a:spLocks/>
              </p:cNvSpPr>
              <p:nvPr/>
            </p:nvSpPr>
            <p:spPr bwMode="auto">
              <a:xfrm>
                <a:off x="3803" y="3379"/>
                <a:ext cx="86" cy="102"/>
              </a:xfrm>
              <a:custGeom>
                <a:avLst/>
                <a:gdLst/>
                <a:ahLst/>
                <a:cxnLst>
                  <a:cxn ang="0">
                    <a:pos x="295" y="410"/>
                  </a:cxn>
                  <a:cxn ang="0">
                    <a:pos x="0" y="30"/>
                  </a:cxn>
                  <a:cxn ang="0">
                    <a:pos x="12" y="16"/>
                  </a:cxn>
                  <a:cxn ang="0">
                    <a:pos x="26" y="6"/>
                  </a:cxn>
                  <a:cxn ang="0">
                    <a:pos x="40" y="0"/>
                  </a:cxn>
                  <a:cxn ang="0">
                    <a:pos x="56" y="0"/>
                  </a:cxn>
                  <a:cxn ang="0">
                    <a:pos x="97" y="46"/>
                  </a:cxn>
                  <a:cxn ang="0">
                    <a:pos x="138" y="92"/>
                  </a:cxn>
                  <a:cxn ang="0">
                    <a:pos x="178" y="141"/>
                  </a:cxn>
                  <a:cxn ang="0">
                    <a:pos x="217" y="187"/>
                  </a:cxn>
                  <a:cxn ang="0">
                    <a:pos x="252" y="239"/>
                  </a:cxn>
                  <a:cxn ang="0">
                    <a:pos x="284" y="288"/>
                  </a:cxn>
                  <a:cxn ang="0">
                    <a:pos x="314" y="339"/>
                  </a:cxn>
                  <a:cxn ang="0">
                    <a:pos x="342" y="394"/>
                  </a:cxn>
                  <a:cxn ang="0">
                    <a:pos x="295" y="410"/>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73" name="Freeform 409"/>
              <p:cNvSpPr>
                <a:spLocks/>
              </p:cNvSpPr>
              <p:nvPr/>
            </p:nvSpPr>
            <p:spPr bwMode="auto">
              <a:xfrm>
                <a:off x="3622" y="3036"/>
                <a:ext cx="249" cy="107"/>
              </a:xfrm>
              <a:custGeom>
                <a:avLst/>
                <a:gdLst/>
                <a:ahLst/>
                <a:cxnLst>
                  <a:cxn ang="0">
                    <a:pos x="663" y="396"/>
                  </a:cxn>
                  <a:cxn ang="0">
                    <a:pos x="608" y="405"/>
                  </a:cxn>
                  <a:cxn ang="0">
                    <a:pos x="554" y="413"/>
                  </a:cxn>
                  <a:cxn ang="0">
                    <a:pos x="502" y="423"/>
                  </a:cxn>
                  <a:cxn ang="0">
                    <a:pos x="472" y="402"/>
                  </a:cxn>
                  <a:cxn ang="0">
                    <a:pos x="492" y="372"/>
                  </a:cxn>
                  <a:cxn ang="0">
                    <a:pos x="529" y="361"/>
                  </a:cxn>
                  <a:cxn ang="0">
                    <a:pos x="573" y="353"/>
                  </a:cxn>
                  <a:cxn ang="0">
                    <a:pos x="627" y="340"/>
                  </a:cxn>
                  <a:cxn ang="0">
                    <a:pos x="695" y="331"/>
                  </a:cxn>
                  <a:cxn ang="0">
                    <a:pos x="765" y="321"/>
                  </a:cxn>
                  <a:cxn ang="0">
                    <a:pos x="831" y="305"/>
                  </a:cxn>
                  <a:cxn ang="0">
                    <a:pos x="836" y="215"/>
                  </a:cxn>
                  <a:cxn ang="0">
                    <a:pos x="765" y="111"/>
                  </a:cxn>
                  <a:cxn ang="0">
                    <a:pos x="681" y="63"/>
                  </a:cxn>
                  <a:cxn ang="0">
                    <a:pos x="584" y="54"/>
                  </a:cxn>
                  <a:cxn ang="0">
                    <a:pos x="478" y="74"/>
                  </a:cxn>
                  <a:cxn ang="0">
                    <a:pos x="367" y="109"/>
                  </a:cxn>
                  <a:cxn ang="0">
                    <a:pos x="255" y="141"/>
                  </a:cxn>
                  <a:cxn ang="0">
                    <a:pos x="150" y="163"/>
                  </a:cxn>
                  <a:cxn ang="0">
                    <a:pos x="90" y="192"/>
                  </a:cxn>
                  <a:cxn ang="0">
                    <a:pos x="106" y="247"/>
                  </a:cxn>
                  <a:cxn ang="0">
                    <a:pos x="150" y="301"/>
                  </a:cxn>
                  <a:cxn ang="0">
                    <a:pos x="196" y="358"/>
                  </a:cxn>
                  <a:cxn ang="0">
                    <a:pos x="185" y="410"/>
                  </a:cxn>
                  <a:cxn ang="0">
                    <a:pos x="120" y="353"/>
                  </a:cxn>
                  <a:cxn ang="0">
                    <a:pos x="60" y="285"/>
                  </a:cxn>
                  <a:cxn ang="0">
                    <a:pos x="14" y="209"/>
                  </a:cxn>
                  <a:cxn ang="0">
                    <a:pos x="0" y="134"/>
                  </a:cxn>
                  <a:cxn ang="0">
                    <a:pos x="81" y="111"/>
                  </a:cxn>
                  <a:cxn ang="0">
                    <a:pos x="166" y="90"/>
                  </a:cxn>
                  <a:cxn ang="0">
                    <a:pos x="250" y="68"/>
                  </a:cxn>
                  <a:cxn ang="0">
                    <a:pos x="337" y="49"/>
                  </a:cxn>
                  <a:cxn ang="0">
                    <a:pos x="423" y="30"/>
                  </a:cxn>
                  <a:cxn ang="0">
                    <a:pos x="510" y="16"/>
                  </a:cxn>
                  <a:cxn ang="0">
                    <a:pos x="603" y="5"/>
                  </a:cxn>
                  <a:cxn ang="0">
                    <a:pos x="695" y="0"/>
                  </a:cxn>
                  <a:cxn ang="0">
                    <a:pos x="964" y="342"/>
                  </a:cxn>
                  <a:cxn ang="0">
                    <a:pos x="894" y="367"/>
                  </a:cxn>
                  <a:cxn ang="0">
                    <a:pos x="811" y="375"/>
                  </a:cxn>
                  <a:cxn ang="0">
                    <a:pos x="728" y="383"/>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74" name="Freeform 410"/>
              <p:cNvSpPr>
                <a:spLocks/>
              </p:cNvSpPr>
              <p:nvPr/>
            </p:nvSpPr>
            <p:spPr bwMode="auto">
              <a:xfrm>
                <a:off x="3697" y="3221"/>
                <a:ext cx="78" cy="92"/>
              </a:xfrm>
              <a:custGeom>
                <a:avLst/>
                <a:gdLst/>
                <a:ahLst/>
                <a:cxnLst>
                  <a:cxn ang="0">
                    <a:pos x="0" y="46"/>
                  </a:cxn>
                  <a:cxn ang="0">
                    <a:pos x="11" y="30"/>
                  </a:cxn>
                  <a:cxn ang="0">
                    <a:pos x="21" y="10"/>
                  </a:cxn>
                  <a:cxn ang="0">
                    <a:pos x="35" y="0"/>
                  </a:cxn>
                  <a:cxn ang="0">
                    <a:pos x="57" y="2"/>
                  </a:cxn>
                  <a:cxn ang="0">
                    <a:pos x="312" y="325"/>
                  </a:cxn>
                  <a:cxn ang="0">
                    <a:pos x="272" y="366"/>
                  </a:cxn>
                  <a:cxn ang="0">
                    <a:pos x="0" y="46"/>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75" name="Freeform 411"/>
              <p:cNvSpPr>
                <a:spLocks/>
              </p:cNvSpPr>
              <p:nvPr/>
            </p:nvSpPr>
            <p:spPr bwMode="auto">
              <a:xfrm>
                <a:off x="3538" y="3127"/>
                <a:ext cx="169" cy="218"/>
              </a:xfrm>
              <a:custGeom>
                <a:avLst/>
                <a:gdLst/>
                <a:ahLst/>
                <a:cxnLst>
                  <a:cxn ang="0">
                    <a:pos x="658" y="874"/>
                  </a:cxn>
                  <a:cxn ang="0">
                    <a:pos x="614" y="872"/>
                  </a:cxn>
                  <a:cxn ang="0">
                    <a:pos x="0" y="57"/>
                  </a:cxn>
                  <a:cxn ang="0">
                    <a:pos x="3" y="41"/>
                  </a:cxn>
                  <a:cxn ang="0">
                    <a:pos x="0" y="24"/>
                  </a:cxn>
                  <a:cxn ang="0">
                    <a:pos x="5" y="11"/>
                  </a:cxn>
                  <a:cxn ang="0">
                    <a:pos x="16" y="0"/>
                  </a:cxn>
                  <a:cxn ang="0">
                    <a:pos x="62" y="0"/>
                  </a:cxn>
                  <a:cxn ang="0">
                    <a:pos x="670" y="815"/>
                  </a:cxn>
                  <a:cxn ang="0">
                    <a:pos x="670" y="828"/>
                  </a:cxn>
                  <a:cxn ang="0">
                    <a:pos x="674" y="844"/>
                  </a:cxn>
                  <a:cxn ang="0">
                    <a:pos x="668" y="861"/>
                  </a:cxn>
                  <a:cxn ang="0">
                    <a:pos x="658" y="874"/>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76" name="Freeform 412"/>
              <p:cNvSpPr>
                <a:spLocks/>
              </p:cNvSpPr>
              <p:nvPr/>
            </p:nvSpPr>
            <p:spPr bwMode="auto">
              <a:xfrm>
                <a:off x="3600" y="3091"/>
                <a:ext cx="64" cy="91"/>
              </a:xfrm>
              <a:custGeom>
                <a:avLst/>
                <a:gdLst/>
                <a:ahLst/>
                <a:cxnLst>
                  <a:cxn ang="0">
                    <a:pos x="231" y="364"/>
                  </a:cxn>
                  <a:cxn ang="0">
                    <a:pos x="196" y="334"/>
                  </a:cxn>
                  <a:cxn ang="0">
                    <a:pos x="164" y="298"/>
                  </a:cxn>
                  <a:cxn ang="0">
                    <a:pos x="130" y="261"/>
                  </a:cxn>
                  <a:cxn ang="0">
                    <a:pos x="104" y="222"/>
                  </a:cxn>
                  <a:cxn ang="0">
                    <a:pos x="76" y="182"/>
                  </a:cxn>
                  <a:cxn ang="0">
                    <a:pos x="49" y="141"/>
                  </a:cxn>
                  <a:cxn ang="0">
                    <a:pos x="25" y="101"/>
                  </a:cxn>
                  <a:cxn ang="0">
                    <a:pos x="0" y="60"/>
                  </a:cxn>
                  <a:cxn ang="0">
                    <a:pos x="9" y="44"/>
                  </a:cxn>
                  <a:cxn ang="0">
                    <a:pos x="14" y="27"/>
                  </a:cxn>
                  <a:cxn ang="0">
                    <a:pos x="21" y="11"/>
                  </a:cxn>
                  <a:cxn ang="0">
                    <a:pos x="33" y="0"/>
                  </a:cxn>
                  <a:cxn ang="0">
                    <a:pos x="60" y="44"/>
                  </a:cxn>
                  <a:cxn ang="0">
                    <a:pos x="90" y="85"/>
                  </a:cxn>
                  <a:cxn ang="0">
                    <a:pos x="120" y="125"/>
                  </a:cxn>
                  <a:cxn ang="0">
                    <a:pos x="150" y="168"/>
                  </a:cxn>
                  <a:cxn ang="0">
                    <a:pos x="180" y="209"/>
                  </a:cxn>
                  <a:cxn ang="0">
                    <a:pos x="210" y="250"/>
                  </a:cxn>
                  <a:cxn ang="0">
                    <a:pos x="234" y="293"/>
                  </a:cxn>
                  <a:cxn ang="0">
                    <a:pos x="258" y="337"/>
                  </a:cxn>
                  <a:cxn ang="0">
                    <a:pos x="231" y="364"/>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77" name="Freeform 413"/>
              <p:cNvSpPr>
                <a:spLocks/>
              </p:cNvSpPr>
              <p:nvPr/>
            </p:nvSpPr>
            <p:spPr bwMode="auto">
              <a:xfrm>
                <a:off x="3493" y="3030"/>
                <a:ext cx="144" cy="27"/>
              </a:xfrm>
              <a:custGeom>
                <a:avLst/>
                <a:gdLst/>
                <a:ahLst/>
                <a:cxnLst>
                  <a:cxn ang="0">
                    <a:pos x="535" y="60"/>
                  </a:cxn>
                  <a:cxn ang="0">
                    <a:pos x="503" y="63"/>
                  </a:cxn>
                  <a:cxn ang="0">
                    <a:pos x="468" y="66"/>
                  </a:cxn>
                  <a:cxn ang="0">
                    <a:pos x="434" y="69"/>
                  </a:cxn>
                  <a:cxn ang="0">
                    <a:pos x="402" y="71"/>
                  </a:cxn>
                  <a:cxn ang="0">
                    <a:pos x="367" y="71"/>
                  </a:cxn>
                  <a:cxn ang="0">
                    <a:pos x="332" y="74"/>
                  </a:cxn>
                  <a:cxn ang="0">
                    <a:pos x="299" y="76"/>
                  </a:cxn>
                  <a:cxn ang="0">
                    <a:pos x="263" y="76"/>
                  </a:cxn>
                  <a:cxn ang="0">
                    <a:pos x="231" y="79"/>
                  </a:cxn>
                  <a:cxn ang="0">
                    <a:pos x="196" y="82"/>
                  </a:cxn>
                  <a:cxn ang="0">
                    <a:pos x="163" y="88"/>
                  </a:cxn>
                  <a:cxn ang="0">
                    <a:pos x="131" y="90"/>
                  </a:cxn>
                  <a:cxn ang="0">
                    <a:pos x="98" y="95"/>
                  </a:cxn>
                  <a:cxn ang="0">
                    <a:pos x="65" y="99"/>
                  </a:cxn>
                  <a:cxn ang="0">
                    <a:pos x="32" y="106"/>
                  </a:cxn>
                  <a:cxn ang="0">
                    <a:pos x="0" y="111"/>
                  </a:cxn>
                  <a:cxn ang="0">
                    <a:pos x="0" y="95"/>
                  </a:cxn>
                  <a:cxn ang="0">
                    <a:pos x="2" y="82"/>
                  </a:cxn>
                  <a:cxn ang="0">
                    <a:pos x="11" y="71"/>
                  </a:cxn>
                  <a:cxn ang="0">
                    <a:pos x="22" y="63"/>
                  </a:cxn>
                  <a:cxn ang="0">
                    <a:pos x="36" y="58"/>
                  </a:cxn>
                  <a:cxn ang="0">
                    <a:pos x="49" y="53"/>
                  </a:cxn>
                  <a:cxn ang="0">
                    <a:pos x="62" y="46"/>
                  </a:cxn>
                  <a:cxn ang="0">
                    <a:pos x="73" y="41"/>
                  </a:cxn>
                  <a:cxn ang="0">
                    <a:pos x="103" y="36"/>
                  </a:cxn>
                  <a:cxn ang="0">
                    <a:pos x="133" y="30"/>
                  </a:cxn>
                  <a:cxn ang="0">
                    <a:pos x="166" y="25"/>
                  </a:cxn>
                  <a:cxn ang="0">
                    <a:pos x="196" y="20"/>
                  </a:cxn>
                  <a:cxn ang="0">
                    <a:pos x="228" y="14"/>
                  </a:cxn>
                  <a:cxn ang="0">
                    <a:pos x="258" y="9"/>
                  </a:cxn>
                  <a:cxn ang="0">
                    <a:pos x="291" y="6"/>
                  </a:cxn>
                  <a:cxn ang="0">
                    <a:pos x="323" y="4"/>
                  </a:cxn>
                  <a:cxn ang="0">
                    <a:pos x="356" y="0"/>
                  </a:cxn>
                  <a:cxn ang="0">
                    <a:pos x="386" y="0"/>
                  </a:cxn>
                  <a:cxn ang="0">
                    <a:pos x="418" y="0"/>
                  </a:cxn>
                  <a:cxn ang="0">
                    <a:pos x="450" y="0"/>
                  </a:cxn>
                  <a:cxn ang="0">
                    <a:pos x="484" y="4"/>
                  </a:cxn>
                  <a:cxn ang="0">
                    <a:pos x="516" y="6"/>
                  </a:cxn>
                  <a:cxn ang="0">
                    <a:pos x="546" y="11"/>
                  </a:cxn>
                  <a:cxn ang="0">
                    <a:pos x="579" y="17"/>
                  </a:cxn>
                  <a:cxn ang="0">
                    <a:pos x="535" y="60"/>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8" name="Group 414"/>
            <p:cNvGrpSpPr>
              <a:grpSpLocks/>
            </p:cNvGrpSpPr>
            <p:nvPr/>
          </p:nvGrpSpPr>
          <p:grpSpPr bwMode="auto">
            <a:xfrm rot="-3214438">
              <a:off x="4686300" y="2171700"/>
              <a:ext cx="762000" cy="838200"/>
              <a:chOff x="3481" y="3030"/>
              <a:chExt cx="1115" cy="1118"/>
            </a:xfrm>
          </p:grpSpPr>
          <p:sp>
            <p:nvSpPr>
              <p:cNvPr id="830879" name="Freeform 415"/>
              <p:cNvSpPr>
                <a:spLocks/>
              </p:cNvSpPr>
              <p:nvPr/>
            </p:nvSpPr>
            <p:spPr bwMode="auto">
              <a:xfrm>
                <a:off x="3502" y="3068"/>
                <a:ext cx="1045" cy="1051"/>
              </a:xfrm>
              <a:custGeom>
                <a:avLst/>
                <a:gdLst/>
                <a:ahLst/>
                <a:cxnLst>
                  <a:cxn ang="0">
                    <a:pos x="3181" y="3544"/>
                  </a:cxn>
                  <a:cxn ang="0">
                    <a:pos x="3061" y="3147"/>
                  </a:cxn>
                  <a:cxn ang="0">
                    <a:pos x="3617" y="3068"/>
                  </a:cxn>
                  <a:cxn ang="0">
                    <a:pos x="3197" y="2534"/>
                  </a:cxn>
                  <a:cxn ang="0">
                    <a:pos x="2567" y="2767"/>
                  </a:cxn>
                  <a:cxn ang="0">
                    <a:pos x="2449" y="2371"/>
                  </a:cxn>
                  <a:cxn ang="0">
                    <a:pos x="3015" y="2289"/>
                  </a:cxn>
                  <a:cxn ang="0">
                    <a:pos x="2724" y="1890"/>
                  </a:cxn>
                  <a:cxn ang="0">
                    <a:pos x="2762" y="1991"/>
                  </a:cxn>
                  <a:cxn ang="0">
                    <a:pos x="1779" y="1751"/>
                  </a:cxn>
                  <a:cxn ang="0">
                    <a:pos x="1929" y="1708"/>
                  </a:cxn>
                  <a:cxn ang="0">
                    <a:pos x="2654" y="1793"/>
                  </a:cxn>
                  <a:cxn ang="0">
                    <a:pos x="2243" y="1252"/>
                  </a:cxn>
                  <a:cxn ang="0">
                    <a:pos x="1613" y="1486"/>
                  </a:cxn>
                  <a:cxn ang="0">
                    <a:pos x="1497" y="1090"/>
                  </a:cxn>
                  <a:cxn ang="0">
                    <a:pos x="2061" y="1010"/>
                  </a:cxn>
                  <a:cxn ang="0">
                    <a:pos x="1168" y="859"/>
                  </a:cxn>
                  <a:cxn ang="0">
                    <a:pos x="1049" y="462"/>
                  </a:cxn>
                  <a:cxn ang="0">
                    <a:pos x="1586" y="383"/>
                  </a:cxn>
                  <a:cxn ang="0">
                    <a:pos x="1347" y="147"/>
                  </a:cxn>
                  <a:cxn ang="0">
                    <a:pos x="717" y="381"/>
                  </a:cxn>
                  <a:cxn ang="0">
                    <a:pos x="475" y="4"/>
                  </a:cxn>
                  <a:cxn ang="0">
                    <a:pos x="437" y="0"/>
                  </a:cxn>
                  <a:cxn ang="0">
                    <a:pos x="375" y="9"/>
                  </a:cxn>
                  <a:cxn ang="0">
                    <a:pos x="299" y="20"/>
                  </a:cxn>
                  <a:cxn ang="0">
                    <a:pos x="215" y="36"/>
                  </a:cxn>
                  <a:cxn ang="0">
                    <a:pos x="133" y="52"/>
                  </a:cxn>
                  <a:cxn ang="0">
                    <a:pos x="65" y="66"/>
                  </a:cxn>
                  <a:cxn ang="0">
                    <a:pos x="19" y="76"/>
                  </a:cxn>
                  <a:cxn ang="0">
                    <a:pos x="0" y="82"/>
                  </a:cxn>
                  <a:cxn ang="0">
                    <a:pos x="1151" y="1456"/>
                  </a:cxn>
                  <a:cxn ang="0">
                    <a:pos x="2017" y="2976"/>
                  </a:cxn>
                  <a:cxn ang="0">
                    <a:pos x="4179" y="3812"/>
                  </a:cxn>
                </a:cxnLst>
                <a:rect l="0" t="0" r="r" b="b"/>
                <a:pathLst>
                  <a:path w="4179" h="4201">
                    <a:moveTo>
                      <a:pt x="3876" y="3410"/>
                    </a:moveTo>
                    <a:lnTo>
                      <a:pt x="3181" y="3544"/>
                    </a:lnTo>
                    <a:lnTo>
                      <a:pt x="2895" y="3172"/>
                    </a:lnTo>
                    <a:lnTo>
                      <a:pt x="3061" y="3147"/>
                    </a:lnTo>
                    <a:lnTo>
                      <a:pt x="3045" y="3126"/>
                    </a:lnTo>
                    <a:lnTo>
                      <a:pt x="3617" y="3068"/>
                    </a:lnTo>
                    <a:lnTo>
                      <a:pt x="3213" y="2534"/>
                    </a:lnTo>
                    <a:lnTo>
                      <a:pt x="3197" y="2534"/>
                    </a:lnTo>
                    <a:lnTo>
                      <a:pt x="3269" y="2634"/>
                    </a:lnTo>
                    <a:lnTo>
                      <a:pt x="2567" y="2767"/>
                    </a:lnTo>
                    <a:lnTo>
                      <a:pt x="2287" y="2395"/>
                    </a:lnTo>
                    <a:lnTo>
                      <a:pt x="2449" y="2371"/>
                    </a:lnTo>
                    <a:lnTo>
                      <a:pt x="2433" y="2349"/>
                    </a:lnTo>
                    <a:lnTo>
                      <a:pt x="3015" y="2289"/>
                    </a:lnTo>
                    <a:lnTo>
                      <a:pt x="3068" y="2343"/>
                    </a:lnTo>
                    <a:lnTo>
                      <a:pt x="2724" y="1890"/>
                    </a:lnTo>
                    <a:lnTo>
                      <a:pt x="2689" y="1893"/>
                    </a:lnTo>
                    <a:lnTo>
                      <a:pt x="2762" y="1991"/>
                    </a:lnTo>
                    <a:lnTo>
                      <a:pt x="2061" y="2126"/>
                    </a:lnTo>
                    <a:lnTo>
                      <a:pt x="1779" y="1751"/>
                    </a:lnTo>
                    <a:lnTo>
                      <a:pt x="1945" y="1730"/>
                    </a:lnTo>
                    <a:lnTo>
                      <a:pt x="1929" y="1708"/>
                    </a:lnTo>
                    <a:lnTo>
                      <a:pt x="2507" y="1651"/>
                    </a:lnTo>
                    <a:lnTo>
                      <a:pt x="2654" y="1793"/>
                    </a:lnTo>
                    <a:lnTo>
                      <a:pt x="2246" y="1252"/>
                    </a:lnTo>
                    <a:lnTo>
                      <a:pt x="2243" y="1252"/>
                    </a:lnTo>
                    <a:lnTo>
                      <a:pt x="2317" y="1352"/>
                    </a:lnTo>
                    <a:lnTo>
                      <a:pt x="1613" y="1486"/>
                    </a:lnTo>
                    <a:lnTo>
                      <a:pt x="1331" y="1114"/>
                    </a:lnTo>
                    <a:lnTo>
                      <a:pt x="1497" y="1090"/>
                    </a:lnTo>
                    <a:lnTo>
                      <a:pt x="1481" y="1067"/>
                    </a:lnTo>
                    <a:lnTo>
                      <a:pt x="2061" y="1010"/>
                    </a:lnTo>
                    <a:lnTo>
                      <a:pt x="1846" y="728"/>
                    </a:lnTo>
                    <a:lnTo>
                      <a:pt x="1168" y="859"/>
                    </a:lnTo>
                    <a:lnTo>
                      <a:pt x="885" y="483"/>
                    </a:lnTo>
                    <a:lnTo>
                      <a:pt x="1049" y="462"/>
                    </a:lnTo>
                    <a:lnTo>
                      <a:pt x="1035" y="441"/>
                    </a:lnTo>
                    <a:lnTo>
                      <a:pt x="1586" y="383"/>
                    </a:lnTo>
                    <a:lnTo>
                      <a:pt x="1405" y="141"/>
                    </a:lnTo>
                    <a:lnTo>
                      <a:pt x="1347" y="147"/>
                    </a:lnTo>
                    <a:lnTo>
                      <a:pt x="1421" y="247"/>
                    </a:lnTo>
                    <a:lnTo>
                      <a:pt x="717" y="381"/>
                    </a:lnTo>
                    <a:lnTo>
                      <a:pt x="435" y="9"/>
                    </a:lnTo>
                    <a:lnTo>
                      <a:pt x="475" y="4"/>
                    </a:lnTo>
                    <a:lnTo>
                      <a:pt x="459" y="0"/>
                    </a:lnTo>
                    <a:lnTo>
                      <a:pt x="437" y="0"/>
                    </a:lnTo>
                    <a:lnTo>
                      <a:pt x="407" y="4"/>
                    </a:lnTo>
                    <a:lnTo>
                      <a:pt x="375" y="9"/>
                    </a:lnTo>
                    <a:lnTo>
                      <a:pt x="336" y="14"/>
                    </a:lnTo>
                    <a:lnTo>
                      <a:pt x="299" y="20"/>
                    </a:lnTo>
                    <a:lnTo>
                      <a:pt x="255" y="27"/>
                    </a:lnTo>
                    <a:lnTo>
                      <a:pt x="215" y="36"/>
                    </a:lnTo>
                    <a:lnTo>
                      <a:pt x="174" y="44"/>
                    </a:lnTo>
                    <a:lnTo>
                      <a:pt x="133" y="52"/>
                    </a:lnTo>
                    <a:lnTo>
                      <a:pt x="98" y="60"/>
                    </a:lnTo>
                    <a:lnTo>
                      <a:pt x="65" y="66"/>
                    </a:lnTo>
                    <a:lnTo>
                      <a:pt x="38" y="74"/>
                    </a:lnTo>
                    <a:lnTo>
                      <a:pt x="19" y="76"/>
                    </a:lnTo>
                    <a:lnTo>
                      <a:pt x="6" y="82"/>
                    </a:lnTo>
                    <a:lnTo>
                      <a:pt x="0" y="82"/>
                    </a:lnTo>
                    <a:lnTo>
                      <a:pt x="913" y="1442"/>
                    </a:lnTo>
                    <a:lnTo>
                      <a:pt x="1151" y="1456"/>
                    </a:lnTo>
                    <a:lnTo>
                      <a:pt x="2211" y="2826"/>
                    </a:lnTo>
                    <a:lnTo>
                      <a:pt x="2017" y="2976"/>
                    </a:lnTo>
                    <a:lnTo>
                      <a:pt x="2925" y="4201"/>
                    </a:lnTo>
                    <a:lnTo>
                      <a:pt x="4179" y="3812"/>
                    </a:lnTo>
                    <a:lnTo>
                      <a:pt x="3876" y="3410"/>
                    </a:lnTo>
                    <a:close/>
                  </a:path>
                </a:pathLst>
              </a:custGeom>
              <a:solidFill>
                <a:srgbClr val="7FDD14"/>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0" name="Freeform 416"/>
              <p:cNvSpPr>
                <a:spLocks/>
              </p:cNvSpPr>
              <p:nvPr/>
            </p:nvSpPr>
            <p:spPr bwMode="auto">
              <a:xfrm>
                <a:off x="3621" y="3064"/>
                <a:ext cx="33" cy="5"/>
              </a:xfrm>
              <a:custGeom>
                <a:avLst/>
                <a:gdLst/>
                <a:ahLst/>
                <a:cxnLst>
                  <a:cxn ang="0">
                    <a:pos x="133" y="11"/>
                  </a:cxn>
                  <a:cxn ang="0">
                    <a:pos x="126" y="0"/>
                  </a:cxn>
                  <a:cxn ang="0">
                    <a:pos x="0" y="20"/>
                  </a:cxn>
                  <a:cxn ang="0">
                    <a:pos x="3" y="20"/>
                  </a:cxn>
                  <a:cxn ang="0">
                    <a:pos x="6" y="20"/>
                  </a:cxn>
                  <a:cxn ang="0">
                    <a:pos x="133" y="11"/>
                  </a:cxn>
                </a:cxnLst>
                <a:rect l="0" t="0" r="r" b="b"/>
                <a:pathLst>
                  <a:path w="133" h="20">
                    <a:moveTo>
                      <a:pt x="133" y="11"/>
                    </a:moveTo>
                    <a:lnTo>
                      <a:pt x="126" y="0"/>
                    </a:lnTo>
                    <a:lnTo>
                      <a:pt x="0" y="20"/>
                    </a:lnTo>
                    <a:lnTo>
                      <a:pt x="3" y="20"/>
                    </a:lnTo>
                    <a:lnTo>
                      <a:pt x="6" y="20"/>
                    </a:lnTo>
                    <a:lnTo>
                      <a:pt x="133" y="1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1" name="Freeform 417"/>
              <p:cNvSpPr>
                <a:spLocks/>
              </p:cNvSpPr>
              <p:nvPr/>
            </p:nvSpPr>
            <p:spPr bwMode="auto">
              <a:xfrm>
                <a:off x="3611" y="3067"/>
                <a:ext cx="246" cy="96"/>
              </a:xfrm>
              <a:custGeom>
                <a:avLst/>
                <a:gdLst/>
                <a:ahLst/>
                <a:cxnLst>
                  <a:cxn ang="0">
                    <a:pos x="282" y="386"/>
                  </a:cxn>
                  <a:cxn ang="0">
                    <a:pos x="986" y="252"/>
                  </a:cxn>
                  <a:cxn ang="0">
                    <a:pos x="912" y="152"/>
                  </a:cxn>
                  <a:cxn ang="0">
                    <a:pos x="328" y="206"/>
                  </a:cxn>
                  <a:cxn ang="0">
                    <a:pos x="173" y="0"/>
                  </a:cxn>
                  <a:cxn ang="0">
                    <a:pos x="46" y="9"/>
                  </a:cxn>
                  <a:cxn ang="0">
                    <a:pos x="43" y="9"/>
                  </a:cxn>
                  <a:cxn ang="0">
                    <a:pos x="40" y="9"/>
                  </a:cxn>
                  <a:cxn ang="0">
                    <a:pos x="0" y="14"/>
                  </a:cxn>
                  <a:cxn ang="0">
                    <a:pos x="282" y="386"/>
                  </a:cxn>
                </a:cxnLst>
                <a:rect l="0" t="0" r="r" b="b"/>
                <a:pathLst>
                  <a:path w="986" h="386">
                    <a:moveTo>
                      <a:pt x="282" y="386"/>
                    </a:moveTo>
                    <a:lnTo>
                      <a:pt x="986" y="252"/>
                    </a:lnTo>
                    <a:lnTo>
                      <a:pt x="912" y="152"/>
                    </a:lnTo>
                    <a:lnTo>
                      <a:pt x="328" y="206"/>
                    </a:lnTo>
                    <a:lnTo>
                      <a:pt x="173" y="0"/>
                    </a:lnTo>
                    <a:lnTo>
                      <a:pt x="46" y="9"/>
                    </a:lnTo>
                    <a:lnTo>
                      <a:pt x="43" y="9"/>
                    </a:lnTo>
                    <a:lnTo>
                      <a:pt x="40" y="9"/>
                    </a:lnTo>
                    <a:lnTo>
                      <a:pt x="0" y="14"/>
                    </a:lnTo>
                    <a:lnTo>
                      <a:pt x="282" y="386"/>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2" name="Freeform 418"/>
              <p:cNvSpPr>
                <a:spLocks/>
              </p:cNvSpPr>
              <p:nvPr/>
            </p:nvSpPr>
            <p:spPr bwMode="auto">
              <a:xfrm>
                <a:off x="3648" y="3044"/>
                <a:ext cx="146" cy="20"/>
              </a:xfrm>
              <a:custGeom>
                <a:avLst/>
                <a:gdLst/>
                <a:ahLst/>
                <a:cxnLst>
                  <a:cxn ang="0">
                    <a:pos x="0" y="60"/>
                  </a:cxn>
                  <a:cxn ang="0">
                    <a:pos x="16" y="81"/>
                  </a:cxn>
                  <a:cxn ang="0">
                    <a:pos x="580" y="0"/>
                  </a:cxn>
                  <a:cxn ang="0">
                    <a:pos x="0" y="60"/>
                  </a:cxn>
                </a:cxnLst>
                <a:rect l="0" t="0" r="r" b="b"/>
                <a:pathLst>
                  <a:path w="580" h="81">
                    <a:moveTo>
                      <a:pt x="0" y="60"/>
                    </a:moveTo>
                    <a:lnTo>
                      <a:pt x="16" y="81"/>
                    </a:lnTo>
                    <a:lnTo>
                      <a:pt x="580" y="0"/>
                    </a:lnTo>
                    <a:lnTo>
                      <a:pt x="0" y="6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3" name="Freeform 419"/>
              <p:cNvSpPr>
                <a:spLocks/>
              </p:cNvSpPr>
              <p:nvPr/>
            </p:nvSpPr>
            <p:spPr bwMode="auto">
              <a:xfrm>
                <a:off x="3794" y="3044"/>
                <a:ext cx="59" cy="60"/>
              </a:xfrm>
              <a:custGeom>
                <a:avLst/>
                <a:gdLst/>
                <a:ahLst/>
                <a:cxnLst>
                  <a:cxn ang="0">
                    <a:pos x="240" y="238"/>
                  </a:cxn>
                  <a:cxn ang="0">
                    <a:pos x="0" y="0"/>
                  </a:cxn>
                  <a:cxn ang="0">
                    <a:pos x="117" y="157"/>
                  </a:cxn>
                  <a:cxn ang="0">
                    <a:pos x="240" y="238"/>
                  </a:cxn>
                </a:cxnLst>
                <a:rect l="0" t="0" r="r" b="b"/>
                <a:pathLst>
                  <a:path w="240" h="238">
                    <a:moveTo>
                      <a:pt x="240" y="238"/>
                    </a:moveTo>
                    <a:lnTo>
                      <a:pt x="0" y="0"/>
                    </a:lnTo>
                    <a:lnTo>
                      <a:pt x="117" y="157"/>
                    </a:lnTo>
                    <a:lnTo>
                      <a:pt x="240"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4" name="Freeform 420"/>
              <p:cNvSpPr>
                <a:spLocks/>
              </p:cNvSpPr>
              <p:nvPr/>
            </p:nvSpPr>
            <p:spPr bwMode="auto">
              <a:xfrm>
                <a:off x="3823" y="3083"/>
                <a:ext cx="30" cy="22"/>
              </a:xfrm>
              <a:custGeom>
                <a:avLst/>
                <a:gdLst/>
                <a:ahLst/>
                <a:cxnLst>
                  <a:cxn ang="0">
                    <a:pos x="65" y="87"/>
                  </a:cxn>
                  <a:cxn ang="0">
                    <a:pos x="123" y="81"/>
                  </a:cxn>
                  <a:cxn ang="0">
                    <a:pos x="0" y="0"/>
                  </a:cxn>
                  <a:cxn ang="0">
                    <a:pos x="65" y="87"/>
                  </a:cxn>
                </a:cxnLst>
                <a:rect l="0" t="0" r="r" b="b"/>
                <a:pathLst>
                  <a:path w="123" h="87">
                    <a:moveTo>
                      <a:pt x="65" y="87"/>
                    </a:moveTo>
                    <a:lnTo>
                      <a:pt x="123" y="81"/>
                    </a:lnTo>
                    <a:lnTo>
                      <a:pt x="0" y="0"/>
                    </a:lnTo>
                    <a:lnTo>
                      <a:pt x="65" y="87"/>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5" name="Freeform 421"/>
              <p:cNvSpPr>
                <a:spLocks/>
              </p:cNvSpPr>
              <p:nvPr/>
            </p:nvSpPr>
            <p:spPr bwMode="auto">
              <a:xfrm>
                <a:off x="3652" y="3044"/>
                <a:ext cx="171" cy="39"/>
              </a:xfrm>
              <a:custGeom>
                <a:avLst/>
                <a:gdLst/>
                <a:ahLst/>
                <a:cxnLst>
                  <a:cxn ang="0">
                    <a:pos x="534" y="60"/>
                  </a:cxn>
                  <a:cxn ang="0">
                    <a:pos x="681" y="157"/>
                  </a:cxn>
                  <a:cxn ang="0">
                    <a:pos x="564" y="0"/>
                  </a:cxn>
                  <a:cxn ang="0">
                    <a:pos x="0" y="81"/>
                  </a:cxn>
                  <a:cxn ang="0">
                    <a:pos x="7" y="92"/>
                  </a:cxn>
                  <a:cxn ang="0">
                    <a:pos x="534" y="60"/>
                  </a:cxn>
                </a:cxnLst>
                <a:rect l="0" t="0" r="r" b="b"/>
                <a:pathLst>
                  <a:path w="681" h="157">
                    <a:moveTo>
                      <a:pt x="534" y="60"/>
                    </a:moveTo>
                    <a:lnTo>
                      <a:pt x="681" y="157"/>
                    </a:lnTo>
                    <a:lnTo>
                      <a:pt x="564" y="0"/>
                    </a:lnTo>
                    <a:lnTo>
                      <a:pt x="0" y="81"/>
                    </a:lnTo>
                    <a:lnTo>
                      <a:pt x="7" y="92"/>
                    </a:lnTo>
                    <a:lnTo>
                      <a:pt x="534" y="60"/>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6" name="Freeform 422"/>
              <p:cNvSpPr>
                <a:spLocks/>
              </p:cNvSpPr>
              <p:nvPr/>
            </p:nvSpPr>
            <p:spPr bwMode="auto">
              <a:xfrm>
                <a:off x="3654" y="3059"/>
                <a:ext cx="185" cy="60"/>
              </a:xfrm>
              <a:custGeom>
                <a:avLst/>
                <a:gdLst/>
                <a:ahLst/>
                <a:cxnLst>
                  <a:cxn ang="0">
                    <a:pos x="527" y="0"/>
                  </a:cxn>
                  <a:cxn ang="0">
                    <a:pos x="0" y="32"/>
                  </a:cxn>
                  <a:cxn ang="0">
                    <a:pos x="155" y="238"/>
                  </a:cxn>
                  <a:cxn ang="0">
                    <a:pos x="739" y="184"/>
                  </a:cxn>
                  <a:cxn ang="0">
                    <a:pos x="674" y="97"/>
                  </a:cxn>
                  <a:cxn ang="0">
                    <a:pos x="527" y="0"/>
                  </a:cxn>
                </a:cxnLst>
                <a:rect l="0" t="0" r="r" b="b"/>
                <a:pathLst>
                  <a:path w="739" h="238">
                    <a:moveTo>
                      <a:pt x="527" y="0"/>
                    </a:moveTo>
                    <a:lnTo>
                      <a:pt x="0" y="32"/>
                    </a:lnTo>
                    <a:lnTo>
                      <a:pt x="155" y="238"/>
                    </a:lnTo>
                    <a:lnTo>
                      <a:pt x="739" y="184"/>
                    </a:lnTo>
                    <a:lnTo>
                      <a:pt x="674" y="97"/>
                    </a:lnTo>
                    <a:lnTo>
                      <a:pt x="527" y="0"/>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7" name="Freeform 423"/>
              <p:cNvSpPr>
                <a:spLocks/>
              </p:cNvSpPr>
              <p:nvPr/>
            </p:nvSpPr>
            <p:spPr bwMode="auto">
              <a:xfrm>
                <a:off x="3945" y="3224"/>
                <a:ext cx="25" cy="26"/>
              </a:xfrm>
              <a:custGeom>
                <a:avLst/>
                <a:gdLst/>
                <a:ahLst/>
                <a:cxnLst>
                  <a:cxn ang="0">
                    <a:pos x="76" y="103"/>
                  </a:cxn>
                  <a:cxn ang="0">
                    <a:pos x="101" y="98"/>
                  </a:cxn>
                  <a:cxn ang="0">
                    <a:pos x="28" y="0"/>
                  </a:cxn>
                  <a:cxn ang="0">
                    <a:pos x="0" y="3"/>
                  </a:cxn>
                  <a:cxn ang="0">
                    <a:pos x="76" y="103"/>
                  </a:cxn>
                </a:cxnLst>
                <a:rect l="0" t="0" r="r" b="b"/>
                <a:pathLst>
                  <a:path w="101" h="103">
                    <a:moveTo>
                      <a:pt x="76" y="103"/>
                    </a:moveTo>
                    <a:lnTo>
                      <a:pt x="101" y="98"/>
                    </a:lnTo>
                    <a:lnTo>
                      <a:pt x="28" y="0"/>
                    </a:lnTo>
                    <a:lnTo>
                      <a:pt x="0" y="3"/>
                    </a:lnTo>
                    <a:lnTo>
                      <a:pt x="76" y="10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8" name="Freeform 424"/>
              <p:cNvSpPr>
                <a:spLocks/>
              </p:cNvSpPr>
              <p:nvPr/>
            </p:nvSpPr>
            <p:spPr bwMode="auto">
              <a:xfrm>
                <a:off x="3724" y="3184"/>
                <a:ext cx="240" cy="99"/>
              </a:xfrm>
              <a:custGeom>
                <a:avLst/>
                <a:gdLst/>
                <a:ahLst/>
                <a:cxnLst>
                  <a:cxn ang="0">
                    <a:pos x="329" y="217"/>
                  </a:cxn>
                  <a:cxn ang="0">
                    <a:pos x="164" y="0"/>
                  </a:cxn>
                  <a:cxn ang="0">
                    <a:pos x="0" y="21"/>
                  </a:cxn>
                  <a:cxn ang="0">
                    <a:pos x="283" y="397"/>
                  </a:cxn>
                  <a:cxn ang="0">
                    <a:pos x="961" y="266"/>
                  </a:cxn>
                  <a:cxn ang="0">
                    <a:pos x="885" y="166"/>
                  </a:cxn>
                  <a:cxn ang="0">
                    <a:pos x="329" y="217"/>
                  </a:cxn>
                </a:cxnLst>
                <a:rect l="0" t="0" r="r" b="b"/>
                <a:pathLst>
                  <a:path w="961" h="397">
                    <a:moveTo>
                      <a:pt x="329" y="217"/>
                    </a:moveTo>
                    <a:lnTo>
                      <a:pt x="164" y="0"/>
                    </a:lnTo>
                    <a:lnTo>
                      <a:pt x="0" y="21"/>
                    </a:lnTo>
                    <a:lnTo>
                      <a:pt x="283" y="397"/>
                    </a:lnTo>
                    <a:lnTo>
                      <a:pt x="961" y="266"/>
                    </a:lnTo>
                    <a:lnTo>
                      <a:pt x="885" y="166"/>
                    </a:lnTo>
                    <a:lnTo>
                      <a:pt x="329" y="217"/>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89" name="Freeform 425"/>
              <p:cNvSpPr>
                <a:spLocks/>
              </p:cNvSpPr>
              <p:nvPr/>
            </p:nvSpPr>
            <p:spPr bwMode="auto">
              <a:xfrm>
                <a:off x="3899" y="3163"/>
                <a:ext cx="7" cy="1"/>
              </a:xfrm>
              <a:custGeom>
                <a:avLst/>
                <a:gdLst/>
                <a:ahLst/>
                <a:cxnLst>
                  <a:cxn ang="0">
                    <a:pos x="30" y="0"/>
                  </a:cxn>
                  <a:cxn ang="0">
                    <a:pos x="0" y="2"/>
                  </a:cxn>
                  <a:cxn ang="0">
                    <a:pos x="3" y="2"/>
                  </a:cxn>
                  <a:cxn ang="0">
                    <a:pos x="30" y="0"/>
                  </a:cxn>
                </a:cxnLst>
                <a:rect l="0" t="0" r="r" b="b"/>
                <a:pathLst>
                  <a:path w="30" h="2">
                    <a:moveTo>
                      <a:pt x="30" y="0"/>
                    </a:moveTo>
                    <a:lnTo>
                      <a:pt x="0" y="2"/>
                    </a:lnTo>
                    <a:lnTo>
                      <a:pt x="3" y="2"/>
                    </a:lnTo>
                    <a:lnTo>
                      <a:pt x="30"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0" name="Freeform 426"/>
              <p:cNvSpPr>
                <a:spLocks/>
              </p:cNvSpPr>
              <p:nvPr/>
            </p:nvSpPr>
            <p:spPr bwMode="auto">
              <a:xfrm>
                <a:off x="3906" y="3163"/>
                <a:ext cx="60" cy="61"/>
              </a:xfrm>
              <a:custGeom>
                <a:avLst/>
                <a:gdLst/>
                <a:ahLst/>
                <a:cxnLst>
                  <a:cxn ang="0">
                    <a:pos x="239" y="238"/>
                  </a:cxn>
                  <a:cxn ang="0">
                    <a:pos x="0" y="0"/>
                  </a:cxn>
                  <a:cxn ang="0">
                    <a:pos x="182" y="244"/>
                  </a:cxn>
                  <a:cxn ang="0">
                    <a:pos x="239" y="238"/>
                  </a:cxn>
                </a:cxnLst>
                <a:rect l="0" t="0" r="r" b="b"/>
                <a:pathLst>
                  <a:path w="239" h="244">
                    <a:moveTo>
                      <a:pt x="239" y="238"/>
                    </a:moveTo>
                    <a:lnTo>
                      <a:pt x="0" y="0"/>
                    </a:lnTo>
                    <a:lnTo>
                      <a:pt x="182" y="244"/>
                    </a:lnTo>
                    <a:lnTo>
                      <a:pt x="239"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1" name="Freeform 427"/>
              <p:cNvSpPr>
                <a:spLocks/>
              </p:cNvSpPr>
              <p:nvPr/>
            </p:nvSpPr>
            <p:spPr bwMode="auto">
              <a:xfrm>
                <a:off x="3761" y="3164"/>
                <a:ext cx="138" cy="20"/>
              </a:xfrm>
              <a:custGeom>
                <a:avLst/>
                <a:gdLst/>
                <a:ahLst/>
                <a:cxnLst>
                  <a:cxn ang="0">
                    <a:pos x="14" y="79"/>
                  </a:cxn>
                  <a:cxn ang="0">
                    <a:pos x="554" y="0"/>
                  </a:cxn>
                  <a:cxn ang="0">
                    <a:pos x="551" y="0"/>
                  </a:cxn>
                  <a:cxn ang="0">
                    <a:pos x="0" y="58"/>
                  </a:cxn>
                  <a:cxn ang="0">
                    <a:pos x="14" y="79"/>
                  </a:cxn>
                </a:cxnLst>
                <a:rect l="0" t="0" r="r" b="b"/>
                <a:pathLst>
                  <a:path w="554" h="79">
                    <a:moveTo>
                      <a:pt x="14" y="79"/>
                    </a:moveTo>
                    <a:lnTo>
                      <a:pt x="554" y="0"/>
                    </a:lnTo>
                    <a:lnTo>
                      <a:pt x="551" y="0"/>
                    </a:lnTo>
                    <a:lnTo>
                      <a:pt x="0" y="58"/>
                    </a:lnTo>
                    <a:lnTo>
                      <a:pt x="14" y="79"/>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2" name="Freeform 428"/>
              <p:cNvSpPr>
                <a:spLocks/>
              </p:cNvSpPr>
              <p:nvPr/>
            </p:nvSpPr>
            <p:spPr bwMode="auto">
              <a:xfrm>
                <a:off x="3899" y="3163"/>
                <a:ext cx="53" cy="62"/>
              </a:xfrm>
              <a:custGeom>
                <a:avLst/>
                <a:gdLst/>
                <a:ahLst/>
                <a:cxnLst>
                  <a:cxn ang="0">
                    <a:pos x="181" y="247"/>
                  </a:cxn>
                  <a:cxn ang="0">
                    <a:pos x="209" y="244"/>
                  </a:cxn>
                  <a:cxn ang="0">
                    <a:pos x="27" y="0"/>
                  </a:cxn>
                  <a:cxn ang="0">
                    <a:pos x="0" y="2"/>
                  </a:cxn>
                  <a:cxn ang="0">
                    <a:pos x="181" y="247"/>
                  </a:cxn>
                </a:cxnLst>
                <a:rect l="0" t="0" r="r" b="b"/>
                <a:pathLst>
                  <a:path w="209" h="247">
                    <a:moveTo>
                      <a:pt x="181" y="247"/>
                    </a:moveTo>
                    <a:lnTo>
                      <a:pt x="209" y="244"/>
                    </a:lnTo>
                    <a:lnTo>
                      <a:pt x="27" y="0"/>
                    </a:lnTo>
                    <a:lnTo>
                      <a:pt x="0" y="2"/>
                    </a:lnTo>
                    <a:lnTo>
                      <a:pt x="181" y="247"/>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3" name="Freeform 429"/>
              <p:cNvSpPr>
                <a:spLocks/>
              </p:cNvSpPr>
              <p:nvPr/>
            </p:nvSpPr>
            <p:spPr bwMode="auto">
              <a:xfrm>
                <a:off x="3764" y="3164"/>
                <a:ext cx="181" cy="74"/>
              </a:xfrm>
              <a:custGeom>
                <a:avLst/>
                <a:gdLst/>
                <a:ahLst/>
                <a:cxnLst>
                  <a:cxn ang="0">
                    <a:pos x="721" y="245"/>
                  </a:cxn>
                  <a:cxn ang="0">
                    <a:pos x="540" y="0"/>
                  </a:cxn>
                  <a:cxn ang="0">
                    <a:pos x="0" y="79"/>
                  </a:cxn>
                  <a:cxn ang="0">
                    <a:pos x="165" y="296"/>
                  </a:cxn>
                  <a:cxn ang="0">
                    <a:pos x="721" y="245"/>
                  </a:cxn>
                </a:cxnLst>
                <a:rect l="0" t="0" r="r" b="b"/>
                <a:pathLst>
                  <a:path w="721" h="296">
                    <a:moveTo>
                      <a:pt x="721" y="245"/>
                    </a:moveTo>
                    <a:lnTo>
                      <a:pt x="540" y="0"/>
                    </a:lnTo>
                    <a:lnTo>
                      <a:pt x="0" y="79"/>
                    </a:lnTo>
                    <a:lnTo>
                      <a:pt x="165" y="296"/>
                    </a:lnTo>
                    <a:lnTo>
                      <a:pt x="721" y="245"/>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4" name="Freeform 430"/>
              <p:cNvSpPr>
                <a:spLocks/>
              </p:cNvSpPr>
              <p:nvPr/>
            </p:nvSpPr>
            <p:spPr bwMode="auto">
              <a:xfrm>
                <a:off x="3835" y="3341"/>
                <a:ext cx="246" cy="99"/>
              </a:xfrm>
              <a:custGeom>
                <a:avLst/>
                <a:gdLst/>
                <a:ahLst/>
                <a:cxnLst>
                  <a:cxn ang="0">
                    <a:pos x="166" y="0"/>
                  </a:cxn>
                  <a:cxn ang="0">
                    <a:pos x="0" y="24"/>
                  </a:cxn>
                  <a:cxn ang="0">
                    <a:pos x="282" y="396"/>
                  </a:cxn>
                  <a:cxn ang="0">
                    <a:pos x="986" y="262"/>
                  </a:cxn>
                  <a:cxn ang="0">
                    <a:pos x="912" y="162"/>
                  </a:cxn>
                  <a:cxn ang="0">
                    <a:pos x="328" y="217"/>
                  </a:cxn>
                  <a:cxn ang="0">
                    <a:pos x="166" y="0"/>
                  </a:cxn>
                </a:cxnLst>
                <a:rect l="0" t="0" r="r" b="b"/>
                <a:pathLst>
                  <a:path w="986" h="396">
                    <a:moveTo>
                      <a:pt x="166" y="0"/>
                    </a:moveTo>
                    <a:lnTo>
                      <a:pt x="0" y="24"/>
                    </a:lnTo>
                    <a:lnTo>
                      <a:pt x="282" y="396"/>
                    </a:lnTo>
                    <a:lnTo>
                      <a:pt x="986" y="262"/>
                    </a:lnTo>
                    <a:lnTo>
                      <a:pt x="912" y="162"/>
                    </a:lnTo>
                    <a:lnTo>
                      <a:pt x="328" y="217"/>
                    </a:lnTo>
                    <a:lnTo>
                      <a:pt x="166"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5" name="Freeform 431"/>
              <p:cNvSpPr>
                <a:spLocks/>
              </p:cNvSpPr>
              <p:nvPr/>
            </p:nvSpPr>
            <p:spPr bwMode="auto">
              <a:xfrm>
                <a:off x="4018" y="3320"/>
                <a:ext cx="1" cy="1"/>
              </a:xfrm>
              <a:custGeom>
                <a:avLst/>
                <a:gdLst/>
                <a:ahLst/>
                <a:cxnLst>
                  <a:cxn ang="0">
                    <a:pos x="0" y="0"/>
                  </a:cxn>
                  <a:cxn ang="0">
                    <a:pos x="0" y="3"/>
                  </a:cxn>
                  <a:cxn ang="0">
                    <a:pos x="0" y="0"/>
                  </a:cxn>
                </a:cxnLst>
                <a:rect l="0" t="0" r="r" b="b"/>
                <a:pathLst>
                  <a:path h="3">
                    <a:moveTo>
                      <a:pt x="0" y="0"/>
                    </a:moveTo>
                    <a:lnTo>
                      <a:pt x="0" y="3"/>
                    </a:lnTo>
                    <a:lnTo>
                      <a:pt x="0"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6" name="Freeform 432"/>
              <p:cNvSpPr>
                <a:spLocks/>
              </p:cNvSpPr>
              <p:nvPr/>
            </p:nvSpPr>
            <p:spPr bwMode="auto">
              <a:xfrm>
                <a:off x="4018" y="3320"/>
                <a:ext cx="59" cy="61"/>
              </a:xfrm>
              <a:custGeom>
                <a:avLst/>
                <a:gdLst/>
                <a:ahLst/>
                <a:cxnLst>
                  <a:cxn ang="0">
                    <a:pos x="185" y="245"/>
                  </a:cxn>
                  <a:cxn ang="0">
                    <a:pos x="240" y="240"/>
                  </a:cxn>
                  <a:cxn ang="0">
                    <a:pos x="0" y="0"/>
                  </a:cxn>
                  <a:cxn ang="0">
                    <a:pos x="95" y="131"/>
                  </a:cxn>
                  <a:cxn ang="0">
                    <a:pos x="185" y="245"/>
                  </a:cxn>
                </a:cxnLst>
                <a:rect l="0" t="0" r="r" b="b"/>
                <a:pathLst>
                  <a:path w="240" h="245">
                    <a:moveTo>
                      <a:pt x="185" y="245"/>
                    </a:moveTo>
                    <a:lnTo>
                      <a:pt x="240" y="240"/>
                    </a:lnTo>
                    <a:lnTo>
                      <a:pt x="0" y="0"/>
                    </a:lnTo>
                    <a:lnTo>
                      <a:pt x="95" y="131"/>
                    </a:lnTo>
                    <a:lnTo>
                      <a:pt x="185" y="245"/>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7" name="Freeform 433"/>
              <p:cNvSpPr>
                <a:spLocks/>
              </p:cNvSpPr>
              <p:nvPr/>
            </p:nvSpPr>
            <p:spPr bwMode="auto">
              <a:xfrm>
                <a:off x="3872" y="3321"/>
                <a:ext cx="146" cy="20"/>
              </a:xfrm>
              <a:custGeom>
                <a:avLst/>
                <a:gdLst/>
                <a:ahLst/>
                <a:cxnLst>
                  <a:cxn ang="0">
                    <a:pos x="16" y="80"/>
                  </a:cxn>
                  <a:cxn ang="0">
                    <a:pos x="580" y="0"/>
                  </a:cxn>
                  <a:cxn ang="0">
                    <a:pos x="0" y="57"/>
                  </a:cxn>
                  <a:cxn ang="0">
                    <a:pos x="16" y="80"/>
                  </a:cxn>
                </a:cxnLst>
                <a:rect l="0" t="0" r="r" b="b"/>
                <a:pathLst>
                  <a:path w="580" h="80">
                    <a:moveTo>
                      <a:pt x="16" y="80"/>
                    </a:moveTo>
                    <a:lnTo>
                      <a:pt x="580" y="0"/>
                    </a:lnTo>
                    <a:lnTo>
                      <a:pt x="0" y="57"/>
                    </a:lnTo>
                    <a:lnTo>
                      <a:pt x="16" y="80"/>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8" name="Freeform 434"/>
              <p:cNvSpPr>
                <a:spLocks/>
              </p:cNvSpPr>
              <p:nvPr/>
            </p:nvSpPr>
            <p:spPr bwMode="auto">
              <a:xfrm>
                <a:off x="4041" y="3353"/>
                <a:ext cx="23" cy="28"/>
              </a:xfrm>
              <a:custGeom>
                <a:avLst/>
                <a:gdLst/>
                <a:ahLst/>
                <a:cxnLst>
                  <a:cxn ang="0">
                    <a:pos x="87" y="114"/>
                  </a:cxn>
                  <a:cxn ang="0">
                    <a:pos x="90" y="114"/>
                  </a:cxn>
                  <a:cxn ang="0">
                    <a:pos x="0" y="0"/>
                  </a:cxn>
                  <a:cxn ang="0">
                    <a:pos x="87" y="114"/>
                  </a:cxn>
                </a:cxnLst>
                <a:rect l="0" t="0" r="r" b="b"/>
                <a:pathLst>
                  <a:path w="90" h="114">
                    <a:moveTo>
                      <a:pt x="87" y="114"/>
                    </a:moveTo>
                    <a:lnTo>
                      <a:pt x="90" y="114"/>
                    </a:lnTo>
                    <a:lnTo>
                      <a:pt x="0" y="0"/>
                    </a:lnTo>
                    <a:lnTo>
                      <a:pt x="87" y="114"/>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899" name="Freeform 435"/>
              <p:cNvSpPr>
                <a:spLocks/>
              </p:cNvSpPr>
              <p:nvPr/>
            </p:nvSpPr>
            <p:spPr bwMode="auto">
              <a:xfrm>
                <a:off x="4018" y="3320"/>
                <a:ext cx="23" cy="33"/>
              </a:xfrm>
              <a:custGeom>
                <a:avLst/>
                <a:gdLst/>
                <a:ahLst/>
                <a:cxnLst>
                  <a:cxn ang="0">
                    <a:pos x="95" y="131"/>
                  </a:cxn>
                  <a:cxn ang="0">
                    <a:pos x="0" y="0"/>
                  </a:cxn>
                  <a:cxn ang="0">
                    <a:pos x="0" y="3"/>
                  </a:cxn>
                  <a:cxn ang="0">
                    <a:pos x="95" y="131"/>
                  </a:cxn>
                </a:cxnLst>
                <a:rect l="0" t="0" r="r" b="b"/>
                <a:pathLst>
                  <a:path w="95" h="131">
                    <a:moveTo>
                      <a:pt x="95" y="131"/>
                    </a:moveTo>
                    <a:lnTo>
                      <a:pt x="0" y="0"/>
                    </a:lnTo>
                    <a:lnTo>
                      <a:pt x="0" y="3"/>
                    </a:lnTo>
                    <a:lnTo>
                      <a:pt x="95" y="131"/>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0" name="Freeform 436"/>
              <p:cNvSpPr>
                <a:spLocks/>
              </p:cNvSpPr>
              <p:nvPr/>
            </p:nvSpPr>
            <p:spPr bwMode="auto">
              <a:xfrm>
                <a:off x="3876" y="3321"/>
                <a:ext cx="187" cy="74"/>
              </a:xfrm>
              <a:custGeom>
                <a:avLst/>
                <a:gdLst/>
                <a:ahLst/>
                <a:cxnLst>
                  <a:cxn ang="0">
                    <a:pos x="564" y="0"/>
                  </a:cxn>
                  <a:cxn ang="0">
                    <a:pos x="0" y="80"/>
                  </a:cxn>
                  <a:cxn ang="0">
                    <a:pos x="162" y="297"/>
                  </a:cxn>
                  <a:cxn ang="0">
                    <a:pos x="746" y="242"/>
                  </a:cxn>
                  <a:cxn ang="0">
                    <a:pos x="659" y="128"/>
                  </a:cxn>
                  <a:cxn ang="0">
                    <a:pos x="564" y="0"/>
                  </a:cxn>
                </a:cxnLst>
                <a:rect l="0" t="0" r="r" b="b"/>
                <a:pathLst>
                  <a:path w="746" h="297">
                    <a:moveTo>
                      <a:pt x="564" y="0"/>
                    </a:moveTo>
                    <a:lnTo>
                      <a:pt x="0" y="80"/>
                    </a:lnTo>
                    <a:lnTo>
                      <a:pt x="162" y="297"/>
                    </a:lnTo>
                    <a:lnTo>
                      <a:pt x="746" y="242"/>
                    </a:lnTo>
                    <a:lnTo>
                      <a:pt x="659" y="128"/>
                    </a:lnTo>
                    <a:lnTo>
                      <a:pt x="564" y="0"/>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1" name="Freeform 437"/>
              <p:cNvSpPr>
                <a:spLocks/>
              </p:cNvSpPr>
              <p:nvPr/>
            </p:nvSpPr>
            <p:spPr bwMode="auto">
              <a:xfrm>
                <a:off x="3947" y="3501"/>
                <a:ext cx="246" cy="99"/>
              </a:xfrm>
              <a:custGeom>
                <a:avLst/>
                <a:gdLst/>
                <a:ahLst/>
                <a:cxnLst>
                  <a:cxn ang="0">
                    <a:pos x="166" y="0"/>
                  </a:cxn>
                  <a:cxn ang="0">
                    <a:pos x="0" y="21"/>
                  </a:cxn>
                  <a:cxn ang="0">
                    <a:pos x="282" y="396"/>
                  </a:cxn>
                  <a:cxn ang="0">
                    <a:pos x="983" y="261"/>
                  </a:cxn>
                  <a:cxn ang="0">
                    <a:pos x="910" y="163"/>
                  </a:cxn>
                  <a:cxn ang="0">
                    <a:pos x="328" y="217"/>
                  </a:cxn>
                  <a:cxn ang="0">
                    <a:pos x="166" y="0"/>
                  </a:cxn>
                </a:cxnLst>
                <a:rect l="0" t="0" r="r" b="b"/>
                <a:pathLst>
                  <a:path w="983" h="396">
                    <a:moveTo>
                      <a:pt x="166" y="0"/>
                    </a:moveTo>
                    <a:lnTo>
                      <a:pt x="0" y="21"/>
                    </a:lnTo>
                    <a:lnTo>
                      <a:pt x="282" y="396"/>
                    </a:lnTo>
                    <a:lnTo>
                      <a:pt x="983" y="261"/>
                    </a:lnTo>
                    <a:lnTo>
                      <a:pt x="910" y="163"/>
                    </a:lnTo>
                    <a:lnTo>
                      <a:pt x="328" y="217"/>
                    </a:lnTo>
                    <a:lnTo>
                      <a:pt x="166"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2" name="Freeform 438"/>
              <p:cNvSpPr>
                <a:spLocks/>
              </p:cNvSpPr>
              <p:nvPr/>
            </p:nvSpPr>
            <p:spPr bwMode="auto">
              <a:xfrm>
                <a:off x="4166" y="3516"/>
                <a:ext cx="23" cy="25"/>
              </a:xfrm>
              <a:custGeom>
                <a:avLst/>
                <a:gdLst/>
                <a:ahLst/>
                <a:cxnLst>
                  <a:cxn ang="0">
                    <a:pos x="91" y="94"/>
                  </a:cxn>
                  <a:cxn ang="0">
                    <a:pos x="0" y="0"/>
                  </a:cxn>
                  <a:cxn ang="0">
                    <a:pos x="70" y="97"/>
                  </a:cxn>
                  <a:cxn ang="0">
                    <a:pos x="91" y="94"/>
                  </a:cxn>
                </a:cxnLst>
                <a:rect l="0" t="0" r="r" b="b"/>
                <a:pathLst>
                  <a:path w="91" h="97">
                    <a:moveTo>
                      <a:pt x="91" y="94"/>
                    </a:moveTo>
                    <a:lnTo>
                      <a:pt x="0" y="0"/>
                    </a:lnTo>
                    <a:lnTo>
                      <a:pt x="70" y="97"/>
                    </a:lnTo>
                    <a:lnTo>
                      <a:pt x="91" y="94"/>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3" name="Freeform 439"/>
              <p:cNvSpPr>
                <a:spLocks/>
              </p:cNvSpPr>
              <p:nvPr/>
            </p:nvSpPr>
            <p:spPr bwMode="auto">
              <a:xfrm>
                <a:off x="3984" y="3481"/>
                <a:ext cx="145" cy="20"/>
              </a:xfrm>
              <a:custGeom>
                <a:avLst/>
                <a:gdLst/>
                <a:ahLst/>
                <a:cxnLst>
                  <a:cxn ang="0">
                    <a:pos x="0" y="57"/>
                  </a:cxn>
                  <a:cxn ang="0">
                    <a:pos x="16" y="79"/>
                  </a:cxn>
                  <a:cxn ang="0">
                    <a:pos x="578" y="0"/>
                  </a:cxn>
                  <a:cxn ang="0">
                    <a:pos x="0" y="57"/>
                  </a:cxn>
                </a:cxnLst>
                <a:rect l="0" t="0" r="r" b="b"/>
                <a:pathLst>
                  <a:path w="578" h="79">
                    <a:moveTo>
                      <a:pt x="0" y="57"/>
                    </a:moveTo>
                    <a:lnTo>
                      <a:pt x="16" y="79"/>
                    </a:lnTo>
                    <a:lnTo>
                      <a:pt x="578" y="0"/>
                    </a:lnTo>
                    <a:lnTo>
                      <a:pt x="0" y="57"/>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4" name="Freeform 440"/>
              <p:cNvSpPr>
                <a:spLocks/>
              </p:cNvSpPr>
              <p:nvPr/>
            </p:nvSpPr>
            <p:spPr bwMode="auto">
              <a:xfrm>
                <a:off x="4129" y="3481"/>
                <a:ext cx="54" cy="61"/>
              </a:xfrm>
              <a:custGeom>
                <a:avLst/>
                <a:gdLst/>
                <a:ahLst/>
                <a:cxnLst>
                  <a:cxn ang="0">
                    <a:pos x="182" y="242"/>
                  </a:cxn>
                  <a:cxn ang="0">
                    <a:pos x="217" y="239"/>
                  </a:cxn>
                  <a:cxn ang="0">
                    <a:pos x="147" y="142"/>
                  </a:cxn>
                  <a:cxn ang="0">
                    <a:pos x="0" y="0"/>
                  </a:cxn>
                  <a:cxn ang="0">
                    <a:pos x="182" y="242"/>
                  </a:cxn>
                </a:cxnLst>
                <a:rect l="0" t="0" r="r" b="b"/>
                <a:pathLst>
                  <a:path w="217" h="242">
                    <a:moveTo>
                      <a:pt x="182" y="242"/>
                    </a:moveTo>
                    <a:lnTo>
                      <a:pt x="217" y="239"/>
                    </a:lnTo>
                    <a:lnTo>
                      <a:pt x="147" y="142"/>
                    </a:lnTo>
                    <a:lnTo>
                      <a:pt x="0" y="0"/>
                    </a:lnTo>
                    <a:lnTo>
                      <a:pt x="182" y="242"/>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5" name="Freeform 441"/>
              <p:cNvSpPr>
                <a:spLocks/>
              </p:cNvSpPr>
              <p:nvPr/>
            </p:nvSpPr>
            <p:spPr bwMode="auto">
              <a:xfrm>
                <a:off x="3988" y="3481"/>
                <a:ext cx="186" cy="74"/>
              </a:xfrm>
              <a:custGeom>
                <a:avLst/>
                <a:gdLst/>
                <a:ahLst/>
                <a:cxnLst>
                  <a:cxn ang="0">
                    <a:pos x="0" y="79"/>
                  </a:cxn>
                  <a:cxn ang="0">
                    <a:pos x="162" y="296"/>
                  </a:cxn>
                  <a:cxn ang="0">
                    <a:pos x="744" y="242"/>
                  </a:cxn>
                  <a:cxn ang="0">
                    <a:pos x="562" y="0"/>
                  </a:cxn>
                  <a:cxn ang="0">
                    <a:pos x="0" y="79"/>
                  </a:cxn>
                </a:cxnLst>
                <a:rect l="0" t="0" r="r" b="b"/>
                <a:pathLst>
                  <a:path w="744" h="296">
                    <a:moveTo>
                      <a:pt x="0" y="79"/>
                    </a:moveTo>
                    <a:lnTo>
                      <a:pt x="162" y="296"/>
                    </a:lnTo>
                    <a:lnTo>
                      <a:pt x="744" y="242"/>
                    </a:lnTo>
                    <a:lnTo>
                      <a:pt x="562" y="0"/>
                    </a:lnTo>
                    <a:lnTo>
                      <a:pt x="0" y="79"/>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6" name="Freeform 442"/>
              <p:cNvSpPr>
                <a:spLocks/>
              </p:cNvSpPr>
              <p:nvPr/>
            </p:nvSpPr>
            <p:spPr bwMode="auto">
              <a:xfrm>
                <a:off x="4074" y="3661"/>
                <a:ext cx="246" cy="99"/>
              </a:xfrm>
              <a:custGeom>
                <a:avLst/>
                <a:gdLst/>
                <a:ahLst/>
                <a:cxnLst>
                  <a:cxn ang="0">
                    <a:pos x="162" y="0"/>
                  </a:cxn>
                  <a:cxn ang="0">
                    <a:pos x="0" y="24"/>
                  </a:cxn>
                  <a:cxn ang="0">
                    <a:pos x="280" y="396"/>
                  </a:cxn>
                  <a:cxn ang="0">
                    <a:pos x="982" y="263"/>
                  </a:cxn>
                  <a:cxn ang="0">
                    <a:pos x="910" y="163"/>
                  </a:cxn>
                  <a:cxn ang="0">
                    <a:pos x="326" y="217"/>
                  </a:cxn>
                  <a:cxn ang="0">
                    <a:pos x="162" y="0"/>
                  </a:cxn>
                </a:cxnLst>
                <a:rect l="0" t="0" r="r" b="b"/>
                <a:pathLst>
                  <a:path w="982" h="396">
                    <a:moveTo>
                      <a:pt x="162" y="0"/>
                    </a:moveTo>
                    <a:lnTo>
                      <a:pt x="0" y="24"/>
                    </a:lnTo>
                    <a:lnTo>
                      <a:pt x="280" y="396"/>
                    </a:lnTo>
                    <a:lnTo>
                      <a:pt x="982" y="263"/>
                    </a:lnTo>
                    <a:lnTo>
                      <a:pt x="910" y="163"/>
                    </a:lnTo>
                    <a:lnTo>
                      <a:pt x="326" y="217"/>
                    </a:lnTo>
                    <a:lnTo>
                      <a:pt x="162" y="0"/>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7" name="Freeform 443"/>
              <p:cNvSpPr>
                <a:spLocks/>
              </p:cNvSpPr>
              <p:nvPr/>
            </p:nvSpPr>
            <p:spPr bwMode="auto">
              <a:xfrm>
                <a:off x="4269" y="3654"/>
                <a:ext cx="47" cy="48"/>
              </a:xfrm>
              <a:custGeom>
                <a:avLst/>
                <a:gdLst/>
                <a:ahLst/>
                <a:cxnLst>
                  <a:cxn ang="0">
                    <a:pos x="185" y="185"/>
                  </a:cxn>
                  <a:cxn ang="0">
                    <a:pos x="0" y="0"/>
                  </a:cxn>
                  <a:cxn ang="0">
                    <a:pos x="145" y="191"/>
                  </a:cxn>
                  <a:cxn ang="0">
                    <a:pos x="185" y="185"/>
                  </a:cxn>
                </a:cxnLst>
                <a:rect l="0" t="0" r="r" b="b"/>
                <a:pathLst>
                  <a:path w="185" h="191">
                    <a:moveTo>
                      <a:pt x="185" y="185"/>
                    </a:moveTo>
                    <a:lnTo>
                      <a:pt x="0" y="0"/>
                    </a:lnTo>
                    <a:lnTo>
                      <a:pt x="145" y="191"/>
                    </a:lnTo>
                    <a:lnTo>
                      <a:pt x="185" y="185"/>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8" name="Freeform 444"/>
              <p:cNvSpPr>
                <a:spLocks/>
              </p:cNvSpPr>
              <p:nvPr/>
            </p:nvSpPr>
            <p:spPr bwMode="auto">
              <a:xfrm>
                <a:off x="4111" y="3640"/>
                <a:ext cx="145" cy="21"/>
              </a:xfrm>
              <a:custGeom>
                <a:avLst/>
                <a:gdLst/>
                <a:ahLst/>
                <a:cxnLst>
                  <a:cxn ang="0">
                    <a:pos x="0" y="60"/>
                  </a:cxn>
                  <a:cxn ang="0">
                    <a:pos x="16" y="82"/>
                  </a:cxn>
                  <a:cxn ang="0">
                    <a:pos x="582" y="0"/>
                  </a:cxn>
                  <a:cxn ang="0">
                    <a:pos x="0" y="60"/>
                  </a:cxn>
                </a:cxnLst>
                <a:rect l="0" t="0" r="r" b="b"/>
                <a:pathLst>
                  <a:path w="582" h="82">
                    <a:moveTo>
                      <a:pt x="0" y="60"/>
                    </a:moveTo>
                    <a:lnTo>
                      <a:pt x="16" y="82"/>
                    </a:lnTo>
                    <a:lnTo>
                      <a:pt x="582" y="0"/>
                    </a:lnTo>
                    <a:lnTo>
                      <a:pt x="0" y="60"/>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09" name="Freeform 445"/>
              <p:cNvSpPr>
                <a:spLocks/>
              </p:cNvSpPr>
              <p:nvPr/>
            </p:nvSpPr>
            <p:spPr bwMode="auto">
              <a:xfrm>
                <a:off x="4256" y="3640"/>
                <a:ext cx="49" cy="62"/>
              </a:xfrm>
              <a:custGeom>
                <a:avLst/>
                <a:gdLst/>
                <a:ahLst/>
                <a:cxnLst>
                  <a:cxn ang="0">
                    <a:pos x="182" y="245"/>
                  </a:cxn>
                  <a:cxn ang="0">
                    <a:pos x="198" y="245"/>
                  </a:cxn>
                  <a:cxn ang="0">
                    <a:pos x="53" y="54"/>
                  </a:cxn>
                  <a:cxn ang="0">
                    <a:pos x="0" y="0"/>
                  </a:cxn>
                  <a:cxn ang="0">
                    <a:pos x="182" y="245"/>
                  </a:cxn>
                </a:cxnLst>
                <a:rect l="0" t="0" r="r" b="b"/>
                <a:pathLst>
                  <a:path w="198" h="245">
                    <a:moveTo>
                      <a:pt x="182" y="245"/>
                    </a:moveTo>
                    <a:lnTo>
                      <a:pt x="198" y="245"/>
                    </a:lnTo>
                    <a:lnTo>
                      <a:pt x="53" y="54"/>
                    </a:lnTo>
                    <a:lnTo>
                      <a:pt x="0" y="0"/>
                    </a:lnTo>
                    <a:lnTo>
                      <a:pt x="182" y="245"/>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0" name="Freeform 446"/>
              <p:cNvSpPr>
                <a:spLocks/>
              </p:cNvSpPr>
              <p:nvPr/>
            </p:nvSpPr>
            <p:spPr bwMode="auto">
              <a:xfrm>
                <a:off x="4115" y="3640"/>
                <a:ext cx="186" cy="75"/>
              </a:xfrm>
              <a:custGeom>
                <a:avLst/>
                <a:gdLst/>
                <a:ahLst/>
                <a:cxnLst>
                  <a:cxn ang="0">
                    <a:pos x="0" y="82"/>
                  </a:cxn>
                  <a:cxn ang="0">
                    <a:pos x="164" y="299"/>
                  </a:cxn>
                  <a:cxn ang="0">
                    <a:pos x="748" y="245"/>
                  </a:cxn>
                  <a:cxn ang="0">
                    <a:pos x="566" y="0"/>
                  </a:cxn>
                  <a:cxn ang="0">
                    <a:pos x="0" y="82"/>
                  </a:cxn>
                </a:cxnLst>
                <a:rect l="0" t="0" r="r" b="b"/>
                <a:pathLst>
                  <a:path w="748" h="299">
                    <a:moveTo>
                      <a:pt x="0" y="82"/>
                    </a:moveTo>
                    <a:lnTo>
                      <a:pt x="164" y="299"/>
                    </a:lnTo>
                    <a:lnTo>
                      <a:pt x="748" y="245"/>
                    </a:lnTo>
                    <a:lnTo>
                      <a:pt x="566" y="0"/>
                    </a:lnTo>
                    <a:lnTo>
                      <a:pt x="0" y="82"/>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1" name="Freeform 447"/>
              <p:cNvSpPr>
                <a:spLocks/>
              </p:cNvSpPr>
              <p:nvPr/>
            </p:nvSpPr>
            <p:spPr bwMode="auto">
              <a:xfrm>
                <a:off x="4453" y="3896"/>
                <a:ext cx="20" cy="25"/>
              </a:xfrm>
              <a:custGeom>
                <a:avLst/>
                <a:gdLst/>
                <a:ahLst/>
                <a:cxnLst>
                  <a:cxn ang="0">
                    <a:pos x="74" y="100"/>
                  </a:cxn>
                  <a:cxn ang="0">
                    <a:pos x="79" y="100"/>
                  </a:cxn>
                  <a:cxn ang="0">
                    <a:pos x="5" y="0"/>
                  </a:cxn>
                  <a:cxn ang="0">
                    <a:pos x="0" y="3"/>
                  </a:cxn>
                  <a:cxn ang="0">
                    <a:pos x="74" y="100"/>
                  </a:cxn>
                </a:cxnLst>
                <a:rect l="0" t="0" r="r" b="b"/>
                <a:pathLst>
                  <a:path w="79" h="100">
                    <a:moveTo>
                      <a:pt x="74" y="100"/>
                    </a:moveTo>
                    <a:lnTo>
                      <a:pt x="79" y="100"/>
                    </a:lnTo>
                    <a:lnTo>
                      <a:pt x="5" y="0"/>
                    </a:lnTo>
                    <a:lnTo>
                      <a:pt x="0" y="3"/>
                    </a:lnTo>
                    <a:lnTo>
                      <a:pt x="74" y="10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2" name="Freeform 448"/>
              <p:cNvSpPr>
                <a:spLocks/>
              </p:cNvSpPr>
              <p:nvPr/>
            </p:nvSpPr>
            <p:spPr bwMode="auto">
              <a:xfrm>
                <a:off x="4226" y="3855"/>
                <a:ext cx="245" cy="99"/>
              </a:xfrm>
              <a:custGeom>
                <a:avLst/>
                <a:gdLst/>
                <a:ahLst/>
                <a:cxnLst>
                  <a:cxn ang="0">
                    <a:pos x="328" y="217"/>
                  </a:cxn>
                  <a:cxn ang="0">
                    <a:pos x="166" y="0"/>
                  </a:cxn>
                  <a:cxn ang="0">
                    <a:pos x="0" y="25"/>
                  </a:cxn>
                  <a:cxn ang="0">
                    <a:pos x="286" y="397"/>
                  </a:cxn>
                  <a:cxn ang="0">
                    <a:pos x="981" y="263"/>
                  </a:cxn>
                  <a:cxn ang="0">
                    <a:pos x="907" y="166"/>
                  </a:cxn>
                  <a:cxn ang="0">
                    <a:pos x="328" y="217"/>
                  </a:cxn>
                </a:cxnLst>
                <a:rect l="0" t="0" r="r" b="b"/>
                <a:pathLst>
                  <a:path w="981" h="397">
                    <a:moveTo>
                      <a:pt x="328" y="217"/>
                    </a:moveTo>
                    <a:lnTo>
                      <a:pt x="166" y="0"/>
                    </a:lnTo>
                    <a:lnTo>
                      <a:pt x="0" y="25"/>
                    </a:lnTo>
                    <a:lnTo>
                      <a:pt x="286" y="397"/>
                    </a:lnTo>
                    <a:lnTo>
                      <a:pt x="981" y="263"/>
                    </a:lnTo>
                    <a:lnTo>
                      <a:pt x="907" y="166"/>
                    </a:lnTo>
                    <a:lnTo>
                      <a:pt x="328" y="217"/>
                    </a:lnTo>
                    <a:close/>
                  </a:path>
                </a:pathLst>
              </a:custGeom>
              <a:solidFill>
                <a:srgbClr val="0F42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3" name="Freeform 449"/>
              <p:cNvSpPr>
                <a:spLocks/>
              </p:cNvSpPr>
              <p:nvPr/>
            </p:nvSpPr>
            <p:spPr bwMode="auto">
              <a:xfrm>
                <a:off x="4409" y="3835"/>
                <a:ext cx="60" cy="61"/>
              </a:xfrm>
              <a:custGeom>
                <a:avLst/>
                <a:gdLst/>
                <a:ahLst/>
                <a:cxnLst>
                  <a:cxn ang="0">
                    <a:pos x="238" y="238"/>
                  </a:cxn>
                  <a:cxn ang="0">
                    <a:pos x="0" y="0"/>
                  </a:cxn>
                  <a:cxn ang="0">
                    <a:pos x="178" y="244"/>
                  </a:cxn>
                  <a:cxn ang="0">
                    <a:pos x="238" y="238"/>
                  </a:cxn>
                </a:cxnLst>
                <a:rect l="0" t="0" r="r" b="b"/>
                <a:pathLst>
                  <a:path w="238" h="244">
                    <a:moveTo>
                      <a:pt x="238" y="238"/>
                    </a:moveTo>
                    <a:lnTo>
                      <a:pt x="0" y="0"/>
                    </a:lnTo>
                    <a:lnTo>
                      <a:pt x="178" y="244"/>
                    </a:lnTo>
                    <a:lnTo>
                      <a:pt x="238" y="238"/>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4" name="Freeform 450"/>
              <p:cNvSpPr>
                <a:spLocks/>
              </p:cNvSpPr>
              <p:nvPr/>
            </p:nvSpPr>
            <p:spPr bwMode="auto">
              <a:xfrm>
                <a:off x="4406" y="3835"/>
                <a:ext cx="3" cy="1"/>
              </a:xfrm>
              <a:custGeom>
                <a:avLst/>
                <a:gdLst/>
                <a:ahLst/>
                <a:cxnLst>
                  <a:cxn ang="0">
                    <a:pos x="12" y="0"/>
                  </a:cxn>
                  <a:cxn ang="0">
                    <a:pos x="0" y="2"/>
                  </a:cxn>
                  <a:cxn ang="0">
                    <a:pos x="12" y="0"/>
                  </a:cxn>
                </a:cxnLst>
                <a:rect l="0" t="0" r="r" b="b"/>
                <a:pathLst>
                  <a:path w="12" h="2">
                    <a:moveTo>
                      <a:pt x="12" y="0"/>
                    </a:moveTo>
                    <a:lnTo>
                      <a:pt x="0" y="2"/>
                    </a:lnTo>
                    <a:lnTo>
                      <a:pt x="12" y="0"/>
                    </a:lnTo>
                    <a:close/>
                  </a:path>
                </a:pathLst>
              </a:custGeom>
              <a:solidFill>
                <a:srgbClr val="4F688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5" name="Freeform 451"/>
              <p:cNvSpPr>
                <a:spLocks/>
              </p:cNvSpPr>
              <p:nvPr/>
            </p:nvSpPr>
            <p:spPr bwMode="auto">
              <a:xfrm>
                <a:off x="4263" y="3835"/>
                <a:ext cx="143" cy="20"/>
              </a:xfrm>
              <a:custGeom>
                <a:avLst/>
                <a:gdLst/>
                <a:ahLst/>
                <a:cxnLst>
                  <a:cxn ang="0">
                    <a:pos x="16" y="79"/>
                  </a:cxn>
                  <a:cxn ang="0">
                    <a:pos x="572" y="0"/>
                  </a:cxn>
                  <a:cxn ang="0">
                    <a:pos x="0" y="58"/>
                  </a:cxn>
                  <a:cxn ang="0">
                    <a:pos x="16" y="79"/>
                  </a:cxn>
                </a:cxnLst>
                <a:rect l="0" t="0" r="r" b="b"/>
                <a:pathLst>
                  <a:path w="572" h="79">
                    <a:moveTo>
                      <a:pt x="16" y="79"/>
                    </a:moveTo>
                    <a:lnTo>
                      <a:pt x="572" y="0"/>
                    </a:lnTo>
                    <a:lnTo>
                      <a:pt x="0" y="58"/>
                    </a:lnTo>
                    <a:lnTo>
                      <a:pt x="16" y="79"/>
                    </a:lnTo>
                    <a:close/>
                  </a:path>
                </a:pathLst>
              </a:custGeom>
              <a:solidFill>
                <a:srgbClr val="60915E"/>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6" name="Freeform 452"/>
              <p:cNvSpPr>
                <a:spLocks/>
              </p:cNvSpPr>
              <p:nvPr/>
            </p:nvSpPr>
            <p:spPr bwMode="auto">
              <a:xfrm>
                <a:off x="4406" y="3835"/>
                <a:ext cx="48" cy="61"/>
              </a:xfrm>
              <a:custGeom>
                <a:avLst/>
                <a:gdLst/>
                <a:ahLst/>
                <a:cxnLst>
                  <a:cxn ang="0">
                    <a:pos x="185" y="247"/>
                  </a:cxn>
                  <a:cxn ang="0">
                    <a:pos x="190" y="244"/>
                  </a:cxn>
                  <a:cxn ang="0">
                    <a:pos x="12" y="0"/>
                  </a:cxn>
                  <a:cxn ang="0">
                    <a:pos x="0" y="2"/>
                  </a:cxn>
                  <a:cxn ang="0">
                    <a:pos x="185" y="247"/>
                  </a:cxn>
                </a:cxnLst>
                <a:rect l="0" t="0" r="r" b="b"/>
                <a:pathLst>
                  <a:path w="190" h="247">
                    <a:moveTo>
                      <a:pt x="185" y="247"/>
                    </a:moveTo>
                    <a:lnTo>
                      <a:pt x="190" y="244"/>
                    </a:lnTo>
                    <a:lnTo>
                      <a:pt x="12" y="0"/>
                    </a:lnTo>
                    <a:lnTo>
                      <a:pt x="0" y="2"/>
                    </a:lnTo>
                    <a:lnTo>
                      <a:pt x="185" y="247"/>
                    </a:lnTo>
                    <a:close/>
                  </a:path>
                </a:pathLst>
              </a:custGeom>
              <a:solidFill>
                <a:srgbClr val="26423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7" name="Freeform 453"/>
              <p:cNvSpPr>
                <a:spLocks/>
              </p:cNvSpPr>
              <p:nvPr/>
            </p:nvSpPr>
            <p:spPr bwMode="auto">
              <a:xfrm>
                <a:off x="4267" y="3835"/>
                <a:ext cx="186" cy="74"/>
              </a:xfrm>
              <a:custGeom>
                <a:avLst/>
                <a:gdLst/>
                <a:ahLst/>
                <a:cxnLst>
                  <a:cxn ang="0">
                    <a:pos x="741" y="245"/>
                  </a:cxn>
                  <a:cxn ang="0">
                    <a:pos x="556" y="0"/>
                  </a:cxn>
                  <a:cxn ang="0">
                    <a:pos x="0" y="79"/>
                  </a:cxn>
                  <a:cxn ang="0">
                    <a:pos x="162" y="296"/>
                  </a:cxn>
                  <a:cxn ang="0">
                    <a:pos x="741" y="245"/>
                  </a:cxn>
                </a:cxnLst>
                <a:rect l="0" t="0" r="r" b="b"/>
                <a:pathLst>
                  <a:path w="741" h="296">
                    <a:moveTo>
                      <a:pt x="741" y="245"/>
                    </a:moveTo>
                    <a:lnTo>
                      <a:pt x="556" y="0"/>
                    </a:lnTo>
                    <a:lnTo>
                      <a:pt x="0" y="79"/>
                    </a:lnTo>
                    <a:lnTo>
                      <a:pt x="162" y="296"/>
                    </a:lnTo>
                    <a:lnTo>
                      <a:pt x="741" y="245"/>
                    </a:lnTo>
                    <a:close/>
                  </a:path>
                </a:pathLst>
              </a:custGeom>
              <a:solidFill>
                <a:srgbClr val="33593A"/>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8" name="Freeform 454"/>
              <p:cNvSpPr>
                <a:spLocks/>
              </p:cNvSpPr>
              <p:nvPr/>
            </p:nvSpPr>
            <p:spPr bwMode="auto">
              <a:xfrm>
                <a:off x="3566" y="3085"/>
                <a:ext cx="247" cy="383"/>
              </a:xfrm>
              <a:custGeom>
                <a:avLst/>
                <a:gdLst/>
                <a:ahLst/>
                <a:cxnLst>
                  <a:cxn ang="0">
                    <a:pos x="6" y="65"/>
                  </a:cxn>
                  <a:cxn ang="0">
                    <a:pos x="58" y="157"/>
                  </a:cxn>
                  <a:cxn ang="0">
                    <a:pos x="111" y="249"/>
                  </a:cxn>
                  <a:cxn ang="0">
                    <a:pos x="166" y="342"/>
                  </a:cxn>
                  <a:cxn ang="0">
                    <a:pos x="220" y="430"/>
                  </a:cxn>
                  <a:cxn ang="0">
                    <a:pos x="277" y="520"/>
                  </a:cxn>
                  <a:cxn ang="0">
                    <a:pos x="332" y="613"/>
                  </a:cxn>
                  <a:cxn ang="0">
                    <a:pos x="388" y="702"/>
                  </a:cxn>
                  <a:cxn ang="0">
                    <a:pos x="446" y="792"/>
                  </a:cxn>
                  <a:cxn ang="0">
                    <a:pos x="503" y="882"/>
                  </a:cxn>
                  <a:cxn ang="0">
                    <a:pos x="559" y="971"/>
                  </a:cxn>
                  <a:cxn ang="0">
                    <a:pos x="619" y="1061"/>
                  </a:cxn>
                  <a:cxn ang="0">
                    <a:pos x="677" y="1151"/>
                  </a:cxn>
                  <a:cxn ang="0">
                    <a:pos x="734" y="1240"/>
                  </a:cxn>
                  <a:cxn ang="0">
                    <a:pos x="790" y="1329"/>
                  </a:cxn>
                  <a:cxn ang="0">
                    <a:pos x="848" y="1419"/>
                  </a:cxn>
                  <a:cxn ang="0">
                    <a:pos x="905" y="1509"/>
                  </a:cxn>
                  <a:cxn ang="0">
                    <a:pos x="916" y="1523"/>
                  </a:cxn>
                  <a:cxn ang="0">
                    <a:pos x="932" y="1530"/>
                  </a:cxn>
                  <a:cxn ang="0">
                    <a:pos x="949" y="1530"/>
                  </a:cxn>
                  <a:cxn ang="0">
                    <a:pos x="965" y="1525"/>
                  </a:cxn>
                  <a:cxn ang="0">
                    <a:pos x="979" y="1511"/>
                  </a:cxn>
                  <a:cxn ang="0">
                    <a:pos x="986" y="1498"/>
                  </a:cxn>
                  <a:cxn ang="0">
                    <a:pos x="986" y="1479"/>
                  </a:cxn>
                  <a:cxn ang="0">
                    <a:pos x="981" y="1463"/>
                  </a:cxn>
                  <a:cxn ang="0">
                    <a:pos x="924" y="1373"/>
                  </a:cxn>
                  <a:cxn ang="0">
                    <a:pos x="866" y="1283"/>
                  </a:cxn>
                  <a:cxn ang="0">
                    <a:pos x="813" y="1194"/>
                  </a:cxn>
                  <a:cxn ang="0">
                    <a:pos x="755" y="1104"/>
                  </a:cxn>
                  <a:cxn ang="0">
                    <a:pos x="695" y="1017"/>
                  </a:cxn>
                  <a:cxn ang="0">
                    <a:pos x="639" y="928"/>
                  </a:cxn>
                  <a:cxn ang="0">
                    <a:pos x="582" y="838"/>
                  </a:cxn>
                  <a:cxn ang="0">
                    <a:pos x="524" y="749"/>
                  </a:cxn>
                  <a:cxn ang="0">
                    <a:pos x="467" y="659"/>
                  </a:cxn>
                  <a:cxn ang="0">
                    <a:pos x="413" y="569"/>
                  </a:cxn>
                  <a:cxn ang="0">
                    <a:pos x="356" y="480"/>
                  </a:cxn>
                  <a:cxn ang="0">
                    <a:pos x="302" y="388"/>
                  </a:cxn>
                  <a:cxn ang="0">
                    <a:pos x="245" y="298"/>
                  </a:cxn>
                  <a:cxn ang="0">
                    <a:pos x="191" y="208"/>
                  </a:cxn>
                  <a:cxn ang="0">
                    <a:pos x="136" y="116"/>
                  </a:cxn>
                  <a:cxn ang="0">
                    <a:pos x="85" y="23"/>
                  </a:cxn>
                  <a:cxn ang="0">
                    <a:pos x="74" y="10"/>
                  </a:cxn>
                  <a:cxn ang="0">
                    <a:pos x="60" y="2"/>
                  </a:cxn>
                  <a:cxn ang="0">
                    <a:pos x="41" y="0"/>
                  </a:cxn>
                  <a:cxn ang="0">
                    <a:pos x="25" y="5"/>
                  </a:cxn>
                  <a:cxn ang="0">
                    <a:pos x="11" y="16"/>
                  </a:cxn>
                  <a:cxn ang="0">
                    <a:pos x="3" y="30"/>
                  </a:cxn>
                  <a:cxn ang="0">
                    <a:pos x="0" y="48"/>
                  </a:cxn>
                  <a:cxn ang="0">
                    <a:pos x="6" y="65"/>
                  </a:cxn>
                </a:cxnLst>
                <a:rect l="0" t="0" r="r" b="b"/>
                <a:pathLst>
                  <a:path w="986" h="1530">
                    <a:moveTo>
                      <a:pt x="6" y="65"/>
                    </a:moveTo>
                    <a:lnTo>
                      <a:pt x="58" y="157"/>
                    </a:lnTo>
                    <a:lnTo>
                      <a:pt x="111" y="249"/>
                    </a:lnTo>
                    <a:lnTo>
                      <a:pt x="166" y="342"/>
                    </a:lnTo>
                    <a:lnTo>
                      <a:pt x="220" y="430"/>
                    </a:lnTo>
                    <a:lnTo>
                      <a:pt x="277" y="520"/>
                    </a:lnTo>
                    <a:lnTo>
                      <a:pt x="332" y="613"/>
                    </a:lnTo>
                    <a:lnTo>
                      <a:pt x="388" y="702"/>
                    </a:lnTo>
                    <a:lnTo>
                      <a:pt x="446" y="792"/>
                    </a:lnTo>
                    <a:lnTo>
                      <a:pt x="503" y="882"/>
                    </a:lnTo>
                    <a:lnTo>
                      <a:pt x="559" y="971"/>
                    </a:lnTo>
                    <a:lnTo>
                      <a:pt x="619" y="1061"/>
                    </a:lnTo>
                    <a:lnTo>
                      <a:pt x="677" y="1151"/>
                    </a:lnTo>
                    <a:lnTo>
                      <a:pt x="734" y="1240"/>
                    </a:lnTo>
                    <a:lnTo>
                      <a:pt x="790" y="1329"/>
                    </a:lnTo>
                    <a:lnTo>
                      <a:pt x="848" y="1419"/>
                    </a:lnTo>
                    <a:lnTo>
                      <a:pt x="905" y="1509"/>
                    </a:lnTo>
                    <a:lnTo>
                      <a:pt x="916" y="1523"/>
                    </a:lnTo>
                    <a:lnTo>
                      <a:pt x="932" y="1530"/>
                    </a:lnTo>
                    <a:lnTo>
                      <a:pt x="949" y="1530"/>
                    </a:lnTo>
                    <a:lnTo>
                      <a:pt x="965" y="1525"/>
                    </a:lnTo>
                    <a:lnTo>
                      <a:pt x="979" y="1511"/>
                    </a:lnTo>
                    <a:lnTo>
                      <a:pt x="986" y="1498"/>
                    </a:lnTo>
                    <a:lnTo>
                      <a:pt x="986" y="1479"/>
                    </a:lnTo>
                    <a:lnTo>
                      <a:pt x="981" y="1463"/>
                    </a:lnTo>
                    <a:lnTo>
                      <a:pt x="924" y="1373"/>
                    </a:lnTo>
                    <a:lnTo>
                      <a:pt x="866" y="1283"/>
                    </a:lnTo>
                    <a:lnTo>
                      <a:pt x="813" y="1194"/>
                    </a:lnTo>
                    <a:lnTo>
                      <a:pt x="755" y="1104"/>
                    </a:lnTo>
                    <a:lnTo>
                      <a:pt x="695" y="1017"/>
                    </a:lnTo>
                    <a:lnTo>
                      <a:pt x="639" y="928"/>
                    </a:lnTo>
                    <a:lnTo>
                      <a:pt x="582" y="838"/>
                    </a:lnTo>
                    <a:lnTo>
                      <a:pt x="524" y="749"/>
                    </a:lnTo>
                    <a:lnTo>
                      <a:pt x="467" y="659"/>
                    </a:lnTo>
                    <a:lnTo>
                      <a:pt x="413" y="569"/>
                    </a:lnTo>
                    <a:lnTo>
                      <a:pt x="356" y="480"/>
                    </a:lnTo>
                    <a:lnTo>
                      <a:pt x="302" y="388"/>
                    </a:lnTo>
                    <a:lnTo>
                      <a:pt x="245" y="298"/>
                    </a:lnTo>
                    <a:lnTo>
                      <a:pt x="191" y="208"/>
                    </a:lnTo>
                    <a:lnTo>
                      <a:pt x="136" y="116"/>
                    </a:lnTo>
                    <a:lnTo>
                      <a:pt x="85" y="23"/>
                    </a:lnTo>
                    <a:lnTo>
                      <a:pt x="74" y="10"/>
                    </a:lnTo>
                    <a:lnTo>
                      <a:pt x="60" y="2"/>
                    </a:lnTo>
                    <a:lnTo>
                      <a:pt x="41" y="0"/>
                    </a:lnTo>
                    <a:lnTo>
                      <a:pt x="25" y="5"/>
                    </a:lnTo>
                    <a:lnTo>
                      <a:pt x="11" y="16"/>
                    </a:lnTo>
                    <a:lnTo>
                      <a:pt x="3" y="30"/>
                    </a:lnTo>
                    <a:lnTo>
                      <a:pt x="0" y="48"/>
                    </a:lnTo>
                    <a:lnTo>
                      <a:pt x="6" y="65"/>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19" name="Freeform 455"/>
              <p:cNvSpPr>
                <a:spLocks/>
              </p:cNvSpPr>
              <p:nvPr/>
            </p:nvSpPr>
            <p:spPr bwMode="auto">
              <a:xfrm>
                <a:off x="3802" y="3453"/>
                <a:ext cx="281" cy="353"/>
              </a:xfrm>
              <a:custGeom>
                <a:avLst/>
                <a:gdLst/>
                <a:ahLst/>
                <a:cxnLst>
                  <a:cxn ang="0">
                    <a:pos x="9" y="73"/>
                  </a:cxn>
                  <a:cxn ang="0">
                    <a:pos x="76" y="152"/>
                  </a:cxn>
                  <a:cxn ang="0">
                    <a:pos x="145" y="234"/>
                  </a:cxn>
                  <a:cxn ang="0">
                    <a:pos x="210" y="312"/>
                  </a:cxn>
                  <a:cxn ang="0">
                    <a:pos x="277" y="394"/>
                  </a:cxn>
                  <a:cxn ang="0">
                    <a:pos x="343" y="477"/>
                  </a:cxn>
                  <a:cxn ang="0">
                    <a:pos x="408" y="560"/>
                  </a:cxn>
                  <a:cxn ang="0">
                    <a:pos x="470" y="641"/>
                  </a:cxn>
                  <a:cxn ang="0">
                    <a:pos x="535" y="725"/>
                  </a:cxn>
                  <a:cxn ang="0">
                    <a:pos x="598" y="809"/>
                  </a:cxn>
                  <a:cxn ang="0">
                    <a:pos x="663" y="890"/>
                  </a:cxn>
                  <a:cxn ang="0">
                    <a:pos x="725" y="974"/>
                  </a:cxn>
                  <a:cxn ang="0">
                    <a:pos x="788" y="1059"/>
                  </a:cxn>
                  <a:cxn ang="0">
                    <a:pos x="854" y="1143"/>
                  </a:cxn>
                  <a:cxn ang="0">
                    <a:pos x="916" y="1227"/>
                  </a:cxn>
                  <a:cxn ang="0">
                    <a:pos x="978" y="1309"/>
                  </a:cxn>
                  <a:cxn ang="0">
                    <a:pos x="1043" y="1392"/>
                  </a:cxn>
                  <a:cxn ang="0">
                    <a:pos x="1057" y="1404"/>
                  </a:cxn>
                  <a:cxn ang="0">
                    <a:pos x="1076" y="1409"/>
                  </a:cxn>
                  <a:cxn ang="0">
                    <a:pos x="1092" y="1406"/>
                  </a:cxn>
                  <a:cxn ang="0">
                    <a:pos x="1108" y="1398"/>
                  </a:cxn>
                  <a:cxn ang="0">
                    <a:pos x="1119" y="1385"/>
                  </a:cxn>
                  <a:cxn ang="0">
                    <a:pos x="1122" y="1366"/>
                  </a:cxn>
                  <a:cxn ang="0">
                    <a:pos x="1119" y="1350"/>
                  </a:cxn>
                  <a:cxn ang="0">
                    <a:pos x="1111" y="1332"/>
                  </a:cxn>
                  <a:cxn ang="0">
                    <a:pos x="1046" y="1251"/>
                  </a:cxn>
                  <a:cxn ang="0">
                    <a:pos x="983" y="1168"/>
                  </a:cxn>
                  <a:cxn ang="0">
                    <a:pos x="921" y="1083"/>
                  </a:cxn>
                  <a:cxn ang="0">
                    <a:pos x="856" y="1002"/>
                  </a:cxn>
                  <a:cxn ang="0">
                    <a:pos x="794" y="918"/>
                  </a:cxn>
                  <a:cxn ang="0">
                    <a:pos x="731" y="836"/>
                  </a:cxn>
                  <a:cxn ang="0">
                    <a:pos x="669" y="752"/>
                  </a:cxn>
                  <a:cxn ang="0">
                    <a:pos x="603" y="668"/>
                  </a:cxn>
                  <a:cxn ang="0">
                    <a:pos x="540" y="586"/>
                  </a:cxn>
                  <a:cxn ang="0">
                    <a:pos x="475" y="505"/>
                  </a:cxn>
                  <a:cxn ang="0">
                    <a:pos x="413" y="421"/>
                  </a:cxn>
                  <a:cxn ang="0">
                    <a:pos x="348" y="339"/>
                  </a:cxn>
                  <a:cxn ang="0">
                    <a:pos x="281" y="258"/>
                  </a:cxn>
                  <a:cxn ang="0">
                    <a:pos x="215" y="179"/>
                  </a:cxn>
                  <a:cxn ang="0">
                    <a:pos x="147" y="98"/>
                  </a:cxn>
                  <a:cxn ang="0">
                    <a:pos x="80" y="19"/>
                  </a:cxn>
                  <a:cxn ang="0">
                    <a:pos x="66" y="5"/>
                  </a:cxn>
                  <a:cxn ang="0">
                    <a:pos x="50" y="0"/>
                  </a:cxn>
                  <a:cxn ang="0">
                    <a:pos x="34" y="3"/>
                  </a:cxn>
                  <a:cxn ang="0">
                    <a:pos x="16" y="10"/>
                  </a:cxn>
                  <a:cxn ang="0">
                    <a:pos x="6" y="24"/>
                  </a:cxn>
                  <a:cxn ang="0">
                    <a:pos x="0" y="40"/>
                  </a:cxn>
                  <a:cxn ang="0">
                    <a:pos x="0" y="57"/>
                  </a:cxn>
                  <a:cxn ang="0">
                    <a:pos x="9" y="73"/>
                  </a:cxn>
                </a:cxnLst>
                <a:rect l="0" t="0" r="r" b="b"/>
                <a:pathLst>
                  <a:path w="1122" h="1409">
                    <a:moveTo>
                      <a:pt x="9" y="73"/>
                    </a:moveTo>
                    <a:lnTo>
                      <a:pt x="76" y="152"/>
                    </a:lnTo>
                    <a:lnTo>
                      <a:pt x="145" y="234"/>
                    </a:lnTo>
                    <a:lnTo>
                      <a:pt x="210" y="312"/>
                    </a:lnTo>
                    <a:lnTo>
                      <a:pt x="277" y="394"/>
                    </a:lnTo>
                    <a:lnTo>
                      <a:pt x="343" y="477"/>
                    </a:lnTo>
                    <a:lnTo>
                      <a:pt x="408" y="560"/>
                    </a:lnTo>
                    <a:lnTo>
                      <a:pt x="470" y="641"/>
                    </a:lnTo>
                    <a:lnTo>
                      <a:pt x="535" y="725"/>
                    </a:lnTo>
                    <a:lnTo>
                      <a:pt x="598" y="809"/>
                    </a:lnTo>
                    <a:lnTo>
                      <a:pt x="663" y="890"/>
                    </a:lnTo>
                    <a:lnTo>
                      <a:pt x="725" y="974"/>
                    </a:lnTo>
                    <a:lnTo>
                      <a:pt x="788" y="1059"/>
                    </a:lnTo>
                    <a:lnTo>
                      <a:pt x="854" y="1143"/>
                    </a:lnTo>
                    <a:lnTo>
                      <a:pt x="916" y="1227"/>
                    </a:lnTo>
                    <a:lnTo>
                      <a:pt x="978" y="1309"/>
                    </a:lnTo>
                    <a:lnTo>
                      <a:pt x="1043" y="1392"/>
                    </a:lnTo>
                    <a:lnTo>
                      <a:pt x="1057" y="1404"/>
                    </a:lnTo>
                    <a:lnTo>
                      <a:pt x="1076" y="1409"/>
                    </a:lnTo>
                    <a:lnTo>
                      <a:pt x="1092" y="1406"/>
                    </a:lnTo>
                    <a:lnTo>
                      <a:pt x="1108" y="1398"/>
                    </a:lnTo>
                    <a:lnTo>
                      <a:pt x="1119" y="1385"/>
                    </a:lnTo>
                    <a:lnTo>
                      <a:pt x="1122" y="1366"/>
                    </a:lnTo>
                    <a:lnTo>
                      <a:pt x="1119" y="1350"/>
                    </a:lnTo>
                    <a:lnTo>
                      <a:pt x="1111" y="1332"/>
                    </a:lnTo>
                    <a:lnTo>
                      <a:pt x="1046" y="1251"/>
                    </a:lnTo>
                    <a:lnTo>
                      <a:pt x="983" y="1168"/>
                    </a:lnTo>
                    <a:lnTo>
                      <a:pt x="921" y="1083"/>
                    </a:lnTo>
                    <a:lnTo>
                      <a:pt x="856" y="1002"/>
                    </a:lnTo>
                    <a:lnTo>
                      <a:pt x="794" y="918"/>
                    </a:lnTo>
                    <a:lnTo>
                      <a:pt x="731" y="836"/>
                    </a:lnTo>
                    <a:lnTo>
                      <a:pt x="669" y="752"/>
                    </a:lnTo>
                    <a:lnTo>
                      <a:pt x="603" y="668"/>
                    </a:lnTo>
                    <a:lnTo>
                      <a:pt x="540" y="586"/>
                    </a:lnTo>
                    <a:lnTo>
                      <a:pt x="475" y="505"/>
                    </a:lnTo>
                    <a:lnTo>
                      <a:pt x="413" y="421"/>
                    </a:lnTo>
                    <a:lnTo>
                      <a:pt x="348" y="339"/>
                    </a:lnTo>
                    <a:lnTo>
                      <a:pt x="281" y="258"/>
                    </a:lnTo>
                    <a:lnTo>
                      <a:pt x="215" y="179"/>
                    </a:lnTo>
                    <a:lnTo>
                      <a:pt x="147" y="98"/>
                    </a:lnTo>
                    <a:lnTo>
                      <a:pt x="80" y="19"/>
                    </a:lnTo>
                    <a:lnTo>
                      <a:pt x="66" y="5"/>
                    </a:lnTo>
                    <a:lnTo>
                      <a:pt x="50" y="0"/>
                    </a:lnTo>
                    <a:lnTo>
                      <a:pt x="34" y="3"/>
                    </a:lnTo>
                    <a:lnTo>
                      <a:pt x="16" y="10"/>
                    </a:lnTo>
                    <a:lnTo>
                      <a:pt x="6" y="24"/>
                    </a:lnTo>
                    <a:lnTo>
                      <a:pt x="0" y="40"/>
                    </a:lnTo>
                    <a:lnTo>
                      <a:pt x="0" y="57"/>
                    </a:lnTo>
                    <a:lnTo>
                      <a:pt x="9" y="73"/>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0" name="Freeform 456"/>
              <p:cNvSpPr>
                <a:spLocks/>
              </p:cNvSpPr>
              <p:nvPr/>
            </p:nvSpPr>
            <p:spPr bwMode="auto">
              <a:xfrm>
                <a:off x="4116" y="3847"/>
                <a:ext cx="189" cy="254"/>
              </a:xfrm>
              <a:custGeom>
                <a:avLst/>
                <a:gdLst/>
                <a:ahLst/>
                <a:cxnLst>
                  <a:cxn ang="0">
                    <a:pos x="5" y="65"/>
                  </a:cxn>
                  <a:cxn ang="0">
                    <a:pos x="47" y="124"/>
                  </a:cxn>
                  <a:cxn ang="0">
                    <a:pos x="84" y="184"/>
                  </a:cxn>
                  <a:cxn ang="0">
                    <a:pos x="125" y="244"/>
                  </a:cxn>
                  <a:cxn ang="0">
                    <a:pos x="165" y="304"/>
                  </a:cxn>
                  <a:cxn ang="0">
                    <a:pos x="206" y="363"/>
                  </a:cxn>
                  <a:cxn ang="0">
                    <a:pos x="248" y="423"/>
                  </a:cxn>
                  <a:cxn ang="0">
                    <a:pos x="288" y="480"/>
                  </a:cxn>
                  <a:cxn ang="0">
                    <a:pos x="331" y="540"/>
                  </a:cxn>
                  <a:cxn ang="0">
                    <a:pos x="372" y="600"/>
                  </a:cxn>
                  <a:cxn ang="0">
                    <a:pos x="416" y="656"/>
                  </a:cxn>
                  <a:cxn ang="0">
                    <a:pos x="456" y="714"/>
                  </a:cxn>
                  <a:cxn ang="0">
                    <a:pos x="500" y="771"/>
                  </a:cxn>
                  <a:cxn ang="0">
                    <a:pos x="543" y="831"/>
                  </a:cxn>
                  <a:cxn ang="0">
                    <a:pos x="587" y="885"/>
                  </a:cxn>
                  <a:cxn ang="0">
                    <a:pos x="633" y="942"/>
                  </a:cxn>
                  <a:cxn ang="0">
                    <a:pos x="676" y="998"/>
                  </a:cxn>
                  <a:cxn ang="0">
                    <a:pos x="689" y="1009"/>
                  </a:cxn>
                  <a:cxn ang="0">
                    <a:pos x="709" y="1016"/>
                  </a:cxn>
                  <a:cxn ang="0">
                    <a:pos x="726" y="1012"/>
                  </a:cxn>
                  <a:cxn ang="0">
                    <a:pos x="742" y="1004"/>
                  </a:cxn>
                  <a:cxn ang="0">
                    <a:pos x="752" y="991"/>
                  </a:cxn>
                  <a:cxn ang="0">
                    <a:pos x="755" y="972"/>
                  </a:cxn>
                  <a:cxn ang="0">
                    <a:pos x="752" y="956"/>
                  </a:cxn>
                  <a:cxn ang="0">
                    <a:pos x="744" y="939"/>
                  </a:cxn>
                  <a:cxn ang="0">
                    <a:pos x="701" y="885"/>
                  </a:cxn>
                  <a:cxn ang="0">
                    <a:pos x="657" y="827"/>
                  </a:cxn>
                  <a:cxn ang="0">
                    <a:pos x="613" y="771"/>
                  </a:cxn>
                  <a:cxn ang="0">
                    <a:pos x="571" y="714"/>
                  </a:cxn>
                  <a:cxn ang="0">
                    <a:pos x="527" y="656"/>
                  </a:cxn>
                  <a:cxn ang="0">
                    <a:pos x="486" y="600"/>
                  </a:cxn>
                  <a:cxn ang="0">
                    <a:pos x="442" y="543"/>
                  </a:cxn>
                  <a:cxn ang="0">
                    <a:pos x="402" y="485"/>
                  </a:cxn>
                  <a:cxn ang="0">
                    <a:pos x="361" y="429"/>
                  </a:cxn>
                  <a:cxn ang="0">
                    <a:pos x="320" y="369"/>
                  </a:cxn>
                  <a:cxn ang="0">
                    <a:pos x="280" y="312"/>
                  </a:cxn>
                  <a:cxn ang="0">
                    <a:pos x="239" y="254"/>
                  </a:cxn>
                  <a:cxn ang="0">
                    <a:pos x="201" y="195"/>
                  </a:cxn>
                  <a:cxn ang="0">
                    <a:pos x="160" y="136"/>
                  </a:cxn>
                  <a:cxn ang="0">
                    <a:pos x="119" y="78"/>
                  </a:cxn>
                  <a:cxn ang="0">
                    <a:pos x="82" y="18"/>
                  </a:cxn>
                  <a:cxn ang="0">
                    <a:pos x="68" y="5"/>
                  </a:cxn>
                  <a:cxn ang="0">
                    <a:pos x="54" y="0"/>
                  </a:cxn>
                  <a:cxn ang="0">
                    <a:pos x="35" y="0"/>
                  </a:cxn>
                  <a:cxn ang="0">
                    <a:pos x="19" y="5"/>
                  </a:cxn>
                  <a:cxn ang="0">
                    <a:pos x="5" y="18"/>
                  </a:cxn>
                  <a:cxn ang="0">
                    <a:pos x="0" y="32"/>
                  </a:cxn>
                  <a:cxn ang="0">
                    <a:pos x="0" y="48"/>
                  </a:cxn>
                  <a:cxn ang="0">
                    <a:pos x="5" y="65"/>
                  </a:cxn>
                </a:cxnLst>
                <a:rect l="0" t="0" r="r" b="b"/>
                <a:pathLst>
                  <a:path w="755" h="1016">
                    <a:moveTo>
                      <a:pt x="5" y="65"/>
                    </a:moveTo>
                    <a:lnTo>
                      <a:pt x="47" y="124"/>
                    </a:lnTo>
                    <a:lnTo>
                      <a:pt x="84" y="184"/>
                    </a:lnTo>
                    <a:lnTo>
                      <a:pt x="125" y="244"/>
                    </a:lnTo>
                    <a:lnTo>
                      <a:pt x="165" y="304"/>
                    </a:lnTo>
                    <a:lnTo>
                      <a:pt x="206" y="363"/>
                    </a:lnTo>
                    <a:lnTo>
                      <a:pt x="248" y="423"/>
                    </a:lnTo>
                    <a:lnTo>
                      <a:pt x="288" y="480"/>
                    </a:lnTo>
                    <a:lnTo>
                      <a:pt x="331" y="540"/>
                    </a:lnTo>
                    <a:lnTo>
                      <a:pt x="372" y="600"/>
                    </a:lnTo>
                    <a:lnTo>
                      <a:pt x="416" y="656"/>
                    </a:lnTo>
                    <a:lnTo>
                      <a:pt x="456" y="714"/>
                    </a:lnTo>
                    <a:lnTo>
                      <a:pt x="500" y="771"/>
                    </a:lnTo>
                    <a:lnTo>
                      <a:pt x="543" y="831"/>
                    </a:lnTo>
                    <a:lnTo>
                      <a:pt x="587" y="885"/>
                    </a:lnTo>
                    <a:lnTo>
                      <a:pt x="633" y="942"/>
                    </a:lnTo>
                    <a:lnTo>
                      <a:pt x="676" y="998"/>
                    </a:lnTo>
                    <a:lnTo>
                      <a:pt x="689" y="1009"/>
                    </a:lnTo>
                    <a:lnTo>
                      <a:pt x="709" y="1016"/>
                    </a:lnTo>
                    <a:lnTo>
                      <a:pt x="726" y="1012"/>
                    </a:lnTo>
                    <a:lnTo>
                      <a:pt x="742" y="1004"/>
                    </a:lnTo>
                    <a:lnTo>
                      <a:pt x="752" y="991"/>
                    </a:lnTo>
                    <a:lnTo>
                      <a:pt x="755" y="972"/>
                    </a:lnTo>
                    <a:lnTo>
                      <a:pt x="752" y="956"/>
                    </a:lnTo>
                    <a:lnTo>
                      <a:pt x="744" y="939"/>
                    </a:lnTo>
                    <a:lnTo>
                      <a:pt x="701" y="885"/>
                    </a:lnTo>
                    <a:lnTo>
                      <a:pt x="657" y="827"/>
                    </a:lnTo>
                    <a:lnTo>
                      <a:pt x="613" y="771"/>
                    </a:lnTo>
                    <a:lnTo>
                      <a:pt x="571" y="714"/>
                    </a:lnTo>
                    <a:lnTo>
                      <a:pt x="527" y="656"/>
                    </a:lnTo>
                    <a:lnTo>
                      <a:pt x="486" y="600"/>
                    </a:lnTo>
                    <a:lnTo>
                      <a:pt x="442" y="543"/>
                    </a:lnTo>
                    <a:lnTo>
                      <a:pt x="402" y="485"/>
                    </a:lnTo>
                    <a:lnTo>
                      <a:pt x="361" y="429"/>
                    </a:lnTo>
                    <a:lnTo>
                      <a:pt x="320" y="369"/>
                    </a:lnTo>
                    <a:lnTo>
                      <a:pt x="280" y="312"/>
                    </a:lnTo>
                    <a:lnTo>
                      <a:pt x="239" y="254"/>
                    </a:lnTo>
                    <a:lnTo>
                      <a:pt x="201" y="195"/>
                    </a:lnTo>
                    <a:lnTo>
                      <a:pt x="160" y="136"/>
                    </a:lnTo>
                    <a:lnTo>
                      <a:pt x="119" y="78"/>
                    </a:lnTo>
                    <a:lnTo>
                      <a:pt x="82" y="18"/>
                    </a:lnTo>
                    <a:lnTo>
                      <a:pt x="68" y="5"/>
                    </a:lnTo>
                    <a:lnTo>
                      <a:pt x="54" y="0"/>
                    </a:lnTo>
                    <a:lnTo>
                      <a:pt x="35" y="0"/>
                    </a:lnTo>
                    <a:lnTo>
                      <a:pt x="19" y="5"/>
                    </a:lnTo>
                    <a:lnTo>
                      <a:pt x="5" y="18"/>
                    </a:lnTo>
                    <a:lnTo>
                      <a:pt x="0" y="32"/>
                    </a:lnTo>
                    <a:lnTo>
                      <a:pt x="0" y="48"/>
                    </a:lnTo>
                    <a:lnTo>
                      <a:pt x="5" y="65"/>
                    </a:lnTo>
                    <a:close/>
                  </a:path>
                </a:pathLst>
              </a:custGeom>
              <a:solidFill>
                <a:srgbClr val="CEF2A5"/>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1" name="Freeform 457"/>
              <p:cNvSpPr>
                <a:spLocks/>
              </p:cNvSpPr>
              <p:nvPr/>
            </p:nvSpPr>
            <p:spPr bwMode="auto">
              <a:xfrm>
                <a:off x="3907" y="3135"/>
                <a:ext cx="689" cy="862"/>
              </a:xfrm>
              <a:custGeom>
                <a:avLst/>
                <a:gdLst/>
                <a:ahLst/>
                <a:cxnLst>
                  <a:cxn ang="0">
                    <a:pos x="2742" y="3451"/>
                  </a:cxn>
                  <a:cxn ang="0">
                    <a:pos x="2696" y="3449"/>
                  </a:cxn>
                  <a:cxn ang="0">
                    <a:pos x="2612" y="3343"/>
                  </a:cxn>
                  <a:cxn ang="0">
                    <a:pos x="2528" y="3237"/>
                  </a:cxn>
                  <a:cxn ang="0">
                    <a:pos x="2446" y="3128"/>
                  </a:cxn>
                  <a:cxn ang="0">
                    <a:pos x="2363" y="3022"/>
                  </a:cxn>
                  <a:cxn ang="0">
                    <a:pos x="2281" y="2916"/>
                  </a:cxn>
                  <a:cxn ang="0">
                    <a:pos x="2197" y="2807"/>
                  </a:cxn>
                  <a:cxn ang="0">
                    <a:pos x="2116" y="2702"/>
                  </a:cxn>
                  <a:cxn ang="0">
                    <a:pos x="2033" y="2594"/>
                  </a:cxn>
                  <a:cxn ang="0">
                    <a:pos x="1950" y="2488"/>
                  </a:cxn>
                  <a:cxn ang="0">
                    <a:pos x="1869" y="2379"/>
                  </a:cxn>
                  <a:cxn ang="0">
                    <a:pos x="1786" y="2273"/>
                  </a:cxn>
                  <a:cxn ang="0">
                    <a:pos x="1705" y="2164"/>
                  </a:cxn>
                  <a:cxn ang="0">
                    <a:pos x="1620" y="2058"/>
                  </a:cxn>
                  <a:cxn ang="0">
                    <a:pos x="1539" y="1950"/>
                  </a:cxn>
                  <a:cxn ang="0">
                    <a:pos x="1458" y="1844"/>
                  </a:cxn>
                  <a:cxn ang="0">
                    <a:pos x="1373" y="1735"/>
                  </a:cxn>
                  <a:cxn ang="0">
                    <a:pos x="1292" y="1629"/>
                  </a:cxn>
                  <a:cxn ang="0">
                    <a:pos x="1208" y="1524"/>
                  </a:cxn>
                  <a:cxn ang="0">
                    <a:pos x="1124" y="1418"/>
                  </a:cxn>
                  <a:cxn ang="0">
                    <a:pos x="1042" y="1309"/>
                  </a:cxn>
                  <a:cxn ang="0">
                    <a:pos x="959" y="1203"/>
                  </a:cxn>
                  <a:cxn ang="0">
                    <a:pos x="874" y="1097"/>
                  </a:cxn>
                  <a:cxn ang="0">
                    <a:pos x="788" y="991"/>
                  </a:cxn>
                  <a:cxn ang="0">
                    <a:pos x="703" y="889"/>
                  </a:cxn>
                  <a:cxn ang="0">
                    <a:pos x="616" y="783"/>
                  </a:cxn>
                  <a:cxn ang="0">
                    <a:pos x="532" y="676"/>
                  </a:cxn>
                  <a:cxn ang="0">
                    <a:pos x="445" y="573"/>
                  </a:cxn>
                  <a:cxn ang="0">
                    <a:pos x="356" y="470"/>
                  </a:cxn>
                  <a:cxn ang="0">
                    <a:pos x="269" y="367"/>
                  </a:cxn>
                  <a:cxn ang="0">
                    <a:pos x="179" y="263"/>
                  </a:cxn>
                  <a:cxn ang="0">
                    <a:pos x="89" y="161"/>
                  </a:cxn>
                  <a:cxn ang="0">
                    <a:pos x="0" y="57"/>
                  </a:cxn>
                  <a:cxn ang="0">
                    <a:pos x="0" y="41"/>
                  </a:cxn>
                  <a:cxn ang="0">
                    <a:pos x="0" y="25"/>
                  </a:cxn>
                  <a:cxn ang="0">
                    <a:pos x="3" y="11"/>
                  </a:cxn>
                  <a:cxn ang="0">
                    <a:pos x="13" y="0"/>
                  </a:cxn>
                  <a:cxn ang="0">
                    <a:pos x="59" y="11"/>
                  </a:cxn>
                  <a:cxn ang="0">
                    <a:pos x="853" y="948"/>
                  </a:cxn>
                  <a:cxn ang="0">
                    <a:pos x="2357" y="2911"/>
                  </a:cxn>
                  <a:cxn ang="0">
                    <a:pos x="2403" y="2978"/>
                  </a:cxn>
                  <a:cxn ang="0">
                    <a:pos x="2452" y="3044"/>
                  </a:cxn>
                  <a:cxn ang="0">
                    <a:pos x="2504" y="3109"/>
                  </a:cxn>
                  <a:cxn ang="0">
                    <a:pos x="2558" y="3172"/>
                  </a:cxn>
                  <a:cxn ang="0">
                    <a:pos x="2610" y="3237"/>
                  </a:cxn>
                  <a:cxn ang="0">
                    <a:pos x="2661" y="3302"/>
                  </a:cxn>
                  <a:cxn ang="0">
                    <a:pos x="2710" y="3367"/>
                  </a:cxn>
                  <a:cxn ang="0">
                    <a:pos x="2756" y="3435"/>
                  </a:cxn>
                  <a:cxn ang="0">
                    <a:pos x="2742" y="3451"/>
                  </a:cxn>
                </a:cxnLst>
                <a:rect l="0" t="0" r="r" b="b"/>
                <a:pathLst>
                  <a:path w="2756" h="3451">
                    <a:moveTo>
                      <a:pt x="2742" y="3451"/>
                    </a:moveTo>
                    <a:lnTo>
                      <a:pt x="2696" y="3449"/>
                    </a:lnTo>
                    <a:lnTo>
                      <a:pt x="2612" y="3343"/>
                    </a:lnTo>
                    <a:lnTo>
                      <a:pt x="2528" y="3237"/>
                    </a:lnTo>
                    <a:lnTo>
                      <a:pt x="2446" y="3128"/>
                    </a:lnTo>
                    <a:lnTo>
                      <a:pt x="2363" y="3022"/>
                    </a:lnTo>
                    <a:lnTo>
                      <a:pt x="2281" y="2916"/>
                    </a:lnTo>
                    <a:lnTo>
                      <a:pt x="2197" y="2807"/>
                    </a:lnTo>
                    <a:lnTo>
                      <a:pt x="2116" y="2702"/>
                    </a:lnTo>
                    <a:lnTo>
                      <a:pt x="2033" y="2594"/>
                    </a:lnTo>
                    <a:lnTo>
                      <a:pt x="1950" y="2488"/>
                    </a:lnTo>
                    <a:lnTo>
                      <a:pt x="1869" y="2379"/>
                    </a:lnTo>
                    <a:lnTo>
                      <a:pt x="1786" y="2273"/>
                    </a:lnTo>
                    <a:lnTo>
                      <a:pt x="1705" y="2164"/>
                    </a:lnTo>
                    <a:lnTo>
                      <a:pt x="1620" y="2058"/>
                    </a:lnTo>
                    <a:lnTo>
                      <a:pt x="1539" y="1950"/>
                    </a:lnTo>
                    <a:lnTo>
                      <a:pt x="1458" y="1844"/>
                    </a:lnTo>
                    <a:lnTo>
                      <a:pt x="1373" y="1735"/>
                    </a:lnTo>
                    <a:lnTo>
                      <a:pt x="1292" y="1629"/>
                    </a:lnTo>
                    <a:lnTo>
                      <a:pt x="1208" y="1524"/>
                    </a:lnTo>
                    <a:lnTo>
                      <a:pt x="1124" y="1418"/>
                    </a:lnTo>
                    <a:lnTo>
                      <a:pt x="1042" y="1309"/>
                    </a:lnTo>
                    <a:lnTo>
                      <a:pt x="959" y="1203"/>
                    </a:lnTo>
                    <a:lnTo>
                      <a:pt x="874" y="1097"/>
                    </a:lnTo>
                    <a:lnTo>
                      <a:pt x="788" y="991"/>
                    </a:lnTo>
                    <a:lnTo>
                      <a:pt x="703" y="889"/>
                    </a:lnTo>
                    <a:lnTo>
                      <a:pt x="616" y="783"/>
                    </a:lnTo>
                    <a:lnTo>
                      <a:pt x="532" y="676"/>
                    </a:lnTo>
                    <a:lnTo>
                      <a:pt x="445" y="573"/>
                    </a:lnTo>
                    <a:lnTo>
                      <a:pt x="356" y="470"/>
                    </a:lnTo>
                    <a:lnTo>
                      <a:pt x="269" y="367"/>
                    </a:lnTo>
                    <a:lnTo>
                      <a:pt x="179" y="263"/>
                    </a:lnTo>
                    <a:lnTo>
                      <a:pt x="89" y="161"/>
                    </a:lnTo>
                    <a:lnTo>
                      <a:pt x="0" y="57"/>
                    </a:lnTo>
                    <a:lnTo>
                      <a:pt x="0" y="41"/>
                    </a:lnTo>
                    <a:lnTo>
                      <a:pt x="0" y="25"/>
                    </a:lnTo>
                    <a:lnTo>
                      <a:pt x="3" y="11"/>
                    </a:lnTo>
                    <a:lnTo>
                      <a:pt x="13" y="0"/>
                    </a:lnTo>
                    <a:lnTo>
                      <a:pt x="59" y="11"/>
                    </a:lnTo>
                    <a:lnTo>
                      <a:pt x="853" y="948"/>
                    </a:lnTo>
                    <a:lnTo>
                      <a:pt x="2357" y="2911"/>
                    </a:lnTo>
                    <a:lnTo>
                      <a:pt x="2403" y="2978"/>
                    </a:lnTo>
                    <a:lnTo>
                      <a:pt x="2452" y="3044"/>
                    </a:lnTo>
                    <a:lnTo>
                      <a:pt x="2504" y="3109"/>
                    </a:lnTo>
                    <a:lnTo>
                      <a:pt x="2558" y="3172"/>
                    </a:lnTo>
                    <a:lnTo>
                      <a:pt x="2610" y="3237"/>
                    </a:lnTo>
                    <a:lnTo>
                      <a:pt x="2661" y="3302"/>
                    </a:lnTo>
                    <a:lnTo>
                      <a:pt x="2710" y="3367"/>
                    </a:lnTo>
                    <a:lnTo>
                      <a:pt x="2756" y="3435"/>
                    </a:lnTo>
                    <a:lnTo>
                      <a:pt x="2742" y="345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2" name="Freeform 458"/>
              <p:cNvSpPr>
                <a:spLocks/>
              </p:cNvSpPr>
              <p:nvPr/>
            </p:nvSpPr>
            <p:spPr bwMode="auto">
              <a:xfrm>
                <a:off x="3481" y="3125"/>
                <a:ext cx="1114" cy="1023"/>
              </a:xfrm>
              <a:custGeom>
                <a:avLst/>
                <a:gdLst/>
                <a:ahLst/>
                <a:cxnLst>
                  <a:cxn ang="0">
                    <a:pos x="3188" y="4079"/>
                  </a:cxn>
                  <a:cxn ang="0">
                    <a:pos x="3050" y="4044"/>
                  </a:cxn>
                  <a:cxn ang="0">
                    <a:pos x="3196" y="3991"/>
                  </a:cxn>
                  <a:cxn ang="0">
                    <a:pos x="3017" y="3760"/>
                  </a:cxn>
                  <a:cxn ang="0">
                    <a:pos x="2833" y="3748"/>
                  </a:cxn>
                  <a:cxn ang="0">
                    <a:pos x="2865" y="3864"/>
                  </a:cxn>
                  <a:cxn ang="0">
                    <a:pos x="2981" y="3889"/>
                  </a:cxn>
                  <a:cxn ang="0">
                    <a:pos x="2875" y="3991"/>
                  </a:cxn>
                  <a:cxn ang="0">
                    <a:pos x="2748" y="3915"/>
                  </a:cxn>
                  <a:cxn ang="0">
                    <a:pos x="2628" y="3672"/>
                  </a:cxn>
                  <a:cxn ang="0">
                    <a:pos x="2515" y="3497"/>
                  </a:cxn>
                  <a:cxn ang="0">
                    <a:pos x="2403" y="3383"/>
                  </a:cxn>
                  <a:cxn ang="0">
                    <a:pos x="2335" y="3397"/>
                  </a:cxn>
                  <a:cxn ang="0">
                    <a:pos x="2327" y="3351"/>
                  </a:cxn>
                  <a:cxn ang="0">
                    <a:pos x="2302" y="3253"/>
                  </a:cxn>
                  <a:cxn ang="0">
                    <a:pos x="2154" y="3253"/>
                  </a:cxn>
                  <a:cxn ang="0">
                    <a:pos x="2230" y="3196"/>
                  </a:cxn>
                  <a:cxn ang="0">
                    <a:pos x="2173" y="3095"/>
                  </a:cxn>
                  <a:cxn ang="0">
                    <a:pos x="2094" y="3106"/>
                  </a:cxn>
                  <a:cxn ang="0">
                    <a:pos x="1999" y="2868"/>
                  </a:cxn>
                  <a:cxn ang="0">
                    <a:pos x="1977" y="2686"/>
                  </a:cxn>
                  <a:cxn ang="0">
                    <a:pos x="2089" y="2593"/>
                  </a:cxn>
                  <a:cxn ang="0">
                    <a:pos x="1801" y="2186"/>
                  </a:cxn>
                  <a:cxn ang="0">
                    <a:pos x="1489" y="1784"/>
                  </a:cxn>
                  <a:cxn ang="0">
                    <a:pos x="1214" y="1445"/>
                  </a:cxn>
                  <a:cxn ang="0">
                    <a:pos x="967" y="1369"/>
                  </a:cxn>
                  <a:cxn ang="0">
                    <a:pos x="787" y="1140"/>
                  </a:cxn>
                  <a:cxn ang="0">
                    <a:pos x="605" y="918"/>
                  </a:cxn>
                  <a:cxn ang="0">
                    <a:pos x="378" y="733"/>
                  </a:cxn>
                  <a:cxn ang="0">
                    <a:pos x="456" y="666"/>
                  </a:cxn>
                  <a:cxn ang="0">
                    <a:pos x="325" y="568"/>
                  </a:cxn>
                  <a:cxn ang="0">
                    <a:pos x="279" y="514"/>
                  </a:cxn>
                  <a:cxn ang="0">
                    <a:pos x="272" y="414"/>
                  </a:cxn>
                  <a:cxn ang="0">
                    <a:pos x="147" y="394"/>
                  </a:cxn>
                  <a:cxn ang="0">
                    <a:pos x="0" y="44"/>
                  </a:cxn>
                  <a:cxn ang="0">
                    <a:pos x="342" y="324"/>
                  </a:cxn>
                  <a:cxn ang="0">
                    <a:pos x="540" y="696"/>
                  </a:cxn>
                  <a:cxn ang="0">
                    <a:pos x="785" y="1029"/>
                  </a:cxn>
                  <a:cxn ang="0">
                    <a:pos x="1064" y="1285"/>
                  </a:cxn>
                  <a:cxn ang="0">
                    <a:pos x="1330" y="1447"/>
                  </a:cxn>
                  <a:cxn ang="0">
                    <a:pos x="2118" y="2651"/>
                  </a:cxn>
                  <a:cxn ang="0">
                    <a:pos x="2055" y="2803"/>
                  </a:cxn>
                  <a:cxn ang="0">
                    <a:pos x="2230" y="3028"/>
                  </a:cxn>
                  <a:cxn ang="0">
                    <a:pos x="2330" y="3150"/>
                  </a:cxn>
                  <a:cxn ang="0">
                    <a:pos x="2417" y="3164"/>
                  </a:cxn>
                  <a:cxn ang="0">
                    <a:pos x="2411" y="3240"/>
                  </a:cxn>
                  <a:cxn ang="0">
                    <a:pos x="2553" y="3335"/>
                  </a:cxn>
                  <a:cxn ang="0">
                    <a:pos x="2512" y="3395"/>
                  </a:cxn>
                  <a:cxn ang="0">
                    <a:pos x="2612" y="3487"/>
                  </a:cxn>
                  <a:cxn ang="0">
                    <a:pos x="2738" y="3476"/>
                  </a:cxn>
                  <a:cxn ang="0">
                    <a:pos x="2637" y="3302"/>
                  </a:cxn>
                  <a:cxn ang="0">
                    <a:pos x="2427" y="3023"/>
                  </a:cxn>
                  <a:cxn ang="0">
                    <a:pos x="2256" y="2702"/>
                  </a:cxn>
                  <a:cxn ang="0">
                    <a:pos x="2447" y="2946"/>
                  </a:cxn>
                  <a:cxn ang="0">
                    <a:pos x="2822" y="3418"/>
                  </a:cxn>
                  <a:cxn ang="0">
                    <a:pos x="3207" y="3885"/>
                  </a:cxn>
                  <a:cxn ang="0">
                    <a:pos x="3438" y="3954"/>
                  </a:cxn>
                  <a:cxn ang="0">
                    <a:pos x="3634" y="3894"/>
                  </a:cxn>
                  <a:cxn ang="0">
                    <a:pos x="4456" y="3704"/>
                  </a:cxn>
                </a:cxnLst>
                <a:rect l="0" t="0" r="r" b="b"/>
                <a:pathLst>
                  <a:path w="4456" h="4092">
                    <a:moveTo>
                      <a:pt x="3343" y="4035"/>
                    </a:moveTo>
                    <a:lnTo>
                      <a:pt x="3316" y="4060"/>
                    </a:lnTo>
                    <a:lnTo>
                      <a:pt x="3288" y="4074"/>
                    </a:lnTo>
                    <a:lnTo>
                      <a:pt x="3256" y="4079"/>
                    </a:lnTo>
                    <a:lnTo>
                      <a:pt x="3223" y="4079"/>
                    </a:lnTo>
                    <a:lnTo>
                      <a:pt x="3188" y="4079"/>
                    </a:lnTo>
                    <a:lnTo>
                      <a:pt x="3152" y="4079"/>
                    </a:lnTo>
                    <a:lnTo>
                      <a:pt x="3117" y="4081"/>
                    </a:lnTo>
                    <a:lnTo>
                      <a:pt x="3082" y="4092"/>
                    </a:lnTo>
                    <a:lnTo>
                      <a:pt x="3036" y="4092"/>
                    </a:lnTo>
                    <a:lnTo>
                      <a:pt x="3039" y="4062"/>
                    </a:lnTo>
                    <a:lnTo>
                      <a:pt x="3050" y="4044"/>
                    </a:lnTo>
                    <a:lnTo>
                      <a:pt x="3071" y="4032"/>
                    </a:lnTo>
                    <a:lnTo>
                      <a:pt x="3096" y="4024"/>
                    </a:lnTo>
                    <a:lnTo>
                      <a:pt x="3122" y="4021"/>
                    </a:lnTo>
                    <a:lnTo>
                      <a:pt x="3150" y="4016"/>
                    </a:lnTo>
                    <a:lnTo>
                      <a:pt x="3177" y="4008"/>
                    </a:lnTo>
                    <a:lnTo>
                      <a:pt x="3196" y="3991"/>
                    </a:lnTo>
                    <a:lnTo>
                      <a:pt x="3172" y="3954"/>
                    </a:lnTo>
                    <a:lnTo>
                      <a:pt x="3142" y="3913"/>
                    </a:lnTo>
                    <a:lnTo>
                      <a:pt x="3112" y="3875"/>
                    </a:lnTo>
                    <a:lnTo>
                      <a:pt x="3082" y="3837"/>
                    </a:lnTo>
                    <a:lnTo>
                      <a:pt x="3050" y="3799"/>
                    </a:lnTo>
                    <a:lnTo>
                      <a:pt x="3017" y="3760"/>
                    </a:lnTo>
                    <a:lnTo>
                      <a:pt x="2985" y="3723"/>
                    </a:lnTo>
                    <a:lnTo>
                      <a:pt x="2955" y="3684"/>
                    </a:lnTo>
                    <a:lnTo>
                      <a:pt x="2939" y="3718"/>
                    </a:lnTo>
                    <a:lnTo>
                      <a:pt x="2909" y="3734"/>
                    </a:lnTo>
                    <a:lnTo>
                      <a:pt x="2870" y="3742"/>
                    </a:lnTo>
                    <a:lnTo>
                      <a:pt x="2833" y="3748"/>
                    </a:lnTo>
                    <a:lnTo>
                      <a:pt x="2803" y="3753"/>
                    </a:lnTo>
                    <a:lnTo>
                      <a:pt x="2789" y="3764"/>
                    </a:lnTo>
                    <a:lnTo>
                      <a:pt x="2797" y="3788"/>
                    </a:lnTo>
                    <a:lnTo>
                      <a:pt x="2838" y="3832"/>
                    </a:lnTo>
                    <a:lnTo>
                      <a:pt x="2849" y="3853"/>
                    </a:lnTo>
                    <a:lnTo>
                      <a:pt x="2865" y="3864"/>
                    </a:lnTo>
                    <a:lnTo>
                      <a:pt x="2884" y="3873"/>
                    </a:lnTo>
                    <a:lnTo>
                      <a:pt x="2903" y="3873"/>
                    </a:lnTo>
                    <a:lnTo>
                      <a:pt x="2925" y="3873"/>
                    </a:lnTo>
                    <a:lnTo>
                      <a:pt x="2946" y="3875"/>
                    </a:lnTo>
                    <a:lnTo>
                      <a:pt x="2965" y="3878"/>
                    </a:lnTo>
                    <a:lnTo>
                      <a:pt x="2981" y="3889"/>
                    </a:lnTo>
                    <a:lnTo>
                      <a:pt x="2960" y="3908"/>
                    </a:lnTo>
                    <a:lnTo>
                      <a:pt x="2944" y="3931"/>
                    </a:lnTo>
                    <a:lnTo>
                      <a:pt x="2935" y="3959"/>
                    </a:lnTo>
                    <a:lnTo>
                      <a:pt x="2935" y="3989"/>
                    </a:lnTo>
                    <a:lnTo>
                      <a:pt x="2903" y="3997"/>
                    </a:lnTo>
                    <a:lnTo>
                      <a:pt x="2875" y="3991"/>
                    </a:lnTo>
                    <a:lnTo>
                      <a:pt x="2854" y="3981"/>
                    </a:lnTo>
                    <a:lnTo>
                      <a:pt x="2838" y="3961"/>
                    </a:lnTo>
                    <a:lnTo>
                      <a:pt x="2822" y="3943"/>
                    </a:lnTo>
                    <a:lnTo>
                      <a:pt x="2803" y="3926"/>
                    </a:lnTo>
                    <a:lnTo>
                      <a:pt x="2778" y="3915"/>
                    </a:lnTo>
                    <a:lnTo>
                      <a:pt x="2748" y="3915"/>
                    </a:lnTo>
                    <a:lnTo>
                      <a:pt x="2778" y="3885"/>
                    </a:lnTo>
                    <a:lnTo>
                      <a:pt x="2745" y="3845"/>
                    </a:lnTo>
                    <a:lnTo>
                      <a:pt x="2718" y="3802"/>
                    </a:lnTo>
                    <a:lnTo>
                      <a:pt x="2688" y="3758"/>
                    </a:lnTo>
                    <a:lnTo>
                      <a:pt x="2658" y="3712"/>
                    </a:lnTo>
                    <a:lnTo>
                      <a:pt x="2628" y="3672"/>
                    </a:lnTo>
                    <a:lnTo>
                      <a:pt x="2593" y="3636"/>
                    </a:lnTo>
                    <a:lnTo>
                      <a:pt x="2553" y="3603"/>
                    </a:lnTo>
                    <a:lnTo>
                      <a:pt x="2509" y="3582"/>
                    </a:lnTo>
                    <a:lnTo>
                      <a:pt x="2523" y="3552"/>
                    </a:lnTo>
                    <a:lnTo>
                      <a:pt x="2526" y="3522"/>
                    </a:lnTo>
                    <a:lnTo>
                      <a:pt x="2515" y="3497"/>
                    </a:lnTo>
                    <a:lnTo>
                      <a:pt x="2498" y="3471"/>
                    </a:lnTo>
                    <a:lnTo>
                      <a:pt x="2477" y="3448"/>
                    </a:lnTo>
                    <a:lnTo>
                      <a:pt x="2452" y="3424"/>
                    </a:lnTo>
                    <a:lnTo>
                      <a:pt x="2431" y="3402"/>
                    </a:lnTo>
                    <a:lnTo>
                      <a:pt x="2411" y="3378"/>
                    </a:lnTo>
                    <a:lnTo>
                      <a:pt x="2403" y="3383"/>
                    </a:lnTo>
                    <a:lnTo>
                      <a:pt x="2392" y="3386"/>
                    </a:lnTo>
                    <a:lnTo>
                      <a:pt x="2381" y="3388"/>
                    </a:lnTo>
                    <a:lnTo>
                      <a:pt x="2368" y="3388"/>
                    </a:lnTo>
                    <a:lnTo>
                      <a:pt x="2357" y="3388"/>
                    </a:lnTo>
                    <a:lnTo>
                      <a:pt x="2346" y="3392"/>
                    </a:lnTo>
                    <a:lnTo>
                      <a:pt x="2335" y="3397"/>
                    </a:lnTo>
                    <a:lnTo>
                      <a:pt x="2325" y="3405"/>
                    </a:lnTo>
                    <a:lnTo>
                      <a:pt x="2314" y="3397"/>
                    </a:lnTo>
                    <a:lnTo>
                      <a:pt x="2311" y="3386"/>
                    </a:lnTo>
                    <a:lnTo>
                      <a:pt x="2314" y="3372"/>
                    </a:lnTo>
                    <a:lnTo>
                      <a:pt x="2314" y="3362"/>
                    </a:lnTo>
                    <a:lnTo>
                      <a:pt x="2327" y="3351"/>
                    </a:lnTo>
                    <a:lnTo>
                      <a:pt x="2344" y="3342"/>
                    </a:lnTo>
                    <a:lnTo>
                      <a:pt x="2357" y="3332"/>
                    </a:lnTo>
                    <a:lnTo>
                      <a:pt x="2371" y="3318"/>
                    </a:lnTo>
                    <a:lnTo>
                      <a:pt x="2352" y="3283"/>
                    </a:lnTo>
                    <a:lnTo>
                      <a:pt x="2327" y="3261"/>
                    </a:lnTo>
                    <a:lnTo>
                      <a:pt x="2302" y="3253"/>
                    </a:lnTo>
                    <a:lnTo>
                      <a:pt x="2276" y="3250"/>
                    </a:lnTo>
                    <a:lnTo>
                      <a:pt x="2246" y="3256"/>
                    </a:lnTo>
                    <a:lnTo>
                      <a:pt x="2216" y="3261"/>
                    </a:lnTo>
                    <a:lnTo>
                      <a:pt x="2184" y="3270"/>
                    </a:lnTo>
                    <a:lnTo>
                      <a:pt x="2154" y="3272"/>
                    </a:lnTo>
                    <a:lnTo>
                      <a:pt x="2154" y="3253"/>
                    </a:lnTo>
                    <a:lnTo>
                      <a:pt x="2161" y="3240"/>
                    </a:lnTo>
                    <a:lnTo>
                      <a:pt x="2173" y="3229"/>
                    </a:lnTo>
                    <a:lnTo>
                      <a:pt x="2186" y="3217"/>
                    </a:lnTo>
                    <a:lnTo>
                      <a:pt x="2200" y="3212"/>
                    </a:lnTo>
                    <a:lnTo>
                      <a:pt x="2216" y="3205"/>
                    </a:lnTo>
                    <a:lnTo>
                      <a:pt x="2230" y="3196"/>
                    </a:lnTo>
                    <a:lnTo>
                      <a:pt x="2240" y="3188"/>
                    </a:lnTo>
                    <a:lnTo>
                      <a:pt x="2230" y="3164"/>
                    </a:lnTo>
                    <a:lnTo>
                      <a:pt x="2221" y="3139"/>
                    </a:lnTo>
                    <a:lnTo>
                      <a:pt x="2208" y="3117"/>
                    </a:lnTo>
                    <a:lnTo>
                      <a:pt x="2186" y="3099"/>
                    </a:lnTo>
                    <a:lnTo>
                      <a:pt x="2173" y="3095"/>
                    </a:lnTo>
                    <a:lnTo>
                      <a:pt x="2156" y="3095"/>
                    </a:lnTo>
                    <a:lnTo>
                      <a:pt x="2145" y="3101"/>
                    </a:lnTo>
                    <a:lnTo>
                      <a:pt x="2131" y="3106"/>
                    </a:lnTo>
                    <a:lnTo>
                      <a:pt x="2118" y="3109"/>
                    </a:lnTo>
                    <a:lnTo>
                      <a:pt x="2108" y="3112"/>
                    </a:lnTo>
                    <a:lnTo>
                      <a:pt x="2094" y="3106"/>
                    </a:lnTo>
                    <a:lnTo>
                      <a:pt x="2083" y="3099"/>
                    </a:lnTo>
                    <a:lnTo>
                      <a:pt x="2129" y="3028"/>
                    </a:lnTo>
                    <a:lnTo>
                      <a:pt x="2099" y="2988"/>
                    </a:lnTo>
                    <a:lnTo>
                      <a:pt x="2066" y="2946"/>
                    </a:lnTo>
                    <a:lnTo>
                      <a:pt x="2031" y="2908"/>
                    </a:lnTo>
                    <a:lnTo>
                      <a:pt x="1999" y="2868"/>
                    </a:lnTo>
                    <a:lnTo>
                      <a:pt x="1969" y="2827"/>
                    </a:lnTo>
                    <a:lnTo>
                      <a:pt x="1947" y="2783"/>
                    </a:lnTo>
                    <a:lnTo>
                      <a:pt x="1933" y="2740"/>
                    </a:lnTo>
                    <a:lnTo>
                      <a:pt x="1930" y="2694"/>
                    </a:lnTo>
                    <a:lnTo>
                      <a:pt x="1955" y="2691"/>
                    </a:lnTo>
                    <a:lnTo>
                      <a:pt x="1977" y="2686"/>
                    </a:lnTo>
                    <a:lnTo>
                      <a:pt x="1999" y="2674"/>
                    </a:lnTo>
                    <a:lnTo>
                      <a:pt x="2018" y="2662"/>
                    </a:lnTo>
                    <a:lnTo>
                      <a:pt x="2037" y="2644"/>
                    </a:lnTo>
                    <a:lnTo>
                      <a:pt x="2055" y="2628"/>
                    </a:lnTo>
                    <a:lnTo>
                      <a:pt x="2072" y="2612"/>
                    </a:lnTo>
                    <a:lnTo>
                      <a:pt x="2089" y="2593"/>
                    </a:lnTo>
                    <a:lnTo>
                      <a:pt x="2043" y="2526"/>
                    </a:lnTo>
                    <a:lnTo>
                      <a:pt x="1995" y="2455"/>
                    </a:lnTo>
                    <a:lnTo>
                      <a:pt x="1950" y="2387"/>
                    </a:lnTo>
                    <a:lnTo>
                      <a:pt x="1901" y="2319"/>
                    </a:lnTo>
                    <a:lnTo>
                      <a:pt x="1852" y="2251"/>
                    </a:lnTo>
                    <a:lnTo>
                      <a:pt x="1801" y="2186"/>
                    </a:lnTo>
                    <a:lnTo>
                      <a:pt x="1748" y="2119"/>
                    </a:lnTo>
                    <a:lnTo>
                      <a:pt x="1697" y="2050"/>
                    </a:lnTo>
                    <a:lnTo>
                      <a:pt x="1646" y="1985"/>
                    </a:lnTo>
                    <a:lnTo>
                      <a:pt x="1595" y="1918"/>
                    </a:lnTo>
                    <a:lnTo>
                      <a:pt x="1540" y="1852"/>
                    </a:lnTo>
                    <a:lnTo>
                      <a:pt x="1489" y="1784"/>
                    </a:lnTo>
                    <a:lnTo>
                      <a:pt x="1436" y="1717"/>
                    </a:lnTo>
                    <a:lnTo>
                      <a:pt x="1385" y="1651"/>
                    </a:lnTo>
                    <a:lnTo>
                      <a:pt x="1334" y="1583"/>
                    </a:lnTo>
                    <a:lnTo>
                      <a:pt x="1281" y="1516"/>
                    </a:lnTo>
                    <a:lnTo>
                      <a:pt x="1249" y="1480"/>
                    </a:lnTo>
                    <a:lnTo>
                      <a:pt x="1214" y="1445"/>
                    </a:lnTo>
                    <a:lnTo>
                      <a:pt x="1179" y="1412"/>
                    </a:lnTo>
                    <a:lnTo>
                      <a:pt x="1140" y="1382"/>
                    </a:lnTo>
                    <a:lnTo>
                      <a:pt x="1103" y="1361"/>
                    </a:lnTo>
                    <a:lnTo>
                      <a:pt x="1062" y="1350"/>
                    </a:lnTo>
                    <a:lnTo>
                      <a:pt x="1016" y="1350"/>
                    </a:lnTo>
                    <a:lnTo>
                      <a:pt x="967" y="1369"/>
                    </a:lnTo>
                    <a:lnTo>
                      <a:pt x="939" y="1329"/>
                    </a:lnTo>
                    <a:lnTo>
                      <a:pt x="910" y="1290"/>
                    </a:lnTo>
                    <a:lnTo>
                      <a:pt x="880" y="1252"/>
                    </a:lnTo>
                    <a:lnTo>
                      <a:pt x="850" y="1214"/>
                    </a:lnTo>
                    <a:lnTo>
                      <a:pt x="817" y="1176"/>
                    </a:lnTo>
                    <a:lnTo>
                      <a:pt x="787" y="1140"/>
                    </a:lnTo>
                    <a:lnTo>
                      <a:pt x="757" y="1103"/>
                    </a:lnTo>
                    <a:lnTo>
                      <a:pt x="725" y="1068"/>
                    </a:lnTo>
                    <a:lnTo>
                      <a:pt x="695" y="1029"/>
                    </a:lnTo>
                    <a:lnTo>
                      <a:pt x="665" y="994"/>
                    </a:lnTo>
                    <a:lnTo>
                      <a:pt x="635" y="957"/>
                    </a:lnTo>
                    <a:lnTo>
                      <a:pt x="605" y="918"/>
                    </a:lnTo>
                    <a:lnTo>
                      <a:pt x="576" y="880"/>
                    </a:lnTo>
                    <a:lnTo>
                      <a:pt x="549" y="839"/>
                    </a:lnTo>
                    <a:lnTo>
                      <a:pt x="521" y="798"/>
                    </a:lnTo>
                    <a:lnTo>
                      <a:pt x="496" y="758"/>
                    </a:lnTo>
                    <a:lnTo>
                      <a:pt x="380" y="756"/>
                    </a:lnTo>
                    <a:lnTo>
                      <a:pt x="378" y="733"/>
                    </a:lnTo>
                    <a:lnTo>
                      <a:pt x="385" y="720"/>
                    </a:lnTo>
                    <a:lnTo>
                      <a:pt x="404" y="712"/>
                    </a:lnTo>
                    <a:lnTo>
                      <a:pt x="424" y="703"/>
                    </a:lnTo>
                    <a:lnTo>
                      <a:pt x="443" y="696"/>
                    </a:lnTo>
                    <a:lnTo>
                      <a:pt x="456" y="685"/>
                    </a:lnTo>
                    <a:lnTo>
                      <a:pt x="456" y="666"/>
                    </a:lnTo>
                    <a:lnTo>
                      <a:pt x="440" y="641"/>
                    </a:lnTo>
                    <a:lnTo>
                      <a:pt x="426" y="603"/>
                    </a:lnTo>
                    <a:lnTo>
                      <a:pt x="404" y="581"/>
                    </a:lnTo>
                    <a:lnTo>
                      <a:pt x="380" y="571"/>
                    </a:lnTo>
                    <a:lnTo>
                      <a:pt x="353" y="568"/>
                    </a:lnTo>
                    <a:lnTo>
                      <a:pt x="325" y="568"/>
                    </a:lnTo>
                    <a:lnTo>
                      <a:pt x="296" y="568"/>
                    </a:lnTo>
                    <a:lnTo>
                      <a:pt x="267" y="562"/>
                    </a:lnTo>
                    <a:lnTo>
                      <a:pt x="239" y="552"/>
                    </a:lnTo>
                    <a:lnTo>
                      <a:pt x="247" y="538"/>
                    </a:lnTo>
                    <a:lnTo>
                      <a:pt x="261" y="527"/>
                    </a:lnTo>
                    <a:lnTo>
                      <a:pt x="279" y="514"/>
                    </a:lnTo>
                    <a:lnTo>
                      <a:pt x="296" y="502"/>
                    </a:lnTo>
                    <a:lnTo>
                      <a:pt x="307" y="490"/>
                    </a:lnTo>
                    <a:lnTo>
                      <a:pt x="313" y="476"/>
                    </a:lnTo>
                    <a:lnTo>
                      <a:pt x="307" y="460"/>
                    </a:lnTo>
                    <a:lnTo>
                      <a:pt x="285" y="437"/>
                    </a:lnTo>
                    <a:lnTo>
                      <a:pt x="272" y="414"/>
                    </a:lnTo>
                    <a:lnTo>
                      <a:pt x="255" y="400"/>
                    </a:lnTo>
                    <a:lnTo>
                      <a:pt x="237" y="394"/>
                    </a:lnTo>
                    <a:lnTo>
                      <a:pt x="214" y="391"/>
                    </a:lnTo>
                    <a:lnTo>
                      <a:pt x="193" y="391"/>
                    </a:lnTo>
                    <a:lnTo>
                      <a:pt x="168" y="394"/>
                    </a:lnTo>
                    <a:lnTo>
                      <a:pt x="147" y="394"/>
                    </a:lnTo>
                    <a:lnTo>
                      <a:pt x="125" y="391"/>
                    </a:lnTo>
                    <a:lnTo>
                      <a:pt x="133" y="372"/>
                    </a:lnTo>
                    <a:lnTo>
                      <a:pt x="149" y="356"/>
                    </a:lnTo>
                    <a:lnTo>
                      <a:pt x="168" y="340"/>
                    </a:lnTo>
                    <a:lnTo>
                      <a:pt x="184" y="321"/>
                    </a:lnTo>
                    <a:lnTo>
                      <a:pt x="0" y="44"/>
                    </a:lnTo>
                    <a:lnTo>
                      <a:pt x="11" y="30"/>
                    </a:lnTo>
                    <a:lnTo>
                      <a:pt x="22" y="12"/>
                    </a:lnTo>
                    <a:lnTo>
                      <a:pt x="36" y="0"/>
                    </a:lnTo>
                    <a:lnTo>
                      <a:pt x="57" y="3"/>
                    </a:lnTo>
                    <a:lnTo>
                      <a:pt x="285" y="321"/>
                    </a:lnTo>
                    <a:lnTo>
                      <a:pt x="342" y="324"/>
                    </a:lnTo>
                    <a:lnTo>
                      <a:pt x="355" y="410"/>
                    </a:lnTo>
                    <a:lnTo>
                      <a:pt x="391" y="467"/>
                    </a:lnTo>
                    <a:lnTo>
                      <a:pt x="429" y="525"/>
                    </a:lnTo>
                    <a:lnTo>
                      <a:pt x="464" y="581"/>
                    </a:lnTo>
                    <a:lnTo>
                      <a:pt x="503" y="638"/>
                    </a:lnTo>
                    <a:lnTo>
                      <a:pt x="540" y="696"/>
                    </a:lnTo>
                    <a:lnTo>
                      <a:pt x="579" y="752"/>
                    </a:lnTo>
                    <a:lnTo>
                      <a:pt x="619" y="807"/>
                    </a:lnTo>
                    <a:lnTo>
                      <a:pt x="660" y="864"/>
                    </a:lnTo>
                    <a:lnTo>
                      <a:pt x="701" y="918"/>
                    </a:lnTo>
                    <a:lnTo>
                      <a:pt x="741" y="975"/>
                    </a:lnTo>
                    <a:lnTo>
                      <a:pt x="785" y="1029"/>
                    </a:lnTo>
                    <a:lnTo>
                      <a:pt x="828" y="1084"/>
                    </a:lnTo>
                    <a:lnTo>
                      <a:pt x="872" y="1138"/>
                    </a:lnTo>
                    <a:lnTo>
                      <a:pt x="918" y="1193"/>
                    </a:lnTo>
                    <a:lnTo>
                      <a:pt x="964" y="1244"/>
                    </a:lnTo>
                    <a:lnTo>
                      <a:pt x="1011" y="1299"/>
                    </a:lnTo>
                    <a:lnTo>
                      <a:pt x="1064" y="1285"/>
                    </a:lnTo>
                    <a:lnTo>
                      <a:pt x="1117" y="1287"/>
                    </a:lnTo>
                    <a:lnTo>
                      <a:pt x="1163" y="1306"/>
                    </a:lnTo>
                    <a:lnTo>
                      <a:pt x="1209" y="1334"/>
                    </a:lnTo>
                    <a:lnTo>
                      <a:pt x="1249" y="1369"/>
                    </a:lnTo>
                    <a:lnTo>
                      <a:pt x="1290" y="1407"/>
                    </a:lnTo>
                    <a:lnTo>
                      <a:pt x="1330" y="1447"/>
                    </a:lnTo>
                    <a:lnTo>
                      <a:pt x="1369" y="1488"/>
                    </a:lnTo>
                    <a:lnTo>
                      <a:pt x="2161" y="2536"/>
                    </a:lnTo>
                    <a:lnTo>
                      <a:pt x="2159" y="2566"/>
                    </a:lnTo>
                    <a:lnTo>
                      <a:pt x="2148" y="2596"/>
                    </a:lnTo>
                    <a:lnTo>
                      <a:pt x="2134" y="2626"/>
                    </a:lnTo>
                    <a:lnTo>
                      <a:pt x="2118" y="2651"/>
                    </a:lnTo>
                    <a:lnTo>
                      <a:pt x="2096" y="2674"/>
                    </a:lnTo>
                    <a:lnTo>
                      <a:pt x="2072" y="2694"/>
                    </a:lnTo>
                    <a:lnTo>
                      <a:pt x="2045" y="2710"/>
                    </a:lnTo>
                    <a:lnTo>
                      <a:pt x="2015" y="2721"/>
                    </a:lnTo>
                    <a:lnTo>
                      <a:pt x="2034" y="2762"/>
                    </a:lnTo>
                    <a:lnTo>
                      <a:pt x="2055" y="2803"/>
                    </a:lnTo>
                    <a:lnTo>
                      <a:pt x="2080" y="2843"/>
                    </a:lnTo>
                    <a:lnTo>
                      <a:pt x="2110" y="2881"/>
                    </a:lnTo>
                    <a:lnTo>
                      <a:pt x="2138" y="2916"/>
                    </a:lnTo>
                    <a:lnTo>
                      <a:pt x="2170" y="2954"/>
                    </a:lnTo>
                    <a:lnTo>
                      <a:pt x="2200" y="2993"/>
                    </a:lnTo>
                    <a:lnTo>
                      <a:pt x="2230" y="3028"/>
                    </a:lnTo>
                    <a:lnTo>
                      <a:pt x="2344" y="3014"/>
                    </a:lnTo>
                    <a:lnTo>
                      <a:pt x="2272" y="3085"/>
                    </a:lnTo>
                    <a:lnTo>
                      <a:pt x="2290" y="3099"/>
                    </a:lnTo>
                    <a:lnTo>
                      <a:pt x="2302" y="3115"/>
                    </a:lnTo>
                    <a:lnTo>
                      <a:pt x="2316" y="3134"/>
                    </a:lnTo>
                    <a:lnTo>
                      <a:pt x="2330" y="3150"/>
                    </a:lnTo>
                    <a:lnTo>
                      <a:pt x="2346" y="3164"/>
                    </a:lnTo>
                    <a:lnTo>
                      <a:pt x="2362" y="3171"/>
                    </a:lnTo>
                    <a:lnTo>
                      <a:pt x="2381" y="3171"/>
                    </a:lnTo>
                    <a:lnTo>
                      <a:pt x="2403" y="3159"/>
                    </a:lnTo>
                    <a:lnTo>
                      <a:pt x="2411" y="3159"/>
                    </a:lnTo>
                    <a:lnTo>
                      <a:pt x="2417" y="3164"/>
                    </a:lnTo>
                    <a:lnTo>
                      <a:pt x="2422" y="3169"/>
                    </a:lnTo>
                    <a:lnTo>
                      <a:pt x="2427" y="3175"/>
                    </a:lnTo>
                    <a:lnTo>
                      <a:pt x="2408" y="3191"/>
                    </a:lnTo>
                    <a:lnTo>
                      <a:pt x="2401" y="3207"/>
                    </a:lnTo>
                    <a:lnTo>
                      <a:pt x="2403" y="3224"/>
                    </a:lnTo>
                    <a:lnTo>
                      <a:pt x="2411" y="3240"/>
                    </a:lnTo>
                    <a:lnTo>
                      <a:pt x="2425" y="3256"/>
                    </a:lnTo>
                    <a:lnTo>
                      <a:pt x="2438" y="3272"/>
                    </a:lnTo>
                    <a:lnTo>
                      <a:pt x="2450" y="3288"/>
                    </a:lnTo>
                    <a:lnTo>
                      <a:pt x="2457" y="3305"/>
                    </a:lnTo>
                    <a:lnTo>
                      <a:pt x="2556" y="3321"/>
                    </a:lnTo>
                    <a:lnTo>
                      <a:pt x="2553" y="3335"/>
                    </a:lnTo>
                    <a:lnTo>
                      <a:pt x="2544" y="3346"/>
                    </a:lnTo>
                    <a:lnTo>
                      <a:pt x="2533" y="3356"/>
                    </a:lnTo>
                    <a:lnTo>
                      <a:pt x="2523" y="3365"/>
                    </a:lnTo>
                    <a:lnTo>
                      <a:pt x="2515" y="3372"/>
                    </a:lnTo>
                    <a:lnTo>
                      <a:pt x="2509" y="3383"/>
                    </a:lnTo>
                    <a:lnTo>
                      <a:pt x="2512" y="3395"/>
                    </a:lnTo>
                    <a:lnTo>
                      <a:pt x="2526" y="3408"/>
                    </a:lnTo>
                    <a:lnTo>
                      <a:pt x="2537" y="3432"/>
                    </a:lnTo>
                    <a:lnTo>
                      <a:pt x="2556" y="3454"/>
                    </a:lnTo>
                    <a:lnTo>
                      <a:pt x="2577" y="3473"/>
                    </a:lnTo>
                    <a:lnTo>
                      <a:pt x="2596" y="3495"/>
                    </a:lnTo>
                    <a:lnTo>
                      <a:pt x="2612" y="3487"/>
                    </a:lnTo>
                    <a:lnTo>
                      <a:pt x="2634" y="3481"/>
                    </a:lnTo>
                    <a:lnTo>
                      <a:pt x="2653" y="3481"/>
                    </a:lnTo>
                    <a:lnTo>
                      <a:pt x="2674" y="3481"/>
                    </a:lnTo>
                    <a:lnTo>
                      <a:pt x="2697" y="3481"/>
                    </a:lnTo>
                    <a:lnTo>
                      <a:pt x="2718" y="3481"/>
                    </a:lnTo>
                    <a:lnTo>
                      <a:pt x="2738" y="3476"/>
                    </a:lnTo>
                    <a:lnTo>
                      <a:pt x="2754" y="3467"/>
                    </a:lnTo>
                    <a:lnTo>
                      <a:pt x="2732" y="3430"/>
                    </a:lnTo>
                    <a:lnTo>
                      <a:pt x="2710" y="3397"/>
                    </a:lnTo>
                    <a:lnTo>
                      <a:pt x="2686" y="3365"/>
                    </a:lnTo>
                    <a:lnTo>
                      <a:pt x="2662" y="3332"/>
                    </a:lnTo>
                    <a:lnTo>
                      <a:pt x="2637" y="3302"/>
                    </a:lnTo>
                    <a:lnTo>
                      <a:pt x="2607" y="3270"/>
                    </a:lnTo>
                    <a:lnTo>
                      <a:pt x="2577" y="3237"/>
                    </a:lnTo>
                    <a:lnTo>
                      <a:pt x="2542" y="3205"/>
                    </a:lnTo>
                    <a:lnTo>
                      <a:pt x="2509" y="3141"/>
                    </a:lnTo>
                    <a:lnTo>
                      <a:pt x="2468" y="3082"/>
                    </a:lnTo>
                    <a:lnTo>
                      <a:pt x="2427" y="3023"/>
                    </a:lnTo>
                    <a:lnTo>
                      <a:pt x="2385" y="2963"/>
                    </a:lnTo>
                    <a:lnTo>
                      <a:pt x="2341" y="2903"/>
                    </a:lnTo>
                    <a:lnTo>
                      <a:pt x="2302" y="2843"/>
                    </a:lnTo>
                    <a:lnTo>
                      <a:pt x="2270" y="2778"/>
                    </a:lnTo>
                    <a:lnTo>
                      <a:pt x="2246" y="2713"/>
                    </a:lnTo>
                    <a:lnTo>
                      <a:pt x="2256" y="2702"/>
                    </a:lnTo>
                    <a:lnTo>
                      <a:pt x="2267" y="2697"/>
                    </a:lnTo>
                    <a:lnTo>
                      <a:pt x="2279" y="2697"/>
                    </a:lnTo>
                    <a:lnTo>
                      <a:pt x="2292" y="2697"/>
                    </a:lnTo>
                    <a:lnTo>
                      <a:pt x="2341" y="2780"/>
                    </a:lnTo>
                    <a:lnTo>
                      <a:pt x="2392" y="2865"/>
                    </a:lnTo>
                    <a:lnTo>
                      <a:pt x="2447" y="2946"/>
                    </a:lnTo>
                    <a:lnTo>
                      <a:pt x="2503" y="3028"/>
                    </a:lnTo>
                    <a:lnTo>
                      <a:pt x="2566" y="3106"/>
                    </a:lnTo>
                    <a:lnTo>
                      <a:pt x="2628" y="3185"/>
                    </a:lnTo>
                    <a:lnTo>
                      <a:pt x="2692" y="3264"/>
                    </a:lnTo>
                    <a:lnTo>
                      <a:pt x="2757" y="3340"/>
                    </a:lnTo>
                    <a:lnTo>
                      <a:pt x="2822" y="3418"/>
                    </a:lnTo>
                    <a:lnTo>
                      <a:pt x="2886" y="3495"/>
                    </a:lnTo>
                    <a:lnTo>
                      <a:pt x="2955" y="3573"/>
                    </a:lnTo>
                    <a:lnTo>
                      <a:pt x="3020" y="3649"/>
                    </a:lnTo>
                    <a:lnTo>
                      <a:pt x="3082" y="3728"/>
                    </a:lnTo>
                    <a:lnTo>
                      <a:pt x="3147" y="3804"/>
                    </a:lnTo>
                    <a:lnTo>
                      <a:pt x="3207" y="3885"/>
                    </a:lnTo>
                    <a:lnTo>
                      <a:pt x="3267" y="3965"/>
                    </a:lnTo>
                    <a:lnTo>
                      <a:pt x="3302" y="3968"/>
                    </a:lnTo>
                    <a:lnTo>
                      <a:pt x="3337" y="3968"/>
                    </a:lnTo>
                    <a:lnTo>
                      <a:pt x="3371" y="3968"/>
                    </a:lnTo>
                    <a:lnTo>
                      <a:pt x="3406" y="3961"/>
                    </a:lnTo>
                    <a:lnTo>
                      <a:pt x="3438" y="3954"/>
                    </a:lnTo>
                    <a:lnTo>
                      <a:pt x="3471" y="3945"/>
                    </a:lnTo>
                    <a:lnTo>
                      <a:pt x="3503" y="3938"/>
                    </a:lnTo>
                    <a:lnTo>
                      <a:pt x="3535" y="3926"/>
                    </a:lnTo>
                    <a:lnTo>
                      <a:pt x="3568" y="3915"/>
                    </a:lnTo>
                    <a:lnTo>
                      <a:pt x="3600" y="3905"/>
                    </a:lnTo>
                    <a:lnTo>
                      <a:pt x="3634" y="3894"/>
                    </a:lnTo>
                    <a:lnTo>
                      <a:pt x="3666" y="3883"/>
                    </a:lnTo>
                    <a:lnTo>
                      <a:pt x="3701" y="3875"/>
                    </a:lnTo>
                    <a:lnTo>
                      <a:pt x="3734" y="3867"/>
                    </a:lnTo>
                    <a:lnTo>
                      <a:pt x="3769" y="3861"/>
                    </a:lnTo>
                    <a:lnTo>
                      <a:pt x="3805" y="3855"/>
                    </a:lnTo>
                    <a:lnTo>
                      <a:pt x="4456" y="3704"/>
                    </a:lnTo>
                    <a:lnTo>
                      <a:pt x="4397" y="3764"/>
                    </a:lnTo>
                    <a:lnTo>
                      <a:pt x="3343" y="4035"/>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3" name="Freeform 459"/>
              <p:cNvSpPr>
                <a:spLocks/>
              </p:cNvSpPr>
              <p:nvPr/>
            </p:nvSpPr>
            <p:spPr bwMode="auto">
              <a:xfrm>
                <a:off x="4204" y="3793"/>
                <a:ext cx="309" cy="179"/>
              </a:xfrm>
              <a:custGeom>
                <a:avLst/>
                <a:gdLst/>
                <a:ahLst/>
                <a:cxnLst>
                  <a:cxn ang="0">
                    <a:pos x="860" y="709"/>
                  </a:cxn>
                  <a:cxn ang="0">
                    <a:pos x="827" y="707"/>
                  </a:cxn>
                  <a:cxn ang="0">
                    <a:pos x="816" y="679"/>
                  </a:cxn>
                  <a:cxn ang="0">
                    <a:pos x="892" y="655"/>
                  </a:cxn>
                  <a:cxn ang="0">
                    <a:pos x="974" y="638"/>
                  </a:cxn>
                  <a:cxn ang="0">
                    <a:pos x="1050" y="617"/>
                  </a:cxn>
                  <a:cxn ang="0">
                    <a:pos x="1120" y="584"/>
                  </a:cxn>
                  <a:cxn ang="0">
                    <a:pos x="1077" y="516"/>
                  </a:cxn>
                  <a:cxn ang="0">
                    <a:pos x="1028" y="451"/>
                  </a:cxn>
                  <a:cxn ang="0">
                    <a:pos x="977" y="389"/>
                  </a:cxn>
                  <a:cxn ang="0">
                    <a:pos x="917" y="329"/>
                  </a:cxn>
                  <a:cxn ang="0">
                    <a:pos x="857" y="269"/>
                  </a:cxn>
                  <a:cxn ang="0">
                    <a:pos x="797" y="206"/>
                  </a:cxn>
                  <a:cxn ang="0">
                    <a:pos x="737" y="148"/>
                  </a:cxn>
                  <a:cxn ang="0">
                    <a:pos x="681" y="84"/>
                  </a:cxn>
                  <a:cxn ang="0">
                    <a:pos x="596" y="95"/>
                  </a:cxn>
                  <a:cxn ang="0">
                    <a:pos x="515" y="114"/>
                  </a:cxn>
                  <a:cxn ang="0">
                    <a:pos x="436" y="134"/>
                  </a:cxn>
                  <a:cxn ang="0">
                    <a:pos x="360" y="158"/>
                  </a:cxn>
                  <a:cxn ang="0">
                    <a:pos x="282" y="188"/>
                  </a:cxn>
                  <a:cxn ang="0">
                    <a:pos x="206" y="218"/>
                  </a:cxn>
                  <a:cxn ang="0">
                    <a:pos x="132" y="247"/>
                  </a:cxn>
                  <a:cxn ang="0">
                    <a:pos x="56" y="280"/>
                  </a:cxn>
                  <a:cxn ang="0">
                    <a:pos x="342" y="717"/>
                  </a:cxn>
                  <a:cxn ang="0">
                    <a:pos x="241" y="617"/>
                  </a:cxn>
                  <a:cxn ang="0">
                    <a:pos x="132" y="502"/>
                  </a:cxn>
                  <a:cxn ang="0">
                    <a:pos x="42" y="381"/>
                  </a:cxn>
                  <a:cxn ang="0">
                    <a:pos x="0" y="250"/>
                  </a:cxn>
                  <a:cxn ang="0">
                    <a:pos x="86" y="210"/>
                  </a:cxn>
                  <a:cxn ang="0">
                    <a:pos x="173" y="174"/>
                  </a:cxn>
                  <a:cxn ang="0">
                    <a:pos x="263" y="139"/>
                  </a:cxn>
                  <a:cxn ang="0">
                    <a:pos x="355" y="109"/>
                  </a:cxn>
                  <a:cxn ang="0">
                    <a:pos x="448" y="79"/>
                  </a:cxn>
                  <a:cxn ang="0">
                    <a:pos x="540" y="52"/>
                  </a:cxn>
                  <a:cxn ang="0">
                    <a:pos x="631" y="25"/>
                  </a:cxn>
                  <a:cxn ang="0">
                    <a:pos x="725" y="0"/>
                  </a:cxn>
                  <a:cxn ang="0">
                    <a:pos x="781" y="79"/>
                  </a:cxn>
                  <a:cxn ang="0">
                    <a:pos x="850" y="158"/>
                  </a:cxn>
                  <a:cxn ang="0">
                    <a:pos x="920" y="231"/>
                  </a:cxn>
                  <a:cxn ang="0">
                    <a:pos x="993" y="301"/>
                  </a:cxn>
                  <a:cxn ang="0">
                    <a:pos x="1063" y="375"/>
                  </a:cxn>
                  <a:cxn ang="0">
                    <a:pos x="1129" y="451"/>
                  </a:cxn>
                  <a:cxn ang="0">
                    <a:pos x="1189" y="530"/>
                  </a:cxn>
                  <a:cxn ang="0">
                    <a:pos x="1235" y="611"/>
                  </a:cxn>
                  <a:cxn ang="0">
                    <a:pos x="1150" y="649"/>
                  </a:cxn>
                  <a:cxn ang="0">
                    <a:pos x="1056" y="663"/>
                  </a:cxn>
                  <a:cxn ang="0">
                    <a:pos x="961" y="673"/>
                  </a:cxn>
                  <a:cxn ang="0">
                    <a:pos x="876" y="709"/>
                  </a:cxn>
                </a:cxnLst>
                <a:rect l="0" t="0" r="r" b="b"/>
                <a:pathLst>
                  <a:path w="1235" h="717">
                    <a:moveTo>
                      <a:pt x="876" y="709"/>
                    </a:moveTo>
                    <a:lnTo>
                      <a:pt x="860" y="709"/>
                    </a:lnTo>
                    <a:lnTo>
                      <a:pt x="843" y="709"/>
                    </a:lnTo>
                    <a:lnTo>
                      <a:pt x="827" y="707"/>
                    </a:lnTo>
                    <a:lnTo>
                      <a:pt x="816" y="693"/>
                    </a:lnTo>
                    <a:lnTo>
                      <a:pt x="816" y="679"/>
                    </a:lnTo>
                    <a:lnTo>
                      <a:pt x="855" y="666"/>
                    </a:lnTo>
                    <a:lnTo>
                      <a:pt x="892" y="655"/>
                    </a:lnTo>
                    <a:lnTo>
                      <a:pt x="933" y="647"/>
                    </a:lnTo>
                    <a:lnTo>
                      <a:pt x="974" y="638"/>
                    </a:lnTo>
                    <a:lnTo>
                      <a:pt x="1012" y="627"/>
                    </a:lnTo>
                    <a:lnTo>
                      <a:pt x="1050" y="617"/>
                    </a:lnTo>
                    <a:lnTo>
                      <a:pt x="1085" y="603"/>
                    </a:lnTo>
                    <a:lnTo>
                      <a:pt x="1120" y="584"/>
                    </a:lnTo>
                    <a:lnTo>
                      <a:pt x="1102" y="548"/>
                    </a:lnTo>
                    <a:lnTo>
                      <a:pt x="1077" y="516"/>
                    </a:lnTo>
                    <a:lnTo>
                      <a:pt x="1056" y="483"/>
                    </a:lnTo>
                    <a:lnTo>
                      <a:pt x="1028" y="451"/>
                    </a:lnTo>
                    <a:lnTo>
                      <a:pt x="1004" y="421"/>
                    </a:lnTo>
                    <a:lnTo>
                      <a:pt x="977" y="389"/>
                    </a:lnTo>
                    <a:lnTo>
                      <a:pt x="947" y="359"/>
                    </a:lnTo>
                    <a:lnTo>
                      <a:pt x="917" y="329"/>
                    </a:lnTo>
                    <a:lnTo>
                      <a:pt x="887" y="299"/>
                    </a:lnTo>
                    <a:lnTo>
                      <a:pt x="857" y="269"/>
                    </a:lnTo>
                    <a:lnTo>
                      <a:pt x="827" y="236"/>
                    </a:lnTo>
                    <a:lnTo>
                      <a:pt x="797" y="206"/>
                    </a:lnTo>
                    <a:lnTo>
                      <a:pt x="767" y="176"/>
                    </a:lnTo>
                    <a:lnTo>
                      <a:pt x="737" y="148"/>
                    </a:lnTo>
                    <a:lnTo>
                      <a:pt x="707" y="118"/>
                    </a:lnTo>
                    <a:lnTo>
                      <a:pt x="681" y="84"/>
                    </a:lnTo>
                    <a:lnTo>
                      <a:pt x="640" y="90"/>
                    </a:lnTo>
                    <a:lnTo>
                      <a:pt x="596" y="95"/>
                    </a:lnTo>
                    <a:lnTo>
                      <a:pt x="556" y="104"/>
                    </a:lnTo>
                    <a:lnTo>
                      <a:pt x="515" y="114"/>
                    </a:lnTo>
                    <a:lnTo>
                      <a:pt x="478" y="123"/>
                    </a:lnTo>
                    <a:lnTo>
                      <a:pt x="436" y="134"/>
                    </a:lnTo>
                    <a:lnTo>
                      <a:pt x="398" y="148"/>
                    </a:lnTo>
                    <a:lnTo>
                      <a:pt x="360" y="158"/>
                    </a:lnTo>
                    <a:lnTo>
                      <a:pt x="319" y="171"/>
                    </a:lnTo>
                    <a:lnTo>
                      <a:pt x="282" y="188"/>
                    </a:lnTo>
                    <a:lnTo>
                      <a:pt x="243" y="201"/>
                    </a:lnTo>
                    <a:lnTo>
                      <a:pt x="206" y="218"/>
                    </a:lnTo>
                    <a:lnTo>
                      <a:pt x="171" y="231"/>
                    </a:lnTo>
                    <a:lnTo>
                      <a:pt x="132" y="247"/>
                    </a:lnTo>
                    <a:lnTo>
                      <a:pt x="94" y="264"/>
                    </a:lnTo>
                    <a:lnTo>
                      <a:pt x="56" y="280"/>
                    </a:lnTo>
                    <a:lnTo>
                      <a:pt x="382" y="687"/>
                    </a:lnTo>
                    <a:lnTo>
                      <a:pt x="342" y="717"/>
                    </a:lnTo>
                    <a:lnTo>
                      <a:pt x="293" y="668"/>
                    </a:lnTo>
                    <a:lnTo>
                      <a:pt x="241" y="617"/>
                    </a:lnTo>
                    <a:lnTo>
                      <a:pt x="187" y="562"/>
                    </a:lnTo>
                    <a:lnTo>
                      <a:pt x="132" y="502"/>
                    </a:lnTo>
                    <a:lnTo>
                      <a:pt x="83" y="443"/>
                    </a:lnTo>
                    <a:lnTo>
                      <a:pt x="42" y="381"/>
                    </a:lnTo>
                    <a:lnTo>
                      <a:pt x="12" y="315"/>
                    </a:lnTo>
                    <a:lnTo>
                      <a:pt x="0" y="250"/>
                    </a:lnTo>
                    <a:lnTo>
                      <a:pt x="42" y="229"/>
                    </a:lnTo>
                    <a:lnTo>
                      <a:pt x="86" y="210"/>
                    </a:lnTo>
                    <a:lnTo>
                      <a:pt x="129" y="190"/>
                    </a:lnTo>
                    <a:lnTo>
                      <a:pt x="173" y="174"/>
                    </a:lnTo>
                    <a:lnTo>
                      <a:pt x="219" y="158"/>
                    </a:lnTo>
                    <a:lnTo>
                      <a:pt x="263" y="139"/>
                    </a:lnTo>
                    <a:lnTo>
                      <a:pt x="309" y="125"/>
                    </a:lnTo>
                    <a:lnTo>
                      <a:pt x="355" y="109"/>
                    </a:lnTo>
                    <a:lnTo>
                      <a:pt x="401" y="95"/>
                    </a:lnTo>
                    <a:lnTo>
                      <a:pt x="448" y="79"/>
                    </a:lnTo>
                    <a:lnTo>
                      <a:pt x="494" y="65"/>
                    </a:lnTo>
                    <a:lnTo>
                      <a:pt x="540" y="52"/>
                    </a:lnTo>
                    <a:lnTo>
                      <a:pt x="586" y="38"/>
                    </a:lnTo>
                    <a:lnTo>
                      <a:pt x="631" y="25"/>
                    </a:lnTo>
                    <a:lnTo>
                      <a:pt x="679" y="14"/>
                    </a:lnTo>
                    <a:lnTo>
                      <a:pt x="725" y="0"/>
                    </a:lnTo>
                    <a:lnTo>
                      <a:pt x="751" y="41"/>
                    </a:lnTo>
                    <a:lnTo>
                      <a:pt x="781" y="79"/>
                    </a:lnTo>
                    <a:lnTo>
                      <a:pt x="813" y="120"/>
                    </a:lnTo>
                    <a:lnTo>
                      <a:pt x="850" y="158"/>
                    </a:lnTo>
                    <a:lnTo>
                      <a:pt x="885" y="193"/>
                    </a:lnTo>
                    <a:lnTo>
                      <a:pt x="920" y="231"/>
                    </a:lnTo>
                    <a:lnTo>
                      <a:pt x="955" y="266"/>
                    </a:lnTo>
                    <a:lnTo>
                      <a:pt x="993" y="301"/>
                    </a:lnTo>
                    <a:lnTo>
                      <a:pt x="1028" y="340"/>
                    </a:lnTo>
                    <a:lnTo>
                      <a:pt x="1063" y="375"/>
                    </a:lnTo>
                    <a:lnTo>
                      <a:pt x="1097" y="413"/>
                    </a:lnTo>
                    <a:lnTo>
                      <a:pt x="1129" y="451"/>
                    </a:lnTo>
                    <a:lnTo>
                      <a:pt x="1159" y="490"/>
                    </a:lnTo>
                    <a:lnTo>
                      <a:pt x="1189" y="530"/>
                    </a:lnTo>
                    <a:lnTo>
                      <a:pt x="1213" y="571"/>
                    </a:lnTo>
                    <a:lnTo>
                      <a:pt x="1235" y="611"/>
                    </a:lnTo>
                    <a:lnTo>
                      <a:pt x="1194" y="636"/>
                    </a:lnTo>
                    <a:lnTo>
                      <a:pt x="1150" y="649"/>
                    </a:lnTo>
                    <a:lnTo>
                      <a:pt x="1104" y="657"/>
                    </a:lnTo>
                    <a:lnTo>
                      <a:pt x="1056" y="663"/>
                    </a:lnTo>
                    <a:lnTo>
                      <a:pt x="1007" y="666"/>
                    </a:lnTo>
                    <a:lnTo>
                      <a:pt x="961" y="673"/>
                    </a:lnTo>
                    <a:lnTo>
                      <a:pt x="917" y="687"/>
                    </a:lnTo>
                    <a:lnTo>
                      <a:pt x="876" y="709"/>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4" name="Freeform 460"/>
              <p:cNvSpPr>
                <a:spLocks/>
              </p:cNvSpPr>
              <p:nvPr/>
            </p:nvSpPr>
            <p:spPr bwMode="auto">
              <a:xfrm>
                <a:off x="4392" y="3992"/>
                <a:ext cx="74" cy="75"/>
              </a:xfrm>
              <a:custGeom>
                <a:avLst/>
                <a:gdLst/>
                <a:ahLst/>
                <a:cxnLst>
                  <a:cxn ang="0">
                    <a:pos x="298" y="103"/>
                  </a:cxn>
                  <a:cxn ang="0">
                    <a:pos x="265" y="101"/>
                  </a:cxn>
                  <a:cxn ang="0">
                    <a:pos x="233" y="94"/>
                  </a:cxn>
                  <a:cxn ang="0">
                    <a:pos x="198" y="84"/>
                  </a:cxn>
                  <a:cxn ang="0">
                    <a:pos x="165" y="76"/>
                  </a:cxn>
                  <a:cxn ang="0">
                    <a:pos x="133" y="71"/>
                  </a:cxn>
                  <a:cxn ang="0">
                    <a:pos x="106" y="76"/>
                  </a:cxn>
                  <a:cxn ang="0">
                    <a:pos x="81" y="94"/>
                  </a:cxn>
                  <a:cxn ang="0">
                    <a:pos x="64" y="131"/>
                  </a:cxn>
                  <a:cxn ang="0">
                    <a:pos x="64" y="152"/>
                  </a:cxn>
                  <a:cxn ang="0">
                    <a:pos x="73" y="173"/>
                  </a:cxn>
                  <a:cxn ang="0">
                    <a:pos x="81" y="193"/>
                  </a:cxn>
                  <a:cxn ang="0">
                    <a:pos x="94" y="212"/>
                  </a:cxn>
                  <a:cxn ang="0">
                    <a:pos x="108" y="225"/>
                  </a:cxn>
                  <a:cxn ang="0">
                    <a:pos x="124" y="239"/>
                  </a:cxn>
                  <a:cxn ang="0">
                    <a:pos x="143" y="253"/>
                  </a:cxn>
                  <a:cxn ang="0">
                    <a:pos x="163" y="260"/>
                  </a:cxn>
                  <a:cxn ang="0">
                    <a:pos x="179" y="260"/>
                  </a:cxn>
                  <a:cxn ang="0">
                    <a:pos x="179" y="290"/>
                  </a:cxn>
                  <a:cxn ang="0">
                    <a:pos x="152" y="302"/>
                  </a:cxn>
                  <a:cxn ang="0">
                    <a:pos x="127" y="304"/>
                  </a:cxn>
                  <a:cxn ang="0">
                    <a:pos x="101" y="302"/>
                  </a:cxn>
                  <a:cxn ang="0">
                    <a:pos x="76" y="293"/>
                  </a:cxn>
                  <a:cxn ang="0">
                    <a:pos x="54" y="279"/>
                  </a:cxn>
                  <a:cxn ang="0">
                    <a:pos x="35" y="260"/>
                  </a:cxn>
                  <a:cxn ang="0">
                    <a:pos x="18" y="239"/>
                  </a:cxn>
                  <a:cxn ang="0">
                    <a:pos x="5" y="217"/>
                  </a:cxn>
                  <a:cxn ang="0">
                    <a:pos x="0" y="179"/>
                  </a:cxn>
                  <a:cxn ang="0">
                    <a:pos x="2" y="141"/>
                  </a:cxn>
                  <a:cxn ang="0">
                    <a:pos x="11" y="106"/>
                  </a:cxn>
                  <a:cxn ang="0">
                    <a:pos x="27" y="73"/>
                  </a:cxn>
                  <a:cxn ang="0">
                    <a:pos x="48" y="46"/>
                  </a:cxn>
                  <a:cxn ang="0">
                    <a:pos x="76" y="24"/>
                  </a:cxn>
                  <a:cxn ang="0">
                    <a:pos x="106" y="8"/>
                  </a:cxn>
                  <a:cxn ang="0">
                    <a:pos x="141" y="0"/>
                  </a:cxn>
                  <a:cxn ang="0">
                    <a:pos x="163" y="11"/>
                  </a:cxn>
                  <a:cxn ang="0">
                    <a:pos x="187" y="16"/>
                  </a:cxn>
                  <a:cxn ang="0">
                    <a:pos x="212" y="24"/>
                  </a:cxn>
                  <a:cxn ang="0">
                    <a:pos x="235" y="30"/>
                  </a:cxn>
                  <a:cxn ang="0">
                    <a:pos x="258" y="41"/>
                  </a:cxn>
                  <a:cxn ang="0">
                    <a:pos x="277" y="54"/>
                  </a:cxn>
                  <a:cxn ang="0">
                    <a:pos x="290" y="76"/>
                  </a:cxn>
                  <a:cxn ang="0">
                    <a:pos x="298" y="103"/>
                  </a:cxn>
                </a:cxnLst>
                <a:rect l="0" t="0" r="r" b="b"/>
                <a:pathLst>
                  <a:path w="298" h="304">
                    <a:moveTo>
                      <a:pt x="298" y="103"/>
                    </a:moveTo>
                    <a:lnTo>
                      <a:pt x="265" y="101"/>
                    </a:lnTo>
                    <a:lnTo>
                      <a:pt x="233" y="94"/>
                    </a:lnTo>
                    <a:lnTo>
                      <a:pt x="198" y="84"/>
                    </a:lnTo>
                    <a:lnTo>
                      <a:pt x="165" y="76"/>
                    </a:lnTo>
                    <a:lnTo>
                      <a:pt x="133" y="71"/>
                    </a:lnTo>
                    <a:lnTo>
                      <a:pt x="106" y="76"/>
                    </a:lnTo>
                    <a:lnTo>
                      <a:pt x="81" y="94"/>
                    </a:lnTo>
                    <a:lnTo>
                      <a:pt x="64" y="131"/>
                    </a:lnTo>
                    <a:lnTo>
                      <a:pt x="64" y="152"/>
                    </a:lnTo>
                    <a:lnTo>
                      <a:pt x="73" y="173"/>
                    </a:lnTo>
                    <a:lnTo>
                      <a:pt x="81" y="193"/>
                    </a:lnTo>
                    <a:lnTo>
                      <a:pt x="94" y="212"/>
                    </a:lnTo>
                    <a:lnTo>
                      <a:pt x="108" y="225"/>
                    </a:lnTo>
                    <a:lnTo>
                      <a:pt x="124" y="239"/>
                    </a:lnTo>
                    <a:lnTo>
                      <a:pt x="143" y="253"/>
                    </a:lnTo>
                    <a:lnTo>
                      <a:pt x="163" y="260"/>
                    </a:lnTo>
                    <a:lnTo>
                      <a:pt x="179" y="260"/>
                    </a:lnTo>
                    <a:lnTo>
                      <a:pt x="179" y="290"/>
                    </a:lnTo>
                    <a:lnTo>
                      <a:pt x="152" y="302"/>
                    </a:lnTo>
                    <a:lnTo>
                      <a:pt x="127" y="304"/>
                    </a:lnTo>
                    <a:lnTo>
                      <a:pt x="101" y="302"/>
                    </a:lnTo>
                    <a:lnTo>
                      <a:pt x="76" y="293"/>
                    </a:lnTo>
                    <a:lnTo>
                      <a:pt x="54" y="279"/>
                    </a:lnTo>
                    <a:lnTo>
                      <a:pt x="35" y="260"/>
                    </a:lnTo>
                    <a:lnTo>
                      <a:pt x="18" y="239"/>
                    </a:lnTo>
                    <a:lnTo>
                      <a:pt x="5" y="217"/>
                    </a:lnTo>
                    <a:lnTo>
                      <a:pt x="0" y="179"/>
                    </a:lnTo>
                    <a:lnTo>
                      <a:pt x="2" y="141"/>
                    </a:lnTo>
                    <a:lnTo>
                      <a:pt x="11" y="106"/>
                    </a:lnTo>
                    <a:lnTo>
                      <a:pt x="27" y="73"/>
                    </a:lnTo>
                    <a:lnTo>
                      <a:pt x="48" y="46"/>
                    </a:lnTo>
                    <a:lnTo>
                      <a:pt x="76" y="24"/>
                    </a:lnTo>
                    <a:lnTo>
                      <a:pt x="106" y="8"/>
                    </a:lnTo>
                    <a:lnTo>
                      <a:pt x="141" y="0"/>
                    </a:lnTo>
                    <a:lnTo>
                      <a:pt x="163" y="11"/>
                    </a:lnTo>
                    <a:lnTo>
                      <a:pt x="187" y="16"/>
                    </a:lnTo>
                    <a:lnTo>
                      <a:pt x="212" y="24"/>
                    </a:lnTo>
                    <a:lnTo>
                      <a:pt x="235" y="30"/>
                    </a:lnTo>
                    <a:lnTo>
                      <a:pt x="258" y="41"/>
                    </a:lnTo>
                    <a:lnTo>
                      <a:pt x="277" y="54"/>
                    </a:lnTo>
                    <a:lnTo>
                      <a:pt x="290" y="76"/>
                    </a:lnTo>
                    <a:lnTo>
                      <a:pt x="298" y="103"/>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5" name="Freeform 461"/>
              <p:cNvSpPr>
                <a:spLocks/>
              </p:cNvSpPr>
              <p:nvPr/>
            </p:nvSpPr>
            <p:spPr bwMode="auto">
              <a:xfrm>
                <a:off x="4059" y="3614"/>
                <a:ext cx="284" cy="172"/>
              </a:xfrm>
              <a:custGeom>
                <a:avLst/>
                <a:gdLst/>
                <a:ahLst/>
                <a:cxnLst>
                  <a:cxn ang="0">
                    <a:pos x="931" y="525"/>
                  </a:cxn>
                  <a:cxn ang="0">
                    <a:pos x="956" y="490"/>
                  </a:cxn>
                  <a:cxn ang="0">
                    <a:pos x="996" y="470"/>
                  </a:cxn>
                  <a:cxn ang="0">
                    <a:pos x="1037" y="443"/>
                  </a:cxn>
                  <a:cxn ang="0">
                    <a:pos x="709" y="74"/>
                  </a:cxn>
                  <a:cxn ang="0">
                    <a:pos x="630" y="88"/>
                  </a:cxn>
                  <a:cxn ang="0">
                    <a:pos x="554" y="104"/>
                  </a:cxn>
                  <a:cxn ang="0">
                    <a:pos x="476" y="120"/>
                  </a:cxn>
                  <a:cxn ang="0">
                    <a:pos x="399" y="139"/>
                  </a:cxn>
                  <a:cxn ang="0">
                    <a:pos x="323" y="160"/>
                  </a:cxn>
                  <a:cxn ang="0">
                    <a:pos x="250" y="185"/>
                  </a:cxn>
                  <a:cxn ang="0">
                    <a:pos x="176" y="212"/>
                  </a:cxn>
                  <a:cxn ang="0">
                    <a:pos x="104" y="239"/>
                  </a:cxn>
                  <a:cxn ang="0">
                    <a:pos x="367" y="687"/>
                  </a:cxn>
                  <a:cxn ang="0">
                    <a:pos x="271" y="584"/>
                  </a:cxn>
                  <a:cxn ang="0">
                    <a:pos x="192" y="470"/>
                  </a:cxn>
                  <a:cxn ang="0">
                    <a:pos x="109" y="356"/>
                  </a:cxn>
                  <a:cxn ang="0">
                    <a:pos x="0" y="250"/>
                  </a:cxn>
                  <a:cxn ang="0">
                    <a:pos x="14" y="204"/>
                  </a:cxn>
                  <a:cxn ang="0">
                    <a:pos x="49" y="196"/>
                  </a:cxn>
                  <a:cxn ang="0">
                    <a:pos x="81" y="193"/>
                  </a:cxn>
                  <a:cxn ang="0">
                    <a:pos x="104" y="153"/>
                  </a:cxn>
                  <a:cxn ang="0">
                    <a:pos x="185" y="134"/>
                  </a:cxn>
                  <a:cxn ang="0">
                    <a:pos x="263" y="111"/>
                  </a:cxn>
                  <a:cxn ang="0">
                    <a:pos x="342" y="90"/>
                  </a:cxn>
                  <a:cxn ang="0">
                    <a:pos x="423" y="68"/>
                  </a:cxn>
                  <a:cxn ang="0">
                    <a:pos x="505" y="49"/>
                  </a:cxn>
                  <a:cxn ang="0">
                    <a:pos x="587" y="30"/>
                  </a:cxn>
                  <a:cxn ang="0">
                    <a:pos x="668" y="14"/>
                  </a:cxn>
                  <a:cxn ang="0">
                    <a:pos x="753" y="0"/>
                  </a:cxn>
                  <a:cxn ang="0">
                    <a:pos x="1118" y="451"/>
                  </a:cxn>
                  <a:cxn ang="0">
                    <a:pos x="1076" y="495"/>
                  </a:cxn>
                  <a:cxn ang="0">
                    <a:pos x="1021" y="527"/>
                  </a:cxn>
                  <a:cxn ang="0">
                    <a:pos x="964" y="546"/>
                  </a:cxn>
                </a:cxnLst>
                <a:rect l="0" t="0" r="r" b="b"/>
                <a:pathLst>
                  <a:path w="1138" h="687">
                    <a:moveTo>
                      <a:pt x="934" y="552"/>
                    </a:moveTo>
                    <a:lnTo>
                      <a:pt x="931" y="525"/>
                    </a:lnTo>
                    <a:lnTo>
                      <a:pt x="940" y="502"/>
                    </a:lnTo>
                    <a:lnTo>
                      <a:pt x="956" y="490"/>
                    </a:lnTo>
                    <a:lnTo>
                      <a:pt x="975" y="478"/>
                    </a:lnTo>
                    <a:lnTo>
                      <a:pt x="996" y="470"/>
                    </a:lnTo>
                    <a:lnTo>
                      <a:pt x="1018" y="460"/>
                    </a:lnTo>
                    <a:lnTo>
                      <a:pt x="1037" y="443"/>
                    </a:lnTo>
                    <a:lnTo>
                      <a:pt x="1051" y="424"/>
                    </a:lnTo>
                    <a:lnTo>
                      <a:pt x="709" y="74"/>
                    </a:lnTo>
                    <a:lnTo>
                      <a:pt x="670" y="79"/>
                    </a:lnTo>
                    <a:lnTo>
                      <a:pt x="630" y="88"/>
                    </a:lnTo>
                    <a:lnTo>
                      <a:pt x="592" y="95"/>
                    </a:lnTo>
                    <a:lnTo>
                      <a:pt x="554" y="104"/>
                    </a:lnTo>
                    <a:lnTo>
                      <a:pt x="513" y="111"/>
                    </a:lnTo>
                    <a:lnTo>
                      <a:pt x="476" y="120"/>
                    </a:lnTo>
                    <a:lnTo>
                      <a:pt x="437" y="128"/>
                    </a:lnTo>
                    <a:lnTo>
                      <a:pt x="399" y="139"/>
                    </a:lnTo>
                    <a:lnTo>
                      <a:pt x="361" y="150"/>
                    </a:lnTo>
                    <a:lnTo>
                      <a:pt x="323" y="160"/>
                    </a:lnTo>
                    <a:lnTo>
                      <a:pt x="288" y="171"/>
                    </a:lnTo>
                    <a:lnTo>
                      <a:pt x="250" y="185"/>
                    </a:lnTo>
                    <a:lnTo>
                      <a:pt x="212" y="199"/>
                    </a:lnTo>
                    <a:lnTo>
                      <a:pt x="176" y="212"/>
                    </a:lnTo>
                    <a:lnTo>
                      <a:pt x="139" y="226"/>
                    </a:lnTo>
                    <a:lnTo>
                      <a:pt x="104" y="239"/>
                    </a:lnTo>
                    <a:lnTo>
                      <a:pt x="413" y="647"/>
                    </a:lnTo>
                    <a:lnTo>
                      <a:pt x="367" y="687"/>
                    </a:lnTo>
                    <a:lnTo>
                      <a:pt x="317" y="638"/>
                    </a:lnTo>
                    <a:lnTo>
                      <a:pt x="271" y="584"/>
                    </a:lnTo>
                    <a:lnTo>
                      <a:pt x="231" y="527"/>
                    </a:lnTo>
                    <a:lnTo>
                      <a:pt x="192" y="470"/>
                    </a:lnTo>
                    <a:lnTo>
                      <a:pt x="152" y="413"/>
                    </a:lnTo>
                    <a:lnTo>
                      <a:pt x="109" y="356"/>
                    </a:lnTo>
                    <a:lnTo>
                      <a:pt x="57" y="301"/>
                    </a:lnTo>
                    <a:lnTo>
                      <a:pt x="0" y="250"/>
                    </a:lnTo>
                    <a:lnTo>
                      <a:pt x="3" y="220"/>
                    </a:lnTo>
                    <a:lnTo>
                      <a:pt x="14" y="204"/>
                    </a:lnTo>
                    <a:lnTo>
                      <a:pt x="30" y="199"/>
                    </a:lnTo>
                    <a:lnTo>
                      <a:pt x="49" y="196"/>
                    </a:lnTo>
                    <a:lnTo>
                      <a:pt x="65" y="196"/>
                    </a:lnTo>
                    <a:lnTo>
                      <a:pt x="81" y="193"/>
                    </a:lnTo>
                    <a:lnTo>
                      <a:pt x="95" y="180"/>
                    </a:lnTo>
                    <a:lnTo>
                      <a:pt x="104" y="153"/>
                    </a:lnTo>
                    <a:lnTo>
                      <a:pt x="144" y="141"/>
                    </a:lnTo>
                    <a:lnTo>
                      <a:pt x="185" y="134"/>
                    </a:lnTo>
                    <a:lnTo>
                      <a:pt x="222" y="123"/>
                    </a:lnTo>
                    <a:lnTo>
                      <a:pt x="263" y="111"/>
                    </a:lnTo>
                    <a:lnTo>
                      <a:pt x="305" y="100"/>
                    </a:lnTo>
                    <a:lnTo>
                      <a:pt x="342" y="90"/>
                    </a:lnTo>
                    <a:lnTo>
                      <a:pt x="383" y="79"/>
                    </a:lnTo>
                    <a:lnTo>
                      <a:pt x="423" y="68"/>
                    </a:lnTo>
                    <a:lnTo>
                      <a:pt x="464" y="58"/>
                    </a:lnTo>
                    <a:lnTo>
                      <a:pt x="505" y="49"/>
                    </a:lnTo>
                    <a:lnTo>
                      <a:pt x="546" y="38"/>
                    </a:lnTo>
                    <a:lnTo>
                      <a:pt x="587" y="30"/>
                    </a:lnTo>
                    <a:lnTo>
                      <a:pt x="628" y="22"/>
                    </a:lnTo>
                    <a:lnTo>
                      <a:pt x="668" y="14"/>
                    </a:lnTo>
                    <a:lnTo>
                      <a:pt x="711" y="5"/>
                    </a:lnTo>
                    <a:lnTo>
                      <a:pt x="753" y="0"/>
                    </a:lnTo>
                    <a:lnTo>
                      <a:pt x="1138" y="424"/>
                    </a:lnTo>
                    <a:lnTo>
                      <a:pt x="1118" y="451"/>
                    </a:lnTo>
                    <a:lnTo>
                      <a:pt x="1097" y="476"/>
                    </a:lnTo>
                    <a:lnTo>
                      <a:pt x="1076" y="495"/>
                    </a:lnTo>
                    <a:lnTo>
                      <a:pt x="1048" y="511"/>
                    </a:lnTo>
                    <a:lnTo>
                      <a:pt x="1021" y="527"/>
                    </a:lnTo>
                    <a:lnTo>
                      <a:pt x="991" y="538"/>
                    </a:lnTo>
                    <a:lnTo>
                      <a:pt x="964" y="546"/>
                    </a:lnTo>
                    <a:lnTo>
                      <a:pt x="934" y="552"/>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6" name="Freeform 462"/>
              <p:cNvSpPr>
                <a:spLocks/>
              </p:cNvSpPr>
              <p:nvPr/>
            </p:nvSpPr>
            <p:spPr bwMode="auto">
              <a:xfrm>
                <a:off x="4171" y="3877"/>
                <a:ext cx="96" cy="127"/>
              </a:xfrm>
              <a:custGeom>
                <a:avLst/>
                <a:gdLst/>
                <a:ahLst/>
                <a:cxnLst>
                  <a:cxn ang="0">
                    <a:pos x="372" y="507"/>
                  </a:cxn>
                  <a:cxn ang="0">
                    <a:pos x="328" y="507"/>
                  </a:cxn>
                  <a:cxn ang="0">
                    <a:pos x="291" y="445"/>
                  </a:cxn>
                  <a:cxn ang="0">
                    <a:pos x="245" y="386"/>
                  </a:cxn>
                  <a:cxn ang="0">
                    <a:pos x="199" y="329"/>
                  </a:cxn>
                  <a:cxn ang="0">
                    <a:pos x="150" y="269"/>
                  </a:cxn>
                  <a:cxn ang="0">
                    <a:pos x="100" y="209"/>
                  </a:cxn>
                  <a:cxn ang="0">
                    <a:pos x="60" y="146"/>
                  </a:cxn>
                  <a:cxn ang="0">
                    <a:pos x="25" y="82"/>
                  </a:cxn>
                  <a:cxn ang="0">
                    <a:pos x="0" y="14"/>
                  </a:cxn>
                  <a:cxn ang="0">
                    <a:pos x="16" y="0"/>
                  </a:cxn>
                  <a:cxn ang="0">
                    <a:pos x="70" y="57"/>
                  </a:cxn>
                  <a:cxn ang="0">
                    <a:pos x="122" y="117"/>
                  </a:cxn>
                  <a:cxn ang="0">
                    <a:pos x="171" y="176"/>
                  </a:cxn>
                  <a:cxn ang="0">
                    <a:pos x="220" y="236"/>
                  </a:cxn>
                  <a:cxn ang="0">
                    <a:pos x="266" y="299"/>
                  </a:cxn>
                  <a:cxn ang="0">
                    <a:pos x="310" y="364"/>
                  </a:cxn>
                  <a:cxn ang="0">
                    <a:pos x="351" y="429"/>
                  </a:cxn>
                  <a:cxn ang="0">
                    <a:pos x="386" y="497"/>
                  </a:cxn>
                  <a:cxn ang="0">
                    <a:pos x="372" y="507"/>
                  </a:cxn>
                </a:cxnLst>
                <a:rect l="0" t="0" r="r" b="b"/>
                <a:pathLst>
                  <a:path w="386" h="507">
                    <a:moveTo>
                      <a:pt x="372" y="507"/>
                    </a:moveTo>
                    <a:lnTo>
                      <a:pt x="328" y="507"/>
                    </a:lnTo>
                    <a:lnTo>
                      <a:pt x="291" y="445"/>
                    </a:lnTo>
                    <a:lnTo>
                      <a:pt x="245" y="386"/>
                    </a:lnTo>
                    <a:lnTo>
                      <a:pt x="199" y="329"/>
                    </a:lnTo>
                    <a:lnTo>
                      <a:pt x="150" y="269"/>
                    </a:lnTo>
                    <a:lnTo>
                      <a:pt x="100" y="209"/>
                    </a:lnTo>
                    <a:lnTo>
                      <a:pt x="60" y="146"/>
                    </a:lnTo>
                    <a:lnTo>
                      <a:pt x="25" y="82"/>
                    </a:lnTo>
                    <a:lnTo>
                      <a:pt x="0" y="14"/>
                    </a:lnTo>
                    <a:lnTo>
                      <a:pt x="16" y="0"/>
                    </a:lnTo>
                    <a:lnTo>
                      <a:pt x="70" y="57"/>
                    </a:lnTo>
                    <a:lnTo>
                      <a:pt x="122" y="117"/>
                    </a:lnTo>
                    <a:lnTo>
                      <a:pt x="171" y="176"/>
                    </a:lnTo>
                    <a:lnTo>
                      <a:pt x="220" y="236"/>
                    </a:lnTo>
                    <a:lnTo>
                      <a:pt x="266" y="299"/>
                    </a:lnTo>
                    <a:lnTo>
                      <a:pt x="310" y="364"/>
                    </a:lnTo>
                    <a:lnTo>
                      <a:pt x="351" y="429"/>
                    </a:lnTo>
                    <a:lnTo>
                      <a:pt x="386" y="497"/>
                    </a:lnTo>
                    <a:lnTo>
                      <a:pt x="372" y="507"/>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7" name="Freeform 463"/>
              <p:cNvSpPr>
                <a:spLocks/>
              </p:cNvSpPr>
              <p:nvPr/>
            </p:nvSpPr>
            <p:spPr bwMode="auto">
              <a:xfrm>
                <a:off x="4176" y="3769"/>
                <a:ext cx="55" cy="21"/>
              </a:xfrm>
              <a:custGeom>
                <a:avLst/>
                <a:gdLst/>
                <a:ahLst/>
                <a:cxnLst>
                  <a:cxn ang="0">
                    <a:pos x="0" y="84"/>
                  </a:cxn>
                  <a:cxn ang="0">
                    <a:pos x="19" y="60"/>
                  </a:cxn>
                  <a:cxn ang="0">
                    <a:pos x="44" y="38"/>
                  </a:cxn>
                  <a:cxn ang="0">
                    <a:pos x="71" y="24"/>
                  </a:cxn>
                  <a:cxn ang="0">
                    <a:pos x="103" y="14"/>
                  </a:cxn>
                  <a:cxn ang="0">
                    <a:pos x="133" y="6"/>
                  </a:cxn>
                  <a:cxn ang="0">
                    <a:pos x="163" y="3"/>
                  </a:cxn>
                  <a:cxn ang="0">
                    <a:pos x="193" y="0"/>
                  </a:cxn>
                  <a:cxn ang="0">
                    <a:pos x="220" y="0"/>
                  </a:cxn>
                  <a:cxn ang="0">
                    <a:pos x="203" y="28"/>
                  </a:cxn>
                  <a:cxn ang="0">
                    <a:pos x="180" y="47"/>
                  </a:cxn>
                  <a:cxn ang="0">
                    <a:pos x="152" y="60"/>
                  </a:cxn>
                  <a:cxn ang="0">
                    <a:pos x="122" y="65"/>
                  </a:cxn>
                  <a:cxn ang="0">
                    <a:pos x="92" y="70"/>
                  </a:cxn>
                  <a:cxn ang="0">
                    <a:pos x="60" y="74"/>
                  </a:cxn>
                  <a:cxn ang="0">
                    <a:pos x="30" y="79"/>
                  </a:cxn>
                  <a:cxn ang="0">
                    <a:pos x="0" y="84"/>
                  </a:cxn>
                </a:cxnLst>
                <a:rect l="0" t="0" r="r" b="b"/>
                <a:pathLst>
                  <a:path w="220" h="84">
                    <a:moveTo>
                      <a:pt x="0" y="84"/>
                    </a:moveTo>
                    <a:lnTo>
                      <a:pt x="19" y="60"/>
                    </a:lnTo>
                    <a:lnTo>
                      <a:pt x="44" y="38"/>
                    </a:lnTo>
                    <a:lnTo>
                      <a:pt x="71" y="24"/>
                    </a:lnTo>
                    <a:lnTo>
                      <a:pt x="103" y="14"/>
                    </a:lnTo>
                    <a:lnTo>
                      <a:pt x="133" y="6"/>
                    </a:lnTo>
                    <a:lnTo>
                      <a:pt x="163" y="3"/>
                    </a:lnTo>
                    <a:lnTo>
                      <a:pt x="193" y="0"/>
                    </a:lnTo>
                    <a:lnTo>
                      <a:pt x="220" y="0"/>
                    </a:lnTo>
                    <a:lnTo>
                      <a:pt x="203" y="28"/>
                    </a:lnTo>
                    <a:lnTo>
                      <a:pt x="180" y="47"/>
                    </a:lnTo>
                    <a:lnTo>
                      <a:pt x="152" y="60"/>
                    </a:lnTo>
                    <a:lnTo>
                      <a:pt x="122" y="65"/>
                    </a:lnTo>
                    <a:lnTo>
                      <a:pt x="92" y="70"/>
                    </a:lnTo>
                    <a:lnTo>
                      <a:pt x="60" y="74"/>
                    </a:lnTo>
                    <a:lnTo>
                      <a:pt x="30" y="79"/>
                    </a:lnTo>
                    <a:lnTo>
                      <a:pt x="0" y="8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8" name="Freeform 464"/>
              <p:cNvSpPr>
                <a:spLocks/>
              </p:cNvSpPr>
              <p:nvPr/>
            </p:nvSpPr>
            <p:spPr bwMode="auto">
              <a:xfrm>
                <a:off x="4145" y="4003"/>
                <a:ext cx="65" cy="40"/>
              </a:xfrm>
              <a:custGeom>
                <a:avLst/>
                <a:gdLst/>
                <a:ahLst/>
                <a:cxnLst>
                  <a:cxn ang="0">
                    <a:pos x="11" y="73"/>
                  </a:cxn>
                  <a:cxn ang="0">
                    <a:pos x="0" y="57"/>
                  </a:cxn>
                  <a:cxn ang="0">
                    <a:pos x="16" y="48"/>
                  </a:cxn>
                  <a:cxn ang="0">
                    <a:pos x="32" y="43"/>
                  </a:cxn>
                  <a:cxn ang="0">
                    <a:pos x="52" y="43"/>
                  </a:cxn>
                  <a:cxn ang="0">
                    <a:pos x="68" y="41"/>
                  </a:cxn>
                  <a:cxn ang="0">
                    <a:pos x="87" y="38"/>
                  </a:cxn>
                  <a:cxn ang="0">
                    <a:pos x="103" y="30"/>
                  </a:cxn>
                  <a:cxn ang="0">
                    <a:pos x="117" y="20"/>
                  </a:cxn>
                  <a:cxn ang="0">
                    <a:pos x="128" y="0"/>
                  </a:cxn>
                  <a:cxn ang="0">
                    <a:pos x="258" y="147"/>
                  </a:cxn>
                  <a:cxn ang="0">
                    <a:pos x="219" y="152"/>
                  </a:cxn>
                  <a:cxn ang="0">
                    <a:pos x="184" y="155"/>
                  </a:cxn>
                  <a:cxn ang="0">
                    <a:pos x="147" y="161"/>
                  </a:cxn>
                  <a:cxn ang="0">
                    <a:pos x="114" y="157"/>
                  </a:cxn>
                  <a:cxn ang="0">
                    <a:pos x="84" y="152"/>
                  </a:cxn>
                  <a:cxn ang="0">
                    <a:pos x="54" y="138"/>
                  </a:cxn>
                  <a:cxn ang="0">
                    <a:pos x="30" y="111"/>
                  </a:cxn>
                  <a:cxn ang="0">
                    <a:pos x="11" y="73"/>
                  </a:cxn>
                </a:cxnLst>
                <a:rect l="0" t="0" r="r" b="b"/>
                <a:pathLst>
                  <a:path w="258" h="161">
                    <a:moveTo>
                      <a:pt x="11" y="73"/>
                    </a:moveTo>
                    <a:lnTo>
                      <a:pt x="0" y="57"/>
                    </a:lnTo>
                    <a:lnTo>
                      <a:pt x="16" y="48"/>
                    </a:lnTo>
                    <a:lnTo>
                      <a:pt x="32" y="43"/>
                    </a:lnTo>
                    <a:lnTo>
                      <a:pt x="52" y="43"/>
                    </a:lnTo>
                    <a:lnTo>
                      <a:pt x="68" y="41"/>
                    </a:lnTo>
                    <a:lnTo>
                      <a:pt x="87" y="38"/>
                    </a:lnTo>
                    <a:lnTo>
                      <a:pt x="103" y="30"/>
                    </a:lnTo>
                    <a:lnTo>
                      <a:pt x="117" y="20"/>
                    </a:lnTo>
                    <a:lnTo>
                      <a:pt x="128" y="0"/>
                    </a:lnTo>
                    <a:lnTo>
                      <a:pt x="258" y="147"/>
                    </a:lnTo>
                    <a:lnTo>
                      <a:pt x="219" y="152"/>
                    </a:lnTo>
                    <a:lnTo>
                      <a:pt x="184" y="155"/>
                    </a:lnTo>
                    <a:lnTo>
                      <a:pt x="147" y="161"/>
                    </a:lnTo>
                    <a:lnTo>
                      <a:pt x="114" y="157"/>
                    </a:lnTo>
                    <a:lnTo>
                      <a:pt x="84" y="152"/>
                    </a:lnTo>
                    <a:lnTo>
                      <a:pt x="54" y="138"/>
                    </a:lnTo>
                    <a:lnTo>
                      <a:pt x="30" y="111"/>
                    </a:lnTo>
                    <a:lnTo>
                      <a:pt x="11" y="73"/>
                    </a:lnTo>
                    <a:close/>
                  </a:path>
                </a:pathLst>
              </a:custGeom>
              <a:solidFill>
                <a:srgbClr val="7FDD14"/>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29" name="Freeform 465"/>
              <p:cNvSpPr>
                <a:spLocks/>
              </p:cNvSpPr>
              <p:nvPr/>
            </p:nvSpPr>
            <p:spPr bwMode="auto">
              <a:xfrm>
                <a:off x="3942" y="3454"/>
                <a:ext cx="262" cy="157"/>
              </a:xfrm>
              <a:custGeom>
                <a:avLst/>
                <a:gdLst/>
                <a:ahLst/>
                <a:cxnLst>
                  <a:cxn ang="0">
                    <a:pos x="850" y="511"/>
                  </a:cxn>
                  <a:cxn ang="0">
                    <a:pos x="844" y="486"/>
                  </a:cxn>
                  <a:cxn ang="0">
                    <a:pos x="860" y="465"/>
                  </a:cxn>
                  <a:cxn ang="0">
                    <a:pos x="896" y="442"/>
                  </a:cxn>
                  <a:cxn ang="0">
                    <a:pos x="931" y="421"/>
                  </a:cxn>
                  <a:cxn ang="0">
                    <a:pos x="964" y="394"/>
                  </a:cxn>
                  <a:cxn ang="0">
                    <a:pos x="689" y="70"/>
                  </a:cxn>
                  <a:cxn ang="0">
                    <a:pos x="606" y="82"/>
                  </a:cxn>
                  <a:cxn ang="0">
                    <a:pos x="524" y="98"/>
                  </a:cxn>
                  <a:cxn ang="0">
                    <a:pos x="442" y="117"/>
                  </a:cxn>
                  <a:cxn ang="0">
                    <a:pos x="364" y="141"/>
                  </a:cxn>
                  <a:cxn ang="0">
                    <a:pos x="285" y="169"/>
                  </a:cxn>
                  <a:cxn ang="0">
                    <a:pos x="209" y="199"/>
                  </a:cxn>
                  <a:cxn ang="0">
                    <a:pos x="133" y="231"/>
                  </a:cxn>
                  <a:cxn ang="0">
                    <a:pos x="57" y="264"/>
                  </a:cxn>
                  <a:cxn ang="0">
                    <a:pos x="119" y="345"/>
                  </a:cxn>
                  <a:cxn ang="0">
                    <a:pos x="185" y="424"/>
                  </a:cxn>
                  <a:cxn ang="0">
                    <a:pos x="241" y="508"/>
                  </a:cxn>
                  <a:cxn ang="0">
                    <a:pos x="282" y="597"/>
                  </a:cxn>
                  <a:cxn ang="0">
                    <a:pos x="217" y="573"/>
                  </a:cxn>
                  <a:cxn ang="0">
                    <a:pos x="133" y="470"/>
                  </a:cxn>
                  <a:cxn ang="0">
                    <a:pos x="54" y="364"/>
                  </a:cxn>
                  <a:cxn ang="0">
                    <a:pos x="5" y="253"/>
                  </a:cxn>
                  <a:cxn ang="0">
                    <a:pos x="43" y="183"/>
                  </a:cxn>
                  <a:cxn ang="0">
                    <a:pos x="133" y="158"/>
                  </a:cxn>
                  <a:cxn ang="0">
                    <a:pos x="220" y="128"/>
                  </a:cxn>
                  <a:cxn ang="0">
                    <a:pos x="307" y="100"/>
                  </a:cxn>
                  <a:cxn ang="0">
                    <a:pos x="393" y="74"/>
                  </a:cxn>
                  <a:cxn ang="0">
                    <a:pos x="483" y="47"/>
                  </a:cxn>
                  <a:cxn ang="0">
                    <a:pos x="571" y="24"/>
                  </a:cxn>
                  <a:cxn ang="0">
                    <a:pos x="659" y="5"/>
                  </a:cxn>
                  <a:cxn ang="0">
                    <a:pos x="749" y="49"/>
                  </a:cxn>
                  <a:cxn ang="0">
                    <a:pos x="848" y="144"/>
                  </a:cxn>
                  <a:cxn ang="0">
                    <a:pos x="945" y="241"/>
                  </a:cxn>
                  <a:cxn ang="0">
                    <a:pos x="1024" y="348"/>
                  </a:cxn>
                  <a:cxn ang="0">
                    <a:pos x="1029" y="430"/>
                  </a:cxn>
                  <a:cxn ang="0">
                    <a:pos x="983" y="465"/>
                  </a:cxn>
                  <a:cxn ang="0">
                    <a:pos x="936" y="492"/>
                  </a:cxn>
                  <a:cxn ang="0">
                    <a:pos x="885" y="511"/>
                  </a:cxn>
                </a:cxnLst>
                <a:rect l="0" t="0" r="r" b="b"/>
                <a:pathLst>
                  <a:path w="1049" h="625">
                    <a:moveTo>
                      <a:pt x="858" y="519"/>
                    </a:moveTo>
                    <a:lnTo>
                      <a:pt x="850" y="511"/>
                    </a:lnTo>
                    <a:lnTo>
                      <a:pt x="844" y="500"/>
                    </a:lnTo>
                    <a:lnTo>
                      <a:pt x="844" y="486"/>
                    </a:lnTo>
                    <a:lnTo>
                      <a:pt x="844" y="476"/>
                    </a:lnTo>
                    <a:lnTo>
                      <a:pt x="860" y="465"/>
                    </a:lnTo>
                    <a:lnTo>
                      <a:pt x="880" y="454"/>
                    </a:lnTo>
                    <a:lnTo>
                      <a:pt x="896" y="442"/>
                    </a:lnTo>
                    <a:lnTo>
                      <a:pt x="915" y="432"/>
                    </a:lnTo>
                    <a:lnTo>
                      <a:pt x="931" y="421"/>
                    </a:lnTo>
                    <a:lnTo>
                      <a:pt x="948" y="407"/>
                    </a:lnTo>
                    <a:lnTo>
                      <a:pt x="964" y="394"/>
                    </a:lnTo>
                    <a:lnTo>
                      <a:pt x="978" y="377"/>
                    </a:lnTo>
                    <a:lnTo>
                      <a:pt x="689" y="70"/>
                    </a:lnTo>
                    <a:lnTo>
                      <a:pt x="649" y="77"/>
                    </a:lnTo>
                    <a:lnTo>
                      <a:pt x="606" y="82"/>
                    </a:lnTo>
                    <a:lnTo>
                      <a:pt x="564" y="90"/>
                    </a:lnTo>
                    <a:lnTo>
                      <a:pt x="524" y="98"/>
                    </a:lnTo>
                    <a:lnTo>
                      <a:pt x="483" y="106"/>
                    </a:lnTo>
                    <a:lnTo>
                      <a:pt x="442" y="117"/>
                    </a:lnTo>
                    <a:lnTo>
                      <a:pt x="405" y="130"/>
                    </a:lnTo>
                    <a:lnTo>
                      <a:pt x="364" y="141"/>
                    </a:lnTo>
                    <a:lnTo>
                      <a:pt x="326" y="155"/>
                    </a:lnTo>
                    <a:lnTo>
                      <a:pt x="285" y="169"/>
                    </a:lnTo>
                    <a:lnTo>
                      <a:pt x="247" y="185"/>
                    </a:lnTo>
                    <a:lnTo>
                      <a:pt x="209" y="199"/>
                    </a:lnTo>
                    <a:lnTo>
                      <a:pt x="171" y="215"/>
                    </a:lnTo>
                    <a:lnTo>
                      <a:pt x="133" y="231"/>
                    </a:lnTo>
                    <a:lnTo>
                      <a:pt x="95" y="248"/>
                    </a:lnTo>
                    <a:lnTo>
                      <a:pt x="57" y="264"/>
                    </a:lnTo>
                    <a:lnTo>
                      <a:pt x="86" y="304"/>
                    </a:lnTo>
                    <a:lnTo>
                      <a:pt x="119" y="345"/>
                    </a:lnTo>
                    <a:lnTo>
                      <a:pt x="151" y="384"/>
                    </a:lnTo>
                    <a:lnTo>
                      <a:pt x="185" y="424"/>
                    </a:lnTo>
                    <a:lnTo>
                      <a:pt x="215" y="465"/>
                    </a:lnTo>
                    <a:lnTo>
                      <a:pt x="241" y="508"/>
                    </a:lnTo>
                    <a:lnTo>
                      <a:pt x="266" y="551"/>
                    </a:lnTo>
                    <a:lnTo>
                      <a:pt x="282" y="597"/>
                    </a:lnTo>
                    <a:lnTo>
                      <a:pt x="252" y="625"/>
                    </a:lnTo>
                    <a:lnTo>
                      <a:pt x="217" y="573"/>
                    </a:lnTo>
                    <a:lnTo>
                      <a:pt x="176" y="521"/>
                    </a:lnTo>
                    <a:lnTo>
                      <a:pt x="133" y="470"/>
                    </a:lnTo>
                    <a:lnTo>
                      <a:pt x="89" y="416"/>
                    </a:lnTo>
                    <a:lnTo>
                      <a:pt x="54" y="364"/>
                    </a:lnTo>
                    <a:lnTo>
                      <a:pt x="24" y="310"/>
                    </a:lnTo>
                    <a:lnTo>
                      <a:pt x="5" y="253"/>
                    </a:lnTo>
                    <a:lnTo>
                      <a:pt x="0" y="193"/>
                    </a:lnTo>
                    <a:lnTo>
                      <a:pt x="43" y="183"/>
                    </a:lnTo>
                    <a:lnTo>
                      <a:pt x="89" y="169"/>
                    </a:lnTo>
                    <a:lnTo>
                      <a:pt x="133" y="158"/>
                    </a:lnTo>
                    <a:lnTo>
                      <a:pt x="176" y="144"/>
                    </a:lnTo>
                    <a:lnTo>
                      <a:pt x="220" y="128"/>
                    </a:lnTo>
                    <a:lnTo>
                      <a:pt x="264" y="114"/>
                    </a:lnTo>
                    <a:lnTo>
                      <a:pt x="307" y="100"/>
                    </a:lnTo>
                    <a:lnTo>
                      <a:pt x="350" y="88"/>
                    </a:lnTo>
                    <a:lnTo>
                      <a:pt x="393" y="74"/>
                    </a:lnTo>
                    <a:lnTo>
                      <a:pt x="437" y="60"/>
                    </a:lnTo>
                    <a:lnTo>
                      <a:pt x="483" y="47"/>
                    </a:lnTo>
                    <a:lnTo>
                      <a:pt x="527" y="35"/>
                    </a:lnTo>
                    <a:lnTo>
                      <a:pt x="571" y="24"/>
                    </a:lnTo>
                    <a:lnTo>
                      <a:pt x="617" y="14"/>
                    </a:lnTo>
                    <a:lnTo>
                      <a:pt x="659" y="5"/>
                    </a:lnTo>
                    <a:lnTo>
                      <a:pt x="706" y="0"/>
                    </a:lnTo>
                    <a:lnTo>
                      <a:pt x="749" y="49"/>
                    </a:lnTo>
                    <a:lnTo>
                      <a:pt x="795" y="95"/>
                    </a:lnTo>
                    <a:lnTo>
                      <a:pt x="848" y="144"/>
                    </a:lnTo>
                    <a:lnTo>
                      <a:pt x="899" y="190"/>
                    </a:lnTo>
                    <a:lnTo>
                      <a:pt x="945" y="241"/>
                    </a:lnTo>
                    <a:lnTo>
                      <a:pt x="989" y="294"/>
                    </a:lnTo>
                    <a:lnTo>
                      <a:pt x="1024" y="348"/>
                    </a:lnTo>
                    <a:lnTo>
                      <a:pt x="1049" y="405"/>
                    </a:lnTo>
                    <a:lnTo>
                      <a:pt x="1029" y="430"/>
                    </a:lnTo>
                    <a:lnTo>
                      <a:pt x="1007" y="448"/>
                    </a:lnTo>
                    <a:lnTo>
                      <a:pt x="983" y="465"/>
                    </a:lnTo>
                    <a:lnTo>
                      <a:pt x="961" y="481"/>
                    </a:lnTo>
                    <a:lnTo>
                      <a:pt x="936" y="492"/>
                    </a:lnTo>
                    <a:lnTo>
                      <a:pt x="910" y="502"/>
                    </a:lnTo>
                    <a:lnTo>
                      <a:pt x="885" y="511"/>
                    </a:lnTo>
                    <a:lnTo>
                      <a:pt x="858" y="519"/>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0" name="Freeform 466"/>
              <p:cNvSpPr>
                <a:spLocks/>
              </p:cNvSpPr>
              <p:nvPr/>
            </p:nvSpPr>
            <p:spPr bwMode="auto">
              <a:xfrm>
                <a:off x="4037" y="3687"/>
                <a:ext cx="113" cy="139"/>
              </a:xfrm>
              <a:custGeom>
                <a:avLst/>
                <a:gdLst/>
                <a:ahLst/>
                <a:cxnLst>
                  <a:cxn ang="0">
                    <a:pos x="380" y="554"/>
                  </a:cxn>
                  <a:cxn ang="0">
                    <a:pos x="342" y="480"/>
                  </a:cxn>
                  <a:cxn ang="0">
                    <a:pos x="296" y="413"/>
                  </a:cxn>
                  <a:cxn ang="0">
                    <a:pos x="242" y="347"/>
                  </a:cxn>
                  <a:cxn ang="0">
                    <a:pos x="187" y="284"/>
                  </a:cxn>
                  <a:cxn ang="0">
                    <a:pos x="131" y="219"/>
                  </a:cxn>
                  <a:cxn ang="0">
                    <a:pos x="78" y="154"/>
                  </a:cxn>
                  <a:cxn ang="0">
                    <a:pos x="32" y="87"/>
                  </a:cxn>
                  <a:cxn ang="0">
                    <a:pos x="0" y="16"/>
                  </a:cxn>
                  <a:cxn ang="0">
                    <a:pos x="11" y="2"/>
                  </a:cxn>
                  <a:cxn ang="0">
                    <a:pos x="27" y="0"/>
                  </a:cxn>
                  <a:cxn ang="0">
                    <a:pos x="43" y="0"/>
                  </a:cxn>
                  <a:cxn ang="0">
                    <a:pos x="57" y="0"/>
                  </a:cxn>
                  <a:cxn ang="0">
                    <a:pos x="450" y="524"/>
                  </a:cxn>
                  <a:cxn ang="0">
                    <a:pos x="440" y="538"/>
                  </a:cxn>
                  <a:cxn ang="0">
                    <a:pos x="424" y="548"/>
                  </a:cxn>
                  <a:cxn ang="0">
                    <a:pos x="404" y="556"/>
                  </a:cxn>
                  <a:cxn ang="0">
                    <a:pos x="380" y="554"/>
                  </a:cxn>
                </a:cxnLst>
                <a:rect l="0" t="0" r="r" b="b"/>
                <a:pathLst>
                  <a:path w="450" h="556">
                    <a:moveTo>
                      <a:pt x="380" y="554"/>
                    </a:moveTo>
                    <a:lnTo>
                      <a:pt x="342" y="480"/>
                    </a:lnTo>
                    <a:lnTo>
                      <a:pt x="296" y="413"/>
                    </a:lnTo>
                    <a:lnTo>
                      <a:pt x="242" y="347"/>
                    </a:lnTo>
                    <a:lnTo>
                      <a:pt x="187" y="284"/>
                    </a:lnTo>
                    <a:lnTo>
                      <a:pt x="131" y="219"/>
                    </a:lnTo>
                    <a:lnTo>
                      <a:pt x="78" y="154"/>
                    </a:lnTo>
                    <a:lnTo>
                      <a:pt x="32" y="87"/>
                    </a:lnTo>
                    <a:lnTo>
                      <a:pt x="0" y="16"/>
                    </a:lnTo>
                    <a:lnTo>
                      <a:pt x="11" y="2"/>
                    </a:lnTo>
                    <a:lnTo>
                      <a:pt x="27" y="0"/>
                    </a:lnTo>
                    <a:lnTo>
                      <a:pt x="43" y="0"/>
                    </a:lnTo>
                    <a:lnTo>
                      <a:pt x="57" y="0"/>
                    </a:lnTo>
                    <a:lnTo>
                      <a:pt x="450" y="524"/>
                    </a:lnTo>
                    <a:lnTo>
                      <a:pt x="440" y="538"/>
                    </a:lnTo>
                    <a:lnTo>
                      <a:pt x="424" y="548"/>
                    </a:lnTo>
                    <a:lnTo>
                      <a:pt x="404" y="556"/>
                    </a:lnTo>
                    <a:lnTo>
                      <a:pt x="380" y="55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1" name="Freeform 467"/>
              <p:cNvSpPr>
                <a:spLocks/>
              </p:cNvSpPr>
              <p:nvPr/>
            </p:nvSpPr>
            <p:spPr bwMode="auto">
              <a:xfrm>
                <a:off x="3821" y="3305"/>
                <a:ext cx="267" cy="165"/>
              </a:xfrm>
              <a:custGeom>
                <a:avLst/>
                <a:gdLst/>
                <a:ahLst/>
                <a:cxnLst>
                  <a:cxn ang="0">
                    <a:pos x="801" y="420"/>
                  </a:cxn>
                  <a:cxn ang="0">
                    <a:pos x="842" y="385"/>
                  </a:cxn>
                  <a:cxn ang="0">
                    <a:pos x="900" y="366"/>
                  </a:cxn>
                  <a:cxn ang="0">
                    <a:pos x="956" y="348"/>
                  </a:cxn>
                  <a:cxn ang="0">
                    <a:pos x="954" y="320"/>
                  </a:cxn>
                  <a:cxn ang="0">
                    <a:pos x="900" y="277"/>
                  </a:cxn>
                  <a:cxn ang="0">
                    <a:pos x="848" y="217"/>
                  </a:cxn>
                  <a:cxn ang="0">
                    <a:pos x="799" y="152"/>
                  </a:cxn>
                  <a:cxn ang="0">
                    <a:pos x="748" y="94"/>
                  </a:cxn>
                  <a:cxn ang="0">
                    <a:pos x="690" y="57"/>
                  </a:cxn>
                  <a:cxn ang="0">
                    <a:pos x="628" y="46"/>
                  </a:cxn>
                  <a:cxn ang="0">
                    <a:pos x="560" y="78"/>
                  </a:cxn>
                  <a:cxn ang="0">
                    <a:pos x="471" y="122"/>
                  </a:cxn>
                  <a:cxn ang="0">
                    <a:pos x="364" y="144"/>
                  </a:cxn>
                  <a:cxn ang="0">
                    <a:pos x="261" y="166"/>
                  </a:cxn>
                  <a:cxn ang="0">
                    <a:pos x="164" y="198"/>
                  </a:cxn>
                  <a:cxn ang="0">
                    <a:pos x="155" y="274"/>
                  </a:cxn>
                  <a:cxn ang="0">
                    <a:pos x="228" y="378"/>
                  </a:cxn>
                  <a:cxn ang="0">
                    <a:pos x="300" y="480"/>
                  </a:cxn>
                  <a:cxn ang="0">
                    <a:pos x="372" y="581"/>
                  </a:cxn>
                  <a:cxn ang="0">
                    <a:pos x="408" y="635"/>
                  </a:cxn>
                  <a:cxn ang="0">
                    <a:pos x="397" y="649"/>
                  </a:cxn>
                  <a:cxn ang="0">
                    <a:pos x="356" y="660"/>
                  </a:cxn>
                  <a:cxn ang="0">
                    <a:pos x="267" y="549"/>
                  </a:cxn>
                  <a:cxn ang="0">
                    <a:pos x="187" y="431"/>
                  </a:cxn>
                  <a:cxn ang="0">
                    <a:pos x="104" y="320"/>
                  </a:cxn>
                  <a:cxn ang="0">
                    <a:pos x="0" y="223"/>
                  </a:cxn>
                  <a:cxn ang="0">
                    <a:pos x="44" y="166"/>
                  </a:cxn>
                  <a:cxn ang="0">
                    <a:pos x="134" y="138"/>
                  </a:cxn>
                  <a:cxn ang="0">
                    <a:pos x="223" y="114"/>
                  </a:cxn>
                  <a:cxn ang="0">
                    <a:pos x="313" y="89"/>
                  </a:cxn>
                  <a:cxn ang="0">
                    <a:pos x="406" y="71"/>
                  </a:cxn>
                  <a:cxn ang="0">
                    <a:pos x="498" y="52"/>
                  </a:cxn>
                  <a:cxn ang="0">
                    <a:pos x="590" y="30"/>
                  </a:cxn>
                  <a:cxn ang="0">
                    <a:pos x="679" y="11"/>
                  </a:cxn>
                  <a:cxn ang="0">
                    <a:pos x="764" y="46"/>
                  </a:cxn>
                  <a:cxn ang="0">
                    <a:pos x="856" y="130"/>
                  </a:cxn>
                  <a:cxn ang="0">
                    <a:pos x="949" y="214"/>
                  </a:cxn>
                  <a:cxn ang="0">
                    <a:pos x="1032" y="304"/>
                  </a:cxn>
                  <a:cxn ang="0">
                    <a:pos x="1038" y="375"/>
                  </a:cxn>
                  <a:cxn ang="0">
                    <a:pos x="972" y="410"/>
                  </a:cxn>
                  <a:cxn ang="0">
                    <a:pos x="905" y="431"/>
                  </a:cxn>
                  <a:cxn ang="0">
                    <a:pos x="829" y="445"/>
                  </a:cxn>
                </a:cxnLst>
                <a:rect l="0" t="0" r="r" b="b"/>
                <a:pathLst>
                  <a:path w="1067" h="660">
                    <a:moveTo>
                      <a:pt x="791" y="448"/>
                    </a:moveTo>
                    <a:lnTo>
                      <a:pt x="801" y="420"/>
                    </a:lnTo>
                    <a:lnTo>
                      <a:pt x="820" y="401"/>
                    </a:lnTo>
                    <a:lnTo>
                      <a:pt x="842" y="385"/>
                    </a:lnTo>
                    <a:lnTo>
                      <a:pt x="870" y="375"/>
                    </a:lnTo>
                    <a:lnTo>
                      <a:pt x="900" y="366"/>
                    </a:lnTo>
                    <a:lnTo>
                      <a:pt x="926" y="355"/>
                    </a:lnTo>
                    <a:lnTo>
                      <a:pt x="956" y="348"/>
                    </a:lnTo>
                    <a:lnTo>
                      <a:pt x="981" y="334"/>
                    </a:lnTo>
                    <a:lnTo>
                      <a:pt x="954" y="320"/>
                    </a:lnTo>
                    <a:lnTo>
                      <a:pt x="926" y="302"/>
                    </a:lnTo>
                    <a:lnTo>
                      <a:pt x="900" y="277"/>
                    </a:lnTo>
                    <a:lnTo>
                      <a:pt x="875" y="247"/>
                    </a:lnTo>
                    <a:lnTo>
                      <a:pt x="848" y="217"/>
                    </a:lnTo>
                    <a:lnTo>
                      <a:pt x="824" y="184"/>
                    </a:lnTo>
                    <a:lnTo>
                      <a:pt x="799" y="152"/>
                    </a:lnTo>
                    <a:lnTo>
                      <a:pt x="771" y="122"/>
                    </a:lnTo>
                    <a:lnTo>
                      <a:pt x="748" y="94"/>
                    </a:lnTo>
                    <a:lnTo>
                      <a:pt x="720" y="73"/>
                    </a:lnTo>
                    <a:lnTo>
                      <a:pt x="690" y="57"/>
                    </a:lnTo>
                    <a:lnTo>
                      <a:pt x="660" y="49"/>
                    </a:lnTo>
                    <a:lnTo>
                      <a:pt x="628" y="46"/>
                    </a:lnTo>
                    <a:lnTo>
                      <a:pt x="595" y="57"/>
                    </a:lnTo>
                    <a:lnTo>
                      <a:pt x="560" y="78"/>
                    </a:lnTo>
                    <a:lnTo>
                      <a:pt x="522" y="112"/>
                    </a:lnTo>
                    <a:lnTo>
                      <a:pt x="471" y="122"/>
                    </a:lnTo>
                    <a:lnTo>
                      <a:pt x="416" y="133"/>
                    </a:lnTo>
                    <a:lnTo>
                      <a:pt x="364" y="144"/>
                    </a:lnTo>
                    <a:lnTo>
                      <a:pt x="313" y="152"/>
                    </a:lnTo>
                    <a:lnTo>
                      <a:pt x="261" y="166"/>
                    </a:lnTo>
                    <a:lnTo>
                      <a:pt x="212" y="179"/>
                    </a:lnTo>
                    <a:lnTo>
                      <a:pt x="164" y="198"/>
                    </a:lnTo>
                    <a:lnTo>
                      <a:pt x="117" y="223"/>
                    </a:lnTo>
                    <a:lnTo>
                      <a:pt x="155" y="274"/>
                    </a:lnTo>
                    <a:lnTo>
                      <a:pt x="191" y="325"/>
                    </a:lnTo>
                    <a:lnTo>
                      <a:pt x="228" y="378"/>
                    </a:lnTo>
                    <a:lnTo>
                      <a:pt x="263" y="429"/>
                    </a:lnTo>
                    <a:lnTo>
                      <a:pt x="300" y="480"/>
                    </a:lnTo>
                    <a:lnTo>
                      <a:pt x="335" y="530"/>
                    </a:lnTo>
                    <a:lnTo>
                      <a:pt x="372" y="581"/>
                    </a:lnTo>
                    <a:lnTo>
                      <a:pt x="413" y="630"/>
                    </a:lnTo>
                    <a:lnTo>
                      <a:pt x="408" y="635"/>
                    </a:lnTo>
                    <a:lnTo>
                      <a:pt x="402" y="641"/>
                    </a:lnTo>
                    <a:lnTo>
                      <a:pt x="397" y="649"/>
                    </a:lnTo>
                    <a:lnTo>
                      <a:pt x="397" y="660"/>
                    </a:lnTo>
                    <a:lnTo>
                      <a:pt x="356" y="660"/>
                    </a:lnTo>
                    <a:lnTo>
                      <a:pt x="307" y="605"/>
                    </a:lnTo>
                    <a:lnTo>
                      <a:pt x="267" y="549"/>
                    </a:lnTo>
                    <a:lnTo>
                      <a:pt x="226" y="491"/>
                    </a:lnTo>
                    <a:lnTo>
                      <a:pt x="187" y="431"/>
                    </a:lnTo>
                    <a:lnTo>
                      <a:pt x="147" y="375"/>
                    </a:lnTo>
                    <a:lnTo>
                      <a:pt x="104" y="320"/>
                    </a:lnTo>
                    <a:lnTo>
                      <a:pt x="55" y="269"/>
                    </a:lnTo>
                    <a:lnTo>
                      <a:pt x="0" y="223"/>
                    </a:lnTo>
                    <a:lnTo>
                      <a:pt x="0" y="179"/>
                    </a:lnTo>
                    <a:lnTo>
                      <a:pt x="44" y="166"/>
                    </a:lnTo>
                    <a:lnTo>
                      <a:pt x="87" y="149"/>
                    </a:lnTo>
                    <a:lnTo>
                      <a:pt x="134" y="138"/>
                    </a:lnTo>
                    <a:lnTo>
                      <a:pt x="177" y="124"/>
                    </a:lnTo>
                    <a:lnTo>
                      <a:pt x="223" y="114"/>
                    </a:lnTo>
                    <a:lnTo>
                      <a:pt x="267" y="101"/>
                    </a:lnTo>
                    <a:lnTo>
                      <a:pt x="313" y="89"/>
                    </a:lnTo>
                    <a:lnTo>
                      <a:pt x="359" y="82"/>
                    </a:lnTo>
                    <a:lnTo>
                      <a:pt x="406" y="71"/>
                    </a:lnTo>
                    <a:lnTo>
                      <a:pt x="452" y="59"/>
                    </a:lnTo>
                    <a:lnTo>
                      <a:pt x="498" y="52"/>
                    </a:lnTo>
                    <a:lnTo>
                      <a:pt x="544" y="41"/>
                    </a:lnTo>
                    <a:lnTo>
                      <a:pt x="590" y="30"/>
                    </a:lnTo>
                    <a:lnTo>
                      <a:pt x="633" y="22"/>
                    </a:lnTo>
                    <a:lnTo>
                      <a:pt x="679" y="11"/>
                    </a:lnTo>
                    <a:lnTo>
                      <a:pt x="725" y="0"/>
                    </a:lnTo>
                    <a:lnTo>
                      <a:pt x="764" y="46"/>
                    </a:lnTo>
                    <a:lnTo>
                      <a:pt x="810" y="89"/>
                    </a:lnTo>
                    <a:lnTo>
                      <a:pt x="856" y="130"/>
                    </a:lnTo>
                    <a:lnTo>
                      <a:pt x="902" y="174"/>
                    </a:lnTo>
                    <a:lnTo>
                      <a:pt x="949" y="214"/>
                    </a:lnTo>
                    <a:lnTo>
                      <a:pt x="992" y="258"/>
                    </a:lnTo>
                    <a:lnTo>
                      <a:pt x="1032" y="304"/>
                    </a:lnTo>
                    <a:lnTo>
                      <a:pt x="1067" y="350"/>
                    </a:lnTo>
                    <a:lnTo>
                      <a:pt x="1038" y="375"/>
                    </a:lnTo>
                    <a:lnTo>
                      <a:pt x="1008" y="396"/>
                    </a:lnTo>
                    <a:lnTo>
                      <a:pt x="972" y="410"/>
                    </a:lnTo>
                    <a:lnTo>
                      <a:pt x="940" y="424"/>
                    </a:lnTo>
                    <a:lnTo>
                      <a:pt x="905" y="431"/>
                    </a:lnTo>
                    <a:lnTo>
                      <a:pt x="866" y="440"/>
                    </a:lnTo>
                    <a:lnTo>
                      <a:pt x="829" y="445"/>
                    </a:lnTo>
                    <a:lnTo>
                      <a:pt x="791" y="448"/>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2" name="Freeform 468"/>
              <p:cNvSpPr>
                <a:spLocks/>
              </p:cNvSpPr>
              <p:nvPr/>
            </p:nvSpPr>
            <p:spPr bwMode="auto">
              <a:xfrm>
                <a:off x="3910" y="3527"/>
                <a:ext cx="85" cy="105"/>
              </a:xfrm>
              <a:custGeom>
                <a:avLst/>
                <a:gdLst/>
                <a:ahLst/>
                <a:cxnLst>
                  <a:cxn ang="0">
                    <a:pos x="296" y="421"/>
                  </a:cxn>
                  <a:cxn ang="0">
                    <a:pos x="250" y="377"/>
                  </a:cxn>
                  <a:cxn ang="0">
                    <a:pos x="210" y="334"/>
                  </a:cxn>
                  <a:cxn ang="0">
                    <a:pos x="166" y="287"/>
                  </a:cxn>
                  <a:cxn ang="0">
                    <a:pos x="129" y="239"/>
                  </a:cxn>
                  <a:cxn ang="0">
                    <a:pos x="93" y="187"/>
                  </a:cxn>
                  <a:cxn ang="0">
                    <a:pos x="58" y="135"/>
                  </a:cxn>
                  <a:cxn ang="0">
                    <a:pos x="28" y="81"/>
                  </a:cxn>
                  <a:cxn ang="0">
                    <a:pos x="0" y="27"/>
                  </a:cxn>
                  <a:cxn ang="0">
                    <a:pos x="30" y="0"/>
                  </a:cxn>
                  <a:cxn ang="0">
                    <a:pos x="69" y="49"/>
                  </a:cxn>
                  <a:cxn ang="0">
                    <a:pos x="109" y="95"/>
                  </a:cxn>
                  <a:cxn ang="0">
                    <a:pos x="153" y="144"/>
                  </a:cxn>
                  <a:cxn ang="0">
                    <a:pos x="199" y="193"/>
                  </a:cxn>
                  <a:cxn ang="0">
                    <a:pos x="240" y="244"/>
                  </a:cxn>
                  <a:cxn ang="0">
                    <a:pos x="280" y="299"/>
                  </a:cxn>
                  <a:cxn ang="0">
                    <a:pos x="316" y="352"/>
                  </a:cxn>
                  <a:cxn ang="0">
                    <a:pos x="342" y="410"/>
                  </a:cxn>
                  <a:cxn ang="0">
                    <a:pos x="296" y="421"/>
                  </a:cxn>
                </a:cxnLst>
                <a:rect l="0" t="0" r="r" b="b"/>
                <a:pathLst>
                  <a:path w="342" h="421">
                    <a:moveTo>
                      <a:pt x="296" y="421"/>
                    </a:moveTo>
                    <a:lnTo>
                      <a:pt x="250" y="377"/>
                    </a:lnTo>
                    <a:lnTo>
                      <a:pt x="210" y="334"/>
                    </a:lnTo>
                    <a:lnTo>
                      <a:pt x="166" y="287"/>
                    </a:lnTo>
                    <a:lnTo>
                      <a:pt x="129" y="239"/>
                    </a:lnTo>
                    <a:lnTo>
                      <a:pt x="93" y="187"/>
                    </a:lnTo>
                    <a:lnTo>
                      <a:pt x="58" y="135"/>
                    </a:lnTo>
                    <a:lnTo>
                      <a:pt x="28" y="81"/>
                    </a:lnTo>
                    <a:lnTo>
                      <a:pt x="0" y="27"/>
                    </a:lnTo>
                    <a:lnTo>
                      <a:pt x="30" y="0"/>
                    </a:lnTo>
                    <a:lnTo>
                      <a:pt x="69" y="49"/>
                    </a:lnTo>
                    <a:lnTo>
                      <a:pt x="109" y="95"/>
                    </a:lnTo>
                    <a:lnTo>
                      <a:pt x="153" y="144"/>
                    </a:lnTo>
                    <a:lnTo>
                      <a:pt x="199" y="193"/>
                    </a:lnTo>
                    <a:lnTo>
                      <a:pt x="240" y="244"/>
                    </a:lnTo>
                    <a:lnTo>
                      <a:pt x="280" y="299"/>
                    </a:lnTo>
                    <a:lnTo>
                      <a:pt x="316" y="352"/>
                    </a:lnTo>
                    <a:lnTo>
                      <a:pt x="342" y="410"/>
                    </a:lnTo>
                    <a:lnTo>
                      <a:pt x="296" y="42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3" name="Freeform 469"/>
              <p:cNvSpPr>
                <a:spLocks/>
              </p:cNvSpPr>
              <p:nvPr/>
            </p:nvSpPr>
            <p:spPr bwMode="auto">
              <a:xfrm>
                <a:off x="3718" y="3159"/>
                <a:ext cx="256" cy="123"/>
              </a:xfrm>
              <a:custGeom>
                <a:avLst/>
                <a:gdLst/>
                <a:ahLst/>
                <a:cxnLst>
                  <a:cxn ang="0">
                    <a:pos x="820" y="421"/>
                  </a:cxn>
                  <a:cxn ang="0">
                    <a:pos x="763" y="421"/>
                  </a:cxn>
                  <a:cxn ang="0">
                    <a:pos x="765" y="386"/>
                  </a:cxn>
                  <a:cxn ang="0">
                    <a:pos x="779" y="370"/>
                  </a:cxn>
                  <a:cxn ang="0">
                    <a:pos x="800" y="361"/>
                  </a:cxn>
                  <a:cxn ang="0">
                    <a:pos x="828" y="361"/>
                  </a:cxn>
                  <a:cxn ang="0">
                    <a:pos x="855" y="364"/>
                  </a:cxn>
                  <a:cxn ang="0">
                    <a:pos x="883" y="364"/>
                  </a:cxn>
                  <a:cxn ang="0">
                    <a:pos x="904" y="356"/>
                  </a:cxn>
                  <a:cxn ang="0">
                    <a:pos x="923" y="336"/>
                  </a:cxn>
                  <a:cxn ang="0">
                    <a:pos x="665" y="73"/>
                  </a:cxn>
                  <a:cxn ang="0">
                    <a:pos x="627" y="79"/>
                  </a:cxn>
                  <a:cxn ang="0">
                    <a:pos x="589" y="87"/>
                  </a:cxn>
                  <a:cxn ang="0">
                    <a:pos x="551" y="90"/>
                  </a:cxn>
                  <a:cxn ang="0">
                    <a:pos x="513" y="95"/>
                  </a:cxn>
                  <a:cxn ang="0">
                    <a:pos x="475" y="98"/>
                  </a:cxn>
                  <a:cxn ang="0">
                    <a:pos x="437" y="103"/>
                  </a:cxn>
                  <a:cxn ang="0">
                    <a:pos x="398" y="107"/>
                  </a:cxn>
                  <a:cxn ang="0">
                    <a:pos x="361" y="112"/>
                  </a:cxn>
                  <a:cxn ang="0">
                    <a:pos x="323" y="117"/>
                  </a:cxn>
                  <a:cxn ang="0">
                    <a:pos x="287" y="123"/>
                  </a:cxn>
                  <a:cxn ang="0">
                    <a:pos x="250" y="128"/>
                  </a:cxn>
                  <a:cxn ang="0">
                    <a:pos x="215" y="135"/>
                  </a:cxn>
                  <a:cxn ang="0">
                    <a:pos x="176" y="144"/>
                  </a:cxn>
                  <a:cxn ang="0">
                    <a:pos x="141" y="155"/>
                  </a:cxn>
                  <a:cxn ang="0">
                    <a:pos x="109" y="165"/>
                  </a:cxn>
                  <a:cxn ang="0">
                    <a:pos x="73" y="179"/>
                  </a:cxn>
                  <a:cxn ang="0">
                    <a:pos x="100" y="223"/>
                  </a:cxn>
                  <a:cxn ang="0">
                    <a:pos x="135" y="261"/>
                  </a:cxn>
                  <a:cxn ang="0">
                    <a:pos x="174" y="296"/>
                  </a:cxn>
                  <a:cxn ang="0">
                    <a:pos x="215" y="329"/>
                  </a:cxn>
                  <a:cxn ang="0">
                    <a:pos x="250" y="364"/>
                  </a:cxn>
                  <a:cxn ang="0">
                    <a:pos x="285" y="400"/>
                  </a:cxn>
                  <a:cxn ang="0">
                    <a:pos x="312" y="440"/>
                  </a:cxn>
                  <a:cxn ang="0">
                    <a:pos x="328" y="489"/>
                  </a:cxn>
                  <a:cxn ang="0">
                    <a:pos x="280" y="470"/>
                  </a:cxn>
                  <a:cxn ang="0">
                    <a:pos x="236" y="442"/>
                  </a:cxn>
                  <a:cxn ang="0">
                    <a:pos x="195" y="410"/>
                  </a:cxn>
                  <a:cxn ang="0">
                    <a:pos x="155" y="370"/>
                  </a:cxn>
                  <a:cxn ang="0">
                    <a:pos x="116" y="329"/>
                  </a:cxn>
                  <a:cxn ang="0">
                    <a:pos x="79" y="285"/>
                  </a:cxn>
                  <a:cxn ang="0">
                    <a:pos x="40" y="245"/>
                  </a:cxn>
                  <a:cxn ang="0">
                    <a:pos x="0" y="209"/>
                  </a:cxn>
                  <a:cxn ang="0">
                    <a:pos x="3" y="123"/>
                  </a:cxn>
                  <a:cxn ang="0">
                    <a:pos x="682" y="0"/>
                  </a:cxn>
                  <a:cxn ang="0">
                    <a:pos x="1024" y="336"/>
                  </a:cxn>
                  <a:cxn ang="0">
                    <a:pos x="1019" y="366"/>
                  </a:cxn>
                  <a:cxn ang="0">
                    <a:pos x="999" y="386"/>
                  </a:cxn>
                  <a:cxn ang="0">
                    <a:pos x="975" y="400"/>
                  </a:cxn>
                  <a:cxn ang="0">
                    <a:pos x="947" y="405"/>
                  </a:cxn>
                  <a:cxn ang="0">
                    <a:pos x="912" y="407"/>
                  </a:cxn>
                  <a:cxn ang="0">
                    <a:pos x="880" y="410"/>
                  </a:cxn>
                  <a:cxn ang="0">
                    <a:pos x="848" y="413"/>
                  </a:cxn>
                  <a:cxn ang="0">
                    <a:pos x="820" y="421"/>
                  </a:cxn>
                </a:cxnLst>
                <a:rect l="0" t="0" r="r" b="b"/>
                <a:pathLst>
                  <a:path w="1024" h="489">
                    <a:moveTo>
                      <a:pt x="820" y="421"/>
                    </a:moveTo>
                    <a:lnTo>
                      <a:pt x="763" y="421"/>
                    </a:lnTo>
                    <a:lnTo>
                      <a:pt x="765" y="386"/>
                    </a:lnTo>
                    <a:lnTo>
                      <a:pt x="779" y="370"/>
                    </a:lnTo>
                    <a:lnTo>
                      <a:pt x="800" y="361"/>
                    </a:lnTo>
                    <a:lnTo>
                      <a:pt x="828" y="361"/>
                    </a:lnTo>
                    <a:lnTo>
                      <a:pt x="855" y="364"/>
                    </a:lnTo>
                    <a:lnTo>
                      <a:pt x="883" y="364"/>
                    </a:lnTo>
                    <a:lnTo>
                      <a:pt x="904" y="356"/>
                    </a:lnTo>
                    <a:lnTo>
                      <a:pt x="923" y="336"/>
                    </a:lnTo>
                    <a:lnTo>
                      <a:pt x="665" y="73"/>
                    </a:lnTo>
                    <a:lnTo>
                      <a:pt x="627" y="79"/>
                    </a:lnTo>
                    <a:lnTo>
                      <a:pt x="589" y="87"/>
                    </a:lnTo>
                    <a:lnTo>
                      <a:pt x="551" y="90"/>
                    </a:lnTo>
                    <a:lnTo>
                      <a:pt x="513" y="95"/>
                    </a:lnTo>
                    <a:lnTo>
                      <a:pt x="475" y="98"/>
                    </a:lnTo>
                    <a:lnTo>
                      <a:pt x="437" y="103"/>
                    </a:lnTo>
                    <a:lnTo>
                      <a:pt x="398" y="107"/>
                    </a:lnTo>
                    <a:lnTo>
                      <a:pt x="361" y="112"/>
                    </a:lnTo>
                    <a:lnTo>
                      <a:pt x="323" y="117"/>
                    </a:lnTo>
                    <a:lnTo>
                      <a:pt x="287" y="123"/>
                    </a:lnTo>
                    <a:lnTo>
                      <a:pt x="250" y="128"/>
                    </a:lnTo>
                    <a:lnTo>
                      <a:pt x="215" y="135"/>
                    </a:lnTo>
                    <a:lnTo>
                      <a:pt x="176" y="144"/>
                    </a:lnTo>
                    <a:lnTo>
                      <a:pt x="141" y="155"/>
                    </a:lnTo>
                    <a:lnTo>
                      <a:pt x="109" y="165"/>
                    </a:lnTo>
                    <a:lnTo>
                      <a:pt x="73" y="179"/>
                    </a:lnTo>
                    <a:lnTo>
                      <a:pt x="100" y="223"/>
                    </a:lnTo>
                    <a:lnTo>
                      <a:pt x="135" y="261"/>
                    </a:lnTo>
                    <a:lnTo>
                      <a:pt x="174" y="296"/>
                    </a:lnTo>
                    <a:lnTo>
                      <a:pt x="215" y="329"/>
                    </a:lnTo>
                    <a:lnTo>
                      <a:pt x="250" y="364"/>
                    </a:lnTo>
                    <a:lnTo>
                      <a:pt x="285" y="400"/>
                    </a:lnTo>
                    <a:lnTo>
                      <a:pt x="312" y="440"/>
                    </a:lnTo>
                    <a:lnTo>
                      <a:pt x="328" y="489"/>
                    </a:lnTo>
                    <a:lnTo>
                      <a:pt x="280" y="470"/>
                    </a:lnTo>
                    <a:lnTo>
                      <a:pt x="236" y="442"/>
                    </a:lnTo>
                    <a:lnTo>
                      <a:pt x="195" y="410"/>
                    </a:lnTo>
                    <a:lnTo>
                      <a:pt x="155" y="370"/>
                    </a:lnTo>
                    <a:lnTo>
                      <a:pt x="116" y="329"/>
                    </a:lnTo>
                    <a:lnTo>
                      <a:pt x="79" y="285"/>
                    </a:lnTo>
                    <a:lnTo>
                      <a:pt x="40" y="245"/>
                    </a:lnTo>
                    <a:lnTo>
                      <a:pt x="0" y="209"/>
                    </a:lnTo>
                    <a:lnTo>
                      <a:pt x="3" y="123"/>
                    </a:lnTo>
                    <a:lnTo>
                      <a:pt x="682" y="0"/>
                    </a:lnTo>
                    <a:lnTo>
                      <a:pt x="1024" y="336"/>
                    </a:lnTo>
                    <a:lnTo>
                      <a:pt x="1019" y="366"/>
                    </a:lnTo>
                    <a:lnTo>
                      <a:pt x="999" y="386"/>
                    </a:lnTo>
                    <a:lnTo>
                      <a:pt x="975" y="400"/>
                    </a:lnTo>
                    <a:lnTo>
                      <a:pt x="947" y="405"/>
                    </a:lnTo>
                    <a:lnTo>
                      <a:pt x="912" y="407"/>
                    </a:lnTo>
                    <a:lnTo>
                      <a:pt x="880" y="410"/>
                    </a:lnTo>
                    <a:lnTo>
                      <a:pt x="848" y="413"/>
                    </a:lnTo>
                    <a:lnTo>
                      <a:pt x="820" y="42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4" name="Freeform 470"/>
              <p:cNvSpPr>
                <a:spLocks/>
              </p:cNvSpPr>
              <p:nvPr/>
            </p:nvSpPr>
            <p:spPr bwMode="auto">
              <a:xfrm>
                <a:off x="3803" y="3379"/>
                <a:ext cx="86" cy="102"/>
              </a:xfrm>
              <a:custGeom>
                <a:avLst/>
                <a:gdLst/>
                <a:ahLst/>
                <a:cxnLst>
                  <a:cxn ang="0">
                    <a:pos x="295" y="410"/>
                  </a:cxn>
                  <a:cxn ang="0">
                    <a:pos x="0" y="30"/>
                  </a:cxn>
                  <a:cxn ang="0">
                    <a:pos x="12" y="16"/>
                  </a:cxn>
                  <a:cxn ang="0">
                    <a:pos x="26" y="6"/>
                  </a:cxn>
                  <a:cxn ang="0">
                    <a:pos x="40" y="0"/>
                  </a:cxn>
                  <a:cxn ang="0">
                    <a:pos x="56" y="0"/>
                  </a:cxn>
                  <a:cxn ang="0">
                    <a:pos x="97" y="46"/>
                  </a:cxn>
                  <a:cxn ang="0">
                    <a:pos x="138" y="92"/>
                  </a:cxn>
                  <a:cxn ang="0">
                    <a:pos x="178" y="141"/>
                  </a:cxn>
                  <a:cxn ang="0">
                    <a:pos x="217" y="187"/>
                  </a:cxn>
                  <a:cxn ang="0">
                    <a:pos x="252" y="239"/>
                  </a:cxn>
                  <a:cxn ang="0">
                    <a:pos x="284" y="288"/>
                  </a:cxn>
                  <a:cxn ang="0">
                    <a:pos x="314" y="339"/>
                  </a:cxn>
                  <a:cxn ang="0">
                    <a:pos x="342" y="394"/>
                  </a:cxn>
                  <a:cxn ang="0">
                    <a:pos x="295" y="410"/>
                  </a:cxn>
                </a:cxnLst>
                <a:rect l="0" t="0" r="r" b="b"/>
                <a:pathLst>
                  <a:path w="342" h="410">
                    <a:moveTo>
                      <a:pt x="295" y="410"/>
                    </a:moveTo>
                    <a:lnTo>
                      <a:pt x="0" y="30"/>
                    </a:lnTo>
                    <a:lnTo>
                      <a:pt x="12" y="16"/>
                    </a:lnTo>
                    <a:lnTo>
                      <a:pt x="26" y="6"/>
                    </a:lnTo>
                    <a:lnTo>
                      <a:pt x="40" y="0"/>
                    </a:lnTo>
                    <a:lnTo>
                      <a:pt x="56" y="0"/>
                    </a:lnTo>
                    <a:lnTo>
                      <a:pt x="97" y="46"/>
                    </a:lnTo>
                    <a:lnTo>
                      <a:pt x="138" y="92"/>
                    </a:lnTo>
                    <a:lnTo>
                      <a:pt x="178" y="141"/>
                    </a:lnTo>
                    <a:lnTo>
                      <a:pt x="217" y="187"/>
                    </a:lnTo>
                    <a:lnTo>
                      <a:pt x="252" y="239"/>
                    </a:lnTo>
                    <a:lnTo>
                      <a:pt x="284" y="288"/>
                    </a:lnTo>
                    <a:lnTo>
                      <a:pt x="314" y="339"/>
                    </a:lnTo>
                    <a:lnTo>
                      <a:pt x="342" y="394"/>
                    </a:lnTo>
                    <a:lnTo>
                      <a:pt x="295" y="410"/>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5" name="Freeform 471"/>
              <p:cNvSpPr>
                <a:spLocks/>
              </p:cNvSpPr>
              <p:nvPr/>
            </p:nvSpPr>
            <p:spPr bwMode="auto">
              <a:xfrm>
                <a:off x="3622" y="3036"/>
                <a:ext cx="249" cy="107"/>
              </a:xfrm>
              <a:custGeom>
                <a:avLst/>
                <a:gdLst/>
                <a:ahLst/>
                <a:cxnLst>
                  <a:cxn ang="0">
                    <a:pos x="663" y="396"/>
                  </a:cxn>
                  <a:cxn ang="0">
                    <a:pos x="608" y="405"/>
                  </a:cxn>
                  <a:cxn ang="0">
                    <a:pos x="554" y="413"/>
                  </a:cxn>
                  <a:cxn ang="0">
                    <a:pos x="502" y="423"/>
                  </a:cxn>
                  <a:cxn ang="0">
                    <a:pos x="472" y="402"/>
                  </a:cxn>
                  <a:cxn ang="0">
                    <a:pos x="492" y="372"/>
                  </a:cxn>
                  <a:cxn ang="0">
                    <a:pos x="529" y="361"/>
                  </a:cxn>
                  <a:cxn ang="0">
                    <a:pos x="573" y="353"/>
                  </a:cxn>
                  <a:cxn ang="0">
                    <a:pos x="627" y="340"/>
                  </a:cxn>
                  <a:cxn ang="0">
                    <a:pos x="695" y="331"/>
                  </a:cxn>
                  <a:cxn ang="0">
                    <a:pos x="765" y="321"/>
                  </a:cxn>
                  <a:cxn ang="0">
                    <a:pos x="831" y="305"/>
                  </a:cxn>
                  <a:cxn ang="0">
                    <a:pos x="836" y="215"/>
                  </a:cxn>
                  <a:cxn ang="0">
                    <a:pos x="765" y="111"/>
                  </a:cxn>
                  <a:cxn ang="0">
                    <a:pos x="681" y="63"/>
                  </a:cxn>
                  <a:cxn ang="0">
                    <a:pos x="584" y="54"/>
                  </a:cxn>
                  <a:cxn ang="0">
                    <a:pos x="478" y="74"/>
                  </a:cxn>
                  <a:cxn ang="0">
                    <a:pos x="367" y="109"/>
                  </a:cxn>
                  <a:cxn ang="0">
                    <a:pos x="255" y="141"/>
                  </a:cxn>
                  <a:cxn ang="0">
                    <a:pos x="150" y="163"/>
                  </a:cxn>
                  <a:cxn ang="0">
                    <a:pos x="90" y="192"/>
                  </a:cxn>
                  <a:cxn ang="0">
                    <a:pos x="106" y="247"/>
                  </a:cxn>
                  <a:cxn ang="0">
                    <a:pos x="150" y="301"/>
                  </a:cxn>
                  <a:cxn ang="0">
                    <a:pos x="196" y="358"/>
                  </a:cxn>
                  <a:cxn ang="0">
                    <a:pos x="185" y="410"/>
                  </a:cxn>
                  <a:cxn ang="0">
                    <a:pos x="120" y="353"/>
                  </a:cxn>
                  <a:cxn ang="0">
                    <a:pos x="60" y="285"/>
                  </a:cxn>
                  <a:cxn ang="0">
                    <a:pos x="14" y="209"/>
                  </a:cxn>
                  <a:cxn ang="0">
                    <a:pos x="0" y="134"/>
                  </a:cxn>
                  <a:cxn ang="0">
                    <a:pos x="81" y="111"/>
                  </a:cxn>
                  <a:cxn ang="0">
                    <a:pos x="166" y="90"/>
                  </a:cxn>
                  <a:cxn ang="0">
                    <a:pos x="250" y="68"/>
                  </a:cxn>
                  <a:cxn ang="0">
                    <a:pos x="337" y="49"/>
                  </a:cxn>
                  <a:cxn ang="0">
                    <a:pos x="423" y="30"/>
                  </a:cxn>
                  <a:cxn ang="0">
                    <a:pos x="510" y="16"/>
                  </a:cxn>
                  <a:cxn ang="0">
                    <a:pos x="603" y="5"/>
                  </a:cxn>
                  <a:cxn ang="0">
                    <a:pos x="695" y="0"/>
                  </a:cxn>
                  <a:cxn ang="0">
                    <a:pos x="964" y="342"/>
                  </a:cxn>
                  <a:cxn ang="0">
                    <a:pos x="894" y="367"/>
                  </a:cxn>
                  <a:cxn ang="0">
                    <a:pos x="811" y="375"/>
                  </a:cxn>
                  <a:cxn ang="0">
                    <a:pos x="728" y="383"/>
                  </a:cxn>
                </a:cxnLst>
                <a:rect l="0" t="0" r="r" b="b"/>
                <a:pathLst>
                  <a:path w="994" h="429">
                    <a:moveTo>
                      <a:pt x="690" y="391"/>
                    </a:moveTo>
                    <a:lnTo>
                      <a:pt x="663" y="396"/>
                    </a:lnTo>
                    <a:lnTo>
                      <a:pt x="635" y="400"/>
                    </a:lnTo>
                    <a:lnTo>
                      <a:pt x="608" y="405"/>
                    </a:lnTo>
                    <a:lnTo>
                      <a:pt x="580" y="410"/>
                    </a:lnTo>
                    <a:lnTo>
                      <a:pt x="554" y="413"/>
                    </a:lnTo>
                    <a:lnTo>
                      <a:pt x="529" y="418"/>
                    </a:lnTo>
                    <a:lnTo>
                      <a:pt x="502" y="423"/>
                    </a:lnTo>
                    <a:lnTo>
                      <a:pt x="475" y="429"/>
                    </a:lnTo>
                    <a:lnTo>
                      <a:pt x="472" y="402"/>
                    </a:lnTo>
                    <a:lnTo>
                      <a:pt x="478" y="383"/>
                    </a:lnTo>
                    <a:lnTo>
                      <a:pt x="492" y="372"/>
                    </a:lnTo>
                    <a:lnTo>
                      <a:pt x="510" y="364"/>
                    </a:lnTo>
                    <a:lnTo>
                      <a:pt x="529" y="361"/>
                    </a:lnTo>
                    <a:lnTo>
                      <a:pt x="552" y="356"/>
                    </a:lnTo>
                    <a:lnTo>
                      <a:pt x="573" y="353"/>
                    </a:lnTo>
                    <a:lnTo>
                      <a:pt x="592" y="345"/>
                    </a:lnTo>
                    <a:lnTo>
                      <a:pt x="627" y="340"/>
                    </a:lnTo>
                    <a:lnTo>
                      <a:pt x="660" y="334"/>
                    </a:lnTo>
                    <a:lnTo>
                      <a:pt x="695" y="331"/>
                    </a:lnTo>
                    <a:lnTo>
                      <a:pt x="730" y="326"/>
                    </a:lnTo>
                    <a:lnTo>
                      <a:pt x="765" y="321"/>
                    </a:lnTo>
                    <a:lnTo>
                      <a:pt x="799" y="312"/>
                    </a:lnTo>
                    <a:lnTo>
                      <a:pt x="831" y="305"/>
                    </a:lnTo>
                    <a:lnTo>
                      <a:pt x="864" y="291"/>
                    </a:lnTo>
                    <a:lnTo>
                      <a:pt x="836" y="215"/>
                    </a:lnTo>
                    <a:lnTo>
                      <a:pt x="804" y="155"/>
                    </a:lnTo>
                    <a:lnTo>
                      <a:pt x="765" y="111"/>
                    </a:lnTo>
                    <a:lnTo>
                      <a:pt x="725" y="81"/>
                    </a:lnTo>
                    <a:lnTo>
                      <a:pt x="681" y="63"/>
                    </a:lnTo>
                    <a:lnTo>
                      <a:pt x="633" y="54"/>
                    </a:lnTo>
                    <a:lnTo>
                      <a:pt x="584" y="54"/>
                    </a:lnTo>
                    <a:lnTo>
                      <a:pt x="532" y="63"/>
                    </a:lnTo>
                    <a:lnTo>
                      <a:pt x="478" y="74"/>
                    </a:lnTo>
                    <a:lnTo>
                      <a:pt x="421" y="90"/>
                    </a:lnTo>
                    <a:lnTo>
                      <a:pt x="367" y="109"/>
                    </a:lnTo>
                    <a:lnTo>
                      <a:pt x="312" y="125"/>
                    </a:lnTo>
                    <a:lnTo>
                      <a:pt x="255" y="141"/>
                    </a:lnTo>
                    <a:lnTo>
                      <a:pt x="203" y="155"/>
                    </a:lnTo>
                    <a:lnTo>
                      <a:pt x="150" y="163"/>
                    </a:lnTo>
                    <a:lnTo>
                      <a:pt x="100" y="166"/>
                    </a:lnTo>
                    <a:lnTo>
                      <a:pt x="90" y="192"/>
                    </a:lnTo>
                    <a:lnTo>
                      <a:pt x="92" y="220"/>
                    </a:lnTo>
                    <a:lnTo>
                      <a:pt x="106" y="247"/>
                    </a:lnTo>
                    <a:lnTo>
                      <a:pt x="125" y="275"/>
                    </a:lnTo>
                    <a:lnTo>
                      <a:pt x="150" y="301"/>
                    </a:lnTo>
                    <a:lnTo>
                      <a:pt x="174" y="328"/>
                    </a:lnTo>
                    <a:lnTo>
                      <a:pt x="196" y="358"/>
                    </a:lnTo>
                    <a:lnTo>
                      <a:pt x="215" y="386"/>
                    </a:lnTo>
                    <a:lnTo>
                      <a:pt x="185" y="410"/>
                    </a:lnTo>
                    <a:lnTo>
                      <a:pt x="152" y="383"/>
                    </a:lnTo>
                    <a:lnTo>
                      <a:pt x="120" y="353"/>
                    </a:lnTo>
                    <a:lnTo>
                      <a:pt x="86" y="321"/>
                    </a:lnTo>
                    <a:lnTo>
                      <a:pt x="60" y="285"/>
                    </a:lnTo>
                    <a:lnTo>
                      <a:pt x="32" y="247"/>
                    </a:lnTo>
                    <a:lnTo>
                      <a:pt x="14" y="209"/>
                    </a:lnTo>
                    <a:lnTo>
                      <a:pt x="3" y="171"/>
                    </a:lnTo>
                    <a:lnTo>
                      <a:pt x="0" y="134"/>
                    </a:lnTo>
                    <a:lnTo>
                      <a:pt x="40" y="122"/>
                    </a:lnTo>
                    <a:lnTo>
                      <a:pt x="81" y="111"/>
                    </a:lnTo>
                    <a:lnTo>
                      <a:pt x="122" y="100"/>
                    </a:lnTo>
                    <a:lnTo>
                      <a:pt x="166" y="90"/>
                    </a:lnTo>
                    <a:lnTo>
                      <a:pt x="206" y="79"/>
                    </a:lnTo>
                    <a:lnTo>
                      <a:pt x="250" y="68"/>
                    </a:lnTo>
                    <a:lnTo>
                      <a:pt x="293" y="57"/>
                    </a:lnTo>
                    <a:lnTo>
                      <a:pt x="337" y="49"/>
                    </a:lnTo>
                    <a:lnTo>
                      <a:pt x="380" y="38"/>
                    </a:lnTo>
                    <a:lnTo>
                      <a:pt x="423" y="30"/>
                    </a:lnTo>
                    <a:lnTo>
                      <a:pt x="467" y="24"/>
                    </a:lnTo>
                    <a:lnTo>
                      <a:pt x="510" y="16"/>
                    </a:lnTo>
                    <a:lnTo>
                      <a:pt x="557" y="11"/>
                    </a:lnTo>
                    <a:lnTo>
                      <a:pt x="603" y="5"/>
                    </a:lnTo>
                    <a:lnTo>
                      <a:pt x="649" y="3"/>
                    </a:lnTo>
                    <a:lnTo>
                      <a:pt x="695" y="0"/>
                    </a:lnTo>
                    <a:lnTo>
                      <a:pt x="994" y="321"/>
                    </a:lnTo>
                    <a:lnTo>
                      <a:pt x="964" y="342"/>
                    </a:lnTo>
                    <a:lnTo>
                      <a:pt x="931" y="356"/>
                    </a:lnTo>
                    <a:lnTo>
                      <a:pt x="894" y="367"/>
                    </a:lnTo>
                    <a:lnTo>
                      <a:pt x="852" y="372"/>
                    </a:lnTo>
                    <a:lnTo>
                      <a:pt x="811" y="375"/>
                    </a:lnTo>
                    <a:lnTo>
                      <a:pt x="769" y="377"/>
                    </a:lnTo>
                    <a:lnTo>
                      <a:pt x="728" y="383"/>
                    </a:lnTo>
                    <a:lnTo>
                      <a:pt x="690" y="391"/>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6" name="Freeform 472"/>
              <p:cNvSpPr>
                <a:spLocks/>
              </p:cNvSpPr>
              <p:nvPr/>
            </p:nvSpPr>
            <p:spPr bwMode="auto">
              <a:xfrm>
                <a:off x="3697" y="3221"/>
                <a:ext cx="78" cy="92"/>
              </a:xfrm>
              <a:custGeom>
                <a:avLst/>
                <a:gdLst/>
                <a:ahLst/>
                <a:cxnLst>
                  <a:cxn ang="0">
                    <a:pos x="0" y="46"/>
                  </a:cxn>
                  <a:cxn ang="0">
                    <a:pos x="11" y="30"/>
                  </a:cxn>
                  <a:cxn ang="0">
                    <a:pos x="21" y="10"/>
                  </a:cxn>
                  <a:cxn ang="0">
                    <a:pos x="35" y="0"/>
                  </a:cxn>
                  <a:cxn ang="0">
                    <a:pos x="57" y="2"/>
                  </a:cxn>
                  <a:cxn ang="0">
                    <a:pos x="312" y="325"/>
                  </a:cxn>
                  <a:cxn ang="0">
                    <a:pos x="272" y="366"/>
                  </a:cxn>
                  <a:cxn ang="0">
                    <a:pos x="0" y="46"/>
                  </a:cxn>
                </a:cxnLst>
                <a:rect l="0" t="0" r="r" b="b"/>
                <a:pathLst>
                  <a:path w="312" h="366">
                    <a:moveTo>
                      <a:pt x="0" y="46"/>
                    </a:moveTo>
                    <a:lnTo>
                      <a:pt x="11" y="30"/>
                    </a:lnTo>
                    <a:lnTo>
                      <a:pt x="21" y="10"/>
                    </a:lnTo>
                    <a:lnTo>
                      <a:pt x="35" y="0"/>
                    </a:lnTo>
                    <a:lnTo>
                      <a:pt x="57" y="2"/>
                    </a:lnTo>
                    <a:lnTo>
                      <a:pt x="312" y="325"/>
                    </a:lnTo>
                    <a:lnTo>
                      <a:pt x="272" y="366"/>
                    </a:lnTo>
                    <a:lnTo>
                      <a:pt x="0" y="46"/>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7" name="Freeform 473"/>
              <p:cNvSpPr>
                <a:spLocks/>
              </p:cNvSpPr>
              <p:nvPr/>
            </p:nvSpPr>
            <p:spPr bwMode="auto">
              <a:xfrm>
                <a:off x="3538" y="3127"/>
                <a:ext cx="169" cy="218"/>
              </a:xfrm>
              <a:custGeom>
                <a:avLst/>
                <a:gdLst/>
                <a:ahLst/>
                <a:cxnLst>
                  <a:cxn ang="0">
                    <a:pos x="658" y="874"/>
                  </a:cxn>
                  <a:cxn ang="0">
                    <a:pos x="614" y="872"/>
                  </a:cxn>
                  <a:cxn ang="0">
                    <a:pos x="0" y="57"/>
                  </a:cxn>
                  <a:cxn ang="0">
                    <a:pos x="3" y="41"/>
                  </a:cxn>
                  <a:cxn ang="0">
                    <a:pos x="0" y="24"/>
                  </a:cxn>
                  <a:cxn ang="0">
                    <a:pos x="5" y="11"/>
                  </a:cxn>
                  <a:cxn ang="0">
                    <a:pos x="16" y="0"/>
                  </a:cxn>
                  <a:cxn ang="0">
                    <a:pos x="62" y="0"/>
                  </a:cxn>
                  <a:cxn ang="0">
                    <a:pos x="670" y="815"/>
                  </a:cxn>
                  <a:cxn ang="0">
                    <a:pos x="670" y="828"/>
                  </a:cxn>
                  <a:cxn ang="0">
                    <a:pos x="674" y="844"/>
                  </a:cxn>
                  <a:cxn ang="0">
                    <a:pos x="668" y="861"/>
                  </a:cxn>
                  <a:cxn ang="0">
                    <a:pos x="658" y="874"/>
                  </a:cxn>
                </a:cxnLst>
                <a:rect l="0" t="0" r="r" b="b"/>
                <a:pathLst>
                  <a:path w="674" h="874">
                    <a:moveTo>
                      <a:pt x="658" y="874"/>
                    </a:moveTo>
                    <a:lnTo>
                      <a:pt x="614" y="872"/>
                    </a:lnTo>
                    <a:lnTo>
                      <a:pt x="0" y="57"/>
                    </a:lnTo>
                    <a:lnTo>
                      <a:pt x="3" y="41"/>
                    </a:lnTo>
                    <a:lnTo>
                      <a:pt x="0" y="24"/>
                    </a:lnTo>
                    <a:lnTo>
                      <a:pt x="5" y="11"/>
                    </a:lnTo>
                    <a:lnTo>
                      <a:pt x="16" y="0"/>
                    </a:lnTo>
                    <a:lnTo>
                      <a:pt x="62" y="0"/>
                    </a:lnTo>
                    <a:lnTo>
                      <a:pt x="670" y="815"/>
                    </a:lnTo>
                    <a:lnTo>
                      <a:pt x="670" y="828"/>
                    </a:lnTo>
                    <a:lnTo>
                      <a:pt x="674" y="844"/>
                    </a:lnTo>
                    <a:lnTo>
                      <a:pt x="668" y="861"/>
                    </a:lnTo>
                    <a:lnTo>
                      <a:pt x="658" y="87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8" name="Freeform 474"/>
              <p:cNvSpPr>
                <a:spLocks/>
              </p:cNvSpPr>
              <p:nvPr/>
            </p:nvSpPr>
            <p:spPr bwMode="auto">
              <a:xfrm>
                <a:off x="3600" y="3091"/>
                <a:ext cx="64" cy="91"/>
              </a:xfrm>
              <a:custGeom>
                <a:avLst/>
                <a:gdLst/>
                <a:ahLst/>
                <a:cxnLst>
                  <a:cxn ang="0">
                    <a:pos x="231" y="364"/>
                  </a:cxn>
                  <a:cxn ang="0">
                    <a:pos x="196" y="334"/>
                  </a:cxn>
                  <a:cxn ang="0">
                    <a:pos x="164" y="298"/>
                  </a:cxn>
                  <a:cxn ang="0">
                    <a:pos x="130" y="261"/>
                  </a:cxn>
                  <a:cxn ang="0">
                    <a:pos x="104" y="222"/>
                  </a:cxn>
                  <a:cxn ang="0">
                    <a:pos x="76" y="182"/>
                  </a:cxn>
                  <a:cxn ang="0">
                    <a:pos x="49" y="141"/>
                  </a:cxn>
                  <a:cxn ang="0">
                    <a:pos x="25" y="101"/>
                  </a:cxn>
                  <a:cxn ang="0">
                    <a:pos x="0" y="60"/>
                  </a:cxn>
                  <a:cxn ang="0">
                    <a:pos x="9" y="44"/>
                  </a:cxn>
                  <a:cxn ang="0">
                    <a:pos x="14" y="27"/>
                  </a:cxn>
                  <a:cxn ang="0">
                    <a:pos x="21" y="11"/>
                  </a:cxn>
                  <a:cxn ang="0">
                    <a:pos x="33" y="0"/>
                  </a:cxn>
                  <a:cxn ang="0">
                    <a:pos x="60" y="44"/>
                  </a:cxn>
                  <a:cxn ang="0">
                    <a:pos x="90" y="85"/>
                  </a:cxn>
                  <a:cxn ang="0">
                    <a:pos x="120" y="125"/>
                  </a:cxn>
                  <a:cxn ang="0">
                    <a:pos x="150" y="168"/>
                  </a:cxn>
                  <a:cxn ang="0">
                    <a:pos x="180" y="209"/>
                  </a:cxn>
                  <a:cxn ang="0">
                    <a:pos x="210" y="250"/>
                  </a:cxn>
                  <a:cxn ang="0">
                    <a:pos x="234" y="293"/>
                  </a:cxn>
                  <a:cxn ang="0">
                    <a:pos x="258" y="337"/>
                  </a:cxn>
                  <a:cxn ang="0">
                    <a:pos x="231" y="364"/>
                  </a:cxn>
                </a:cxnLst>
                <a:rect l="0" t="0" r="r" b="b"/>
                <a:pathLst>
                  <a:path w="258" h="364">
                    <a:moveTo>
                      <a:pt x="231" y="364"/>
                    </a:moveTo>
                    <a:lnTo>
                      <a:pt x="196" y="334"/>
                    </a:lnTo>
                    <a:lnTo>
                      <a:pt x="164" y="298"/>
                    </a:lnTo>
                    <a:lnTo>
                      <a:pt x="130" y="261"/>
                    </a:lnTo>
                    <a:lnTo>
                      <a:pt x="104" y="222"/>
                    </a:lnTo>
                    <a:lnTo>
                      <a:pt x="76" y="182"/>
                    </a:lnTo>
                    <a:lnTo>
                      <a:pt x="49" y="141"/>
                    </a:lnTo>
                    <a:lnTo>
                      <a:pt x="25" y="101"/>
                    </a:lnTo>
                    <a:lnTo>
                      <a:pt x="0" y="60"/>
                    </a:lnTo>
                    <a:lnTo>
                      <a:pt x="9" y="44"/>
                    </a:lnTo>
                    <a:lnTo>
                      <a:pt x="14" y="27"/>
                    </a:lnTo>
                    <a:lnTo>
                      <a:pt x="21" y="11"/>
                    </a:lnTo>
                    <a:lnTo>
                      <a:pt x="33" y="0"/>
                    </a:lnTo>
                    <a:lnTo>
                      <a:pt x="60" y="44"/>
                    </a:lnTo>
                    <a:lnTo>
                      <a:pt x="90" y="85"/>
                    </a:lnTo>
                    <a:lnTo>
                      <a:pt x="120" y="125"/>
                    </a:lnTo>
                    <a:lnTo>
                      <a:pt x="150" y="168"/>
                    </a:lnTo>
                    <a:lnTo>
                      <a:pt x="180" y="209"/>
                    </a:lnTo>
                    <a:lnTo>
                      <a:pt x="210" y="250"/>
                    </a:lnTo>
                    <a:lnTo>
                      <a:pt x="234" y="293"/>
                    </a:lnTo>
                    <a:lnTo>
                      <a:pt x="258" y="337"/>
                    </a:lnTo>
                    <a:lnTo>
                      <a:pt x="231" y="364"/>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830939" name="Freeform 475"/>
              <p:cNvSpPr>
                <a:spLocks/>
              </p:cNvSpPr>
              <p:nvPr/>
            </p:nvSpPr>
            <p:spPr bwMode="auto">
              <a:xfrm>
                <a:off x="3493" y="3030"/>
                <a:ext cx="144" cy="27"/>
              </a:xfrm>
              <a:custGeom>
                <a:avLst/>
                <a:gdLst/>
                <a:ahLst/>
                <a:cxnLst>
                  <a:cxn ang="0">
                    <a:pos x="535" y="60"/>
                  </a:cxn>
                  <a:cxn ang="0">
                    <a:pos x="503" y="63"/>
                  </a:cxn>
                  <a:cxn ang="0">
                    <a:pos x="468" y="66"/>
                  </a:cxn>
                  <a:cxn ang="0">
                    <a:pos x="434" y="69"/>
                  </a:cxn>
                  <a:cxn ang="0">
                    <a:pos x="402" y="71"/>
                  </a:cxn>
                  <a:cxn ang="0">
                    <a:pos x="367" y="71"/>
                  </a:cxn>
                  <a:cxn ang="0">
                    <a:pos x="332" y="74"/>
                  </a:cxn>
                  <a:cxn ang="0">
                    <a:pos x="299" y="76"/>
                  </a:cxn>
                  <a:cxn ang="0">
                    <a:pos x="263" y="76"/>
                  </a:cxn>
                  <a:cxn ang="0">
                    <a:pos x="231" y="79"/>
                  </a:cxn>
                  <a:cxn ang="0">
                    <a:pos x="196" y="82"/>
                  </a:cxn>
                  <a:cxn ang="0">
                    <a:pos x="163" y="88"/>
                  </a:cxn>
                  <a:cxn ang="0">
                    <a:pos x="131" y="90"/>
                  </a:cxn>
                  <a:cxn ang="0">
                    <a:pos x="98" y="95"/>
                  </a:cxn>
                  <a:cxn ang="0">
                    <a:pos x="65" y="99"/>
                  </a:cxn>
                  <a:cxn ang="0">
                    <a:pos x="32" y="106"/>
                  </a:cxn>
                  <a:cxn ang="0">
                    <a:pos x="0" y="111"/>
                  </a:cxn>
                  <a:cxn ang="0">
                    <a:pos x="0" y="95"/>
                  </a:cxn>
                  <a:cxn ang="0">
                    <a:pos x="2" y="82"/>
                  </a:cxn>
                  <a:cxn ang="0">
                    <a:pos x="11" y="71"/>
                  </a:cxn>
                  <a:cxn ang="0">
                    <a:pos x="22" y="63"/>
                  </a:cxn>
                  <a:cxn ang="0">
                    <a:pos x="36" y="58"/>
                  </a:cxn>
                  <a:cxn ang="0">
                    <a:pos x="49" y="53"/>
                  </a:cxn>
                  <a:cxn ang="0">
                    <a:pos x="62" y="46"/>
                  </a:cxn>
                  <a:cxn ang="0">
                    <a:pos x="73" y="41"/>
                  </a:cxn>
                  <a:cxn ang="0">
                    <a:pos x="103" y="36"/>
                  </a:cxn>
                  <a:cxn ang="0">
                    <a:pos x="133" y="30"/>
                  </a:cxn>
                  <a:cxn ang="0">
                    <a:pos x="166" y="25"/>
                  </a:cxn>
                  <a:cxn ang="0">
                    <a:pos x="196" y="20"/>
                  </a:cxn>
                  <a:cxn ang="0">
                    <a:pos x="228" y="14"/>
                  </a:cxn>
                  <a:cxn ang="0">
                    <a:pos x="258" y="9"/>
                  </a:cxn>
                  <a:cxn ang="0">
                    <a:pos x="291" y="6"/>
                  </a:cxn>
                  <a:cxn ang="0">
                    <a:pos x="323" y="4"/>
                  </a:cxn>
                  <a:cxn ang="0">
                    <a:pos x="356" y="0"/>
                  </a:cxn>
                  <a:cxn ang="0">
                    <a:pos x="386" y="0"/>
                  </a:cxn>
                  <a:cxn ang="0">
                    <a:pos x="418" y="0"/>
                  </a:cxn>
                  <a:cxn ang="0">
                    <a:pos x="450" y="0"/>
                  </a:cxn>
                  <a:cxn ang="0">
                    <a:pos x="484" y="4"/>
                  </a:cxn>
                  <a:cxn ang="0">
                    <a:pos x="516" y="6"/>
                  </a:cxn>
                  <a:cxn ang="0">
                    <a:pos x="546" y="11"/>
                  </a:cxn>
                  <a:cxn ang="0">
                    <a:pos x="579" y="17"/>
                  </a:cxn>
                  <a:cxn ang="0">
                    <a:pos x="535" y="60"/>
                  </a:cxn>
                </a:cxnLst>
                <a:rect l="0" t="0" r="r" b="b"/>
                <a:pathLst>
                  <a:path w="579" h="111">
                    <a:moveTo>
                      <a:pt x="535" y="60"/>
                    </a:moveTo>
                    <a:lnTo>
                      <a:pt x="503" y="63"/>
                    </a:lnTo>
                    <a:lnTo>
                      <a:pt x="468" y="66"/>
                    </a:lnTo>
                    <a:lnTo>
                      <a:pt x="434" y="69"/>
                    </a:lnTo>
                    <a:lnTo>
                      <a:pt x="402" y="71"/>
                    </a:lnTo>
                    <a:lnTo>
                      <a:pt x="367" y="71"/>
                    </a:lnTo>
                    <a:lnTo>
                      <a:pt x="332" y="74"/>
                    </a:lnTo>
                    <a:lnTo>
                      <a:pt x="299" y="76"/>
                    </a:lnTo>
                    <a:lnTo>
                      <a:pt x="263" y="76"/>
                    </a:lnTo>
                    <a:lnTo>
                      <a:pt x="231" y="79"/>
                    </a:lnTo>
                    <a:lnTo>
                      <a:pt x="196" y="82"/>
                    </a:lnTo>
                    <a:lnTo>
                      <a:pt x="163" y="88"/>
                    </a:lnTo>
                    <a:lnTo>
                      <a:pt x="131" y="90"/>
                    </a:lnTo>
                    <a:lnTo>
                      <a:pt x="98" y="95"/>
                    </a:lnTo>
                    <a:lnTo>
                      <a:pt x="65" y="99"/>
                    </a:lnTo>
                    <a:lnTo>
                      <a:pt x="32" y="106"/>
                    </a:lnTo>
                    <a:lnTo>
                      <a:pt x="0" y="111"/>
                    </a:lnTo>
                    <a:lnTo>
                      <a:pt x="0" y="95"/>
                    </a:lnTo>
                    <a:lnTo>
                      <a:pt x="2" y="82"/>
                    </a:lnTo>
                    <a:lnTo>
                      <a:pt x="11" y="71"/>
                    </a:lnTo>
                    <a:lnTo>
                      <a:pt x="22" y="63"/>
                    </a:lnTo>
                    <a:lnTo>
                      <a:pt x="36" y="58"/>
                    </a:lnTo>
                    <a:lnTo>
                      <a:pt x="49" y="53"/>
                    </a:lnTo>
                    <a:lnTo>
                      <a:pt x="62" y="46"/>
                    </a:lnTo>
                    <a:lnTo>
                      <a:pt x="73" y="41"/>
                    </a:lnTo>
                    <a:lnTo>
                      <a:pt x="103" y="36"/>
                    </a:lnTo>
                    <a:lnTo>
                      <a:pt x="133" y="30"/>
                    </a:lnTo>
                    <a:lnTo>
                      <a:pt x="166" y="25"/>
                    </a:lnTo>
                    <a:lnTo>
                      <a:pt x="196" y="20"/>
                    </a:lnTo>
                    <a:lnTo>
                      <a:pt x="228" y="14"/>
                    </a:lnTo>
                    <a:lnTo>
                      <a:pt x="258" y="9"/>
                    </a:lnTo>
                    <a:lnTo>
                      <a:pt x="291" y="6"/>
                    </a:lnTo>
                    <a:lnTo>
                      <a:pt x="323" y="4"/>
                    </a:lnTo>
                    <a:lnTo>
                      <a:pt x="356" y="0"/>
                    </a:lnTo>
                    <a:lnTo>
                      <a:pt x="386" y="0"/>
                    </a:lnTo>
                    <a:lnTo>
                      <a:pt x="418" y="0"/>
                    </a:lnTo>
                    <a:lnTo>
                      <a:pt x="450" y="0"/>
                    </a:lnTo>
                    <a:lnTo>
                      <a:pt x="484" y="4"/>
                    </a:lnTo>
                    <a:lnTo>
                      <a:pt x="516" y="6"/>
                    </a:lnTo>
                    <a:lnTo>
                      <a:pt x="546" y="11"/>
                    </a:lnTo>
                    <a:lnTo>
                      <a:pt x="579" y="17"/>
                    </a:lnTo>
                    <a:lnTo>
                      <a:pt x="535" y="60"/>
                    </a:lnTo>
                    <a:close/>
                  </a:path>
                </a:pathLst>
              </a:custGeom>
              <a:solidFill>
                <a:srgbClr val="3F19FF"/>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pic>
          <p:nvPicPr>
            <p:cNvPr id="830945" name="Picture 481"/>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7086600" y="1905000"/>
              <a:ext cx="1790700" cy="981075"/>
            </a:xfrm>
            <a:prstGeom prst="rect">
              <a:avLst/>
            </a:prstGeom>
            <a:noFill/>
            <a:ln w="38100" algn="ctr">
              <a:noFill/>
              <a:miter lim="800000"/>
              <a:headEnd/>
              <a:tailEnd/>
            </a:ln>
            <a:effectLst/>
          </p:spPr>
        </p:pic>
      </p:grpSp>
      <p:sp>
        <p:nvSpPr>
          <p:cNvPr id="348"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4</a:t>
            </a:fld>
            <a:endParaRPr lang="en-US" altLang="zh-CN" b="0" dirty="0">
              <a:solidFill>
                <a:srgbClr val="000000"/>
              </a:solidFill>
              <a:cs typeface="+mn-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r>
              <a:rPr lang="en-US" sz="4000"/>
              <a:t>Logical Position of Device Drivers</a:t>
            </a:r>
          </a:p>
        </p:txBody>
      </p:sp>
      <p:sp>
        <p:nvSpPr>
          <p:cNvPr id="309253" name="Rectangle 5"/>
          <p:cNvSpPr>
            <a:spLocks noChangeArrowheads="1"/>
          </p:cNvSpPr>
          <p:nvPr/>
        </p:nvSpPr>
        <p:spPr bwMode="auto">
          <a:xfrm>
            <a:off x="4114800" y="3091140"/>
            <a:ext cx="5486400" cy="369332"/>
          </a:xfrm>
          <a:prstGeom prst="rect">
            <a:avLst/>
          </a:prstGeom>
          <a:no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09254" name="Line 6"/>
          <p:cNvSpPr>
            <a:spLocks noChangeShapeType="1"/>
          </p:cNvSpPr>
          <p:nvPr/>
        </p:nvSpPr>
        <p:spPr bwMode="auto">
          <a:xfrm>
            <a:off x="4114800" y="2819400"/>
            <a:ext cx="5486400" cy="0"/>
          </a:xfrm>
          <a:prstGeom prst="line">
            <a:avLst/>
          </a:prstGeom>
          <a:noFill/>
          <a:ln w="12700">
            <a:solidFill>
              <a:schemeClr val="tx1"/>
            </a:solidFill>
            <a:round/>
            <a:headEnd type="none" w="sm" len="sm"/>
            <a:tailEnd type="non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309255" name="Oval 7"/>
          <p:cNvSpPr>
            <a:spLocks noChangeArrowheads="1"/>
          </p:cNvSpPr>
          <p:nvPr/>
        </p:nvSpPr>
        <p:spPr bwMode="auto">
          <a:xfrm>
            <a:off x="5737141" y="2016800"/>
            <a:ext cx="2243306" cy="519351"/>
          </a:xfrm>
          <a:prstGeom prst="ellipse">
            <a:avLst/>
          </a:prstGeom>
          <a:solidFill>
            <a:schemeClr val="accent1"/>
          </a:solidFill>
          <a:ln w="12700">
            <a:solidFill>
              <a:schemeClr val="tx1"/>
            </a:solidFill>
            <a:round/>
            <a:headEnd type="none" w="sm" len="sm"/>
            <a:tailEnd type="none" w="lg" len="lg"/>
          </a:ln>
          <a:effectLst/>
        </p:spPr>
        <p:txBody>
          <a:bodyPr wrap="none" anchor="ctr">
            <a:spAutoFit/>
          </a:bodyPr>
          <a:lstStyle/>
          <a:p>
            <a:pPr algn="ctr"/>
            <a:r>
              <a:rPr lang="en-US" b="0">
                <a:solidFill>
                  <a:srgbClr val="000000"/>
                </a:solidFill>
                <a:latin typeface="Arial" pitchFamily="34" charset="0"/>
                <a:ea typeface="+mn-ea"/>
                <a:cs typeface="+mn-cs"/>
              </a:rPr>
              <a:t>User program</a:t>
            </a:r>
          </a:p>
        </p:txBody>
      </p:sp>
      <p:sp>
        <p:nvSpPr>
          <p:cNvPr id="309256" name="Rectangle 8"/>
          <p:cNvSpPr>
            <a:spLocks noChangeArrowheads="1"/>
          </p:cNvSpPr>
          <p:nvPr/>
        </p:nvSpPr>
        <p:spPr bwMode="auto">
          <a:xfrm>
            <a:off x="4533900" y="3174484"/>
            <a:ext cx="4648200" cy="369332"/>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r>
              <a:rPr lang="en-US" b="0">
                <a:solidFill>
                  <a:srgbClr val="000000"/>
                </a:solidFill>
                <a:latin typeface="Arial" pitchFamily="34" charset="0"/>
                <a:ea typeface="+mn-ea"/>
                <a:cs typeface="+mn-cs"/>
              </a:rPr>
              <a:t>Rest of the OS</a:t>
            </a:r>
          </a:p>
        </p:txBody>
      </p:sp>
      <p:sp>
        <p:nvSpPr>
          <p:cNvPr id="309257" name="Rectangle 9"/>
          <p:cNvSpPr>
            <a:spLocks noChangeArrowheads="1"/>
          </p:cNvSpPr>
          <p:nvPr/>
        </p:nvSpPr>
        <p:spPr bwMode="auto">
          <a:xfrm>
            <a:off x="4830468" y="4012684"/>
            <a:ext cx="1505540" cy="369332"/>
          </a:xfrm>
          <a:prstGeom prst="rect">
            <a:avLst/>
          </a:prstGeom>
          <a:solidFill>
            <a:srgbClr val="FF0000"/>
          </a:solidFill>
          <a:ln w="12700">
            <a:solidFill>
              <a:schemeClr val="tx1"/>
            </a:solidFill>
            <a:miter lim="800000"/>
            <a:headEnd type="none" w="sm" len="sm"/>
            <a:tailEnd type="none" w="lg" len="lg"/>
          </a:ln>
          <a:effectLst/>
        </p:spPr>
        <p:txBody>
          <a:bodyPr wrap="none" anchor="ctr">
            <a:spAutoFit/>
          </a:bodyPr>
          <a:lstStyle/>
          <a:p>
            <a:pPr algn="ctr"/>
            <a:r>
              <a:rPr lang="en-US" b="0">
                <a:solidFill>
                  <a:srgbClr val="000000"/>
                </a:solidFill>
                <a:latin typeface="Arial" pitchFamily="34" charset="0"/>
                <a:ea typeface="+mn-ea"/>
                <a:cs typeface="+mn-cs"/>
              </a:rPr>
              <a:t>Printer driver</a:t>
            </a:r>
          </a:p>
        </p:txBody>
      </p:sp>
      <p:sp>
        <p:nvSpPr>
          <p:cNvPr id="309258" name="Rectangle 10"/>
          <p:cNvSpPr>
            <a:spLocks noChangeArrowheads="1"/>
          </p:cNvSpPr>
          <p:nvPr/>
        </p:nvSpPr>
        <p:spPr bwMode="auto">
          <a:xfrm>
            <a:off x="4644520" y="5155684"/>
            <a:ext cx="1877437" cy="369332"/>
          </a:xfrm>
          <a:prstGeom prst="rect">
            <a:avLst/>
          </a:prstGeom>
          <a:solidFill>
            <a:schemeClr val="accent1"/>
          </a:solidFill>
          <a:ln w="12700">
            <a:solidFill>
              <a:schemeClr val="tx1"/>
            </a:solidFill>
            <a:miter lim="800000"/>
            <a:headEnd type="none" w="sm" len="sm"/>
            <a:tailEnd type="none" w="lg" len="lg"/>
          </a:ln>
          <a:effectLst/>
        </p:spPr>
        <p:txBody>
          <a:bodyPr wrap="none" anchor="ctr">
            <a:spAutoFit/>
          </a:bodyPr>
          <a:lstStyle/>
          <a:p>
            <a:pPr algn="ctr"/>
            <a:r>
              <a:rPr lang="en-US" b="0">
                <a:solidFill>
                  <a:srgbClr val="000000"/>
                </a:solidFill>
                <a:latin typeface="Arial" pitchFamily="34" charset="0"/>
                <a:ea typeface="+mn-ea"/>
                <a:cs typeface="+mn-cs"/>
              </a:rPr>
              <a:t>Printer controller</a:t>
            </a:r>
          </a:p>
        </p:txBody>
      </p:sp>
      <p:sp>
        <p:nvSpPr>
          <p:cNvPr id="309259" name="Rectangle 11"/>
          <p:cNvSpPr>
            <a:spLocks noChangeArrowheads="1"/>
          </p:cNvSpPr>
          <p:nvPr/>
        </p:nvSpPr>
        <p:spPr bwMode="auto">
          <a:xfrm>
            <a:off x="5163099" y="5914509"/>
            <a:ext cx="838691" cy="369332"/>
          </a:xfrm>
          <a:prstGeom prst="rect">
            <a:avLst/>
          </a:prstGeom>
          <a:solidFill>
            <a:schemeClr val="accent1"/>
          </a:solidFill>
          <a:ln w="12700">
            <a:solidFill>
              <a:schemeClr val="tx1"/>
            </a:solidFill>
            <a:miter lim="800000"/>
            <a:headEnd type="none" w="sm" len="sm"/>
            <a:tailEnd type="none" w="lg" len="lg"/>
          </a:ln>
          <a:effectLst/>
        </p:spPr>
        <p:txBody>
          <a:bodyPr wrap="none" anchor="ctr">
            <a:spAutoFit/>
          </a:bodyPr>
          <a:lstStyle/>
          <a:p>
            <a:pPr algn="ctr"/>
            <a:r>
              <a:rPr lang="en-US" b="0">
                <a:solidFill>
                  <a:srgbClr val="000000"/>
                </a:solidFill>
                <a:latin typeface="Arial" pitchFamily="34" charset="0"/>
                <a:ea typeface="+mn-ea"/>
                <a:cs typeface="+mn-cs"/>
              </a:rPr>
              <a:t>printer</a:t>
            </a:r>
          </a:p>
        </p:txBody>
      </p:sp>
      <p:cxnSp>
        <p:nvCxnSpPr>
          <p:cNvPr id="309260" name="AutoShape 12"/>
          <p:cNvCxnSpPr>
            <a:cxnSpLocks noChangeShapeType="1"/>
            <a:stCxn id="309255" idx="4"/>
            <a:endCxn id="309256" idx="0"/>
          </p:cNvCxnSpPr>
          <p:nvPr/>
        </p:nvCxnSpPr>
        <p:spPr bwMode="auto">
          <a:xfrm flipH="1">
            <a:off x="6858000" y="2536150"/>
            <a:ext cx="794" cy="638334"/>
          </a:xfrm>
          <a:prstGeom prst="straightConnector1">
            <a:avLst/>
          </a:prstGeom>
          <a:noFill/>
          <a:ln w="12700">
            <a:solidFill>
              <a:schemeClr val="tx1"/>
            </a:solidFill>
            <a:round/>
            <a:headEnd type="none" w="sm" len="sm"/>
            <a:tailEnd type="triangle" w="lg" len="lg"/>
          </a:ln>
          <a:effectLst/>
        </p:spPr>
      </p:cxnSp>
      <p:cxnSp>
        <p:nvCxnSpPr>
          <p:cNvPr id="309261" name="AutoShape 13"/>
          <p:cNvCxnSpPr>
            <a:cxnSpLocks noChangeShapeType="1"/>
            <a:stCxn id="309257" idx="2"/>
            <a:endCxn id="309258" idx="0"/>
          </p:cNvCxnSpPr>
          <p:nvPr/>
        </p:nvCxnSpPr>
        <p:spPr bwMode="auto">
          <a:xfrm>
            <a:off x="5583238" y="4382016"/>
            <a:ext cx="0" cy="773668"/>
          </a:xfrm>
          <a:prstGeom prst="straightConnector1">
            <a:avLst/>
          </a:prstGeom>
          <a:noFill/>
          <a:ln w="12700">
            <a:solidFill>
              <a:schemeClr val="tx1"/>
            </a:solidFill>
            <a:round/>
            <a:headEnd type="none" w="sm" len="sm"/>
            <a:tailEnd type="triangle" w="lg" len="lg"/>
          </a:ln>
          <a:effectLst/>
        </p:spPr>
      </p:cxnSp>
      <p:cxnSp>
        <p:nvCxnSpPr>
          <p:cNvPr id="309262" name="AutoShape 14"/>
          <p:cNvCxnSpPr>
            <a:cxnSpLocks noChangeShapeType="1"/>
            <a:stCxn id="309258" idx="2"/>
            <a:endCxn id="309259" idx="0"/>
          </p:cNvCxnSpPr>
          <p:nvPr/>
        </p:nvCxnSpPr>
        <p:spPr bwMode="auto">
          <a:xfrm flipH="1">
            <a:off x="5582444" y="5525017"/>
            <a:ext cx="794" cy="389493"/>
          </a:xfrm>
          <a:prstGeom prst="straightConnector1">
            <a:avLst/>
          </a:prstGeom>
          <a:noFill/>
          <a:ln w="12700">
            <a:solidFill>
              <a:schemeClr val="tx1"/>
            </a:solidFill>
            <a:round/>
            <a:headEnd type="none" w="sm" len="sm"/>
            <a:tailEnd type="triangle" w="lg" len="lg"/>
          </a:ln>
          <a:effectLst/>
        </p:spPr>
      </p:cxnSp>
      <p:sp>
        <p:nvSpPr>
          <p:cNvPr id="309263" name="Line 15"/>
          <p:cNvSpPr>
            <a:spLocks noChangeShapeType="1"/>
          </p:cNvSpPr>
          <p:nvPr/>
        </p:nvSpPr>
        <p:spPr bwMode="auto">
          <a:xfrm>
            <a:off x="5583238" y="3594100"/>
            <a:ext cx="0" cy="368300"/>
          </a:xfrm>
          <a:prstGeom prst="line">
            <a:avLst/>
          </a:prstGeom>
          <a:noFill/>
          <a:ln w="12700">
            <a:solidFill>
              <a:schemeClr val="tx1"/>
            </a:solidFill>
            <a:round/>
            <a:headEnd type="none" w="sm" len="sm"/>
            <a:tailEnd type="triangl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309264" name="Text Box 16"/>
          <p:cNvSpPr txBox="1">
            <a:spLocks noChangeArrowheads="1"/>
          </p:cNvSpPr>
          <p:nvPr/>
        </p:nvSpPr>
        <p:spPr bwMode="auto">
          <a:xfrm>
            <a:off x="2117725" y="2246313"/>
            <a:ext cx="1351652"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User space</a:t>
            </a:r>
          </a:p>
        </p:txBody>
      </p:sp>
      <p:sp>
        <p:nvSpPr>
          <p:cNvPr id="309265" name="Text Box 17"/>
          <p:cNvSpPr txBox="1">
            <a:spLocks noChangeArrowheads="1"/>
          </p:cNvSpPr>
          <p:nvPr/>
        </p:nvSpPr>
        <p:spPr bwMode="auto">
          <a:xfrm>
            <a:off x="2025650" y="3621088"/>
            <a:ext cx="1531188"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Kernel space</a:t>
            </a:r>
          </a:p>
        </p:txBody>
      </p:sp>
      <p:sp>
        <p:nvSpPr>
          <p:cNvPr id="309266" name="Text Box 18"/>
          <p:cNvSpPr txBox="1">
            <a:spLocks noChangeArrowheads="1"/>
          </p:cNvSpPr>
          <p:nvPr/>
        </p:nvSpPr>
        <p:spPr bwMode="auto">
          <a:xfrm>
            <a:off x="2225675" y="5105400"/>
            <a:ext cx="1184940"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Hardware</a:t>
            </a:r>
          </a:p>
        </p:txBody>
      </p:sp>
      <p:sp>
        <p:nvSpPr>
          <p:cNvPr id="309267" name="Text Box 19"/>
          <p:cNvSpPr txBox="1">
            <a:spLocks noChangeArrowheads="1"/>
          </p:cNvSpPr>
          <p:nvPr/>
        </p:nvSpPr>
        <p:spPr bwMode="auto">
          <a:xfrm>
            <a:off x="2311401" y="5943600"/>
            <a:ext cx="1005403"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Devices</a:t>
            </a:r>
          </a:p>
        </p:txBody>
      </p:sp>
      <p:sp>
        <p:nvSpPr>
          <p:cNvPr id="19"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40</a:t>
            </a:fld>
            <a:endParaRPr lang="en-US" altLang="zh-CN" b="0" dirty="0">
              <a:solidFill>
                <a:srgbClr val="000000"/>
              </a:solidFill>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I/O Structure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41</a:t>
            </a:fld>
            <a:endParaRPr lang="en-US" altLang="zh-CN" b="0" dirty="0">
              <a:solidFill>
                <a:srgbClr val="000000"/>
              </a:solidFill>
              <a:cs typeface="+mn-cs"/>
            </a:endParaRPr>
          </a:p>
        </p:txBody>
      </p:sp>
      <p:pic>
        <p:nvPicPr>
          <p:cNvPr id="6" name="Picture 3"/>
          <p:cNvPicPr>
            <a:picLocks noChangeAspect="1" noChangeArrowheads="1"/>
          </p:cNvPicPr>
          <p:nvPr/>
        </p:nvPicPr>
        <p:blipFill>
          <a:blip r:embed="rId2" cstate="print"/>
          <a:srcRect l="967" t="1918" r="719" b="2216"/>
          <a:stretch>
            <a:fillRect/>
          </a:stretch>
        </p:blipFill>
        <p:spPr bwMode="auto">
          <a:xfrm>
            <a:off x="2979176" y="1875342"/>
            <a:ext cx="6039959" cy="4417304"/>
          </a:xfrm>
          <a:prstGeom prst="rect">
            <a:avLst/>
          </a:prstGeom>
          <a:noFill/>
          <a:ln w="38100" cmpd="dbl">
            <a:solidFill>
              <a:srgbClr val="CC6600"/>
            </a:solid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0" name="Rectangle 4"/>
          <p:cNvSpPr>
            <a:spLocks noGrp="1" noChangeArrowheads="1"/>
          </p:cNvSpPr>
          <p:nvPr>
            <p:ph type="title"/>
          </p:nvPr>
        </p:nvSpPr>
        <p:spPr/>
        <p:txBody>
          <a:bodyPr/>
          <a:lstStyle/>
          <a:p>
            <a:r>
              <a:rPr lang="en-US"/>
              <a:t>How to Install a Driver?</a:t>
            </a:r>
          </a:p>
        </p:txBody>
      </p:sp>
      <p:sp>
        <p:nvSpPr>
          <p:cNvPr id="265221" name="Rectangle 5"/>
          <p:cNvSpPr>
            <a:spLocks noGrp="1" noChangeArrowheads="1"/>
          </p:cNvSpPr>
          <p:nvPr>
            <p:ph type="body" idx="1"/>
          </p:nvPr>
        </p:nvSpPr>
        <p:spPr/>
        <p:txBody>
          <a:bodyPr/>
          <a:lstStyle/>
          <a:p>
            <a:r>
              <a:rPr lang="en-US" sz="2800" dirty="0"/>
              <a:t>Re-compile and re-link the kernel</a:t>
            </a:r>
          </a:p>
          <a:p>
            <a:pPr lvl="1"/>
            <a:r>
              <a:rPr lang="en-US" sz="2400" dirty="0"/>
              <a:t>Drivers and OS are in a single binary program</a:t>
            </a:r>
          </a:p>
          <a:p>
            <a:pPr lvl="1"/>
            <a:r>
              <a:rPr lang="en-US" sz="2400" dirty="0"/>
              <a:t>Used when devices rarely change</a:t>
            </a:r>
          </a:p>
          <a:p>
            <a:r>
              <a:rPr lang="en-US" sz="2800" dirty="0"/>
              <a:t>Dynamically loaded during OS initialization</a:t>
            </a:r>
          </a:p>
          <a:p>
            <a:pPr lvl="1"/>
            <a:r>
              <a:rPr lang="en-US" sz="2400" dirty="0"/>
              <a:t>Used when devices often change</a:t>
            </a:r>
          </a:p>
          <a:p>
            <a:r>
              <a:rPr lang="en-US" sz="2800" dirty="0"/>
              <a:t>Dynamically loaded during operation</a:t>
            </a:r>
          </a:p>
          <a:p>
            <a:pPr lvl="1"/>
            <a:r>
              <a:rPr lang="en-US" sz="2400" dirty="0"/>
              <a:t>Plug-and-Play</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42</a:t>
            </a:fld>
            <a:endParaRPr lang="en-US" altLang="zh-CN" b="0" dirty="0">
              <a:solidFill>
                <a:srgbClr val="000000"/>
              </a:solidFill>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4" name="Rectangle 4"/>
          <p:cNvSpPr>
            <a:spLocks noGrp="1" noChangeArrowheads="1"/>
          </p:cNvSpPr>
          <p:nvPr>
            <p:ph type="title"/>
          </p:nvPr>
        </p:nvSpPr>
        <p:spPr/>
        <p:txBody>
          <a:bodyPr/>
          <a:lstStyle/>
          <a:p>
            <a:r>
              <a:rPr lang="en-US"/>
              <a:t>Functions of Device Drivers</a:t>
            </a:r>
          </a:p>
        </p:txBody>
      </p:sp>
      <p:sp>
        <p:nvSpPr>
          <p:cNvPr id="266245" name="Rectangle 5"/>
          <p:cNvSpPr>
            <a:spLocks noGrp="1" noChangeArrowheads="1"/>
          </p:cNvSpPr>
          <p:nvPr>
            <p:ph type="body" idx="1"/>
          </p:nvPr>
        </p:nvSpPr>
        <p:spPr/>
        <p:txBody>
          <a:bodyPr/>
          <a:lstStyle/>
          <a:p>
            <a:r>
              <a:rPr lang="en-US"/>
              <a:t>Accept abstract read/write requests</a:t>
            </a:r>
          </a:p>
          <a:p>
            <a:pPr lvl="1"/>
            <a:r>
              <a:rPr lang="en-US"/>
              <a:t>Error checking, parameter converting</a:t>
            </a:r>
          </a:p>
          <a:p>
            <a:r>
              <a:rPr lang="en-US"/>
              <a:t>Check status, initialize device, if necessary</a:t>
            </a:r>
          </a:p>
          <a:p>
            <a:r>
              <a:rPr lang="en-US"/>
              <a:t>Issue a sequence of commands</a:t>
            </a:r>
          </a:p>
          <a:p>
            <a:pPr lvl="1"/>
            <a:r>
              <a:rPr lang="en-US"/>
              <a:t>May block and wait for interrupt</a:t>
            </a:r>
          </a:p>
          <a:p>
            <a:pPr lvl="1"/>
            <a:r>
              <a:rPr lang="en-US"/>
              <a:t>Check error, return data</a:t>
            </a:r>
          </a:p>
          <a:p>
            <a:r>
              <a:rPr lang="en-US"/>
              <a:t>Other issues: re-entrant, up-call, etc.</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43</a:t>
            </a:fld>
            <a:endParaRPr lang="en-US" altLang="zh-CN" b="0" dirty="0">
              <a:solidFill>
                <a:srgbClr val="000000"/>
              </a:solidFill>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
          <p:cNvSpPr>
            <a:spLocks noGrp="1"/>
          </p:cNvSpPr>
          <p:nvPr>
            <p:ph type="sldNum" sz="quarter" idx="10"/>
          </p:nvPr>
        </p:nvSpPr>
        <p:spPr/>
        <p:txBody>
          <a:bodyPr/>
          <a:lstStyle/>
          <a:p>
            <a:fld id="{B08A33C5-147F-4925-AE3A-68841F1C3FFA}" type="slidenum">
              <a:rPr lang="en-US" b="0">
                <a:solidFill>
                  <a:srgbClr val="000000"/>
                </a:solidFill>
                <a:cs typeface="+mn-cs"/>
              </a:rPr>
              <a:pPr/>
              <a:t>44</a:t>
            </a:fld>
            <a:endParaRPr lang="en-US" b="0">
              <a:solidFill>
                <a:srgbClr val="000000"/>
              </a:solidFill>
              <a:cs typeface="+mn-cs"/>
            </a:endParaRPr>
          </a:p>
        </p:txBody>
      </p:sp>
      <p:sp>
        <p:nvSpPr>
          <p:cNvPr id="268379" name="Rectangle 91"/>
          <p:cNvSpPr>
            <a:spLocks noGrp="1" noChangeArrowheads="1"/>
          </p:cNvSpPr>
          <p:nvPr>
            <p:ph type="title"/>
          </p:nvPr>
        </p:nvSpPr>
        <p:spPr/>
        <p:txBody>
          <a:bodyPr/>
          <a:lstStyle/>
          <a:p>
            <a:r>
              <a:rPr lang="en-US" sz="4000"/>
              <a:t>Device-Independent I/O Software</a:t>
            </a:r>
          </a:p>
        </p:txBody>
      </p:sp>
      <p:sp>
        <p:nvSpPr>
          <p:cNvPr id="268380" name="Rectangle 92"/>
          <p:cNvSpPr>
            <a:spLocks noGrp="1" noChangeArrowheads="1"/>
          </p:cNvSpPr>
          <p:nvPr>
            <p:ph type="body" sz="half" idx="1"/>
          </p:nvPr>
        </p:nvSpPr>
        <p:spPr>
          <a:xfrm>
            <a:off x="1717183" y="1790948"/>
            <a:ext cx="3843338" cy="4541837"/>
          </a:xfrm>
        </p:spPr>
        <p:txBody>
          <a:bodyPr/>
          <a:lstStyle/>
          <a:p>
            <a:r>
              <a:rPr lang="en-US" dirty="0"/>
              <a:t>Why device-independent I/O software?</a:t>
            </a:r>
          </a:p>
          <a:p>
            <a:pPr lvl="1"/>
            <a:r>
              <a:rPr lang="en-US" dirty="0"/>
              <a:t>Perform I/O functions common to all devices</a:t>
            </a:r>
          </a:p>
          <a:p>
            <a:pPr lvl="1"/>
            <a:r>
              <a:rPr lang="en-US" dirty="0"/>
              <a:t>Provide a uniform interface to user-level software</a:t>
            </a:r>
          </a:p>
        </p:txBody>
      </p:sp>
      <p:sp>
        <p:nvSpPr>
          <p:cNvPr id="268381" name="Rectangle 93"/>
          <p:cNvSpPr>
            <a:spLocks noGrp="1" noChangeArrowheads="1"/>
          </p:cNvSpPr>
          <p:nvPr>
            <p:ph type="body" sz="half" idx="2"/>
          </p:nvPr>
        </p:nvSpPr>
        <p:spPr>
          <a:xfrm>
            <a:off x="4686816" y="1829584"/>
            <a:ext cx="3843337" cy="4541837"/>
          </a:xfrm>
        </p:spPr>
        <p:txBody>
          <a:bodyPr/>
          <a:lstStyle/>
          <a:p>
            <a:r>
              <a:rPr lang="en-US" sz="2400" dirty="0"/>
              <a:t>It provides:</a:t>
            </a:r>
          </a:p>
          <a:p>
            <a:pPr lvl="1"/>
            <a:r>
              <a:rPr lang="en-US" sz="2000" dirty="0"/>
              <a:t>Uniform interfacing for devices drivers</a:t>
            </a:r>
          </a:p>
          <a:p>
            <a:pPr lvl="1"/>
            <a:r>
              <a:rPr lang="en-US" sz="2000" dirty="0"/>
              <a:t>Buffering</a:t>
            </a:r>
          </a:p>
          <a:p>
            <a:pPr lvl="1"/>
            <a:r>
              <a:rPr lang="en-US" sz="2000" dirty="0"/>
              <a:t>Error reporting</a:t>
            </a:r>
          </a:p>
          <a:p>
            <a:pPr lvl="1"/>
            <a:r>
              <a:rPr lang="en-US" sz="2000" dirty="0"/>
              <a:t>Allocating and releasing dedicated devices</a:t>
            </a:r>
          </a:p>
          <a:p>
            <a:pPr lvl="1"/>
            <a:r>
              <a:rPr lang="en-US" sz="2000" dirty="0"/>
              <a:t>Providing a device-independent block size</a:t>
            </a:r>
          </a:p>
          <a:p>
            <a:endParaRPr lang="en-US" sz="2400" dirty="0"/>
          </a:p>
        </p:txBody>
      </p:sp>
      <p:graphicFrame>
        <p:nvGraphicFramePr>
          <p:cNvPr id="268378" name="Group 90"/>
          <p:cNvGraphicFramePr>
            <a:graphicFrameLocks noGrp="1"/>
          </p:cNvGraphicFramePr>
          <p:nvPr/>
        </p:nvGraphicFramePr>
        <p:xfrm>
          <a:off x="5551667" y="5051899"/>
          <a:ext cx="3886200" cy="1703070"/>
        </p:xfrm>
        <a:graphic>
          <a:graphicData uri="http://schemas.openxmlformats.org/drawingml/2006/table">
            <a:tbl>
              <a:tblPr/>
              <a:tblGrid>
                <a:gridCol w="2286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tblGrid>
              <a:tr h="309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User-level I/O software</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6195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Device-independent I/O software</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09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Device drivers</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0956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Interrupt handlers</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cap="flat">
                      <a:noFill/>
                    </a:lnR>
                    <a:lnT>
                      <a:noFill/>
                    </a:lnT>
                    <a:lnB w="28575"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3"/>
                  </a:ext>
                </a:extLst>
              </a:tr>
              <a:tr h="309563">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Hardware</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Grp="1" noChangeArrowheads="1"/>
          </p:cNvSpPr>
          <p:nvPr>
            <p:ph type="title"/>
          </p:nvPr>
        </p:nvSpPr>
        <p:spPr/>
        <p:txBody>
          <a:bodyPr/>
          <a:lstStyle/>
          <a:p>
            <a:r>
              <a:rPr lang="en-US" sz="4000" dirty="0"/>
              <a:t>Uniform Interfacing for Device Drivers</a:t>
            </a:r>
          </a:p>
        </p:txBody>
      </p:sp>
      <p:sp>
        <p:nvSpPr>
          <p:cNvPr id="269317" name="Rectangle 5"/>
          <p:cNvSpPr>
            <a:spLocks noGrp="1" noChangeArrowheads="1"/>
          </p:cNvSpPr>
          <p:nvPr>
            <p:ph type="body" idx="1"/>
          </p:nvPr>
        </p:nvSpPr>
        <p:spPr/>
        <p:txBody>
          <a:bodyPr/>
          <a:lstStyle/>
          <a:p>
            <a:pPr>
              <a:lnSpc>
                <a:spcPct val="90000"/>
              </a:lnSpc>
            </a:pPr>
            <a:r>
              <a:rPr lang="en-US" sz="2800" dirty="0"/>
              <a:t>New device </a:t>
            </a:r>
            <a:r>
              <a:rPr lang="en-US" sz="2800" dirty="0">
                <a:sym typeface="Wingdings" pitchFamily="2" charset="2"/>
              </a:rPr>
              <a:t> modify OS, not good</a:t>
            </a:r>
          </a:p>
          <a:p>
            <a:pPr>
              <a:lnSpc>
                <a:spcPct val="90000"/>
              </a:lnSpc>
            </a:pPr>
            <a:r>
              <a:rPr lang="en-US" sz="2800" dirty="0">
                <a:sym typeface="Wingdings" pitchFamily="2" charset="2"/>
              </a:rPr>
              <a:t>Provide the same interface for all drivers</a:t>
            </a:r>
          </a:p>
          <a:p>
            <a:pPr lvl="1">
              <a:lnSpc>
                <a:spcPct val="90000"/>
              </a:lnSpc>
            </a:pPr>
            <a:r>
              <a:rPr lang="en-US" sz="2400" dirty="0">
                <a:sym typeface="Wingdings" pitchFamily="2" charset="2"/>
              </a:rPr>
              <a:t>Easy to plug a new driver</a:t>
            </a:r>
          </a:p>
          <a:p>
            <a:pPr lvl="1">
              <a:lnSpc>
                <a:spcPct val="90000"/>
              </a:lnSpc>
            </a:pPr>
            <a:r>
              <a:rPr lang="en-US" sz="2400" dirty="0">
                <a:sym typeface="Wingdings" pitchFamily="2" charset="2"/>
              </a:rPr>
              <a:t>In reality, not absolutely identical, but most functions are common</a:t>
            </a:r>
          </a:p>
          <a:p>
            <a:pPr>
              <a:lnSpc>
                <a:spcPct val="90000"/>
              </a:lnSpc>
            </a:pPr>
            <a:r>
              <a:rPr lang="en-US" sz="2800" dirty="0"/>
              <a:t>Name I/O devices in a uniform way </a:t>
            </a:r>
          </a:p>
          <a:p>
            <a:pPr lvl="1">
              <a:lnSpc>
                <a:spcPct val="90000"/>
              </a:lnSpc>
            </a:pPr>
            <a:r>
              <a:rPr lang="en-US" sz="2400" dirty="0"/>
              <a:t>Mapping symbolic device names onto the proper driver</a:t>
            </a:r>
          </a:p>
          <a:p>
            <a:pPr lvl="1">
              <a:lnSpc>
                <a:spcPct val="90000"/>
              </a:lnSpc>
            </a:pPr>
            <a:r>
              <a:rPr lang="en-US" sz="2400" dirty="0"/>
              <a:t>Treat device name as file name in UNIX</a:t>
            </a:r>
          </a:p>
          <a:p>
            <a:pPr lvl="2">
              <a:lnSpc>
                <a:spcPct val="90000"/>
              </a:lnSpc>
            </a:pPr>
            <a:r>
              <a:rPr lang="en-US" sz="2000" dirty="0"/>
              <a:t>E.g., hard disk /dev/disk0 is a special file. Its </a:t>
            </a:r>
            <a:r>
              <a:rPr lang="en-US" sz="2000" dirty="0" err="1"/>
              <a:t>i</a:t>
            </a:r>
            <a:r>
              <a:rPr lang="en-US" sz="2000" dirty="0"/>
              <a:t>-node contains the major device number, which is used to locate the appropriate driver,  and minor device number.</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45</a:t>
            </a:fld>
            <a:endParaRPr lang="en-US" altLang="zh-CN" b="0" dirty="0">
              <a:solidFill>
                <a:srgbClr val="000000"/>
              </a:solidFill>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Uniform Interfacing for Device Drivers</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46</a:t>
            </a:fld>
            <a:endParaRPr lang="en-US" altLang="zh-CN" b="0">
              <a:solidFill>
                <a:srgbClr val="000000"/>
              </a:solidFill>
              <a:cs typeface="+mn-cs"/>
            </a:endParaRPr>
          </a:p>
        </p:txBody>
      </p:sp>
      <p:sp>
        <p:nvSpPr>
          <p:cNvPr id="6" name="Content Placeholder 1"/>
          <p:cNvSpPr txBox="1">
            <a:spLocks/>
          </p:cNvSpPr>
          <p:nvPr/>
        </p:nvSpPr>
        <p:spPr bwMode="auto">
          <a:xfrm>
            <a:off x="2163098" y="5361039"/>
            <a:ext cx="7747819"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indent="-469900" eaLnBrk="1" hangingPunct="1">
              <a:spcBef>
                <a:spcPct val="20000"/>
              </a:spcBef>
              <a:buClr>
                <a:srgbClr val="660000"/>
              </a:buClr>
              <a:buSzPct val="90000"/>
              <a:defRPr/>
            </a:pPr>
            <a:r>
              <a:rPr lang="en-US" sz="2000" b="0" kern="0" dirty="0">
                <a:solidFill>
                  <a:srgbClr val="000000"/>
                </a:solidFill>
                <a:latin typeface="Helvetica"/>
                <a:ea typeface="+mn-ea"/>
                <a:cs typeface="+mn-cs"/>
              </a:rPr>
              <a:t>Figure 5-14. (a) Without a standard driver interface. (b) With a standard driver interface.</a:t>
            </a:r>
          </a:p>
        </p:txBody>
      </p:sp>
      <p:pic>
        <p:nvPicPr>
          <p:cNvPr id="7" name="Picture 2"/>
          <p:cNvPicPr>
            <a:picLocks noChangeAspect="1" noChangeArrowheads="1"/>
          </p:cNvPicPr>
          <p:nvPr/>
        </p:nvPicPr>
        <p:blipFill>
          <a:blip r:embed="rId2" cstate="print"/>
          <a:srcRect/>
          <a:stretch>
            <a:fillRect/>
          </a:stretch>
        </p:blipFill>
        <p:spPr bwMode="auto">
          <a:xfrm>
            <a:off x="1524000" y="1737699"/>
            <a:ext cx="9037548" cy="3650379"/>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86" name="Rectangle 50"/>
          <p:cNvSpPr>
            <a:spLocks noGrp="1" noChangeArrowheads="1"/>
          </p:cNvSpPr>
          <p:nvPr>
            <p:ph type="title"/>
          </p:nvPr>
        </p:nvSpPr>
        <p:spPr/>
        <p:txBody>
          <a:bodyPr/>
          <a:lstStyle/>
          <a:p>
            <a:r>
              <a:rPr lang="en-US"/>
              <a:t>Buffering for Input</a:t>
            </a:r>
          </a:p>
        </p:txBody>
      </p:sp>
      <p:sp>
        <p:nvSpPr>
          <p:cNvPr id="270387" name="Rectangle 51"/>
          <p:cNvSpPr>
            <a:spLocks noGrp="1" noChangeArrowheads="1"/>
          </p:cNvSpPr>
          <p:nvPr>
            <p:ph type="body" idx="1"/>
          </p:nvPr>
        </p:nvSpPr>
        <p:spPr/>
        <p:txBody>
          <a:bodyPr/>
          <a:lstStyle/>
          <a:p>
            <a:pPr>
              <a:lnSpc>
                <a:spcPct val="90000"/>
              </a:lnSpc>
            </a:pPr>
            <a:r>
              <a:rPr lang="en-US" sz="2800"/>
              <a:t>Motivation: consider a process that wants to read data from a modem</a:t>
            </a:r>
          </a:p>
          <a:p>
            <a:pPr lvl="1">
              <a:lnSpc>
                <a:spcPct val="90000"/>
              </a:lnSpc>
            </a:pPr>
            <a:r>
              <a:rPr lang="en-US" sz="2400"/>
              <a:t>User process handles one character at a time.</a:t>
            </a:r>
          </a:p>
          <a:p>
            <a:pPr lvl="1">
              <a:lnSpc>
                <a:spcPct val="90000"/>
              </a:lnSpc>
            </a:pPr>
            <a:r>
              <a:rPr lang="en-US" sz="2400"/>
              <a:t>It blocks if a character is not available</a:t>
            </a:r>
          </a:p>
          <a:p>
            <a:pPr lvl="1">
              <a:lnSpc>
                <a:spcPct val="90000"/>
              </a:lnSpc>
            </a:pPr>
            <a:r>
              <a:rPr lang="en-US" sz="2400"/>
              <a:t>Each arriving character causes an interrupt</a:t>
            </a:r>
          </a:p>
          <a:p>
            <a:pPr lvl="1">
              <a:lnSpc>
                <a:spcPct val="90000"/>
              </a:lnSpc>
            </a:pPr>
            <a:r>
              <a:rPr lang="en-US" sz="2400"/>
              <a:t>User process is unblocked and reads the character.</a:t>
            </a:r>
          </a:p>
          <a:p>
            <a:pPr lvl="1">
              <a:lnSpc>
                <a:spcPct val="90000"/>
              </a:lnSpc>
            </a:pPr>
            <a:r>
              <a:rPr lang="en-US" sz="2400"/>
              <a:t>Try to read another character and block again.</a:t>
            </a:r>
          </a:p>
          <a:p>
            <a:pPr lvl="1">
              <a:lnSpc>
                <a:spcPct val="90000"/>
              </a:lnSpc>
            </a:pPr>
            <a:r>
              <a:rPr lang="en-US" sz="2400"/>
              <a:t>Many short runs in a process:</a:t>
            </a:r>
            <a:r>
              <a:rPr lang="en-US" sz="2400">
                <a:sym typeface="Wingdings" pitchFamily="2" charset="2"/>
              </a:rPr>
              <a:t> inefficient!</a:t>
            </a:r>
          </a:p>
          <a:p>
            <a:pPr lvl="2">
              <a:lnSpc>
                <a:spcPct val="90000"/>
              </a:lnSpc>
            </a:pPr>
            <a:r>
              <a:rPr lang="en-US" sz="2000">
                <a:sym typeface="Wingdings" pitchFamily="2" charset="2"/>
              </a:rPr>
              <a:t>Overhead of context switching</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47</a:t>
            </a:fld>
            <a:endParaRPr lang="en-US" altLang="zh-CN" b="0" dirty="0">
              <a:solidFill>
                <a:srgbClr val="000000"/>
              </a:solidFill>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Rectangle 2"/>
          <p:cNvSpPr>
            <a:spLocks noGrp="1" noChangeArrowheads="1"/>
          </p:cNvSpPr>
          <p:nvPr>
            <p:ph type="title"/>
          </p:nvPr>
        </p:nvSpPr>
        <p:spPr/>
        <p:txBody>
          <a:bodyPr/>
          <a:lstStyle/>
          <a:p>
            <a:r>
              <a:rPr lang="en-US" dirty="0"/>
              <a:t>Buffering in User Space</a:t>
            </a:r>
          </a:p>
        </p:txBody>
      </p:sp>
      <p:graphicFrame>
        <p:nvGraphicFramePr>
          <p:cNvPr id="326675" name="Group 19"/>
          <p:cNvGraphicFramePr>
            <a:graphicFrameLocks noGrp="1"/>
          </p:cNvGraphicFramePr>
          <p:nvPr/>
        </p:nvGraphicFramePr>
        <p:xfrm>
          <a:off x="6172200" y="4953000"/>
          <a:ext cx="3886200" cy="13462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673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User space</a:t>
                      </a:r>
                    </a:p>
                  </a:txBody>
                  <a:tcPr horzOverflow="overflow">
                    <a:lnL cap="flat">
                      <a:noFill/>
                    </a:lnL>
                    <a:lnR w="28575" cap="flat" cmpd="sng" algn="ctr">
                      <a:solidFill>
                        <a:schemeClr val="tx1"/>
                      </a:solidFill>
                      <a:prstDash val="solid"/>
                      <a:round/>
                      <a:headEnd type="none" w="sm" len="sm"/>
                      <a:tailEnd type="none" w="lg" len="lg"/>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0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6731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Kernel space</a:t>
                      </a:r>
                    </a:p>
                  </a:txBody>
                  <a:tcPr horzOverflow="overflow">
                    <a:lnL cap="flat">
                      <a:noFill/>
                    </a:lnL>
                    <a:lnR w="28575" cap="flat" cmpd="sng" algn="ctr">
                      <a:solidFill>
                        <a:schemeClr val="tx1"/>
                      </a:solidFill>
                      <a:prstDash val="solid"/>
                      <a:round/>
                      <a:headEnd type="none" w="sm" len="sm"/>
                      <a:tailEnd type="none" w="lg" len="lg"/>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0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26689" name="Text Box 33"/>
          <p:cNvSpPr txBox="1">
            <a:spLocks noChangeArrowheads="1"/>
          </p:cNvSpPr>
          <p:nvPr/>
        </p:nvSpPr>
        <p:spPr bwMode="auto">
          <a:xfrm>
            <a:off x="7389814" y="6248400"/>
            <a:ext cx="2540119"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Buffering in user space</a:t>
            </a:r>
          </a:p>
        </p:txBody>
      </p:sp>
      <p:sp>
        <p:nvSpPr>
          <p:cNvPr id="326690" name="Rectangle 34"/>
          <p:cNvSpPr>
            <a:spLocks noGrp="1" noChangeArrowheads="1"/>
          </p:cNvSpPr>
          <p:nvPr>
            <p:ph type="body" idx="1"/>
          </p:nvPr>
        </p:nvSpPr>
        <p:spPr>
          <a:xfrm>
            <a:off x="8826501" y="5156200"/>
            <a:ext cx="504825" cy="304800"/>
          </a:xfrm>
          <a:solidFill>
            <a:schemeClr val="accent1"/>
          </a:solidFill>
          <a:ln w="12700">
            <a:solidFill>
              <a:schemeClr val="tx1"/>
            </a:solidFill>
            <a:headEnd type="none" w="sm" len="sm"/>
            <a:tailEnd type="none" w="lg" len="lg"/>
          </a:ln>
        </p:spPr>
        <p:txBody>
          <a:bodyPr/>
          <a:lstStyle/>
          <a:p>
            <a:pPr>
              <a:lnSpc>
                <a:spcPct val="90000"/>
              </a:lnSpc>
            </a:pPr>
            <a:endParaRPr lang="en-CA" sz="2800" dirty="0"/>
          </a:p>
        </p:txBody>
      </p:sp>
      <p:sp>
        <p:nvSpPr>
          <p:cNvPr id="326691" name="Rectangle 35"/>
          <p:cNvSpPr>
            <a:spLocks noChangeArrowheads="1"/>
          </p:cNvSpPr>
          <p:nvPr/>
        </p:nvSpPr>
        <p:spPr bwMode="auto">
          <a:xfrm>
            <a:off x="1676400" y="1893194"/>
            <a:ext cx="8769350" cy="2850011"/>
          </a:xfrm>
          <a:prstGeom prst="rect">
            <a:avLst/>
          </a:prstGeom>
          <a:noFill/>
          <a:ln w="9525">
            <a:noFill/>
            <a:miter lim="800000"/>
            <a:headEnd/>
            <a:tailEnd/>
          </a:ln>
          <a:effectLst/>
        </p:spPr>
        <p:txBody>
          <a:bodyPr wrap="square">
            <a:spAutoFit/>
          </a:bodyPr>
          <a:lstStyle/>
          <a:p>
            <a:pPr>
              <a:lnSpc>
                <a:spcPct val="90000"/>
              </a:lnSpc>
              <a:spcBef>
                <a:spcPct val="50000"/>
              </a:spcBef>
              <a:buClr>
                <a:srgbClr val="996633"/>
              </a:buClr>
              <a:buSzPct val="55000"/>
              <a:buFont typeface="Wingdings" pitchFamily="2" charset="2"/>
              <a:buChar char="n"/>
            </a:pPr>
            <a:r>
              <a:rPr lang="en-US" sz="2800" b="0" dirty="0">
                <a:solidFill>
                  <a:srgbClr val="000000"/>
                </a:solidFill>
                <a:latin typeface="Times New Roman" pitchFamily="18" charset="0"/>
                <a:ea typeface="+mn-ea"/>
                <a:cs typeface="+mn-cs"/>
              </a:rPr>
              <a:t>Set a buffer in user process’ space</a:t>
            </a:r>
          </a:p>
          <a:p>
            <a:pPr>
              <a:lnSpc>
                <a:spcPct val="90000"/>
              </a:lnSpc>
              <a:spcBef>
                <a:spcPct val="50000"/>
              </a:spcBef>
              <a:buClr>
                <a:srgbClr val="996633"/>
              </a:buClr>
              <a:buSzPct val="55000"/>
              <a:buFont typeface="Wingdings" pitchFamily="2" charset="2"/>
              <a:buChar char="n"/>
            </a:pPr>
            <a:r>
              <a:rPr lang="en-US" sz="2800" b="0" dirty="0">
                <a:solidFill>
                  <a:srgbClr val="000000"/>
                </a:solidFill>
                <a:latin typeface="Times New Roman" pitchFamily="18" charset="0"/>
                <a:ea typeface="+mn-ea"/>
                <a:cs typeface="+mn-cs"/>
              </a:rPr>
              <a:t>User process is waked up only if the buffer is filled up    by interrupt service procedure. More efficient.</a:t>
            </a:r>
          </a:p>
          <a:p>
            <a:pPr>
              <a:lnSpc>
                <a:spcPct val="90000"/>
              </a:lnSpc>
              <a:spcBef>
                <a:spcPct val="50000"/>
              </a:spcBef>
              <a:buClr>
                <a:srgbClr val="996633"/>
              </a:buClr>
              <a:buSzPct val="55000"/>
              <a:buFont typeface="Wingdings" pitchFamily="2" charset="2"/>
              <a:buChar char="n"/>
            </a:pPr>
            <a:r>
              <a:rPr lang="en-US" sz="2800" b="0" dirty="0">
                <a:solidFill>
                  <a:srgbClr val="000000"/>
                </a:solidFill>
                <a:latin typeface="Times New Roman" pitchFamily="18" charset="0"/>
                <a:ea typeface="+mn-ea"/>
                <a:cs typeface="+mn-cs"/>
              </a:rPr>
              <a:t>Can the buffer be paged out to disk?</a:t>
            </a:r>
          </a:p>
          <a:p>
            <a:pPr lvl="2">
              <a:lnSpc>
                <a:spcPct val="90000"/>
              </a:lnSpc>
              <a:spcBef>
                <a:spcPct val="50000"/>
              </a:spcBef>
              <a:buClr>
                <a:srgbClr val="993300"/>
              </a:buClr>
              <a:buSzPct val="50000"/>
              <a:buFont typeface="Wingdings" pitchFamily="2" charset="2"/>
              <a:buChar char="n"/>
            </a:pPr>
            <a:r>
              <a:rPr lang="en-US" b="0" dirty="0">
                <a:solidFill>
                  <a:srgbClr val="000000"/>
                </a:solidFill>
                <a:latin typeface="Times New Roman" pitchFamily="18" charset="0"/>
                <a:ea typeface="+mn-ea"/>
                <a:cs typeface="+mn-cs"/>
              </a:rPr>
              <a:t>If yes, </a:t>
            </a:r>
            <a:r>
              <a:rPr lang="en-US" b="0" dirty="0">
                <a:solidFill>
                  <a:srgbClr val="000000"/>
                </a:solidFill>
                <a:latin typeface="Times New Roman" pitchFamily="18" charset="0"/>
                <a:ea typeface="+mn-ea"/>
                <a:cs typeface="+mn-cs"/>
                <a:sym typeface="Wingdings" pitchFamily="2" charset="2"/>
              </a:rPr>
              <a:t> where to put the next character?</a:t>
            </a:r>
          </a:p>
          <a:p>
            <a:pPr lvl="2">
              <a:lnSpc>
                <a:spcPct val="90000"/>
              </a:lnSpc>
              <a:spcBef>
                <a:spcPct val="50000"/>
              </a:spcBef>
              <a:buClr>
                <a:srgbClr val="993300"/>
              </a:buClr>
              <a:buSzPct val="50000"/>
              <a:buFont typeface="Wingdings" pitchFamily="2" charset="2"/>
              <a:buChar char="n"/>
            </a:pPr>
            <a:r>
              <a:rPr lang="en-US" b="0" dirty="0">
                <a:solidFill>
                  <a:srgbClr val="000000"/>
                </a:solidFill>
                <a:latin typeface="Times New Roman" pitchFamily="18" charset="0"/>
                <a:ea typeface="+mn-ea"/>
                <a:cs typeface="+mn-cs"/>
                <a:sym typeface="Wingdings" pitchFamily="2" charset="2"/>
              </a:rPr>
              <a:t>No, by locking page in memory:  the pool of other (available) pages shrink</a:t>
            </a:r>
          </a:p>
        </p:txBody>
      </p:sp>
      <p:sp>
        <p:nvSpPr>
          <p:cNvPr id="326693" name="Line 37"/>
          <p:cNvSpPr>
            <a:spLocks noChangeShapeType="1"/>
          </p:cNvSpPr>
          <p:nvPr/>
        </p:nvSpPr>
        <p:spPr bwMode="auto">
          <a:xfrm flipV="1">
            <a:off x="9083675" y="5461000"/>
            <a:ext cx="0" cy="1087438"/>
          </a:xfrm>
          <a:prstGeom prst="line">
            <a:avLst/>
          </a:prstGeom>
          <a:noFill/>
          <a:ln w="9525">
            <a:solidFill>
              <a:schemeClr val="hlink"/>
            </a:solidFill>
            <a:miter lim="800000"/>
            <a:headEnd/>
            <a:tailEnd type="triangle" w="med" len="med"/>
          </a:ln>
          <a:effectLst/>
        </p:spPr>
        <p:txBody>
          <a:bodyPr wrap="none"/>
          <a:lstStyle/>
          <a:p>
            <a:pPr algn="ctr"/>
            <a:endParaRPr lang="en-US" b="0">
              <a:solidFill>
                <a:srgbClr val="000000"/>
              </a:solidFill>
              <a:latin typeface="Times New Roman" pitchFamily="18" charset="0"/>
              <a:ea typeface="+mn-ea"/>
              <a:cs typeface="+mn-cs"/>
            </a:endParaRPr>
          </a:p>
        </p:txBody>
      </p:sp>
      <p:sp>
        <p:nvSpPr>
          <p:cNvPr id="9"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48</a:t>
            </a:fld>
            <a:endParaRPr lang="en-US" altLang="zh-CN" b="0" dirty="0">
              <a:solidFill>
                <a:srgbClr val="000000"/>
              </a:solidFill>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p:txBody>
          <a:bodyPr/>
          <a:lstStyle/>
          <a:p>
            <a:r>
              <a:rPr lang="en-US"/>
              <a:t>Buffering in Kernel</a:t>
            </a:r>
          </a:p>
        </p:txBody>
      </p:sp>
      <p:sp>
        <p:nvSpPr>
          <p:cNvPr id="271363" name="Rectangle 3"/>
          <p:cNvSpPr>
            <a:spLocks noGrp="1" noChangeArrowheads="1"/>
          </p:cNvSpPr>
          <p:nvPr>
            <p:ph type="body" idx="1"/>
          </p:nvPr>
        </p:nvSpPr>
        <p:spPr/>
        <p:txBody>
          <a:bodyPr/>
          <a:lstStyle/>
          <a:p>
            <a:pPr>
              <a:lnSpc>
                <a:spcPct val="90000"/>
              </a:lnSpc>
            </a:pPr>
            <a:r>
              <a:rPr lang="en-US" sz="2800" dirty="0"/>
              <a:t>Two buffers: one in kernel and one in user</a:t>
            </a:r>
          </a:p>
          <a:p>
            <a:pPr>
              <a:lnSpc>
                <a:spcPct val="90000"/>
              </a:lnSpc>
            </a:pPr>
            <a:r>
              <a:rPr lang="en-US" sz="2800" dirty="0"/>
              <a:t>Interrupt handler puts characters into the buffer in kernel space</a:t>
            </a:r>
          </a:p>
          <a:p>
            <a:pPr lvl="1">
              <a:lnSpc>
                <a:spcPct val="90000"/>
              </a:lnSpc>
            </a:pPr>
            <a:r>
              <a:rPr lang="en-US" sz="2400" dirty="0"/>
              <a:t>Kernel buffers are never paged to disk</a:t>
            </a:r>
          </a:p>
          <a:p>
            <a:pPr>
              <a:lnSpc>
                <a:spcPct val="90000"/>
              </a:lnSpc>
            </a:pPr>
            <a:r>
              <a:rPr lang="en-US" sz="2800" dirty="0"/>
              <a:t>When full, copy the kernel buffer to user buffer</a:t>
            </a:r>
          </a:p>
          <a:p>
            <a:pPr lvl="1">
              <a:lnSpc>
                <a:spcPct val="90000"/>
              </a:lnSpc>
            </a:pPr>
            <a:r>
              <a:rPr lang="en-US" sz="2400" dirty="0">
                <a:sym typeface="Wingdings" pitchFamily="2" charset="2"/>
              </a:rPr>
              <a:t>But where to store the new arrived characters when the user-space page is being loaded from disk?</a:t>
            </a:r>
          </a:p>
        </p:txBody>
      </p:sp>
      <p:graphicFrame>
        <p:nvGraphicFramePr>
          <p:cNvPr id="271364" name="Group 4"/>
          <p:cNvGraphicFramePr>
            <a:graphicFrameLocks noGrp="1"/>
          </p:cNvGraphicFramePr>
          <p:nvPr/>
        </p:nvGraphicFramePr>
        <p:xfrm>
          <a:off x="6096000" y="5502275"/>
          <a:ext cx="3886200" cy="8128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User space</a:t>
                      </a:r>
                    </a:p>
                  </a:txBody>
                  <a:tcPr horzOverflow="overflow">
                    <a:lnL cap="flat">
                      <a:noFill/>
                    </a:lnL>
                    <a:lnR w="28575" cap="flat" cmpd="sng" algn="ctr">
                      <a:solidFill>
                        <a:schemeClr val="tx1"/>
                      </a:solidFill>
                      <a:prstDash val="solid"/>
                      <a:round/>
                      <a:headEnd type="none" w="sm" len="sm"/>
                      <a:tailEnd type="none" w="lg" len="lg"/>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0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Kernel space</a:t>
                      </a:r>
                    </a:p>
                  </a:txBody>
                  <a:tcPr horzOverflow="overflow">
                    <a:lnL cap="flat">
                      <a:noFill/>
                    </a:lnL>
                    <a:lnR w="28575" cap="flat" cmpd="sng" algn="ctr">
                      <a:solidFill>
                        <a:schemeClr val="tx1"/>
                      </a:solidFill>
                      <a:prstDash val="solid"/>
                      <a:round/>
                      <a:headEnd type="none" w="sm" len="sm"/>
                      <a:tailEnd type="none" w="lg" len="lg"/>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0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1378" name="Text Box 18"/>
          <p:cNvSpPr txBox="1">
            <a:spLocks noChangeArrowheads="1"/>
          </p:cNvSpPr>
          <p:nvPr/>
        </p:nvSpPr>
        <p:spPr bwMode="auto">
          <a:xfrm>
            <a:off x="7848600" y="5045075"/>
            <a:ext cx="2039982"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Buffering in kernel</a:t>
            </a:r>
          </a:p>
        </p:txBody>
      </p:sp>
      <p:sp>
        <p:nvSpPr>
          <p:cNvPr id="271379" name="Rectangle 19"/>
          <p:cNvSpPr>
            <a:spLocks noChangeArrowheads="1"/>
          </p:cNvSpPr>
          <p:nvPr/>
        </p:nvSpPr>
        <p:spPr bwMode="auto">
          <a:xfrm>
            <a:off x="9015123" y="5979597"/>
            <a:ext cx="184731" cy="369332"/>
          </a:xfrm>
          <a:prstGeom prst="rect">
            <a:avLst/>
          </a:prstGeom>
          <a:solidFill>
            <a:schemeClr val="accent1"/>
          </a:solidFill>
          <a:ln w="12700">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1413" name="Rectangle 53"/>
          <p:cNvSpPr>
            <a:spLocks noChangeArrowheads="1"/>
          </p:cNvSpPr>
          <p:nvPr/>
        </p:nvSpPr>
        <p:spPr bwMode="auto">
          <a:xfrm>
            <a:off x="9015123" y="5474772"/>
            <a:ext cx="184731" cy="369332"/>
          </a:xfrm>
          <a:prstGeom prst="rect">
            <a:avLst/>
          </a:prstGeom>
          <a:solidFill>
            <a:schemeClr val="accent1"/>
          </a:solidFill>
          <a:ln w="12700">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1419" name="Line 59"/>
          <p:cNvSpPr>
            <a:spLocks noChangeShapeType="1"/>
          </p:cNvSpPr>
          <p:nvPr/>
        </p:nvSpPr>
        <p:spPr bwMode="auto">
          <a:xfrm flipV="1">
            <a:off x="9129713" y="5735639"/>
            <a:ext cx="0" cy="352425"/>
          </a:xfrm>
          <a:prstGeom prst="line">
            <a:avLst/>
          </a:prstGeom>
          <a:noFill/>
          <a:ln w="9525">
            <a:solidFill>
              <a:schemeClr val="hlink"/>
            </a:solidFill>
            <a:miter lim="800000"/>
            <a:headEnd/>
            <a:tailEnd type="triangle" w="med" len="med"/>
          </a:ln>
          <a:effectLst/>
        </p:spPr>
        <p:txBody>
          <a:bodyPr wrap="none"/>
          <a:lstStyle/>
          <a:p>
            <a:pPr algn="ctr"/>
            <a:endParaRPr lang="en-US" b="0">
              <a:solidFill>
                <a:srgbClr val="000000"/>
              </a:solidFill>
              <a:latin typeface="Times New Roman" pitchFamily="18" charset="0"/>
              <a:ea typeface="+mn-ea"/>
              <a:cs typeface="+mn-cs"/>
            </a:endParaRPr>
          </a:p>
        </p:txBody>
      </p:sp>
      <p:sp>
        <p:nvSpPr>
          <p:cNvPr id="271420" name="Line 60"/>
          <p:cNvSpPr>
            <a:spLocks noChangeShapeType="1"/>
          </p:cNvSpPr>
          <p:nvPr/>
        </p:nvSpPr>
        <p:spPr bwMode="auto">
          <a:xfrm flipV="1">
            <a:off x="9145588" y="6315076"/>
            <a:ext cx="0" cy="542925"/>
          </a:xfrm>
          <a:prstGeom prst="line">
            <a:avLst/>
          </a:prstGeom>
          <a:noFill/>
          <a:ln w="9525">
            <a:solidFill>
              <a:schemeClr val="hlink"/>
            </a:solidFill>
            <a:miter lim="800000"/>
            <a:headEnd/>
            <a:tailEnd type="triangle" w="med" len="med"/>
          </a:ln>
          <a:effectLst/>
        </p:spPr>
        <p:txBody>
          <a:bodyPr wrap="none"/>
          <a:lstStyle/>
          <a:p>
            <a:pPr algn="ctr"/>
            <a:endParaRPr lang="en-US" b="0">
              <a:solidFill>
                <a:srgbClr val="000000"/>
              </a:solidFill>
              <a:latin typeface="Times New Roman" pitchFamily="18" charset="0"/>
              <a:ea typeface="+mn-ea"/>
              <a:cs typeface="+mn-cs"/>
            </a:endParaRPr>
          </a:p>
        </p:txBody>
      </p:sp>
      <p:sp>
        <p:nvSpPr>
          <p:cNvPr id="11"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49</a:t>
            </a:fld>
            <a:endParaRPr lang="en-US" altLang="zh-CN" b="0" dirty="0">
              <a:solidFill>
                <a:srgbClr val="000000"/>
              </a:solidFill>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42" name="Rectangle 2"/>
          <p:cNvSpPr>
            <a:spLocks noGrp="1" noChangeArrowheads="1"/>
          </p:cNvSpPr>
          <p:nvPr>
            <p:ph type="title"/>
          </p:nvPr>
        </p:nvSpPr>
        <p:spPr>
          <a:xfrm>
            <a:off x="2060576" y="1074174"/>
            <a:ext cx="7769225" cy="368300"/>
          </a:xfrm>
        </p:spPr>
        <p:txBody>
          <a:bodyPr/>
          <a:lstStyle/>
          <a:p>
            <a:r>
              <a:rPr lang="en-US" dirty="0"/>
              <a:t>Main components of Intel Chipset: Pentium 4</a:t>
            </a:r>
          </a:p>
        </p:txBody>
      </p:sp>
      <p:sp>
        <p:nvSpPr>
          <p:cNvPr id="829443" name="Rectangle 3"/>
          <p:cNvSpPr>
            <a:spLocks noGrp="1" noChangeArrowheads="1"/>
          </p:cNvSpPr>
          <p:nvPr>
            <p:ph type="body" idx="1"/>
          </p:nvPr>
        </p:nvSpPr>
        <p:spPr>
          <a:xfrm>
            <a:off x="1803400" y="1779640"/>
            <a:ext cx="3886200" cy="5078361"/>
          </a:xfrm>
        </p:spPr>
        <p:txBody>
          <a:bodyPr>
            <a:normAutofit fontScale="92500" lnSpcReduction="10000"/>
          </a:bodyPr>
          <a:lstStyle/>
          <a:p>
            <a:r>
              <a:rPr lang="en-US" dirty="0"/>
              <a:t>Northbridge:</a:t>
            </a:r>
          </a:p>
          <a:p>
            <a:pPr lvl="1"/>
            <a:r>
              <a:rPr lang="en-US" dirty="0"/>
              <a:t>Handles memory</a:t>
            </a:r>
          </a:p>
          <a:p>
            <a:pPr lvl="1"/>
            <a:r>
              <a:rPr lang="en-US" dirty="0"/>
              <a:t>Graphics</a:t>
            </a:r>
          </a:p>
          <a:p>
            <a:r>
              <a:rPr lang="en-US" dirty="0"/>
              <a:t>Southbridge: I/O</a:t>
            </a:r>
          </a:p>
          <a:p>
            <a:pPr lvl="1"/>
            <a:r>
              <a:rPr lang="en-US" dirty="0"/>
              <a:t>PCI bus</a:t>
            </a:r>
          </a:p>
          <a:p>
            <a:pPr lvl="1"/>
            <a:r>
              <a:rPr lang="en-US" dirty="0"/>
              <a:t>Disk controllers</a:t>
            </a:r>
          </a:p>
          <a:p>
            <a:pPr lvl="1"/>
            <a:r>
              <a:rPr lang="en-US" dirty="0"/>
              <a:t>USB controllers</a:t>
            </a:r>
          </a:p>
          <a:p>
            <a:pPr lvl="1"/>
            <a:r>
              <a:rPr lang="en-US" dirty="0"/>
              <a:t>Audio</a:t>
            </a:r>
          </a:p>
          <a:p>
            <a:pPr lvl="1"/>
            <a:r>
              <a:rPr lang="en-US" dirty="0"/>
              <a:t>Serial I/O</a:t>
            </a:r>
          </a:p>
          <a:p>
            <a:pPr lvl="1"/>
            <a:r>
              <a:rPr lang="en-US" dirty="0"/>
              <a:t>Interrupt controller</a:t>
            </a:r>
          </a:p>
          <a:p>
            <a:pPr lvl="1"/>
            <a:r>
              <a:rPr lang="en-US" dirty="0"/>
              <a:t>Timers</a:t>
            </a:r>
          </a:p>
          <a:p>
            <a:pPr lvl="1"/>
            <a:endParaRPr lang="en-US" dirty="0"/>
          </a:p>
          <a:p>
            <a:pPr lvl="1"/>
            <a:endParaRPr lang="en-US" dirty="0"/>
          </a:p>
        </p:txBody>
      </p:sp>
      <p:pic>
        <p:nvPicPr>
          <p:cNvPr id="829445" name="Picture 5"/>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4982496" y="1755059"/>
            <a:ext cx="5867400" cy="4576763"/>
          </a:xfrm>
          <a:prstGeom prst="rect">
            <a:avLst/>
          </a:prstGeom>
          <a:noFill/>
          <a:ln w="38100" algn="ctr">
            <a:noFill/>
            <a:miter lim="800000"/>
            <a:headEnd/>
            <a:tailEnd/>
          </a:ln>
          <a:effectLst/>
        </p:spPr>
      </p:pic>
      <p:sp>
        <p:nvSpPr>
          <p:cNvPr id="829446" name="Line 6"/>
          <p:cNvSpPr>
            <a:spLocks noChangeShapeType="1"/>
          </p:cNvSpPr>
          <p:nvPr/>
        </p:nvSpPr>
        <p:spPr bwMode="auto">
          <a:xfrm>
            <a:off x="4449096" y="2136058"/>
            <a:ext cx="3124200" cy="1219200"/>
          </a:xfrm>
          <a:prstGeom prst="line">
            <a:avLst/>
          </a:prstGeom>
          <a:noFill/>
          <a:ln w="57150">
            <a:solidFill>
              <a:schemeClr val="hlink"/>
            </a:solidFill>
            <a:round/>
            <a:headEnd/>
            <a:tailEnd type="triangle" w="med" len="me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829447" name="Line 7"/>
          <p:cNvSpPr>
            <a:spLocks noChangeShapeType="1"/>
          </p:cNvSpPr>
          <p:nvPr/>
        </p:nvSpPr>
        <p:spPr bwMode="auto">
          <a:xfrm>
            <a:off x="4830096" y="3583858"/>
            <a:ext cx="2667000" cy="1066800"/>
          </a:xfrm>
          <a:prstGeom prst="line">
            <a:avLst/>
          </a:prstGeom>
          <a:noFill/>
          <a:ln w="57150">
            <a:solidFill>
              <a:schemeClr val="hlink"/>
            </a:solidFill>
            <a:round/>
            <a:headEnd/>
            <a:tailEnd type="triangle" w="med" len="me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5</a:t>
            </a:fld>
            <a:endParaRPr lang="en-US" altLang="zh-CN" b="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829445"/>
                                        </p:tgtEl>
                                        <p:attrNameLst>
                                          <p:attrName>style.visibility</p:attrName>
                                        </p:attrNameLst>
                                      </p:cBhvr>
                                      <p:to>
                                        <p:strVal val="visible"/>
                                      </p:to>
                                    </p:set>
                                    <p:anim calcmode="lin" valueType="num">
                                      <p:cBhvr>
                                        <p:cTn id="7" dur="500" fill="hold"/>
                                        <p:tgtEl>
                                          <p:spTgt spid="829445"/>
                                        </p:tgtEl>
                                        <p:attrNameLst>
                                          <p:attrName>ppt_w</p:attrName>
                                        </p:attrNameLst>
                                      </p:cBhvr>
                                      <p:tavLst>
                                        <p:tav tm="0">
                                          <p:val>
                                            <p:fltVal val="0"/>
                                          </p:val>
                                        </p:tav>
                                        <p:tav tm="100000">
                                          <p:val>
                                            <p:strVal val="#ppt_w"/>
                                          </p:val>
                                        </p:tav>
                                      </p:tavLst>
                                    </p:anim>
                                    <p:anim calcmode="lin" valueType="num">
                                      <p:cBhvr>
                                        <p:cTn id="8" dur="500" fill="hold"/>
                                        <p:tgtEl>
                                          <p:spTgt spid="829445"/>
                                        </p:tgtEl>
                                        <p:attrNameLst>
                                          <p:attrName>ppt_h</p:attrName>
                                        </p:attrNameLst>
                                      </p:cBhvr>
                                      <p:tavLst>
                                        <p:tav tm="0">
                                          <p:val>
                                            <p:fltVal val="0"/>
                                          </p:val>
                                        </p:tav>
                                        <p:tav tm="100000">
                                          <p:val>
                                            <p:strVal val="#ppt_h"/>
                                          </p:val>
                                        </p:tav>
                                      </p:tavLst>
                                    </p:anim>
                                    <p:anim calcmode="lin" valueType="num">
                                      <p:cBhvr>
                                        <p:cTn id="9" dur="500" fill="hold"/>
                                        <p:tgtEl>
                                          <p:spTgt spid="829445"/>
                                        </p:tgtEl>
                                        <p:attrNameLst>
                                          <p:attrName>style.rotation</p:attrName>
                                        </p:attrNameLst>
                                      </p:cBhvr>
                                      <p:tavLst>
                                        <p:tav tm="0">
                                          <p:val>
                                            <p:fltVal val="360"/>
                                          </p:val>
                                        </p:tav>
                                        <p:tav tm="100000">
                                          <p:val>
                                            <p:fltVal val="0"/>
                                          </p:val>
                                        </p:tav>
                                      </p:tavLst>
                                    </p:anim>
                                    <p:animEffect transition="in" filter="fade">
                                      <p:cBhvr>
                                        <p:cTn id="10" dur="500"/>
                                        <p:tgtEl>
                                          <p:spTgt spid="82944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9443">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944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29443">
                                            <p:txEl>
                                              <p:pRg st="2" end="2"/>
                                            </p:txEl>
                                          </p:spTgt>
                                        </p:tgtEl>
                                        <p:attrNameLst>
                                          <p:attrName>style.visibility</p:attrName>
                                        </p:attrNameLst>
                                      </p:cBhvr>
                                      <p:to>
                                        <p:strVal val="visible"/>
                                      </p:to>
                                    </p:set>
                                  </p:childTnLst>
                                </p:cTn>
                              </p:par>
                            </p:childTnLst>
                          </p:cTn>
                        </p:par>
                        <p:par>
                          <p:cTn id="19" fill="hold">
                            <p:stCondLst>
                              <p:cond delay="0"/>
                            </p:stCondLst>
                            <p:childTnLst>
                              <p:par>
                                <p:cTn id="20" presetID="22" presetClass="entr" presetSubtype="8" fill="hold" grpId="0" nodeType="afterEffect">
                                  <p:stCondLst>
                                    <p:cond delay="0"/>
                                  </p:stCondLst>
                                  <p:childTnLst>
                                    <p:set>
                                      <p:cBhvr>
                                        <p:cTn id="21" dur="1" fill="hold">
                                          <p:stCondLst>
                                            <p:cond delay="0"/>
                                          </p:stCondLst>
                                        </p:cTn>
                                        <p:tgtEl>
                                          <p:spTgt spid="829446"/>
                                        </p:tgtEl>
                                        <p:attrNameLst>
                                          <p:attrName>style.visibility</p:attrName>
                                        </p:attrNameLst>
                                      </p:cBhvr>
                                      <p:to>
                                        <p:strVal val="visible"/>
                                      </p:to>
                                    </p:set>
                                    <p:animEffect transition="in" filter="wipe(left)">
                                      <p:cBhvr>
                                        <p:cTn id="22" dur="500"/>
                                        <p:tgtEl>
                                          <p:spTgt spid="82944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2944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9443">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9443">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29443">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29443">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2944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2944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29443">
                                            <p:txEl>
                                              <p:pRg st="10" end="10"/>
                                            </p:txEl>
                                          </p:spTgt>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829447"/>
                                        </p:tgtEl>
                                        <p:attrNameLst>
                                          <p:attrName>style.visibility</p:attrName>
                                        </p:attrNameLst>
                                      </p:cBhvr>
                                      <p:to>
                                        <p:strVal val="visible"/>
                                      </p:to>
                                    </p:set>
                                    <p:animEffect transition="in" filter="wipe(left)">
                                      <p:cBhvr>
                                        <p:cTn id="44" dur="500"/>
                                        <p:tgtEl>
                                          <p:spTgt spid="829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43" grpId="0" build="p"/>
      <p:bldP spid="829446" grpId="0" animBg="1"/>
      <p:bldP spid="82944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a:t>Double Buffering in Kernel</a:t>
            </a:r>
          </a:p>
        </p:txBody>
      </p:sp>
      <p:sp>
        <p:nvSpPr>
          <p:cNvPr id="327683" name="Rectangle 3"/>
          <p:cNvSpPr>
            <a:spLocks noGrp="1" noChangeArrowheads="1"/>
          </p:cNvSpPr>
          <p:nvPr>
            <p:ph type="body" idx="1"/>
          </p:nvPr>
        </p:nvSpPr>
        <p:spPr>
          <a:xfrm>
            <a:off x="1981200" y="1917701"/>
            <a:ext cx="8305800" cy="3362638"/>
          </a:xfrm>
        </p:spPr>
        <p:txBody>
          <a:bodyPr>
            <a:normAutofit lnSpcReduction="10000"/>
          </a:bodyPr>
          <a:lstStyle/>
          <a:p>
            <a:pPr>
              <a:lnSpc>
                <a:spcPct val="90000"/>
              </a:lnSpc>
            </a:pPr>
            <a:r>
              <a:rPr lang="en-US" dirty="0"/>
              <a:t>Two kernel buffers </a:t>
            </a:r>
          </a:p>
          <a:p>
            <a:r>
              <a:rPr lang="en-US" dirty="0"/>
              <a:t>When the first one fills up, but before it has been emptied, the second one is used.</a:t>
            </a:r>
          </a:p>
          <a:p>
            <a:r>
              <a:rPr lang="en-US" dirty="0"/>
              <a:t>Buffers are used in turn: while one is being copied to user space, the other is accumulating new input</a:t>
            </a:r>
          </a:p>
        </p:txBody>
      </p:sp>
      <p:graphicFrame>
        <p:nvGraphicFramePr>
          <p:cNvPr id="327684" name="Group 4"/>
          <p:cNvGraphicFramePr>
            <a:graphicFrameLocks noGrp="1"/>
          </p:cNvGraphicFramePr>
          <p:nvPr/>
        </p:nvGraphicFramePr>
        <p:xfrm>
          <a:off x="6096000" y="5181600"/>
          <a:ext cx="3886200" cy="812800"/>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User space</a:t>
                      </a:r>
                    </a:p>
                  </a:txBody>
                  <a:tcPr horzOverflow="overflow">
                    <a:lnL cap="flat">
                      <a:noFill/>
                    </a:lnL>
                    <a:lnR w="28575" cap="flat" cmpd="sng" algn="ctr">
                      <a:solidFill>
                        <a:schemeClr val="tx1"/>
                      </a:solidFill>
                      <a:prstDash val="solid"/>
                      <a:round/>
                      <a:headEnd type="none" w="sm" len="sm"/>
                      <a:tailEnd type="none" w="lg" len="lg"/>
                    </a:lnR>
                    <a:lnT cap="fla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0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Kernel space</a:t>
                      </a:r>
                    </a:p>
                  </a:txBody>
                  <a:tcPr horzOverflow="overflow">
                    <a:lnL cap="flat">
                      <a:noFill/>
                    </a:lnL>
                    <a:lnR w="28575" cap="flat" cmpd="sng" algn="ctr">
                      <a:solidFill>
                        <a:schemeClr val="tx1"/>
                      </a:solidFill>
                      <a:prstDash val="solid"/>
                      <a:round/>
                      <a:headEnd type="none" w="sm" len="sm"/>
                      <a:tailEnd type="none" w="lg" len="lg"/>
                    </a:lnR>
                    <a:lnT>
                      <a:noFill/>
                    </a:lnT>
                    <a:lnB cap="flat">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0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27698" name="Text Box 18"/>
          <p:cNvSpPr txBox="1">
            <a:spLocks noChangeArrowheads="1"/>
          </p:cNvSpPr>
          <p:nvPr/>
        </p:nvSpPr>
        <p:spPr bwMode="auto">
          <a:xfrm>
            <a:off x="6872288" y="6019800"/>
            <a:ext cx="1873270" cy="369332"/>
          </a:xfrm>
          <a:prstGeom prst="rect">
            <a:avLst/>
          </a:prstGeom>
          <a:noFill/>
          <a:ln w="12700">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Double buffering</a:t>
            </a:r>
          </a:p>
        </p:txBody>
      </p:sp>
      <p:sp>
        <p:nvSpPr>
          <p:cNvPr id="327699" name="Rectangle 19"/>
          <p:cNvSpPr>
            <a:spLocks noChangeArrowheads="1"/>
          </p:cNvSpPr>
          <p:nvPr/>
        </p:nvSpPr>
        <p:spPr bwMode="auto">
          <a:xfrm>
            <a:off x="8518235" y="5606534"/>
            <a:ext cx="184731" cy="369332"/>
          </a:xfrm>
          <a:prstGeom prst="rect">
            <a:avLst/>
          </a:prstGeom>
          <a:solidFill>
            <a:schemeClr val="accent1"/>
          </a:solidFill>
          <a:ln w="12700">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327700" name="Rectangle 20"/>
          <p:cNvSpPr>
            <a:spLocks noChangeArrowheads="1"/>
          </p:cNvSpPr>
          <p:nvPr/>
        </p:nvSpPr>
        <p:spPr bwMode="auto">
          <a:xfrm>
            <a:off x="9280235" y="5606534"/>
            <a:ext cx="184731" cy="369332"/>
          </a:xfrm>
          <a:prstGeom prst="rect">
            <a:avLst/>
          </a:prstGeom>
          <a:solidFill>
            <a:schemeClr val="accent1"/>
          </a:solidFill>
          <a:ln w="12700">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327701" name="Rectangle 21"/>
          <p:cNvSpPr>
            <a:spLocks noChangeArrowheads="1"/>
          </p:cNvSpPr>
          <p:nvPr/>
        </p:nvSpPr>
        <p:spPr bwMode="auto">
          <a:xfrm>
            <a:off x="8899235" y="5225534"/>
            <a:ext cx="184731" cy="369332"/>
          </a:xfrm>
          <a:prstGeom prst="rect">
            <a:avLst/>
          </a:prstGeom>
          <a:solidFill>
            <a:schemeClr val="accent1"/>
          </a:solidFill>
          <a:ln w="12700">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cxnSp>
        <p:nvCxnSpPr>
          <p:cNvPr id="327702" name="AutoShape 22"/>
          <p:cNvCxnSpPr>
            <a:cxnSpLocks noChangeShapeType="1"/>
            <a:stCxn id="327699" idx="0"/>
            <a:endCxn id="327701" idx="2"/>
          </p:cNvCxnSpPr>
          <p:nvPr/>
        </p:nvCxnSpPr>
        <p:spPr bwMode="auto">
          <a:xfrm flipV="1">
            <a:off x="8610600" y="5594866"/>
            <a:ext cx="381000" cy="11668"/>
          </a:xfrm>
          <a:prstGeom prst="straightConnector1">
            <a:avLst/>
          </a:prstGeom>
          <a:noFill/>
          <a:ln w="12700">
            <a:solidFill>
              <a:srgbClr val="FF0000"/>
            </a:solidFill>
            <a:round/>
            <a:headEnd type="none" w="sm" len="sm"/>
            <a:tailEnd type="triangle" w="lg" len="lg"/>
          </a:ln>
          <a:effectLst/>
        </p:spPr>
      </p:cxnSp>
      <p:cxnSp>
        <p:nvCxnSpPr>
          <p:cNvPr id="327703" name="AutoShape 23"/>
          <p:cNvCxnSpPr>
            <a:cxnSpLocks noChangeShapeType="1"/>
            <a:endCxn id="327700" idx="2"/>
          </p:cNvCxnSpPr>
          <p:nvPr/>
        </p:nvCxnSpPr>
        <p:spPr bwMode="auto">
          <a:xfrm flipV="1">
            <a:off x="9372600" y="5975866"/>
            <a:ext cx="0" cy="272534"/>
          </a:xfrm>
          <a:prstGeom prst="straightConnector1">
            <a:avLst/>
          </a:prstGeom>
          <a:noFill/>
          <a:ln w="12700">
            <a:solidFill>
              <a:srgbClr val="FF0000"/>
            </a:solidFill>
            <a:round/>
            <a:headEnd type="none" w="sm" len="sm"/>
            <a:tailEnd type="triangle" w="lg" len="lg"/>
          </a:ln>
          <a:effectLst/>
        </p:spPr>
      </p:cxnSp>
      <p:sp>
        <p:nvSpPr>
          <p:cNvPr id="12"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50</a:t>
            </a:fld>
            <a:endParaRPr lang="en-US" altLang="zh-CN" b="0" dirty="0">
              <a:solidFill>
                <a:srgbClr val="000000"/>
              </a:solidFill>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p:txBody>
          <a:bodyPr/>
          <a:lstStyle/>
          <a:p>
            <a:r>
              <a:rPr lang="en-US"/>
              <a:t>Downside of Data Buffering </a:t>
            </a:r>
          </a:p>
        </p:txBody>
      </p:sp>
      <p:sp>
        <p:nvSpPr>
          <p:cNvPr id="273411" name="Rectangle 3"/>
          <p:cNvSpPr>
            <a:spLocks noGrp="1" noChangeArrowheads="1"/>
          </p:cNvSpPr>
          <p:nvPr>
            <p:ph type="body" idx="1"/>
          </p:nvPr>
        </p:nvSpPr>
        <p:spPr>
          <a:xfrm>
            <a:off x="1981200" y="1843270"/>
            <a:ext cx="8305800" cy="4367213"/>
          </a:xfrm>
        </p:spPr>
        <p:txBody>
          <a:bodyPr/>
          <a:lstStyle/>
          <a:p>
            <a:r>
              <a:rPr lang="en-US" dirty="0"/>
              <a:t>Many sequential buffering steps slow down transmission</a:t>
            </a:r>
          </a:p>
        </p:txBody>
      </p:sp>
      <p:sp>
        <p:nvSpPr>
          <p:cNvPr id="273421" name="Rectangle 13"/>
          <p:cNvSpPr>
            <a:spLocks noChangeArrowheads="1"/>
          </p:cNvSpPr>
          <p:nvPr/>
        </p:nvSpPr>
        <p:spPr bwMode="auto">
          <a:xfrm>
            <a:off x="6248400" y="5568434"/>
            <a:ext cx="304800" cy="369332"/>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23" name="Line 15"/>
          <p:cNvSpPr>
            <a:spLocks noChangeShapeType="1"/>
          </p:cNvSpPr>
          <p:nvPr/>
        </p:nvSpPr>
        <p:spPr bwMode="auto">
          <a:xfrm>
            <a:off x="3581400" y="6019800"/>
            <a:ext cx="5867400" cy="0"/>
          </a:xfrm>
          <a:prstGeom prst="line">
            <a:avLst/>
          </a:prstGeom>
          <a:noFill/>
          <a:ln w="76200">
            <a:solidFill>
              <a:schemeClr val="accent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grpSp>
        <p:nvGrpSpPr>
          <p:cNvPr id="2" name="Group 29"/>
          <p:cNvGrpSpPr>
            <a:grpSpLocks/>
          </p:cNvGrpSpPr>
          <p:nvPr/>
        </p:nvGrpSpPr>
        <p:grpSpPr bwMode="auto">
          <a:xfrm>
            <a:off x="3581400" y="3092450"/>
            <a:ext cx="1600200" cy="2927350"/>
            <a:chOff x="1008" y="2044"/>
            <a:chExt cx="1008" cy="1844"/>
          </a:xfrm>
        </p:grpSpPr>
        <p:sp>
          <p:nvSpPr>
            <p:cNvPr id="273413" name="Rectangle 5"/>
            <p:cNvSpPr>
              <a:spLocks noChangeArrowheads="1"/>
            </p:cNvSpPr>
            <p:nvPr/>
          </p:nvSpPr>
          <p:spPr bwMode="auto">
            <a:xfrm>
              <a:off x="1454" y="2356"/>
              <a:ext cx="116" cy="233"/>
            </a:xfrm>
            <a:prstGeom prst="rect">
              <a:avLst/>
            </a:prstGeom>
            <a:noFill/>
            <a:ln w="28575">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14" name="Line 6"/>
            <p:cNvSpPr>
              <a:spLocks noChangeShapeType="1"/>
            </p:cNvSpPr>
            <p:nvPr/>
          </p:nvSpPr>
          <p:spPr bwMode="auto">
            <a:xfrm>
              <a:off x="1008" y="2496"/>
              <a:ext cx="1008" cy="0"/>
            </a:xfrm>
            <a:prstGeom prst="line">
              <a:avLst/>
            </a:prstGeom>
            <a:noFill/>
            <a:ln w="28575">
              <a:solidFill>
                <a:schemeClr val="tx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15" name="Oval 7"/>
            <p:cNvSpPr>
              <a:spLocks noChangeArrowheads="1"/>
            </p:cNvSpPr>
            <p:nvPr/>
          </p:nvSpPr>
          <p:spPr bwMode="auto">
            <a:xfrm>
              <a:off x="1430" y="2044"/>
              <a:ext cx="164" cy="327"/>
            </a:xfrm>
            <a:prstGeom prst="ellipse">
              <a:avLst/>
            </a:prstGeom>
            <a:noFill/>
            <a:ln w="28575">
              <a:solidFill>
                <a:schemeClr val="tx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16" name="Rectangle 8"/>
            <p:cNvSpPr>
              <a:spLocks noChangeArrowheads="1"/>
            </p:cNvSpPr>
            <p:nvPr/>
          </p:nvSpPr>
          <p:spPr bwMode="auto">
            <a:xfrm>
              <a:off x="1416" y="2116"/>
              <a:ext cx="192" cy="233"/>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18" name="Rectangle 10"/>
            <p:cNvSpPr>
              <a:spLocks noChangeArrowheads="1"/>
            </p:cNvSpPr>
            <p:nvPr/>
          </p:nvSpPr>
          <p:spPr bwMode="auto">
            <a:xfrm>
              <a:off x="1416" y="2740"/>
              <a:ext cx="192" cy="233"/>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19" name="Rectangle 11"/>
            <p:cNvSpPr>
              <a:spLocks noChangeArrowheads="1"/>
            </p:cNvSpPr>
            <p:nvPr/>
          </p:nvSpPr>
          <p:spPr bwMode="auto">
            <a:xfrm>
              <a:off x="1416" y="3220"/>
              <a:ext cx="192" cy="233"/>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20" name="Rectangle 12"/>
            <p:cNvSpPr>
              <a:spLocks noChangeArrowheads="1"/>
            </p:cNvSpPr>
            <p:nvPr/>
          </p:nvSpPr>
          <p:spPr bwMode="auto">
            <a:xfrm>
              <a:off x="1320" y="3216"/>
              <a:ext cx="384" cy="240"/>
            </a:xfrm>
            <a:prstGeom prst="rect">
              <a:avLst/>
            </a:prstGeom>
            <a:noFill/>
            <a:ln w="28575">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24" name="Line 16"/>
            <p:cNvSpPr>
              <a:spLocks noChangeShapeType="1"/>
            </p:cNvSpPr>
            <p:nvPr/>
          </p:nvSpPr>
          <p:spPr bwMode="auto">
            <a:xfrm>
              <a:off x="1512" y="3456"/>
              <a:ext cx="0" cy="432"/>
            </a:xfrm>
            <a:prstGeom prst="line">
              <a:avLst/>
            </a:prstGeom>
            <a:noFill/>
            <a:ln w="76200">
              <a:solidFill>
                <a:schemeClr val="accent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25" name="Line 17"/>
            <p:cNvSpPr>
              <a:spLocks noChangeShapeType="1"/>
            </p:cNvSpPr>
            <p:nvPr/>
          </p:nvSpPr>
          <p:spPr bwMode="auto">
            <a:xfrm>
              <a:off x="1512" y="2256"/>
              <a:ext cx="0" cy="576"/>
            </a:xfrm>
            <a:prstGeom prst="line">
              <a:avLst/>
            </a:prstGeom>
            <a:noFill/>
            <a:ln w="19050">
              <a:solidFill>
                <a:schemeClr val="tx1"/>
              </a:solidFill>
              <a:round/>
              <a:headEnd type="none" w="sm" len="sm"/>
              <a:tailEnd type="stealth" w="sm"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26" name="Line 18"/>
            <p:cNvSpPr>
              <a:spLocks noChangeShapeType="1"/>
            </p:cNvSpPr>
            <p:nvPr/>
          </p:nvSpPr>
          <p:spPr bwMode="auto">
            <a:xfrm>
              <a:off x="1512" y="2880"/>
              <a:ext cx="0" cy="336"/>
            </a:xfrm>
            <a:prstGeom prst="line">
              <a:avLst/>
            </a:prstGeom>
            <a:noFill/>
            <a:ln w="19050">
              <a:solidFill>
                <a:schemeClr val="tx1"/>
              </a:solidFill>
              <a:round/>
              <a:headEnd type="none" w="sm" len="sm"/>
              <a:tailEnd type="stealth" w="sm"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grpSp>
      <p:sp>
        <p:nvSpPr>
          <p:cNvPr id="273439" name="Rectangle 31"/>
          <p:cNvSpPr>
            <a:spLocks noChangeArrowheads="1"/>
          </p:cNvSpPr>
          <p:nvPr/>
        </p:nvSpPr>
        <p:spPr bwMode="auto">
          <a:xfrm>
            <a:off x="9013535" y="3587234"/>
            <a:ext cx="184731" cy="369332"/>
          </a:xfrm>
          <a:prstGeom prst="rect">
            <a:avLst/>
          </a:prstGeom>
          <a:noFill/>
          <a:ln w="28575">
            <a:solidFill>
              <a:schemeClr val="tx1"/>
            </a:solidFill>
            <a:miter lim="800000"/>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40" name="Line 32"/>
          <p:cNvSpPr>
            <a:spLocks noChangeShapeType="1"/>
          </p:cNvSpPr>
          <p:nvPr/>
        </p:nvSpPr>
        <p:spPr bwMode="auto">
          <a:xfrm>
            <a:off x="8305800" y="3810000"/>
            <a:ext cx="1600200" cy="0"/>
          </a:xfrm>
          <a:prstGeom prst="line">
            <a:avLst/>
          </a:prstGeom>
          <a:noFill/>
          <a:ln w="28575">
            <a:solidFill>
              <a:schemeClr val="tx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41" name="Oval 33"/>
          <p:cNvSpPr>
            <a:spLocks noChangeArrowheads="1"/>
          </p:cNvSpPr>
          <p:nvPr/>
        </p:nvSpPr>
        <p:spPr bwMode="auto">
          <a:xfrm>
            <a:off x="8976017" y="3093125"/>
            <a:ext cx="259766" cy="519351"/>
          </a:xfrm>
          <a:prstGeom prst="ellipse">
            <a:avLst/>
          </a:prstGeom>
          <a:noFill/>
          <a:ln w="28575">
            <a:solidFill>
              <a:schemeClr val="tx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42" name="Rectangle 34"/>
          <p:cNvSpPr>
            <a:spLocks noChangeArrowheads="1"/>
          </p:cNvSpPr>
          <p:nvPr/>
        </p:nvSpPr>
        <p:spPr bwMode="auto">
          <a:xfrm>
            <a:off x="8953500" y="3206234"/>
            <a:ext cx="304800" cy="369332"/>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43" name="Rectangle 35"/>
          <p:cNvSpPr>
            <a:spLocks noChangeArrowheads="1"/>
          </p:cNvSpPr>
          <p:nvPr/>
        </p:nvSpPr>
        <p:spPr bwMode="auto">
          <a:xfrm>
            <a:off x="8953500" y="4196834"/>
            <a:ext cx="304800" cy="369332"/>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44" name="Rectangle 36"/>
          <p:cNvSpPr>
            <a:spLocks noChangeArrowheads="1"/>
          </p:cNvSpPr>
          <p:nvPr/>
        </p:nvSpPr>
        <p:spPr bwMode="auto">
          <a:xfrm>
            <a:off x="8953500" y="4958834"/>
            <a:ext cx="304800" cy="369332"/>
          </a:xfrm>
          <a:prstGeom prst="rect">
            <a:avLst/>
          </a:prstGeom>
          <a:solidFill>
            <a:schemeClr val="accent1"/>
          </a:solidFill>
          <a:ln w="12700">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45" name="Rectangle 37"/>
          <p:cNvSpPr>
            <a:spLocks noChangeArrowheads="1"/>
          </p:cNvSpPr>
          <p:nvPr/>
        </p:nvSpPr>
        <p:spPr bwMode="auto">
          <a:xfrm>
            <a:off x="8801100" y="4953000"/>
            <a:ext cx="609600" cy="381000"/>
          </a:xfrm>
          <a:prstGeom prst="rect">
            <a:avLst/>
          </a:prstGeom>
          <a:noFill/>
          <a:ln w="28575">
            <a:solidFill>
              <a:schemeClr val="tx1"/>
            </a:solidFill>
            <a:miter lim="800000"/>
            <a:headEnd type="none" w="sm" len="sm"/>
            <a:tailEnd type="non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46" name="Line 38"/>
          <p:cNvSpPr>
            <a:spLocks noChangeShapeType="1"/>
          </p:cNvSpPr>
          <p:nvPr/>
        </p:nvSpPr>
        <p:spPr bwMode="auto">
          <a:xfrm>
            <a:off x="9105900" y="5334000"/>
            <a:ext cx="0" cy="685800"/>
          </a:xfrm>
          <a:prstGeom prst="line">
            <a:avLst/>
          </a:prstGeom>
          <a:noFill/>
          <a:ln w="76200">
            <a:solidFill>
              <a:schemeClr val="accent1"/>
            </a:solidFill>
            <a:round/>
            <a:headEnd type="none" w="sm" len="sm"/>
            <a:tailEnd type="none" w="lg"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47" name="Line 39"/>
          <p:cNvSpPr>
            <a:spLocks noChangeShapeType="1"/>
          </p:cNvSpPr>
          <p:nvPr/>
        </p:nvSpPr>
        <p:spPr bwMode="auto">
          <a:xfrm>
            <a:off x="9105900" y="3429000"/>
            <a:ext cx="0" cy="914400"/>
          </a:xfrm>
          <a:prstGeom prst="line">
            <a:avLst/>
          </a:prstGeom>
          <a:noFill/>
          <a:ln w="19050">
            <a:solidFill>
              <a:schemeClr val="tx1"/>
            </a:solidFill>
            <a:round/>
            <a:headEnd type="stealth" w="med" len="lg"/>
            <a:tailEnd type="none" w="sm"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48" name="Line 40"/>
          <p:cNvSpPr>
            <a:spLocks noChangeShapeType="1"/>
          </p:cNvSpPr>
          <p:nvPr/>
        </p:nvSpPr>
        <p:spPr bwMode="auto">
          <a:xfrm>
            <a:off x="9105900" y="4419600"/>
            <a:ext cx="0" cy="533400"/>
          </a:xfrm>
          <a:prstGeom prst="line">
            <a:avLst/>
          </a:prstGeom>
          <a:noFill/>
          <a:ln w="19050">
            <a:solidFill>
              <a:schemeClr val="tx1"/>
            </a:solidFill>
            <a:round/>
            <a:headEnd type="stealth" w="med" len="lg"/>
            <a:tailEnd type="none" w="sm"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49" name="Text Box 41"/>
          <p:cNvSpPr txBox="1">
            <a:spLocks noChangeArrowheads="1"/>
          </p:cNvSpPr>
          <p:nvPr/>
        </p:nvSpPr>
        <p:spPr bwMode="auto">
          <a:xfrm>
            <a:off x="5121275" y="3117850"/>
            <a:ext cx="1223476"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Process A</a:t>
            </a:r>
          </a:p>
        </p:txBody>
      </p:sp>
      <p:sp>
        <p:nvSpPr>
          <p:cNvPr id="273450" name="Line 42"/>
          <p:cNvSpPr>
            <a:spLocks noChangeShapeType="1"/>
          </p:cNvSpPr>
          <p:nvPr/>
        </p:nvSpPr>
        <p:spPr bwMode="auto">
          <a:xfrm flipH="1">
            <a:off x="4686300" y="3352800"/>
            <a:ext cx="495300" cy="0"/>
          </a:xfrm>
          <a:prstGeom prst="line">
            <a:avLst/>
          </a:prstGeom>
          <a:noFill/>
          <a:ln w="28575">
            <a:solidFill>
              <a:schemeClr val="tx1"/>
            </a:solidFill>
            <a:round/>
            <a:headEnd type="none" w="sm" len="sm"/>
            <a:tailEnd type="triangle" w="lg" len="lg"/>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273451" name="Text Box 43"/>
          <p:cNvSpPr txBox="1">
            <a:spLocks noChangeArrowheads="1"/>
          </p:cNvSpPr>
          <p:nvPr/>
        </p:nvSpPr>
        <p:spPr bwMode="auto">
          <a:xfrm>
            <a:off x="4441825" y="3773488"/>
            <a:ext cx="312906"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1</a:t>
            </a:r>
          </a:p>
        </p:txBody>
      </p:sp>
      <p:sp>
        <p:nvSpPr>
          <p:cNvPr id="273452" name="Text Box 44"/>
          <p:cNvSpPr txBox="1">
            <a:spLocks noChangeArrowheads="1"/>
          </p:cNvSpPr>
          <p:nvPr/>
        </p:nvSpPr>
        <p:spPr bwMode="auto">
          <a:xfrm>
            <a:off x="4441825" y="4591050"/>
            <a:ext cx="312906"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2</a:t>
            </a:r>
          </a:p>
        </p:txBody>
      </p:sp>
      <p:sp>
        <p:nvSpPr>
          <p:cNvPr id="273453" name="Text Box 45"/>
          <p:cNvSpPr txBox="1">
            <a:spLocks noChangeArrowheads="1"/>
          </p:cNvSpPr>
          <p:nvPr/>
        </p:nvSpPr>
        <p:spPr bwMode="auto">
          <a:xfrm>
            <a:off x="4795839" y="4953000"/>
            <a:ext cx="2044149"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Network controller</a:t>
            </a:r>
          </a:p>
        </p:txBody>
      </p:sp>
      <p:sp>
        <p:nvSpPr>
          <p:cNvPr id="273454" name="Text Box 46"/>
          <p:cNvSpPr txBox="1">
            <a:spLocks noChangeArrowheads="1"/>
          </p:cNvSpPr>
          <p:nvPr/>
        </p:nvSpPr>
        <p:spPr bwMode="auto">
          <a:xfrm>
            <a:off x="6156326" y="6059488"/>
            <a:ext cx="1031051"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Network</a:t>
            </a:r>
          </a:p>
        </p:txBody>
      </p:sp>
      <p:sp>
        <p:nvSpPr>
          <p:cNvPr id="273455" name="Text Box 47"/>
          <p:cNvSpPr txBox="1">
            <a:spLocks noChangeArrowheads="1"/>
          </p:cNvSpPr>
          <p:nvPr/>
        </p:nvSpPr>
        <p:spPr bwMode="auto">
          <a:xfrm>
            <a:off x="9013825" y="4611688"/>
            <a:ext cx="312906"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4</a:t>
            </a:r>
          </a:p>
        </p:txBody>
      </p:sp>
      <p:sp>
        <p:nvSpPr>
          <p:cNvPr id="273456" name="Text Box 48"/>
          <p:cNvSpPr txBox="1">
            <a:spLocks noChangeArrowheads="1"/>
          </p:cNvSpPr>
          <p:nvPr/>
        </p:nvSpPr>
        <p:spPr bwMode="auto">
          <a:xfrm>
            <a:off x="9055100" y="3759200"/>
            <a:ext cx="312906"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5</a:t>
            </a:r>
          </a:p>
        </p:txBody>
      </p:sp>
      <p:sp>
        <p:nvSpPr>
          <p:cNvPr id="273458" name="Freeform 50"/>
          <p:cNvSpPr>
            <a:spLocks/>
          </p:cNvSpPr>
          <p:nvPr/>
        </p:nvSpPr>
        <p:spPr bwMode="auto">
          <a:xfrm>
            <a:off x="6575135" y="5454134"/>
            <a:ext cx="184731" cy="369332"/>
          </a:xfrm>
          <a:custGeom>
            <a:avLst/>
            <a:gdLst/>
            <a:ahLst/>
            <a:cxnLst>
              <a:cxn ang="0">
                <a:pos x="0" y="0"/>
              </a:cxn>
              <a:cxn ang="0">
                <a:pos x="0" y="288"/>
              </a:cxn>
              <a:cxn ang="0">
                <a:pos x="2640" y="288"/>
              </a:cxn>
              <a:cxn ang="0">
                <a:pos x="2640" y="0"/>
              </a:cxn>
            </a:cxnLst>
            <a:rect l="0" t="0" r="r" b="b"/>
            <a:pathLst>
              <a:path w="2640" h="288">
                <a:moveTo>
                  <a:pt x="0" y="0"/>
                </a:moveTo>
                <a:lnTo>
                  <a:pt x="0" y="288"/>
                </a:lnTo>
                <a:lnTo>
                  <a:pt x="2640" y="288"/>
                </a:lnTo>
                <a:lnTo>
                  <a:pt x="2640" y="0"/>
                </a:lnTo>
              </a:path>
            </a:pathLst>
          </a:custGeom>
          <a:noFill/>
          <a:ln w="28575" cap="flat" cmpd="sng">
            <a:solidFill>
              <a:schemeClr val="tx1"/>
            </a:solidFill>
            <a:prstDash val="solid"/>
            <a:round/>
            <a:headEnd type="none" w="sm" len="sm"/>
            <a:tailEnd type="stealth" w="med" len="lg"/>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273459" name="Text Box 51"/>
          <p:cNvSpPr txBox="1">
            <a:spLocks noChangeArrowheads="1"/>
          </p:cNvSpPr>
          <p:nvPr/>
        </p:nvSpPr>
        <p:spPr bwMode="auto">
          <a:xfrm>
            <a:off x="4784725" y="5373688"/>
            <a:ext cx="312906"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3</a:t>
            </a:r>
          </a:p>
        </p:txBody>
      </p:sp>
      <p:sp>
        <p:nvSpPr>
          <p:cNvPr id="273460" name="Text Box 52"/>
          <p:cNvSpPr txBox="1">
            <a:spLocks noChangeArrowheads="1"/>
          </p:cNvSpPr>
          <p:nvPr/>
        </p:nvSpPr>
        <p:spPr bwMode="auto">
          <a:xfrm>
            <a:off x="2133600" y="3171826"/>
            <a:ext cx="1468438" cy="396875"/>
          </a:xfrm>
          <a:prstGeom prst="rect">
            <a:avLst/>
          </a:prstGeom>
          <a:noFill/>
          <a:ln w="28575">
            <a:noFill/>
            <a:miter lim="800000"/>
            <a:headEnd type="none" w="sm" len="sm"/>
            <a:tailEnd type="none" w="lg" len="lg"/>
          </a:ln>
          <a:effectLst/>
        </p:spPr>
        <p:txBody>
          <a:bodyPr wrap="none">
            <a:spAutoFit/>
          </a:bodyPr>
          <a:lstStyle/>
          <a:p>
            <a:r>
              <a:rPr lang="en-US" sz="2000" b="0">
                <a:solidFill>
                  <a:srgbClr val="000000"/>
                </a:solidFill>
                <a:latin typeface="Arial" pitchFamily="34" charset="0"/>
                <a:ea typeface="+mn-ea"/>
                <a:cs typeface="+mn-cs"/>
              </a:rPr>
              <a:t>User space</a:t>
            </a:r>
          </a:p>
        </p:txBody>
      </p:sp>
      <p:sp>
        <p:nvSpPr>
          <p:cNvPr id="273461" name="Text Box 53"/>
          <p:cNvSpPr txBox="1">
            <a:spLocks noChangeArrowheads="1"/>
          </p:cNvSpPr>
          <p:nvPr/>
        </p:nvSpPr>
        <p:spPr bwMode="auto">
          <a:xfrm>
            <a:off x="1981201" y="4038601"/>
            <a:ext cx="1666875" cy="396875"/>
          </a:xfrm>
          <a:prstGeom prst="rect">
            <a:avLst/>
          </a:prstGeom>
          <a:noFill/>
          <a:ln w="28575">
            <a:noFill/>
            <a:miter lim="800000"/>
            <a:headEnd type="none" w="sm" len="sm"/>
            <a:tailEnd type="none" w="lg" len="lg"/>
          </a:ln>
          <a:effectLst/>
        </p:spPr>
        <p:txBody>
          <a:bodyPr wrap="none">
            <a:spAutoFit/>
          </a:bodyPr>
          <a:lstStyle/>
          <a:p>
            <a:r>
              <a:rPr lang="en-US" sz="2000" b="0">
                <a:solidFill>
                  <a:srgbClr val="000000"/>
                </a:solidFill>
                <a:latin typeface="Arial" pitchFamily="34" charset="0"/>
                <a:ea typeface="+mn-ea"/>
                <a:cs typeface="+mn-cs"/>
              </a:rPr>
              <a:t>Kernel space</a:t>
            </a:r>
          </a:p>
        </p:txBody>
      </p:sp>
      <p:sp>
        <p:nvSpPr>
          <p:cNvPr id="273462" name="Text Box 54"/>
          <p:cNvSpPr txBox="1">
            <a:spLocks noChangeArrowheads="1"/>
          </p:cNvSpPr>
          <p:nvPr/>
        </p:nvSpPr>
        <p:spPr bwMode="auto">
          <a:xfrm>
            <a:off x="6796088" y="3132138"/>
            <a:ext cx="1236236" cy="369332"/>
          </a:xfrm>
          <a:prstGeom prst="rect">
            <a:avLst/>
          </a:prstGeom>
          <a:noFill/>
          <a:ln w="28575">
            <a:noFill/>
            <a:miter lim="800000"/>
            <a:headEnd type="none" w="sm" len="sm"/>
            <a:tailEnd type="none" w="lg" len="lg"/>
          </a:ln>
          <a:effectLst/>
        </p:spPr>
        <p:txBody>
          <a:bodyPr wrap="none">
            <a:spAutoFit/>
          </a:bodyPr>
          <a:lstStyle/>
          <a:p>
            <a:r>
              <a:rPr lang="en-US" b="0">
                <a:solidFill>
                  <a:srgbClr val="000000"/>
                </a:solidFill>
                <a:latin typeface="Arial" pitchFamily="34" charset="0"/>
                <a:ea typeface="+mn-ea"/>
                <a:cs typeface="+mn-cs"/>
              </a:rPr>
              <a:t>Process B</a:t>
            </a:r>
          </a:p>
        </p:txBody>
      </p:sp>
      <p:sp>
        <p:nvSpPr>
          <p:cNvPr id="273463" name="Line 55"/>
          <p:cNvSpPr>
            <a:spLocks noChangeShapeType="1"/>
          </p:cNvSpPr>
          <p:nvPr/>
        </p:nvSpPr>
        <p:spPr bwMode="auto">
          <a:xfrm>
            <a:off x="8305800" y="3352800"/>
            <a:ext cx="495300" cy="0"/>
          </a:xfrm>
          <a:prstGeom prst="line">
            <a:avLst/>
          </a:prstGeom>
          <a:noFill/>
          <a:ln w="38100">
            <a:solidFill>
              <a:schemeClr val="tx1"/>
            </a:solidFill>
            <a:round/>
            <a:headEnd/>
            <a:tailEnd type="triangle" w="med" len="me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44"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51</a:t>
            </a:fld>
            <a:endParaRPr lang="en-US" altLang="zh-CN" b="0" dirty="0">
              <a:solidFill>
                <a:srgbClr val="000000"/>
              </a:solidFill>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r>
              <a:rPr lang="en-US"/>
              <a:t>Handling I/O Errors</a:t>
            </a:r>
          </a:p>
        </p:txBody>
      </p:sp>
      <p:sp>
        <p:nvSpPr>
          <p:cNvPr id="274435" name="Rectangle 3"/>
          <p:cNvSpPr>
            <a:spLocks noGrp="1" noChangeArrowheads="1"/>
          </p:cNvSpPr>
          <p:nvPr>
            <p:ph type="body" idx="1"/>
          </p:nvPr>
        </p:nvSpPr>
        <p:spPr>
          <a:xfrm>
            <a:off x="1968500" y="1815922"/>
            <a:ext cx="8534400" cy="4897617"/>
          </a:xfrm>
        </p:spPr>
        <p:txBody>
          <a:bodyPr/>
          <a:lstStyle/>
          <a:p>
            <a:pPr>
              <a:lnSpc>
                <a:spcPct val="80000"/>
              </a:lnSpc>
            </a:pPr>
            <a:r>
              <a:rPr lang="en-US" sz="2800" dirty="0"/>
              <a:t>Programming errors: ask for something impossible</a:t>
            </a:r>
          </a:p>
          <a:p>
            <a:pPr lvl="1">
              <a:lnSpc>
                <a:spcPct val="80000"/>
              </a:lnSpc>
            </a:pPr>
            <a:r>
              <a:rPr lang="en-US" sz="2400" dirty="0"/>
              <a:t>E.g. writing a keyboard, reading a printer</a:t>
            </a:r>
          </a:p>
          <a:p>
            <a:pPr lvl="1">
              <a:lnSpc>
                <a:spcPct val="80000"/>
              </a:lnSpc>
            </a:pPr>
            <a:r>
              <a:rPr lang="en-US" sz="2400" dirty="0"/>
              <a:t>Invalid parameters, like buffer address</a:t>
            </a:r>
          </a:p>
          <a:p>
            <a:pPr lvl="1">
              <a:lnSpc>
                <a:spcPct val="80000"/>
              </a:lnSpc>
            </a:pPr>
            <a:r>
              <a:rPr lang="en-US" sz="2400" dirty="0"/>
              <a:t>Report an error code to caller</a:t>
            </a:r>
          </a:p>
          <a:p>
            <a:pPr>
              <a:lnSpc>
                <a:spcPct val="80000"/>
              </a:lnSpc>
            </a:pPr>
            <a:r>
              <a:rPr lang="en-US" sz="2800" dirty="0"/>
              <a:t>Actual I/O error</a:t>
            </a:r>
          </a:p>
          <a:p>
            <a:pPr lvl="1">
              <a:lnSpc>
                <a:spcPct val="80000"/>
              </a:lnSpc>
            </a:pPr>
            <a:r>
              <a:rPr lang="en-US" sz="2400" dirty="0"/>
              <a:t>E.g. write a damaged disk block</a:t>
            </a:r>
          </a:p>
          <a:p>
            <a:pPr lvl="1">
              <a:lnSpc>
                <a:spcPct val="80000"/>
              </a:lnSpc>
            </a:pPr>
            <a:r>
              <a:rPr lang="en-US" sz="2400" dirty="0"/>
              <a:t>Handled by device driver and/or device-independent software</a:t>
            </a:r>
          </a:p>
          <a:p>
            <a:pPr>
              <a:lnSpc>
                <a:spcPct val="80000"/>
              </a:lnSpc>
            </a:pPr>
            <a:r>
              <a:rPr lang="en-US" sz="2800" dirty="0"/>
              <a:t>System error</a:t>
            </a:r>
          </a:p>
          <a:p>
            <a:pPr lvl="1">
              <a:lnSpc>
                <a:spcPct val="80000"/>
              </a:lnSpc>
            </a:pPr>
            <a:r>
              <a:rPr lang="en-US" sz="2400" dirty="0"/>
              <a:t>E.g. root directory or free block list  is destroyed</a:t>
            </a:r>
          </a:p>
          <a:p>
            <a:pPr lvl="1">
              <a:lnSpc>
                <a:spcPct val="80000"/>
              </a:lnSpc>
            </a:pPr>
            <a:r>
              <a:rPr lang="en-US" sz="2400" dirty="0"/>
              <a:t>display message, terminate system</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52</a:t>
            </a:fld>
            <a:endParaRPr lang="en-US" altLang="zh-CN" b="0" dirty="0">
              <a:solidFill>
                <a:srgbClr val="000000"/>
              </a:solidFill>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60" name="Rectangle 4"/>
          <p:cNvSpPr>
            <a:spLocks noGrp="1" noChangeArrowheads="1"/>
          </p:cNvSpPr>
          <p:nvPr>
            <p:ph type="title"/>
          </p:nvPr>
        </p:nvSpPr>
        <p:spPr/>
        <p:txBody>
          <a:bodyPr/>
          <a:lstStyle/>
          <a:p>
            <a:r>
              <a:rPr lang="en-US" dirty="0"/>
              <a:t>Allocating Dedicated Devices</a:t>
            </a:r>
          </a:p>
        </p:txBody>
      </p:sp>
      <p:sp>
        <p:nvSpPr>
          <p:cNvPr id="275461" name="Rectangle 5"/>
          <p:cNvSpPr>
            <a:spLocks noGrp="1" noChangeArrowheads="1"/>
          </p:cNvSpPr>
          <p:nvPr>
            <p:ph type="body" idx="1"/>
          </p:nvPr>
        </p:nvSpPr>
        <p:spPr/>
        <p:txBody>
          <a:bodyPr/>
          <a:lstStyle/>
          <a:p>
            <a:r>
              <a:rPr lang="en-US"/>
              <a:t>Before using a device, make the system call </a:t>
            </a:r>
            <a:r>
              <a:rPr lang="en-US" i="1"/>
              <a:t>open</a:t>
            </a:r>
          </a:p>
          <a:p>
            <a:r>
              <a:rPr lang="en-US"/>
              <a:t>When the device is unavailable</a:t>
            </a:r>
          </a:p>
          <a:p>
            <a:pPr lvl="1"/>
            <a:r>
              <a:rPr lang="en-US"/>
              <a:t>The call fails, or</a:t>
            </a:r>
          </a:p>
          <a:p>
            <a:pPr lvl="1"/>
            <a:r>
              <a:rPr lang="en-US"/>
              <a:t>The caller is blocked and put on a queue</a:t>
            </a:r>
          </a:p>
          <a:p>
            <a:r>
              <a:rPr lang="en-US"/>
              <a:t>Release the device by making the </a:t>
            </a:r>
            <a:r>
              <a:rPr lang="en-US" i="1"/>
              <a:t>close</a:t>
            </a:r>
            <a:r>
              <a:rPr lang="en-US"/>
              <a:t> system call</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53</a:t>
            </a:fld>
            <a:endParaRPr lang="en-US" altLang="zh-CN" b="0" dirty="0">
              <a:solidFill>
                <a:srgbClr val="000000"/>
              </a:solidFill>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p:txBody>
          <a:bodyPr/>
          <a:lstStyle/>
          <a:p>
            <a:r>
              <a:rPr lang="en-US" dirty="0"/>
              <a:t>Summary: I/O Software</a:t>
            </a:r>
          </a:p>
        </p:txBody>
      </p:sp>
      <p:graphicFrame>
        <p:nvGraphicFramePr>
          <p:cNvPr id="277631" name="Group 127"/>
          <p:cNvGraphicFramePr>
            <a:graphicFrameLocks noGrp="1"/>
          </p:cNvGraphicFramePr>
          <p:nvPr/>
        </p:nvGraphicFramePr>
        <p:xfrm>
          <a:off x="2057400" y="1828800"/>
          <a:ext cx="8305800" cy="4572002"/>
        </p:xfrm>
        <a:graphic>
          <a:graphicData uri="http://schemas.openxmlformats.org/drawingml/2006/table">
            <a:tbl>
              <a:tblPr/>
              <a:tblGrid>
                <a:gridCol w="249238">
                  <a:extLst>
                    <a:ext uri="{9D8B030D-6E8A-4147-A177-3AD203B41FA5}">
                      <a16:colId xmlns:a16="http://schemas.microsoft.com/office/drawing/2014/main" val="20000"/>
                    </a:ext>
                  </a:extLst>
                </a:gridCol>
                <a:gridCol w="3736975">
                  <a:extLst>
                    <a:ext uri="{9D8B030D-6E8A-4147-A177-3AD203B41FA5}">
                      <a16:colId xmlns:a16="http://schemas.microsoft.com/office/drawing/2014/main" val="20001"/>
                    </a:ext>
                  </a:extLst>
                </a:gridCol>
                <a:gridCol w="249237">
                  <a:extLst>
                    <a:ext uri="{9D8B030D-6E8A-4147-A177-3AD203B41FA5}">
                      <a16:colId xmlns:a16="http://schemas.microsoft.com/office/drawing/2014/main" val="20002"/>
                    </a:ext>
                  </a:extLst>
                </a:gridCol>
                <a:gridCol w="4070350">
                  <a:extLst>
                    <a:ext uri="{9D8B030D-6E8A-4147-A177-3AD203B41FA5}">
                      <a16:colId xmlns:a16="http://schemas.microsoft.com/office/drawing/2014/main" val="20003"/>
                    </a:ext>
                  </a:extLst>
                </a:gridCol>
              </a:tblGrid>
              <a:tr h="798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dirty="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User-level I/O software</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Make I/O call; format I/O; spooling</a:t>
                      </a: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1379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Device-independent OS software</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Naming, protection, blocking, buffering, allocation</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7985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Device drivers</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Setup device registers; check status</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9692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cap="flat">
                      <a:noFill/>
                    </a:lnL>
                    <a:lnR w="28575" cap="flat" cmpd="sng" algn="ctr">
                      <a:solidFill>
                        <a:schemeClr val="tx1"/>
                      </a:solidFill>
                      <a:prstDash val="solid"/>
                      <a:round/>
                      <a:headEnd type="none" w="sm" len="sm"/>
                      <a:tailEnd type="none" w="lg" len="lg"/>
                    </a:lnR>
                    <a:lnT>
                      <a:noFill/>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Interrupt handlers</a:t>
                      </a:r>
                    </a:p>
                  </a:txBody>
                  <a:tcPr anchor="ctr" horzOverflow="overflow">
                    <a:lnL w="28575"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w="28575" cap="flat" cmpd="sng" algn="ctr">
                      <a:solidFill>
                        <a:schemeClr val="tx1"/>
                      </a:solidFill>
                      <a:prstDash val="solid"/>
                      <a:round/>
                      <a:headEnd type="none" w="sm" len="sm"/>
                      <a:tailEnd type="none" w="lg" len="lg"/>
                    </a:lnL>
                    <a:lnR>
                      <a:noFill/>
                    </a:lnR>
                    <a:lnT>
                      <a:noFill/>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rPr>
                        <a:t>Wake up driver when I/O completed</a:t>
                      </a: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798513">
                <a:tc grid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Hardware</a:t>
                      </a:r>
                    </a:p>
                  </a:txBody>
                  <a:tcPr anchor="ctr" horzOverflow="overflow">
                    <a:lnL w="28575" cap="flat" cmpd="sng" algn="ctr">
                      <a:solidFill>
                        <a:schemeClr val="tx1"/>
                      </a:solidFill>
                      <a:prstDash val="solid"/>
                      <a:round/>
                      <a:headEnd type="none" w="sm" len="sm"/>
                      <a:tailEnd type="none" w="lg" len="lg"/>
                    </a:lnL>
                    <a:lnR>
                      <a:noFill/>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1600" b="0" i="0" u="none" strike="noStrike" cap="none" normalizeH="0" baseline="0">
                        <a:ln>
                          <a:noFill/>
                        </a:ln>
                        <a:solidFill>
                          <a:schemeClr val="tx1"/>
                        </a:solidFill>
                        <a:effectLst/>
                        <a:latin typeface="Tahoma" pitchFamily="34" charset="0"/>
                      </a:endParaRPr>
                    </a:p>
                  </a:txBody>
                  <a:tcPr anchor="ctr" horzOverflow="overflow">
                    <a:lnL>
                      <a:noFill/>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a:ln>
                            <a:noFill/>
                          </a:ln>
                          <a:solidFill>
                            <a:schemeClr val="tx1"/>
                          </a:solidFill>
                          <a:effectLst/>
                          <a:latin typeface="Tahoma" pitchFamily="34" charset="0"/>
                        </a:rPr>
                        <a:t>Perform I/O operation</a:t>
                      </a:r>
                    </a:p>
                  </a:txBody>
                  <a:tcPr anchor="ctr" horzOverflow="overflow">
                    <a:lnL w="28575" cap="flat" cmpd="sng" algn="ctr">
                      <a:solidFill>
                        <a:schemeClr val="tx1"/>
                      </a:solidFill>
                      <a:prstDash val="solid"/>
                      <a:round/>
                      <a:headEnd type="none" w="sm" len="sm"/>
                      <a:tailEnd type="none" w="lg" len="lg"/>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77632" name="Line 128"/>
          <p:cNvSpPr>
            <a:spLocks noChangeShapeType="1"/>
          </p:cNvSpPr>
          <p:nvPr/>
        </p:nvSpPr>
        <p:spPr bwMode="auto">
          <a:xfrm>
            <a:off x="2438400" y="2438400"/>
            <a:ext cx="0" cy="533400"/>
          </a:xfrm>
          <a:prstGeom prst="line">
            <a:avLst/>
          </a:prstGeom>
          <a:noFill/>
          <a:ln w="12700">
            <a:solidFill>
              <a:srgbClr val="FF0000"/>
            </a:solidFill>
            <a:round/>
            <a:headEnd type="none" w="sm" len="sm"/>
            <a:tailEnd type="triangl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277633" name="Line 129"/>
          <p:cNvSpPr>
            <a:spLocks noChangeShapeType="1"/>
          </p:cNvSpPr>
          <p:nvPr/>
        </p:nvSpPr>
        <p:spPr bwMode="auto">
          <a:xfrm>
            <a:off x="2438400" y="3810000"/>
            <a:ext cx="0" cy="533400"/>
          </a:xfrm>
          <a:prstGeom prst="line">
            <a:avLst/>
          </a:prstGeom>
          <a:noFill/>
          <a:ln w="12700">
            <a:solidFill>
              <a:srgbClr val="FF0000"/>
            </a:solidFill>
            <a:round/>
            <a:headEnd type="none" w="sm" len="sm"/>
            <a:tailEnd type="triangl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277634" name="Line 130"/>
          <p:cNvSpPr>
            <a:spLocks noChangeShapeType="1"/>
          </p:cNvSpPr>
          <p:nvPr/>
        </p:nvSpPr>
        <p:spPr bwMode="auto">
          <a:xfrm>
            <a:off x="2438400" y="4572000"/>
            <a:ext cx="0" cy="1295400"/>
          </a:xfrm>
          <a:prstGeom prst="line">
            <a:avLst/>
          </a:prstGeom>
          <a:noFill/>
          <a:ln w="12700">
            <a:solidFill>
              <a:srgbClr val="FF0000"/>
            </a:solidFill>
            <a:round/>
            <a:headEnd type="none" w="sm" len="sm"/>
            <a:tailEnd type="triangl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277635" name="Line 131"/>
          <p:cNvSpPr>
            <a:spLocks noChangeShapeType="1"/>
          </p:cNvSpPr>
          <p:nvPr/>
        </p:nvSpPr>
        <p:spPr bwMode="auto">
          <a:xfrm flipV="1">
            <a:off x="5791200" y="5257800"/>
            <a:ext cx="0" cy="533400"/>
          </a:xfrm>
          <a:prstGeom prst="line">
            <a:avLst/>
          </a:prstGeom>
          <a:noFill/>
          <a:ln w="12700">
            <a:solidFill>
              <a:srgbClr val="0000FF"/>
            </a:solidFill>
            <a:round/>
            <a:headEnd type="none" w="sm" len="sm"/>
            <a:tailEnd type="triangl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277636" name="Line 132"/>
          <p:cNvSpPr>
            <a:spLocks noChangeShapeType="1"/>
          </p:cNvSpPr>
          <p:nvPr/>
        </p:nvSpPr>
        <p:spPr bwMode="auto">
          <a:xfrm flipV="1">
            <a:off x="5791200" y="4495800"/>
            <a:ext cx="0" cy="533400"/>
          </a:xfrm>
          <a:prstGeom prst="line">
            <a:avLst/>
          </a:prstGeom>
          <a:noFill/>
          <a:ln w="12700">
            <a:solidFill>
              <a:srgbClr val="0000FF"/>
            </a:solidFill>
            <a:round/>
            <a:headEnd type="none" w="sm" len="sm"/>
            <a:tailEnd type="triangl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277637" name="Line 133"/>
          <p:cNvSpPr>
            <a:spLocks noChangeShapeType="1"/>
          </p:cNvSpPr>
          <p:nvPr/>
        </p:nvSpPr>
        <p:spPr bwMode="auto">
          <a:xfrm flipV="1">
            <a:off x="5791200" y="3733800"/>
            <a:ext cx="0" cy="533400"/>
          </a:xfrm>
          <a:prstGeom prst="line">
            <a:avLst/>
          </a:prstGeom>
          <a:noFill/>
          <a:ln w="12700">
            <a:solidFill>
              <a:srgbClr val="0000FF"/>
            </a:solidFill>
            <a:round/>
            <a:headEnd type="none" w="sm" len="sm"/>
            <a:tailEnd type="triangl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277638" name="Line 134"/>
          <p:cNvSpPr>
            <a:spLocks noChangeShapeType="1"/>
          </p:cNvSpPr>
          <p:nvPr/>
        </p:nvSpPr>
        <p:spPr bwMode="auto">
          <a:xfrm flipV="1">
            <a:off x="5791200" y="2286000"/>
            <a:ext cx="0" cy="533400"/>
          </a:xfrm>
          <a:prstGeom prst="line">
            <a:avLst/>
          </a:prstGeom>
          <a:noFill/>
          <a:ln w="12700">
            <a:solidFill>
              <a:srgbClr val="0000FF"/>
            </a:solidFill>
            <a:round/>
            <a:headEnd type="none" w="sm" len="sm"/>
            <a:tailEnd type="triangle" w="lg" len="lg"/>
          </a:ln>
          <a:effectLst/>
        </p:spPr>
        <p:txBody>
          <a:bodyPr>
            <a:spAutoFit/>
          </a:bodyPr>
          <a:lstStyle/>
          <a:p>
            <a:pPr algn="ctr"/>
            <a:endParaRPr lang="en-US" b="0">
              <a:solidFill>
                <a:srgbClr val="000000"/>
              </a:solidFill>
              <a:latin typeface="Times New Roman" pitchFamily="18" charset="0"/>
              <a:ea typeface="+mn-ea"/>
              <a:cs typeface="+mn-cs"/>
            </a:endParaRPr>
          </a:p>
        </p:txBody>
      </p:sp>
      <p:sp>
        <p:nvSpPr>
          <p:cNvPr id="277639" name="Text Box 135"/>
          <p:cNvSpPr txBox="1">
            <a:spLocks noChangeArrowheads="1"/>
          </p:cNvSpPr>
          <p:nvPr/>
        </p:nvSpPr>
        <p:spPr bwMode="auto">
          <a:xfrm>
            <a:off x="1867777" y="1769473"/>
            <a:ext cx="1326004" cy="369332"/>
          </a:xfrm>
          <a:prstGeom prst="rect">
            <a:avLst/>
          </a:prstGeom>
          <a:noFill/>
          <a:ln w="12700">
            <a:noFill/>
            <a:miter lim="800000"/>
            <a:headEnd type="none" w="sm" len="sm"/>
            <a:tailEnd type="none" w="lg" len="lg"/>
          </a:ln>
          <a:effectLst/>
        </p:spPr>
        <p:txBody>
          <a:bodyPr wrap="none">
            <a:spAutoFit/>
          </a:bodyPr>
          <a:lstStyle/>
          <a:p>
            <a:r>
              <a:rPr lang="en-US" b="0" dirty="0">
                <a:solidFill>
                  <a:srgbClr val="FF0000"/>
                </a:solidFill>
                <a:latin typeface="Arial" pitchFamily="34" charset="0"/>
                <a:ea typeface="+mn-ea"/>
                <a:cs typeface="+mn-cs"/>
              </a:rPr>
              <a:t>I/O request</a:t>
            </a:r>
          </a:p>
        </p:txBody>
      </p:sp>
      <p:sp>
        <p:nvSpPr>
          <p:cNvPr id="277640" name="Text Box 136"/>
          <p:cNvSpPr txBox="1">
            <a:spLocks noChangeArrowheads="1"/>
          </p:cNvSpPr>
          <p:nvPr/>
        </p:nvSpPr>
        <p:spPr bwMode="auto">
          <a:xfrm>
            <a:off x="5619750" y="1792620"/>
            <a:ext cx="1056700" cy="369332"/>
          </a:xfrm>
          <a:prstGeom prst="rect">
            <a:avLst/>
          </a:prstGeom>
          <a:noFill/>
          <a:ln w="12700">
            <a:noFill/>
            <a:miter lim="800000"/>
            <a:headEnd type="none" w="sm" len="sm"/>
            <a:tailEnd type="none" w="lg" len="lg"/>
          </a:ln>
          <a:effectLst/>
        </p:spPr>
        <p:txBody>
          <a:bodyPr wrap="none">
            <a:spAutoFit/>
          </a:bodyPr>
          <a:lstStyle/>
          <a:p>
            <a:r>
              <a:rPr lang="en-US" b="0" dirty="0">
                <a:solidFill>
                  <a:srgbClr val="0000FF"/>
                </a:solidFill>
                <a:latin typeface="Arial" pitchFamily="34" charset="0"/>
                <a:ea typeface="+mn-ea"/>
                <a:cs typeface="+mn-cs"/>
              </a:rPr>
              <a:t>I/O reply</a:t>
            </a:r>
          </a:p>
        </p:txBody>
      </p:sp>
      <p:sp>
        <p:nvSpPr>
          <p:cNvPr id="14"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54</a:t>
            </a:fld>
            <a:endParaRPr lang="en-US" altLang="zh-CN" b="0" dirty="0">
              <a:solidFill>
                <a:srgbClr val="000000"/>
              </a:solidFill>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ChangeArrowheads="1"/>
          </p:cNvSpPr>
          <p:nvPr>
            <p:ph type="title"/>
          </p:nvPr>
        </p:nvSpPr>
        <p:spPr/>
        <p:txBody>
          <a:bodyPr/>
          <a:lstStyle/>
          <a:p>
            <a:r>
              <a:rPr lang="en-US"/>
              <a:t>Outline</a:t>
            </a:r>
          </a:p>
        </p:txBody>
      </p:sp>
      <p:sp>
        <p:nvSpPr>
          <p:cNvPr id="300038" name="Rectangle 6"/>
          <p:cNvSpPr>
            <a:spLocks noGrp="1" noChangeArrowheads="1"/>
          </p:cNvSpPr>
          <p:nvPr>
            <p:ph type="body" idx="1"/>
          </p:nvPr>
        </p:nvSpPr>
        <p:spPr/>
        <p:txBody>
          <a:bodyPr/>
          <a:lstStyle/>
          <a:p>
            <a:r>
              <a:rPr lang="en-US" dirty="0"/>
              <a:t>Overview</a:t>
            </a:r>
          </a:p>
          <a:p>
            <a:r>
              <a:rPr lang="en-US" dirty="0"/>
              <a:t>Principles of I/O hardware</a:t>
            </a:r>
          </a:p>
          <a:p>
            <a:r>
              <a:rPr lang="en-US" dirty="0"/>
              <a:t>Principles of I/O software</a:t>
            </a:r>
          </a:p>
          <a:p>
            <a:r>
              <a:rPr lang="en-US" b="1" dirty="0"/>
              <a:t>Disks</a:t>
            </a:r>
          </a:p>
        </p:txBody>
      </p:sp>
      <p:sp>
        <p:nvSpPr>
          <p:cNvPr id="6"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55</a:t>
            </a:fld>
            <a:endParaRPr lang="en-US" altLang="zh-CN" b="0" dirty="0">
              <a:solidFill>
                <a:srgbClr val="000000"/>
              </a:solidFill>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80" name="Rectangle 4"/>
          <p:cNvSpPr>
            <a:spLocks noGrp="1" noChangeArrowheads="1"/>
          </p:cNvSpPr>
          <p:nvPr>
            <p:ph type="title"/>
          </p:nvPr>
        </p:nvSpPr>
        <p:spPr/>
        <p:txBody>
          <a:bodyPr/>
          <a:lstStyle/>
          <a:p>
            <a:r>
              <a:rPr lang="en-US"/>
              <a:t>Types of Disks</a:t>
            </a:r>
          </a:p>
        </p:txBody>
      </p:sp>
      <p:sp>
        <p:nvSpPr>
          <p:cNvPr id="280581" name="Rectangle 5"/>
          <p:cNvSpPr>
            <a:spLocks noGrp="1" noChangeArrowheads="1"/>
          </p:cNvSpPr>
          <p:nvPr>
            <p:ph type="body" idx="1"/>
          </p:nvPr>
        </p:nvSpPr>
        <p:spPr/>
        <p:txBody>
          <a:bodyPr>
            <a:normAutofit fontScale="92500" lnSpcReduction="20000"/>
          </a:bodyPr>
          <a:lstStyle/>
          <a:p>
            <a:r>
              <a:rPr lang="en-US" dirty="0"/>
              <a:t>Magnetic disks</a:t>
            </a:r>
          </a:p>
          <a:p>
            <a:pPr lvl="1"/>
            <a:r>
              <a:rPr lang="en-US" dirty="0"/>
              <a:t>Hard disks and floppy disks</a:t>
            </a:r>
          </a:p>
          <a:p>
            <a:pPr lvl="1"/>
            <a:r>
              <a:rPr lang="en-US" dirty="0"/>
              <a:t>Reads/writes are equally fast</a:t>
            </a:r>
          </a:p>
          <a:p>
            <a:pPr lvl="1"/>
            <a:r>
              <a:rPr lang="en-US" dirty="0"/>
              <a:t>Ideal secondary memory</a:t>
            </a:r>
          </a:p>
          <a:p>
            <a:pPr lvl="1"/>
            <a:r>
              <a:rPr lang="en-US" dirty="0"/>
              <a:t>Highly reliable storage</a:t>
            </a:r>
          </a:p>
          <a:p>
            <a:r>
              <a:rPr lang="en-US" dirty="0"/>
              <a:t>Optical disks</a:t>
            </a:r>
          </a:p>
          <a:p>
            <a:pPr lvl="1"/>
            <a:r>
              <a:rPr lang="en-US" dirty="0"/>
              <a:t>CD-ROM, CD-R: 600MB</a:t>
            </a:r>
          </a:p>
          <a:p>
            <a:pPr lvl="1"/>
            <a:r>
              <a:rPr lang="en-US" dirty="0"/>
              <a:t>DVD: 4.7-17GB</a:t>
            </a:r>
          </a:p>
          <a:p>
            <a:r>
              <a:rPr lang="en-US" dirty="0"/>
              <a:t>Flash disks</a:t>
            </a:r>
          </a:p>
          <a:p>
            <a:pPr lvl="1"/>
            <a:r>
              <a:rPr lang="en-US" dirty="0"/>
              <a:t>USB drive</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56</a:t>
            </a:fld>
            <a:endParaRPr lang="en-US" altLang="zh-CN" b="0" dirty="0">
              <a:solidFill>
                <a:srgbClr val="000000"/>
              </a:solidFill>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xfrm>
            <a:off x="8305800" y="6268591"/>
            <a:ext cx="1905000" cy="457200"/>
          </a:xfrm>
          <a:noFill/>
        </p:spPr>
        <p:txBody>
          <a:bodyPr/>
          <a:lstStyle/>
          <a:p>
            <a:fld id="{0608FC73-79F4-4EB6-9285-6BBE14E36A68}" type="slidenum">
              <a:rPr lang="en-US" altLang="zh-CN" b="0">
                <a:solidFill>
                  <a:srgbClr val="000000"/>
                </a:solidFill>
                <a:cs typeface="+mn-cs"/>
              </a:rPr>
              <a:pPr/>
              <a:t>57</a:t>
            </a:fld>
            <a:endParaRPr lang="en-US" altLang="zh-CN" b="0">
              <a:solidFill>
                <a:srgbClr val="000000"/>
              </a:solidFill>
              <a:cs typeface="+mn-cs"/>
            </a:endParaRPr>
          </a:p>
        </p:txBody>
      </p:sp>
      <p:sp>
        <p:nvSpPr>
          <p:cNvPr id="5124" name="Rectangle 2"/>
          <p:cNvSpPr>
            <a:spLocks noGrp="1" noChangeArrowheads="1"/>
          </p:cNvSpPr>
          <p:nvPr>
            <p:ph type="title"/>
          </p:nvPr>
        </p:nvSpPr>
        <p:spPr/>
        <p:txBody>
          <a:bodyPr/>
          <a:lstStyle/>
          <a:p>
            <a:pPr eaLnBrk="1" hangingPunct="1"/>
            <a:r>
              <a:rPr lang="en-US" altLang="zh-CN" dirty="0">
                <a:ea typeface="宋体" charset="-122"/>
              </a:rPr>
              <a:t>Disk Geometry</a:t>
            </a:r>
          </a:p>
        </p:txBody>
      </p:sp>
      <p:sp>
        <p:nvSpPr>
          <p:cNvPr id="5125" name="Oval 4"/>
          <p:cNvSpPr>
            <a:spLocks noChangeArrowheads="1"/>
          </p:cNvSpPr>
          <p:nvPr/>
        </p:nvSpPr>
        <p:spPr bwMode="auto">
          <a:xfrm>
            <a:off x="6053139" y="4685854"/>
            <a:ext cx="3495675" cy="925513"/>
          </a:xfrm>
          <a:prstGeom prst="ellipse">
            <a:avLst/>
          </a:prstGeom>
          <a:solidFill>
            <a:srgbClr val="66CCFF"/>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26" name="Text Box 21"/>
          <p:cNvSpPr txBox="1">
            <a:spLocks noChangeArrowheads="1"/>
          </p:cNvSpPr>
          <p:nvPr/>
        </p:nvSpPr>
        <p:spPr bwMode="auto">
          <a:xfrm>
            <a:off x="1670050" y="1991931"/>
            <a:ext cx="1106488" cy="366712"/>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track</a:t>
            </a:r>
          </a:p>
        </p:txBody>
      </p:sp>
      <p:sp>
        <p:nvSpPr>
          <p:cNvPr id="5127" name="Oval 5"/>
          <p:cNvSpPr>
            <a:spLocks noChangeArrowheads="1"/>
          </p:cNvSpPr>
          <p:nvPr/>
        </p:nvSpPr>
        <p:spPr bwMode="auto">
          <a:xfrm>
            <a:off x="6246814" y="4735067"/>
            <a:ext cx="3089275" cy="8286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28" name="Oval 6"/>
          <p:cNvSpPr>
            <a:spLocks noChangeArrowheads="1"/>
          </p:cNvSpPr>
          <p:nvPr/>
        </p:nvSpPr>
        <p:spPr bwMode="auto">
          <a:xfrm>
            <a:off x="6451600" y="4785866"/>
            <a:ext cx="2679700" cy="722312"/>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29" name="Oval 7"/>
          <p:cNvSpPr>
            <a:spLocks noChangeArrowheads="1"/>
          </p:cNvSpPr>
          <p:nvPr/>
        </p:nvSpPr>
        <p:spPr bwMode="auto">
          <a:xfrm>
            <a:off x="6646863" y="4841429"/>
            <a:ext cx="2286000" cy="614363"/>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30" name="Oval 8"/>
          <p:cNvSpPr>
            <a:spLocks noChangeArrowheads="1"/>
          </p:cNvSpPr>
          <p:nvPr/>
        </p:nvSpPr>
        <p:spPr bwMode="auto">
          <a:xfrm>
            <a:off x="6832601" y="4892229"/>
            <a:ext cx="1908175" cy="5111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31" name="Oval 9"/>
          <p:cNvSpPr>
            <a:spLocks noChangeArrowheads="1"/>
          </p:cNvSpPr>
          <p:nvPr/>
        </p:nvSpPr>
        <p:spPr bwMode="auto">
          <a:xfrm>
            <a:off x="7034213" y="4944616"/>
            <a:ext cx="1504950" cy="406400"/>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32" name="Oval 10"/>
          <p:cNvSpPr>
            <a:spLocks noChangeArrowheads="1"/>
          </p:cNvSpPr>
          <p:nvPr/>
        </p:nvSpPr>
        <p:spPr bwMode="auto">
          <a:xfrm>
            <a:off x="7199313" y="4993829"/>
            <a:ext cx="1166812" cy="3079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33" name="Oval 11"/>
          <p:cNvSpPr>
            <a:spLocks noChangeArrowheads="1"/>
          </p:cNvSpPr>
          <p:nvPr/>
        </p:nvSpPr>
        <p:spPr bwMode="auto">
          <a:xfrm>
            <a:off x="7377114" y="5043042"/>
            <a:ext cx="833437" cy="211137"/>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34" name="Line 12"/>
          <p:cNvSpPr>
            <a:spLocks noChangeShapeType="1"/>
          </p:cNvSpPr>
          <p:nvPr/>
        </p:nvSpPr>
        <p:spPr bwMode="auto">
          <a:xfrm flipH="1">
            <a:off x="6053139" y="5147816"/>
            <a:ext cx="1323975" cy="0"/>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5" name="Line 14"/>
          <p:cNvSpPr>
            <a:spLocks noChangeShapeType="1"/>
          </p:cNvSpPr>
          <p:nvPr/>
        </p:nvSpPr>
        <p:spPr bwMode="auto">
          <a:xfrm flipH="1" flipV="1">
            <a:off x="7783513" y="4685853"/>
            <a:ext cx="11112" cy="357188"/>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6" name="Line 15"/>
          <p:cNvSpPr>
            <a:spLocks noChangeShapeType="1"/>
          </p:cNvSpPr>
          <p:nvPr/>
        </p:nvSpPr>
        <p:spPr bwMode="auto">
          <a:xfrm>
            <a:off x="7783513" y="5254178"/>
            <a:ext cx="11112" cy="357188"/>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7" name="Line 16"/>
          <p:cNvSpPr>
            <a:spLocks noChangeShapeType="1"/>
          </p:cNvSpPr>
          <p:nvPr/>
        </p:nvSpPr>
        <p:spPr bwMode="auto">
          <a:xfrm>
            <a:off x="8077201" y="5217667"/>
            <a:ext cx="989013" cy="2381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8" name="Line 17"/>
          <p:cNvSpPr>
            <a:spLocks noChangeShapeType="1"/>
          </p:cNvSpPr>
          <p:nvPr/>
        </p:nvSpPr>
        <p:spPr bwMode="auto">
          <a:xfrm flipH="1">
            <a:off x="6518276" y="5217667"/>
            <a:ext cx="957263" cy="2381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9" name="Line 18"/>
          <p:cNvSpPr>
            <a:spLocks noChangeShapeType="1"/>
          </p:cNvSpPr>
          <p:nvPr/>
        </p:nvSpPr>
        <p:spPr bwMode="auto">
          <a:xfrm flipH="1" flipV="1">
            <a:off x="6518276" y="4820792"/>
            <a:ext cx="957263" cy="26987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40" name="Line 19"/>
          <p:cNvSpPr>
            <a:spLocks noChangeShapeType="1"/>
          </p:cNvSpPr>
          <p:nvPr/>
        </p:nvSpPr>
        <p:spPr bwMode="auto">
          <a:xfrm flipV="1">
            <a:off x="8077201" y="4814442"/>
            <a:ext cx="989013" cy="26987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41" name="Freeform 25"/>
          <p:cNvSpPr>
            <a:spLocks/>
          </p:cNvSpPr>
          <p:nvPr/>
        </p:nvSpPr>
        <p:spPr bwMode="auto">
          <a:xfrm>
            <a:off x="7724776" y="4779516"/>
            <a:ext cx="1014413" cy="157162"/>
          </a:xfrm>
          <a:custGeom>
            <a:avLst/>
            <a:gdLst>
              <a:gd name="T0" fmla="*/ 2147483647 w 639"/>
              <a:gd name="T1" fmla="*/ 1487519615 h 354"/>
              <a:gd name="T2" fmla="*/ 2147483647 w 639"/>
              <a:gd name="T3" fmla="*/ 2147483647 h 354"/>
              <a:gd name="T4" fmla="*/ 2147483647 w 639"/>
              <a:gd name="T5" fmla="*/ 2147483647 h 354"/>
              <a:gd name="T6" fmla="*/ 2147483647 w 639"/>
              <a:gd name="T7" fmla="*/ 2147483647 h 354"/>
              <a:gd name="T8" fmla="*/ 2147483647 w 639"/>
              <a:gd name="T9" fmla="*/ 2147483647 h 354"/>
              <a:gd name="T10" fmla="*/ 2147483647 w 639"/>
              <a:gd name="T11" fmla="*/ 2147483647 h 354"/>
              <a:gd name="T12" fmla="*/ 2147483647 w 639"/>
              <a:gd name="T13" fmla="*/ 2147483647 h 354"/>
              <a:gd name="T14" fmla="*/ 2147483647 w 639"/>
              <a:gd name="T15" fmla="*/ 2147483647 h 354"/>
              <a:gd name="T16" fmla="*/ 2147483647 w 639"/>
              <a:gd name="T17" fmla="*/ 2147483647 h 354"/>
              <a:gd name="T18" fmla="*/ 2147483647 w 639"/>
              <a:gd name="T19" fmla="*/ 2147483647 h 354"/>
              <a:gd name="T20" fmla="*/ 2147483647 w 639"/>
              <a:gd name="T21" fmla="*/ 1487519615 h 3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9"/>
              <a:gd name="T34" fmla="*/ 0 h 354"/>
              <a:gd name="T35" fmla="*/ 639 w 639"/>
              <a:gd name="T36" fmla="*/ 354 h 3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9" h="354">
                <a:moveTo>
                  <a:pt x="29" y="17"/>
                </a:moveTo>
                <a:cubicBezTo>
                  <a:pt x="0" y="34"/>
                  <a:pt x="11" y="111"/>
                  <a:pt x="37" y="133"/>
                </a:cubicBezTo>
                <a:cubicBezTo>
                  <a:pt x="63" y="155"/>
                  <a:pt x="131" y="136"/>
                  <a:pt x="183" y="148"/>
                </a:cubicBezTo>
                <a:cubicBezTo>
                  <a:pt x="235" y="160"/>
                  <a:pt x="303" y="185"/>
                  <a:pt x="350" y="206"/>
                </a:cubicBezTo>
                <a:cubicBezTo>
                  <a:pt x="397" y="227"/>
                  <a:pt x="433" y="248"/>
                  <a:pt x="467" y="272"/>
                </a:cubicBezTo>
                <a:cubicBezTo>
                  <a:pt x="501" y="296"/>
                  <a:pt x="526" y="354"/>
                  <a:pt x="554" y="352"/>
                </a:cubicBezTo>
                <a:cubicBezTo>
                  <a:pt x="582" y="350"/>
                  <a:pt x="639" y="286"/>
                  <a:pt x="635" y="257"/>
                </a:cubicBezTo>
                <a:cubicBezTo>
                  <a:pt x="631" y="228"/>
                  <a:pt x="572" y="204"/>
                  <a:pt x="532" y="177"/>
                </a:cubicBezTo>
                <a:cubicBezTo>
                  <a:pt x="492" y="150"/>
                  <a:pt x="447" y="121"/>
                  <a:pt x="394" y="97"/>
                </a:cubicBezTo>
                <a:cubicBezTo>
                  <a:pt x="341" y="73"/>
                  <a:pt x="273" y="44"/>
                  <a:pt x="212" y="31"/>
                </a:cubicBezTo>
                <a:cubicBezTo>
                  <a:pt x="151" y="18"/>
                  <a:pt x="58" y="0"/>
                  <a:pt x="29" y="17"/>
                </a:cubicBezTo>
                <a:close/>
              </a:path>
            </a:pathLst>
          </a:custGeom>
          <a:solidFill>
            <a:schemeClr val="accent1"/>
          </a:solidFill>
          <a:ln w="38100" cap="flat" cmpd="sng">
            <a:solidFill>
              <a:schemeClr val="tx1"/>
            </a:solidFill>
            <a:prstDash val="solid"/>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42" name="Line 13"/>
          <p:cNvSpPr>
            <a:spLocks noChangeShapeType="1"/>
          </p:cNvSpPr>
          <p:nvPr/>
        </p:nvSpPr>
        <p:spPr bwMode="auto">
          <a:xfrm>
            <a:off x="8210551" y="5147816"/>
            <a:ext cx="1338263" cy="0"/>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43" name="Oval 28"/>
          <p:cNvSpPr>
            <a:spLocks noChangeArrowheads="1"/>
          </p:cNvSpPr>
          <p:nvPr/>
        </p:nvSpPr>
        <p:spPr bwMode="auto">
          <a:xfrm>
            <a:off x="6040439" y="3566666"/>
            <a:ext cx="3495675" cy="925512"/>
          </a:xfrm>
          <a:prstGeom prst="ellipse">
            <a:avLst/>
          </a:prstGeom>
          <a:solidFill>
            <a:srgbClr val="66CCFF"/>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44" name="Oval 29"/>
          <p:cNvSpPr>
            <a:spLocks noChangeArrowheads="1"/>
          </p:cNvSpPr>
          <p:nvPr/>
        </p:nvSpPr>
        <p:spPr bwMode="auto">
          <a:xfrm>
            <a:off x="6234114" y="3615879"/>
            <a:ext cx="3089275" cy="8286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45" name="Oval 30"/>
          <p:cNvSpPr>
            <a:spLocks noChangeArrowheads="1"/>
          </p:cNvSpPr>
          <p:nvPr/>
        </p:nvSpPr>
        <p:spPr bwMode="auto">
          <a:xfrm>
            <a:off x="6438900" y="3666679"/>
            <a:ext cx="2679700" cy="722313"/>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46" name="Oval 31"/>
          <p:cNvSpPr>
            <a:spLocks noChangeArrowheads="1"/>
          </p:cNvSpPr>
          <p:nvPr/>
        </p:nvSpPr>
        <p:spPr bwMode="auto">
          <a:xfrm>
            <a:off x="6634163" y="3722241"/>
            <a:ext cx="2286000" cy="614362"/>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47" name="Oval 32"/>
          <p:cNvSpPr>
            <a:spLocks noChangeArrowheads="1"/>
          </p:cNvSpPr>
          <p:nvPr/>
        </p:nvSpPr>
        <p:spPr bwMode="auto">
          <a:xfrm>
            <a:off x="6819901" y="3773042"/>
            <a:ext cx="1908175" cy="5111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48" name="Oval 33"/>
          <p:cNvSpPr>
            <a:spLocks noChangeArrowheads="1"/>
          </p:cNvSpPr>
          <p:nvPr/>
        </p:nvSpPr>
        <p:spPr bwMode="auto">
          <a:xfrm>
            <a:off x="7021513" y="3825428"/>
            <a:ext cx="1504950" cy="406400"/>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49" name="Oval 34"/>
          <p:cNvSpPr>
            <a:spLocks noChangeArrowheads="1"/>
          </p:cNvSpPr>
          <p:nvPr/>
        </p:nvSpPr>
        <p:spPr bwMode="auto">
          <a:xfrm>
            <a:off x="7186613" y="3874642"/>
            <a:ext cx="1166812" cy="3079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50" name="Oval 35"/>
          <p:cNvSpPr>
            <a:spLocks noChangeArrowheads="1"/>
          </p:cNvSpPr>
          <p:nvPr/>
        </p:nvSpPr>
        <p:spPr bwMode="auto">
          <a:xfrm>
            <a:off x="7364414" y="3923853"/>
            <a:ext cx="833437" cy="211138"/>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51" name="Line 36"/>
          <p:cNvSpPr>
            <a:spLocks noChangeShapeType="1"/>
          </p:cNvSpPr>
          <p:nvPr/>
        </p:nvSpPr>
        <p:spPr bwMode="auto">
          <a:xfrm flipH="1">
            <a:off x="6040439" y="4028628"/>
            <a:ext cx="1323975" cy="0"/>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52" name="Line 37"/>
          <p:cNvSpPr>
            <a:spLocks noChangeShapeType="1"/>
          </p:cNvSpPr>
          <p:nvPr/>
        </p:nvSpPr>
        <p:spPr bwMode="auto">
          <a:xfrm flipH="1" flipV="1">
            <a:off x="7770813" y="3566667"/>
            <a:ext cx="11112" cy="3571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53" name="Line 38"/>
          <p:cNvSpPr>
            <a:spLocks noChangeShapeType="1"/>
          </p:cNvSpPr>
          <p:nvPr/>
        </p:nvSpPr>
        <p:spPr bwMode="auto">
          <a:xfrm>
            <a:off x="7770813" y="4134992"/>
            <a:ext cx="11112" cy="357187"/>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54" name="Line 39"/>
          <p:cNvSpPr>
            <a:spLocks noChangeShapeType="1"/>
          </p:cNvSpPr>
          <p:nvPr/>
        </p:nvSpPr>
        <p:spPr bwMode="auto">
          <a:xfrm>
            <a:off x="8064501" y="4098479"/>
            <a:ext cx="989013" cy="2381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55" name="Line 40"/>
          <p:cNvSpPr>
            <a:spLocks noChangeShapeType="1"/>
          </p:cNvSpPr>
          <p:nvPr/>
        </p:nvSpPr>
        <p:spPr bwMode="auto">
          <a:xfrm flipH="1">
            <a:off x="6505576" y="4098479"/>
            <a:ext cx="957263" cy="2381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56" name="Line 41"/>
          <p:cNvSpPr>
            <a:spLocks noChangeShapeType="1"/>
          </p:cNvSpPr>
          <p:nvPr/>
        </p:nvSpPr>
        <p:spPr bwMode="auto">
          <a:xfrm flipH="1" flipV="1">
            <a:off x="6505576" y="3701604"/>
            <a:ext cx="957263" cy="26987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57" name="Line 42"/>
          <p:cNvSpPr>
            <a:spLocks noChangeShapeType="1"/>
          </p:cNvSpPr>
          <p:nvPr/>
        </p:nvSpPr>
        <p:spPr bwMode="auto">
          <a:xfrm flipV="1">
            <a:off x="8064501" y="3695254"/>
            <a:ext cx="989013" cy="26987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58" name="Freeform 43"/>
          <p:cNvSpPr>
            <a:spLocks/>
          </p:cNvSpPr>
          <p:nvPr/>
        </p:nvSpPr>
        <p:spPr bwMode="auto">
          <a:xfrm>
            <a:off x="7712076" y="3660329"/>
            <a:ext cx="1014413" cy="157163"/>
          </a:xfrm>
          <a:custGeom>
            <a:avLst/>
            <a:gdLst>
              <a:gd name="T0" fmla="*/ 2147483647 w 639"/>
              <a:gd name="T1" fmla="*/ 1487538847 h 354"/>
              <a:gd name="T2" fmla="*/ 2147483647 w 639"/>
              <a:gd name="T3" fmla="*/ 2147483647 h 354"/>
              <a:gd name="T4" fmla="*/ 2147483647 w 639"/>
              <a:gd name="T5" fmla="*/ 2147483647 h 354"/>
              <a:gd name="T6" fmla="*/ 2147483647 w 639"/>
              <a:gd name="T7" fmla="*/ 2147483647 h 354"/>
              <a:gd name="T8" fmla="*/ 2147483647 w 639"/>
              <a:gd name="T9" fmla="*/ 2147483647 h 354"/>
              <a:gd name="T10" fmla="*/ 2147483647 w 639"/>
              <a:gd name="T11" fmla="*/ 2147483647 h 354"/>
              <a:gd name="T12" fmla="*/ 2147483647 w 639"/>
              <a:gd name="T13" fmla="*/ 2147483647 h 354"/>
              <a:gd name="T14" fmla="*/ 2147483647 w 639"/>
              <a:gd name="T15" fmla="*/ 2147483647 h 354"/>
              <a:gd name="T16" fmla="*/ 2147483647 w 639"/>
              <a:gd name="T17" fmla="*/ 2147483647 h 354"/>
              <a:gd name="T18" fmla="*/ 2147483647 w 639"/>
              <a:gd name="T19" fmla="*/ 2147483647 h 354"/>
              <a:gd name="T20" fmla="*/ 2147483647 w 639"/>
              <a:gd name="T21" fmla="*/ 1487538847 h 3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9"/>
              <a:gd name="T34" fmla="*/ 0 h 354"/>
              <a:gd name="T35" fmla="*/ 639 w 639"/>
              <a:gd name="T36" fmla="*/ 354 h 3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9" h="354">
                <a:moveTo>
                  <a:pt x="29" y="17"/>
                </a:moveTo>
                <a:cubicBezTo>
                  <a:pt x="0" y="34"/>
                  <a:pt x="11" y="111"/>
                  <a:pt x="37" y="133"/>
                </a:cubicBezTo>
                <a:cubicBezTo>
                  <a:pt x="63" y="155"/>
                  <a:pt x="131" y="136"/>
                  <a:pt x="183" y="148"/>
                </a:cubicBezTo>
                <a:cubicBezTo>
                  <a:pt x="235" y="160"/>
                  <a:pt x="303" y="185"/>
                  <a:pt x="350" y="206"/>
                </a:cubicBezTo>
                <a:cubicBezTo>
                  <a:pt x="397" y="227"/>
                  <a:pt x="433" y="248"/>
                  <a:pt x="467" y="272"/>
                </a:cubicBezTo>
                <a:cubicBezTo>
                  <a:pt x="501" y="296"/>
                  <a:pt x="526" y="354"/>
                  <a:pt x="554" y="352"/>
                </a:cubicBezTo>
                <a:cubicBezTo>
                  <a:pt x="582" y="350"/>
                  <a:pt x="639" y="286"/>
                  <a:pt x="635" y="257"/>
                </a:cubicBezTo>
                <a:cubicBezTo>
                  <a:pt x="631" y="228"/>
                  <a:pt x="572" y="204"/>
                  <a:pt x="532" y="177"/>
                </a:cubicBezTo>
                <a:cubicBezTo>
                  <a:pt x="492" y="150"/>
                  <a:pt x="447" y="121"/>
                  <a:pt x="394" y="97"/>
                </a:cubicBezTo>
                <a:cubicBezTo>
                  <a:pt x="341" y="73"/>
                  <a:pt x="273" y="44"/>
                  <a:pt x="212" y="31"/>
                </a:cubicBezTo>
                <a:cubicBezTo>
                  <a:pt x="151" y="18"/>
                  <a:pt x="58" y="0"/>
                  <a:pt x="29" y="17"/>
                </a:cubicBezTo>
                <a:close/>
              </a:path>
            </a:pathLst>
          </a:custGeom>
          <a:solidFill>
            <a:schemeClr val="accent1"/>
          </a:solidFill>
          <a:ln w="38100" cap="flat" cmpd="sng">
            <a:solidFill>
              <a:schemeClr val="tx1"/>
            </a:solidFill>
            <a:prstDash val="solid"/>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59" name="Line 44"/>
          <p:cNvSpPr>
            <a:spLocks noChangeShapeType="1"/>
          </p:cNvSpPr>
          <p:nvPr/>
        </p:nvSpPr>
        <p:spPr bwMode="auto">
          <a:xfrm>
            <a:off x="8197851" y="4028628"/>
            <a:ext cx="1338263" cy="0"/>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60" name="Oval 45"/>
          <p:cNvSpPr>
            <a:spLocks noChangeArrowheads="1"/>
          </p:cNvSpPr>
          <p:nvPr/>
        </p:nvSpPr>
        <p:spPr bwMode="auto">
          <a:xfrm>
            <a:off x="6046789" y="2339529"/>
            <a:ext cx="3495675" cy="925513"/>
          </a:xfrm>
          <a:prstGeom prst="ellipse">
            <a:avLst/>
          </a:prstGeom>
          <a:solidFill>
            <a:srgbClr val="66CCFF"/>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61" name="Oval 46"/>
          <p:cNvSpPr>
            <a:spLocks noChangeArrowheads="1"/>
          </p:cNvSpPr>
          <p:nvPr/>
        </p:nvSpPr>
        <p:spPr bwMode="auto">
          <a:xfrm>
            <a:off x="6240464" y="2388742"/>
            <a:ext cx="3089275" cy="8286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62" name="Oval 47"/>
          <p:cNvSpPr>
            <a:spLocks noChangeArrowheads="1"/>
          </p:cNvSpPr>
          <p:nvPr/>
        </p:nvSpPr>
        <p:spPr bwMode="auto">
          <a:xfrm>
            <a:off x="6445250" y="2439541"/>
            <a:ext cx="2679700" cy="722312"/>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63" name="Oval 48"/>
          <p:cNvSpPr>
            <a:spLocks noChangeArrowheads="1"/>
          </p:cNvSpPr>
          <p:nvPr/>
        </p:nvSpPr>
        <p:spPr bwMode="auto">
          <a:xfrm>
            <a:off x="6640513" y="2495104"/>
            <a:ext cx="2286000" cy="614363"/>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64" name="Oval 49"/>
          <p:cNvSpPr>
            <a:spLocks noChangeArrowheads="1"/>
          </p:cNvSpPr>
          <p:nvPr/>
        </p:nvSpPr>
        <p:spPr bwMode="auto">
          <a:xfrm>
            <a:off x="6826251" y="2545904"/>
            <a:ext cx="1908175" cy="5111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65" name="Oval 50"/>
          <p:cNvSpPr>
            <a:spLocks noChangeArrowheads="1"/>
          </p:cNvSpPr>
          <p:nvPr/>
        </p:nvSpPr>
        <p:spPr bwMode="auto">
          <a:xfrm>
            <a:off x="7027863" y="2598291"/>
            <a:ext cx="1504950" cy="406400"/>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66" name="Oval 51"/>
          <p:cNvSpPr>
            <a:spLocks noChangeArrowheads="1"/>
          </p:cNvSpPr>
          <p:nvPr/>
        </p:nvSpPr>
        <p:spPr bwMode="auto">
          <a:xfrm>
            <a:off x="7192963" y="2647504"/>
            <a:ext cx="1166812" cy="3079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67" name="Oval 52"/>
          <p:cNvSpPr>
            <a:spLocks noChangeArrowheads="1"/>
          </p:cNvSpPr>
          <p:nvPr/>
        </p:nvSpPr>
        <p:spPr bwMode="auto">
          <a:xfrm>
            <a:off x="7370764" y="2696717"/>
            <a:ext cx="833437" cy="211137"/>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68" name="Line 53"/>
          <p:cNvSpPr>
            <a:spLocks noChangeShapeType="1"/>
          </p:cNvSpPr>
          <p:nvPr/>
        </p:nvSpPr>
        <p:spPr bwMode="auto">
          <a:xfrm flipH="1">
            <a:off x="6046789" y="2801491"/>
            <a:ext cx="1323975" cy="0"/>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69" name="Line 54"/>
          <p:cNvSpPr>
            <a:spLocks noChangeShapeType="1"/>
          </p:cNvSpPr>
          <p:nvPr/>
        </p:nvSpPr>
        <p:spPr bwMode="auto">
          <a:xfrm flipH="1" flipV="1">
            <a:off x="7777163" y="2339528"/>
            <a:ext cx="11112" cy="357188"/>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70" name="Line 55"/>
          <p:cNvSpPr>
            <a:spLocks noChangeShapeType="1"/>
          </p:cNvSpPr>
          <p:nvPr/>
        </p:nvSpPr>
        <p:spPr bwMode="auto">
          <a:xfrm>
            <a:off x="7777163" y="2907853"/>
            <a:ext cx="11112" cy="357188"/>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71" name="Line 56"/>
          <p:cNvSpPr>
            <a:spLocks noChangeShapeType="1"/>
          </p:cNvSpPr>
          <p:nvPr/>
        </p:nvSpPr>
        <p:spPr bwMode="auto">
          <a:xfrm>
            <a:off x="8070851" y="2871342"/>
            <a:ext cx="989013" cy="2381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72" name="Line 57"/>
          <p:cNvSpPr>
            <a:spLocks noChangeShapeType="1"/>
          </p:cNvSpPr>
          <p:nvPr/>
        </p:nvSpPr>
        <p:spPr bwMode="auto">
          <a:xfrm flipH="1">
            <a:off x="6511926" y="2871342"/>
            <a:ext cx="957263" cy="2381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73" name="Line 58"/>
          <p:cNvSpPr>
            <a:spLocks noChangeShapeType="1"/>
          </p:cNvSpPr>
          <p:nvPr/>
        </p:nvSpPr>
        <p:spPr bwMode="auto">
          <a:xfrm flipH="1" flipV="1">
            <a:off x="6511926" y="2474467"/>
            <a:ext cx="957263" cy="26987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74" name="Line 59"/>
          <p:cNvSpPr>
            <a:spLocks noChangeShapeType="1"/>
          </p:cNvSpPr>
          <p:nvPr/>
        </p:nvSpPr>
        <p:spPr bwMode="auto">
          <a:xfrm flipV="1">
            <a:off x="8070851" y="2468117"/>
            <a:ext cx="989013" cy="26987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75" name="Freeform 60"/>
          <p:cNvSpPr>
            <a:spLocks/>
          </p:cNvSpPr>
          <p:nvPr/>
        </p:nvSpPr>
        <p:spPr bwMode="auto">
          <a:xfrm>
            <a:off x="7718426" y="2433191"/>
            <a:ext cx="1014413" cy="157162"/>
          </a:xfrm>
          <a:custGeom>
            <a:avLst/>
            <a:gdLst>
              <a:gd name="T0" fmla="*/ 2147483647 w 639"/>
              <a:gd name="T1" fmla="*/ 1487519615 h 354"/>
              <a:gd name="T2" fmla="*/ 2147483647 w 639"/>
              <a:gd name="T3" fmla="*/ 2147483647 h 354"/>
              <a:gd name="T4" fmla="*/ 2147483647 w 639"/>
              <a:gd name="T5" fmla="*/ 2147483647 h 354"/>
              <a:gd name="T6" fmla="*/ 2147483647 w 639"/>
              <a:gd name="T7" fmla="*/ 2147483647 h 354"/>
              <a:gd name="T8" fmla="*/ 2147483647 w 639"/>
              <a:gd name="T9" fmla="*/ 2147483647 h 354"/>
              <a:gd name="T10" fmla="*/ 2147483647 w 639"/>
              <a:gd name="T11" fmla="*/ 2147483647 h 354"/>
              <a:gd name="T12" fmla="*/ 2147483647 w 639"/>
              <a:gd name="T13" fmla="*/ 2147483647 h 354"/>
              <a:gd name="T14" fmla="*/ 2147483647 w 639"/>
              <a:gd name="T15" fmla="*/ 2147483647 h 354"/>
              <a:gd name="T16" fmla="*/ 2147483647 w 639"/>
              <a:gd name="T17" fmla="*/ 2147483647 h 354"/>
              <a:gd name="T18" fmla="*/ 2147483647 w 639"/>
              <a:gd name="T19" fmla="*/ 2147483647 h 354"/>
              <a:gd name="T20" fmla="*/ 2147483647 w 639"/>
              <a:gd name="T21" fmla="*/ 1487519615 h 3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9"/>
              <a:gd name="T34" fmla="*/ 0 h 354"/>
              <a:gd name="T35" fmla="*/ 639 w 639"/>
              <a:gd name="T36" fmla="*/ 354 h 3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9" h="354">
                <a:moveTo>
                  <a:pt x="29" y="17"/>
                </a:moveTo>
                <a:cubicBezTo>
                  <a:pt x="0" y="34"/>
                  <a:pt x="11" y="111"/>
                  <a:pt x="37" y="133"/>
                </a:cubicBezTo>
                <a:cubicBezTo>
                  <a:pt x="63" y="155"/>
                  <a:pt x="131" y="136"/>
                  <a:pt x="183" y="148"/>
                </a:cubicBezTo>
                <a:cubicBezTo>
                  <a:pt x="235" y="160"/>
                  <a:pt x="303" y="185"/>
                  <a:pt x="350" y="206"/>
                </a:cubicBezTo>
                <a:cubicBezTo>
                  <a:pt x="397" y="227"/>
                  <a:pt x="433" y="248"/>
                  <a:pt x="467" y="272"/>
                </a:cubicBezTo>
                <a:cubicBezTo>
                  <a:pt x="501" y="296"/>
                  <a:pt x="526" y="354"/>
                  <a:pt x="554" y="352"/>
                </a:cubicBezTo>
                <a:cubicBezTo>
                  <a:pt x="582" y="350"/>
                  <a:pt x="639" y="286"/>
                  <a:pt x="635" y="257"/>
                </a:cubicBezTo>
                <a:cubicBezTo>
                  <a:pt x="631" y="228"/>
                  <a:pt x="572" y="204"/>
                  <a:pt x="532" y="177"/>
                </a:cubicBezTo>
                <a:cubicBezTo>
                  <a:pt x="492" y="150"/>
                  <a:pt x="447" y="121"/>
                  <a:pt x="394" y="97"/>
                </a:cubicBezTo>
                <a:cubicBezTo>
                  <a:pt x="341" y="73"/>
                  <a:pt x="273" y="44"/>
                  <a:pt x="212" y="31"/>
                </a:cubicBezTo>
                <a:cubicBezTo>
                  <a:pt x="151" y="18"/>
                  <a:pt x="58" y="0"/>
                  <a:pt x="29" y="17"/>
                </a:cubicBezTo>
                <a:close/>
              </a:path>
            </a:pathLst>
          </a:custGeom>
          <a:solidFill>
            <a:schemeClr val="accent1"/>
          </a:solidFill>
          <a:ln w="38100" cap="flat" cmpd="sng">
            <a:solidFill>
              <a:schemeClr val="tx1"/>
            </a:solidFill>
            <a:prstDash val="solid"/>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76" name="Line 61"/>
          <p:cNvSpPr>
            <a:spLocks noChangeShapeType="1"/>
          </p:cNvSpPr>
          <p:nvPr/>
        </p:nvSpPr>
        <p:spPr bwMode="auto">
          <a:xfrm>
            <a:off x="8204201" y="2801491"/>
            <a:ext cx="1338263" cy="0"/>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77" name="Rectangle 63"/>
          <p:cNvSpPr>
            <a:spLocks noChangeArrowheads="1"/>
          </p:cNvSpPr>
          <p:nvPr/>
        </p:nvSpPr>
        <p:spPr bwMode="auto">
          <a:xfrm>
            <a:off x="7632701" y="1837879"/>
            <a:ext cx="327025" cy="1033463"/>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78" name="Oval 62"/>
          <p:cNvSpPr>
            <a:spLocks noChangeArrowheads="1"/>
          </p:cNvSpPr>
          <p:nvPr/>
        </p:nvSpPr>
        <p:spPr bwMode="auto">
          <a:xfrm>
            <a:off x="7620000" y="1712467"/>
            <a:ext cx="363538" cy="20002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79" name="Oval 65"/>
          <p:cNvSpPr>
            <a:spLocks noChangeArrowheads="1"/>
          </p:cNvSpPr>
          <p:nvPr/>
        </p:nvSpPr>
        <p:spPr bwMode="auto">
          <a:xfrm>
            <a:off x="2101851" y="2131631"/>
            <a:ext cx="3495675" cy="3333750"/>
          </a:xfrm>
          <a:prstGeom prst="ellipse">
            <a:avLst/>
          </a:prstGeom>
          <a:solidFill>
            <a:srgbClr val="66CCFF"/>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80" name="Oval 66"/>
          <p:cNvSpPr>
            <a:spLocks noChangeArrowheads="1"/>
          </p:cNvSpPr>
          <p:nvPr/>
        </p:nvSpPr>
        <p:spPr bwMode="auto">
          <a:xfrm>
            <a:off x="2295526" y="2309431"/>
            <a:ext cx="3089275" cy="2984500"/>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81" name="Oval 67"/>
          <p:cNvSpPr>
            <a:spLocks noChangeArrowheads="1"/>
          </p:cNvSpPr>
          <p:nvPr/>
        </p:nvSpPr>
        <p:spPr bwMode="auto">
          <a:xfrm>
            <a:off x="2500313" y="2491994"/>
            <a:ext cx="2679700" cy="2601913"/>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82" name="Oval 68"/>
          <p:cNvSpPr>
            <a:spLocks noChangeArrowheads="1"/>
          </p:cNvSpPr>
          <p:nvPr/>
        </p:nvSpPr>
        <p:spPr bwMode="auto">
          <a:xfrm>
            <a:off x="2695575" y="2688843"/>
            <a:ext cx="2286000" cy="2216150"/>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83" name="Oval 69"/>
          <p:cNvSpPr>
            <a:spLocks noChangeArrowheads="1"/>
          </p:cNvSpPr>
          <p:nvPr/>
        </p:nvSpPr>
        <p:spPr bwMode="auto">
          <a:xfrm>
            <a:off x="2881314" y="2871407"/>
            <a:ext cx="1908175" cy="1843087"/>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84" name="Oval 70"/>
          <p:cNvSpPr>
            <a:spLocks noChangeArrowheads="1"/>
          </p:cNvSpPr>
          <p:nvPr/>
        </p:nvSpPr>
        <p:spPr bwMode="auto">
          <a:xfrm>
            <a:off x="3082925" y="3063494"/>
            <a:ext cx="1504950" cy="14636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85" name="Oval 71"/>
          <p:cNvSpPr>
            <a:spLocks noChangeArrowheads="1"/>
          </p:cNvSpPr>
          <p:nvPr/>
        </p:nvSpPr>
        <p:spPr bwMode="auto">
          <a:xfrm>
            <a:off x="3248026" y="3241294"/>
            <a:ext cx="1166813" cy="1108075"/>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86" name="Oval 72"/>
          <p:cNvSpPr>
            <a:spLocks noChangeArrowheads="1"/>
          </p:cNvSpPr>
          <p:nvPr/>
        </p:nvSpPr>
        <p:spPr bwMode="auto">
          <a:xfrm>
            <a:off x="3425825" y="3414332"/>
            <a:ext cx="833438" cy="763587"/>
          </a:xfrm>
          <a:prstGeom prst="ellipse">
            <a:avLst/>
          </a:prstGeom>
          <a:solidFill>
            <a:schemeClr val="bg1"/>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187" name="Line 73"/>
          <p:cNvSpPr>
            <a:spLocks noChangeShapeType="1"/>
          </p:cNvSpPr>
          <p:nvPr/>
        </p:nvSpPr>
        <p:spPr bwMode="auto">
          <a:xfrm flipH="1">
            <a:off x="2101851" y="3796918"/>
            <a:ext cx="1323975" cy="0"/>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88" name="Line 74"/>
          <p:cNvSpPr>
            <a:spLocks noChangeShapeType="1"/>
          </p:cNvSpPr>
          <p:nvPr/>
        </p:nvSpPr>
        <p:spPr bwMode="auto">
          <a:xfrm>
            <a:off x="4259263" y="3796918"/>
            <a:ext cx="1338262" cy="0"/>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89" name="Line 75"/>
          <p:cNvSpPr>
            <a:spLocks noChangeShapeType="1"/>
          </p:cNvSpPr>
          <p:nvPr/>
        </p:nvSpPr>
        <p:spPr bwMode="auto">
          <a:xfrm flipH="1" flipV="1">
            <a:off x="3832226" y="2131631"/>
            <a:ext cx="11113" cy="12827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0" name="Line 76"/>
          <p:cNvSpPr>
            <a:spLocks noChangeShapeType="1"/>
          </p:cNvSpPr>
          <p:nvPr/>
        </p:nvSpPr>
        <p:spPr bwMode="auto">
          <a:xfrm>
            <a:off x="3832226" y="4177919"/>
            <a:ext cx="11113" cy="1287463"/>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1" name="Line 77"/>
          <p:cNvSpPr>
            <a:spLocks noChangeShapeType="1"/>
          </p:cNvSpPr>
          <p:nvPr/>
        </p:nvSpPr>
        <p:spPr bwMode="auto">
          <a:xfrm>
            <a:off x="4125913" y="4044569"/>
            <a:ext cx="989012" cy="8604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2" name="Line 78"/>
          <p:cNvSpPr>
            <a:spLocks noChangeShapeType="1"/>
          </p:cNvSpPr>
          <p:nvPr/>
        </p:nvSpPr>
        <p:spPr bwMode="auto">
          <a:xfrm flipH="1">
            <a:off x="2566988" y="4044569"/>
            <a:ext cx="957262" cy="8604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3" name="Line 79"/>
          <p:cNvSpPr>
            <a:spLocks noChangeShapeType="1"/>
          </p:cNvSpPr>
          <p:nvPr/>
        </p:nvSpPr>
        <p:spPr bwMode="auto">
          <a:xfrm flipH="1" flipV="1">
            <a:off x="2566988" y="2615819"/>
            <a:ext cx="957262" cy="9747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4" name="Line 80"/>
          <p:cNvSpPr>
            <a:spLocks noChangeShapeType="1"/>
          </p:cNvSpPr>
          <p:nvPr/>
        </p:nvSpPr>
        <p:spPr bwMode="auto">
          <a:xfrm flipV="1">
            <a:off x="4125913" y="2590419"/>
            <a:ext cx="989012" cy="974725"/>
          </a:xfrm>
          <a:prstGeom prst="line">
            <a:avLst/>
          </a:prstGeom>
          <a:noFill/>
          <a:ln w="38100">
            <a:solidFill>
              <a:schemeClr val="tx1"/>
            </a:solidFill>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5" name="Line 81"/>
          <p:cNvSpPr>
            <a:spLocks noChangeShapeType="1"/>
          </p:cNvSpPr>
          <p:nvPr/>
        </p:nvSpPr>
        <p:spPr bwMode="auto">
          <a:xfrm>
            <a:off x="1981201" y="2314193"/>
            <a:ext cx="519113" cy="571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6" name="Text Box 82"/>
          <p:cNvSpPr txBox="1">
            <a:spLocks noChangeArrowheads="1"/>
          </p:cNvSpPr>
          <p:nvPr/>
        </p:nvSpPr>
        <p:spPr bwMode="auto">
          <a:xfrm>
            <a:off x="4789489" y="1809369"/>
            <a:ext cx="1062037"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Sector</a:t>
            </a:r>
          </a:p>
        </p:txBody>
      </p:sp>
      <p:sp>
        <p:nvSpPr>
          <p:cNvPr id="5197" name="Freeform 83"/>
          <p:cNvSpPr>
            <a:spLocks/>
          </p:cNvSpPr>
          <p:nvPr/>
        </p:nvSpPr>
        <p:spPr bwMode="auto">
          <a:xfrm>
            <a:off x="3773488" y="2469769"/>
            <a:ext cx="1014412" cy="561975"/>
          </a:xfrm>
          <a:custGeom>
            <a:avLst/>
            <a:gdLst>
              <a:gd name="T0" fmla="*/ 2147483647 w 639"/>
              <a:gd name="T1" fmla="*/ 2147483647 h 354"/>
              <a:gd name="T2" fmla="*/ 2147483647 w 639"/>
              <a:gd name="T3" fmla="*/ 2147483647 h 354"/>
              <a:gd name="T4" fmla="*/ 2147483647 w 639"/>
              <a:gd name="T5" fmla="*/ 2147483647 h 354"/>
              <a:gd name="T6" fmla="*/ 2147483647 w 639"/>
              <a:gd name="T7" fmla="*/ 2147483647 h 354"/>
              <a:gd name="T8" fmla="*/ 2147483647 w 639"/>
              <a:gd name="T9" fmla="*/ 2147483647 h 354"/>
              <a:gd name="T10" fmla="*/ 2147483647 w 639"/>
              <a:gd name="T11" fmla="*/ 2147483647 h 354"/>
              <a:gd name="T12" fmla="*/ 2147483647 w 639"/>
              <a:gd name="T13" fmla="*/ 2147483647 h 354"/>
              <a:gd name="T14" fmla="*/ 2147483647 w 639"/>
              <a:gd name="T15" fmla="*/ 2147483647 h 354"/>
              <a:gd name="T16" fmla="*/ 2147483647 w 639"/>
              <a:gd name="T17" fmla="*/ 2147483647 h 354"/>
              <a:gd name="T18" fmla="*/ 2147483647 w 639"/>
              <a:gd name="T19" fmla="*/ 2147483647 h 354"/>
              <a:gd name="T20" fmla="*/ 2147483647 w 639"/>
              <a:gd name="T21" fmla="*/ 2147483647 h 35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39"/>
              <a:gd name="T34" fmla="*/ 0 h 354"/>
              <a:gd name="T35" fmla="*/ 639 w 639"/>
              <a:gd name="T36" fmla="*/ 354 h 35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39" h="354">
                <a:moveTo>
                  <a:pt x="29" y="17"/>
                </a:moveTo>
                <a:cubicBezTo>
                  <a:pt x="0" y="34"/>
                  <a:pt x="11" y="111"/>
                  <a:pt x="37" y="133"/>
                </a:cubicBezTo>
                <a:cubicBezTo>
                  <a:pt x="63" y="155"/>
                  <a:pt x="131" y="136"/>
                  <a:pt x="183" y="148"/>
                </a:cubicBezTo>
                <a:cubicBezTo>
                  <a:pt x="235" y="160"/>
                  <a:pt x="303" y="185"/>
                  <a:pt x="350" y="206"/>
                </a:cubicBezTo>
                <a:cubicBezTo>
                  <a:pt x="397" y="227"/>
                  <a:pt x="433" y="248"/>
                  <a:pt x="467" y="272"/>
                </a:cubicBezTo>
                <a:cubicBezTo>
                  <a:pt x="501" y="296"/>
                  <a:pt x="526" y="354"/>
                  <a:pt x="554" y="352"/>
                </a:cubicBezTo>
                <a:cubicBezTo>
                  <a:pt x="582" y="350"/>
                  <a:pt x="639" y="286"/>
                  <a:pt x="635" y="257"/>
                </a:cubicBezTo>
                <a:cubicBezTo>
                  <a:pt x="631" y="228"/>
                  <a:pt x="572" y="204"/>
                  <a:pt x="532" y="177"/>
                </a:cubicBezTo>
                <a:cubicBezTo>
                  <a:pt x="492" y="150"/>
                  <a:pt x="447" y="121"/>
                  <a:pt x="394" y="97"/>
                </a:cubicBezTo>
                <a:cubicBezTo>
                  <a:pt x="341" y="73"/>
                  <a:pt x="273" y="44"/>
                  <a:pt x="212" y="31"/>
                </a:cubicBezTo>
                <a:cubicBezTo>
                  <a:pt x="151" y="18"/>
                  <a:pt x="58" y="0"/>
                  <a:pt x="29" y="17"/>
                </a:cubicBezTo>
                <a:close/>
              </a:path>
            </a:pathLst>
          </a:custGeom>
          <a:solidFill>
            <a:schemeClr val="accent1"/>
          </a:solidFill>
          <a:ln w="38100" cap="flat" cmpd="sng">
            <a:solidFill>
              <a:schemeClr val="tx1"/>
            </a:solidFill>
            <a:prstDash val="solid"/>
            <a:round/>
            <a:headEnd/>
            <a:tailEn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8" name="Line 84"/>
          <p:cNvSpPr>
            <a:spLocks noChangeShapeType="1"/>
          </p:cNvSpPr>
          <p:nvPr/>
        </p:nvSpPr>
        <p:spPr bwMode="auto">
          <a:xfrm flipH="1">
            <a:off x="4344989" y="1866519"/>
            <a:ext cx="409575" cy="8667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99" name="Rectangle 85"/>
          <p:cNvSpPr>
            <a:spLocks noChangeArrowheads="1"/>
          </p:cNvSpPr>
          <p:nvPr/>
        </p:nvSpPr>
        <p:spPr bwMode="auto">
          <a:xfrm>
            <a:off x="7632701" y="3265041"/>
            <a:ext cx="327025" cy="869950"/>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0" name="Rectangle 86"/>
          <p:cNvSpPr>
            <a:spLocks noChangeArrowheads="1"/>
          </p:cNvSpPr>
          <p:nvPr/>
        </p:nvSpPr>
        <p:spPr bwMode="auto">
          <a:xfrm>
            <a:off x="7620001" y="4514404"/>
            <a:ext cx="327025" cy="728663"/>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1" name="Rectangle 87"/>
          <p:cNvSpPr>
            <a:spLocks noChangeArrowheads="1"/>
          </p:cNvSpPr>
          <p:nvPr/>
        </p:nvSpPr>
        <p:spPr bwMode="auto">
          <a:xfrm>
            <a:off x="7621589" y="5611366"/>
            <a:ext cx="327025" cy="869950"/>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2" name="Rectangle 88"/>
          <p:cNvSpPr>
            <a:spLocks noChangeArrowheads="1"/>
          </p:cNvSpPr>
          <p:nvPr/>
        </p:nvSpPr>
        <p:spPr bwMode="auto">
          <a:xfrm>
            <a:off x="10121900" y="1837878"/>
            <a:ext cx="88900" cy="4294188"/>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3" name="Rectangle 90"/>
          <p:cNvSpPr>
            <a:spLocks noChangeArrowheads="1"/>
          </p:cNvSpPr>
          <p:nvPr/>
        </p:nvSpPr>
        <p:spPr bwMode="auto">
          <a:xfrm>
            <a:off x="8204201" y="2093467"/>
            <a:ext cx="322263" cy="134937"/>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4" name="Rectangle 89"/>
          <p:cNvSpPr>
            <a:spLocks noChangeArrowheads="1"/>
          </p:cNvSpPr>
          <p:nvPr/>
        </p:nvSpPr>
        <p:spPr bwMode="auto">
          <a:xfrm>
            <a:off x="8210550" y="2072828"/>
            <a:ext cx="1911350" cy="65088"/>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5" name="Rectangle 91"/>
          <p:cNvSpPr>
            <a:spLocks noChangeArrowheads="1"/>
          </p:cNvSpPr>
          <p:nvPr/>
        </p:nvSpPr>
        <p:spPr bwMode="auto">
          <a:xfrm>
            <a:off x="8162926" y="3331716"/>
            <a:ext cx="322263" cy="227012"/>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6" name="Rectangle 92"/>
          <p:cNvSpPr>
            <a:spLocks noChangeArrowheads="1"/>
          </p:cNvSpPr>
          <p:nvPr/>
        </p:nvSpPr>
        <p:spPr bwMode="auto">
          <a:xfrm>
            <a:off x="8169275" y="3411091"/>
            <a:ext cx="1911350" cy="80962"/>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7" name="Rectangle 93"/>
          <p:cNvSpPr>
            <a:spLocks noChangeArrowheads="1"/>
          </p:cNvSpPr>
          <p:nvPr/>
        </p:nvSpPr>
        <p:spPr bwMode="auto">
          <a:xfrm>
            <a:off x="8204201" y="4536629"/>
            <a:ext cx="322263" cy="277813"/>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5208" name="Rectangle 94"/>
          <p:cNvSpPr>
            <a:spLocks noChangeArrowheads="1"/>
          </p:cNvSpPr>
          <p:nvPr/>
        </p:nvSpPr>
        <p:spPr bwMode="auto">
          <a:xfrm>
            <a:off x="8210550" y="4627116"/>
            <a:ext cx="1911350" cy="88900"/>
          </a:xfrm>
          <a:prstGeom prst="rect">
            <a:avLst/>
          </a:prstGeom>
          <a:solidFill>
            <a:schemeClr val="bg1"/>
          </a:solidFill>
          <a:ln w="38100" algn="ctr">
            <a:solidFill>
              <a:schemeClr val="tx1"/>
            </a:solidFill>
            <a:miter lim="800000"/>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96" name="Rectangle 14"/>
          <p:cNvSpPr>
            <a:spLocks noChangeArrowheads="1"/>
          </p:cNvSpPr>
          <p:nvPr/>
        </p:nvSpPr>
        <p:spPr bwMode="auto">
          <a:xfrm>
            <a:off x="5903594" y="2208206"/>
            <a:ext cx="721352" cy="335989"/>
          </a:xfrm>
          <a:prstGeom prst="rect">
            <a:avLst/>
          </a:prstGeom>
          <a:noFill/>
          <a:ln w="12700">
            <a:noFill/>
            <a:miter lim="800000"/>
            <a:headEnd/>
            <a:tailEnd/>
          </a:ln>
          <a:effectLst/>
        </p:spPr>
        <p:txBody>
          <a:bodyPr wrap="none" lIns="90488" tIns="44450" rIns="90488" bIns="44450">
            <a:spAutoFit/>
          </a:bodyPr>
          <a:lstStyle/>
          <a:p>
            <a:r>
              <a:rPr lang="en-US" sz="1600" b="0" dirty="0">
                <a:solidFill>
                  <a:srgbClr val="000000"/>
                </a:solidFill>
                <a:latin typeface="Times New Roman" pitchFamily="18" charset="0"/>
                <a:ea typeface="+mn-ea"/>
                <a:cs typeface="+mn-cs"/>
              </a:rPr>
              <a:t>Platter</a:t>
            </a:r>
          </a:p>
        </p:txBody>
      </p:sp>
      <p:sp>
        <p:nvSpPr>
          <p:cNvPr id="97" name="Rectangle 14"/>
          <p:cNvSpPr>
            <a:spLocks noChangeArrowheads="1"/>
          </p:cNvSpPr>
          <p:nvPr/>
        </p:nvSpPr>
        <p:spPr bwMode="auto">
          <a:xfrm>
            <a:off x="5903594" y="3422490"/>
            <a:ext cx="721352" cy="335989"/>
          </a:xfrm>
          <a:prstGeom prst="rect">
            <a:avLst/>
          </a:prstGeom>
          <a:noFill/>
          <a:ln w="12700">
            <a:noFill/>
            <a:miter lim="800000"/>
            <a:headEnd/>
            <a:tailEnd/>
          </a:ln>
          <a:effectLst/>
        </p:spPr>
        <p:txBody>
          <a:bodyPr wrap="none" lIns="90488" tIns="44450" rIns="90488" bIns="44450">
            <a:spAutoFit/>
          </a:bodyPr>
          <a:lstStyle/>
          <a:p>
            <a:r>
              <a:rPr lang="en-US" sz="1600" b="0" dirty="0">
                <a:solidFill>
                  <a:srgbClr val="000000"/>
                </a:solidFill>
                <a:latin typeface="Times New Roman" pitchFamily="18" charset="0"/>
                <a:ea typeface="+mn-ea"/>
                <a:cs typeface="+mn-cs"/>
              </a:rPr>
              <a:t>Platter</a:t>
            </a:r>
          </a:p>
        </p:txBody>
      </p:sp>
      <p:sp>
        <p:nvSpPr>
          <p:cNvPr id="98" name="Rectangle 14"/>
          <p:cNvSpPr>
            <a:spLocks noChangeArrowheads="1"/>
          </p:cNvSpPr>
          <p:nvPr/>
        </p:nvSpPr>
        <p:spPr bwMode="auto">
          <a:xfrm>
            <a:off x="5903594" y="4528619"/>
            <a:ext cx="721352" cy="335989"/>
          </a:xfrm>
          <a:prstGeom prst="rect">
            <a:avLst/>
          </a:prstGeom>
          <a:noFill/>
          <a:ln w="12700">
            <a:noFill/>
            <a:miter lim="800000"/>
            <a:headEnd/>
            <a:tailEnd/>
          </a:ln>
          <a:effectLst/>
        </p:spPr>
        <p:txBody>
          <a:bodyPr wrap="none" lIns="90488" tIns="44450" rIns="90488" bIns="44450">
            <a:spAutoFit/>
          </a:bodyPr>
          <a:lstStyle/>
          <a:p>
            <a:r>
              <a:rPr lang="en-US" sz="1600" b="0" dirty="0">
                <a:solidFill>
                  <a:srgbClr val="000000"/>
                </a:solidFill>
                <a:latin typeface="Times New Roman" pitchFamily="18" charset="0"/>
                <a:ea typeface="+mn-ea"/>
                <a:cs typeface="+mn-cs"/>
              </a:rPr>
              <a:t>Platter</a:t>
            </a:r>
          </a:p>
        </p:txBody>
      </p:sp>
      <p:sp>
        <p:nvSpPr>
          <p:cNvPr id="99" name="Rectangle 14"/>
          <p:cNvSpPr>
            <a:spLocks noChangeArrowheads="1"/>
          </p:cNvSpPr>
          <p:nvPr/>
        </p:nvSpPr>
        <p:spPr bwMode="auto">
          <a:xfrm>
            <a:off x="8730369" y="1775588"/>
            <a:ext cx="987323" cy="335989"/>
          </a:xfrm>
          <a:prstGeom prst="rect">
            <a:avLst/>
          </a:prstGeom>
          <a:noFill/>
          <a:ln w="12700">
            <a:noFill/>
            <a:miter lim="800000"/>
            <a:headEnd/>
            <a:tailEnd/>
          </a:ln>
          <a:effectLst/>
        </p:spPr>
        <p:txBody>
          <a:bodyPr wrap="none" lIns="90488" tIns="44450" rIns="90488" bIns="44450">
            <a:spAutoFit/>
          </a:bodyPr>
          <a:lstStyle/>
          <a:p>
            <a:r>
              <a:rPr lang="en-US" sz="1600" b="0" dirty="0">
                <a:solidFill>
                  <a:srgbClr val="000000"/>
                </a:solidFill>
                <a:latin typeface="Times New Roman" pitchFamily="18" charset="0"/>
                <a:ea typeface="+mn-ea"/>
                <a:cs typeface="+mn-cs"/>
              </a:rPr>
              <a:t>Disk Arm</a:t>
            </a:r>
          </a:p>
        </p:txBody>
      </p:sp>
      <p:sp>
        <p:nvSpPr>
          <p:cNvPr id="92" name="Rectangle 91"/>
          <p:cNvSpPr/>
          <p:nvPr/>
        </p:nvSpPr>
        <p:spPr>
          <a:xfrm>
            <a:off x="1481467" y="5571467"/>
            <a:ext cx="6209417" cy="1200329"/>
          </a:xfrm>
          <a:prstGeom prst="rect">
            <a:avLst/>
          </a:prstGeom>
        </p:spPr>
        <p:txBody>
          <a:bodyPr wrap="square">
            <a:spAutoFit/>
          </a:bodyPr>
          <a:lstStyle/>
          <a:p>
            <a:r>
              <a:rPr lang="en-US" b="0" dirty="0">
                <a:solidFill>
                  <a:srgbClr val="000000"/>
                </a:solidFill>
                <a:latin typeface="Times New Roman" pitchFamily="18" charset="0"/>
                <a:ea typeface="+mn-ea"/>
                <a:cs typeface="+mn-cs"/>
              </a:rPr>
              <a:t>Each surface on the platter are divided into </a:t>
            </a:r>
            <a:r>
              <a:rPr lang="en-US" dirty="0">
                <a:solidFill>
                  <a:srgbClr val="000000"/>
                </a:solidFill>
                <a:latin typeface="Times New Roman" pitchFamily="18" charset="0"/>
                <a:ea typeface="+mn-ea"/>
                <a:cs typeface="+mn-cs"/>
              </a:rPr>
              <a:t>tracks</a:t>
            </a:r>
            <a:r>
              <a:rPr lang="en-US" b="0" dirty="0">
                <a:solidFill>
                  <a:srgbClr val="000000"/>
                </a:solidFill>
                <a:latin typeface="Times New Roman" pitchFamily="18" charset="0"/>
                <a:ea typeface="+mn-ea"/>
                <a:cs typeface="+mn-cs"/>
              </a:rPr>
              <a:t> and each track is further divided into </a:t>
            </a:r>
            <a:r>
              <a:rPr lang="en-US" dirty="0">
                <a:solidFill>
                  <a:srgbClr val="000000"/>
                </a:solidFill>
                <a:latin typeface="Times New Roman" pitchFamily="18" charset="0"/>
                <a:ea typeface="+mn-ea"/>
                <a:cs typeface="+mn-cs"/>
              </a:rPr>
              <a:t>sectors</a:t>
            </a:r>
            <a:r>
              <a:rPr lang="en-US" b="0" dirty="0">
                <a:solidFill>
                  <a:srgbClr val="000000"/>
                </a:solidFill>
                <a:latin typeface="Times New Roman" pitchFamily="18" charset="0"/>
                <a:ea typeface="+mn-ea"/>
                <a:cs typeface="+mn-cs"/>
              </a:rPr>
              <a:t>.  A sector is the smallest unit that can be read or written. A </a:t>
            </a:r>
            <a:r>
              <a:rPr lang="en-US" dirty="0">
                <a:solidFill>
                  <a:srgbClr val="000000"/>
                </a:solidFill>
                <a:latin typeface="Times New Roman" pitchFamily="18" charset="0"/>
                <a:ea typeface="+mn-ea"/>
                <a:cs typeface="+mn-cs"/>
              </a:rPr>
              <a:t>cylinder</a:t>
            </a:r>
            <a:r>
              <a:rPr lang="en-US" b="0" dirty="0">
                <a:solidFill>
                  <a:srgbClr val="000000"/>
                </a:solidFill>
                <a:latin typeface="Times New Roman" pitchFamily="18" charset="0"/>
                <a:ea typeface="+mn-ea"/>
                <a:cs typeface="+mn-cs"/>
              </a:rPr>
              <a:t> consists of multiple tracks at the same position on different platters.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169" name="Rectangle 33"/>
          <p:cNvSpPr>
            <a:spLocks noGrp="1" noChangeArrowheads="1"/>
          </p:cNvSpPr>
          <p:nvPr>
            <p:ph type="title"/>
          </p:nvPr>
        </p:nvSpPr>
        <p:spPr/>
        <p:txBody>
          <a:bodyPr/>
          <a:lstStyle/>
          <a:p>
            <a:r>
              <a:rPr lang="en-US" dirty="0"/>
              <a:t>Properties</a:t>
            </a:r>
          </a:p>
        </p:txBody>
      </p:sp>
      <p:sp>
        <p:nvSpPr>
          <p:cNvPr id="859170" name="Rectangle 34"/>
          <p:cNvSpPr>
            <a:spLocks noGrp="1" noChangeArrowheads="1"/>
          </p:cNvSpPr>
          <p:nvPr>
            <p:ph type="body" idx="1"/>
          </p:nvPr>
        </p:nvSpPr>
        <p:spPr>
          <a:xfrm>
            <a:off x="1676400" y="1927124"/>
            <a:ext cx="8763000" cy="4778475"/>
          </a:xfrm>
        </p:spPr>
        <p:txBody>
          <a:bodyPr>
            <a:normAutofit lnSpcReduction="10000"/>
          </a:bodyPr>
          <a:lstStyle/>
          <a:p>
            <a:pPr>
              <a:lnSpc>
                <a:spcPct val="80000"/>
              </a:lnSpc>
              <a:spcBef>
                <a:spcPct val="0"/>
              </a:spcBef>
            </a:pPr>
            <a:r>
              <a:rPr lang="en-US" dirty="0"/>
              <a:t>Independently addressable element: </a:t>
            </a:r>
            <a:r>
              <a:rPr lang="en-US" dirty="0">
                <a:solidFill>
                  <a:schemeClr val="hlink"/>
                </a:solidFill>
              </a:rPr>
              <a:t>sector</a:t>
            </a:r>
          </a:p>
          <a:p>
            <a:pPr lvl="1">
              <a:lnSpc>
                <a:spcPct val="80000"/>
              </a:lnSpc>
              <a:spcBef>
                <a:spcPct val="0"/>
              </a:spcBef>
            </a:pPr>
            <a:r>
              <a:rPr lang="en-US" dirty="0"/>
              <a:t>A </a:t>
            </a:r>
            <a:r>
              <a:rPr lang="en-US" sz="2600" dirty="0">
                <a:solidFill>
                  <a:schemeClr val="hlink"/>
                </a:solidFill>
                <a:ea typeface="+mn-ea"/>
                <a:cs typeface="+mn-cs"/>
              </a:rPr>
              <a:t>block</a:t>
            </a:r>
            <a:r>
              <a:rPr lang="en-US" sz="2200" dirty="0"/>
              <a:t> </a:t>
            </a:r>
            <a:r>
              <a:rPr lang="en-US" dirty="0"/>
              <a:t>is  a group of sectors. OS always transfers multiple blocks.</a:t>
            </a:r>
          </a:p>
          <a:p>
            <a:pPr>
              <a:lnSpc>
                <a:spcPct val="80000"/>
              </a:lnSpc>
              <a:spcBef>
                <a:spcPct val="0"/>
              </a:spcBef>
            </a:pPr>
            <a:r>
              <a:rPr lang="en-US" dirty="0"/>
              <a:t>A disk can access directly any given block of information it contains (random access).  Can access any file either sequentially or randomly.</a:t>
            </a:r>
          </a:p>
          <a:p>
            <a:pPr>
              <a:lnSpc>
                <a:spcPct val="80000"/>
              </a:lnSpc>
              <a:spcBef>
                <a:spcPct val="0"/>
              </a:spcBef>
            </a:pPr>
            <a:r>
              <a:rPr lang="en-US" dirty="0"/>
              <a:t>A disk can be rewritten in place: it is possible to read/modify/write a block from the disk</a:t>
            </a:r>
          </a:p>
          <a:p>
            <a:pPr>
              <a:lnSpc>
                <a:spcPct val="80000"/>
              </a:lnSpc>
              <a:spcBef>
                <a:spcPct val="0"/>
              </a:spcBef>
            </a:pPr>
            <a:r>
              <a:rPr lang="en-US" dirty="0"/>
              <a:t>Typical numbers (depending on the disk size):</a:t>
            </a:r>
          </a:p>
          <a:p>
            <a:pPr lvl="1">
              <a:lnSpc>
                <a:spcPct val="80000"/>
              </a:lnSpc>
              <a:spcBef>
                <a:spcPct val="0"/>
              </a:spcBef>
            </a:pPr>
            <a:r>
              <a:rPr lang="en-US" dirty="0"/>
              <a:t>500 to more than 20,000 tracks per surface</a:t>
            </a:r>
          </a:p>
          <a:p>
            <a:pPr lvl="1">
              <a:lnSpc>
                <a:spcPct val="80000"/>
              </a:lnSpc>
              <a:spcBef>
                <a:spcPct val="0"/>
              </a:spcBef>
            </a:pPr>
            <a:r>
              <a:rPr lang="en-US" dirty="0"/>
              <a:t>32 to 800 sectors per track</a:t>
            </a:r>
          </a:p>
        </p:txBody>
      </p:sp>
      <p:sp>
        <p:nvSpPr>
          <p:cNvPr id="29"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58</a:t>
            </a:fld>
            <a:endParaRPr lang="en-US" altLang="zh-CN" b="0" dirty="0">
              <a:solidFill>
                <a:srgbClr val="000000"/>
              </a:solidFill>
              <a:cs typeface="+mn-cs"/>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old and new disks</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59</a:t>
            </a:fld>
            <a:endParaRPr lang="en-US" altLang="zh-CN" b="0">
              <a:solidFill>
                <a:srgbClr val="000000"/>
              </a:solidFill>
              <a:cs typeface="+mn-cs"/>
            </a:endParaRPr>
          </a:p>
        </p:txBody>
      </p:sp>
      <p:sp>
        <p:nvSpPr>
          <p:cNvPr id="6" name="Content Placeholder 1"/>
          <p:cNvSpPr txBox="1">
            <a:spLocks/>
          </p:cNvSpPr>
          <p:nvPr/>
        </p:nvSpPr>
        <p:spPr bwMode="auto">
          <a:xfrm>
            <a:off x="1524000" y="5711108"/>
            <a:ext cx="9144000" cy="83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indent="-469900" eaLnBrk="1" hangingPunct="1">
              <a:spcBef>
                <a:spcPct val="20000"/>
              </a:spcBef>
              <a:buClr>
                <a:srgbClr val="660000"/>
              </a:buClr>
              <a:buSzPct val="90000"/>
              <a:buFont typeface="Wingdings" pitchFamily="2" charset="2"/>
              <a:buChar char="]"/>
              <a:defRPr/>
            </a:pPr>
            <a:r>
              <a:rPr lang="en-US" b="0" kern="0" dirty="0">
                <a:solidFill>
                  <a:srgbClr val="000000"/>
                </a:solidFill>
                <a:latin typeface="Helvetica"/>
                <a:ea typeface="+mn-ea"/>
                <a:cs typeface="+mn-cs"/>
              </a:rPr>
              <a:t>Figure 5-18. Disk parameters for the original IBM PC 360-KB floppy disk and a Western Digital WD 18300 hard disk.</a:t>
            </a:r>
          </a:p>
        </p:txBody>
      </p:sp>
      <p:pic>
        <p:nvPicPr>
          <p:cNvPr id="7" name="Picture 2"/>
          <p:cNvPicPr>
            <a:picLocks noChangeAspect="1" noChangeArrowheads="1"/>
          </p:cNvPicPr>
          <p:nvPr/>
        </p:nvPicPr>
        <p:blipFill>
          <a:blip r:embed="rId2" cstate="print"/>
          <a:srcRect/>
          <a:stretch>
            <a:fillRect/>
          </a:stretch>
        </p:blipFill>
        <p:spPr bwMode="auto">
          <a:xfrm>
            <a:off x="2193056" y="1774826"/>
            <a:ext cx="7806352" cy="4031586"/>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6850" name="Rectangle 2"/>
          <p:cNvSpPr>
            <a:spLocks noGrp="1" noChangeArrowheads="1"/>
          </p:cNvSpPr>
          <p:nvPr>
            <p:ph type="title"/>
          </p:nvPr>
        </p:nvSpPr>
        <p:spPr>
          <a:xfrm>
            <a:off x="1905000" y="968477"/>
            <a:ext cx="8610600" cy="533400"/>
          </a:xfrm>
        </p:spPr>
        <p:txBody>
          <a:bodyPr/>
          <a:lstStyle/>
          <a:p>
            <a:r>
              <a:rPr lang="en-US" dirty="0"/>
              <a:t>Device data-rates</a:t>
            </a:r>
          </a:p>
        </p:txBody>
      </p:sp>
      <p:sp>
        <p:nvSpPr>
          <p:cNvPr id="846852" name="Rectangle 4"/>
          <p:cNvSpPr>
            <a:spLocks noGrp="1" noChangeArrowheads="1"/>
          </p:cNvSpPr>
          <p:nvPr>
            <p:ph type="body" idx="1"/>
          </p:nvPr>
        </p:nvSpPr>
        <p:spPr>
          <a:xfrm>
            <a:off x="1524001" y="1838632"/>
            <a:ext cx="4306529" cy="4866968"/>
          </a:xfrm>
        </p:spPr>
        <p:txBody>
          <a:bodyPr>
            <a:normAutofit/>
          </a:bodyPr>
          <a:lstStyle/>
          <a:p>
            <a:pPr>
              <a:lnSpc>
                <a:spcPct val="80000"/>
              </a:lnSpc>
              <a:spcBef>
                <a:spcPct val="20000"/>
              </a:spcBef>
            </a:pPr>
            <a:r>
              <a:rPr lang="en-US" dirty="0"/>
              <a:t>Device data-rates vary over many orders of magnitude</a:t>
            </a:r>
          </a:p>
          <a:p>
            <a:pPr lvl="1">
              <a:lnSpc>
                <a:spcPct val="80000"/>
              </a:lnSpc>
              <a:spcBef>
                <a:spcPct val="20000"/>
              </a:spcBef>
            </a:pPr>
            <a:r>
              <a:rPr lang="en-US" dirty="0"/>
              <a:t>System better be able to handle this wide range</a:t>
            </a:r>
          </a:p>
          <a:p>
            <a:pPr lvl="1">
              <a:lnSpc>
                <a:spcPct val="80000"/>
              </a:lnSpc>
              <a:spcBef>
                <a:spcPct val="20000"/>
              </a:spcBef>
            </a:pPr>
            <a:r>
              <a:rPr lang="en-US" dirty="0"/>
              <a:t>Better not have high overhead/byte for fast devices!</a:t>
            </a:r>
          </a:p>
          <a:p>
            <a:pPr lvl="1">
              <a:lnSpc>
                <a:spcPct val="80000"/>
              </a:lnSpc>
              <a:spcBef>
                <a:spcPct val="20000"/>
              </a:spcBef>
            </a:pPr>
            <a:r>
              <a:rPr lang="en-US" dirty="0"/>
              <a:t>Better not waste time waiting for slow devices</a:t>
            </a:r>
          </a:p>
        </p:txBody>
      </p:sp>
      <p:pic>
        <p:nvPicPr>
          <p:cNvPr id="5" name="Picture 2"/>
          <p:cNvPicPr>
            <a:picLocks noChangeAspect="1" noChangeArrowheads="1"/>
          </p:cNvPicPr>
          <p:nvPr/>
        </p:nvPicPr>
        <p:blipFill>
          <a:blip r:embed="rId3" cstate="print"/>
          <a:srcRect/>
          <a:stretch>
            <a:fillRect/>
          </a:stretch>
        </p:blipFill>
        <p:spPr bwMode="auto">
          <a:xfrm>
            <a:off x="6134050" y="1818968"/>
            <a:ext cx="3684391" cy="4896464"/>
          </a:xfrm>
          <a:prstGeom prst="rect">
            <a:avLst/>
          </a:prstGeom>
          <a:noFill/>
          <a:ln w="9525">
            <a:noFill/>
            <a:miter lim="800000"/>
            <a:headEnd/>
            <a:tailEnd/>
          </a:ln>
        </p:spPr>
      </p:pic>
      <p:sp>
        <p:nvSpPr>
          <p:cNvPr id="6"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6</a:t>
            </a:fld>
            <a:endParaRPr lang="en-US" altLang="zh-CN" b="0" dirty="0">
              <a:solidFill>
                <a:srgbClr val="000000"/>
              </a:solidFill>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fld id="{E051FE70-CB89-4ABF-A21E-31668BCF7374}" type="slidenum">
              <a:rPr lang="en-US" altLang="zh-CN" b="0">
                <a:solidFill>
                  <a:srgbClr val="000000"/>
                </a:solidFill>
                <a:cs typeface="+mn-cs"/>
              </a:rPr>
              <a:pPr/>
              <a:t>60</a:t>
            </a:fld>
            <a:endParaRPr lang="en-US" altLang="zh-CN" b="0">
              <a:solidFill>
                <a:srgbClr val="000000"/>
              </a:solidFill>
              <a:cs typeface="+mn-cs"/>
            </a:endParaRPr>
          </a:p>
        </p:txBody>
      </p:sp>
      <p:sp>
        <p:nvSpPr>
          <p:cNvPr id="7172" name="Rectangle 2"/>
          <p:cNvSpPr>
            <a:spLocks noGrp="1" noChangeArrowheads="1"/>
          </p:cNvSpPr>
          <p:nvPr>
            <p:ph type="title"/>
          </p:nvPr>
        </p:nvSpPr>
        <p:spPr/>
        <p:txBody>
          <a:bodyPr/>
          <a:lstStyle/>
          <a:p>
            <a:pPr eaLnBrk="1" hangingPunct="1"/>
            <a:r>
              <a:rPr lang="en-US" altLang="zh-CN">
                <a:ea typeface="宋体" charset="-122"/>
              </a:rPr>
              <a:t>Zones</a:t>
            </a:r>
          </a:p>
        </p:txBody>
      </p:sp>
      <p:pic>
        <p:nvPicPr>
          <p:cNvPr id="7173" name="Picture 3"/>
          <p:cNvPicPr>
            <a:picLocks noGrp="1" noChangeAspect="1" noChangeArrowheads="1"/>
          </p:cNvPicPr>
          <p:nvPr>
            <p:ph type="body" idx="1"/>
          </p:nvPr>
        </p:nvPicPr>
        <p:blipFill>
          <a:blip r:embed="rId2" cstate="print">
            <a:clrChange>
              <a:clrFrom>
                <a:srgbClr val="FFFFFF"/>
              </a:clrFrom>
              <a:clrTo>
                <a:srgbClr val="FFFFFF">
                  <a:alpha val="0"/>
                </a:srgbClr>
              </a:clrTo>
            </a:clrChange>
          </a:blip>
          <a:srcRect/>
          <a:stretch>
            <a:fillRect/>
          </a:stretch>
        </p:blipFill>
        <p:spPr>
          <a:xfrm>
            <a:off x="1724026" y="1917701"/>
            <a:ext cx="4022725" cy="3871913"/>
          </a:xfrm>
          <a:noFill/>
        </p:spPr>
      </p:pic>
      <p:sp>
        <p:nvSpPr>
          <p:cNvPr id="7174" name="Line 26"/>
          <p:cNvSpPr>
            <a:spLocks noChangeShapeType="1"/>
          </p:cNvSpPr>
          <p:nvPr/>
        </p:nvSpPr>
        <p:spPr bwMode="auto">
          <a:xfrm flipV="1">
            <a:off x="1981201" y="4822826"/>
            <a:ext cx="608013" cy="379413"/>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7175" name="Text Box 27"/>
          <p:cNvSpPr txBox="1">
            <a:spLocks noChangeArrowheads="1"/>
          </p:cNvSpPr>
          <p:nvPr/>
        </p:nvSpPr>
        <p:spPr bwMode="auto">
          <a:xfrm>
            <a:off x="1724025" y="5080001"/>
            <a:ext cx="914400" cy="366713"/>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zone</a:t>
            </a:r>
          </a:p>
        </p:txBody>
      </p:sp>
      <p:sp>
        <p:nvSpPr>
          <p:cNvPr id="7176" name="Rectangle 30"/>
          <p:cNvSpPr>
            <a:spLocks noChangeArrowheads="1"/>
          </p:cNvSpPr>
          <p:nvPr/>
        </p:nvSpPr>
        <p:spPr bwMode="auto">
          <a:xfrm>
            <a:off x="5935663" y="1917701"/>
            <a:ext cx="4481512" cy="4302125"/>
          </a:xfrm>
          <a:prstGeom prst="rect">
            <a:avLst/>
          </a:prstGeom>
          <a:noFill/>
          <a:ln w="9525">
            <a:noFill/>
            <a:miter lim="800000"/>
            <a:headEnd/>
            <a:tailEnd/>
          </a:ln>
        </p:spPr>
        <p:txBody>
          <a:bodyPr/>
          <a:lstStyle/>
          <a:p>
            <a:pPr marL="469900" indent="-469900" eaLnBrk="1" hangingPunct="1">
              <a:lnSpc>
                <a:spcPct val="80000"/>
              </a:lnSpc>
              <a:spcBef>
                <a:spcPct val="20000"/>
              </a:spcBef>
              <a:buClr>
                <a:srgbClr val="660000"/>
              </a:buClr>
              <a:buSzPct val="90000"/>
              <a:buFont typeface="Wingdings" pitchFamily="2" charset="2"/>
              <a:buChar char="]"/>
            </a:pPr>
            <a:r>
              <a:rPr lang="en-US" altLang="zh-CN" sz="2700" b="0" dirty="0">
                <a:solidFill>
                  <a:srgbClr val="000000"/>
                </a:solidFill>
                <a:latin typeface="Helvetica" pitchFamily="2" charset="0"/>
                <a:ea typeface="宋体" charset="-122"/>
                <a:cs typeface="+mn-cs"/>
              </a:rPr>
              <a:t>Real disks will have zones with more sectors towards the outer edge and fewer toward the inner edge</a:t>
            </a:r>
          </a:p>
          <a:p>
            <a:pPr marL="469900" indent="-469900" eaLnBrk="1" hangingPunct="1">
              <a:lnSpc>
                <a:spcPct val="80000"/>
              </a:lnSpc>
              <a:spcBef>
                <a:spcPct val="20000"/>
              </a:spcBef>
              <a:buClr>
                <a:srgbClr val="660000"/>
              </a:buClr>
              <a:buSzPct val="90000"/>
              <a:buFont typeface="Wingdings" pitchFamily="2" charset="2"/>
              <a:buChar char="]"/>
            </a:pPr>
            <a:r>
              <a:rPr lang="en-US" altLang="zh-CN" sz="2700" b="0" dirty="0">
                <a:solidFill>
                  <a:srgbClr val="000000"/>
                </a:solidFill>
                <a:latin typeface="Helvetica" pitchFamily="2" charset="0"/>
                <a:ea typeface="宋体" charset="-122"/>
                <a:cs typeface="+mn-cs"/>
              </a:rPr>
              <a:t>Most disks present a </a:t>
            </a:r>
            <a:r>
              <a:rPr lang="en-US" altLang="zh-CN" sz="2700" b="0" i="1" dirty="0">
                <a:solidFill>
                  <a:srgbClr val="000000"/>
                </a:solidFill>
                <a:latin typeface="Helvetica" pitchFamily="2" charset="0"/>
                <a:ea typeface="宋体" charset="-122"/>
                <a:cs typeface="+mn-cs"/>
              </a:rPr>
              <a:t>virtual geometry </a:t>
            </a:r>
            <a:r>
              <a:rPr lang="en-US" altLang="zh-CN" sz="2700" b="0" dirty="0">
                <a:solidFill>
                  <a:srgbClr val="000000"/>
                </a:solidFill>
                <a:latin typeface="Helvetica" pitchFamily="2" charset="0"/>
                <a:ea typeface="宋体" charset="-122"/>
                <a:cs typeface="+mn-cs"/>
              </a:rPr>
              <a:t>to the OS, which assumes a constant number of sectors per track. The controller maps the OS requested sector to the physical sector on the disk</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Physical vs. Virtual </a:t>
            </a:r>
            <a:r>
              <a:rPr lang="en-US" dirty="0" err="1"/>
              <a:t>Geomery</a:t>
            </a:r>
            <a:endParaRPr lang="en-US" dirty="0"/>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61</a:t>
            </a:fld>
            <a:endParaRPr lang="en-US" altLang="zh-CN" b="0">
              <a:solidFill>
                <a:srgbClr val="000000"/>
              </a:solidFill>
              <a:cs typeface="+mn-cs"/>
            </a:endParaRPr>
          </a:p>
        </p:txBody>
      </p:sp>
      <p:sp>
        <p:nvSpPr>
          <p:cNvPr id="6" name="Content Placeholder 1"/>
          <p:cNvSpPr txBox="1">
            <a:spLocks/>
          </p:cNvSpPr>
          <p:nvPr/>
        </p:nvSpPr>
        <p:spPr bwMode="auto">
          <a:xfrm>
            <a:off x="1710013" y="5891694"/>
            <a:ext cx="9144000" cy="4080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69900" indent="-469900" algn="ctr" eaLnBrk="1" hangingPunct="1">
              <a:spcBef>
                <a:spcPct val="20000"/>
              </a:spcBef>
              <a:buClr>
                <a:srgbClr val="660000"/>
              </a:buClr>
              <a:buSzPct val="90000"/>
              <a:defRPr/>
            </a:pPr>
            <a:r>
              <a:rPr lang="en-US" b="0" kern="0" dirty="0">
                <a:solidFill>
                  <a:srgbClr val="000000"/>
                </a:solidFill>
                <a:latin typeface="Helvetica"/>
                <a:ea typeface="+mn-ea"/>
                <a:cs typeface="+mn-cs"/>
              </a:rPr>
              <a:t>	Figure 5-19. (a) Physical geometry of a disk with two zones. </a:t>
            </a:r>
            <a:br>
              <a:rPr lang="en-US" b="0" kern="0" dirty="0">
                <a:solidFill>
                  <a:srgbClr val="000000"/>
                </a:solidFill>
                <a:latin typeface="Helvetica"/>
                <a:ea typeface="+mn-ea"/>
                <a:cs typeface="+mn-cs"/>
              </a:rPr>
            </a:br>
            <a:r>
              <a:rPr lang="en-US" b="0" kern="0" dirty="0">
                <a:solidFill>
                  <a:srgbClr val="000000"/>
                </a:solidFill>
                <a:latin typeface="Helvetica"/>
                <a:ea typeface="+mn-ea"/>
                <a:cs typeface="+mn-cs"/>
              </a:rPr>
              <a:t>(b) A possible virtual geometry for this disk.</a:t>
            </a:r>
          </a:p>
        </p:txBody>
      </p:sp>
      <p:pic>
        <p:nvPicPr>
          <p:cNvPr id="7" name="Picture 2"/>
          <p:cNvPicPr>
            <a:picLocks noChangeAspect="1" noChangeArrowheads="1"/>
          </p:cNvPicPr>
          <p:nvPr/>
        </p:nvPicPr>
        <p:blipFill>
          <a:blip r:embed="rId2" cstate="print"/>
          <a:srcRect/>
          <a:stretch>
            <a:fillRect/>
          </a:stretch>
        </p:blipFill>
        <p:spPr bwMode="auto">
          <a:xfrm>
            <a:off x="2408903" y="1803400"/>
            <a:ext cx="7763899" cy="4042952"/>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zh-CN">
                <a:ea typeface="宋体" charset="-122"/>
              </a:rPr>
              <a:t>Cylinders</a:t>
            </a:r>
            <a:endParaRPr lang="en-CA"/>
          </a:p>
        </p:txBody>
      </p:sp>
      <p:sp>
        <p:nvSpPr>
          <p:cNvPr id="8195" name="Content Placeholder 2"/>
          <p:cNvSpPr>
            <a:spLocks noGrp="1"/>
          </p:cNvSpPr>
          <p:nvPr>
            <p:ph idx="1"/>
          </p:nvPr>
        </p:nvSpPr>
        <p:spPr>
          <a:xfrm>
            <a:off x="1981200" y="1757364"/>
            <a:ext cx="8305800" cy="4302125"/>
          </a:xfrm>
        </p:spPr>
        <p:txBody>
          <a:bodyPr/>
          <a:lstStyle/>
          <a:p>
            <a:r>
              <a:rPr lang="en-US" altLang="zh-CN" sz="2800">
                <a:ea typeface="宋体" charset="-122"/>
              </a:rPr>
              <a:t>In the disk there are multiple platters (often two sided).  And there are heads to read each side of each platter</a:t>
            </a:r>
          </a:p>
          <a:p>
            <a:r>
              <a:rPr lang="en-US" altLang="zh-CN" sz="2800">
                <a:ea typeface="宋体" charset="-122"/>
              </a:rPr>
              <a:t>All the heads move in and out together. </a:t>
            </a:r>
          </a:p>
          <a:p>
            <a:r>
              <a:rPr lang="en-US" altLang="zh-CN" sz="2800">
                <a:ea typeface="宋体" charset="-122"/>
              </a:rPr>
              <a:t>If we consider one head it is above a particular track on a particular platter of the disk</a:t>
            </a:r>
          </a:p>
          <a:p>
            <a:r>
              <a:rPr lang="en-US" altLang="zh-CN" sz="2800">
                <a:ea typeface="宋体" charset="-122"/>
              </a:rPr>
              <a:t>If we consider the whole disk, A cylinder is the group of tracks (track n on each side of each platter) that can be read when the heads are in a particular position (above a certain track)</a:t>
            </a:r>
            <a:endParaRPr lang="en-CA" sz="2800"/>
          </a:p>
        </p:txBody>
      </p:sp>
      <p:sp>
        <p:nvSpPr>
          <p:cNvPr id="8197" name="Slide Number Placeholder 4"/>
          <p:cNvSpPr>
            <a:spLocks noGrp="1"/>
          </p:cNvSpPr>
          <p:nvPr>
            <p:ph type="sldNum" sz="quarter" idx="11"/>
          </p:nvPr>
        </p:nvSpPr>
        <p:spPr>
          <a:noFill/>
        </p:spPr>
        <p:txBody>
          <a:bodyPr/>
          <a:lstStyle/>
          <a:p>
            <a:fld id="{02732030-D38B-407E-BB8C-5C4817DBDD28}" type="slidenum">
              <a:rPr lang="en-US" altLang="zh-CN" b="0">
                <a:solidFill>
                  <a:srgbClr val="000000"/>
                </a:solidFill>
                <a:cs typeface="+mn-cs"/>
              </a:rPr>
              <a:pPr/>
              <a:t>62</a:t>
            </a:fld>
            <a:endParaRPr lang="en-US" altLang="zh-CN" b="0">
              <a:solidFill>
                <a:srgbClr val="000000"/>
              </a:solidFill>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4"/>
          <p:cNvSpPr>
            <a:spLocks noGrp="1"/>
          </p:cNvSpPr>
          <p:nvPr>
            <p:ph type="sldNum" sz="quarter" idx="11"/>
          </p:nvPr>
        </p:nvSpPr>
        <p:spPr>
          <a:noFill/>
        </p:spPr>
        <p:txBody>
          <a:bodyPr/>
          <a:lstStyle/>
          <a:p>
            <a:fld id="{84B63EA2-08A3-4BEE-83DE-FEE2F572F54F}" type="slidenum">
              <a:rPr lang="en-US" altLang="zh-CN" b="0">
                <a:solidFill>
                  <a:srgbClr val="000000"/>
                </a:solidFill>
                <a:cs typeface="+mn-cs"/>
              </a:rPr>
              <a:pPr/>
              <a:t>63</a:t>
            </a:fld>
            <a:endParaRPr lang="en-US" altLang="zh-CN" b="0">
              <a:solidFill>
                <a:srgbClr val="000000"/>
              </a:solidFill>
              <a:cs typeface="+mn-cs"/>
            </a:endParaRPr>
          </a:p>
        </p:txBody>
      </p:sp>
      <p:sp>
        <p:nvSpPr>
          <p:cNvPr id="10244" name="Rectangle 2"/>
          <p:cNvSpPr>
            <a:spLocks noGrp="1" noChangeArrowheads="1"/>
          </p:cNvSpPr>
          <p:nvPr>
            <p:ph type="title"/>
          </p:nvPr>
        </p:nvSpPr>
        <p:spPr/>
        <p:txBody>
          <a:bodyPr/>
          <a:lstStyle/>
          <a:p>
            <a:pPr eaLnBrk="1" hangingPunct="1"/>
            <a:r>
              <a:rPr lang="en-US" altLang="zh-CN">
                <a:ea typeface="宋体" charset="-122"/>
              </a:rPr>
              <a:t>Sectors</a:t>
            </a:r>
          </a:p>
        </p:txBody>
      </p:sp>
      <p:sp>
        <p:nvSpPr>
          <p:cNvPr id="10245" name="Rectangle 3"/>
          <p:cNvSpPr>
            <a:spLocks noGrp="1" noChangeArrowheads="1"/>
          </p:cNvSpPr>
          <p:nvPr>
            <p:ph type="body" idx="1"/>
          </p:nvPr>
        </p:nvSpPr>
        <p:spPr/>
        <p:txBody>
          <a:bodyPr/>
          <a:lstStyle/>
          <a:p>
            <a:pPr eaLnBrk="1" hangingPunct="1"/>
            <a:r>
              <a:rPr lang="en-US" altLang="zh-CN" sz="2800" dirty="0">
                <a:ea typeface="宋体" charset="-122"/>
              </a:rPr>
              <a:t>Each sector contains</a:t>
            </a:r>
          </a:p>
          <a:p>
            <a:pPr lvl="1" eaLnBrk="1" hangingPunct="1"/>
            <a:r>
              <a:rPr lang="en-US" altLang="zh-CN" sz="2400" dirty="0">
                <a:ea typeface="宋体" charset="-122"/>
              </a:rPr>
              <a:t>Preamble: synchronization marker</a:t>
            </a:r>
          </a:p>
          <a:p>
            <a:pPr lvl="1" eaLnBrk="1" hangingPunct="1"/>
            <a:r>
              <a:rPr lang="en-US" altLang="zh-CN" sz="2400" dirty="0">
                <a:ea typeface="宋体" charset="-122"/>
              </a:rPr>
              <a:t>Sector information, cylinder and sector number</a:t>
            </a:r>
          </a:p>
          <a:p>
            <a:pPr lvl="1" eaLnBrk="1" hangingPunct="1"/>
            <a:r>
              <a:rPr lang="en-US" altLang="zh-CN" sz="2400" dirty="0">
                <a:ea typeface="宋体" charset="-122"/>
              </a:rPr>
              <a:t>Data </a:t>
            </a:r>
          </a:p>
          <a:p>
            <a:pPr lvl="1" eaLnBrk="1" hangingPunct="1"/>
            <a:r>
              <a:rPr lang="en-US" altLang="zh-CN" sz="2400" dirty="0">
                <a:ea typeface="宋体" charset="-122"/>
              </a:rPr>
              <a:t>Error detection/correction information</a:t>
            </a:r>
          </a:p>
          <a:p>
            <a:pPr eaLnBrk="1" hangingPunct="1"/>
            <a:r>
              <a:rPr lang="en-US" altLang="zh-CN" sz="2800" dirty="0">
                <a:ea typeface="宋体" charset="-122"/>
              </a:rPr>
              <a:t>Whole sector is read to buffer in controller</a:t>
            </a:r>
          </a:p>
          <a:p>
            <a:pPr eaLnBrk="1" hangingPunct="1"/>
            <a:r>
              <a:rPr lang="en-US" altLang="zh-CN" sz="2800" dirty="0">
                <a:ea typeface="宋体" charset="-122"/>
              </a:rPr>
              <a:t>Error detection/correction is performed</a:t>
            </a:r>
          </a:p>
          <a:p>
            <a:pPr eaLnBrk="1" hangingPunct="1"/>
            <a:r>
              <a:rPr lang="en-US" altLang="zh-CN" sz="2800" dirty="0">
                <a:ea typeface="宋体" charset="-122"/>
              </a:rPr>
              <a:t>Data is transferred to its destination memory address from the disk controller’s buffer</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r>
              <a:rPr lang="en-US" dirty="0"/>
              <a:t>Format of a Sector</a:t>
            </a:r>
          </a:p>
        </p:txBody>
      </p:sp>
      <p:graphicFrame>
        <p:nvGraphicFramePr>
          <p:cNvPr id="352259" name="Group 3"/>
          <p:cNvGraphicFramePr>
            <a:graphicFrameLocks noGrp="1"/>
          </p:cNvGraphicFramePr>
          <p:nvPr/>
        </p:nvGraphicFramePr>
        <p:xfrm>
          <a:off x="1981201" y="1905000"/>
          <a:ext cx="7159625" cy="518160"/>
        </p:xfrm>
        <a:graphic>
          <a:graphicData uri="http://schemas.openxmlformats.org/drawingml/2006/table">
            <a:tbl>
              <a:tblPr/>
              <a:tblGrid>
                <a:gridCol w="1831975">
                  <a:extLst>
                    <a:ext uri="{9D8B030D-6E8A-4147-A177-3AD203B41FA5}">
                      <a16:colId xmlns:a16="http://schemas.microsoft.com/office/drawing/2014/main" val="20000"/>
                    </a:ext>
                  </a:extLst>
                </a:gridCol>
                <a:gridCol w="4340225">
                  <a:extLst>
                    <a:ext uri="{9D8B030D-6E8A-4147-A177-3AD203B41FA5}">
                      <a16:colId xmlns:a16="http://schemas.microsoft.com/office/drawing/2014/main" val="20001"/>
                    </a:ext>
                  </a:extLst>
                </a:gridCol>
                <a:gridCol w="987425">
                  <a:extLst>
                    <a:ext uri="{9D8B030D-6E8A-4147-A177-3AD203B41FA5}">
                      <a16:colId xmlns:a16="http://schemas.microsoft.com/office/drawing/2014/main" val="20002"/>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Preamble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dirty="0">
                          <a:ln>
                            <a:noFill/>
                          </a:ln>
                          <a:solidFill>
                            <a:schemeClr val="tx1"/>
                          </a:solidFill>
                          <a:effectLst/>
                          <a:latin typeface="Tahoma" pitchFamily="34" charset="0"/>
                        </a:rPr>
                        <a:t>Data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ECC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2269" name="Text Box 13"/>
          <p:cNvSpPr txBox="1">
            <a:spLocks noChangeArrowheads="1"/>
          </p:cNvSpPr>
          <p:nvPr/>
        </p:nvSpPr>
        <p:spPr bwMode="auto">
          <a:xfrm>
            <a:off x="4187825" y="2565400"/>
            <a:ext cx="3810000" cy="369332"/>
          </a:xfrm>
          <a:prstGeom prst="rect">
            <a:avLst/>
          </a:prstGeom>
          <a:noFill/>
          <a:ln w="9525">
            <a:noFill/>
            <a:miter lim="800000"/>
            <a:headEnd/>
            <a:tailEnd/>
          </a:ln>
          <a:effectLst/>
        </p:spPr>
        <p:txBody>
          <a:bodyPr>
            <a:spAutoFit/>
          </a:bodyPr>
          <a:lstStyle/>
          <a:p>
            <a:pPr algn="ctr">
              <a:spcBef>
                <a:spcPct val="50000"/>
              </a:spcBef>
            </a:pPr>
            <a:r>
              <a:rPr lang="en-US" b="0" dirty="0">
                <a:solidFill>
                  <a:srgbClr val="000000"/>
                </a:solidFill>
                <a:latin typeface="Times New Roman" pitchFamily="18" charset="0"/>
                <a:ea typeface="+mn-ea"/>
                <a:cs typeface="+mn-cs"/>
              </a:rPr>
              <a:t>A disk sector</a:t>
            </a:r>
          </a:p>
        </p:txBody>
      </p:sp>
      <p:sp>
        <p:nvSpPr>
          <p:cNvPr id="352270" name="Text Box 14"/>
          <p:cNvSpPr txBox="1">
            <a:spLocks noChangeArrowheads="1"/>
          </p:cNvSpPr>
          <p:nvPr/>
        </p:nvSpPr>
        <p:spPr bwMode="auto">
          <a:xfrm>
            <a:off x="1818969" y="3179764"/>
            <a:ext cx="7993370" cy="3323987"/>
          </a:xfrm>
          <a:prstGeom prst="rect">
            <a:avLst/>
          </a:prstGeom>
          <a:noFill/>
          <a:ln w="9525">
            <a:noFill/>
            <a:miter lim="800000"/>
            <a:headEnd/>
            <a:tailEnd/>
          </a:ln>
          <a:effectLst/>
        </p:spPr>
        <p:txBody>
          <a:bodyPr wrap="square">
            <a:spAutoFit/>
          </a:bodyPr>
          <a:lstStyle/>
          <a:p>
            <a:pPr marL="457200" indent="-457200">
              <a:spcBef>
                <a:spcPct val="50000"/>
              </a:spcBef>
              <a:buFontTx/>
              <a:buChar char="•"/>
            </a:pPr>
            <a:r>
              <a:rPr lang="en-US" sz="2800" b="0" dirty="0">
                <a:solidFill>
                  <a:srgbClr val="000000"/>
                </a:solidFill>
                <a:latin typeface="Times New Roman" pitchFamily="18" charset="0"/>
                <a:ea typeface="+mn-ea"/>
                <a:cs typeface="+mn-cs"/>
              </a:rPr>
              <a:t>Preamble: recognize the start of the sector. It also contains the cylinder and sector numbers.</a:t>
            </a:r>
          </a:p>
          <a:p>
            <a:pPr marL="457200" indent="-457200">
              <a:spcBef>
                <a:spcPct val="50000"/>
              </a:spcBef>
              <a:buFontTx/>
              <a:buChar char="•"/>
            </a:pPr>
            <a:r>
              <a:rPr lang="en-US" sz="2800" b="0" dirty="0">
                <a:solidFill>
                  <a:srgbClr val="000000"/>
                </a:solidFill>
                <a:latin typeface="Times New Roman" pitchFamily="18" charset="0"/>
                <a:ea typeface="+mn-ea"/>
                <a:cs typeface="+mn-cs"/>
              </a:rPr>
              <a:t>Data: most disks use 512-byte sectors</a:t>
            </a:r>
          </a:p>
          <a:p>
            <a:pPr marL="457200" indent="-457200">
              <a:spcBef>
                <a:spcPct val="50000"/>
              </a:spcBef>
              <a:buFontTx/>
              <a:buChar char="•"/>
            </a:pPr>
            <a:r>
              <a:rPr lang="en-US" sz="2800" b="0" dirty="0">
                <a:solidFill>
                  <a:srgbClr val="000000"/>
                </a:solidFill>
                <a:latin typeface="Times New Roman" pitchFamily="18" charset="0"/>
                <a:ea typeface="+mn-ea"/>
                <a:cs typeface="+mn-cs"/>
              </a:rPr>
              <a:t>ECC (Error Correcting Code): can be used to recover from errors</a:t>
            </a:r>
          </a:p>
          <a:p>
            <a:pPr marL="457200" indent="-457200">
              <a:spcBef>
                <a:spcPct val="50000"/>
              </a:spcBef>
              <a:buFontTx/>
              <a:buChar char="•"/>
            </a:pPr>
            <a:r>
              <a:rPr lang="en-US" sz="2800" b="0" dirty="0">
                <a:solidFill>
                  <a:srgbClr val="000000"/>
                </a:solidFill>
                <a:latin typeface="Times New Roman" pitchFamily="18" charset="0"/>
                <a:ea typeface="+mn-ea"/>
                <a:cs typeface="+mn-cs"/>
              </a:rPr>
              <a:t>Gap between sectors</a:t>
            </a:r>
          </a:p>
        </p:txBody>
      </p:sp>
      <p:sp>
        <p:nvSpPr>
          <p:cNvPr id="352271" name="Text Box 15"/>
          <p:cNvSpPr txBox="1">
            <a:spLocks noChangeArrowheads="1"/>
          </p:cNvSpPr>
          <p:nvPr/>
        </p:nvSpPr>
        <p:spPr bwMode="auto">
          <a:xfrm>
            <a:off x="9130993" y="1907459"/>
            <a:ext cx="956904" cy="511277"/>
          </a:xfrm>
          <a:prstGeom prst="rect">
            <a:avLst/>
          </a:prstGeom>
          <a:noFill/>
          <a:ln w="28575">
            <a:solidFill>
              <a:schemeClr val="tx1"/>
            </a:solidFill>
            <a:miter lim="800000"/>
            <a:headEnd/>
            <a:tailEnd/>
          </a:ln>
          <a:effectLst/>
        </p:spPr>
        <p:txBody>
          <a:bodyPr wrap="square">
            <a:noAutofit/>
          </a:bodyPr>
          <a:lstStyle/>
          <a:p>
            <a:pPr algn="ctr" eaLnBrk="1" hangingPunct="1">
              <a:spcBef>
                <a:spcPct val="20000"/>
              </a:spcBef>
              <a:buClr>
                <a:srgbClr val="993300"/>
              </a:buClr>
              <a:buSzPct val="60000"/>
            </a:pPr>
            <a:r>
              <a:rPr lang="en-US" sz="2800" b="0" dirty="0">
                <a:solidFill>
                  <a:srgbClr val="000000"/>
                </a:solidFill>
                <a:latin typeface="Tahoma" pitchFamily="34" charset="0"/>
                <a:ea typeface="+mn-ea"/>
                <a:cs typeface="+mn-cs"/>
              </a:rPr>
              <a:t>Gap</a:t>
            </a:r>
          </a:p>
        </p:txBody>
      </p:sp>
      <p:sp>
        <p:nvSpPr>
          <p:cNvPr id="8"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64</a:t>
            </a:fld>
            <a:endParaRPr lang="en-US" altLang="zh-CN" b="0" dirty="0">
              <a:solidFill>
                <a:srgbClr val="000000"/>
              </a:solidFill>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sz="4000"/>
              <a:t>Cost of Read / Write A Disk Block</a:t>
            </a:r>
          </a:p>
        </p:txBody>
      </p:sp>
      <p:sp>
        <p:nvSpPr>
          <p:cNvPr id="353283" name="Rectangle 3"/>
          <p:cNvSpPr>
            <a:spLocks noGrp="1" noChangeArrowheads="1"/>
          </p:cNvSpPr>
          <p:nvPr>
            <p:ph type="body" idx="1"/>
          </p:nvPr>
        </p:nvSpPr>
        <p:spPr>
          <a:xfrm>
            <a:off x="1981200" y="1829211"/>
            <a:ext cx="8305800" cy="4367213"/>
          </a:xfrm>
        </p:spPr>
        <p:txBody>
          <a:bodyPr/>
          <a:lstStyle/>
          <a:p>
            <a:r>
              <a:rPr lang="en-US" sz="2800" dirty="0"/>
              <a:t>Seek time</a:t>
            </a:r>
          </a:p>
          <a:p>
            <a:pPr lvl="1"/>
            <a:r>
              <a:rPr lang="en-US" sz="2400" dirty="0"/>
              <a:t>Time to move the arm to the proper cylinder</a:t>
            </a:r>
          </a:p>
          <a:p>
            <a:pPr lvl="1"/>
            <a:r>
              <a:rPr lang="en-US" sz="2400" dirty="0"/>
              <a:t>Dominate the other two times for most disks</a:t>
            </a:r>
          </a:p>
          <a:p>
            <a:pPr lvl="1"/>
            <a:r>
              <a:rPr lang="en-US" sz="2400" dirty="0"/>
              <a:t>E.g., 0.8 </a:t>
            </a:r>
            <a:r>
              <a:rPr lang="en-US" sz="2400" dirty="0" err="1"/>
              <a:t>msec</a:t>
            </a:r>
            <a:r>
              <a:rPr lang="en-US" sz="2400" dirty="0"/>
              <a:t> for adjacent cylinders</a:t>
            </a:r>
          </a:p>
          <a:p>
            <a:r>
              <a:rPr lang="en-US" sz="2800" dirty="0"/>
              <a:t>Rotational delay</a:t>
            </a:r>
          </a:p>
          <a:p>
            <a:pPr lvl="1"/>
            <a:r>
              <a:rPr lang="en-US" sz="2400" dirty="0"/>
              <a:t>Time for the proper sector to rotate under the head</a:t>
            </a:r>
          </a:p>
          <a:p>
            <a:pPr lvl="1"/>
            <a:r>
              <a:rPr lang="en-US" sz="2400" dirty="0" err="1"/>
              <a:t>E.g</a:t>
            </a:r>
            <a:r>
              <a:rPr lang="en-US" sz="2400" dirty="0"/>
              <a:t>, 0.03 </a:t>
            </a:r>
            <a:r>
              <a:rPr lang="en-US" sz="2400" dirty="0" err="1"/>
              <a:t>msec</a:t>
            </a:r>
            <a:r>
              <a:rPr lang="en-US" sz="2400" dirty="0"/>
              <a:t> for adjacent sectors</a:t>
            </a:r>
          </a:p>
          <a:p>
            <a:r>
              <a:rPr lang="en-US" sz="2800" dirty="0"/>
              <a:t>Data transfer time</a:t>
            </a:r>
          </a:p>
          <a:p>
            <a:pPr lvl="1"/>
            <a:r>
              <a:rPr lang="en-US" sz="2400" dirty="0"/>
              <a:t>E.g., 17 </a:t>
            </a:r>
            <a:r>
              <a:rPr lang="en-US" sz="2400" dirty="0">
                <a:sym typeface="Symbol" pitchFamily="18" charset="2"/>
              </a:rPr>
              <a:t>sec for one sector</a:t>
            </a:r>
            <a:endParaRPr lang="en-US" sz="2400" dirty="0"/>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65</a:t>
            </a:fld>
            <a:endParaRPr lang="en-US" altLang="zh-CN" b="0" dirty="0">
              <a:solidFill>
                <a:srgbClr val="000000"/>
              </a:solidFill>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en-US" dirty="0"/>
              <a:t>Cylinder Skew</a:t>
            </a:r>
          </a:p>
        </p:txBody>
      </p:sp>
      <p:sp>
        <p:nvSpPr>
          <p:cNvPr id="336899" name="Rectangle 3"/>
          <p:cNvSpPr>
            <a:spLocks noGrp="1" noChangeArrowheads="1"/>
          </p:cNvSpPr>
          <p:nvPr>
            <p:ph type="body" idx="1"/>
          </p:nvPr>
        </p:nvSpPr>
        <p:spPr>
          <a:xfrm>
            <a:off x="1956619" y="1759974"/>
            <a:ext cx="8479606" cy="2019864"/>
          </a:xfrm>
        </p:spPr>
        <p:txBody>
          <a:bodyPr>
            <a:normAutofit fontScale="92500"/>
          </a:bodyPr>
          <a:lstStyle/>
          <a:p>
            <a:r>
              <a:rPr lang="en-US" sz="2800" dirty="0"/>
              <a:t>The position of sector 0 on each track is offset from the previous track. This offset is called </a:t>
            </a:r>
            <a:r>
              <a:rPr lang="en-US" sz="2800" i="1" dirty="0"/>
              <a:t>cylinder skew</a:t>
            </a:r>
            <a:r>
              <a:rPr lang="en-US" sz="2800" dirty="0"/>
              <a:t>.</a:t>
            </a:r>
          </a:p>
          <a:p>
            <a:r>
              <a:rPr lang="en-US" sz="2800" dirty="0"/>
              <a:t>Allow the disk to read multiple tracks in one continuous operation without losing data</a:t>
            </a:r>
          </a:p>
        </p:txBody>
      </p:sp>
      <p:sp>
        <p:nvSpPr>
          <p:cNvPr id="336900" name="Oval 4"/>
          <p:cNvSpPr>
            <a:spLocks noChangeArrowheads="1"/>
          </p:cNvSpPr>
          <p:nvPr/>
        </p:nvSpPr>
        <p:spPr bwMode="auto">
          <a:xfrm>
            <a:off x="2036764" y="4281488"/>
            <a:ext cx="2376487" cy="2362200"/>
          </a:xfrm>
          <a:prstGeom prst="ellips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36902" name="Oval 6"/>
          <p:cNvSpPr>
            <a:spLocks noChangeArrowheads="1"/>
          </p:cNvSpPr>
          <p:nvPr/>
        </p:nvSpPr>
        <p:spPr bwMode="auto">
          <a:xfrm>
            <a:off x="2530475" y="4794250"/>
            <a:ext cx="1371600" cy="1371600"/>
          </a:xfrm>
          <a:prstGeom prst="ellips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36903" name="Line 7"/>
          <p:cNvSpPr>
            <a:spLocks noChangeShapeType="1"/>
          </p:cNvSpPr>
          <p:nvPr/>
        </p:nvSpPr>
        <p:spPr bwMode="auto">
          <a:xfrm flipV="1">
            <a:off x="2155825" y="4738688"/>
            <a:ext cx="2071688" cy="1371600"/>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36904" name="Line 8"/>
          <p:cNvSpPr>
            <a:spLocks noChangeShapeType="1"/>
          </p:cNvSpPr>
          <p:nvPr/>
        </p:nvSpPr>
        <p:spPr bwMode="auto">
          <a:xfrm>
            <a:off x="2551114" y="4357688"/>
            <a:ext cx="1265237" cy="2209800"/>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36905" name="Text Box 9"/>
          <p:cNvSpPr txBox="1">
            <a:spLocks noChangeArrowheads="1"/>
          </p:cNvSpPr>
          <p:nvPr/>
        </p:nvSpPr>
        <p:spPr bwMode="auto">
          <a:xfrm>
            <a:off x="3140075" y="4814888"/>
            <a:ext cx="2286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0</a:t>
            </a:r>
          </a:p>
        </p:txBody>
      </p:sp>
      <p:sp>
        <p:nvSpPr>
          <p:cNvPr id="336906" name="Text Box 10"/>
          <p:cNvSpPr txBox="1">
            <a:spLocks noChangeArrowheads="1"/>
          </p:cNvSpPr>
          <p:nvPr/>
        </p:nvSpPr>
        <p:spPr bwMode="auto">
          <a:xfrm>
            <a:off x="3406776" y="5230813"/>
            <a:ext cx="4095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a:t>
            </a:r>
          </a:p>
        </p:txBody>
      </p:sp>
      <p:sp>
        <p:nvSpPr>
          <p:cNvPr id="336907" name="Text Box 11"/>
          <p:cNvSpPr txBox="1">
            <a:spLocks noChangeArrowheads="1"/>
          </p:cNvSpPr>
          <p:nvPr/>
        </p:nvSpPr>
        <p:spPr bwMode="auto">
          <a:xfrm>
            <a:off x="3025775" y="5653088"/>
            <a:ext cx="3429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2</a:t>
            </a:r>
          </a:p>
        </p:txBody>
      </p:sp>
      <p:sp>
        <p:nvSpPr>
          <p:cNvPr id="336908" name="Text Box 12"/>
          <p:cNvSpPr txBox="1">
            <a:spLocks noChangeArrowheads="1"/>
          </p:cNvSpPr>
          <p:nvPr/>
        </p:nvSpPr>
        <p:spPr bwMode="auto">
          <a:xfrm>
            <a:off x="2693988" y="5146675"/>
            <a:ext cx="3429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3</a:t>
            </a:r>
          </a:p>
        </p:txBody>
      </p:sp>
      <p:sp>
        <p:nvSpPr>
          <p:cNvPr id="336909" name="Text Box 13"/>
          <p:cNvSpPr txBox="1">
            <a:spLocks noChangeArrowheads="1"/>
          </p:cNvSpPr>
          <p:nvPr/>
        </p:nvSpPr>
        <p:spPr bwMode="auto">
          <a:xfrm>
            <a:off x="3140075" y="4337050"/>
            <a:ext cx="2286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0</a:t>
            </a:r>
          </a:p>
        </p:txBody>
      </p:sp>
      <p:sp>
        <p:nvSpPr>
          <p:cNvPr id="336910" name="Text Box 14"/>
          <p:cNvSpPr txBox="1">
            <a:spLocks noChangeArrowheads="1"/>
          </p:cNvSpPr>
          <p:nvPr/>
        </p:nvSpPr>
        <p:spPr bwMode="auto">
          <a:xfrm>
            <a:off x="3902076" y="5230813"/>
            <a:ext cx="4095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a:t>
            </a:r>
          </a:p>
        </p:txBody>
      </p:sp>
      <p:sp>
        <p:nvSpPr>
          <p:cNvPr id="336911" name="Text Box 15"/>
          <p:cNvSpPr txBox="1">
            <a:spLocks noChangeArrowheads="1"/>
          </p:cNvSpPr>
          <p:nvPr/>
        </p:nvSpPr>
        <p:spPr bwMode="auto">
          <a:xfrm>
            <a:off x="2865438" y="6110288"/>
            <a:ext cx="3429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2</a:t>
            </a:r>
          </a:p>
        </p:txBody>
      </p:sp>
      <p:sp>
        <p:nvSpPr>
          <p:cNvPr id="336912" name="Text Box 16"/>
          <p:cNvSpPr txBox="1">
            <a:spLocks noChangeArrowheads="1"/>
          </p:cNvSpPr>
          <p:nvPr/>
        </p:nvSpPr>
        <p:spPr bwMode="auto">
          <a:xfrm>
            <a:off x="2187575" y="5105400"/>
            <a:ext cx="3429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3</a:t>
            </a:r>
          </a:p>
        </p:txBody>
      </p:sp>
      <p:sp>
        <p:nvSpPr>
          <p:cNvPr id="336913" name="Oval 17"/>
          <p:cNvSpPr>
            <a:spLocks noChangeArrowheads="1"/>
          </p:cNvSpPr>
          <p:nvPr/>
        </p:nvSpPr>
        <p:spPr bwMode="auto">
          <a:xfrm>
            <a:off x="6380164" y="4237038"/>
            <a:ext cx="2376487" cy="2362200"/>
          </a:xfrm>
          <a:prstGeom prst="ellips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36914" name="Oval 18"/>
          <p:cNvSpPr>
            <a:spLocks noChangeArrowheads="1"/>
          </p:cNvSpPr>
          <p:nvPr/>
        </p:nvSpPr>
        <p:spPr bwMode="auto">
          <a:xfrm>
            <a:off x="6873875" y="4749800"/>
            <a:ext cx="1371600" cy="1371600"/>
          </a:xfrm>
          <a:prstGeom prst="ellips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36915" name="Line 19"/>
          <p:cNvSpPr>
            <a:spLocks noChangeShapeType="1"/>
          </p:cNvSpPr>
          <p:nvPr/>
        </p:nvSpPr>
        <p:spPr bwMode="auto">
          <a:xfrm flipV="1">
            <a:off x="6499225" y="4694238"/>
            <a:ext cx="2071688" cy="1371600"/>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36916" name="Line 20"/>
          <p:cNvSpPr>
            <a:spLocks noChangeShapeType="1"/>
          </p:cNvSpPr>
          <p:nvPr/>
        </p:nvSpPr>
        <p:spPr bwMode="auto">
          <a:xfrm>
            <a:off x="6894514" y="4313238"/>
            <a:ext cx="1265237" cy="2209800"/>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36917" name="Text Box 21"/>
          <p:cNvSpPr txBox="1">
            <a:spLocks noChangeArrowheads="1"/>
          </p:cNvSpPr>
          <p:nvPr/>
        </p:nvSpPr>
        <p:spPr bwMode="auto">
          <a:xfrm>
            <a:off x="7483475" y="4770438"/>
            <a:ext cx="2286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0</a:t>
            </a:r>
          </a:p>
        </p:txBody>
      </p:sp>
      <p:sp>
        <p:nvSpPr>
          <p:cNvPr id="336918" name="Text Box 22"/>
          <p:cNvSpPr txBox="1">
            <a:spLocks noChangeArrowheads="1"/>
          </p:cNvSpPr>
          <p:nvPr/>
        </p:nvSpPr>
        <p:spPr bwMode="auto">
          <a:xfrm>
            <a:off x="7750176" y="5186363"/>
            <a:ext cx="4095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a:t>
            </a:r>
          </a:p>
        </p:txBody>
      </p:sp>
      <p:sp>
        <p:nvSpPr>
          <p:cNvPr id="336919" name="Text Box 23"/>
          <p:cNvSpPr txBox="1">
            <a:spLocks noChangeArrowheads="1"/>
          </p:cNvSpPr>
          <p:nvPr/>
        </p:nvSpPr>
        <p:spPr bwMode="auto">
          <a:xfrm>
            <a:off x="7369175" y="5608638"/>
            <a:ext cx="3429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2</a:t>
            </a:r>
          </a:p>
        </p:txBody>
      </p:sp>
      <p:sp>
        <p:nvSpPr>
          <p:cNvPr id="336920" name="Text Box 24"/>
          <p:cNvSpPr txBox="1">
            <a:spLocks noChangeArrowheads="1"/>
          </p:cNvSpPr>
          <p:nvPr/>
        </p:nvSpPr>
        <p:spPr bwMode="auto">
          <a:xfrm>
            <a:off x="7037388" y="5102225"/>
            <a:ext cx="3429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3</a:t>
            </a:r>
          </a:p>
        </p:txBody>
      </p:sp>
      <p:sp>
        <p:nvSpPr>
          <p:cNvPr id="336921" name="Text Box 25"/>
          <p:cNvSpPr txBox="1">
            <a:spLocks noChangeArrowheads="1"/>
          </p:cNvSpPr>
          <p:nvPr/>
        </p:nvSpPr>
        <p:spPr bwMode="auto">
          <a:xfrm>
            <a:off x="7483475" y="4292600"/>
            <a:ext cx="2667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3</a:t>
            </a:r>
          </a:p>
        </p:txBody>
      </p:sp>
      <p:sp>
        <p:nvSpPr>
          <p:cNvPr id="336922" name="Text Box 26"/>
          <p:cNvSpPr txBox="1">
            <a:spLocks noChangeArrowheads="1"/>
          </p:cNvSpPr>
          <p:nvPr/>
        </p:nvSpPr>
        <p:spPr bwMode="auto">
          <a:xfrm>
            <a:off x="8245476" y="5186363"/>
            <a:ext cx="4095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0</a:t>
            </a:r>
          </a:p>
        </p:txBody>
      </p:sp>
      <p:sp>
        <p:nvSpPr>
          <p:cNvPr id="336923" name="Text Box 27"/>
          <p:cNvSpPr txBox="1">
            <a:spLocks noChangeArrowheads="1"/>
          </p:cNvSpPr>
          <p:nvPr/>
        </p:nvSpPr>
        <p:spPr bwMode="auto">
          <a:xfrm>
            <a:off x="7208838" y="6065838"/>
            <a:ext cx="3429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a:t>
            </a:r>
          </a:p>
        </p:txBody>
      </p:sp>
      <p:sp>
        <p:nvSpPr>
          <p:cNvPr id="336924" name="Text Box 28"/>
          <p:cNvSpPr txBox="1">
            <a:spLocks noChangeArrowheads="1"/>
          </p:cNvSpPr>
          <p:nvPr/>
        </p:nvSpPr>
        <p:spPr bwMode="auto">
          <a:xfrm>
            <a:off x="6530975" y="5060950"/>
            <a:ext cx="342900"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2</a:t>
            </a:r>
          </a:p>
        </p:txBody>
      </p:sp>
      <p:sp>
        <p:nvSpPr>
          <p:cNvPr id="336926" name="Freeform 30"/>
          <p:cNvSpPr>
            <a:spLocks/>
          </p:cNvSpPr>
          <p:nvPr/>
        </p:nvSpPr>
        <p:spPr bwMode="auto">
          <a:xfrm>
            <a:off x="2426998" y="3972997"/>
            <a:ext cx="184731" cy="369332"/>
          </a:xfrm>
          <a:custGeom>
            <a:avLst/>
            <a:gdLst/>
            <a:ahLst/>
            <a:cxnLst>
              <a:cxn ang="0">
                <a:pos x="384" y="0"/>
              </a:cxn>
              <a:cxn ang="0">
                <a:pos x="192" y="48"/>
              </a:cxn>
              <a:cxn ang="0">
                <a:pos x="0" y="144"/>
              </a:cxn>
            </a:cxnLst>
            <a:rect l="0" t="0" r="r" b="b"/>
            <a:pathLst>
              <a:path w="384" h="144">
                <a:moveTo>
                  <a:pt x="384" y="0"/>
                </a:moveTo>
                <a:lnTo>
                  <a:pt x="192" y="48"/>
                </a:lnTo>
                <a:lnTo>
                  <a:pt x="0" y="144"/>
                </a:lnTo>
              </a:path>
            </a:pathLst>
          </a:custGeom>
          <a:noFill/>
          <a:ln w="28575" cap="flat" cmpd="sng">
            <a:solidFill>
              <a:srgbClr val="FF0000"/>
            </a:solidFill>
            <a:prstDash val="solid"/>
            <a:round/>
            <a:headEnd type="none" w="sm" len="sm"/>
            <a:tailEnd type="triangle" w="med" len="med"/>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336927" name="Text Box 31"/>
          <p:cNvSpPr txBox="1">
            <a:spLocks noChangeArrowheads="1"/>
          </p:cNvSpPr>
          <p:nvPr/>
        </p:nvSpPr>
        <p:spPr bwMode="auto">
          <a:xfrm>
            <a:off x="3863975" y="3825876"/>
            <a:ext cx="2039938" cy="646331"/>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Direction of disk rotation</a:t>
            </a:r>
          </a:p>
        </p:txBody>
      </p:sp>
      <p:sp>
        <p:nvSpPr>
          <p:cNvPr id="336928" name="Freeform 32"/>
          <p:cNvSpPr>
            <a:spLocks/>
          </p:cNvSpPr>
          <p:nvPr/>
        </p:nvSpPr>
        <p:spPr bwMode="auto">
          <a:xfrm>
            <a:off x="7086310" y="3892034"/>
            <a:ext cx="184731" cy="369332"/>
          </a:xfrm>
          <a:custGeom>
            <a:avLst/>
            <a:gdLst/>
            <a:ahLst/>
            <a:cxnLst>
              <a:cxn ang="0">
                <a:pos x="384" y="0"/>
              </a:cxn>
              <a:cxn ang="0">
                <a:pos x="192" y="48"/>
              </a:cxn>
              <a:cxn ang="0">
                <a:pos x="0" y="144"/>
              </a:cxn>
            </a:cxnLst>
            <a:rect l="0" t="0" r="r" b="b"/>
            <a:pathLst>
              <a:path w="384" h="144">
                <a:moveTo>
                  <a:pt x="384" y="0"/>
                </a:moveTo>
                <a:lnTo>
                  <a:pt x="192" y="48"/>
                </a:lnTo>
                <a:lnTo>
                  <a:pt x="0" y="144"/>
                </a:lnTo>
              </a:path>
            </a:pathLst>
          </a:custGeom>
          <a:noFill/>
          <a:ln w="28575" cap="flat" cmpd="sng">
            <a:solidFill>
              <a:srgbClr val="FF0000"/>
            </a:solidFill>
            <a:prstDash val="solid"/>
            <a:round/>
            <a:headEnd type="none" w="sm" len="sm"/>
            <a:tailEnd type="triangle" w="med" len="med"/>
          </a:ln>
          <a:effectLst/>
        </p:spPr>
        <p:txBody>
          <a:bodyPr wrap="none" anchor="ctr">
            <a:spAutoFit/>
          </a:bodyPr>
          <a:lstStyle/>
          <a:p>
            <a:pPr algn="ctr"/>
            <a:endParaRPr lang="en-US" b="0">
              <a:solidFill>
                <a:srgbClr val="000000"/>
              </a:solidFill>
              <a:latin typeface="Times New Roman" pitchFamily="18" charset="0"/>
              <a:ea typeface="+mn-ea"/>
              <a:cs typeface="+mn-cs"/>
            </a:endParaRPr>
          </a:p>
        </p:txBody>
      </p:sp>
      <p:sp>
        <p:nvSpPr>
          <p:cNvPr id="336929" name="Text Box 33"/>
          <p:cNvSpPr txBox="1">
            <a:spLocks noChangeArrowheads="1"/>
          </p:cNvSpPr>
          <p:nvPr/>
        </p:nvSpPr>
        <p:spPr bwMode="auto">
          <a:xfrm>
            <a:off x="8159750" y="3779839"/>
            <a:ext cx="2039938" cy="646331"/>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Direction of disk rotation</a:t>
            </a:r>
          </a:p>
        </p:txBody>
      </p:sp>
      <p:sp>
        <p:nvSpPr>
          <p:cNvPr id="336930" name="Text Box 34"/>
          <p:cNvSpPr txBox="1">
            <a:spLocks noChangeArrowheads="1"/>
          </p:cNvSpPr>
          <p:nvPr/>
        </p:nvSpPr>
        <p:spPr bwMode="auto">
          <a:xfrm>
            <a:off x="4227514" y="6110288"/>
            <a:ext cx="18065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No skew</a:t>
            </a:r>
          </a:p>
        </p:txBody>
      </p:sp>
      <p:sp>
        <p:nvSpPr>
          <p:cNvPr id="336931" name="Text Box 35"/>
          <p:cNvSpPr txBox="1">
            <a:spLocks noChangeArrowheads="1"/>
          </p:cNvSpPr>
          <p:nvPr/>
        </p:nvSpPr>
        <p:spPr bwMode="auto">
          <a:xfrm>
            <a:off x="8288338" y="6110288"/>
            <a:ext cx="2379662"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1-sector skew</a:t>
            </a:r>
          </a:p>
        </p:txBody>
      </p:sp>
      <p:sp>
        <p:nvSpPr>
          <p:cNvPr id="3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66</a:t>
            </a:fld>
            <a:endParaRPr lang="en-US" altLang="zh-CN" b="0" dirty="0">
              <a:solidFill>
                <a:srgbClr val="000000"/>
              </a:solidFill>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897370" y="992138"/>
            <a:ext cx="5670550" cy="658813"/>
          </a:xfrm>
        </p:spPr>
        <p:txBody>
          <a:bodyPr/>
          <a:lstStyle/>
          <a:p>
            <a:r>
              <a:rPr lang="en-US" dirty="0"/>
              <a:t>Sector Interleaving</a:t>
            </a:r>
          </a:p>
        </p:txBody>
      </p:sp>
      <p:sp>
        <p:nvSpPr>
          <p:cNvPr id="354323" name="Text Box 19"/>
          <p:cNvSpPr txBox="1">
            <a:spLocks noGrp="1" noChangeArrowheads="1"/>
          </p:cNvSpPr>
          <p:nvPr>
            <p:ph type="body" idx="1"/>
          </p:nvPr>
        </p:nvSpPr>
        <p:spPr>
          <a:xfrm>
            <a:off x="1887795" y="1799302"/>
            <a:ext cx="8438894" cy="1633588"/>
          </a:xfrm>
          <a:noFill/>
          <a:ln/>
        </p:spPr>
        <p:txBody>
          <a:bodyPr>
            <a:normAutofit fontScale="85000" lnSpcReduction="20000"/>
          </a:bodyPr>
          <a:lstStyle/>
          <a:p>
            <a:pPr>
              <a:lnSpc>
                <a:spcPct val="90000"/>
              </a:lnSpc>
              <a:spcBef>
                <a:spcPct val="50000"/>
              </a:spcBef>
              <a:buClrTx/>
              <a:buSzTx/>
              <a:buFontTx/>
              <a:buChar char="•"/>
            </a:pPr>
            <a:r>
              <a:rPr lang="en-US" sz="2800" dirty="0"/>
              <a:t>Consider a controller with one sector buffer. A request of reading two consecutive sectors. When the controller is busy with transferring one sector of data to memory, the next sector will fly by the head. </a:t>
            </a:r>
          </a:p>
          <a:p>
            <a:pPr>
              <a:lnSpc>
                <a:spcPct val="90000"/>
              </a:lnSpc>
              <a:spcBef>
                <a:spcPct val="50000"/>
              </a:spcBef>
              <a:buClrTx/>
              <a:buSzTx/>
              <a:buFontTx/>
              <a:buChar char="•"/>
            </a:pPr>
            <a:r>
              <a:rPr lang="en-US" sz="2800" dirty="0"/>
              <a:t>Solution: sector interleaving</a:t>
            </a:r>
          </a:p>
        </p:txBody>
      </p:sp>
      <p:grpSp>
        <p:nvGrpSpPr>
          <p:cNvPr id="2" name="Group 55"/>
          <p:cNvGrpSpPr>
            <a:grpSpLocks/>
          </p:cNvGrpSpPr>
          <p:nvPr/>
        </p:nvGrpSpPr>
        <p:grpSpPr bwMode="auto">
          <a:xfrm>
            <a:off x="2036764" y="3467100"/>
            <a:ext cx="8320087" cy="2438400"/>
            <a:chOff x="323" y="2263"/>
            <a:chExt cx="5241" cy="1536"/>
          </a:xfrm>
        </p:grpSpPr>
        <p:sp>
          <p:nvSpPr>
            <p:cNvPr id="354308" name="Oval 4"/>
            <p:cNvSpPr>
              <a:spLocks noChangeArrowheads="1"/>
            </p:cNvSpPr>
            <p:nvPr/>
          </p:nvSpPr>
          <p:spPr bwMode="auto">
            <a:xfrm>
              <a:off x="323" y="2311"/>
              <a:ext cx="1497" cy="1488"/>
            </a:xfrm>
            <a:prstGeom prst="ellips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10" name="Line 6"/>
            <p:cNvSpPr>
              <a:spLocks noChangeShapeType="1"/>
            </p:cNvSpPr>
            <p:nvPr/>
          </p:nvSpPr>
          <p:spPr bwMode="auto">
            <a:xfrm flipV="1">
              <a:off x="398" y="2599"/>
              <a:ext cx="1305" cy="864"/>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11" name="Line 7"/>
            <p:cNvSpPr>
              <a:spLocks noChangeShapeType="1"/>
            </p:cNvSpPr>
            <p:nvPr/>
          </p:nvSpPr>
          <p:spPr bwMode="auto">
            <a:xfrm>
              <a:off x="647" y="2359"/>
              <a:ext cx="797" cy="1392"/>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17" name="Text Box 13"/>
            <p:cNvSpPr txBox="1">
              <a:spLocks noChangeArrowheads="1"/>
            </p:cNvSpPr>
            <p:nvPr/>
          </p:nvSpPr>
          <p:spPr bwMode="auto">
            <a:xfrm>
              <a:off x="1445" y="2777"/>
              <a:ext cx="258"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a:t>
              </a:r>
            </a:p>
          </p:txBody>
        </p:sp>
        <p:sp>
          <p:nvSpPr>
            <p:cNvPr id="354318" name="Text Box 14"/>
            <p:cNvSpPr txBox="1">
              <a:spLocks noChangeArrowheads="1"/>
            </p:cNvSpPr>
            <p:nvPr/>
          </p:nvSpPr>
          <p:spPr bwMode="auto">
            <a:xfrm>
              <a:off x="1337" y="3197"/>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2</a:t>
              </a:r>
            </a:p>
          </p:txBody>
        </p:sp>
        <p:sp>
          <p:nvSpPr>
            <p:cNvPr id="354319" name="Text Box 15"/>
            <p:cNvSpPr txBox="1">
              <a:spLocks noChangeArrowheads="1"/>
            </p:cNvSpPr>
            <p:nvPr/>
          </p:nvSpPr>
          <p:spPr bwMode="auto">
            <a:xfrm>
              <a:off x="997" y="3341"/>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3</a:t>
              </a:r>
            </a:p>
          </p:txBody>
        </p:sp>
        <p:sp>
          <p:nvSpPr>
            <p:cNvPr id="354325" name="Line 21"/>
            <p:cNvSpPr>
              <a:spLocks noChangeShapeType="1"/>
            </p:cNvSpPr>
            <p:nvPr/>
          </p:nvSpPr>
          <p:spPr bwMode="auto">
            <a:xfrm flipH="1">
              <a:off x="925" y="2359"/>
              <a:ext cx="240" cy="1392"/>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27" name="Line 23"/>
            <p:cNvSpPr>
              <a:spLocks noChangeShapeType="1"/>
            </p:cNvSpPr>
            <p:nvPr/>
          </p:nvSpPr>
          <p:spPr bwMode="auto">
            <a:xfrm>
              <a:off x="323" y="2921"/>
              <a:ext cx="1497" cy="223"/>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28" name="Text Box 24"/>
            <p:cNvSpPr txBox="1">
              <a:spLocks noChangeArrowheads="1"/>
            </p:cNvSpPr>
            <p:nvPr/>
          </p:nvSpPr>
          <p:spPr bwMode="auto">
            <a:xfrm>
              <a:off x="1187" y="2489"/>
              <a:ext cx="258"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0</a:t>
              </a:r>
            </a:p>
          </p:txBody>
        </p:sp>
        <p:sp>
          <p:nvSpPr>
            <p:cNvPr id="354329" name="Text Box 25"/>
            <p:cNvSpPr txBox="1">
              <a:spLocks noChangeArrowheads="1"/>
            </p:cNvSpPr>
            <p:nvPr/>
          </p:nvSpPr>
          <p:spPr bwMode="auto">
            <a:xfrm>
              <a:off x="709" y="3341"/>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4</a:t>
              </a:r>
            </a:p>
          </p:txBody>
        </p:sp>
        <p:sp>
          <p:nvSpPr>
            <p:cNvPr id="354330" name="Text Box 26"/>
            <p:cNvSpPr txBox="1">
              <a:spLocks noChangeArrowheads="1"/>
            </p:cNvSpPr>
            <p:nvPr/>
          </p:nvSpPr>
          <p:spPr bwMode="auto">
            <a:xfrm>
              <a:off x="418" y="3053"/>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5</a:t>
              </a:r>
            </a:p>
          </p:txBody>
        </p:sp>
        <p:sp>
          <p:nvSpPr>
            <p:cNvPr id="354331" name="Text Box 27"/>
            <p:cNvSpPr txBox="1">
              <a:spLocks noChangeArrowheads="1"/>
            </p:cNvSpPr>
            <p:nvPr/>
          </p:nvSpPr>
          <p:spPr bwMode="auto">
            <a:xfrm>
              <a:off x="539" y="2633"/>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6</a:t>
              </a:r>
            </a:p>
          </p:txBody>
        </p:sp>
        <p:sp>
          <p:nvSpPr>
            <p:cNvPr id="354332" name="Text Box 28"/>
            <p:cNvSpPr txBox="1">
              <a:spLocks noChangeArrowheads="1"/>
            </p:cNvSpPr>
            <p:nvPr/>
          </p:nvSpPr>
          <p:spPr bwMode="auto">
            <a:xfrm>
              <a:off x="877" y="2489"/>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7</a:t>
              </a:r>
            </a:p>
          </p:txBody>
        </p:sp>
        <p:sp>
          <p:nvSpPr>
            <p:cNvPr id="354333" name="Oval 29"/>
            <p:cNvSpPr>
              <a:spLocks noChangeArrowheads="1"/>
            </p:cNvSpPr>
            <p:nvPr/>
          </p:nvSpPr>
          <p:spPr bwMode="auto">
            <a:xfrm>
              <a:off x="2278" y="2308"/>
              <a:ext cx="1497" cy="1488"/>
            </a:xfrm>
            <a:prstGeom prst="ellips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34" name="Line 30"/>
            <p:cNvSpPr>
              <a:spLocks noChangeShapeType="1"/>
            </p:cNvSpPr>
            <p:nvPr/>
          </p:nvSpPr>
          <p:spPr bwMode="auto">
            <a:xfrm flipV="1">
              <a:off x="2353" y="2596"/>
              <a:ext cx="1305" cy="864"/>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35" name="Line 31"/>
            <p:cNvSpPr>
              <a:spLocks noChangeShapeType="1"/>
            </p:cNvSpPr>
            <p:nvPr/>
          </p:nvSpPr>
          <p:spPr bwMode="auto">
            <a:xfrm>
              <a:off x="2602" y="2356"/>
              <a:ext cx="797" cy="1392"/>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36" name="Text Box 32"/>
            <p:cNvSpPr txBox="1">
              <a:spLocks noChangeArrowheads="1"/>
            </p:cNvSpPr>
            <p:nvPr/>
          </p:nvSpPr>
          <p:spPr bwMode="auto">
            <a:xfrm>
              <a:off x="3400" y="2774"/>
              <a:ext cx="258"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4</a:t>
              </a:r>
            </a:p>
          </p:txBody>
        </p:sp>
        <p:sp>
          <p:nvSpPr>
            <p:cNvPr id="354337" name="Text Box 33"/>
            <p:cNvSpPr txBox="1">
              <a:spLocks noChangeArrowheads="1"/>
            </p:cNvSpPr>
            <p:nvPr/>
          </p:nvSpPr>
          <p:spPr bwMode="auto">
            <a:xfrm>
              <a:off x="3292" y="3194"/>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FF66FF"/>
                  </a:solidFill>
                  <a:latin typeface="Times New Roman" pitchFamily="18" charset="0"/>
                  <a:ea typeface="+mn-ea"/>
                  <a:cs typeface="+mn-cs"/>
                </a:rPr>
                <a:t>1</a:t>
              </a:r>
            </a:p>
          </p:txBody>
        </p:sp>
        <p:sp>
          <p:nvSpPr>
            <p:cNvPr id="354338" name="Text Box 34"/>
            <p:cNvSpPr txBox="1">
              <a:spLocks noChangeArrowheads="1"/>
            </p:cNvSpPr>
            <p:nvPr/>
          </p:nvSpPr>
          <p:spPr bwMode="auto">
            <a:xfrm>
              <a:off x="2952" y="3338"/>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5</a:t>
              </a:r>
            </a:p>
          </p:txBody>
        </p:sp>
        <p:sp>
          <p:nvSpPr>
            <p:cNvPr id="354339" name="Line 35"/>
            <p:cNvSpPr>
              <a:spLocks noChangeShapeType="1"/>
            </p:cNvSpPr>
            <p:nvPr/>
          </p:nvSpPr>
          <p:spPr bwMode="auto">
            <a:xfrm flipH="1">
              <a:off x="2880" y="2356"/>
              <a:ext cx="240" cy="1392"/>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40" name="Line 36"/>
            <p:cNvSpPr>
              <a:spLocks noChangeShapeType="1"/>
            </p:cNvSpPr>
            <p:nvPr/>
          </p:nvSpPr>
          <p:spPr bwMode="auto">
            <a:xfrm>
              <a:off x="2278" y="2918"/>
              <a:ext cx="1497" cy="223"/>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41" name="Text Box 37"/>
            <p:cNvSpPr txBox="1">
              <a:spLocks noChangeArrowheads="1"/>
            </p:cNvSpPr>
            <p:nvPr/>
          </p:nvSpPr>
          <p:spPr bwMode="auto">
            <a:xfrm>
              <a:off x="3142" y="2486"/>
              <a:ext cx="258" cy="233"/>
            </a:xfrm>
            <a:prstGeom prst="rect">
              <a:avLst/>
            </a:prstGeom>
            <a:noFill/>
            <a:ln w="9525">
              <a:noFill/>
              <a:miter lim="800000"/>
              <a:headEnd/>
              <a:tailEnd/>
            </a:ln>
            <a:effectLst/>
          </p:spPr>
          <p:txBody>
            <a:bodyPr>
              <a:spAutoFit/>
            </a:bodyPr>
            <a:lstStyle/>
            <a:p>
              <a:pPr algn="ctr">
                <a:spcBef>
                  <a:spcPct val="50000"/>
                </a:spcBef>
              </a:pPr>
              <a:r>
                <a:rPr lang="en-US" b="0">
                  <a:solidFill>
                    <a:srgbClr val="FF66FF"/>
                  </a:solidFill>
                  <a:latin typeface="Times New Roman" pitchFamily="18" charset="0"/>
                  <a:ea typeface="+mn-ea"/>
                  <a:cs typeface="+mn-cs"/>
                </a:rPr>
                <a:t>0</a:t>
              </a:r>
            </a:p>
          </p:txBody>
        </p:sp>
        <p:sp>
          <p:nvSpPr>
            <p:cNvPr id="354342" name="Text Box 38"/>
            <p:cNvSpPr txBox="1">
              <a:spLocks noChangeArrowheads="1"/>
            </p:cNvSpPr>
            <p:nvPr/>
          </p:nvSpPr>
          <p:spPr bwMode="auto">
            <a:xfrm>
              <a:off x="2664" y="3338"/>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2</a:t>
              </a:r>
            </a:p>
          </p:txBody>
        </p:sp>
        <p:sp>
          <p:nvSpPr>
            <p:cNvPr id="354343" name="Text Box 39"/>
            <p:cNvSpPr txBox="1">
              <a:spLocks noChangeArrowheads="1"/>
            </p:cNvSpPr>
            <p:nvPr/>
          </p:nvSpPr>
          <p:spPr bwMode="auto">
            <a:xfrm>
              <a:off x="2373" y="3050"/>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6</a:t>
              </a:r>
            </a:p>
          </p:txBody>
        </p:sp>
        <p:sp>
          <p:nvSpPr>
            <p:cNvPr id="354344" name="Text Box 40"/>
            <p:cNvSpPr txBox="1">
              <a:spLocks noChangeArrowheads="1"/>
            </p:cNvSpPr>
            <p:nvPr/>
          </p:nvSpPr>
          <p:spPr bwMode="auto">
            <a:xfrm>
              <a:off x="2494" y="2630"/>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3</a:t>
              </a:r>
            </a:p>
          </p:txBody>
        </p:sp>
        <p:sp>
          <p:nvSpPr>
            <p:cNvPr id="354345" name="Text Box 41"/>
            <p:cNvSpPr txBox="1">
              <a:spLocks noChangeArrowheads="1"/>
            </p:cNvSpPr>
            <p:nvPr/>
          </p:nvSpPr>
          <p:spPr bwMode="auto">
            <a:xfrm>
              <a:off x="2832" y="2486"/>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7</a:t>
              </a:r>
            </a:p>
          </p:txBody>
        </p:sp>
        <p:sp>
          <p:nvSpPr>
            <p:cNvPr id="354346" name="Oval 42"/>
            <p:cNvSpPr>
              <a:spLocks noChangeArrowheads="1"/>
            </p:cNvSpPr>
            <p:nvPr/>
          </p:nvSpPr>
          <p:spPr bwMode="auto">
            <a:xfrm>
              <a:off x="4067" y="2263"/>
              <a:ext cx="1497" cy="1488"/>
            </a:xfrm>
            <a:prstGeom prst="ellips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47" name="Line 43"/>
            <p:cNvSpPr>
              <a:spLocks noChangeShapeType="1"/>
            </p:cNvSpPr>
            <p:nvPr/>
          </p:nvSpPr>
          <p:spPr bwMode="auto">
            <a:xfrm flipV="1">
              <a:off x="4142" y="2551"/>
              <a:ext cx="1305" cy="864"/>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48" name="Line 44"/>
            <p:cNvSpPr>
              <a:spLocks noChangeShapeType="1"/>
            </p:cNvSpPr>
            <p:nvPr/>
          </p:nvSpPr>
          <p:spPr bwMode="auto">
            <a:xfrm>
              <a:off x="4391" y="2311"/>
              <a:ext cx="797" cy="1392"/>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49" name="Text Box 45"/>
            <p:cNvSpPr txBox="1">
              <a:spLocks noChangeArrowheads="1"/>
            </p:cNvSpPr>
            <p:nvPr/>
          </p:nvSpPr>
          <p:spPr bwMode="auto">
            <a:xfrm>
              <a:off x="5189" y="2729"/>
              <a:ext cx="258"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3</a:t>
              </a:r>
            </a:p>
          </p:txBody>
        </p:sp>
        <p:sp>
          <p:nvSpPr>
            <p:cNvPr id="354350" name="Text Box 46"/>
            <p:cNvSpPr txBox="1">
              <a:spLocks noChangeArrowheads="1"/>
            </p:cNvSpPr>
            <p:nvPr/>
          </p:nvSpPr>
          <p:spPr bwMode="auto">
            <a:xfrm>
              <a:off x="5081" y="3149"/>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6</a:t>
              </a:r>
            </a:p>
          </p:txBody>
        </p:sp>
        <p:sp>
          <p:nvSpPr>
            <p:cNvPr id="354351" name="Text Box 47"/>
            <p:cNvSpPr txBox="1">
              <a:spLocks noChangeArrowheads="1"/>
            </p:cNvSpPr>
            <p:nvPr/>
          </p:nvSpPr>
          <p:spPr bwMode="auto">
            <a:xfrm>
              <a:off x="4741" y="3293"/>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FF66FF"/>
                  </a:solidFill>
                  <a:latin typeface="Times New Roman" pitchFamily="18" charset="0"/>
                  <a:ea typeface="+mn-ea"/>
                  <a:cs typeface="+mn-cs"/>
                </a:rPr>
                <a:t>1</a:t>
              </a:r>
            </a:p>
          </p:txBody>
        </p:sp>
        <p:sp>
          <p:nvSpPr>
            <p:cNvPr id="354352" name="Line 48"/>
            <p:cNvSpPr>
              <a:spLocks noChangeShapeType="1"/>
            </p:cNvSpPr>
            <p:nvPr/>
          </p:nvSpPr>
          <p:spPr bwMode="auto">
            <a:xfrm flipH="1">
              <a:off x="4669" y="2311"/>
              <a:ext cx="240" cy="1392"/>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53" name="Line 49"/>
            <p:cNvSpPr>
              <a:spLocks noChangeShapeType="1"/>
            </p:cNvSpPr>
            <p:nvPr/>
          </p:nvSpPr>
          <p:spPr bwMode="auto">
            <a:xfrm>
              <a:off x="4067" y="2873"/>
              <a:ext cx="1497" cy="223"/>
            </a:xfrm>
            <a:prstGeom prst="line">
              <a:avLst/>
            </a:prstGeom>
            <a:noFill/>
            <a:ln w="9525">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4354" name="Text Box 50"/>
            <p:cNvSpPr txBox="1">
              <a:spLocks noChangeArrowheads="1"/>
            </p:cNvSpPr>
            <p:nvPr/>
          </p:nvSpPr>
          <p:spPr bwMode="auto">
            <a:xfrm>
              <a:off x="4931" y="2441"/>
              <a:ext cx="258" cy="233"/>
            </a:xfrm>
            <a:prstGeom prst="rect">
              <a:avLst/>
            </a:prstGeom>
            <a:noFill/>
            <a:ln w="9525">
              <a:noFill/>
              <a:miter lim="800000"/>
              <a:headEnd/>
              <a:tailEnd/>
            </a:ln>
            <a:effectLst/>
          </p:spPr>
          <p:txBody>
            <a:bodyPr>
              <a:spAutoFit/>
            </a:bodyPr>
            <a:lstStyle/>
            <a:p>
              <a:pPr algn="ctr">
                <a:spcBef>
                  <a:spcPct val="50000"/>
                </a:spcBef>
              </a:pPr>
              <a:r>
                <a:rPr lang="en-US" b="0">
                  <a:solidFill>
                    <a:srgbClr val="FF66FF"/>
                  </a:solidFill>
                  <a:latin typeface="Times New Roman" pitchFamily="18" charset="0"/>
                  <a:ea typeface="+mn-ea"/>
                  <a:cs typeface="+mn-cs"/>
                </a:rPr>
                <a:t>0</a:t>
              </a:r>
            </a:p>
          </p:txBody>
        </p:sp>
        <p:sp>
          <p:nvSpPr>
            <p:cNvPr id="354355" name="Text Box 51"/>
            <p:cNvSpPr txBox="1">
              <a:spLocks noChangeArrowheads="1"/>
            </p:cNvSpPr>
            <p:nvPr/>
          </p:nvSpPr>
          <p:spPr bwMode="auto">
            <a:xfrm>
              <a:off x="4453" y="3293"/>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4</a:t>
              </a:r>
            </a:p>
          </p:txBody>
        </p:sp>
        <p:sp>
          <p:nvSpPr>
            <p:cNvPr id="354356" name="Text Box 52"/>
            <p:cNvSpPr txBox="1">
              <a:spLocks noChangeArrowheads="1"/>
            </p:cNvSpPr>
            <p:nvPr/>
          </p:nvSpPr>
          <p:spPr bwMode="auto">
            <a:xfrm>
              <a:off x="4162" y="3005"/>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7</a:t>
              </a:r>
            </a:p>
          </p:txBody>
        </p:sp>
        <p:sp>
          <p:nvSpPr>
            <p:cNvPr id="354357" name="Text Box 53"/>
            <p:cNvSpPr txBox="1">
              <a:spLocks noChangeArrowheads="1"/>
            </p:cNvSpPr>
            <p:nvPr/>
          </p:nvSpPr>
          <p:spPr bwMode="auto">
            <a:xfrm>
              <a:off x="4283" y="2585"/>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2</a:t>
              </a:r>
            </a:p>
          </p:txBody>
        </p:sp>
        <p:sp>
          <p:nvSpPr>
            <p:cNvPr id="354358" name="Text Box 54"/>
            <p:cNvSpPr txBox="1">
              <a:spLocks noChangeArrowheads="1"/>
            </p:cNvSpPr>
            <p:nvPr/>
          </p:nvSpPr>
          <p:spPr bwMode="auto">
            <a:xfrm>
              <a:off x="4621" y="2441"/>
              <a:ext cx="216" cy="233"/>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5</a:t>
              </a:r>
            </a:p>
          </p:txBody>
        </p:sp>
      </p:grpSp>
      <p:sp>
        <p:nvSpPr>
          <p:cNvPr id="354360" name="Text Box 56"/>
          <p:cNvSpPr txBox="1">
            <a:spLocks noChangeArrowheads="1"/>
          </p:cNvSpPr>
          <p:nvPr/>
        </p:nvSpPr>
        <p:spPr bwMode="auto">
          <a:xfrm>
            <a:off x="1951038" y="6057900"/>
            <a:ext cx="2311400" cy="369332"/>
          </a:xfrm>
          <a:prstGeom prst="rect">
            <a:avLst/>
          </a:prstGeom>
          <a:noFill/>
          <a:ln w="9525">
            <a:noFill/>
            <a:miter lim="800000"/>
            <a:headEnd/>
            <a:tailEnd/>
          </a:ln>
          <a:effectLst/>
        </p:spPr>
        <p:txBody>
          <a:bodyPr>
            <a:spAutoFit/>
          </a:bodyPr>
          <a:lstStyle/>
          <a:p>
            <a:pPr algn="ctr">
              <a:spcBef>
                <a:spcPct val="50000"/>
              </a:spcBef>
            </a:pPr>
            <a:r>
              <a:rPr lang="en-US" b="0">
                <a:solidFill>
                  <a:srgbClr val="996633"/>
                </a:solidFill>
                <a:latin typeface="Times New Roman" pitchFamily="18" charset="0"/>
                <a:ea typeface="+mn-ea"/>
                <a:cs typeface="+mn-cs"/>
              </a:rPr>
              <a:t>No interleaving</a:t>
            </a:r>
          </a:p>
        </p:txBody>
      </p:sp>
      <p:sp>
        <p:nvSpPr>
          <p:cNvPr id="354361" name="Text Box 57"/>
          <p:cNvSpPr txBox="1">
            <a:spLocks noChangeArrowheads="1"/>
          </p:cNvSpPr>
          <p:nvPr/>
        </p:nvSpPr>
        <p:spPr bwMode="auto">
          <a:xfrm>
            <a:off x="4789489" y="6057900"/>
            <a:ext cx="2840037" cy="369332"/>
          </a:xfrm>
          <a:prstGeom prst="rect">
            <a:avLst/>
          </a:prstGeom>
          <a:noFill/>
          <a:ln w="9525">
            <a:noFill/>
            <a:miter lim="800000"/>
            <a:headEnd/>
            <a:tailEnd/>
          </a:ln>
          <a:effectLst/>
        </p:spPr>
        <p:txBody>
          <a:bodyPr>
            <a:spAutoFit/>
          </a:bodyPr>
          <a:lstStyle/>
          <a:p>
            <a:pPr algn="ctr">
              <a:spcBef>
                <a:spcPct val="50000"/>
              </a:spcBef>
            </a:pPr>
            <a:r>
              <a:rPr lang="en-US" b="0">
                <a:solidFill>
                  <a:srgbClr val="996633"/>
                </a:solidFill>
                <a:latin typeface="Times New Roman" pitchFamily="18" charset="0"/>
                <a:ea typeface="+mn-ea"/>
                <a:cs typeface="+mn-cs"/>
              </a:rPr>
              <a:t>Single interleaving</a:t>
            </a:r>
          </a:p>
        </p:txBody>
      </p:sp>
      <p:sp>
        <p:nvSpPr>
          <p:cNvPr id="354362" name="Text Box 58"/>
          <p:cNvSpPr txBox="1">
            <a:spLocks noChangeArrowheads="1"/>
          </p:cNvSpPr>
          <p:nvPr/>
        </p:nvSpPr>
        <p:spPr bwMode="auto">
          <a:xfrm>
            <a:off x="7629526" y="6064250"/>
            <a:ext cx="3038475" cy="369332"/>
          </a:xfrm>
          <a:prstGeom prst="rect">
            <a:avLst/>
          </a:prstGeom>
          <a:noFill/>
          <a:ln w="9525">
            <a:noFill/>
            <a:miter lim="800000"/>
            <a:headEnd/>
            <a:tailEnd/>
          </a:ln>
          <a:effectLst/>
        </p:spPr>
        <p:txBody>
          <a:bodyPr>
            <a:spAutoFit/>
          </a:bodyPr>
          <a:lstStyle/>
          <a:p>
            <a:pPr algn="ctr">
              <a:spcBef>
                <a:spcPct val="50000"/>
              </a:spcBef>
            </a:pPr>
            <a:r>
              <a:rPr lang="en-US" b="0">
                <a:solidFill>
                  <a:srgbClr val="996633"/>
                </a:solidFill>
                <a:latin typeface="Times New Roman" pitchFamily="18" charset="0"/>
                <a:ea typeface="+mn-ea"/>
                <a:cs typeface="+mn-cs"/>
              </a:rPr>
              <a:t>Double interleaving</a:t>
            </a:r>
          </a:p>
        </p:txBody>
      </p:sp>
      <p:sp>
        <p:nvSpPr>
          <p:cNvPr id="354363" name="Freeform 59"/>
          <p:cNvSpPr>
            <a:spLocks/>
          </p:cNvSpPr>
          <p:nvPr/>
        </p:nvSpPr>
        <p:spPr bwMode="auto">
          <a:xfrm>
            <a:off x="1882775" y="3635653"/>
            <a:ext cx="609600" cy="369332"/>
          </a:xfrm>
          <a:custGeom>
            <a:avLst/>
            <a:gdLst/>
            <a:ahLst/>
            <a:cxnLst>
              <a:cxn ang="0">
                <a:pos x="384" y="0"/>
              </a:cxn>
              <a:cxn ang="0">
                <a:pos x="192" y="48"/>
              </a:cxn>
              <a:cxn ang="0">
                <a:pos x="0" y="144"/>
              </a:cxn>
            </a:cxnLst>
            <a:rect l="0" t="0" r="r" b="b"/>
            <a:pathLst>
              <a:path w="384" h="144">
                <a:moveTo>
                  <a:pt x="384" y="0"/>
                </a:moveTo>
                <a:lnTo>
                  <a:pt x="192" y="48"/>
                </a:lnTo>
                <a:lnTo>
                  <a:pt x="0" y="144"/>
                </a:lnTo>
              </a:path>
            </a:pathLst>
          </a:custGeom>
          <a:noFill/>
          <a:ln w="28575" cap="flat" cmpd="sng">
            <a:solidFill>
              <a:srgbClr val="FF0000"/>
            </a:solidFill>
            <a:prstDash val="solid"/>
            <a:round/>
            <a:headEnd type="none" w="sm" len="sm"/>
            <a:tailEnd type="triangle" w="med" len="med"/>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54364" name="Freeform 60"/>
          <p:cNvSpPr>
            <a:spLocks/>
          </p:cNvSpPr>
          <p:nvPr/>
        </p:nvSpPr>
        <p:spPr bwMode="auto">
          <a:xfrm>
            <a:off x="4835525" y="3713440"/>
            <a:ext cx="609600" cy="369332"/>
          </a:xfrm>
          <a:custGeom>
            <a:avLst/>
            <a:gdLst/>
            <a:ahLst/>
            <a:cxnLst>
              <a:cxn ang="0">
                <a:pos x="384" y="0"/>
              </a:cxn>
              <a:cxn ang="0">
                <a:pos x="192" y="48"/>
              </a:cxn>
              <a:cxn ang="0">
                <a:pos x="0" y="144"/>
              </a:cxn>
            </a:cxnLst>
            <a:rect l="0" t="0" r="r" b="b"/>
            <a:pathLst>
              <a:path w="384" h="144">
                <a:moveTo>
                  <a:pt x="384" y="0"/>
                </a:moveTo>
                <a:lnTo>
                  <a:pt x="192" y="48"/>
                </a:lnTo>
                <a:lnTo>
                  <a:pt x="0" y="144"/>
                </a:lnTo>
              </a:path>
            </a:pathLst>
          </a:custGeom>
          <a:noFill/>
          <a:ln w="28575" cap="flat" cmpd="sng">
            <a:solidFill>
              <a:srgbClr val="FF0000"/>
            </a:solidFill>
            <a:prstDash val="solid"/>
            <a:round/>
            <a:headEnd type="none" w="sm" len="sm"/>
            <a:tailEnd type="triangle" w="med" len="med"/>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354365" name="Freeform 61"/>
          <p:cNvSpPr>
            <a:spLocks/>
          </p:cNvSpPr>
          <p:nvPr/>
        </p:nvSpPr>
        <p:spPr bwMode="auto">
          <a:xfrm>
            <a:off x="7864475" y="3507065"/>
            <a:ext cx="609600" cy="369332"/>
          </a:xfrm>
          <a:custGeom>
            <a:avLst/>
            <a:gdLst/>
            <a:ahLst/>
            <a:cxnLst>
              <a:cxn ang="0">
                <a:pos x="384" y="0"/>
              </a:cxn>
              <a:cxn ang="0">
                <a:pos x="192" y="48"/>
              </a:cxn>
              <a:cxn ang="0">
                <a:pos x="0" y="144"/>
              </a:cxn>
            </a:cxnLst>
            <a:rect l="0" t="0" r="r" b="b"/>
            <a:pathLst>
              <a:path w="384" h="144">
                <a:moveTo>
                  <a:pt x="384" y="0"/>
                </a:moveTo>
                <a:lnTo>
                  <a:pt x="192" y="48"/>
                </a:lnTo>
                <a:lnTo>
                  <a:pt x="0" y="144"/>
                </a:lnTo>
              </a:path>
            </a:pathLst>
          </a:custGeom>
          <a:noFill/>
          <a:ln w="28575" cap="flat" cmpd="sng">
            <a:solidFill>
              <a:srgbClr val="FF0000"/>
            </a:solidFill>
            <a:prstDash val="solid"/>
            <a:round/>
            <a:headEnd type="none" w="sm" len="sm"/>
            <a:tailEnd type="triangle" w="med" len="med"/>
          </a:ln>
          <a:effectLst/>
        </p:spPr>
        <p:txBody>
          <a:bodyPr anchor="ctr">
            <a:spAutoFit/>
          </a:bodyPr>
          <a:lstStyle/>
          <a:p>
            <a:pPr algn="ctr"/>
            <a:endParaRPr lang="en-US" b="0">
              <a:solidFill>
                <a:srgbClr val="000000"/>
              </a:solidFill>
              <a:latin typeface="Times New Roman" pitchFamily="18" charset="0"/>
              <a:ea typeface="+mn-ea"/>
              <a:cs typeface="+mn-cs"/>
            </a:endParaRPr>
          </a:p>
        </p:txBody>
      </p:sp>
      <p:sp>
        <p:nvSpPr>
          <p:cNvPr id="50"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67</a:t>
            </a:fld>
            <a:endParaRPr lang="en-US" altLang="zh-CN" b="0" dirty="0">
              <a:solidFill>
                <a:srgbClr val="000000"/>
              </a:solidFill>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a:spLocks noGrp="1"/>
          </p:cNvSpPr>
          <p:nvPr>
            <p:ph type="sldNum" sz="quarter" idx="11"/>
          </p:nvPr>
        </p:nvSpPr>
        <p:spPr>
          <a:noFill/>
        </p:spPr>
        <p:txBody>
          <a:bodyPr/>
          <a:lstStyle/>
          <a:p>
            <a:fld id="{68B41F89-DEFA-4AB4-87F9-F55299215BB5}" type="slidenum">
              <a:rPr lang="en-US" altLang="zh-CN" b="0">
                <a:solidFill>
                  <a:srgbClr val="000000"/>
                </a:solidFill>
                <a:cs typeface="+mn-cs"/>
              </a:rPr>
              <a:pPr/>
              <a:t>68</a:t>
            </a:fld>
            <a:endParaRPr lang="en-US" altLang="zh-CN" b="0">
              <a:solidFill>
                <a:srgbClr val="000000"/>
              </a:solidFill>
              <a:cs typeface="+mn-cs"/>
            </a:endParaRPr>
          </a:p>
        </p:txBody>
      </p:sp>
      <p:sp>
        <p:nvSpPr>
          <p:cNvPr id="16388" name="Rectangle 2"/>
          <p:cNvSpPr>
            <a:spLocks noGrp="1" noChangeArrowheads="1"/>
          </p:cNvSpPr>
          <p:nvPr>
            <p:ph type="title"/>
          </p:nvPr>
        </p:nvSpPr>
        <p:spPr/>
        <p:txBody>
          <a:bodyPr/>
          <a:lstStyle/>
          <a:p>
            <a:pPr eaLnBrk="1" hangingPunct="1"/>
            <a:r>
              <a:rPr lang="en-US" altLang="zh-CN">
                <a:ea typeface="宋体" charset="-122"/>
              </a:rPr>
              <a:t>Disk Scheduling</a:t>
            </a:r>
          </a:p>
        </p:txBody>
      </p:sp>
      <p:sp>
        <p:nvSpPr>
          <p:cNvPr id="16389" name="Rectangle 3"/>
          <p:cNvSpPr>
            <a:spLocks noGrp="1" noChangeArrowheads="1"/>
          </p:cNvSpPr>
          <p:nvPr>
            <p:ph type="body" idx="1"/>
          </p:nvPr>
        </p:nvSpPr>
        <p:spPr/>
        <p:txBody>
          <a:bodyPr>
            <a:normAutofit/>
          </a:bodyPr>
          <a:lstStyle/>
          <a:p>
            <a:pPr eaLnBrk="1" hangingPunct="1">
              <a:lnSpc>
                <a:spcPct val="90000"/>
              </a:lnSpc>
            </a:pPr>
            <a:r>
              <a:rPr lang="en-US" altLang="zh-CN" sz="2800" dirty="0">
                <a:ea typeface="宋体" charset="-122"/>
              </a:rPr>
              <a:t>Want to schedule disk requests to optimize performance. Must consider</a:t>
            </a:r>
          </a:p>
          <a:p>
            <a:pPr lvl="1" eaLnBrk="1" hangingPunct="1">
              <a:lnSpc>
                <a:spcPct val="90000"/>
              </a:lnSpc>
            </a:pPr>
            <a:r>
              <a:rPr lang="en-US" altLang="zh-CN" sz="2400" dirty="0">
                <a:ea typeface="宋体" charset="-122"/>
              </a:rPr>
              <a:t>Seek time (time to move the arm to the proper cylinder)</a:t>
            </a:r>
          </a:p>
          <a:p>
            <a:pPr lvl="1" eaLnBrk="1" hangingPunct="1">
              <a:lnSpc>
                <a:spcPct val="90000"/>
              </a:lnSpc>
            </a:pPr>
            <a:r>
              <a:rPr lang="en-US" altLang="zh-CN" sz="2400" dirty="0">
                <a:ea typeface="宋体" charset="-122"/>
              </a:rPr>
              <a:t>Rotational delay (time for the proper sector to rotate under the head)</a:t>
            </a:r>
          </a:p>
          <a:p>
            <a:pPr lvl="1" eaLnBrk="1" hangingPunct="1">
              <a:lnSpc>
                <a:spcPct val="90000"/>
              </a:lnSpc>
            </a:pPr>
            <a:r>
              <a:rPr lang="en-US" altLang="zh-CN" sz="2400" dirty="0">
                <a:ea typeface="宋体" charset="-122"/>
              </a:rPr>
              <a:t>Data transfer time</a:t>
            </a:r>
          </a:p>
          <a:p>
            <a:pPr eaLnBrk="1" hangingPunct="1">
              <a:lnSpc>
                <a:spcPct val="90000"/>
              </a:lnSpc>
            </a:pPr>
            <a:r>
              <a:rPr lang="en-US" altLang="zh-CN" sz="2800" dirty="0">
                <a:ea typeface="宋体" charset="-122"/>
              </a:rPr>
              <a:t>Different approaches to the order in which disk accesses are processed </a:t>
            </a:r>
          </a:p>
          <a:p>
            <a:pPr eaLnBrk="1" hangingPunct="1">
              <a:lnSpc>
                <a:spcPct val="90000"/>
              </a:lnSpc>
            </a:pPr>
            <a:endParaRPr lang="en-US" altLang="zh-CN" sz="2800" dirty="0">
              <a:ea typeface="宋体" charset="-122"/>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p>
            <a:fld id="{91FA4276-7AA6-4DF0-A8D7-88814D30D2B5}" type="slidenum">
              <a:rPr lang="en-US" altLang="zh-CN" b="0">
                <a:solidFill>
                  <a:srgbClr val="000000"/>
                </a:solidFill>
                <a:cs typeface="+mn-cs"/>
              </a:rPr>
              <a:pPr/>
              <a:t>69</a:t>
            </a:fld>
            <a:endParaRPr lang="en-US" altLang="zh-CN" b="0">
              <a:solidFill>
                <a:srgbClr val="000000"/>
              </a:solidFill>
              <a:cs typeface="+mn-cs"/>
            </a:endParaRPr>
          </a:p>
        </p:txBody>
      </p:sp>
      <p:sp>
        <p:nvSpPr>
          <p:cNvPr id="17412" name="Rectangle 2"/>
          <p:cNvSpPr>
            <a:spLocks noGrp="1" noChangeArrowheads="1"/>
          </p:cNvSpPr>
          <p:nvPr>
            <p:ph type="title"/>
          </p:nvPr>
        </p:nvSpPr>
        <p:spPr/>
        <p:txBody>
          <a:bodyPr/>
          <a:lstStyle/>
          <a:p>
            <a:pPr eaLnBrk="1" hangingPunct="1"/>
            <a:r>
              <a:rPr lang="en-US" altLang="zh-CN" dirty="0">
                <a:ea typeface="宋体" charset="-122"/>
              </a:rPr>
              <a:t>First Come First Serve</a:t>
            </a:r>
          </a:p>
        </p:txBody>
      </p:sp>
      <p:sp>
        <p:nvSpPr>
          <p:cNvPr id="17413" name="Rectangle 3"/>
          <p:cNvSpPr>
            <a:spLocks noGrp="1" noChangeArrowheads="1"/>
          </p:cNvSpPr>
          <p:nvPr>
            <p:ph type="body" idx="1"/>
          </p:nvPr>
        </p:nvSpPr>
        <p:spPr/>
        <p:txBody>
          <a:bodyPr/>
          <a:lstStyle/>
          <a:p>
            <a:pPr eaLnBrk="1" hangingPunct="1"/>
            <a:r>
              <a:rPr lang="en-US" altLang="zh-CN">
                <a:ea typeface="宋体" charset="-122"/>
              </a:rPr>
              <a:t>Requests are removed from the queue in the order that they arrived.</a:t>
            </a:r>
          </a:p>
          <a:p>
            <a:pPr lvl="1" eaLnBrk="1" hangingPunct="1"/>
            <a:r>
              <a:rPr lang="en-US" altLang="zh-CN">
                <a:ea typeface="宋体" charset="-122"/>
              </a:rPr>
              <a:t>For a small number of processes, each process will have clusters of nearby accesses so some improvement over random scheduling may occur</a:t>
            </a:r>
          </a:p>
          <a:p>
            <a:pPr lvl="1" eaLnBrk="1" hangingPunct="1"/>
            <a:r>
              <a:rPr lang="en-US" altLang="zh-CN">
                <a:ea typeface="宋体" charset="-122"/>
              </a:rPr>
              <a:t>For a large number of processes, many areas on the disk may be in demand. May perform very similarly to random request order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1186" name="Rectangle 2"/>
          <p:cNvSpPr>
            <a:spLocks noGrp="1" noChangeArrowheads="1"/>
          </p:cNvSpPr>
          <p:nvPr>
            <p:ph type="title"/>
          </p:nvPr>
        </p:nvSpPr>
        <p:spPr/>
        <p:txBody>
          <a:bodyPr/>
          <a:lstStyle/>
          <a:p>
            <a:r>
              <a:rPr lang="en-US"/>
              <a:t>The Goal of the I/O Subsystem</a:t>
            </a:r>
          </a:p>
        </p:txBody>
      </p:sp>
      <p:sp>
        <p:nvSpPr>
          <p:cNvPr id="861187" name="Rectangle 3"/>
          <p:cNvSpPr>
            <a:spLocks noGrp="1" noChangeArrowheads="1"/>
          </p:cNvSpPr>
          <p:nvPr>
            <p:ph type="body" idx="1"/>
          </p:nvPr>
        </p:nvSpPr>
        <p:spPr/>
        <p:txBody>
          <a:bodyPr>
            <a:normAutofit fontScale="92500" lnSpcReduction="20000"/>
          </a:bodyPr>
          <a:lstStyle/>
          <a:p>
            <a:pPr>
              <a:tabLst>
                <a:tab pos="1252538" algn="l"/>
                <a:tab pos="1603375" algn="l"/>
              </a:tabLst>
            </a:pPr>
            <a:r>
              <a:rPr lang="en-US" dirty="0"/>
              <a:t>Provide Uniform Interfaces, Despite Wide Range of Different Devices</a:t>
            </a:r>
          </a:p>
          <a:p>
            <a:pPr lvl="1">
              <a:tabLst>
                <a:tab pos="1252538" algn="l"/>
                <a:tab pos="1603375" algn="l"/>
              </a:tabLst>
            </a:pPr>
            <a:r>
              <a:rPr lang="en-US" dirty="0"/>
              <a:t>This code works on many different devices:</a:t>
            </a:r>
          </a:p>
          <a:p>
            <a:pPr lvl="1">
              <a:buNone/>
              <a:tabLst>
                <a:tab pos="1252538" algn="l"/>
                <a:tab pos="1603375" algn="l"/>
              </a:tabLst>
            </a:pPr>
            <a:r>
              <a:rPr lang="en-US" dirty="0"/>
              <a:t>		</a:t>
            </a:r>
            <a:r>
              <a:rPr lang="en-US" dirty="0" err="1">
                <a:latin typeface="Courier New" pitchFamily="49" charset="0"/>
              </a:rPr>
              <a:t>int</a:t>
            </a:r>
            <a:r>
              <a:rPr lang="en-US" dirty="0">
                <a:latin typeface="Courier New" pitchFamily="49" charset="0"/>
              </a:rPr>
              <a:t> </a:t>
            </a:r>
            <a:r>
              <a:rPr lang="en-US" dirty="0" err="1">
                <a:latin typeface="Courier New" pitchFamily="49" charset="0"/>
              </a:rPr>
              <a:t>fd</a:t>
            </a:r>
            <a:r>
              <a:rPr lang="en-US" dirty="0">
                <a:latin typeface="Courier New" pitchFamily="49" charset="0"/>
              </a:rPr>
              <a:t> = open(“/dev/something”);</a:t>
            </a:r>
            <a:br>
              <a:rPr lang="en-US" dirty="0">
                <a:latin typeface="Courier New" pitchFamily="49" charset="0"/>
              </a:rPr>
            </a:br>
            <a:r>
              <a:rPr lang="en-US" dirty="0">
                <a:latin typeface="Courier New" pitchFamily="49" charset="0"/>
              </a:rPr>
              <a:t>	for (</a:t>
            </a:r>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0; </a:t>
            </a:r>
            <a:r>
              <a:rPr lang="en-US" dirty="0" err="1">
                <a:latin typeface="Courier New" pitchFamily="49" charset="0"/>
              </a:rPr>
              <a:t>i</a:t>
            </a:r>
            <a:r>
              <a:rPr lang="en-US" dirty="0">
                <a:latin typeface="Courier New" pitchFamily="49" charset="0"/>
              </a:rPr>
              <a:t> &lt; 10; </a:t>
            </a:r>
            <a:r>
              <a:rPr lang="en-US" dirty="0" err="1">
                <a:latin typeface="Courier New" pitchFamily="49" charset="0"/>
              </a:rPr>
              <a:t>i</a:t>
            </a:r>
            <a:r>
              <a:rPr lang="en-US" dirty="0">
                <a:latin typeface="Courier New" pitchFamily="49" charset="0"/>
              </a:rPr>
              <a:t>++) {</a:t>
            </a:r>
            <a:br>
              <a:rPr lang="en-US" dirty="0">
                <a:latin typeface="Courier New" pitchFamily="49" charset="0"/>
              </a:rPr>
            </a:br>
            <a:r>
              <a:rPr lang="en-US" dirty="0">
                <a:latin typeface="Courier New" pitchFamily="49" charset="0"/>
              </a:rPr>
              <a:t>		</a:t>
            </a:r>
            <a:r>
              <a:rPr lang="en-US" dirty="0" err="1">
                <a:latin typeface="Courier New" pitchFamily="49" charset="0"/>
              </a:rPr>
              <a:t>fprintf</a:t>
            </a:r>
            <a:r>
              <a:rPr lang="en-US" dirty="0">
                <a:latin typeface="Courier New" pitchFamily="49" charset="0"/>
              </a:rPr>
              <a:t>(</a:t>
            </a:r>
            <a:r>
              <a:rPr lang="en-US" dirty="0" err="1">
                <a:latin typeface="Courier New" pitchFamily="49" charset="0"/>
              </a:rPr>
              <a:t>fd,”Count</a:t>
            </a:r>
            <a:r>
              <a:rPr lang="en-US" dirty="0">
                <a:latin typeface="Courier New" pitchFamily="49" charset="0"/>
              </a:rPr>
              <a:t> %d\</a:t>
            </a:r>
            <a:r>
              <a:rPr lang="en-US" dirty="0" err="1">
                <a:latin typeface="Courier New" pitchFamily="49" charset="0"/>
              </a:rPr>
              <a:t>n”,i</a:t>
            </a:r>
            <a:r>
              <a:rPr lang="en-US" dirty="0">
                <a:latin typeface="Courier New" pitchFamily="49" charset="0"/>
              </a:rPr>
              <a:t>);</a:t>
            </a:r>
            <a:br>
              <a:rPr lang="en-US" dirty="0">
                <a:latin typeface="Courier New" pitchFamily="49" charset="0"/>
              </a:rPr>
            </a:br>
            <a:r>
              <a:rPr lang="en-US" dirty="0">
                <a:latin typeface="Courier New" pitchFamily="49" charset="0"/>
              </a:rPr>
              <a:t>	}</a:t>
            </a:r>
            <a:br>
              <a:rPr lang="en-US" dirty="0">
                <a:latin typeface="Courier New" pitchFamily="49" charset="0"/>
              </a:rPr>
            </a:br>
            <a:r>
              <a:rPr lang="en-US" dirty="0">
                <a:latin typeface="Courier New" pitchFamily="49" charset="0"/>
              </a:rPr>
              <a:t>	close(</a:t>
            </a:r>
            <a:r>
              <a:rPr lang="en-US" dirty="0" err="1">
                <a:latin typeface="Courier New" pitchFamily="49" charset="0"/>
              </a:rPr>
              <a:t>fd</a:t>
            </a:r>
            <a:r>
              <a:rPr lang="en-US" dirty="0">
                <a:latin typeface="Courier New" pitchFamily="49" charset="0"/>
              </a:rPr>
              <a:t>);</a:t>
            </a:r>
          </a:p>
          <a:p>
            <a:pPr lvl="1">
              <a:tabLst>
                <a:tab pos="1252538" algn="l"/>
                <a:tab pos="1603375" algn="l"/>
              </a:tabLst>
            </a:pPr>
            <a:r>
              <a:rPr lang="en-US" dirty="0"/>
              <a:t>Why?  Because code that controls devices (“device driver”) implements standard interface.</a:t>
            </a:r>
          </a:p>
          <a:p>
            <a:pPr lvl="1">
              <a:buNone/>
              <a:tabLst>
                <a:tab pos="1252538" algn="l"/>
                <a:tab pos="1603375" algn="l"/>
              </a:tabLst>
            </a:pPr>
            <a:r>
              <a:rPr lang="en-US" dirty="0"/>
              <a:t>		</a:t>
            </a:r>
          </a:p>
        </p:txBody>
      </p:sp>
      <p:sp>
        <p:nvSpPr>
          <p:cNvPr id="4"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7</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61187">
                                            <p:txEl>
                                              <p:pRg st="0" end="0"/>
                                            </p:txEl>
                                          </p:spTgt>
                                        </p:tgtEl>
                                        <p:attrNameLst>
                                          <p:attrName>style.visibility</p:attrName>
                                        </p:attrNameLst>
                                      </p:cBhvr>
                                      <p:to>
                                        <p:strVal val="visible"/>
                                      </p:to>
                                    </p:set>
                                    <p:anim calcmode="lin" valueType="num">
                                      <p:cBhvr additive="base">
                                        <p:cTn id="7" dur="500" fill="hold"/>
                                        <p:tgtEl>
                                          <p:spTgt spid="8611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6118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61187">
                                            <p:txEl>
                                              <p:pRg st="1" end="1"/>
                                            </p:txEl>
                                          </p:spTgt>
                                        </p:tgtEl>
                                        <p:attrNameLst>
                                          <p:attrName>style.visibility</p:attrName>
                                        </p:attrNameLst>
                                      </p:cBhvr>
                                      <p:to>
                                        <p:strVal val="visible"/>
                                      </p:to>
                                    </p:set>
                                    <p:anim calcmode="lin" valueType="num">
                                      <p:cBhvr additive="base">
                                        <p:cTn id="11" dur="500" fill="hold"/>
                                        <p:tgtEl>
                                          <p:spTgt spid="86118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6118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61187">
                                            <p:txEl>
                                              <p:pRg st="2" end="2"/>
                                            </p:txEl>
                                          </p:spTgt>
                                        </p:tgtEl>
                                        <p:attrNameLst>
                                          <p:attrName>style.visibility</p:attrName>
                                        </p:attrNameLst>
                                      </p:cBhvr>
                                      <p:to>
                                        <p:strVal val="visible"/>
                                      </p:to>
                                    </p:set>
                                    <p:anim calcmode="lin" valueType="num">
                                      <p:cBhvr additive="base">
                                        <p:cTn id="15" dur="500" fill="hold"/>
                                        <p:tgtEl>
                                          <p:spTgt spid="86118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6118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61187">
                                            <p:txEl>
                                              <p:pRg st="3" end="3"/>
                                            </p:txEl>
                                          </p:spTgt>
                                        </p:tgtEl>
                                        <p:attrNameLst>
                                          <p:attrName>style.visibility</p:attrName>
                                        </p:attrNameLst>
                                      </p:cBhvr>
                                      <p:to>
                                        <p:strVal val="visible"/>
                                      </p:to>
                                    </p:set>
                                    <p:anim calcmode="lin" valueType="num">
                                      <p:cBhvr additive="base">
                                        <p:cTn id="19" dur="500" fill="hold"/>
                                        <p:tgtEl>
                                          <p:spTgt spid="86118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6118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61187">
                                            <p:txEl>
                                              <p:pRg st="4" end="4"/>
                                            </p:txEl>
                                          </p:spTgt>
                                        </p:tgtEl>
                                        <p:attrNameLst>
                                          <p:attrName>style.visibility</p:attrName>
                                        </p:attrNameLst>
                                      </p:cBhvr>
                                      <p:to>
                                        <p:strVal val="visible"/>
                                      </p:to>
                                    </p:set>
                                    <p:anim calcmode="lin" valueType="num">
                                      <p:cBhvr additive="base">
                                        <p:cTn id="23" dur="500" fill="hold"/>
                                        <p:tgtEl>
                                          <p:spTgt spid="86118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61187">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118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FCFS Example</a:t>
            </a:r>
          </a:p>
        </p:txBody>
      </p:sp>
      <p:sp>
        <p:nvSpPr>
          <p:cNvPr id="3" name="Content Placeholder 2"/>
          <p:cNvSpPr>
            <a:spLocks noGrp="1"/>
          </p:cNvSpPr>
          <p:nvPr>
            <p:ph idx="1"/>
          </p:nvPr>
        </p:nvSpPr>
        <p:spPr>
          <a:xfrm>
            <a:off x="1981200" y="1917700"/>
            <a:ext cx="8305800" cy="4561758"/>
          </a:xfrm>
        </p:spPr>
        <p:txBody>
          <a:bodyPr>
            <a:normAutofit fontScale="85000" lnSpcReduction="20000"/>
          </a:bodyPr>
          <a:lstStyle/>
          <a:p>
            <a:r>
              <a:rPr lang="en-US" dirty="0"/>
              <a:t>Consider a disk with 40 cylinders. Requests for cylinder # 11, 1, 36, 16, 34, 9, 12 come in that order</a:t>
            </a:r>
          </a:p>
          <a:p>
            <a:endParaRPr lang="en-US" dirty="0"/>
          </a:p>
          <a:p>
            <a:endParaRPr lang="en-US" dirty="0"/>
          </a:p>
          <a:p>
            <a:endParaRPr lang="en-US" dirty="0"/>
          </a:p>
          <a:p>
            <a:endParaRPr lang="en-US" dirty="0"/>
          </a:p>
          <a:p>
            <a:r>
              <a:rPr lang="en-US" dirty="0"/>
              <a:t>From initial position of 11, the disk arm serves requests in the order of (1, 36, 16, 34, 9, 12) with movements of (10, 35, 20, 18, 25, 3), total of 111 cylinders</a:t>
            </a:r>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70</a:t>
            </a:fld>
            <a:endParaRPr lang="en-US" altLang="zh-CN" b="0">
              <a:solidFill>
                <a:srgbClr val="000000"/>
              </a:solidFill>
              <a:cs typeface="+mn-cs"/>
            </a:endParaRPr>
          </a:p>
        </p:txBody>
      </p:sp>
      <p:pic>
        <p:nvPicPr>
          <p:cNvPr id="2050" name="Picture 2"/>
          <p:cNvPicPr>
            <a:picLocks noChangeAspect="1" noChangeArrowheads="1"/>
          </p:cNvPicPr>
          <p:nvPr/>
        </p:nvPicPr>
        <p:blipFill>
          <a:blip r:embed="rId2" cstate="print"/>
          <a:srcRect/>
          <a:stretch>
            <a:fillRect/>
          </a:stretch>
        </p:blipFill>
        <p:spPr bwMode="auto">
          <a:xfrm>
            <a:off x="1524000" y="3007903"/>
            <a:ext cx="9002408" cy="1593594"/>
          </a:xfrm>
          <a:prstGeom prst="rect">
            <a:avLst/>
          </a:prstGeom>
          <a:noFill/>
          <a:ln w="9525">
            <a:noFill/>
            <a:miter lim="800000"/>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Slide Number Placeholder 4"/>
          <p:cNvSpPr>
            <a:spLocks noGrp="1"/>
          </p:cNvSpPr>
          <p:nvPr>
            <p:ph type="sldNum" sz="quarter" idx="11"/>
          </p:nvPr>
        </p:nvSpPr>
        <p:spPr>
          <a:noFill/>
        </p:spPr>
        <p:txBody>
          <a:bodyPr/>
          <a:lstStyle/>
          <a:p>
            <a:fld id="{3C6B7429-B183-48E1-BC1F-C976D1A50804}" type="slidenum">
              <a:rPr lang="en-US" altLang="zh-CN" b="0">
                <a:solidFill>
                  <a:srgbClr val="000000"/>
                </a:solidFill>
                <a:cs typeface="+mn-cs"/>
              </a:rPr>
              <a:pPr/>
              <a:t>71</a:t>
            </a:fld>
            <a:endParaRPr lang="en-US" altLang="zh-CN" b="0">
              <a:solidFill>
                <a:srgbClr val="000000"/>
              </a:solidFill>
              <a:cs typeface="+mn-cs"/>
            </a:endParaRPr>
          </a:p>
        </p:txBody>
      </p:sp>
      <p:sp>
        <p:nvSpPr>
          <p:cNvPr id="19460" name="Rectangle 2"/>
          <p:cNvSpPr>
            <a:spLocks noGrp="1" noChangeArrowheads="1"/>
          </p:cNvSpPr>
          <p:nvPr>
            <p:ph type="title"/>
          </p:nvPr>
        </p:nvSpPr>
        <p:spPr/>
        <p:txBody>
          <a:bodyPr/>
          <a:lstStyle/>
          <a:p>
            <a:pPr eaLnBrk="1" hangingPunct="1"/>
            <a:r>
              <a:rPr lang="en-US" altLang="zh-CN" dirty="0">
                <a:ea typeface="宋体" charset="-122"/>
              </a:rPr>
              <a:t>Shortest seek first (SSF)</a:t>
            </a:r>
          </a:p>
        </p:txBody>
      </p:sp>
      <p:sp>
        <p:nvSpPr>
          <p:cNvPr id="19461" name="Rectangle 3"/>
          <p:cNvSpPr>
            <a:spLocks noGrp="1" noChangeArrowheads="1"/>
          </p:cNvSpPr>
          <p:nvPr>
            <p:ph type="body" idx="1"/>
          </p:nvPr>
        </p:nvSpPr>
        <p:spPr>
          <a:xfrm>
            <a:off x="1524000" y="1917701"/>
            <a:ext cx="8763000" cy="4367213"/>
          </a:xfrm>
        </p:spPr>
        <p:txBody>
          <a:bodyPr/>
          <a:lstStyle/>
          <a:p>
            <a:pPr eaLnBrk="1" hangingPunct="1">
              <a:lnSpc>
                <a:spcPct val="80000"/>
              </a:lnSpc>
            </a:pPr>
            <a:r>
              <a:rPr lang="en-US" altLang="zh-CN" sz="2400" dirty="0">
                <a:ea typeface="宋体" charset="-122"/>
              </a:rPr>
              <a:t>Choose the request in the queue whose location on the disk is closest to the present location of the head (shortest seek time)</a:t>
            </a:r>
          </a:p>
          <a:p>
            <a:pPr lvl="1">
              <a:lnSpc>
                <a:spcPct val="80000"/>
              </a:lnSpc>
            </a:pPr>
            <a:r>
              <a:rPr lang="en-US" altLang="zh-CN" sz="2000" dirty="0">
                <a:ea typeface="宋体" charset="-122"/>
              </a:rPr>
              <a:t>More efficient than FCFS, transfer time cannot be changed so minimizing seek time will help optimize the system</a:t>
            </a:r>
          </a:p>
          <a:p>
            <a:pPr lvl="1">
              <a:lnSpc>
                <a:spcPct val="80000"/>
              </a:lnSpc>
            </a:pPr>
            <a:r>
              <a:rPr lang="en-US" altLang="zh-CN" sz="2000" dirty="0">
                <a:ea typeface="宋体" charset="-122"/>
              </a:rPr>
              <a:t>Can cause starvation, If there are many requests in one area of the disk, processes using other parts of the disk may never have their requests filled.</a:t>
            </a:r>
          </a:p>
          <a:p>
            <a:pPr lvl="1">
              <a:lnSpc>
                <a:spcPct val="80000"/>
              </a:lnSpc>
            </a:pPr>
            <a:r>
              <a:rPr lang="en-US" altLang="zh-CN" sz="2000" dirty="0">
                <a:ea typeface="宋体" charset="-122"/>
              </a:rPr>
              <a:t>On a busy system the arm will tend to stay near the center of the disk</a:t>
            </a:r>
          </a:p>
          <a:p>
            <a:pPr lvl="1">
              <a:lnSpc>
                <a:spcPct val="80000"/>
              </a:lnSpc>
            </a:pPr>
            <a:r>
              <a:rPr lang="en-US" altLang="zh-CN" sz="2000" dirty="0">
                <a:ea typeface="宋体" charset="-122"/>
              </a:rPr>
              <a:t>Need a tie breaking algorithm (what if there are two requests the same distance away in different directions)</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SSF Example</a:t>
            </a:r>
          </a:p>
        </p:txBody>
      </p:sp>
      <p:sp>
        <p:nvSpPr>
          <p:cNvPr id="3" name="Content Placeholder 2"/>
          <p:cNvSpPr>
            <a:spLocks noGrp="1"/>
          </p:cNvSpPr>
          <p:nvPr>
            <p:ph idx="1"/>
          </p:nvPr>
        </p:nvSpPr>
        <p:spPr>
          <a:xfrm>
            <a:off x="1981200" y="4935794"/>
            <a:ext cx="8305800" cy="1349119"/>
          </a:xfrm>
        </p:spPr>
        <p:txBody>
          <a:bodyPr>
            <a:normAutofit fontScale="77500" lnSpcReduction="20000"/>
          </a:bodyPr>
          <a:lstStyle/>
          <a:p>
            <a:r>
              <a:rPr lang="en-US" dirty="0"/>
              <a:t>From initial position of 11, the disk arm serves requests in the order of (12, 9, 16, 1, 34, 36) with movements of (1, 3, 7, 15, 33, 2), total of 61 cylinders</a:t>
            </a:r>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72</a:t>
            </a:fld>
            <a:endParaRPr lang="en-US" altLang="zh-CN" b="0">
              <a:solidFill>
                <a:srgbClr val="000000"/>
              </a:solidFill>
              <a:cs typeface="+mn-cs"/>
            </a:endParaRPr>
          </a:p>
        </p:txBody>
      </p:sp>
      <p:pic>
        <p:nvPicPr>
          <p:cNvPr id="7" name="Picture 2"/>
          <p:cNvPicPr>
            <a:picLocks noChangeAspect="1" noChangeArrowheads="1"/>
          </p:cNvPicPr>
          <p:nvPr/>
        </p:nvPicPr>
        <p:blipFill>
          <a:blip r:embed="rId2" cstate="print"/>
          <a:srcRect/>
          <a:stretch>
            <a:fillRect/>
          </a:stretch>
        </p:blipFill>
        <p:spPr bwMode="auto">
          <a:xfrm>
            <a:off x="1524000" y="1823576"/>
            <a:ext cx="8927142" cy="3053224"/>
          </a:xfrm>
          <a:prstGeom prst="rect">
            <a:avLst/>
          </a:prstGeom>
          <a:noFill/>
          <a:ln w="9525">
            <a:noFill/>
            <a:miter lim="800000"/>
            <a:headEnd/>
            <a:tailEnd/>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 SSF</a:t>
            </a:r>
          </a:p>
        </p:txBody>
      </p:sp>
      <p:sp>
        <p:nvSpPr>
          <p:cNvPr id="3" name="Content Placeholder 2"/>
          <p:cNvSpPr>
            <a:spLocks noGrp="1"/>
          </p:cNvSpPr>
          <p:nvPr>
            <p:ph idx="1"/>
          </p:nvPr>
        </p:nvSpPr>
        <p:spPr/>
        <p:txBody>
          <a:bodyPr>
            <a:normAutofit fontScale="92500" lnSpcReduction="10000"/>
          </a:bodyPr>
          <a:lstStyle/>
          <a:p>
            <a:r>
              <a:rPr lang="en-US" dirty="0"/>
              <a:t>Suppose more requests keep coming in while the requests are being processed. </a:t>
            </a:r>
          </a:p>
          <a:p>
            <a:pPr lvl="1"/>
            <a:r>
              <a:rPr lang="en-US" dirty="0"/>
              <a:t>For example, if, after going to cylinder 16, a new request for cylinder 8 is present, that request will have priority over cylinder 1. If a request for cylinder 13 then comes in, the arm will next go to 13, instead of 1.</a:t>
            </a:r>
          </a:p>
          <a:p>
            <a:r>
              <a:rPr lang="en-US" dirty="0"/>
              <a:t>With a heavily loaded disk, the arm will tend to stay in the middle of the disk most of the time, so requests at either extreme will have to wait a long time</a:t>
            </a:r>
          </a:p>
          <a:p>
            <a:pPr lvl="1"/>
            <a:r>
              <a:rPr lang="en-US" dirty="0"/>
              <a:t>Requests far from the middle may get poor service.</a:t>
            </a:r>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73</a:t>
            </a:fld>
            <a:endParaRPr lang="en-US" altLang="zh-CN" b="0">
              <a:solidFill>
                <a:srgbClr val="000000"/>
              </a:solidFill>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1"/>
          </p:nvPr>
        </p:nvSpPr>
        <p:spPr>
          <a:noFill/>
        </p:spPr>
        <p:txBody>
          <a:bodyPr/>
          <a:lstStyle/>
          <a:p>
            <a:fld id="{FA074A5E-8A11-4E82-B577-0DF2ECD84FA6}" type="slidenum">
              <a:rPr lang="en-US" altLang="zh-CN" b="0">
                <a:solidFill>
                  <a:srgbClr val="000000"/>
                </a:solidFill>
                <a:cs typeface="+mn-cs"/>
              </a:rPr>
              <a:pPr/>
              <a:t>74</a:t>
            </a:fld>
            <a:endParaRPr lang="en-US" altLang="zh-CN" b="0">
              <a:solidFill>
                <a:srgbClr val="000000"/>
              </a:solidFill>
              <a:cs typeface="+mn-cs"/>
            </a:endParaRPr>
          </a:p>
        </p:txBody>
      </p:sp>
      <p:sp>
        <p:nvSpPr>
          <p:cNvPr id="21508" name="Rectangle 2"/>
          <p:cNvSpPr>
            <a:spLocks noGrp="1" noChangeArrowheads="1"/>
          </p:cNvSpPr>
          <p:nvPr>
            <p:ph type="title"/>
          </p:nvPr>
        </p:nvSpPr>
        <p:spPr/>
        <p:txBody>
          <a:bodyPr/>
          <a:lstStyle/>
          <a:p>
            <a:pPr eaLnBrk="1" hangingPunct="1"/>
            <a:r>
              <a:rPr lang="en-US" altLang="zh-CN" dirty="0">
                <a:ea typeface="宋体" charset="-122"/>
              </a:rPr>
              <a:t>Elevator Algorithm  (SCAN)</a:t>
            </a:r>
          </a:p>
        </p:txBody>
      </p:sp>
      <p:sp>
        <p:nvSpPr>
          <p:cNvPr id="21509" name="Rectangle 3"/>
          <p:cNvSpPr>
            <a:spLocks noGrp="1" noChangeArrowheads="1"/>
          </p:cNvSpPr>
          <p:nvPr>
            <p:ph type="body" idx="1"/>
          </p:nvPr>
        </p:nvSpPr>
        <p:spPr/>
        <p:txBody>
          <a:bodyPr>
            <a:normAutofit/>
          </a:bodyPr>
          <a:lstStyle/>
          <a:p>
            <a:r>
              <a:rPr lang="en-US" sz="2800" dirty="0"/>
              <a:t>Keep moving in the same direction until there are no more outstanding requests in that direction, then switch directions.</a:t>
            </a:r>
          </a:p>
          <a:p>
            <a:pPr lvl="1"/>
            <a:endParaRPr lang="en-US" sz="2400" dirty="0"/>
          </a:p>
          <a:p>
            <a:pPr>
              <a:lnSpc>
                <a:spcPct val="90000"/>
              </a:lnSpc>
            </a:pPr>
            <a:endParaRPr lang="en-US" sz="2800" dirty="0"/>
          </a:p>
          <a:p>
            <a:pPr eaLnBrk="1" hangingPunct="1">
              <a:lnSpc>
                <a:spcPct val="90000"/>
              </a:lnSpc>
            </a:pPr>
            <a:endParaRPr lang="en-US" altLang="zh-CN" sz="2800" dirty="0">
              <a:ea typeface="宋体"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SCAN Algorithm Example</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75</a:t>
            </a:fld>
            <a:endParaRPr lang="en-US" altLang="zh-CN" b="0">
              <a:solidFill>
                <a:srgbClr val="000000"/>
              </a:solidFill>
              <a:cs typeface="+mn-cs"/>
            </a:endParaRPr>
          </a:p>
        </p:txBody>
      </p:sp>
      <p:pic>
        <p:nvPicPr>
          <p:cNvPr id="6" name="Picture 2"/>
          <p:cNvPicPr>
            <a:picLocks noChangeAspect="1" noChangeArrowheads="1"/>
          </p:cNvPicPr>
          <p:nvPr/>
        </p:nvPicPr>
        <p:blipFill>
          <a:blip r:embed="rId2" cstate="print"/>
          <a:srcRect/>
          <a:stretch>
            <a:fillRect/>
          </a:stretch>
        </p:blipFill>
        <p:spPr bwMode="auto">
          <a:xfrm>
            <a:off x="1905000" y="1795464"/>
            <a:ext cx="8382000" cy="3267075"/>
          </a:xfrm>
          <a:prstGeom prst="rect">
            <a:avLst/>
          </a:prstGeom>
          <a:noFill/>
          <a:ln w="9525">
            <a:noFill/>
            <a:miter lim="800000"/>
            <a:headEnd/>
            <a:tailEnd/>
          </a:ln>
        </p:spPr>
      </p:pic>
      <p:sp>
        <p:nvSpPr>
          <p:cNvPr id="7" name="Content Placeholder 2"/>
          <p:cNvSpPr txBox="1">
            <a:spLocks/>
          </p:cNvSpPr>
          <p:nvPr/>
        </p:nvSpPr>
        <p:spPr bwMode="auto">
          <a:xfrm>
            <a:off x="1981200" y="4935794"/>
            <a:ext cx="8305800" cy="13491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77500" lnSpcReduction="20000"/>
          </a:bodyPr>
          <a:lstStyle/>
          <a:p>
            <a:pPr marL="469900" indent="-469900" eaLnBrk="1" hangingPunct="1">
              <a:spcBef>
                <a:spcPct val="20000"/>
              </a:spcBef>
              <a:buClr>
                <a:srgbClr val="660000"/>
              </a:buClr>
              <a:buSzPct val="90000"/>
              <a:buFont typeface="Wingdings" pitchFamily="2" charset="2"/>
              <a:buChar char="]"/>
            </a:pPr>
            <a:r>
              <a:rPr lang="en-US" sz="3200" b="0" kern="0" dirty="0">
                <a:solidFill>
                  <a:srgbClr val="000000"/>
                </a:solidFill>
                <a:latin typeface="Helvetica"/>
                <a:ea typeface="+mn-ea"/>
                <a:cs typeface="+mn-cs"/>
              </a:rPr>
              <a:t>From initial position of 11, the disk arm serves requests in the order of (12, 16, 34, 36, 9, 1) with movements of (1, 4, 18, 2, 27, 8), total of 61 cylinders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Circular SCAN</a:t>
            </a:r>
          </a:p>
        </p:txBody>
      </p:sp>
      <p:sp>
        <p:nvSpPr>
          <p:cNvPr id="3" name="Content Placeholder 2"/>
          <p:cNvSpPr>
            <a:spLocks noGrp="1"/>
          </p:cNvSpPr>
          <p:nvPr>
            <p:ph idx="1"/>
          </p:nvPr>
        </p:nvSpPr>
        <p:spPr/>
        <p:txBody>
          <a:bodyPr>
            <a:normAutofit fontScale="92500"/>
          </a:bodyPr>
          <a:lstStyle/>
          <a:p>
            <a:r>
              <a:rPr lang="en-US" dirty="0"/>
              <a:t>A variant of SCAN </a:t>
            </a:r>
          </a:p>
          <a:p>
            <a:r>
              <a:rPr lang="en-US" dirty="0"/>
              <a:t>Always scan in the same direction. When the highest numbered cylinder with a pending request has been serviced, the arm goes to the lowest-numbered cylinder with a pending request and then continues moving in an upward direction.</a:t>
            </a:r>
          </a:p>
          <a:p>
            <a:r>
              <a:rPr lang="en-US" dirty="0"/>
              <a:t>Q: What is the upper bound of disk arm movement distance for serving one request for SCAN? For C-SCAN?</a:t>
            </a:r>
          </a:p>
          <a:p>
            <a:r>
              <a:rPr lang="en-US" dirty="0"/>
              <a:t>A: both twice the number of total cylinders</a:t>
            </a:r>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76</a:t>
            </a:fld>
            <a:endParaRPr lang="en-US" altLang="zh-CN" b="0">
              <a:solidFill>
                <a:srgbClr val="000000"/>
              </a:solidFill>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974339" y="948455"/>
            <a:ext cx="3154363" cy="658813"/>
          </a:xfrm>
        </p:spPr>
        <p:txBody>
          <a:bodyPr/>
          <a:lstStyle/>
          <a:p>
            <a:r>
              <a:rPr lang="en-US" sz="4000" dirty="0"/>
              <a:t>Quiz</a:t>
            </a:r>
          </a:p>
        </p:txBody>
      </p:sp>
      <p:graphicFrame>
        <p:nvGraphicFramePr>
          <p:cNvPr id="356356" name="Group 4"/>
          <p:cNvGraphicFramePr>
            <a:graphicFrameLocks noGrp="1"/>
          </p:cNvGraphicFramePr>
          <p:nvPr/>
        </p:nvGraphicFramePr>
        <p:xfrm>
          <a:off x="3733391" y="2286563"/>
          <a:ext cx="6475413" cy="533400"/>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2263">
                  <a:extLst>
                    <a:ext uri="{9D8B030D-6E8A-4147-A177-3AD203B41FA5}">
                      <a16:colId xmlns:a16="http://schemas.microsoft.com/office/drawing/2014/main" val="20003"/>
                    </a:ext>
                  </a:extLst>
                </a:gridCol>
                <a:gridCol w="325437">
                  <a:extLst>
                    <a:ext uri="{9D8B030D-6E8A-4147-A177-3AD203B41FA5}">
                      <a16:colId xmlns:a16="http://schemas.microsoft.com/office/drawing/2014/main" val="20004"/>
                    </a:ext>
                  </a:extLst>
                </a:gridCol>
                <a:gridCol w="323850">
                  <a:extLst>
                    <a:ext uri="{9D8B030D-6E8A-4147-A177-3AD203B41FA5}">
                      <a16:colId xmlns:a16="http://schemas.microsoft.com/office/drawing/2014/main" val="20005"/>
                    </a:ext>
                  </a:extLst>
                </a:gridCol>
                <a:gridCol w="322263">
                  <a:extLst>
                    <a:ext uri="{9D8B030D-6E8A-4147-A177-3AD203B41FA5}">
                      <a16:colId xmlns:a16="http://schemas.microsoft.com/office/drawing/2014/main" val="20006"/>
                    </a:ext>
                  </a:extLst>
                </a:gridCol>
                <a:gridCol w="349250">
                  <a:extLst>
                    <a:ext uri="{9D8B030D-6E8A-4147-A177-3AD203B41FA5}">
                      <a16:colId xmlns:a16="http://schemas.microsoft.com/office/drawing/2014/main" val="20007"/>
                    </a:ext>
                  </a:extLst>
                </a:gridCol>
                <a:gridCol w="298450">
                  <a:extLst>
                    <a:ext uri="{9D8B030D-6E8A-4147-A177-3AD203B41FA5}">
                      <a16:colId xmlns:a16="http://schemas.microsoft.com/office/drawing/2014/main" val="20008"/>
                    </a:ext>
                  </a:extLst>
                </a:gridCol>
                <a:gridCol w="325437">
                  <a:extLst>
                    <a:ext uri="{9D8B030D-6E8A-4147-A177-3AD203B41FA5}">
                      <a16:colId xmlns:a16="http://schemas.microsoft.com/office/drawing/2014/main" val="20009"/>
                    </a:ext>
                  </a:extLst>
                </a:gridCol>
                <a:gridCol w="323850">
                  <a:extLst>
                    <a:ext uri="{9D8B030D-6E8A-4147-A177-3AD203B41FA5}">
                      <a16:colId xmlns:a16="http://schemas.microsoft.com/office/drawing/2014/main" val="20010"/>
                    </a:ext>
                  </a:extLst>
                </a:gridCol>
                <a:gridCol w="322263">
                  <a:extLst>
                    <a:ext uri="{9D8B030D-6E8A-4147-A177-3AD203B41FA5}">
                      <a16:colId xmlns:a16="http://schemas.microsoft.com/office/drawing/2014/main" val="20011"/>
                    </a:ext>
                  </a:extLst>
                </a:gridCol>
                <a:gridCol w="325437">
                  <a:extLst>
                    <a:ext uri="{9D8B030D-6E8A-4147-A177-3AD203B41FA5}">
                      <a16:colId xmlns:a16="http://schemas.microsoft.com/office/drawing/2014/main" val="20012"/>
                    </a:ext>
                  </a:extLst>
                </a:gridCol>
                <a:gridCol w="322263">
                  <a:extLst>
                    <a:ext uri="{9D8B030D-6E8A-4147-A177-3AD203B41FA5}">
                      <a16:colId xmlns:a16="http://schemas.microsoft.com/office/drawing/2014/main" val="20013"/>
                    </a:ext>
                  </a:extLst>
                </a:gridCol>
                <a:gridCol w="323850">
                  <a:extLst>
                    <a:ext uri="{9D8B030D-6E8A-4147-A177-3AD203B41FA5}">
                      <a16:colId xmlns:a16="http://schemas.microsoft.com/office/drawing/2014/main" val="20014"/>
                    </a:ext>
                  </a:extLst>
                </a:gridCol>
                <a:gridCol w="325437">
                  <a:extLst>
                    <a:ext uri="{9D8B030D-6E8A-4147-A177-3AD203B41FA5}">
                      <a16:colId xmlns:a16="http://schemas.microsoft.com/office/drawing/2014/main" val="20015"/>
                    </a:ext>
                  </a:extLst>
                </a:gridCol>
                <a:gridCol w="322263">
                  <a:extLst>
                    <a:ext uri="{9D8B030D-6E8A-4147-A177-3AD203B41FA5}">
                      <a16:colId xmlns:a16="http://schemas.microsoft.com/office/drawing/2014/main" val="20016"/>
                    </a:ext>
                  </a:extLst>
                </a:gridCol>
                <a:gridCol w="323850">
                  <a:extLst>
                    <a:ext uri="{9D8B030D-6E8A-4147-A177-3AD203B41FA5}">
                      <a16:colId xmlns:a16="http://schemas.microsoft.com/office/drawing/2014/main" val="20017"/>
                    </a:ext>
                  </a:extLst>
                </a:gridCol>
                <a:gridCol w="323850">
                  <a:extLst>
                    <a:ext uri="{9D8B030D-6E8A-4147-A177-3AD203B41FA5}">
                      <a16:colId xmlns:a16="http://schemas.microsoft.com/office/drawing/2014/main" val="20018"/>
                    </a:ext>
                  </a:extLst>
                </a:gridCol>
                <a:gridCol w="323850">
                  <a:extLst>
                    <a:ext uri="{9D8B030D-6E8A-4147-A177-3AD203B41FA5}">
                      <a16:colId xmlns:a16="http://schemas.microsoft.com/office/drawing/2014/main" val="20019"/>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5</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7</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2</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3</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CA" sz="2800" b="0" i="0" u="none" strike="noStrike" cap="none" normalizeH="0" baseline="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6</a:t>
                      </a:r>
                    </a:p>
                  </a:txBody>
                  <a:tcPr horzOverflow="overflow">
                    <a:lnL w="12700"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4</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6404" name="Text Box 52"/>
          <p:cNvSpPr txBox="1">
            <a:spLocks noChangeArrowheads="1"/>
          </p:cNvSpPr>
          <p:nvPr/>
        </p:nvSpPr>
        <p:spPr bwMode="auto">
          <a:xfrm>
            <a:off x="1524000" y="2354526"/>
            <a:ext cx="2146300" cy="369332"/>
          </a:xfrm>
          <a:prstGeom prst="rect">
            <a:avLst/>
          </a:prstGeom>
          <a:noFill/>
          <a:ln w="9525">
            <a:noFill/>
            <a:miter lim="800000"/>
            <a:headEnd/>
            <a:tailEnd/>
          </a:ln>
          <a:effectLst/>
        </p:spPr>
        <p:txBody>
          <a:bodyPr>
            <a:spAutoFit/>
          </a:bodyPr>
          <a:lstStyle/>
          <a:p>
            <a:pPr algn="ctr">
              <a:spcBef>
                <a:spcPct val="50000"/>
              </a:spcBef>
            </a:pPr>
            <a:r>
              <a:rPr lang="en-US" b="0" dirty="0">
                <a:solidFill>
                  <a:srgbClr val="000000"/>
                </a:solidFill>
                <a:latin typeface="Times New Roman" pitchFamily="18" charset="0"/>
                <a:ea typeface="+mn-ea"/>
                <a:cs typeface="+mn-cs"/>
              </a:rPr>
              <a:t>Request order</a:t>
            </a:r>
          </a:p>
        </p:txBody>
      </p:sp>
      <p:sp>
        <p:nvSpPr>
          <p:cNvPr id="356405" name="Text Box 53"/>
          <p:cNvSpPr txBox="1">
            <a:spLocks noChangeArrowheads="1"/>
          </p:cNvSpPr>
          <p:nvPr/>
        </p:nvSpPr>
        <p:spPr bwMode="auto">
          <a:xfrm>
            <a:off x="1303424" y="2810734"/>
            <a:ext cx="2749551" cy="369332"/>
          </a:xfrm>
          <a:prstGeom prst="rect">
            <a:avLst/>
          </a:prstGeom>
          <a:noFill/>
          <a:ln w="9525">
            <a:noFill/>
            <a:miter lim="800000"/>
            <a:headEnd/>
            <a:tailEnd/>
          </a:ln>
          <a:effectLst/>
        </p:spPr>
        <p:txBody>
          <a:bodyPr>
            <a:spAutoFit/>
          </a:bodyPr>
          <a:lstStyle/>
          <a:p>
            <a:pPr algn="ctr">
              <a:spcBef>
                <a:spcPct val="50000"/>
              </a:spcBef>
            </a:pPr>
            <a:r>
              <a:rPr lang="en-US" b="0" dirty="0">
                <a:solidFill>
                  <a:srgbClr val="000000"/>
                </a:solidFill>
                <a:latin typeface="Times New Roman" pitchFamily="18" charset="0"/>
                <a:ea typeface="+mn-ea"/>
                <a:cs typeface="+mn-cs"/>
              </a:rPr>
              <a:t>Cylinder Number</a:t>
            </a:r>
          </a:p>
        </p:txBody>
      </p:sp>
      <p:sp>
        <p:nvSpPr>
          <p:cNvPr id="356406" name="Text Box 54"/>
          <p:cNvSpPr txBox="1">
            <a:spLocks noChangeArrowheads="1"/>
          </p:cNvSpPr>
          <p:nvPr/>
        </p:nvSpPr>
        <p:spPr bwMode="auto">
          <a:xfrm>
            <a:off x="3960404" y="2858063"/>
            <a:ext cx="5492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a:t>
            </a:r>
          </a:p>
        </p:txBody>
      </p:sp>
      <p:sp>
        <p:nvSpPr>
          <p:cNvPr id="356407" name="Text Box 55"/>
          <p:cNvSpPr txBox="1">
            <a:spLocks noChangeArrowheads="1"/>
          </p:cNvSpPr>
          <p:nvPr/>
        </p:nvSpPr>
        <p:spPr bwMode="auto">
          <a:xfrm>
            <a:off x="5655854" y="2858063"/>
            <a:ext cx="5492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6</a:t>
            </a:r>
          </a:p>
        </p:txBody>
      </p:sp>
      <p:sp>
        <p:nvSpPr>
          <p:cNvPr id="356408" name="Text Box 56"/>
          <p:cNvSpPr txBox="1">
            <a:spLocks noChangeArrowheads="1"/>
          </p:cNvSpPr>
          <p:nvPr/>
        </p:nvSpPr>
        <p:spPr bwMode="auto">
          <a:xfrm>
            <a:off x="6584541" y="2858063"/>
            <a:ext cx="5492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9</a:t>
            </a:r>
          </a:p>
        </p:txBody>
      </p:sp>
      <p:sp>
        <p:nvSpPr>
          <p:cNvPr id="356409" name="Text Box 57"/>
          <p:cNvSpPr txBox="1">
            <a:spLocks noChangeArrowheads="1"/>
          </p:cNvSpPr>
          <p:nvPr/>
        </p:nvSpPr>
        <p:spPr bwMode="auto">
          <a:xfrm>
            <a:off x="7819616" y="2858063"/>
            <a:ext cx="5492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13</a:t>
            </a:r>
          </a:p>
        </p:txBody>
      </p:sp>
      <p:sp>
        <p:nvSpPr>
          <p:cNvPr id="356410" name="Text Box 58"/>
          <p:cNvSpPr txBox="1">
            <a:spLocks noChangeArrowheads="1"/>
          </p:cNvSpPr>
          <p:nvPr/>
        </p:nvSpPr>
        <p:spPr bwMode="auto">
          <a:xfrm>
            <a:off x="9807166" y="2858063"/>
            <a:ext cx="5492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19</a:t>
            </a:r>
          </a:p>
        </p:txBody>
      </p:sp>
      <p:sp>
        <p:nvSpPr>
          <p:cNvPr id="356411" name="Text Box 59"/>
          <p:cNvSpPr txBox="1">
            <a:spLocks noChangeArrowheads="1"/>
          </p:cNvSpPr>
          <p:nvPr/>
        </p:nvSpPr>
        <p:spPr bwMode="auto">
          <a:xfrm>
            <a:off x="6220183" y="1695705"/>
            <a:ext cx="2241550" cy="369332"/>
          </a:xfrm>
          <a:prstGeom prst="rect">
            <a:avLst/>
          </a:prstGeom>
          <a:noFill/>
          <a:ln w="9525">
            <a:noFill/>
            <a:miter lim="800000"/>
            <a:headEnd/>
            <a:tailEnd/>
          </a:ln>
          <a:effectLst/>
        </p:spPr>
        <p:txBody>
          <a:bodyPr>
            <a:spAutoFit/>
          </a:bodyPr>
          <a:lstStyle/>
          <a:p>
            <a:pPr algn="ctr">
              <a:spcBef>
                <a:spcPct val="50000"/>
              </a:spcBef>
            </a:pPr>
            <a:r>
              <a:rPr lang="en-US" b="0" dirty="0">
                <a:solidFill>
                  <a:srgbClr val="000000"/>
                </a:solidFill>
                <a:latin typeface="Times New Roman" pitchFamily="18" charset="0"/>
                <a:ea typeface="+mn-ea"/>
                <a:cs typeface="+mn-cs"/>
              </a:rPr>
              <a:t>Initial position</a:t>
            </a:r>
          </a:p>
        </p:txBody>
      </p:sp>
      <p:sp>
        <p:nvSpPr>
          <p:cNvPr id="356412" name="Line 60"/>
          <p:cNvSpPr>
            <a:spLocks noChangeShapeType="1"/>
          </p:cNvSpPr>
          <p:nvPr/>
        </p:nvSpPr>
        <p:spPr bwMode="auto">
          <a:xfrm flipH="1">
            <a:off x="6563903" y="1857939"/>
            <a:ext cx="82550" cy="428625"/>
          </a:xfrm>
          <a:prstGeom prst="line">
            <a:avLst/>
          </a:prstGeom>
          <a:noFill/>
          <a:ln w="9525">
            <a:solidFill>
              <a:schemeClr val="tx1"/>
            </a:solidFill>
            <a:round/>
            <a:headEnd/>
            <a:tailEnd type="triangle" w="med" len="me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356413" name="Text Box 61"/>
          <p:cNvSpPr txBox="1">
            <a:spLocks noChangeArrowheads="1"/>
          </p:cNvSpPr>
          <p:nvPr/>
        </p:nvSpPr>
        <p:spPr bwMode="auto">
          <a:xfrm>
            <a:off x="6238466" y="2858063"/>
            <a:ext cx="5492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8</a:t>
            </a:r>
          </a:p>
        </p:txBody>
      </p:sp>
      <p:sp>
        <p:nvSpPr>
          <p:cNvPr id="356414" name="Text Box 62"/>
          <p:cNvSpPr txBox="1">
            <a:spLocks noChangeArrowheads="1"/>
          </p:cNvSpPr>
          <p:nvPr/>
        </p:nvSpPr>
        <p:spPr bwMode="auto">
          <a:xfrm>
            <a:off x="8811804" y="2858063"/>
            <a:ext cx="5492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16</a:t>
            </a:r>
          </a:p>
        </p:txBody>
      </p:sp>
      <p:sp>
        <p:nvSpPr>
          <p:cNvPr id="356415" name="Text Box 63"/>
          <p:cNvSpPr txBox="1">
            <a:spLocks noChangeArrowheads="1"/>
          </p:cNvSpPr>
          <p:nvPr/>
        </p:nvSpPr>
        <p:spPr bwMode="auto">
          <a:xfrm>
            <a:off x="9422991" y="2858063"/>
            <a:ext cx="549275" cy="369332"/>
          </a:xfrm>
          <a:prstGeom prst="rect">
            <a:avLst/>
          </a:prstGeom>
          <a:noFill/>
          <a:ln w="9525">
            <a:noFill/>
            <a:miter lim="800000"/>
            <a:headEnd/>
            <a:tailEnd/>
          </a:ln>
          <a:effectLst/>
        </p:spPr>
        <p:txBody>
          <a:bodyPr>
            <a:spAutoFit/>
          </a:bodyPr>
          <a:lstStyle/>
          <a:p>
            <a:pPr algn="ctr">
              <a:spcBef>
                <a:spcPct val="50000"/>
              </a:spcBef>
            </a:pPr>
            <a:r>
              <a:rPr lang="en-US" b="0">
                <a:solidFill>
                  <a:srgbClr val="000000"/>
                </a:solidFill>
                <a:latin typeface="Times New Roman" pitchFamily="18" charset="0"/>
                <a:ea typeface="+mn-ea"/>
                <a:cs typeface="+mn-cs"/>
              </a:rPr>
              <a:t>18</a:t>
            </a:r>
          </a:p>
        </p:txBody>
      </p:sp>
      <p:sp>
        <p:nvSpPr>
          <p:cNvPr id="356416" name="Text Box 64"/>
          <p:cNvSpPr txBox="1">
            <a:spLocks noChangeArrowheads="1"/>
          </p:cNvSpPr>
          <p:nvPr/>
        </p:nvSpPr>
        <p:spPr bwMode="auto">
          <a:xfrm>
            <a:off x="1842701" y="4034563"/>
            <a:ext cx="8855075" cy="369332"/>
          </a:xfrm>
          <a:prstGeom prst="rect">
            <a:avLst/>
          </a:prstGeom>
          <a:noFill/>
          <a:ln w="9525">
            <a:noFill/>
            <a:miter lim="800000"/>
            <a:headEnd/>
            <a:tailEnd/>
          </a:ln>
          <a:effectLst/>
        </p:spPr>
        <p:txBody>
          <a:bodyPr>
            <a:spAutoFit/>
          </a:bodyPr>
          <a:lstStyle/>
          <a:p>
            <a:pPr>
              <a:spcBef>
                <a:spcPct val="50000"/>
              </a:spcBef>
            </a:pPr>
            <a:r>
              <a:rPr lang="en-US" b="0" dirty="0">
                <a:solidFill>
                  <a:srgbClr val="000000"/>
                </a:solidFill>
                <a:latin typeface="Times New Roman" pitchFamily="18" charset="0"/>
                <a:ea typeface="+mn-ea"/>
                <a:cs typeface="+mn-cs"/>
              </a:rPr>
              <a:t>FCFS: cylinder 8</a:t>
            </a:r>
            <a:r>
              <a:rPr lang="en-US" b="0" dirty="0">
                <a:solidFill>
                  <a:srgbClr val="000000"/>
                </a:solidFill>
                <a:latin typeface="Times New Roman" pitchFamily="18" charset="0"/>
                <a:ea typeface="+mn-ea"/>
                <a:cs typeface="+mn-cs"/>
                <a:sym typeface="Wingdings" pitchFamily="2" charset="2"/>
              </a:rPr>
              <a:t>11316196189, total 59 </a:t>
            </a:r>
            <a:r>
              <a:rPr lang="en-US" b="0" dirty="0">
                <a:solidFill>
                  <a:srgbClr val="000000"/>
                </a:solidFill>
                <a:latin typeface="Times New Roman" pitchFamily="18" charset="0"/>
                <a:ea typeface="+mn-ea"/>
                <a:cs typeface="+mn-cs"/>
              </a:rPr>
              <a:t>cylinders</a:t>
            </a:r>
          </a:p>
        </p:txBody>
      </p:sp>
      <p:sp>
        <p:nvSpPr>
          <p:cNvPr id="356417" name="Text Box 65"/>
          <p:cNvSpPr txBox="1">
            <a:spLocks noChangeArrowheads="1"/>
          </p:cNvSpPr>
          <p:nvPr/>
        </p:nvSpPr>
        <p:spPr bwMode="auto">
          <a:xfrm>
            <a:off x="1842701" y="4553215"/>
            <a:ext cx="8855075" cy="369332"/>
          </a:xfrm>
          <a:prstGeom prst="rect">
            <a:avLst/>
          </a:prstGeom>
          <a:noFill/>
          <a:ln w="9525">
            <a:noFill/>
            <a:miter lim="800000"/>
            <a:headEnd/>
            <a:tailEnd/>
          </a:ln>
          <a:effectLst/>
        </p:spPr>
        <p:txBody>
          <a:bodyPr>
            <a:spAutoFit/>
          </a:bodyPr>
          <a:lstStyle/>
          <a:p>
            <a:pPr>
              <a:spcBef>
                <a:spcPct val="50000"/>
              </a:spcBef>
            </a:pPr>
            <a:r>
              <a:rPr lang="en-US" b="0" dirty="0">
                <a:solidFill>
                  <a:srgbClr val="000000"/>
                </a:solidFill>
                <a:latin typeface="Times New Roman" pitchFamily="18" charset="0"/>
                <a:ea typeface="+mn-ea"/>
                <a:cs typeface="+mn-cs"/>
              </a:rPr>
              <a:t>SSF: cylinder 8</a:t>
            </a:r>
            <a:r>
              <a:rPr lang="en-US" b="0" dirty="0">
                <a:solidFill>
                  <a:srgbClr val="000000"/>
                </a:solidFill>
                <a:latin typeface="Times New Roman" pitchFamily="18" charset="0"/>
                <a:ea typeface="+mn-ea"/>
                <a:cs typeface="+mn-cs"/>
                <a:sym typeface="Wingdings" pitchFamily="2" charset="2"/>
              </a:rPr>
              <a:t>96113161819, total 27 </a:t>
            </a:r>
            <a:r>
              <a:rPr lang="en-US" b="0" dirty="0">
                <a:solidFill>
                  <a:srgbClr val="000000"/>
                </a:solidFill>
                <a:latin typeface="Times New Roman" pitchFamily="18" charset="0"/>
                <a:ea typeface="+mn-ea"/>
                <a:cs typeface="+mn-cs"/>
              </a:rPr>
              <a:t>cylinders</a:t>
            </a:r>
          </a:p>
        </p:txBody>
      </p:sp>
      <p:sp>
        <p:nvSpPr>
          <p:cNvPr id="356418" name="Text Box 66"/>
          <p:cNvSpPr txBox="1">
            <a:spLocks noChangeArrowheads="1"/>
          </p:cNvSpPr>
          <p:nvPr/>
        </p:nvSpPr>
        <p:spPr bwMode="auto">
          <a:xfrm>
            <a:off x="1842701" y="5116111"/>
            <a:ext cx="8855075" cy="784830"/>
          </a:xfrm>
          <a:prstGeom prst="rect">
            <a:avLst/>
          </a:prstGeom>
          <a:noFill/>
          <a:ln w="9525">
            <a:noFill/>
            <a:miter lim="800000"/>
            <a:headEnd/>
            <a:tailEnd/>
          </a:ln>
          <a:effectLst/>
        </p:spPr>
        <p:txBody>
          <a:bodyPr>
            <a:spAutoFit/>
          </a:bodyPr>
          <a:lstStyle/>
          <a:p>
            <a:pPr>
              <a:spcBef>
                <a:spcPct val="50000"/>
              </a:spcBef>
            </a:pPr>
            <a:r>
              <a:rPr lang="en-US" b="0" dirty="0">
                <a:solidFill>
                  <a:srgbClr val="000000"/>
                </a:solidFill>
                <a:latin typeface="Times New Roman" pitchFamily="18" charset="0"/>
                <a:ea typeface="+mn-ea"/>
                <a:cs typeface="+mn-cs"/>
              </a:rPr>
              <a:t>SCAN: cylinder 8</a:t>
            </a:r>
            <a:r>
              <a:rPr lang="en-US" b="0" dirty="0">
                <a:solidFill>
                  <a:srgbClr val="000000"/>
                </a:solidFill>
                <a:latin typeface="Times New Roman" pitchFamily="18" charset="0"/>
                <a:ea typeface="+mn-ea"/>
                <a:cs typeface="+mn-cs"/>
                <a:sym typeface="Wingdings" pitchFamily="2" charset="2"/>
              </a:rPr>
              <a:t>91316181961, total 29 </a:t>
            </a:r>
            <a:r>
              <a:rPr lang="en-US" b="0" dirty="0">
                <a:solidFill>
                  <a:srgbClr val="000000"/>
                </a:solidFill>
                <a:latin typeface="Times New Roman" pitchFamily="18" charset="0"/>
                <a:ea typeface="+mn-ea"/>
                <a:cs typeface="+mn-cs"/>
              </a:rPr>
              <a:t>cylinders</a:t>
            </a:r>
            <a:endParaRPr lang="en-US" b="0" dirty="0">
              <a:solidFill>
                <a:srgbClr val="000000"/>
              </a:solidFill>
              <a:latin typeface="Times New Roman" pitchFamily="18" charset="0"/>
              <a:ea typeface="+mn-ea"/>
              <a:cs typeface="+mn-cs"/>
              <a:sym typeface="Wingdings" pitchFamily="2" charset="2"/>
            </a:endParaRPr>
          </a:p>
          <a:p>
            <a:pPr>
              <a:spcBef>
                <a:spcPct val="50000"/>
              </a:spcBef>
            </a:pPr>
            <a:r>
              <a:rPr lang="en-US" b="0" dirty="0">
                <a:solidFill>
                  <a:srgbClr val="000000"/>
                </a:solidFill>
                <a:latin typeface="Times New Roman" pitchFamily="18" charset="0"/>
                <a:ea typeface="+mn-ea"/>
                <a:cs typeface="+mn-cs"/>
                <a:sym typeface="Wingdings" pitchFamily="2" charset="2"/>
              </a:rPr>
              <a:t>Assume the direction is initially UP.</a:t>
            </a:r>
            <a:endParaRPr lang="en-US" b="0" dirty="0">
              <a:solidFill>
                <a:srgbClr val="000000"/>
              </a:solidFill>
              <a:latin typeface="Times New Roman" pitchFamily="18" charset="0"/>
              <a:ea typeface="+mn-ea"/>
              <a:cs typeface="+mn-cs"/>
            </a:endParaRPr>
          </a:p>
        </p:txBody>
      </p:sp>
      <p:sp>
        <p:nvSpPr>
          <p:cNvPr id="19" name="Text Box 64"/>
          <p:cNvSpPr txBox="1">
            <a:spLocks noChangeArrowheads="1"/>
          </p:cNvSpPr>
          <p:nvPr/>
        </p:nvSpPr>
        <p:spPr bwMode="auto">
          <a:xfrm>
            <a:off x="1694939" y="3567112"/>
            <a:ext cx="8855075" cy="400110"/>
          </a:xfrm>
          <a:prstGeom prst="rect">
            <a:avLst/>
          </a:prstGeom>
          <a:noFill/>
          <a:ln w="9525">
            <a:noFill/>
            <a:miter lim="800000"/>
            <a:headEnd/>
            <a:tailEnd/>
          </a:ln>
          <a:effectLst/>
        </p:spPr>
        <p:txBody>
          <a:bodyPr>
            <a:spAutoFit/>
          </a:bodyPr>
          <a:lstStyle/>
          <a:p>
            <a:pPr>
              <a:spcBef>
                <a:spcPct val="50000"/>
              </a:spcBef>
            </a:pPr>
            <a:r>
              <a:rPr lang="en-US" sz="2000" b="0" dirty="0">
                <a:solidFill>
                  <a:srgbClr val="000000"/>
                </a:solidFill>
                <a:latin typeface="Times New Roman" pitchFamily="18" charset="0"/>
                <a:ea typeface="+mn-ea"/>
                <a:cs typeface="+mn-cs"/>
              </a:rPr>
              <a:t>What is the sequence of servicing requests for FCFS, SSF, SCAN and C-SCAN?</a:t>
            </a:r>
          </a:p>
        </p:txBody>
      </p:sp>
      <p:sp>
        <p:nvSpPr>
          <p:cNvPr id="20" name="Text Box 66"/>
          <p:cNvSpPr txBox="1">
            <a:spLocks noChangeArrowheads="1"/>
          </p:cNvSpPr>
          <p:nvPr/>
        </p:nvSpPr>
        <p:spPr bwMode="auto">
          <a:xfrm>
            <a:off x="1823037" y="5867106"/>
            <a:ext cx="8855075" cy="784830"/>
          </a:xfrm>
          <a:prstGeom prst="rect">
            <a:avLst/>
          </a:prstGeom>
          <a:noFill/>
          <a:ln w="9525">
            <a:noFill/>
            <a:miter lim="800000"/>
            <a:headEnd/>
            <a:tailEnd/>
          </a:ln>
          <a:effectLst/>
        </p:spPr>
        <p:txBody>
          <a:bodyPr>
            <a:spAutoFit/>
          </a:bodyPr>
          <a:lstStyle/>
          <a:p>
            <a:pPr>
              <a:spcBef>
                <a:spcPct val="50000"/>
              </a:spcBef>
            </a:pPr>
            <a:r>
              <a:rPr lang="en-US" b="0" dirty="0">
                <a:solidFill>
                  <a:srgbClr val="000000"/>
                </a:solidFill>
                <a:latin typeface="Times New Roman" pitchFamily="18" charset="0"/>
                <a:ea typeface="+mn-ea"/>
                <a:cs typeface="+mn-cs"/>
              </a:rPr>
              <a:t>C-SCAN: cylinder 8</a:t>
            </a:r>
            <a:r>
              <a:rPr lang="en-US" b="0" dirty="0">
                <a:solidFill>
                  <a:srgbClr val="000000"/>
                </a:solidFill>
                <a:latin typeface="Times New Roman" pitchFamily="18" charset="0"/>
                <a:ea typeface="+mn-ea"/>
                <a:cs typeface="+mn-cs"/>
                <a:sym typeface="Wingdings" pitchFamily="2" charset="2"/>
              </a:rPr>
              <a:t>91316181916, total 34 cylinders</a:t>
            </a:r>
          </a:p>
          <a:p>
            <a:pPr>
              <a:spcBef>
                <a:spcPct val="50000"/>
              </a:spcBef>
            </a:pPr>
            <a:r>
              <a:rPr lang="en-US" b="0" dirty="0">
                <a:solidFill>
                  <a:srgbClr val="000000"/>
                </a:solidFill>
                <a:latin typeface="Times New Roman" pitchFamily="18" charset="0"/>
                <a:ea typeface="+mn-ea"/>
                <a:cs typeface="+mn-cs"/>
                <a:sym typeface="Wingdings" pitchFamily="2" charset="2"/>
              </a:rPr>
              <a:t>Assume the direction is initially UP.</a:t>
            </a:r>
            <a:endParaRPr lang="en-US" b="0" dirty="0">
              <a:solidFill>
                <a:srgbClr val="000000"/>
              </a:solidFill>
              <a:latin typeface="Times New Roman" pitchFamily="18" charset="0"/>
              <a:ea typeface="+mn-ea"/>
              <a:cs typeface="+mn-cs"/>
            </a:endParaRPr>
          </a:p>
        </p:txBody>
      </p:sp>
      <p:sp>
        <p:nvSpPr>
          <p:cNvPr id="22"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77</a:t>
            </a:fld>
            <a:endParaRPr lang="en-US" altLang="zh-CN" b="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64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64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64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416" grpId="0"/>
      <p:bldP spid="356417" grpId="0"/>
      <p:bldP spid="356418" grpId="0"/>
      <p:bldP spid="2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a:xfrm>
            <a:off x="1981200" y="1917701"/>
            <a:ext cx="8305800" cy="4613729"/>
          </a:xfrm>
        </p:spPr>
        <p:txBody>
          <a:bodyPr>
            <a:normAutofit fontScale="70000" lnSpcReduction="20000"/>
          </a:bodyPr>
          <a:lstStyle/>
          <a:p>
            <a:r>
              <a:rPr lang="en-US" dirty="0"/>
              <a:t>Workout the sequence of servicing requests for FCFS, SSF </a:t>
            </a:r>
            <a:r>
              <a:rPr lang="en-US"/>
              <a:t>and SCAN for </a:t>
            </a:r>
            <a:r>
              <a:rPr lang="en-US" dirty="0"/>
              <a:t>the following order of requests (initial position of disk head is 53):</a:t>
            </a:r>
          </a:p>
          <a:p>
            <a:pPr lvl="1"/>
            <a:r>
              <a:rPr lang="en-US" dirty="0"/>
              <a:t>98, 183, 37, 122, 14, 124, 65, 67</a:t>
            </a:r>
          </a:p>
          <a:p>
            <a:r>
              <a:rPr lang="en-US" dirty="0"/>
              <a:t>Answer:</a:t>
            </a:r>
          </a:p>
          <a:p>
            <a:r>
              <a:rPr lang="en-US" dirty="0"/>
              <a:t>FCFS: </a:t>
            </a:r>
            <a:r>
              <a:rPr lang="en-US" dirty="0">
                <a:hlinkClick r:id="rId2"/>
              </a:rPr>
              <a:t>http://cs.uttyler.edu/Faculty/Rainwater/COSC3355/Animations/diskschedulingfcfs.htm</a:t>
            </a:r>
            <a:r>
              <a:rPr lang="en-US" dirty="0"/>
              <a:t> </a:t>
            </a:r>
          </a:p>
          <a:p>
            <a:r>
              <a:rPr lang="en-US" dirty="0"/>
              <a:t>SSF: </a:t>
            </a:r>
            <a:r>
              <a:rPr lang="en-US" dirty="0">
                <a:hlinkClick r:id="rId3"/>
              </a:rPr>
              <a:t>http://cs.uttyler.edu/Faculty/Rainwater/COSC3355/Animations/diskschedulingsstf.htm</a:t>
            </a:r>
            <a:r>
              <a:rPr lang="en-US" dirty="0"/>
              <a:t> </a:t>
            </a:r>
          </a:p>
          <a:p>
            <a:r>
              <a:rPr lang="en-US" dirty="0"/>
              <a:t>SCAN:</a:t>
            </a:r>
          </a:p>
          <a:p>
            <a:r>
              <a:rPr lang="en-US" dirty="0">
                <a:hlinkClick r:id="rId4"/>
              </a:rPr>
              <a:t>http://cs.uttyler.edu/Faculty/Rainwater/COSC3355/Animations/diskschedulingscan.htm</a:t>
            </a:r>
            <a:r>
              <a:rPr lang="en-US" dirty="0"/>
              <a:t> </a:t>
            </a:r>
          </a:p>
          <a:p>
            <a:endParaRPr lang="en-US" dirty="0"/>
          </a:p>
        </p:txBody>
      </p:sp>
      <p:sp>
        <p:nvSpPr>
          <p:cNvPr id="5" name="Slide Number Placeholder 4"/>
          <p:cNvSpPr>
            <a:spLocks noGrp="1"/>
          </p:cNvSpPr>
          <p:nvPr>
            <p:ph type="sldNum" sz="quarter" idx="11"/>
          </p:nvPr>
        </p:nvSpPr>
        <p:spPr/>
        <p:txBody>
          <a:bodyPr/>
          <a:lstStyle/>
          <a:p>
            <a:pPr>
              <a:defRPr/>
            </a:pPr>
            <a:fld id="{6CCBA2CA-ED0B-4C36-BC1F-C4FEA93EC945}" type="slidenum">
              <a:rPr lang="en-US" altLang="zh-CN" b="0">
                <a:solidFill>
                  <a:srgbClr val="000000"/>
                </a:solidFill>
                <a:cs typeface="+mn-cs"/>
              </a:rPr>
              <a:pPr>
                <a:defRPr/>
              </a:pPr>
              <a:t>78</a:t>
            </a:fld>
            <a:endParaRPr lang="en-US" altLang="zh-CN" b="0">
              <a:solidFill>
                <a:srgbClr val="000000"/>
              </a:solidFill>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4"/>
          <p:cNvSpPr>
            <a:spLocks noGrp="1"/>
          </p:cNvSpPr>
          <p:nvPr>
            <p:ph type="sldNum" sz="quarter" idx="11"/>
          </p:nvPr>
        </p:nvSpPr>
        <p:spPr>
          <a:noFill/>
        </p:spPr>
        <p:txBody>
          <a:bodyPr/>
          <a:lstStyle/>
          <a:p>
            <a:fld id="{9F910028-69E8-49A5-AA4B-7F1D5CA987DD}" type="slidenum">
              <a:rPr lang="en-US" altLang="zh-CN" b="0">
                <a:solidFill>
                  <a:srgbClr val="000000"/>
                </a:solidFill>
                <a:cs typeface="+mn-cs"/>
              </a:rPr>
              <a:pPr/>
              <a:t>79</a:t>
            </a:fld>
            <a:endParaRPr lang="en-US" altLang="zh-CN" b="0">
              <a:solidFill>
                <a:srgbClr val="000000"/>
              </a:solidFill>
              <a:cs typeface="+mn-cs"/>
            </a:endParaRPr>
          </a:p>
        </p:txBody>
      </p:sp>
      <p:sp>
        <p:nvSpPr>
          <p:cNvPr id="32772" name="Rectangle 2"/>
          <p:cNvSpPr>
            <a:spLocks noGrp="1" noChangeArrowheads="1"/>
          </p:cNvSpPr>
          <p:nvPr>
            <p:ph type="title"/>
          </p:nvPr>
        </p:nvSpPr>
        <p:spPr/>
        <p:txBody>
          <a:bodyPr/>
          <a:lstStyle/>
          <a:p>
            <a:pPr eaLnBrk="1" hangingPunct="1"/>
            <a:r>
              <a:rPr lang="en-US" altLang="zh-CN">
                <a:ea typeface="宋体" charset="-122"/>
              </a:rPr>
              <a:t>RAID</a:t>
            </a:r>
          </a:p>
        </p:txBody>
      </p:sp>
      <p:sp>
        <p:nvSpPr>
          <p:cNvPr id="32773" name="Rectangle 3"/>
          <p:cNvSpPr>
            <a:spLocks noGrp="1" noChangeArrowheads="1"/>
          </p:cNvSpPr>
          <p:nvPr>
            <p:ph type="body" idx="1"/>
          </p:nvPr>
        </p:nvSpPr>
        <p:spPr/>
        <p:txBody>
          <a:bodyPr/>
          <a:lstStyle/>
          <a:p>
            <a:pPr eaLnBrk="1" hangingPunct="1"/>
            <a:r>
              <a:rPr lang="en-US" altLang="zh-CN" sz="2800">
                <a:ea typeface="宋体" charset="-122"/>
              </a:rPr>
              <a:t>Redundant Array of Inexpensive Disks</a:t>
            </a:r>
          </a:p>
          <a:p>
            <a:pPr lvl="1" eaLnBrk="1" hangingPunct="1"/>
            <a:r>
              <a:rPr lang="en-US" altLang="zh-CN" sz="2400">
                <a:ea typeface="宋体" charset="-122"/>
              </a:rPr>
              <a:t>A set of physical disk drives seen as a single logical drive by the system (OS)</a:t>
            </a:r>
          </a:p>
          <a:p>
            <a:pPr lvl="1" eaLnBrk="1" hangingPunct="1"/>
            <a:r>
              <a:rPr lang="en-US" altLang="zh-CN" sz="2400">
                <a:ea typeface="宋体" charset="-122"/>
              </a:rPr>
              <a:t>Data (individual files) are distributed across multiple physical drives </a:t>
            </a:r>
          </a:p>
          <a:p>
            <a:pPr lvl="2" eaLnBrk="1" hangingPunct="1"/>
            <a:r>
              <a:rPr lang="en-US" altLang="zh-CN" sz="2000">
                <a:ea typeface="宋体" charset="-122"/>
              </a:rPr>
              <a:t>Access can be faster, access multiple disks to get the data</a:t>
            </a:r>
          </a:p>
          <a:p>
            <a:pPr lvl="2" eaLnBrk="1" hangingPunct="1"/>
            <a:r>
              <a:rPr lang="en-US" altLang="zh-CN" sz="2000">
                <a:ea typeface="宋体" charset="-122"/>
              </a:rPr>
              <a:t>Controller controls mapping and setup of RAID structure on the group of disks</a:t>
            </a:r>
          </a:p>
          <a:p>
            <a:pPr lvl="2" eaLnBrk="1" hangingPunct="1"/>
            <a:r>
              <a:rPr lang="en-US" altLang="zh-CN" sz="2000">
                <a:ea typeface="宋体" charset="-122"/>
              </a:rPr>
              <a:t>OS sees the equivalent of a single disk</a:t>
            </a:r>
          </a:p>
          <a:p>
            <a:pPr lvl="1" eaLnBrk="1" hangingPunct="1"/>
            <a:r>
              <a:rPr lang="en-US" altLang="zh-CN" sz="2400">
                <a:ea typeface="宋体" charset="-122"/>
              </a:rPr>
              <a:t>Different levels of optimization, different approaches</a:t>
            </a:r>
          </a:p>
          <a:p>
            <a:pPr lvl="1" eaLnBrk="1" hangingPunct="1"/>
            <a:endParaRPr lang="en-US" altLang="zh-CN" sz="2400">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Rectangle 2"/>
          <p:cNvSpPr>
            <a:spLocks noGrp="1" noChangeArrowheads="1"/>
          </p:cNvSpPr>
          <p:nvPr>
            <p:ph type="title"/>
          </p:nvPr>
        </p:nvSpPr>
        <p:spPr/>
        <p:txBody>
          <a:bodyPr/>
          <a:lstStyle/>
          <a:p>
            <a:r>
              <a:rPr lang="en-US"/>
              <a:t>Want Standard Interfaces to Devices</a:t>
            </a:r>
          </a:p>
        </p:txBody>
      </p:sp>
      <p:sp>
        <p:nvSpPr>
          <p:cNvPr id="836611" name="Rectangle 3"/>
          <p:cNvSpPr>
            <a:spLocks noGrp="1" noChangeArrowheads="1"/>
          </p:cNvSpPr>
          <p:nvPr>
            <p:ph type="body" idx="1"/>
          </p:nvPr>
        </p:nvSpPr>
        <p:spPr>
          <a:xfrm>
            <a:off x="1752600" y="1858298"/>
            <a:ext cx="8763000" cy="4999703"/>
          </a:xfrm>
        </p:spPr>
        <p:txBody>
          <a:bodyPr>
            <a:normAutofit fontScale="77500" lnSpcReduction="20000"/>
          </a:bodyPr>
          <a:lstStyle/>
          <a:p>
            <a:pPr>
              <a:lnSpc>
                <a:spcPct val="80000"/>
              </a:lnSpc>
              <a:spcBef>
                <a:spcPct val="20000"/>
              </a:spcBef>
            </a:pPr>
            <a:r>
              <a:rPr lang="en-US" dirty="0">
                <a:solidFill>
                  <a:schemeClr val="hlink"/>
                </a:solidFill>
              </a:rPr>
              <a:t>Block Devices:</a:t>
            </a:r>
            <a:r>
              <a:rPr lang="en-US" dirty="0"/>
              <a:t> </a:t>
            </a:r>
            <a:r>
              <a:rPr lang="en-US" i="1" dirty="0"/>
              <a:t>e.g.</a:t>
            </a:r>
            <a:r>
              <a:rPr lang="en-US" dirty="0">
                <a:solidFill>
                  <a:schemeClr val="hlink"/>
                </a:solidFill>
              </a:rPr>
              <a:t> </a:t>
            </a:r>
            <a:r>
              <a:rPr lang="en-US" dirty="0"/>
              <a:t>disk drives, tape drives, DVD-ROM</a:t>
            </a:r>
          </a:p>
          <a:p>
            <a:pPr lvl="1">
              <a:lnSpc>
                <a:spcPct val="80000"/>
              </a:lnSpc>
              <a:spcBef>
                <a:spcPct val="20000"/>
              </a:spcBef>
            </a:pPr>
            <a:r>
              <a:rPr lang="en-US" dirty="0"/>
              <a:t>Access blocks of data</a:t>
            </a:r>
          </a:p>
          <a:p>
            <a:pPr lvl="1">
              <a:lnSpc>
                <a:spcPct val="80000"/>
              </a:lnSpc>
              <a:spcBef>
                <a:spcPct val="20000"/>
              </a:spcBef>
            </a:pPr>
            <a:r>
              <a:rPr lang="en-US" dirty="0"/>
              <a:t>Commands include </a:t>
            </a:r>
            <a:r>
              <a:rPr lang="en-US" dirty="0">
                <a:latin typeface="Courier New" pitchFamily="49" charset="0"/>
              </a:rPr>
              <a:t>open()</a:t>
            </a:r>
            <a:r>
              <a:rPr lang="en-US" dirty="0"/>
              <a:t>,</a:t>
            </a:r>
            <a:r>
              <a:rPr lang="en-US" dirty="0">
                <a:latin typeface="Courier New" pitchFamily="49" charset="0"/>
              </a:rPr>
              <a:t> read()</a:t>
            </a:r>
            <a:r>
              <a:rPr lang="en-US" dirty="0"/>
              <a:t>,</a:t>
            </a:r>
            <a:r>
              <a:rPr lang="en-US" dirty="0">
                <a:latin typeface="Courier New" pitchFamily="49" charset="0"/>
              </a:rPr>
              <a:t> write()</a:t>
            </a:r>
            <a:r>
              <a:rPr lang="en-US" dirty="0"/>
              <a:t>,</a:t>
            </a:r>
            <a:r>
              <a:rPr lang="en-US" dirty="0">
                <a:latin typeface="Courier New" pitchFamily="49" charset="0"/>
              </a:rPr>
              <a:t> seek()</a:t>
            </a:r>
          </a:p>
          <a:p>
            <a:pPr lvl="1">
              <a:lnSpc>
                <a:spcPct val="80000"/>
              </a:lnSpc>
              <a:spcBef>
                <a:spcPct val="20000"/>
              </a:spcBef>
            </a:pPr>
            <a:r>
              <a:rPr lang="en-US" dirty="0"/>
              <a:t>Raw I/O or file-system access</a:t>
            </a:r>
          </a:p>
          <a:p>
            <a:pPr lvl="1">
              <a:lnSpc>
                <a:spcPct val="80000"/>
              </a:lnSpc>
              <a:spcBef>
                <a:spcPct val="20000"/>
              </a:spcBef>
            </a:pPr>
            <a:r>
              <a:rPr lang="en-US" dirty="0"/>
              <a:t>Memory-mapped file access possible</a:t>
            </a:r>
          </a:p>
          <a:p>
            <a:pPr>
              <a:lnSpc>
                <a:spcPct val="80000"/>
              </a:lnSpc>
              <a:spcBef>
                <a:spcPct val="20000"/>
              </a:spcBef>
            </a:pPr>
            <a:r>
              <a:rPr lang="en-US" dirty="0">
                <a:solidFill>
                  <a:schemeClr val="hlink"/>
                </a:solidFill>
              </a:rPr>
              <a:t>Character Devices:</a:t>
            </a:r>
            <a:r>
              <a:rPr lang="en-US" dirty="0"/>
              <a:t> </a:t>
            </a:r>
            <a:r>
              <a:rPr lang="en-US" i="1" dirty="0"/>
              <a:t>e.g.</a:t>
            </a:r>
            <a:r>
              <a:rPr lang="en-US" dirty="0">
                <a:solidFill>
                  <a:schemeClr val="hlink"/>
                </a:solidFill>
              </a:rPr>
              <a:t> </a:t>
            </a:r>
            <a:r>
              <a:rPr lang="en-US" dirty="0"/>
              <a:t>keyboards, mice, serial ports, some USB devices</a:t>
            </a:r>
          </a:p>
          <a:p>
            <a:pPr lvl="1">
              <a:lnSpc>
                <a:spcPct val="80000"/>
              </a:lnSpc>
              <a:spcBef>
                <a:spcPct val="20000"/>
              </a:spcBef>
            </a:pPr>
            <a:r>
              <a:rPr lang="en-US" dirty="0"/>
              <a:t>Single characters at a time</a:t>
            </a:r>
          </a:p>
          <a:p>
            <a:pPr lvl="1">
              <a:lnSpc>
                <a:spcPct val="80000"/>
              </a:lnSpc>
              <a:spcBef>
                <a:spcPct val="20000"/>
              </a:spcBef>
            </a:pPr>
            <a:r>
              <a:rPr lang="en-US" dirty="0"/>
              <a:t>Commands include </a:t>
            </a:r>
            <a:r>
              <a:rPr lang="en-US" dirty="0">
                <a:latin typeface="Courier New" pitchFamily="49" charset="0"/>
              </a:rPr>
              <a:t>get()</a:t>
            </a:r>
            <a:r>
              <a:rPr lang="en-US" dirty="0"/>
              <a:t>,</a:t>
            </a:r>
            <a:r>
              <a:rPr lang="en-US" dirty="0">
                <a:latin typeface="Courier New" pitchFamily="49" charset="0"/>
              </a:rPr>
              <a:t> put()</a:t>
            </a:r>
            <a:endParaRPr lang="en-US" dirty="0"/>
          </a:p>
          <a:p>
            <a:pPr lvl="1">
              <a:lnSpc>
                <a:spcPct val="80000"/>
              </a:lnSpc>
              <a:spcBef>
                <a:spcPct val="20000"/>
              </a:spcBef>
            </a:pPr>
            <a:r>
              <a:rPr lang="en-US" dirty="0"/>
              <a:t>Libraries layered on top allow line editing</a:t>
            </a:r>
          </a:p>
          <a:p>
            <a:pPr>
              <a:lnSpc>
                <a:spcPct val="80000"/>
              </a:lnSpc>
              <a:spcBef>
                <a:spcPct val="20000"/>
              </a:spcBef>
            </a:pPr>
            <a:r>
              <a:rPr lang="en-US" dirty="0">
                <a:solidFill>
                  <a:schemeClr val="hlink"/>
                </a:solidFill>
              </a:rPr>
              <a:t>Network Devices: </a:t>
            </a:r>
            <a:r>
              <a:rPr lang="en-US" i="1" dirty="0"/>
              <a:t>e.g.</a:t>
            </a:r>
            <a:r>
              <a:rPr lang="en-US" dirty="0">
                <a:solidFill>
                  <a:schemeClr val="hlink"/>
                </a:solidFill>
              </a:rPr>
              <a:t> </a:t>
            </a:r>
            <a:r>
              <a:rPr lang="en-US" dirty="0"/>
              <a:t>Ethernet, Wireless, Bluetooth</a:t>
            </a:r>
          </a:p>
          <a:p>
            <a:pPr lvl="1">
              <a:lnSpc>
                <a:spcPct val="80000"/>
              </a:lnSpc>
              <a:spcBef>
                <a:spcPct val="20000"/>
              </a:spcBef>
            </a:pPr>
            <a:r>
              <a:rPr lang="en-US" dirty="0"/>
              <a:t>Different enough from block/character to have own interface</a:t>
            </a:r>
          </a:p>
          <a:p>
            <a:pPr lvl="1">
              <a:lnSpc>
                <a:spcPct val="80000"/>
              </a:lnSpc>
              <a:spcBef>
                <a:spcPct val="20000"/>
              </a:spcBef>
            </a:pPr>
            <a:r>
              <a:rPr lang="en-US" dirty="0"/>
              <a:t>Unix and Windows include </a:t>
            </a:r>
            <a:r>
              <a:rPr lang="en-US" dirty="0">
                <a:solidFill>
                  <a:schemeClr val="hlink"/>
                </a:solidFill>
              </a:rPr>
              <a:t>socket</a:t>
            </a:r>
            <a:r>
              <a:rPr lang="en-US" dirty="0"/>
              <a:t> interface</a:t>
            </a:r>
          </a:p>
          <a:p>
            <a:pPr lvl="2">
              <a:lnSpc>
                <a:spcPct val="80000"/>
              </a:lnSpc>
              <a:spcBef>
                <a:spcPct val="20000"/>
              </a:spcBef>
            </a:pPr>
            <a:r>
              <a:rPr lang="en-US" dirty="0"/>
              <a:t>Separates network protocol from network operation</a:t>
            </a:r>
          </a:p>
          <a:p>
            <a:pPr lvl="2">
              <a:lnSpc>
                <a:spcPct val="80000"/>
              </a:lnSpc>
              <a:spcBef>
                <a:spcPct val="20000"/>
              </a:spcBef>
            </a:pPr>
            <a:r>
              <a:rPr lang="en-US" dirty="0"/>
              <a:t>Includes </a:t>
            </a:r>
            <a:r>
              <a:rPr lang="en-US" dirty="0">
                <a:latin typeface="Courier New" pitchFamily="49" charset="0"/>
              </a:rPr>
              <a:t>select()</a:t>
            </a:r>
            <a:r>
              <a:rPr lang="en-US" dirty="0"/>
              <a:t> functionality</a:t>
            </a:r>
          </a:p>
          <a:p>
            <a:pPr lvl="1">
              <a:lnSpc>
                <a:spcPct val="80000"/>
              </a:lnSpc>
              <a:spcBef>
                <a:spcPct val="20000"/>
              </a:spcBef>
            </a:pPr>
            <a:r>
              <a:rPr lang="en-US" dirty="0"/>
              <a:t>Usage: pipes, FIFOs, streams, queues, mailboxes</a:t>
            </a:r>
          </a:p>
        </p:txBody>
      </p:sp>
      <p:sp>
        <p:nvSpPr>
          <p:cNvPr id="4"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8</a:t>
            </a:fld>
            <a:endParaRPr lang="en-US" altLang="zh-CN" b="0" dirty="0">
              <a:solidFill>
                <a:srgbClr val="000000"/>
              </a:solidFill>
              <a:cs typeface="+mn-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p:cNvSpPr>
            <a:spLocks noGrp="1"/>
          </p:cNvSpPr>
          <p:nvPr>
            <p:ph type="sldNum" sz="quarter" idx="11"/>
          </p:nvPr>
        </p:nvSpPr>
        <p:spPr>
          <a:noFill/>
        </p:spPr>
        <p:txBody>
          <a:bodyPr/>
          <a:lstStyle/>
          <a:p>
            <a:fld id="{6F2DFD59-A8A5-4804-AA69-4269230602DE}" type="slidenum">
              <a:rPr lang="en-US" altLang="zh-CN" b="0">
                <a:solidFill>
                  <a:srgbClr val="000000"/>
                </a:solidFill>
                <a:cs typeface="+mn-cs"/>
              </a:rPr>
              <a:pPr/>
              <a:t>80</a:t>
            </a:fld>
            <a:endParaRPr lang="en-US" altLang="zh-CN" b="0">
              <a:solidFill>
                <a:srgbClr val="000000"/>
              </a:solidFill>
              <a:cs typeface="+mn-cs"/>
            </a:endParaRPr>
          </a:p>
        </p:txBody>
      </p:sp>
      <p:sp>
        <p:nvSpPr>
          <p:cNvPr id="33796" name="Rectangle 2"/>
          <p:cNvSpPr>
            <a:spLocks noGrp="1" noChangeArrowheads="1"/>
          </p:cNvSpPr>
          <p:nvPr>
            <p:ph type="title"/>
          </p:nvPr>
        </p:nvSpPr>
        <p:spPr/>
        <p:txBody>
          <a:bodyPr/>
          <a:lstStyle/>
          <a:p>
            <a:pPr eaLnBrk="1" hangingPunct="1"/>
            <a:r>
              <a:rPr lang="en-US" altLang="zh-CN" dirty="0">
                <a:ea typeface="宋体" charset="-122"/>
              </a:rPr>
              <a:t>RAID Level 0</a:t>
            </a:r>
          </a:p>
        </p:txBody>
      </p:sp>
      <p:sp>
        <p:nvSpPr>
          <p:cNvPr id="33797" name="Rectangle 3"/>
          <p:cNvSpPr>
            <a:spLocks noGrp="1" noChangeArrowheads="1"/>
          </p:cNvSpPr>
          <p:nvPr>
            <p:ph type="body" idx="1"/>
          </p:nvPr>
        </p:nvSpPr>
        <p:spPr>
          <a:xfrm>
            <a:off x="1825625" y="1749426"/>
            <a:ext cx="8580438" cy="4302125"/>
          </a:xfrm>
        </p:spPr>
        <p:txBody>
          <a:bodyPr/>
          <a:lstStyle/>
          <a:p>
            <a:pPr eaLnBrk="1" hangingPunct="1">
              <a:lnSpc>
                <a:spcPct val="90000"/>
              </a:lnSpc>
            </a:pPr>
            <a:r>
              <a:rPr lang="en-US" altLang="zh-CN" sz="2400" dirty="0">
                <a:ea typeface="宋体" charset="-122"/>
              </a:rPr>
              <a:t>Individual disk controllers are replaced by a single RAID 0 controller than simultaneously manages all disks. It is capable of simultaneously transferring from all the disks</a:t>
            </a:r>
          </a:p>
          <a:p>
            <a:pPr eaLnBrk="1" hangingPunct="1">
              <a:lnSpc>
                <a:spcPct val="90000"/>
              </a:lnSpc>
            </a:pPr>
            <a:r>
              <a:rPr lang="en-US" altLang="zh-CN" sz="2400" dirty="0">
                <a:ea typeface="宋体" charset="-122"/>
              </a:rPr>
              <a:t>Each disk is divided into stripes. A stripe may be a block, a sector, or some other unit. </a:t>
            </a:r>
          </a:p>
          <a:p>
            <a:pPr eaLnBrk="1" hangingPunct="1">
              <a:lnSpc>
                <a:spcPct val="90000"/>
              </a:lnSpc>
            </a:pPr>
            <a:r>
              <a:rPr lang="en-US" altLang="zh-CN" sz="2400" dirty="0">
                <a:ea typeface="宋体" charset="-122"/>
              </a:rPr>
              <a:t>When a large write to disk is requested the RAID 0 controller will break the requested data into strips. The first strip will be placed on the first disk, the second on the second disk and so on in a round robin fashion. 			</a:t>
            </a:r>
          </a:p>
        </p:txBody>
      </p:sp>
      <p:sp>
        <p:nvSpPr>
          <p:cNvPr id="33798" name="AutoShape 4"/>
          <p:cNvSpPr>
            <a:spLocks noChangeArrowheads="1"/>
          </p:cNvSpPr>
          <p:nvPr/>
        </p:nvSpPr>
        <p:spPr bwMode="auto">
          <a:xfrm>
            <a:off x="5507039" y="5846764"/>
            <a:ext cx="947737" cy="401637"/>
          </a:xfrm>
          <a:prstGeom prst="can">
            <a:avLst>
              <a:gd name="adj" fmla="val 25000"/>
            </a:avLst>
          </a:prstGeom>
          <a:solidFill>
            <a:schemeClr val="bg1"/>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12</a:t>
            </a:r>
          </a:p>
        </p:txBody>
      </p:sp>
      <p:sp>
        <p:nvSpPr>
          <p:cNvPr id="33799" name="AutoShape 7"/>
          <p:cNvSpPr>
            <a:spLocks noChangeArrowheads="1"/>
          </p:cNvSpPr>
          <p:nvPr/>
        </p:nvSpPr>
        <p:spPr bwMode="auto">
          <a:xfrm>
            <a:off x="5507039" y="5540375"/>
            <a:ext cx="947737" cy="401638"/>
          </a:xfrm>
          <a:prstGeom prst="can">
            <a:avLst>
              <a:gd name="adj" fmla="val 25000"/>
            </a:avLst>
          </a:prstGeom>
          <a:solidFill>
            <a:srgbClr val="99CC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8</a:t>
            </a:r>
          </a:p>
        </p:txBody>
      </p:sp>
      <p:sp>
        <p:nvSpPr>
          <p:cNvPr id="33800" name="AutoShape 6"/>
          <p:cNvSpPr>
            <a:spLocks noChangeArrowheads="1"/>
          </p:cNvSpPr>
          <p:nvPr/>
        </p:nvSpPr>
        <p:spPr bwMode="auto">
          <a:xfrm>
            <a:off x="5507039" y="5235575"/>
            <a:ext cx="947737" cy="401638"/>
          </a:xfrm>
          <a:prstGeom prst="can">
            <a:avLst>
              <a:gd name="adj" fmla="val 25000"/>
            </a:avLst>
          </a:prstGeom>
          <a:solidFill>
            <a:srgbClr val="66FF66"/>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4</a:t>
            </a:r>
          </a:p>
        </p:txBody>
      </p:sp>
      <p:sp>
        <p:nvSpPr>
          <p:cNvPr id="33801" name="AutoShape 8"/>
          <p:cNvSpPr>
            <a:spLocks noChangeArrowheads="1"/>
          </p:cNvSpPr>
          <p:nvPr/>
        </p:nvSpPr>
        <p:spPr bwMode="auto">
          <a:xfrm>
            <a:off x="5507039" y="4929189"/>
            <a:ext cx="947737" cy="401637"/>
          </a:xfrm>
          <a:prstGeom prst="can">
            <a:avLst>
              <a:gd name="adj" fmla="val 25000"/>
            </a:avLst>
          </a:prstGeom>
          <a:solidFill>
            <a:srgbClr val="CCFF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0</a:t>
            </a:r>
          </a:p>
        </p:txBody>
      </p:sp>
      <p:sp>
        <p:nvSpPr>
          <p:cNvPr id="33802" name="AutoShape 10"/>
          <p:cNvSpPr>
            <a:spLocks noChangeArrowheads="1"/>
          </p:cNvSpPr>
          <p:nvPr/>
        </p:nvSpPr>
        <p:spPr bwMode="auto">
          <a:xfrm>
            <a:off x="6921500" y="5846764"/>
            <a:ext cx="947738" cy="401637"/>
          </a:xfrm>
          <a:prstGeom prst="can">
            <a:avLst>
              <a:gd name="adj" fmla="val 25000"/>
            </a:avLst>
          </a:prstGeom>
          <a:solidFill>
            <a:schemeClr val="bg1"/>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13</a:t>
            </a:r>
          </a:p>
        </p:txBody>
      </p:sp>
      <p:sp>
        <p:nvSpPr>
          <p:cNvPr id="33803" name="AutoShape 11"/>
          <p:cNvSpPr>
            <a:spLocks noChangeArrowheads="1"/>
          </p:cNvSpPr>
          <p:nvPr/>
        </p:nvSpPr>
        <p:spPr bwMode="auto">
          <a:xfrm>
            <a:off x="6921500" y="5540375"/>
            <a:ext cx="947738" cy="401638"/>
          </a:xfrm>
          <a:prstGeom prst="can">
            <a:avLst>
              <a:gd name="adj" fmla="val 25000"/>
            </a:avLst>
          </a:prstGeom>
          <a:solidFill>
            <a:srgbClr val="99CC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9</a:t>
            </a:r>
          </a:p>
        </p:txBody>
      </p:sp>
      <p:sp>
        <p:nvSpPr>
          <p:cNvPr id="33804" name="AutoShape 12"/>
          <p:cNvSpPr>
            <a:spLocks noChangeArrowheads="1"/>
          </p:cNvSpPr>
          <p:nvPr/>
        </p:nvSpPr>
        <p:spPr bwMode="auto">
          <a:xfrm>
            <a:off x="6921500" y="5235575"/>
            <a:ext cx="947738" cy="401638"/>
          </a:xfrm>
          <a:prstGeom prst="can">
            <a:avLst>
              <a:gd name="adj" fmla="val 25000"/>
            </a:avLst>
          </a:prstGeom>
          <a:solidFill>
            <a:srgbClr val="66FF66"/>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5</a:t>
            </a:r>
          </a:p>
        </p:txBody>
      </p:sp>
      <p:sp>
        <p:nvSpPr>
          <p:cNvPr id="33805" name="AutoShape 13"/>
          <p:cNvSpPr>
            <a:spLocks noChangeArrowheads="1"/>
          </p:cNvSpPr>
          <p:nvPr/>
        </p:nvSpPr>
        <p:spPr bwMode="auto">
          <a:xfrm>
            <a:off x="6921500" y="4929189"/>
            <a:ext cx="947738" cy="401637"/>
          </a:xfrm>
          <a:prstGeom prst="can">
            <a:avLst>
              <a:gd name="adj" fmla="val 25000"/>
            </a:avLst>
          </a:prstGeom>
          <a:solidFill>
            <a:srgbClr val="CCFF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a:t>
            </a:r>
          </a:p>
        </p:txBody>
      </p:sp>
      <p:sp>
        <p:nvSpPr>
          <p:cNvPr id="33806" name="AutoShape 14"/>
          <p:cNvSpPr>
            <a:spLocks noChangeArrowheads="1"/>
          </p:cNvSpPr>
          <p:nvPr/>
        </p:nvSpPr>
        <p:spPr bwMode="auto">
          <a:xfrm>
            <a:off x="8158164" y="5846764"/>
            <a:ext cx="947737" cy="401637"/>
          </a:xfrm>
          <a:prstGeom prst="can">
            <a:avLst>
              <a:gd name="adj" fmla="val 25000"/>
            </a:avLst>
          </a:prstGeom>
          <a:solidFill>
            <a:schemeClr val="bg1"/>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14</a:t>
            </a:r>
          </a:p>
        </p:txBody>
      </p:sp>
      <p:sp>
        <p:nvSpPr>
          <p:cNvPr id="33807" name="AutoShape 15"/>
          <p:cNvSpPr>
            <a:spLocks noChangeArrowheads="1"/>
          </p:cNvSpPr>
          <p:nvPr/>
        </p:nvSpPr>
        <p:spPr bwMode="auto">
          <a:xfrm>
            <a:off x="8158164" y="5540375"/>
            <a:ext cx="947737" cy="401638"/>
          </a:xfrm>
          <a:prstGeom prst="can">
            <a:avLst>
              <a:gd name="adj" fmla="val 25000"/>
            </a:avLst>
          </a:prstGeom>
          <a:solidFill>
            <a:srgbClr val="99CC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10</a:t>
            </a:r>
          </a:p>
        </p:txBody>
      </p:sp>
      <p:sp>
        <p:nvSpPr>
          <p:cNvPr id="33808" name="AutoShape 16"/>
          <p:cNvSpPr>
            <a:spLocks noChangeArrowheads="1"/>
          </p:cNvSpPr>
          <p:nvPr/>
        </p:nvSpPr>
        <p:spPr bwMode="auto">
          <a:xfrm>
            <a:off x="8158164" y="5235575"/>
            <a:ext cx="947737" cy="401638"/>
          </a:xfrm>
          <a:prstGeom prst="can">
            <a:avLst>
              <a:gd name="adj" fmla="val 25000"/>
            </a:avLst>
          </a:prstGeom>
          <a:solidFill>
            <a:srgbClr val="66FF66"/>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6</a:t>
            </a:r>
          </a:p>
        </p:txBody>
      </p:sp>
      <p:sp>
        <p:nvSpPr>
          <p:cNvPr id="33809" name="AutoShape 17"/>
          <p:cNvSpPr>
            <a:spLocks noChangeArrowheads="1"/>
          </p:cNvSpPr>
          <p:nvPr/>
        </p:nvSpPr>
        <p:spPr bwMode="auto">
          <a:xfrm>
            <a:off x="8158164" y="4929189"/>
            <a:ext cx="947737" cy="401637"/>
          </a:xfrm>
          <a:prstGeom prst="can">
            <a:avLst>
              <a:gd name="adj" fmla="val 25000"/>
            </a:avLst>
          </a:prstGeom>
          <a:solidFill>
            <a:srgbClr val="CCFF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2</a:t>
            </a:r>
          </a:p>
        </p:txBody>
      </p:sp>
      <p:sp>
        <p:nvSpPr>
          <p:cNvPr id="33810" name="AutoShape 18"/>
          <p:cNvSpPr>
            <a:spLocks noChangeArrowheads="1"/>
          </p:cNvSpPr>
          <p:nvPr/>
        </p:nvSpPr>
        <p:spPr bwMode="auto">
          <a:xfrm>
            <a:off x="9458325" y="5846764"/>
            <a:ext cx="947738" cy="401637"/>
          </a:xfrm>
          <a:prstGeom prst="can">
            <a:avLst>
              <a:gd name="adj" fmla="val 25000"/>
            </a:avLst>
          </a:prstGeom>
          <a:solidFill>
            <a:schemeClr val="bg1"/>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15</a:t>
            </a:r>
          </a:p>
        </p:txBody>
      </p:sp>
      <p:sp>
        <p:nvSpPr>
          <p:cNvPr id="33811" name="AutoShape 19"/>
          <p:cNvSpPr>
            <a:spLocks noChangeArrowheads="1"/>
          </p:cNvSpPr>
          <p:nvPr/>
        </p:nvSpPr>
        <p:spPr bwMode="auto">
          <a:xfrm>
            <a:off x="9458325" y="5540375"/>
            <a:ext cx="947738" cy="401638"/>
          </a:xfrm>
          <a:prstGeom prst="can">
            <a:avLst>
              <a:gd name="adj" fmla="val 25000"/>
            </a:avLst>
          </a:prstGeom>
          <a:solidFill>
            <a:srgbClr val="99CC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11</a:t>
            </a:r>
          </a:p>
        </p:txBody>
      </p:sp>
      <p:sp>
        <p:nvSpPr>
          <p:cNvPr id="33812" name="AutoShape 20"/>
          <p:cNvSpPr>
            <a:spLocks noChangeArrowheads="1"/>
          </p:cNvSpPr>
          <p:nvPr/>
        </p:nvSpPr>
        <p:spPr bwMode="auto">
          <a:xfrm>
            <a:off x="9458325" y="5235575"/>
            <a:ext cx="947738" cy="401638"/>
          </a:xfrm>
          <a:prstGeom prst="can">
            <a:avLst>
              <a:gd name="adj" fmla="val 25000"/>
            </a:avLst>
          </a:prstGeom>
          <a:solidFill>
            <a:srgbClr val="66FF66"/>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7</a:t>
            </a:r>
          </a:p>
        </p:txBody>
      </p:sp>
      <p:sp>
        <p:nvSpPr>
          <p:cNvPr id="33813" name="AutoShape 21"/>
          <p:cNvSpPr>
            <a:spLocks noChangeArrowheads="1"/>
          </p:cNvSpPr>
          <p:nvPr/>
        </p:nvSpPr>
        <p:spPr bwMode="auto">
          <a:xfrm>
            <a:off x="9458325" y="4929189"/>
            <a:ext cx="947738" cy="401637"/>
          </a:xfrm>
          <a:prstGeom prst="can">
            <a:avLst>
              <a:gd name="adj" fmla="val 25000"/>
            </a:avLst>
          </a:prstGeom>
          <a:solidFill>
            <a:srgbClr val="CCFF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3</a:t>
            </a:r>
          </a:p>
        </p:txBody>
      </p:sp>
      <p:sp>
        <p:nvSpPr>
          <p:cNvPr id="33814" name="Text Box 22"/>
          <p:cNvSpPr txBox="1">
            <a:spLocks noChangeArrowheads="1"/>
          </p:cNvSpPr>
          <p:nvPr/>
        </p:nvSpPr>
        <p:spPr bwMode="auto">
          <a:xfrm>
            <a:off x="4394200" y="5057776"/>
            <a:ext cx="1112838" cy="1190625"/>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Stripes indicated by colours</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zh-CN" dirty="0">
                <a:ea typeface="宋体" charset="-122"/>
              </a:rPr>
              <a:t>RAID Level 0</a:t>
            </a:r>
            <a:endParaRPr lang="en-CA" dirty="0"/>
          </a:p>
        </p:txBody>
      </p:sp>
      <p:sp>
        <p:nvSpPr>
          <p:cNvPr id="34819" name="Content Placeholder 2"/>
          <p:cNvSpPr>
            <a:spLocks noGrp="1"/>
          </p:cNvSpPr>
          <p:nvPr>
            <p:ph idx="1"/>
          </p:nvPr>
        </p:nvSpPr>
        <p:spPr>
          <a:xfrm>
            <a:off x="1981200" y="1917701"/>
            <a:ext cx="8229600" cy="4302125"/>
          </a:xfrm>
        </p:spPr>
        <p:txBody>
          <a:bodyPr/>
          <a:lstStyle/>
          <a:p>
            <a:pPr eaLnBrk="1" hangingPunct="1">
              <a:lnSpc>
                <a:spcPct val="90000"/>
              </a:lnSpc>
            </a:pPr>
            <a:r>
              <a:rPr lang="en-US" altLang="zh-CN" sz="2400" dirty="0">
                <a:ea typeface="宋体" charset="-122"/>
              </a:rPr>
              <a:t>Dividing the data between N disks allows the RAID 0 controller to read/write the data N time faster</a:t>
            </a:r>
          </a:p>
          <a:p>
            <a:pPr eaLnBrk="1" hangingPunct="1">
              <a:lnSpc>
                <a:spcPct val="90000"/>
              </a:lnSpc>
            </a:pPr>
            <a:r>
              <a:rPr lang="en-US" altLang="zh-CN" sz="2400" dirty="0">
                <a:ea typeface="宋体" charset="-122"/>
              </a:rPr>
              <a:t>If two requests are pending there is a good chance they are on different disks and can be serviced simultaneously. This reduces the average time in the I/O queue</a:t>
            </a:r>
          </a:p>
          <a:p>
            <a:pPr eaLnBrk="1" hangingPunct="1">
              <a:lnSpc>
                <a:spcPct val="90000"/>
              </a:lnSpc>
              <a:spcBef>
                <a:spcPct val="5000"/>
              </a:spcBef>
            </a:pPr>
            <a:r>
              <a:rPr lang="en-US" altLang="zh-CN" sz="2400" dirty="0">
                <a:ea typeface="宋体" charset="-122"/>
              </a:rPr>
              <a:t>Works best for large read/write requests</a:t>
            </a:r>
          </a:p>
          <a:p>
            <a:pPr eaLnBrk="1" hangingPunct="1">
              <a:lnSpc>
                <a:spcPct val="90000"/>
              </a:lnSpc>
              <a:spcBef>
                <a:spcPct val="5000"/>
              </a:spcBef>
            </a:pPr>
            <a:r>
              <a:rPr lang="en-US" altLang="zh-CN" sz="2400" dirty="0">
                <a:ea typeface="宋体" charset="-122"/>
              </a:rPr>
              <a:t>Decreases mean time to failure over single large disk</a:t>
            </a:r>
          </a:p>
          <a:p>
            <a:r>
              <a:rPr lang="en-US" altLang="zh-CN" sz="2400" dirty="0">
                <a:ea typeface="宋体" charset="-122"/>
              </a:rPr>
              <a:t>Also called striping, no redundancy (so not true RAID)</a:t>
            </a:r>
          </a:p>
          <a:p>
            <a:endParaRPr lang="en-CA" dirty="0"/>
          </a:p>
        </p:txBody>
      </p:sp>
      <p:sp>
        <p:nvSpPr>
          <p:cNvPr id="34821" name="Slide Number Placeholder 4"/>
          <p:cNvSpPr>
            <a:spLocks noGrp="1"/>
          </p:cNvSpPr>
          <p:nvPr>
            <p:ph type="sldNum" sz="quarter" idx="11"/>
          </p:nvPr>
        </p:nvSpPr>
        <p:spPr>
          <a:noFill/>
        </p:spPr>
        <p:txBody>
          <a:bodyPr/>
          <a:lstStyle/>
          <a:p>
            <a:fld id="{B7663260-5F06-416C-92DB-15BDDBDF909C}" type="slidenum">
              <a:rPr lang="en-US" altLang="zh-CN" b="0">
                <a:solidFill>
                  <a:srgbClr val="000000"/>
                </a:solidFill>
                <a:cs typeface="+mn-cs"/>
              </a:rPr>
              <a:pPr/>
              <a:t>81</a:t>
            </a:fld>
            <a:endParaRPr lang="en-US" altLang="zh-CN" b="0">
              <a:solidFill>
                <a:srgbClr val="000000"/>
              </a:solidFill>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a:spLocks noGrp="1"/>
          </p:cNvSpPr>
          <p:nvPr>
            <p:ph type="sldNum" sz="quarter" idx="11"/>
          </p:nvPr>
        </p:nvSpPr>
        <p:spPr>
          <a:noFill/>
        </p:spPr>
        <p:txBody>
          <a:bodyPr/>
          <a:lstStyle/>
          <a:p>
            <a:fld id="{38EBD0B8-340F-4D17-9AF3-124F85368760}" type="slidenum">
              <a:rPr lang="en-US" altLang="zh-CN" b="0">
                <a:solidFill>
                  <a:srgbClr val="000000"/>
                </a:solidFill>
                <a:cs typeface="+mn-cs"/>
              </a:rPr>
              <a:pPr/>
              <a:t>82</a:t>
            </a:fld>
            <a:endParaRPr lang="en-US" altLang="zh-CN" b="0">
              <a:solidFill>
                <a:srgbClr val="000000"/>
              </a:solidFill>
              <a:cs typeface="+mn-cs"/>
            </a:endParaRPr>
          </a:p>
        </p:txBody>
      </p:sp>
      <p:sp>
        <p:nvSpPr>
          <p:cNvPr id="35844" name="Rectangle 2"/>
          <p:cNvSpPr>
            <a:spLocks noGrp="1" noChangeArrowheads="1"/>
          </p:cNvSpPr>
          <p:nvPr>
            <p:ph type="title"/>
          </p:nvPr>
        </p:nvSpPr>
        <p:spPr/>
        <p:txBody>
          <a:bodyPr/>
          <a:lstStyle/>
          <a:p>
            <a:pPr eaLnBrk="1" hangingPunct="1"/>
            <a:r>
              <a:rPr lang="en-US" altLang="zh-CN" dirty="0">
                <a:ea typeface="宋体" charset="-122"/>
              </a:rPr>
              <a:t>RAID Level 1</a:t>
            </a:r>
          </a:p>
        </p:txBody>
      </p:sp>
      <p:sp>
        <p:nvSpPr>
          <p:cNvPr id="35845" name="Rectangle 3"/>
          <p:cNvSpPr>
            <a:spLocks noGrp="1" noChangeArrowheads="1"/>
          </p:cNvSpPr>
          <p:nvPr>
            <p:ph type="body" idx="1"/>
          </p:nvPr>
        </p:nvSpPr>
        <p:spPr>
          <a:xfrm>
            <a:off x="1825625" y="1917701"/>
            <a:ext cx="8580438" cy="4302125"/>
          </a:xfrm>
        </p:spPr>
        <p:txBody>
          <a:bodyPr/>
          <a:lstStyle/>
          <a:p>
            <a:pPr eaLnBrk="1" hangingPunct="1"/>
            <a:r>
              <a:rPr lang="en-US" altLang="zh-CN" sz="2400" dirty="0">
                <a:ea typeface="宋体" charset="-122"/>
              </a:rPr>
              <a:t>All data is duplicated, each logical strip is mapped to two different disks (same data stored in the two strips). </a:t>
            </a:r>
          </a:p>
          <a:p>
            <a:pPr eaLnBrk="1" hangingPunct="1"/>
            <a:r>
              <a:rPr lang="en-US" altLang="zh-CN" sz="2400" dirty="0">
                <a:ea typeface="宋体" charset="-122"/>
              </a:rPr>
              <a:t>Each disk has a mirror disk that contains the same data copy. </a:t>
            </a:r>
          </a:p>
          <a:p>
            <a:pPr eaLnBrk="1" hangingPunct="1"/>
            <a:r>
              <a:rPr lang="en-US" altLang="zh-CN" sz="2400" dirty="0">
                <a:ea typeface="宋体" charset="-122"/>
              </a:rPr>
              <a:t>To recover from failure on one disk read the data from the mirror disk</a:t>
            </a:r>
          </a:p>
          <a:p>
            <a:pPr eaLnBrk="1" hangingPunct="1">
              <a:buFont typeface="Wingdings" pitchFamily="2" charset="2"/>
              <a:buNone/>
            </a:pPr>
            <a:endParaRPr lang="en-US" altLang="zh-CN" sz="2400" dirty="0">
              <a:ea typeface="宋体" charset="-122"/>
            </a:endParaRPr>
          </a:p>
          <a:p>
            <a:pPr eaLnBrk="1" hangingPunct="1"/>
            <a:endParaRPr lang="en-US" altLang="zh-CN" sz="2400" dirty="0">
              <a:ea typeface="宋体" charset="-122"/>
            </a:endParaRPr>
          </a:p>
        </p:txBody>
      </p:sp>
      <p:sp>
        <p:nvSpPr>
          <p:cNvPr id="35846" name="AutoShape 4" descr="Woven mat"/>
          <p:cNvSpPr>
            <a:spLocks noChangeArrowheads="1"/>
          </p:cNvSpPr>
          <p:nvPr/>
        </p:nvSpPr>
        <p:spPr bwMode="auto">
          <a:xfrm>
            <a:off x="6462714" y="5922964"/>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12</a:t>
            </a:r>
          </a:p>
        </p:txBody>
      </p:sp>
      <p:sp>
        <p:nvSpPr>
          <p:cNvPr id="35847" name="AutoShape 5" descr="Woven mat"/>
          <p:cNvSpPr>
            <a:spLocks noChangeArrowheads="1"/>
          </p:cNvSpPr>
          <p:nvPr/>
        </p:nvSpPr>
        <p:spPr bwMode="auto">
          <a:xfrm>
            <a:off x="6462714" y="5688014"/>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8</a:t>
            </a:r>
          </a:p>
        </p:txBody>
      </p:sp>
      <p:sp>
        <p:nvSpPr>
          <p:cNvPr id="35848" name="AutoShape 6" descr="Woven mat"/>
          <p:cNvSpPr>
            <a:spLocks noChangeArrowheads="1"/>
          </p:cNvSpPr>
          <p:nvPr/>
        </p:nvSpPr>
        <p:spPr bwMode="auto">
          <a:xfrm>
            <a:off x="6462714" y="5453064"/>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4</a:t>
            </a:r>
          </a:p>
        </p:txBody>
      </p:sp>
      <p:sp>
        <p:nvSpPr>
          <p:cNvPr id="35849" name="AutoShape 7" descr="Woven mat"/>
          <p:cNvSpPr>
            <a:spLocks noChangeArrowheads="1"/>
          </p:cNvSpPr>
          <p:nvPr/>
        </p:nvSpPr>
        <p:spPr bwMode="auto">
          <a:xfrm>
            <a:off x="6462714" y="5218114"/>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0</a:t>
            </a:r>
          </a:p>
        </p:txBody>
      </p:sp>
      <p:sp>
        <p:nvSpPr>
          <p:cNvPr id="35850" name="AutoShape 8" descr="Woven mat"/>
          <p:cNvSpPr>
            <a:spLocks noChangeArrowheads="1"/>
          </p:cNvSpPr>
          <p:nvPr/>
        </p:nvSpPr>
        <p:spPr bwMode="auto">
          <a:xfrm>
            <a:off x="7469189" y="5922964"/>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13</a:t>
            </a:r>
          </a:p>
        </p:txBody>
      </p:sp>
      <p:sp>
        <p:nvSpPr>
          <p:cNvPr id="35851" name="AutoShape 9" descr="Woven mat"/>
          <p:cNvSpPr>
            <a:spLocks noChangeArrowheads="1"/>
          </p:cNvSpPr>
          <p:nvPr/>
        </p:nvSpPr>
        <p:spPr bwMode="auto">
          <a:xfrm>
            <a:off x="7469189" y="5688014"/>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9</a:t>
            </a:r>
          </a:p>
        </p:txBody>
      </p:sp>
      <p:sp>
        <p:nvSpPr>
          <p:cNvPr id="35852" name="AutoShape 10" descr="Woven mat"/>
          <p:cNvSpPr>
            <a:spLocks noChangeArrowheads="1"/>
          </p:cNvSpPr>
          <p:nvPr/>
        </p:nvSpPr>
        <p:spPr bwMode="auto">
          <a:xfrm>
            <a:off x="7469189" y="5453064"/>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5</a:t>
            </a:r>
          </a:p>
        </p:txBody>
      </p:sp>
      <p:sp>
        <p:nvSpPr>
          <p:cNvPr id="35853" name="AutoShape 11" descr="Woven mat"/>
          <p:cNvSpPr>
            <a:spLocks noChangeArrowheads="1"/>
          </p:cNvSpPr>
          <p:nvPr/>
        </p:nvSpPr>
        <p:spPr bwMode="auto">
          <a:xfrm>
            <a:off x="7469189" y="5218114"/>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a:t>
            </a:r>
          </a:p>
        </p:txBody>
      </p:sp>
      <p:sp>
        <p:nvSpPr>
          <p:cNvPr id="35854" name="AutoShape 12" descr="Woven mat"/>
          <p:cNvSpPr>
            <a:spLocks noChangeArrowheads="1"/>
          </p:cNvSpPr>
          <p:nvPr/>
        </p:nvSpPr>
        <p:spPr bwMode="auto">
          <a:xfrm>
            <a:off x="8504239" y="5911851"/>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14</a:t>
            </a:r>
          </a:p>
        </p:txBody>
      </p:sp>
      <p:sp>
        <p:nvSpPr>
          <p:cNvPr id="35855" name="AutoShape 13" descr="Woven mat"/>
          <p:cNvSpPr>
            <a:spLocks noChangeArrowheads="1"/>
          </p:cNvSpPr>
          <p:nvPr/>
        </p:nvSpPr>
        <p:spPr bwMode="auto">
          <a:xfrm>
            <a:off x="8504239" y="5676901"/>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10</a:t>
            </a:r>
          </a:p>
        </p:txBody>
      </p:sp>
      <p:sp>
        <p:nvSpPr>
          <p:cNvPr id="35856" name="AutoShape 14" descr="Woven mat"/>
          <p:cNvSpPr>
            <a:spLocks noChangeArrowheads="1"/>
          </p:cNvSpPr>
          <p:nvPr/>
        </p:nvSpPr>
        <p:spPr bwMode="auto">
          <a:xfrm>
            <a:off x="8504239" y="5441951"/>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6</a:t>
            </a:r>
          </a:p>
        </p:txBody>
      </p:sp>
      <p:sp>
        <p:nvSpPr>
          <p:cNvPr id="35857" name="AutoShape 15" descr="Woven mat"/>
          <p:cNvSpPr>
            <a:spLocks noChangeArrowheads="1"/>
          </p:cNvSpPr>
          <p:nvPr/>
        </p:nvSpPr>
        <p:spPr bwMode="auto">
          <a:xfrm>
            <a:off x="8504239" y="5207001"/>
            <a:ext cx="852487"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2</a:t>
            </a:r>
          </a:p>
        </p:txBody>
      </p:sp>
      <p:sp>
        <p:nvSpPr>
          <p:cNvPr id="35858" name="AutoShape 16" descr="Woven mat"/>
          <p:cNvSpPr>
            <a:spLocks noChangeArrowheads="1"/>
          </p:cNvSpPr>
          <p:nvPr/>
        </p:nvSpPr>
        <p:spPr bwMode="auto">
          <a:xfrm>
            <a:off x="9518650" y="5911851"/>
            <a:ext cx="852488"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15</a:t>
            </a:r>
          </a:p>
        </p:txBody>
      </p:sp>
      <p:sp>
        <p:nvSpPr>
          <p:cNvPr id="35859" name="AutoShape 17" descr="Woven mat"/>
          <p:cNvSpPr>
            <a:spLocks noChangeArrowheads="1"/>
          </p:cNvSpPr>
          <p:nvPr/>
        </p:nvSpPr>
        <p:spPr bwMode="auto">
          <a:xfrm>
            <a:off x="9518650" y="5676901"/>
            <a:ext cx="852488"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11</a:t>
            </a:r>
          </a:p>
        </p:txBody>
      </p:sp>
      <p:sp>
        <p:nvSpPr>
          <p:cNvPr id="35860" name="AutoShape 18" descr="Woven mat"/>
          <p:cNvSpPr>
            <a:spLocks noChangeArrowheads="1"/>
          </p:cNvSpPr>
          <p:nvPr/>
        </p:nvSpPr>
        <p:spPr bwMode="auto">
          <a:xfrm>
            <a:off x="9518650" y="5441951"/>
            <a:ext cx="852488"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7</a:t>
            </a:r>
          </a:p>
        </p:txBody>
      </p:sp>
      <p:sp>
        <p:nvSpPr>
          <p:cNvPr id="35861" name="AutoShape 19" descr="Woven mat"/>
          <p:cNvSpPr>
            <a:spLocks noChangeArrowheads="1"/>
          </p:cNvSpPr>
          <p:nvPr/>
        </p:nvSpPr>
        <p:spPr bwMode="auto">
          <a:xfrm>
            <a:off x="9518650" y="5207001"/>
            <a:ext cx="852488" cy="307975"/>
          </a:xfrm>
          <a:prstGeom prst="can">
            <a:avLst>
              <a:gd name="adj" fmla="val 25000"/>
            </a:avLst>
          </a:prstGeom>
          <a:blipFill dpi="0" rotWithShape="1">
            <a:blip r:embed="rId3" cstate="print"/>
            <a:srcRect/>
            <a:tile tx="0" ty="0" sx="100000" sy="100000" flip="none" algn="tl"/>
          </a:blip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3</a:t>
            </a:r>
          </a:p>
        </p:txBody>
      </p:sp>
      <p:sp>
        <p:nvSpPr>
          <p:cNvPr id="35862" name="AutoShape 22"/>
          <p:cNvSpPr>
            <a:spLocks noChangeArrowheads="1"/>
          </p:cNvSpPr>
          <p:nvPr/>
        </p:nvSpPr>
        <p:spPr bwMode="auto">
          <a:xfrm>
            <a:off x="1981200" y="5918201"/>
            <a:ext cx="852488" cy="307975"/>
          </a:xfrm>
          <a:prstGeom prst="can">
            <a:avLst>
              <a:gd name="adj" fmla="val 25000"/>
            </a:avLst>
          </a:prstGeom>
          <a:solidFill>
            <a:schemeClr val="bg1"/>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12</a:t>
            </a:r>
          </a:p>
        </p:txBody>
      </p:sp>
      <p:sp>
        <p:nvSpPr>
          <p:cNvPr id="35863" name="AutoShape 23"/>
          <p:cNvSpPr>
            <a:spLocks noChangeArrowheads="1"/>
          </p:cNvSpPr>
          <p:nvPr/>
        </p:nvSpPr>
        <p:spPr bwMode="auto">
          <a:xfrm>
            <a:off x="1981200" y="5683251"/>
            <a:ext cx="852488" cy="307975"/>
          </a:xfrm>
          <a:prstGeom prst="can">
            <a:avLst>
              <a:gd name="adj" fmla="val 25000"/>
            </a:avLst>
          </a:prstGeom>
          <a:solidFill>
            <a:srgbClr val="99CC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8</a:t>
            </a:r>
          </a:p>
        </p:txBody>
      </p:sp>
      <p:sp>
        <p:nvSpPr>
          <p:cNvPr id="35864" name="AutoShape 24"/>
          <p:cNvSpPr>
            <a:spLocks noChangeArrowheads="1"/>
          </p:cNvSpPr>
          <p:nvPr/>
        </p:nvSpPr>
        <p:spPr bwMode="auto">
          <a:xfrm>
            <a:off x="1981200" y="5448301"/>
            <a:ext cx="852488" cy="307975"/>
          </a:xfrm>
          <a:prstGeom prst="can">
            <a:avLst>
              <a:gd name="adj" fmla="val 25000"/>
            </a:avLst>
          </a:prstGeom>
          <a:solidFill>
            <a:srgbClr val="66FF66"/>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4</a:t>
            </a:r>
          </a:p>
        </p:txBody>
      </p:sp>
      <p:sp>
        <p:nvSpPr>
          <p:cNvPr id="35865" name="AutoShape 25"/>
          <p:cNvSpPr>
            <a:spLocks noChangeArrowheads="1"/>
          </p:cNvSpPr>
          <p:nvPr/>
        </p:nvSpPr>
        <p:spPr bwMode="auto">
          <a:xfrm>
            <a:off x="1981200" y="5213351"/>
            <a:ext cx="852488" cy="307975"/>
          </a:xfrm>
          <a:prstGeom prst="can">
            <a:avLst>
              <a:gd name="adj" fmla="val 25000"/>
            </a:avLst>
          </a:prstGeom>
          <a:solidFill>
            <a:srgbClr val="CCFF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0</a:t>
            </a:r>
          </a:p>
        </p:txBody>
      </p:sp>
      <p:sp>
        <p:nvSpPr>
          <p:cNvPr id="35866" name="AutoShape 26"/>
          <p:cNvSpPr>
            <a:spLocks noChangeArrowheads="1"/>
          </p:cNvSpPr>
          <p:nvPr/>
        </p:nvSpPr>
        <p:spPr bwMode="auto">
          <a:xfrm>
            <a:off x="2987675" y="5918201"/>
            <a:ext cx="852488" cy="307975"/>
          </a:xfrm>
          <a:prstGeom prst="can">
            <a:avLst>
              <a:gd name="adj" fmla="val 25000"/>
            </a:avLst>
          </a:prstGeom>
          <a:solidFill>
            <a:schemeClr val="bg1"/>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13</a:t>
            </a:r>
          </a:p>
        </p:txBody>
      </p:sp>
      <p:sp>
        <p:nvSpPr>
          <p:cNvPr id="35867" name="AutoShape 27"/>
          <p:cNvSpPr>
            <a:spLocks noChangeArrowheads="1"/>
          </p:cNvSpPr>
          <p:nvPr/>
        </p:nvSpPr>
        <p:spPr bwMode="auto">
          <a:xfrm>
            <a:off x="2987675" y="5683251"/>
            <a:ext cx="852488" cy="307975"/>
          </a:xfrm>
          <a:prstGeom prst="can">
            <a:avLst>
              <a:gd name="adj" fmla="val 25000"/>
            </a:avLst>
          </a:prstGeom>
          <a:solidFill>
            <a:srgbClr val="99CC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9</a:t>
            </a:r>
          </a:p>
        </p:txBody>
      </p:sp>
      <p:sp>
        <p:nvSpPr>
          <p:cNvPr id="35868" name="AutoShape 28"/>
          <p:cNvSpPr>
            <a:spLocks noChangeArrowheads="1"/>
          </p:cNvSpPr>
          <p:nvPr/>
        </p:nvSpPr>
        <p:spPr bwMode="auto">
          <a:xfrm>
            <a:off x="2987675" y="5448301"/>
            <a:ext cx="852488" cy="307975"/>
          </a:xfrm>
          <a:prstGeom prst="can">
            <a:avLst>
              <a:gd name="adj" fmla="val 25000"/>
            </a:avLst>
          </a:prstGeom>
          <a:solidFill>
            <a:srgbClr val="66FF66"/>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5</a:t>
            </a:r>
          </a:p>
        </p:txBody>
      </p:sp>
      <p:sp>
        <p:nvSpPr>
          <p:cNvPr id="35869" name="AutoShape 29"/>
          <p:cNvSpPr>
            <a:spLocks noChangeArrowheads="1"/>
          </p:cNvSpPr>
          <p:nvPr/>
        </p:nvSpPr>
        <p:spPr bwMode="auto">
          <a:xfrm>
            <a:off x="2987675" y="5213351"/>
            <a:ext cx="852488" cy="307975"/>
          </a:xfrm>
          <a:prstGeom prst="can">
            <a:avLst>
              <a:gd name="adj" fmla="val 25000"/>
            </a:avLst>
          </a:prstGeom>
          <a:solidFill>
            <a:srgbClr val="CCFF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a:t>
            </a:r>
          </a:p>
        </p:txBody>
      </p:sp>
      <p:sp>
        <p:nvSpPr>
          <p:cNvPr id="35870" name="AutoShape 30"/>
          <p:cNvSpPr>
            <a:spLocks noChangeArrowheads="1"/>
          </p:cNvSpPr>
          <p:nvPr/>
        </p:nvSpPr>
        <p:spPr bwMode="auto">
          <a:xfrm>
            <a:off x="4022725" y="5907089"/>
            <a:ext cx="852488" cy="307975"/>
          </a:xfrm>
          <a:prstGeom prst="can">
            <a:avLst>
              <a:gd name="adj" fmla="val 25000"/>
            </a:avLst>
          </a:prstGeom>
          <a:solidFill>
            <a:schemeClr val="bg1"/>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14</a:t>
            </a:r>
          </a:p>
        </p:txBody>
      </p:sp>
      <p:sp>
        <p:nvSpPr>
          <p:cNvPr id="35871" name="AutoShape 31"/>
          <p:cNvSpPr>
            <a:spLocks noChangeArrowheads="1"/>
          </p:cNvSpPr>
          <p:nvPr/>
        </p:nvSpPr>
        <p:spPr bwMode="auto">
          <a:xfrm>
            <a:off x="4022725" y="5672139"/>
            <a:ext cx="852488" cy="307975"/>
          </a:xfrm>
          <a:prstGeom prst="can">
            <a:avLst>
              <a:gd name="adj" fmla="val 25000"/>
            </a:avLst>
          </a:prstGeom>
          <a:solidFill>
            <a:srgbClr val="99CC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10</a:t>
            </a:r>
          </a:p>
        </p:txBody>
      </p:sp>
      <p:sp>
        <p:nvSpPr>
          <p:cNvPr id="35872" name="AutoShape 32"/>
          <p:cNvSpPr>
            <a:spLocks noChangeArrowheads="1"/>
          </p:cNvSpPr>
          <p:nvPr/>
        </p:nvSpPr>
        <p:spPr bwMode="auto">
          <a:xfrm>
            <a:off x="4022725" y="5437189"/>
            <a:ext cx="852488" cy="307975"/>
          </a:xfrm>
          <a:prstGeom prst="can">
            <a:avLst>
              <a:gd name="adj" fmla="val 25000"/>
            </a:avLst>
          </a:prstGeom>
          <a:solidFill>
            <a:srgbClr val="66FF66"/>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6</a:t>
            </a:r>
          </a:p>
        </p:txBody>
      </p:sp>
      <p:sp>
        <p:nvSpPr>
          <p:cNvPr id="35873" name="AutoShape 33"/>
          <p:cNvSpPr>
            <a:spLocks noChangeArrowheads="1"/>
          </p:cNvSpPr>
          <p:nvPr/>
        </p:nvSpPr>
        <p:spPr bwMode="auto">
          <a:xfrm>
            <a:off x="4022725" y="5202239"/>
            <a:ext cx="852488" cy="307975"/>
          </a:xfrm>
          <a:prstGeom prst="can">
            <a:avLst>
              <a:gd name="adj" fmla="val 25000"/>
            </a:avLst>
          </a:prstGeom>
          <a:solidFill>
            <a:srgbClr val="CCFF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2</a:t>
            </a:r>
          </a:p>
        </p:txBody>
      </p:sp>
      <p:sp>
        <p:nvSpPr>
          <p:cNvPr id="35874" name="AutoShape 34"/>
          <p:cNvSpPr>
            <a:spLocks noChangeArrowheads="1"/>
          </p:cNvSpPr>
          <p:nvPr/>
        </p:nvSpPr>
        <p:spPr bwMode="auto">
          <a:xfrm>
            <a:off x="5037139" y="5907089"/>
            <a:ext cx="852487" cy="307975"/>
          </a:xfrm>
          <a:prstGeom prst="can">
            <a:avLst>
              <a:gd name="adj" fmla="val 25000"/>
            </a:avLst>
          </a:prstGeom>
          <a:solidFill>
            <a:schemeClr val="bg1"/>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15</a:t>
            </a:r>
          </a:p>
        </p:txBody>
      </p:sp>
      <p:sp>
        <p:nvSpPr>
          <p:cNvPr id="35875" name="AutoShape 35"/>
          <p:cNvSpPr>
            <a:spLocks noChangeArrowheads="1"/>
          </p:cNvSpPr>
          <p:nvPr/>
        </p:nvSpPr>
        <p:spPr bwMode="auto">
          <a:xfrm>
            <a:off x="5037139" y="5672139"/>
            <a:ext cx="852487" cy="307975"/>
          </a:xfrm>
          <a:prstGeom prst="can">
            <a:avLst>
              <a:gd name="adj" fmla="val 25000"/>
            </a:avLst>
          </a:prstGeom>
          <a:solidFill>
            <a:srgbClr val="99CC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11</a:t>
            </a:r>
          </a:p>
        </p:txBody>
      </p:sp>
      <p:sp>
        <p:nvSpPr>
          <p:cNvPr id="35876" name="AutoShape 36"/>
          <p:cNvSpPr>
            <a:spLocks noChangeArrowheads="1"/>
          </p:cNvSpPr>
          <p:nvPr/>
        </p:nvSpPr>
        <p:spPr bwMode="auto">
          <a:xfrm>
            <a:off x="5037139" y="5437189"/>
            <a:ext cx="852487" cy="307975"/>
          </a:xfrm>
          <a:prstGeom prst="can">
            <a:avLst>
              <a:gd name="adj" fmla="val 25000"/>
            </a:avLst>
          </a:prstGeom>
          <a:solidFill>
            <a:srgbClr val="66FF66"/>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7</a:t>
            </a:r>
          </a:p>
        </p:txBody>
      </p:sp>
      <p:sp>
        <p:nvSpPr>
          <p:cNvPr id="35877" name="AutoShape 37"/>
          <p:cNvSpPr>
            <a:spLocks noChangeArrowheads="1"/>
          </p:cNvSpPr>
          <p:nvPr/>
        </p:nvSpPr>
        <p:spPr bwMode="auto">
          <a:xfrm>
            <a:off x="5037139" y="5202239"/>
            <a:ext cx="852487" cy="307975"/>
          </a:xfrm>
          <a:prstGeom prst="can">
            <a:avLst>
              <a:gd name="adj" fmla="val 25000"/>
            </a:avLst>
          </a:prstGeom>
          <a:solidFill>
            <a:srgbClr val="CCFFFF"/>
          </a:solidFill>
          <a:ln w="38100">
            <a:solidFill>
              <a:schemeClr val="tx1"/>
            </a:solidFill>
            <a:round/>
            <a:headEnd/>
            <a:tailEnd/>
          </a:ln>
        </p:spPr>
        <p:txBody>
          <a:bodyPr wrap="none" anchor="ctr"/>
          <a:lstStyle/>
          <a:p>
            <a:pPr algn="ctr"/>
            <a:r>
              <a:rPr lang="en-US" altLang="zh-CN" b="0" dirty="0">
                <a:solidFill>
                  <a:srgbClr val="000000"/>
                </a:solidFill>
                <a:latin typeface="Times New Roman" pitchFamily="18" charset="0"/>
                <a:ea typeface="宋体" charset="-122"/>
                <a:cs typeface="+mn-cs"/>
              </a:rPr>
              <a:t>Stripe 3</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Slide Number Placeholder 4"/>
          <p:cNvSpPr>
            <a:spLocks noGrp="1"/>
          </p:cNvSpPr>
          <p:nvPr>
            <p:ph type="sldNum" sz="quarter" idx="11"/>
          </p:nvPr>
        </p:nvSpPr>
        <p:spPr>
          <a:noFill/>
        </p:spPr>
        <p:txBody>
          <a:bodyPr/>
          <a:lstStyle/>
          <a:p>
            <a:fld id="{D63472CB-88CC-42AB-B178-EE0D3924E917}" type="slidenum">
              <a:rPr lang="en-US" altLang="zh-CN" b="0">
                <a:solidFill>
                  <a:srgbClr val="000000"/>
                </a:solidFill>
                <a:cs typeface="+mn-cs"/>
              </a:rPr>
              <a:pPr/>
              <a:t>83</a:t>
            </a:fld>
            <a:endParaRPr lang="en-US" altLang="zh-CN" b="0">
              <a:solidFill>
                <a:srgbClr val="000000"/>
              </a:solidFill>
              <a:cs typeface="+mn-cs"/>
            </a:endParaRPr>
          </a:p>
        </p:txBody>
      </p:sp>
      <p:sp>
        <p:nvSpPr>
          <p:cNvPr id="36868" name="Rectangle 2"/>
          <p:cNvSpPr>
            <a:spLocks noGrp="1" noChangeArrowheads="1"/>
          </p:cNvSpPr>
          <p:nvPr>
            <p:ph type="title"/>
          </p:nvPr>
        </p:nvSpPr>
        <p:spPr/>
        <p:txBody>
          <a:bodyPr/>
          <a:lstStyle/>
          <a:p>
            <a:pPr eaLnBrk="1" hangingPunct="1"/>
            <a:r>
              <a:rPr lang="en-US" altLang="zh-CN" dirty="0">
                <a:ea typeface="宋体" charset="-122"/>
              </a:rPr>
              <a:t>RAID Level 1</a:t>
            </a:r>
          </a:p>
        </p:txBody>
      </p:sp>
      <p:sp>
        <p:nvSpPr>
          <p:cNvPr id="36869" name="Rectangle 3"/>
          <p:cNvSpPr>
            <a:spLocks noGrp="1" noChangeArrowheads="1"/>
          </p:cNvSpPr>
          <p:nvPr>
            <p:ph type="body" idx="1"/>
          </p:nvPr>
        </p:nvSpPr>
        <p:spPr>
          <a:xfrm>
            <a:off x="1825625" y="1917701"/>
            <a:ext cx="8580438" cy="4302125"/>
          </a:xfrm>
        </p:spPr>
        <p:txBody>
          <a:bodyPr/>
          <a:lstStyle/>
          <a:p>
            <a:pPr eaLnBrk="1" hangingPunct="1">
              <a:lnSpc>
                <a:spcPct val="90000"/>
              </a:lnSpc>
            </a:pPr>
            <a:r>
              <a:rPr lang="en-US" altLang="zh-CN" sz="2400" dirty="0">
                <a:ea typeface="宋体" charset="-122"/>
              </a:rPr>
              <a:t>Each disk has a mirror disk that contains the same data. </a:t>
            </a:r>
          </a:p>
          <a:p>
            <a:pPr eaLnBrk="1" hangingPunct="1">
              <a:lnSpc>
                <a:spcPct val="90000"/>
              </a:lnSpc>
            </a:pPr>
            <a:r>
              <a:rPr lang="en-US" altLang="zh-CN" sz="2400" dirty="0">
                <a:ea typeface="宋体" charset="-122"/>
              </a:rPr>
              <a:t>A read request can be serviced by either disk containing the data (choose faster of the two available reads)</a:t>
            </a:r>
          </a:p>
          <a:p>
            <a:pPr eaLnBrk="1" hangingPunct="1">
              <a:lnSpc>
                <a:spcPct val="90000"/>
              </a:lnSpc>
            </a:pPr>
            <a:r>
              <a:rPr lang="en-US" altLang="zh-CN" sz="2400" dirty="0">
                <a:ea typeface="宋体" charset="-122"/>
              </a:rPr>
              <a:t>A write request requires both disks containing the data to be updated.  (limited by slower or two writes)</a:t>
            </a:r>
          </a:p>
          <a:p>
            <a:pPr eaLnBrk="1" hangingPunct="1">
              <a:lnSpc>
                <a:spcPct val="90000"/>
              </a:lnSpc>
            </a:pPr>
            <a:endParaRPr lang="en-US" altLang="zh-CN" sz="900" dirty="0">
              <a:ea typeface="宋体" charset="-122"/>
            </a:endParaRPr>
          </a:p>
          <a:p>
            <a:pPr eaLnBrk="1" hangingPunct="1">
              <a:lnSpc>
                <a:spcPct val="90000"/>
              </a:lnSpc>
            </a:pPr>
            <a:r>
              <a:rPr lang="en-US" altLang="zh-CN" sz="2400" dirty="0">
                <a:ea typeface="宋体" charset="-122"/>
              </a:rPr>
              <a:t>Expensive, requires double the storage capacity</a:t>
            </a:r>
          </a:p>
          <a:p>
            <a:pPr eaLnBrk="1" hangingPunct="1">
              <a:lnSpc>
                <a:spcPct val="90000"/>
              </a:lnSpc>
            </a:pPr>
            <a:r>
              <a:rPr lang="en-US" altLang="zh-CN" sz="2400" dirty="0">
                <a:ea typeface="宋体" charset="-122"/>
              </a:rPr>
              <a:t>Useful, providing real time backup</a:t>
            </a:r>
          </a:p>
          <a:p>
            <a:pPr eaLnBrk="1" hangingPunct="1">
              <a:lnSpc>
                <a:spcPct val="90000"/>
              </a:lnSpc>
            </a:pPr>
            <a:r>
              <a:rPr lang="en-US" altLang="zh-CN" sz="2400" dirty="0">
                <a:ea typeface="宋体" charset="-122"/>
              </a:rPr>
              <a:t>If the bulk of I/O requests are reads can approach double the access speed of RAID0</a:t>
            </a:r>
          </a:p>
          <a:p>
            <a:pPr eaLnBrk="1" hangingPunct="1">
              <a:lnSpc>
                <a:spcPct val="90000"/>
              </a:lnSpc>
            </a:pPr>
            <a:r>
              <a:rPr lang="en-US" altLang="zh-CN" sz="2400" dirty="0">
                <a:ea typeface="宋体" charset="-122"/>
              </a:rPr>
              <a:t>(Details omitted for RAID2-6)</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8" name="Rectangle 4"/>
          <p:cNvSpPr>
            <a:spLocks noGrp="1" noChangeArrowheads="1"/>
          </p:cNvSpPr>
          <p:nvPr>
            <p:ph type="title"/>
          </p:nvPr>
        </p:nvSpPr>
        <p:spPr/>
        <p:txBody>
          <a:bodyPr/>
          <a:lstStyle/>
          <a:p>
            <a:r>
              <a:rPr lang="en-US"/>
              <a:t>Summary</a:t>
            </a:r>
          </a:p>
        </p:txBody>
      </p:sp>
      <p:sp>
        <p:nvSpPr>
          <p:cNvPr id="246789" name="Rectangle 5"/>
          <p:cNvSpPr>
            <a:spLocks noGrp="1" noChangeArrowheads="1"/>
          </p:cNvSpPr>
          <p:nvPr>
            <p:ph type="body" idx="1"/>
          </p:nvPr>
        </p:nvSpPr>
        <p:spPr/>
        <p:txBody>
          <a:bodyPr/>
          <a:lstStyle/>
          <a:p>
            <a:pPr>
              <a:lnSpc>
                <a:spcPct val="90000"/>
              </a:lnSpc>
            </a:pPr>
            <a:r>
              <a:rPr lang="en-US" dirty="0"/>
              <a:t>Hardware Principle</a:t>
            </a:r>
          </a:p>
          <a:p>
            <a:pPr lvl="1">
              <a:lnSpc>
                <a:spcPct val="90000"/>
              </a:lnSpc>
            </a:pPr>
            <a:r>
              <a:rPr lang="en-US" dirty="0"/>
              <a:t>Device controller: between devices and OS</a:t>
            </a:r>
          </a:p>
          <a:p>
            <a:pPr lvl="1">
              <a:lnSpc>
                <a:spcPct val="90000"/>
              </a:lnSpc>
            </a:pPr>
            <a:r>
              <a:rPr lang="en-US" dirty="0"/>
              <a:t>Memory mapped I/O Vs. I/O port number</a:t>
            </a:r>
          </a:p>
          <a:p>
            <a:pPr lvl="1">
              <a:lnSpc>
                <a:spcPct val="90000"/>
              </a:lnSpc>
            </a:pPr>
            <a:r>
              <a:rPr lang="en-US" dirty="0"/>
              <a:t>DMA vs. Interrupt</a:t>
            </a:r>
          </a:p>
          <a:p>
            <a:pPr>
              <a:lnSpc>
                <a:spcPct val="90000"/>
              </a:lnSpc>
            </a:pPr>
            <a:r>
              <a:rPr lang="en-US" dirty="0"/>
              <a:t>Software Principle</a:t>
            </a:r>
          </a:p>
          <a:p>
            <a:pPr lvl="1">
              <a:lnSpc>
                <a:spcPct val="90000"/>
              </a:lnSpc>
            </a:pPr>
            <a:r>
              <a:rPr lang="en-US" dirty="0"/>
              <a:t>Programmed I/O: waste CPU time</a:t>
            </a:r>
          </a:p>
          <a:p>
            <a:pPr lvl="1">
              <a:lnSpc>
                <a:spcPct val="90000"/>
              </a:lnSpc>
            </a:pPr>
            <a:r>
              <a:rPr lang="en-US" dirty="0"/>
              <a:t>Interrupts: overheads</a:t>
            </a:r>
          </a:p>
          <a:p>
            <a:pPr lvl="1">
              <a:lnSpc>
                <a:spcPct val="90000"/>
              </a:lnSpc>
            </a:pPr>
            <a:r>
              <a:rPr lang="en-US" dirty="0"/>
              <a:t>DMA: offload I/O from CPU</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84</a:t>
            </a:fld>
            <a:endParaRPr lang="en-US" altLang="zh-CN" b="0" dirty="0">
              <a:solidFill>
                <a:srgbClr val="000000"/>
              </a:solidFill>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Grp="1" noChangeArrowheads="1"/>
          </p:cNvSpPr>
          <p:nvPr>
            <p:ph type="title"/>
          </p:nvPr>
        </p:nvSpPr>
        <p:spPr/>
        <p:txBody>
          <a:bodyPr/>
          <a:lstStyle/>
          <a:p>
            <a:r>
              <a:rPr lang="en-US"/>
              <a:t>Summary (Cont.)</a:t>
            </a:r>
          </a:p>
        </p:txBody>
      </p:sp>
      <p:sp>
        <p:nvSpPr>
          <p:cNvPr id="366595" name="Rectangle 3"/>
          <p:cNvSpPr>
            <a:spLocks noGrp="1" noChangeArrowheads="1"/>
          </p:cNvSpPr>
          <p:nvPr>
            <p:ph type="body" idx="1"/>
          </p:nvPr>
        </p:nvSpPr>
        <p:spPr/>
        <p:txBody>
          <a:bodyPr/>
          <a:lstStyle/>
          <a:p>
            <a:r>
              <a:rPr lang="en-US"/>
              <a:t>Four layers of I/O software</a:t>
            </a:r>
          </a:p>
          <a:p>
            <a:pPr lvl="1"/>
            <a:r>
              <a:rPr lang="en-US"/>
              <a:t>Interrupt handlers: context switch, wake up driver when I/O completed</a:t>
            </a:r>
          </a:p>
          <a:p>
            <a:pPr lvl="1"/>
            <a:r>
              <a:rPr lang="en-US"/>
              <a:t>Device drivers: set up device registers, issue commands, check status and errors</a:t>
            </a:r>
          </a:p>
          <a:p>
            <a:pPr lvl="1"/>
            <a:r>
              <a:rPr lang="en-US"/>
              <a:t>Device-independent software: naming, protection, buffering, allocating</a:t>
            </a:r>
          </a:p>
          <a:p>
            <a:pPr lvl="1"/>
            <a:r>
              <a:rPr lang="en-US"/>
              <a:t>User-space software: make I/O call, format I/O, spooling</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85</a:t>
            </a:fld>
            <a:endParaRPr lang="en-US" altLang="zh-CN" b="0" dirty="0">
              <a:solidFill>
                <a:srgbClr val="000000"/>
              </a:solidFill>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r>
              <a:rPr lang="en-US"/>
              <a:t>Summary (Cont.)</a:t>
            </a:r>
          </a:p>
        </p:txBody>
      </p:sp>
      <p:sp>
        <p:nvSpPr>
          <p:cNvPr id="367619" name="Rectangle 3"/>
          <p:cNvSpPr>
            <a:spLocks noGrp="1" noChangeArrowheads="1"/>
          </p:cNvSpPr>
          <p:nvPr>
            <p:ph type="body" idx="1"/>
          </p:nvPr>
        </p:nvSpPr>
        <p:spPr/>
        <p:txBody>
          <a:bodyPr/>
          <a:lstStyle/>
          <a:p>
            <a:r>
              <a:rPr lang="en-US" dirty="0"/>
              <a:t>Disks</a:t>
            </a:r>
          </a:p>
          <a:p>
            <a:pPr lvl="1"/>
            <a:r>
              <a:rPr lang="en-US" dirty="0"/>
              <a:t>Structure: cylinder </a:t>
            </a:r>
            <a:r>
              <a:rPr lang="en-US" dirty="0">
                <a:sym typeface="Wingdings" pitchFamily="2" charset="2"/>
              </a:rPr>
              <a:t> track  sector</a:t>
            </a:r>
          </a:p>
          <a:p>
            <a:pPr lvl="1"/>
            <a:r>
              <a:rPr lang="en-US" dirty="0">
                <a:sym typeface="Wingdings" pitchFamily="2" charset="2"/>
              </a:rPr>
              <a:t>Disk scheduling algorithms: FIFO, SSTF, SCAN, C-SCAN</a:t>
            </a:r>
            <a:endParaRPr lang="en-US" dirty="0"/>
          </a:p>
          <a:p>
            <a:pPr lvl="1"/>
            <a:endParaRPr lang="en-US" dirty="0"/>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6CCBA2CA-ED0B-4C36-BC1F-C4FEA93EC945}" type="slidenum">
              <a:rPr lang="en-US" altLang="zh-CN" b="0">
                <a:solidFill>
                  <a:srgbClr val="000000"/>
                </a:solidFill>
                <a:cs typeface="+mn-cs"/>
              </a:rPr>
              <a:pPr>
                <a:defRPr/>
              </a:pPr>
              <a:t>86</a:t>
            </a:fld>
            <a:endParaRPr lang="en-US" altLang="zh-CN" b="0" dirty="0">
              <a:solidFill>
                <a:srgbClr val="000000"/>
              </a:solidFill>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7" name="Rectangle 5"/>
          <p:cNvSpPr>
            <a:spLocks noGrp="1" noChangeArrowheads="1"/>
          </p:cNvSpPr>
          <p:nvPr>
            <p:ph type="title"/>
          </p:nvPr>
        </p:nvSpPr>
        <p:spPr/>
        <p:txBody>
          <a:bodyPr/>
          <a:lstStyle/>
          <a:p>
            <a:r>
              <a:rPr lang="en-US"/>
              <a:t>Outline</a:t>
            </a:r>
          </a:p>
        </p:txBody>
      </p:sp>
      <p:sp>
        <p:nvSpPr>
          <p:cNvPr id="300038" name="Rectangle 6"/>
          <p:cNvSpPr>
            <a:spLocks noGrp="1" noChangeArrowheads="1"/>
          </p:cNvSpPr>
          <p:nvPr>
            <p:ph type="body" idx="1"/>
          </p:nvPr>
        </p:nvSpPr>
        <p:spPr/>
        <p:txBody>
          <a:bodyPr/>
          <a:lstStyle/>
          <a:p>
            <a:r>
              <a:rPr lang="en-US" dirty="0"/>
              <a:t>Overview</a:t>
            </a:r>
          </a:p>
          <a:p>
            <a:r>
              <a:rPr lang="en-US" b="1" dirty="0"/>
              <a:t>Principles of I/O hardware</a:t>
            </a:r>
          </a:p>
          <a:p>
            <a:r>
              <a:rPr lang="en-US" dirty="0"/>
              <a:t>Principles of I/O software</a:t>
            </a:r>
          </a:p>
          <a:p>
            <a:r>
              <a:rPr lang="en-US" dirty="0"/>
              <a:t>Disks</a:t>
            </a:r>
          </a:p>
        </p:txBody>
      </p:sp>
      <p:sp>
        <p:nvSpPr>
          <p:cNvPr id="6" name="Slide Number Placeholder 4"/>
          <p:cNvSpPr>
            <a:spLocks noGrp="1"/>
          </p:cNvSpPr>
          <p:nvPr>
            <p:ph type="sldNum" sz="quarter" idx="11"/>
          </p:nvPr>
        </p:nvSpPr>
        <p:spPr>
          <a:xfrm>
            <a:off x="8305800" y="6364288"/>
            <a:ext cx="1905000" cy="457200"/>
          </a:xfrm>
          <a:noFill/>
        </p:spPr>
        <p:txBody>
          <a:bodyPr/>
          <a:lstStyle/>
          <a:p>
            <a:fld id="{ED763B2E-204B-47CD-9A03-6DBADD7B07ED}" type="slidenum">
              <a:rPr lang="en-US" altLang="zh-CN" b="0">
                <a:solidFill>
                  <a:srgbClr val="000000"/>
                </a:solidFill>
                <a:cs typeface="+mn-cs"/>
              </a:rPr>
              <a:pPr/>
              <a:t>9</a:t>
            </a:fld>
            <a:endParaRPr lang="en-US" altLang="zh-CN" b="0" dirty="0">
              <a:solidFill>
                <a:srgbClr val="000000"/>
              </a:solidFill>
              <a:cs typeface="+mn-cs"/>
            </a:endParaRP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113082</TotalTime>
  <Pages>60</Pages>
  <Words>6804</Words>
  <Application>Microsoft Office PowerPoint</Application>
  <PresentationFormat>Widescreen</PresentationFormat>
  <Paragraphs>1018</Paragraphs>
  <Slides>86</Slides>
  <Notes>41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86</vt:i4>
      </vt:variant>
    </vt:vector>
  </HeadingPairs>
  <TitlesOfParts>
    <vt:vector size="101" baseType="lpstr">
      <vt:lpstr>Gill Sans</vt:lpstr>
      <vt:lpstr>Gill Sans Light</vt:lpstr>
      <vt:lpstr>宋体</vt:lpstr>
      <vt:lpstr>Arial</vt:lpstr>
      <vt:lpstr>Arial Rounded MT Bold</vt:lpstr>
      <vt:lpstr>Comic Sans MS</vt:lpstr>
      <vt:lpstr>Courier New</vt:lpstr>
      <vt:lpstr>Helvetica</vt:lpstr>
      <vt:lpstr>Symbol</vt:lpstr>
      <vt:lpstr>Tahoma</vt:lpstr>
      <vt:lpstr>Times New Roman</vt:lpstr>
      <vt:lpstr>Wingdings</vt:lpstr>
      <vt:lpstr>Office</vt:lpstr>
      <vt:lpstr>1_lecture</vt:lpstr>
      <vt:lpstr>lecture</vt:lpstr>
      <vt:lpstr>CSC 112: Computer Operating Systems Lecture XX   I/O</vt:lpstr>
      <vt:lpstr>Outline</vt:lpstr>
      <vt:lpstr>The Requirements of I/O</vt:lpstr>
      <vt:lpstr>Modern I/O Systems</vt:lpstr>
      <vt:lpstr>Main components of Intel Chipset: Pentium 4</vt:lpstr>
      <vt:lpstr>Device data-rates</vt:lpstr>
      <vt:lpstr>The Goal of the I/O Subsystem</vt:lpstr>
      <vt:lpstr>Want Standard Interfaces to Devices</vt:lpstr>
      <vt:lpstr>Outline</vt:lpstr>
      <vt:lpstr>Structure of I/O Units</vt:lpstr>
      <vt:lpstr>Mechanical / Electronic Components</vt:lpstr>
      <vt:lpstr>How does the processor actually talk to the device?</vt:lpstr>
      <vt:lpstr>Device controller</vt:lpstr>
      <vt:lpstr>Memory and I/O space</vt:lpstr>
      <vt:lpstr>Direct I/O</vt:lpstr>
      <vt:lpstr>Memory-mapped I/O</vt:lpstr>
      <vt:lpstr>Example: Memory-Mapped Display Controller</vt:lpstr>
      <vt:lpstr>Advantages: memory mapped I/O</vt:lpstr>
      <vt:lpstr>Disadvantages:  memory mapped I/O</vt:lpstr>
      <vt:lpstr>Single Bus: memory mapping</vt:lpstr>
      <vt:lpstr>Memory Bus: memory mapping</vt:lpstr>
      <vt:lpstr>Direct Memory Access (DMA)</vt:lpstr>
      <vt:lpstr>Operations of DMA</vt:lpstr>
      <vt:lpstr>DMA Details</vt:lpstr>
      <vt:lpstr>Transfer Modes</vt:lpstr>
      <vt:lpstr>Outline</vt:lpstr>
      <vt:lpstr>Types of I/O</vt:lpstr>
      <vt:lpstr>Interrupts</vt:lpstr>
      <vt:lpstr>Interrupt Processing</vt:lpstr>
      <vt:lpstr>Precise interrupts</vt:lpstr>
      <vt:lpstr>Pipelining: a complication</vt:lpstr>
      <vt:lpstr>Pipelining</vt:lpstr>
      <vt:lpstr>Programmed I/O: Writing a String to Printer</vt:lpstr>
      <vt:lpstr>Programmed I/O</vt:lpstr>
      <vt:lpstr>Interrupt-Driven I/O</vt:lpstr>
      <vt:lpstr>I/O using DMA</vt:lpstr>
      <vt:lpstr>I/O Software Layers</vt:lpstr>
      <vt:lpstr>Interrupt Handlers</vt:lpstr>
      <vt:lpstr>Device Drivers</vt:lpstr>
      <vt:lpstr>Logical Position of Device Drivers</vt:lpstr>
      <vt:lpstr>Kernel I/O Structure</vt:lpstr>
      <vt:lpstr>How to Install a Driver?</vt:lpstr>
      <vt:lpstr>Functions of Device Drivers</vt:lpstr>
      <vt:lpstr>Device-Independent I/O Software</vt:lpstr>
      <vt:lpstr>Uniform Interfacing for Device Drivers</vt:lpstr>
      <vt:lpstr>Uniform Interfacing for Device Drivers</vt:lpstr>
      <vt:lpstr>Buffering for Input</vt:lpstr>
      <vt:lpstr>Buffering in User Space</vt:lpstr>
      <vt:lpstr>Buffering in Kernel</vt:lpstr>
      <vt:lpstr>Double Buffering in Kernel</vt:lpstr>
      <vt:lpstr>Downside of Data Buffering </vt:lpstr>
      <vt:lpstr>Handling I/O Errors</vt:lpstr>
      <vt:lpstr>Allocating Dedicated Devices</vt:lpstr>
      <vt:lpstr>Summary: I/O Software</vt:lpstr>
      <vt:lpstr>Outline</vt:lpstr>
      <vt:lpstr>Types of Disks</vt:lpstr>
      <vt:lpstr>Disk Geometry</vt:lpstr>
      <vt:lpstr>Properties</vt:lpstr>
      <vt:lpstr>Comparison of old and new disks</vt:lpstr>
      <vt:lpstr>Zones</vt:lpstr>
      <vt:lpstr>Physical vs. Virtual Geomery</vt:lpstr>
      <vt:lpstr>Cylinders</vt:lpstr>
      <vt:lpstr>Sectors</vt:lpstr>
      <vt:lpstr>Format of a Sector</vt:lpstr>
      <vt:lpstr>Cost of Read / Write A Disk Block</vt:lpstr>
      <vt:lpstr>Cylinder Skew</vt:lpstr>
      <vt:lpstr>Sector Interleaving</vt:lpstr>
      <vt:lpstr>Disk Scheduling</vt:lpstr>
      <vt:lpstr>First Come First Serve</vt:lpstr>
      <vt:lpstr>FCFS Example</vt:lpstr>
      <vt:lpstr>Shortest seek first (SSF)</vt:lpstr>
      <vt:lpstr>SSF Example</vt:lpstr>
      <vt:lpstr>Problem with SSF</vt:lpstr>
      <vt:lpstr>Elevator Algorithm  (SCAN)</vt:lpstr>
      <vt:lpstr>SCAN Algorithm Example</vt:lpstr>
      <vt:lpstr>Circular SCAN</vt:lpstr>
      <vt:lpstr>Quiz</vt:lpstr>
      <vt:lpstr>Exercise</vt:lpstr>
      <vt:lpstr>RAID</vt:lpstr>
      <vt:lpstr>RAID Level 0</vt:lpstr>
      <vt:lpstr>RAID Level 0</vt:lpstr>
      <vt:lpstr>RAID Level 1</vt:lpstr>
      <vt:lpstr>RAID Level 1</vt:lpstr>
      <vt:lpstr>Summary</vt:lpstr>
      <vt:lpstr>Summary (Cont.)</vt:lpstr>
      <vt:lpstr>Summary (Cont.)</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1219</cp:revision>
  <cp:lastPrinted>2022-04-26T21:30:49Z</cp:lastPrinted>
  <dcterms:created xsi:type="dcterms:W3CDTF">1995-08-12T11:37:26Z</dcterms:created>
  <dcterms:modified xsi:type="dcterms:W3CDTF">2025-02-01T01:26:42Z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