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8" r:id="rId32"/>
    <p:sldId id="1939" r:id="rId33"/>
    <p:sldId id="1940" r:id="rId34"/>
    <p:sldId id="1941" r:id="rId35"/>
    <p:sldId id="1942"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85098" autoAdjust="0"/>
  </p:normalViewPr>
  <p:slideViewPr>
    <p:cSldViewPr>
      <p:cViewPr>
        <p:scale>
          <a:sx n="66" d="100"/>
          <a:sy n="66" d="100"/>
        </p:scale>
        <p:origin x="485" y="1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271688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A942-BD45-355E-A74B-CA9825B42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FB0B2E-EDC9-900A-F6DE-8FD3C0456BB0}"/>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41701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AD73-B240-1767-74D8-95F5E04AD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D2A1-9F17-C27B-0DAC-EB251FED0907}"/>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53481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5069452"/>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a:ln>
                            <a:noFill/>
                          </a:ln>
                          <a:solidFill>
                            <a:srgbClr val="000000"/>
                          </a:solidFill>
                          <a:effectLst/>
                          <a:latin typeface="Tahoma" pitchFamily="34" charset="0"/>
                          <a:ea typeface="宋体" charset="-122"/>
                          <a:cs typeface="+mn-cs"/>
                        </a:rPr>
                        <a:t>30</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4186875359"/>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a:stretch>
            <a:fillRect/>
          </a:stretch>
        </p:blipFill>
        <p:spPr>
          <a:xfrm>
            <a:off x="5098650" y="3539314"/>
            <a:ext cx="697278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Q4. </a:t>
            </a:r>
            <a:r>
              <a:rPr lang="en-GB" dirty="0" err="1"/>
              <a:t>Schedulability</a:t>
            </a:r>
            <a:r>
              <a:rPr lang="en-GB" dirty="0"/>
              <a:t> with Shared Resources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1004042403"/>
              </p:ext>
            </p:extLst>
          </p:nvPr>
        </p:nvGraphicFramePr>
        <p:xfrm>
          <a:off x="802190" y="432471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905C-DD0B-7720-27CD-99BE2B973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84E1-37E2-6DA1-D39C-89F911E92BEB}"/>
              </a:ext>
            </a:extLst>
          </p:cNvPr>
          <p:cNvSpPr>
            <a:spLocks noGrp="1"/>
          </p:cNvSpPr>
          <p:nvPr>
            <p:ph type="title"/>
          </p:nvPr>
        </p:nvSpPr>
        <p:spPr>
          <a:xfrm>
            <a:off x="1066800" y="152400"/>
            <a:ext cx="10210800" cy="533400"/>
          </a:xfrm>
        </p:spPr>
        <p:txBody>
          <a:bodyPr/>
          <a:lstStyle/>
          <a:p>
            <a:r>
              <a:rPr lang="en-GB" dirty="0"/>
              <a:t>Q4. </a:t>
            </a:r>
            <a:r>
              <a:rPr lang="en-GB" dirty="0" err="1"/>
              <a:t>Schedulability</a:t>
            </a:r>
            <a:r>
              <a:rPr lang="en-GB" dirty="0"/>
              <a:t> with Shared Resources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04D442-CA61-58DC-7EB0-7DFB7917BCA2}"/>
                  </a:ext>
                </a:extLst>
              </p:cNvPr>
              <p:cNvSpPr>
                <a:spLocks noGrp="1"/>
              </p:cNvSpPr>
              <p:nvPr>
                <p:ph idx="1"/>
              </p:nvPr>
            </p:nvSpPr>
            <p:spPr>
              <a:xfrm>
                <a:off x="812800" y="708949"/>
                <a:ext cx="10566400" cy="3733800"/>
              </a:xfrm>
            </p:spPr>
            <p:txBody>
              <a:bodyPr>
                <a:normAutofit/>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smtClean="0">
                            <a:latin typeface="Cambria Math" panose="02040503050406030204" pitchFamily="18" charset="0"/>
                            <a:ea typeface="宋体" charset="-122"/>
                          </a:rPr>
                        </m:ctrlPr>
                      </m:sSubPr>
                      <m:e>
                        <m:r>
                          <a:rPr lang="en-US" altLang="zh-CN" sz="2000" i="1" dirty="0" smtClean="0">
                            <a:latin typeface="Cambria Math" panose="02040503050406030204" pitchFamily="18" charset="0"/>
                            <a:ea typeface="宋体" charset="-122"/>
                          </a:rPr>
                          <m:t>𝑃</m:t>
                        </m:r>
                      </m:e>
                      <m:sub>
                        <m:r>
                          <a:rPr lang="en-US" altLang="zh-CN" sz="200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i="1" dirty="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+30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130&gt;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1</m:t>
                    </m:r>
                    <m:r>
                      <a:rPr lang="en-GB" altLang="zh-CN" sz="2000" i="1" dirty="0">
                        <a:latin typeface="Cambria Math" panose="02040503050406030204" pitchFamily="18" charset="0"/>
                        <a:ea typeface="宋体" charset="-122"/>
                      </a:rPr>
                      <m:t>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p:sp>
            <p:nvSpPr>
              <p:cNvPr id="3" name="Content Placeholder 2">
                <a:extLst>
                  <a:ext uri="{FF2B5EF4-FFF2-40B4-BE49-F238E27FC236}">
                    <a16:creationId xmlns:a16="http://schemas.microsoft.com/office/drawing/2014/main" id="{3D04D442-CA61-58DC-7EB0-7DFB7917BCA2}"/>
                  </a:ext>
                </a:extLst>
              </p:cNvPr>
              <p:cNvSpPr>
                <a:spLocks noGrp="1" noRot="1" noChangeAspect="1" noMove="1" noResize="1" noEditPoints="1" noAdjustHandles="1" noChangeArrowheads="1" noChangeShapeType="1" noTextEdit="1"/>
              </p:cNvSpPr>
              <p:nvPr>
                <p:ph idx="1"/>
              </p:nvPr>
            </p:nvSpPr>
            <p:spPr>
              <a:xfrm>
                <a:off x="812800" y="708949"/>
                <a:ext cx="10566400" cy="3733800"/>
              </a:xfrm>
              <a:blipFill>
                <a:blip r:embed="rId3"/>
                <a:stretch>
                  <a:fillRect l="-1038" t="-3752" b="-3100"/>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B5DCE05F-7CDF-F960-06AF-6CB61895D474}"/>
              </a:ext>
            </a:extLst>
          </p:cNvPr>
          <p:cNvGraphicFramePr>
            <a:graphicFrameLocks/>
          </p:cNvGraphicFramePr>
          <p:nvPr>
            <p:extLst>
              <p:ext uri="{D42A27DB-BD31-4B8C-83A1-F6EECF244321}">
                <p14:modId xmlns:p14="http://schemas.microsoft.com/office/powerpoint/2010/main" val="4198361939"/>
              </p:ext>
            </p:extLst>
          </p:nvPr>
        </p:nvGraphicFramePr>
        <p:xfrm>
          <a:off x="722065"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2BF42C24-D2DF-0928-DC72-5AB9044C6999}"/>
              </a:ext>
            </a:extLst>
          </p:cNvPr>
          <p:cNvGraphicFramePr>
            <a:graphicFrameLocks/>
          </p:cNvGraphicFramePr>
          <p:nvPr>
            <p:extLst>
              <p:ext uri="{D42A27DB-BD31-4B8C-83A1-F6EECF244321}">
                <p14:modId xmlns:p14="http://schemas.microsoft.com/office/powerpoint/2010/main" val="3038397147"/>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626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Q5. </a:t>
            </a:r>
            <a:r>
              <a:rPr lang="en-GB" dirty="0" err="1"/>
              <a:t>Schedulability</a:t>
            </a:r>
            <a:r>
              <a:rPr lang="en-GB" dirty="0"/>
              <a:t> with Shared Resources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3897433424"/>
              </p:ext>
            </p:extLst>
          </p:nvPr>
        </p:nvGraphicFramePr>
        <p:xfrm>
          <a:off x="716278"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227860038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FFB3-D5B5-D130-ED10-05685FFD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CDC7D-772E-7663-DCE9-11F4699222C5}"/>
              </a:ext>
            </a:extLst>
          </p:cNvPr>
          <p:cNvSpPr>
            <a:spLocks noGrp="1"/>
          </p:cNvSpPr>
          <p:nvPr>
            <p:ph type="title"/>
          </p:nvPr>
        </p:nvSpPr>
        <p:spPr>
          <a:xfrm>
            <a:off x="1066800" y="152400"/>
            <a:ext cx="10210800" cy="533400"/>
          </a:xfrm>
        </p:spPr>
        <p:txBody>
          <a:bodyPr/>
          <a:lstStyle/>
          <a:p>
            <a:r>
              <a:rPr lang="en-GB" dirty="0"/>
              <a:t>Q5. </a:t>
            </a:r>
            <a:r>
              <a:rPr lang="en-GB" dirty="0" err="1"/>
              <a:t>Schedulability</a:t>
            </a:r>
            <a:r>
              <a:rPr lang="en-GB" dirty="0"/>
              <a:t> with Shared Resources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85D625-3522-005E-8D1C-CDCAE102EE10}"/>
                  </a:ext>
                </a:extLst>
              </p:cNvPr>
              <p:cNvSpPr>
                <a:spLocks noGrp="1"/>
              </p:cNvSpPr>
              <p:nvPr>
                <p:ph idx="1"/>
              </p:nvPr>
            </p:nvSpPr>
            <p:spPr>
              <a:xfrm>
                <a:off x="812800" y="9144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𝑀</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i="1" dirty="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𝑀</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1</m:t>
                    </m:r>
                    <m:r>
                      <a:rPr lang="en-GB" altLang="zh-CN" sz="2000" i="1" dirty="0">
                        <a:latin typeface="Cambria Math" panose="02040503050406030204" pitchFamily="18" charset="0"/>
                        <a:ea typeface="宋体" charset="-122"/>
                      </a:rPr>
                      <m:t>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p:sp>
            <p:nvSpPr>
              <p:cNvPr id="3" name="Content Placeholder 2">
                <a:extLst>
                  <a:ext uri="{FF2B5EF4-FFF2-40B4-BE49-F238E27FC236}">
                    <a16:creationId xmlns:a16="http://schemas.microsoft.com/office/drawing/2014/main" id="{2D85D625-3522-005E-8D1C-CDCAE102EE10}"/>
                  </a:ext>
                </a:extLst>
              </p:cNvPr>
              <p:cNvSpPr>
                <a:spLocks noGrp="1" noRot="1" noChangeAspect="1" noMove="1" noResize="1" noEditPoints="1" noAdjustHandles="1" noChangeArrowheads="1" noChangeShapeType="1" noTextEdit="1"/>
              </p:cNvSpPr>
              <p:nvPr>
                <p:ph idx="1"/>
              </p:nvPr>
            </p:nvSpPr>
            <p:spPr>
              <a:xfrm>
                <a:off x="812800" y="914400"/>
                <a:ext cx="10566400" cy="3733800"/>
              </a:xfrm>
              <a:blipFill>
                <a:blip r:embed="rId3"/>
                <a:stretch>
                  <a:fillRect l="-1038" t="-4405" r="-865"/>
                </a:stretch>
              </a:blipFill>
            </p:spPr>
            <p:txBody>
              <a:bodyPr/>
              <a:lstStyle/>
              <a:p>
                <a:r>
                  <a:rPr lang="en-SE">
                    <a:noFill/>
                  </a:rPr>
                  <a:t> </a:t>
                </a:r>
              </a:p>
            </p:txBody>
          </p:sp>
        </mc:Fallback>
      </mc:AlternateContent>
      <p:graphicFrame>
        <p:nvGraphicFramePr>
          <p:cNvPr id="5" name="Group 36">
            <a:extLst>
              <a:ext uri="{FF2B5EF4-FFF2-40B4-BE49-F238E27FC236}">
                <a16:creationId xmlns:a16="http://schemas.microsoft.com/office/drawing/2014/main" id="{EFB48927-5EDC-E07D-05B8-37EBA5F7494D}"/>
              </a:ext>
            </a:extLst>
          </p:cNvPr>
          <p:cNvGraphicFramePr>
            <a:graphicFrameLocks/>
          </p:cNvGraphicFramePr>
          <p:nvPr>
            <p:extLst>
              <p:ext uri="{D42A27DB-BD31-4B8C-83A1-F6EECF244321}">
                <p14:modId xmlns:p14="http://schemas.microsoft.com/office/powerpoint/2010/main" val="3579329605"/>
              </p:ext>
            </p:extLst>
          </p:nvPr>
        </p:nvGraphicFramePr>
        <p:xfrm>
          <a:off x="533400" y="4348833"/>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24D939A3-19A5-9BDE-6C23-650E4779EB2D}"/>
              </a:ext>
            </a:extLst>
          </p:cNvPr>
          <p:cNvGraphicFramePr>
            <a:graphicFrameLocks/>
          </p:cNvGraphicFramePr>
          <p:nvPr>
            <p:extLst>
              <p:ext uri="{D42A27DB-BD31-4B8C-83A1-F6EECF244321}">
                <p14:modId xmlns:p14="http://schemas.microsoft.com/office/powerpoint/2010/main" val="885724549"/>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522742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2057941816"/>
              </p:ext>
            </p:extLst>
          </p:nvPr>
        </p:nvGraphicFramePr>
        <p:xfrm>
          <a:off x="609600" y="4330506"/>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155446284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5FF-2157-2F33-A2B2-03935A18A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F3442-DDE2-0F3F-B238-CAC269ED57BA}"/>
              </a:ext>
            </a:extLst>
          </p:cNvPr>
          <p:cNvSpPr>
            <a:spLocks noGrp="1"/>
          </p:cNvSpPr>
          <p:nvPr>
            <p:ph type="title"/>
          </p:nvPr>
        </p:nvSpPr>
        <p:spPr>
          <a:xfrm>
            <a:off x="1066800" y="152400"/>
            <a:ext cx="10210800" cy="533400"/>
          </a:xfrm>
        </p:spPr>
        <p:txBody>
          <a:bodyPr/>
          <a:lstStyle/>
          <a:p>
            <a:r>
              <a:rPr lang="en-GB" dirty="0"/>
              <a:t>Q6. </a:t>
            </a:r>
            <a:r>
              <a:rPr lang="en-GB" dirty="0" err="1"/>
              <a:t>Schedulability</a:t>
            </a:r>
            <a:r>
              <a:rPr lang="en-GB" dirty="0"/>
              <a:t> with Shared Resources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99B1A3-58F0-217C-E892-C16667725BA6}"/>
                  </a:ext>
                </a:extLst>
              </p:cNvPr>
              <p:cNvSpPr>
                <a:spLocks noGrp="1"/>
              </p:cNvSpPr>
              <p:nvPr>
                <p:ph idx="1"/>
              </p:nvPr>
            </p:nvSpPr>
            <p:spPr>
              <a:xfrm>
                <a:off x="812800" y="7239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func>
                      <m:funcPr>
                        <m:ctrlPr>
                          <a:rPr lang="en-GB" altLang="zh-CN" sz="2000" i="1" dirty="0">
                            <a:latin typeface="Cambria Math" panose="02040503050406030204" pitchFamily="18" charset="0"/>
                            <a:ea typeface="宋体" charset="-122"/>
                          </a:rPr>
                        </m:ctrlPr>
                      </m:funcPr>
                      <m:fName>
                        <m:r>
                          <m:rPr>
                            <m:sty m:val="p"/>
                          </m:rPr>
                          <a:rPr lang="en-GB" altLang="zh-CN" sz="2000" dirty="0">
                            <a:latin typeface="Cambria Math" panose="02040503050406030204" pitchFamily="18" charset="0"/>
                            <a:ea typeface="宋体" charset="-122"/>
                          </a:rPr>
                          <m:t>max</m:t>
                        </m:r>
                      </m:fName>
                      <m:e>
                        <m:r>
                          <a:rPr lang="en-GB" altLang="zh-CN" sz="2000" i="1" dirty="0">
                            <a:latin typeface="Cambria Math" panose="02040503050406030204" pitchFamily="18" charset="0"/>
                            <a:ea typeface="宋体" charset="-122"/>
                          </a:rPr>
                          <m:t>(10, 30, 40)</m:t>
                        </m:r>
                      </m:e>
                    </m:func>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b="0" i="1" dirty="0" smtClean="0">
                        <a:latin typeface="Cambria Math" panose="02040503050406030204" pitchFamily="18" charset="0"/>
                        <a:ea typeface="宋体" charset="-122"/>
                      </a:rPr>
                      <m:t>0</m:t>
                    </m:r>
                  </m:oMath>
                </a14:m>
                <a:r>
                  <a:rPr lang="en-US" altLang="zh-CN" sz="2000" dirty="0">
                    <a:ea typeface="宋体" charset="-122"/>
                  </a:rPr>
                  <a:t> (max CS length of LP Tasks 2 and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m:t>
                    </m:r>
                    <m:r>
                      <a:rPr lang="en-GB" altLang="zh-CN" sz="1800" b="0" i="1" dirty="0" smtClean="0">
                        <a:latin typeface="Cambria Math" panose="02040503050406030204" pitchFamily="18" charset="0"/>
                        <a:ea typeface="宋体" charset="-122"/>
                      </a:rPr>
                      <m:t>4</m:t>
                    </m:r>
                    <m:r>
                      <a:rPr lang="en-GB" altLang="zh-CN" sz="1800" b="0" i="1" dirty="0" smtClean="0">
                        <a:latin typeface="Cambria Math" panose="02040503050406030204" pitchFamily="18" charset="0"/>
                        <a:ea typeface="宋体" charset="-122"/>
                      </a:rPr>
                      <m:t>0=</m:t>
                    </m:r>
                    <m:r>
                      <a:rPr lang="en-GB" altLang="zh-CN" sz="1800" b="0" i="1" dirty="0" smtClean="0">
                        <a:latin typeface="Cambria Math" panose="02040503050406030204" pitchFamily="18" charset="0"/>
                        <a:ea typeface="宋体" charset="-122"/>
                      </a:rPr>
                      <m:t>6</m:t>
                    </m:r>
                    <m:r>
                      <a:rPr lang="en-GB" altLang="zh-CN" sz="1800" b="0" i="1" dirty="0" smtClean="0">
                        <a:latin typeface="Cambria Math" panose="02040503050406030204" pitchFamily="18" charset="0"/>
                        <a:ea typeface="宋体" charset="-122"/>
                      </a:rPr>
                      <m:t>5</m:t>
                    </m:r>
                    <m:r>
                      <a:rPr lang="en-GB" altLang="zh-CN" sz="1800" b="0" i="1" dirty="0" smtClean="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b="0" i="1" dirty="0" smtClean="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b="0" i="1" dirty="0" smtClean="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 </a:t>
                </a:r>
                <a:r>
                  <a:rPr lang="en-US" altLang="zh-CN" sz="2000" dirty="0">
                    <a:ea typeface="宋体" charset="-122"/>
                  </a:rPr>
                  <a:t>s</a:t>
                </a:r>
                <a:r>
                  <a:rPr lang="en-US" altLang="zh-CN" sz="2000" baseline="-25000" dirty="0">
                    <a:ea typeface="宋体" charset="-122"/>
                  </a:rPr>
                  <a:t>2 </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1</m:t>
                    </m:r>
                    <m:r>
                      <a:rPr lang="en-GB" altLang="zh-CN" sz="2000" i="1" dirty="0">
                        <a:latin typeface="Cambria Math" panose="02040503050406030204" pitchFamily="18" charset="0"/>
                        <a:ea typeface="宋体" charset="-122"/>
                      </a:rPr>
                      <m:t>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p:sp>
            <p:nvSpPr>
              <p:cNvPr id="3" name="Content Placeholder 2">
                <a:extLst>
                  <a:ext uri="{FF2B5EF4-FFF2-40B4-BE49-F238E27FC236}">
                    <a16:creationId xmlns:a16="http://schemas.microsoft.com/office/drawing/2014/main" id="{1299B1A3-58F0-217C-E892-C16667725BA6}"/>
                  </a:ext>
                </a:extLst>
              </p:cNvPr>
              <p:cNvSpPr>
                <a:spLocks noGrp="1" noRot="1" noChangeAspect="1" noMove="1" noResize="1" noEditPoints="1" noAdjustHandles="1" noChangeArrowheads="1" noChangeShapeType="1" noTextEdit="1"/>
              </p:cNvSpPr>
              <p:nvPr>
                <p:ph idx="1"/>
              </p:nvPr>
            </p:nvSpPr>
            <p:spPr>
              <a:xfrm>
                <a:off x="812800" y="723900"/>
                <a:ext cx="10566400" cy="3733800"/>
              </a:xfrm>
              <a:blipFill>
                <a:blip r:embed="rId3"/>
                <a:stretch>
                  <a:fillRect l="-1038" t="-4575" r="-58" b="-1471"/>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1D1A7C12-D907-3B6A-89AD-C5DA45E352C0}"/>
              </a:ext>
            </a:extLst>
          </p:cNvPr>
          <p:cNvGraphicFramePr>
            <a:graphicFrameLocks/>
          </p:cNvGraphicFramePr>
          <p:nvPr>
            <p:extLst>
              <p:ext uri="{D42A27DB-BD31-4B8C-83A1-F6EECF244321}">
                <p14:modId xmlns:p14="http://schemas.microsoft.com/office/powerpoint/2010/main" val="16821847"/>
              </p:ext>
            </p:extLst>
          </p:nvPr>
        </p:nvGraphicFramePr>
        <p:xfrm>
          <a:off x="533400"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CC6B10C7-2C3B-2095-FF4A-31E9D5181B7F}"/>
              </a:ext>
            </a:extLst>
          </p:cNvPr>
          <p:cNvGraphicFramePr>
            <a:graphicFrameLocks/>
          </p:cNvGraphicFramePr>
          <p:nvPr>
            <p:extLst>
              <p:ext uri="{D42A27DB-BD31-4B8C-83A1-F6EECF244321}">
                <p14:modId xmlns:p14="http://schemas.microsoft.com/office/powerpoint/2010/main" val="1650556600"/>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36482368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99454</TotalTime>
  <Pages>60</Pages>
  <Words>5876</Words>
  <Application>Microsoft Office PowerPoint</Application>
  <PresentationFormat>Widescreen</PresentationFormat>
  <Paragraphs>1019</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Q4. Schedulability with Shared Resources </vt:lpstr>
      <vt:lpstr>Q4. Schedulability with Shared Resources ANS</vt:lpstr>
      <vt:lpstr>Q5. Schedulability with Shared Resources </vt:lpstr>
      <vt:lpstr>Q5. Schedulability with Shared Resources ANS</vt:lpstr>
      <vt:lpstr>Q6. Schedulability with Shared Resources </vt:lpstr>
      <vt:lpstr>Q6. Schedulability with Shared Resources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1118</cp:revision>
  <cp:lastPrinted>2022-03-15T20:14:46Z</cp:lastPrinted>
  <dcterms:created xsi:type="dcterms:W3CDTF">1995-08-12T11:37:26Z</dcterms:created>
  <dcterms:modified xsi:type="dcterms:W3CDTF">2025-04-16T12:53:07Z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