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1930" r:id="rId3"/>
    <p:sldId id="903" r:id="rId4"/>
    <p:sldId id="899" r:id="rId5"/>
    <p:sldId id="900" r:id="rId6"/>
    <p:sldId id="901" r:id="rId7"/>
    <p:sldId id="310" r:id="rId8"/>
    <p:sldId id="437" r:id="rId9"/>
    <p:sldId id="440" r:id="rId10"/>
    <p:sldId id="401" r:id="rId11"/>
    <p:sldId id="287" r:id="rId12"/>
    <p:sldId id="289" r:id="rId13"/>
    <p:sldId id="400" r:id="rId14"/>
    <p:sldId id="394" r:id="rId15"/>
    <p:sldId id="395" r:id="rId16"/>
    <p:sldId id="396" r:id="rId17"/>
    <p:sldId id="397" r:id="rId18"/>
    <p:sldId id="438" r:id="rId19"/>
    <p:sldId id="402" r:id="rId20"/>
    <p:sldId id="905" r:id="rId21"/>
    <p:sldId id="292" r:id="rId22"/>
    <p:sldId id="906" r:id="rId23"/>
    <p:sldId id="1893" r:id="rId24"/>
    <p:sldId id="1903" r:id="rId25"/>
    <p:sldId id="1897" r:id="rId26"/>
    <p:sldId id="1898" r:id="rId27"/>
    <p:sldId id="1904" r:id="rId28"/>
    <p:sldId id="894" r:id="rId29"/>
    <p:sldId id="892" r:id="rId30"/>
    <p:sldId id="1910" r:id="rId31"/>
    <p:sldId id="1911" r:id="rId32"/>
    <p:sldId id="1912" r:id="rId33"/>
    <p:sldId id="318" r:id="rId34"/>
    <p:sldId id="1914" r:id="rId35"/>
    <p:sldId id="1925" r:id="rId36"/>
    <p:sldId id="1915" r:id="rId37"/>
    <p:sldId id="1929" r:id="rId38"/>
    <p:sldId id="1918" r:id="rId39"/>
    <p:sldId id="1928" r:id="rId40"/>
    <p:sldId id="1927" r:id="rId41"/>
    <p:sldId id="1921" r:id="rId42"/>
    <p:sldId id="1916" r:id="rId43"/>
    <p:sldId id="1922" r:id="rId44"/>
    <p:sldId id="1919" r:id="rId45"/>
    <p:sldId id="1920" r:id="rId46"/>
    <p:sldId id="898" r:id="rId47"/>
    <p:sldId id="301" r:id="rId48"/>
    <p:sldId id="1923" r:id="rId49"/>
    <p:sldId id="1931" r:id="rId50"/>
    <p:sldId id="1905" r:id="rId51"/>
  </p:sldIdLst>
  <p:sldSz cx="12192000" cy="6858000"/>
  <p:notesSz cx="9601200" cy="7315200"/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b="1" kern="1200">
        <a:solidFill>
          <a:schemeClr val="tx1"/>
        </a:solidFill>
        <a:latin typeface="Comic Sans MS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CFFBC"/>
    <a:srgbClr val="F430AB"/>
    <a:srgbClr val="FF0000"/>
    <a:srgbClr val="FFFFAA"/>
    <a:srgbClr val="2A40E2"/>
    <a:srgbClr val="A18623"/>
    <a:srgbClr val="9E7800"/>
    <a:srgbClr val="C49500"/>
    <a:srgbClr val="E6E703"/>
    <a:srgbClr val="72AAA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414" autoAdjust="0"/>
    <p:restoredTop sz="87451" autoAdjust="0"/>
  </p:normalViewPr>
  <p:slideViewPr>
    <p:cSldViewPr>
      <p:cViewPr varScale="1">
        <p:scale>
          <a:sx n="72" d="100"/>
          <a:sy n="72" d="100"/>
        </p:scale>
        <p:origin x="763" y="4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-37973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ChangeArrowheads="1"/>
          </p:cNvSpPr>
          <p:nvPr/>
        </p:nvSpPr>
        <p:spPr bwMode="auto">
          <a:xfrm>
            <a:off x="4387622" y="6956427"/>
            <a:ext cx="827553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>
                <a:latin typeface="Gill Sans Light" charset="0"/>
                <a:cs typeface="Gill Sans Light" charset="0"/>
              </a:rPr>
              <a:t>Page </a:t>
            </a:r>
            <a:fld id="{073744B8-EF17-EB47-B355-93F8159194C2}" type="slidenum">
              <a:rPr lang="en-US" sz="1300" b="0">
                <a:latin typeface="Gill Sans Light" charset="0"/>
                <a:cs typeface="Gill Sans Light" charset="0"/>
              </a:rPr>
              <a:pPr algn="ctr" defTabSz="917113">
                <a:lnSpc>
                  <a:spcPct val="90000"/>
                </a:lnSpc>
              </a:pPr>
              <a:t>‹#›</a:t>
            </a:fld>
            <a:endParaRPr lang="en-US" sz="1300" b="0">
              <a:latin typeface="Gill Sans Light" charset="0"/>
              <a:cs typeface="Gill Sans Light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744498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ChangeArrowheads="1"/>
          </p:cNvSpPr>
          <p:nvPr/>
        </p:nvSpPr>
        <p:spPr bwMode="auto">
          <a:xfrm>
            <a:off x="4373194" y="6956427"/>
            <a:ext cx="856407" cy="2749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268" tIns="46975" rIns="92268" bIns="46975">
            <a:spAutoFit/>
          </a:bodyPr>
          <a:lstStyle/>
          <a:p>
            <a:pPr algn="ctr" defTabSz="917113">
              <a:lnSpc>
                <a:spcPct val="90000"/>
              </a:lnSpc>
            </a:pPr>
            <a:r>
              <a:rPr lang="en-US" sz="1300" b="0"/>
              <a:t>Page </a:t>
            </a:r>
            <a:fld id="{6D259941-7246-4245-A40C-55C6F952DF9E}" type="slidenum">
              <a:rPr lang="en-US" sz="1300" b="0"/>
              <a:pPr algn="ctr" defTabSz="917113">
                <a:lnSpc>
                  <a:spcPct val="90000"/>
                </a:lnSpc>
              </a:pPr>
              <a:t>‹#›</a:t>
            </a:fld>
            <a:endParaRPr lang="en-US" sz="1300" b="0"/>
          </a:p>
        </p:txBody>
      </p:sp>
      <p:sp>
        <p:nvSpPr>
          <p:cNvPr id="65539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2200" y="547688"/>
            <a:ext cx="4876800" cy="274478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2052" name="Rectangle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1115" y="3475043"/>
            <a:ext cx="7038975" cy="3292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622" tIns="46975" rIns="95622" bIns="4697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Body Text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8510772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ＭＳ Ｐゴシック" charset="0"/>
      </a:defRPr>
    </a:lvl1pPr>
    <a:lvl2pPr marL="4572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2pPr>
    <a:lvl3pPr marL="9144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3pPr>
    <a:lvl4pPr marL="13716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4pPr>
    <a:lvl5pPr marL="1828800" algn="l" rtl="0" eaLnBrk="0" fontAlgn="base" hangingPunct="0">
      <a:lnSpc>
        <a:spcPct val="90000"/>
      </a:lnSpc>
      <a:spcBef>
        <a:spcPct val="40000"/>
      </a:spcBef>
      <a:spcAft>
        <a:spcPct val="0"/>
      </a:spcAft>
      <a:defRPr sz="1200" kern="1200">
        <a:solidFill>
          <a:schemeClr val="tx1"/>
        </a:solidFill>
        <a:latin typeface="Comic Sans MS" pitchFamily="66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362200" y="547688"/>
            <a:ext cx="4876800" cy="2744787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extLst>
            <a:ext uri="{FAA26D3D-D897-4be2-8F04-BA451C77F1D7}">
              <ma14:placeholderFlag xmlns="" xmlns:ma14="http://schemas.microsoft.com/office/mac/drawingml/2011/main" val="1"/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>
              <a:defRPr/>
            </a:pPr>
            <a:endParaRPr lang="en-US" dirty="0">
              <a:latin typeface="Comic Sans MS" charset="0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E9CF8DC-9919-441E-A9AA-9A3FD978AB75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75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5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Complexity of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for partitioned scheduling: (Leung &amp; Whitehead, 1982)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problem of deciding whether a task set is schedulable on </a:t>
            </a:r>
            <a:r>
              <a:rPr lang="en-US" altLang="zh-CN" i="1" dirty="0">
                <a:ea typeface="宋体" charset="-122"/>
              </a:rPr>
              <a:t>m </a:t>
            </a:r>
            <a:r>
              <a:rPr lang="en-US" altLang="zh-CN" dirty="0">
                <a:ea typeface="宋体" charset="-122"/>
              </a:rPr>
              <a:t>processors with respect to partitioned scheduling is NP-complete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Consequence: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There cannot be any pseudo-polynomial time algorithm for finding an optimal partition of a set of tasks unless P = NP.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Assumptions: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Independent, periodic tasks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Preemptive, uniprocessor scheduling (RM)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93C904-3A56-4586-8986-250A8DDD1326}" type="slidenum">
              <a:rPr lang="en-US" altLang="zh-CN" smtClean="0"/>
              <a:pPr/>
              <a:t>12</a:t>
            </a:fld>
            <a:endParaRPr lang="en-US" altLang="zh-CN"/>
          </a:p>
        </p:txBody>
      </p:sp>
      <p:sp>
        <p:nvSpPr>
          <p:cNvPr id="1802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02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The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highest priority ready jobs are always executing on </a:t>
            </a:r>
            <a:r>
              <a:rPr lang="en-US" altLang="zh-CN" i="1" dirty="0">
                <a:ea typeface="宋体" charset="-122"/>
              </a:rPr>
              <a:t>m</a:t>
            </a:r>
            <a:r>
              <a:rPr lang="en-US" altLang="zh-CN" dirty="0">
                <a:ea typeface="宋体" charset="-122"/>
              </a:rPr>
              <a:t> processors </a:t>
            </a:r>
          </a:p>
          <a:p>
            <a:pPr eaLnBrk="1" hangingPunct="1"/>
            <a:r>
              <a:rPr lang="it-IT" altLang="zh-CN" b="1" dirty="0">
                <a:ea typeface="宋体" charset="-122"/>
              </a:rPr>
              <a:t>Work-conserving</a:t>
            </a:r>
            <a:r>
              <a:rPr lang="it-IT" altLang="zh-CN" dirty="0">
                <a:ea typeface="宋体" charset="-122"/>
              </a:rPr>
              <a:t> scheduler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it-IT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Independent tasks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/>
              <a:t>The independence assumtion can be later removed, considering blocking times and shared resource protocols.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processor is never left idle while an active job exists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Task execution is assumed to be ”greedy”: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If higher-priority tasks occupy all processors, a lower-priority task cannot grab a processor until the execution of a higher priority task is complete.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274" name="幻灯片图像占位符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182275" name="备注占位符 2"/>
          <p:cNvSpPr>
            <a:spLocks noGrp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/>
              <a:t>The ”root of all evil” in global scheduling: (Liu, 1969)</a:t>
            </a:r>
          </a:p>
          <a:p>
            <a:pPr lvl="1" eaLnBrk="1" hangingPunct="1"/>
            <a:r>
              <a:rPr lang="en-US" altLang="zh-CN"/>
              <a:t>Few of the results obtained for a single processor generalize directly to the multiple processor case; bringing in additional processors adds a new dimension to the scheduling problem. The simple fact that </a:t>
            </a:r>
            <a:r>
              <a:rPr lang="en-US" altLang="zh-CN" i="1"/>
              <a:t>a task can use only one processor even when several processors are free at the same time </a:t>
            </a:r>
            <a:r>
              <a:rPr lang="en-US" altLang="zh-CN"/>
              <a:t>adds a surprising amount of difficulty to the scheduling of multiple processors.</a:t>
            </a:r>
          </a:p>
          <a:p>
            <a:pPr eaLnBrk="1" hangingPunct="1"/>
            <a:endParaRPr lang="en-US" altLang="zh-CN"/>
          </a:p>
          <a:p>
            <a:endParaRPr lang="zh-CN" altLang="en-US"/>
          </a:p>
        </p:txBody>
      </p:sp>
      <p:sp>
        <p:nvSpPr>
          <p:cNvPr id="182276" name="灯片编号占位符 3"/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B5B50-FEC1-4CE6-883E-10D7044EA8E9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2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9DB7479-1D2C-44A0-88CD-07F6A572FF89}" type="slidenum">
              <a:rPr lang="it-IT" altLang="zh-CN" smtClean="0"/>
              <a:pPr/>
              <a:t>14</a:t>
            </a:fld>
            <a:endParaRPr lang="it-IT" altLang="zh-CN"/>
          </a:p>
        </p:txBody>
      </p:sp>
      <p:sp>
        <p:nvSpPr>
          <p:cNvPr id="1832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33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r>
              <a:rPr lang="en-US" altLang="zh-CN"/>
              <a:t>There is a global queue in which ready  tasks ready are placed, according to a certain policy. When there is a free CPU the first task is removed from the queue and is scheduled. When a new task arrives with priority higher than one of the executing tasks, it preempts the executing task with lowest priority. If a task on a different CPU finishes its execution, the preempted task can “migrate” to the free CPU and continue its execution.</a:t>
            </a:r>
          </a:p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69C0B2-03CE-4548-9B58-B49ADD5DB90E}" type="slidenum">
              <a:rPr lang="it-IT" altLang="zh-CN" smtClean="0"/>
              <a:pPr/>
              <a:t>15</a:t>
            </a:fld>
            <a:endParaRPr lang="it-IT" altLang="zh-CN"/>
          </a:p>
        </p:txBody>
      </p:sp>
      <p:sp>
        <p:nvSpPr>
          <p:cNvPr id="1843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59E70E6-9D31-4049-AF5D-C92C6A128316}" type="slidenum">
              <a:rPr lang="it-IT" altLang="zh-CN" smtClean="0"/>
              <a:pPr/>
              <a:t>16</a:t>
            </a:fld>
            <a:endParaRPr lang="it-IT" altLang="zh-CN"/>
          </a:p>
        </p:txBody>
      </p:sp>
      <p:sp>
        <p:nvSpPr>
          <p:cNvPr id="1853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53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A3050-6302-4B69-A9B6-79448690ED19}" type="slidenum">
              <a:rPr lang="it-IT" altLang="zh-CN" smtClean="0"/>
              <a:pPr/>
              <a:t>17</a:t>
            </a:fld>
            <a:endParaRPr lang="it-IT" altLang="zh-CN"/>
          </a:p>
        </p:txBody>
      </p:sp>
      <p:sp>
        <p:nvSpPr>
          <p:cNvPr id="1863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63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449263"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½+2/3+2/3=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 err="1">
                <a:ea typeface="宋体" charset="-122"/>
              </a:rPr>
              <a:t>ot</a:t>
            </a:r>
            <a:r>
              <a:rPr lang="en-US" altLang="zh-CN" dirty="0">
                <a:ea typeface="宋体" charset="-122"/>
              </a:rPr>
              <a:t> feasible for partitioned scheduling, since any two tasks’ combined utilization will exceed 1.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Three tasks T</a:t>
            </a:r>
            <a:r>
              <a:rPr lang="en-US" altLang="zh-CN" baseline="-25000" dirty="0">
                <a:ea typeface="宋体" charset="-122"/>
              </a:rPr>
              <a:t>1</a:t>
            </a:r>
            <a:r>
              <a:rPr lang="en-US" altLang="zh-CN" dirty="0">
                <a:ea typeface="宋体" charset="-122"/>
              </a:rPr>
              <a:t>(1,2); T</a:t>
            </a:r>
            <a:r>
              <a:rPr lang="en-US" altLang="zh-CN" baseline="-25000" dirty="0">
                <a:ea typeface="宋体" charset="-122"/>
              </a:rPr>
              <a:t>2</a:t>
            </a:r>
            <a:r>
              <a:rPr lang="en-US" altLang="zh-CN" dirty="0">
                <a:ea typeface="宋体" charset="-122"/>
              </a:rPr>
              <a:t>(2,3); T</a:t>
            </a:r>
            <a:r>
              <a:rPr lang="en-US" altLang="zh-CN" baseline="-25000" dirty="0">
                <a:ea typeface="宋体" charset="-122"/>
              </a:rPr>
              <a:t>3</a:t>
            </a:r>
            <a:r>
              <a:rPr lang="en-US" altLang="zh-CN" dirty="0">
                <a:ea typeface="宋体" charset="-122"/>
              </a:rPr>
              <a:t>(2,3) with notation: (WCET, period)</a:t>
            </a: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02337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B684AF-C116-5C48-7AC7-87C9478356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>
            <a:extLst>
              <a:ext uri="{FF2B5EF4-FFF2-40B4-BE49-F238E27FC236}">
                <a16:creationId xmlns:a16="http://schemas.microsoft.com/office/drawing/2014/main" id="{7B4F3E75-7525-B5A9-91E3-51D68ACA329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>
            <a:extLst>
              <a:ext uri="{FF2B5EF4-FFF2-40B4-BE49-F238E27FC236}">
                <a16:creationId xmlns:a16="http://schemas.microsoft.com/office/drawing/2014/main" id="{32CDE39F-A515-7848-443F-405356EA12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4/6+7/12+4/12+10/24=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Not feasible for partitioned scheduling, since any two tasks’ combined utilization will exceed 1.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kern="0" dirty="0">
                <a:ea typeface="宋体" charset="-122"/>
              </a:rPr>
              <a:t>Partitioned scheduling is feasible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Four tasks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1</a:t>
            </a:r>
            <a:r>
              <a:rPr lang="en-US" altLang="zh-CN" kern="0" dirty="0">
                <a:ea typeface="宋体" charset="-122"/>
              </a:rPr>
              <a:t>=(4,6); 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 dirty="0">
                <a:ea typeface="宋体" charset="-122"/>
              </a:rPr>
              <a:t>2</a:t>
            </a:r>
            <a:r>
              <a:rPr lang="en-US" altLang="zh-CN" kern="0" dirty="0">
                <a:ea typeface="宋体" charset="-122"/>
              </a:rPr>
              <a:t>=(7,12)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; t</a:t>
            </a:r>
            <a:r>
              <a:rPr lang="en-US" altLang="zh-CN" kern="0" baseline="-25000" dirty="0">
                <a:ea typeface="宋体" charset="-122"/>
              </a:rPr>
              <a:t>3</a:t>
            </a:r>
            <a:r>
              <a:rPr lang="en-US" altLang="zh-CN" kern="0" dirty="0">
                <a:ea typeface="宋体" charset="-122"/>
              </a:rPr>
              <a:t>=(4,12);</a:t>
            </a:r>
            <a:r>
              <a:rPr lang="en-US" altLang="zh-CN" kern="0" dirty="0">
                <a:latin typeface="Symbol" pitchFamily="18" charset="2"/>
                <a:ea typeface="宋体" charset="-122"/>
              </a:rPr>
              <a:t> t</a:t>
            </a:r>
            <a:r>
              <a:rPr lang="en-US" altLang="zh-CN" kern="0" baseline="-25000" dirty="0">
                <a:ea typeface="宋体" charset="-122"/>
              </a:rPr>
              <a:t>4</a:t>
            </a:r>
            <a:r>
              <a:rPr lang="en-US" altLang="zh-CN" kern="0" dirty="0">
                <a:ea typeface="宋体" charset="-122"/>
              </a:rPr>
              <a:t>=(10,24)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it-IT" altLang="zh-CN" dirty="0">
              <a:ea typeface="宋体" charset="-122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74D614-F236-5BEE-2A80-64A15A8F24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C6A67EFE-21DC-422C-BCBF-CE20164328C4}" type="slidenum">
              <a:rPr lang="en-US" altLang="zh-CN" smtClean="0"/>
              <a:pPr>
                <a:defRPr/>
              </a:pPr>
              <a:t>20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017746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21</a:t>
            </a:fld>
            <a:endParaRPr lang="en-US" altLang="zh-CN"/>
          </a:p>
        </p:txBody>
      </p:sp>
      <p:sp>
        <p:nvSpPr>
          <p:cNvPr id="1894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C14F-4C65-2A16-F6E6-EF90CE2FF8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Rectangle 7">
            <a:extLst>
              <a:ext uri="{FF2B5EF4-FFF2-40B4-BE49-F238E27FC236}">
                <a16:creationId xmlns:a16="http://schemas.microsoft.com/office/drawing/2014/main" id="{92A74F7A-A6AE-465E-8FAA-84086B00CF3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A988B81-1A65-4A71-AD99-69D232AF0DCD}" type="slidenum">
              <a:rPr lang="en-US" altLang="zh-CN" smtClean="0"/>
              <a:pPr/>
              <a:t>3</a:t>
            </a:fld>
            <a:endParaRPr lang="en-US" altLang="zh-CN"/>
          </a:p>
        </p:txBody>
      </p:sp>
      <p:sp>
        <p:nvSpPr>
          <p:cNvPr id="267267" name="Rectangle 2">
            <a:extLst>
              <a:ext uri="{FF2B5EF4-FFF2-40B4-BE49-F238E27FC236}">
                <a16:creationId xmlns:a16="http://schemas.microsoft.com/office/drawing/2014/main" id="{7F42CC1F-7230-D3A1-F8C0-E2EAE696CDF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7268" name="Rectangle 3">
            <a:extLst>
              <a:ext uri="{FF2B5EF4-FFF2-40B4-BE49-F238E27FC236}">
                <a16:creationId xmlns:a16="http://schemas.microsoft.com/office/drawing/2014/main" id="{2454ECE2-EED3-2A88-B62C-77679364154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324000039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CC190-2B2E-35CA-9165-B72B85D9B2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442" name="Rectangle 7">
            <a:extLst>
              <a:ext uri="{FF2B5EF4-FFF2-40B4-BE49-F238E27FC236}">
                <a16:creationId xmlns:a16="http://schemas.microsoft.com/office/drawing/2014/main" id="{CE468AC4-370D-6E9F-9007-8F17935174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E27104-A19D-4B89-B2B1-2BD5FC5EE76B}" type="slidenum">
              <a:rPr lang="en-US" altLang="zh-CN" smtClean="0"/>
              <a:pPr/>
              <a:t>22</a:t>
            </a:fld>
            <a:endParaRPr lang="en-US" altLang="zh-CN"/>
          </a:p>
        </p:txBody>
      </p:sp>
      <p:sp>
        <p:nvSpPr>
          <p:cNvPr id="189443" name="Rectangle 2">
            <a:extLst>
              <a:ext uri="{FF2B5EF4-FFF2-40B4-BE49-F238E27FC236}">
                <a16:creationId xmlns:a16="http://schemas.microsoft.com/office/drawing/2014/main" id="{45C5DB2D-671C-B877-FACD-A3DE625E85A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9444" name="Rectangle 3">
            <a:extLst>
              <a:ext uri="{FF2B5EF4-FFF2-40B4-BE49-F238E27FC236}">
                <a16:creationId xmlns:a16="http://schemas.microsoft.com/office/drawing/2014/main" id="{6672141D-94A6-8FE3-BA8B-0AB413BB997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r>
              <a:rPr lang="en-US" altLang="zh-CN" dirty="0"/>
              <a:t>A critical instant does not always occur when a task arrives at the same time as all its higher-priority tasks.</a:t>
            </a:r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26119906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Recall that knowledge about the critical instant is a fundamental property in </a:t>
            </a:r>
          </a:p>
          <a:p>
            <a:r>
              <a:rPr lang="en-GB" dirty="0"/>
              <a:t>A critical instant does not always occur when a task arrives at the same time as all its higher-priority tasks.</a:t>
            </a:r>
          </a:p>
          <a:p>
            <a:r>
              <a:rPr lang="en-GB" dirty="0"/>
              <a:t>at time 0 when it arrives at the same time as all its higher-priority tasks 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2524066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A431F08-DCB5-4FE1-8527-079A2A007873}" type="slidenum">
              <a:rPr lang="en-US" altLang="zh-CN" smtClean="0"/>
              <a:pPr/>
              <a:t>24</a:t>
            </a:fld>
            <a:endParaRPr lang="en-US" altLang="zh-CN"/>
          </a:p>
        </p:txBody>
      </p:sp>
      <p:sp>
        <p:nvSpPr>
          <p:cNvPr id="201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EDF does not suffer from execution-time anomalies, but does suffer from period anomalies.</a:t>
            </a:r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11170791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b="0" i="1" dirty="0" smtClean="0">
                            <a:effectLst/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b="0" i="1" dirty="0" smtClean="0">
                        <a:effectLst/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dirty="0"/>
                  <a:t>Two processors and total task utilization </a:t>
                </a:r>
                <a:r>
                  <a:rPr lang="en-GB" b="0" i="0" dirty="0">
                    <a:effectLst/>
                    <a:latin typeface="Cambria Math" panose="02040503050406030204" pitchFamily="18" charset="0"/>
                  </a:rPr>
                  <a:t>∑𝑈_𝑖=1.8</a:t>
                </a:r>
                <a:endParaRPr lang="en-GB" dirty="0"/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07331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critical instant </a:t>
            </a:r>
          </a:p>
          <a:p>
            <a:r>
              <a:rPr lang="en-GB" dirty="0"/>
              <a:t>it arrives at the same time as all its higher-priority tasks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86108702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DF4B27-3485-A5C0-CA10-23B4E362F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Rectangle 7">
            <a:extLst>
              <a:ext uri="{FF2B5EF4-FFF2-40B4-BE49-F238E27FC236}">
                <a16:creationId xmlns:a16="http://schemas.microsoft.com/office/drawing/2014/main" id="{0BB9C80F-B0FC-D0E2-3A59-FB9A3B0F9BC7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74D5020-7D17-46E0-A3BA-AE621B35504D}" type="slidenum">
              <a:rPr lang="en-US" altLang="zh-CN" smtClean="0"/>
              <a:pPr/>
              <a:t>28</a:t>
            </a:fld>
            <a:endParaRPr lang="en-US" altLang="zh-CN"/>
          </a:p>
        </p:txBody>
      </p:sp>
      <p:sp>
        <p:nvSpPr>
          <p:cNvPr id="245763" name="Rectangle 2">
            <a:extLst>
              <a:ext uri="{FF2B5EF4-FFF2-40B4-BE49-F238E27FC236}">
                <a16:creationId xmlns:a16="http://schemas.microsoft.com/office/drawing/2014/main" id="{4B827D35-9174-A87B-D911-D7C43C047EB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64" name="Rectangle 3">
            <a:extLst>
              <a:ext uri="{FF2B5EF4-FFF2-40B4-BE49-F238E27FC236}">
                <a16:creationId xmlns:a16="http://schemas.microsoft.com/office/drawing/2014/main" id="{3D814288-DDDB-242B-30A6-86067F1E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  <p:extLst>
      <p:ext uri="{BB962C8B-B14F-4D97-AF65-F5344CB8AC3E}">
        <p14:creationId xmlns:p14="http://schemas.microsoft.com/office/powerpoint/2010/main" val="277569203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1FBA52-AB5E-4265-A47F-17AB216EB804}" type="slidenum">
              <a:rPr lang="en-US" altLang="zh-CN" smtClean="0"/>
              <a:pPr/>
              <a:t>29</a:t>
            </a:fld>
            <a:endParaRPr lang="en-US" altLang="zh-CN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GB" altLang="zh-CN" dirty="0"/>
              <a:t>Some shared resources do not allow simultaneous accesses but require mutual exclusion. A piece of code executed under mutual exclusion constraints is called a critical section.</a:t>
            </a: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When a task leaves a critical section, the associated resource becomes free.</a:t>
            </a:r>
            <a:endParaRPr lang="en-GB" altLang="zh-CN" dirty="0"/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zh-CN" b="1" dirty="0">
              <a:ea typeface="宋体" charset="-122"/>
            </a:endParaRPr>
          </a:p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1" dirty="0">
                <a:ea typeface="宋体" charset="-122"/>
              </a:rPr>
              <a:t>Examples </a:t>
            </a:r>
            <a:r>
              <a:rPr lang="en-US" altLang="zh-CN" dirty="0">
                <a:ea typeface="宋体" charset="-122"/>
              </a:rPr>
              <a:t>of common resources: data structures, variables, main memory area, file, set of registers, I/O unit, … .</a:t>
            </a:r>
            <a:r>
              <a:rPr lang="en-GB" altLang="zh-CN" dirty="0"/>
              <a:t> Examples of common resources: data structures, variables, main memory area, file, set of registers, I/O unit, … .</a:t>
            </a:r>
          </a:p>
          <a:p>
            <a:pPr eaLnBrk="1" hangingPunct="1">
              <a:defRPr/>
            </a:pPr>
            <a:endParaRPr lang="en-US" altLang="zh-CN" dirty="0"/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Each shared resource R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must be protected by a semaphore S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, and </a:t>
            </a:r>
            <a:endParaRPr lang="en-GB" altLang="zh-CN" dirty="0"/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zh-CN" dirty="0">
                <a:ea typeface="宋体" charset="-122"/>
              </a:rPr>
              <a:t>Many shared resources do not allow simultaneous accesses but require </a:t>
            </a:r>
            <a:r>
              <a:rPr lang="en-US" altLang="zh-CN" b="1" dirty="0">
                <a:ea typeface="宋体" charset="-122"/>
              </a:rPr>
              <a:t>mutual exclusion </a:t>
            </a:r>
            <a:r>
              <a:rPr lang="en-US" altLang="zh-CN" dirty="0">
                <a:ea typeface="宋体" charset="-122"/>
              </a:rPr>
              <a:t>(</a:t>
            </a:r>
            <a:r>
              <a:rPr lang="en-US" altLang="zh-CN" b="1" dirty="0">
                <a:ea typeface="宋体" charset="-122"/>
              </a:rPr>
              <a:t>exclusive resources</a:t>
            </a:r>
            <a:r>
              <a:rPr lang="en-US" altLang="zh-CN" dirty="0">
                <a:ea typeface="宋体" charset="-122"/>
              </a:rPr>
              <a:t>). A piece of code executed under mutual exclusion constraints is called a </a:t>
            </a:r>
            <a:r>
              <a:rPr lang="en-US" altLang="zh-CN" b="1" dirty="0">
                <a:ea typeface="宋体" charset="-122"/>
              </a:rPr>
              <a:t>critical section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an exclusive resource is said to be </a:t>
            </a:r>
            <a:r>
              <a:rPr lang="en-US" altLang="zh-CN" b="1" i="1" dirty="0">
                <a:ea typeface="宋体" charset="-122"/>
              </a:rPr>
              <a:t>blocked </a:t>
            </a:r>
            <a:r>
              <a:rPr lang="en-US" altLang="zh-CN" dirty="0">
                <a:ea typeface="宋体" charset="-122"/>
              </a:rPr>
              <a:t>on that resource. Otherwise, it proceeds by entering the </a:t>
            </a:r>
            <a:r>
              <a:rPr lang="en-US" altLang="zh-CN" b="1" i="1" dirty="0">
                <a:ea typeface="宋体" charset="-122"/>
              </a:rPr>
              <a:t>critical section </a:t>
            </a:r>
            <a:r>
              <a:rPr lang="en-US" altLang="zh-CN" dirty="0">
                <a:ea typeface="宋体" charset="-122"/>
              </a:rPr>
              <a:t>and </a:t>
            </a:r>
            <a:r>
              <a:rPr lang="en-US" altLang="zh-CN" b="1" i="1" dirty="0">
                <a:ea typeface="宋体" charset="-122"/>
              </a:rPr>
              <a:t>holds </a:t>
            </a:r>
            <a:r>
              <a:rPr lang="en-US" altLang="zh-CN" dirty="0">
                <a:ea typeface="宋体" charset="-122"/>
              </a:rPr>
              <a:t>the resource. When a task leaves a critical section, the associated resource becomes </a:t>
            </a:r>
            <a:r>
              <a:rPr lang="en-US" altLang="zh-CN" b="1" i="1" dirty="0">
                <a:ea typeface="宋体" charset="-122"/>
              </a:rPr>
              <a:t>free</a:t>
            </a:r>
            <a:r>
              <a:rPr lang="en-US" altLang="zh-CN" dirty="0">
                <a:ea typeface="宋体" charset="-122"/>
              </a:rPr>
              <a:t>.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Waiting state caused by resource constraints:</a:t>
            </a:r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pPr eaLnBrk="1" hangingPunct="1">
              <a:lnSpc>
                <a:spcPct val="90000"/>
              </a:lnSpc>
              <a:defRPr/>
            </a:pPr>
            <a:endParaRPr lang="en-US" altLang="zh-CN" dirty="0">
              <a:ea typeface="宋体" charset="-122"/>
            </a:endParaRPr>
          </a:p>
          <a:p>
            <a:endParaRPr lang="zh-CN" altLang="zh-CN" dirty="0"/>
          </a:p>
        </p:txBody>
      </p:sp>
    </p:spTree>
    <p:extLst>
      <p:ext uri="{BB962C8B-B14F-4D97-AF65-F5344CB8AC3E}">
        <p14:creationId xmlns:p14="http://schemas.microsoft.com/office/powerpoint/2010/main" val="7436799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When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tasks</a:t>
                </a:r>
                <a:r>
                  <a:rPr kumimoji="0" lang="en-GB" sz="1200" b="0" i="0" u="none" strike="noStrike" kern="0" cap="none" spc="-3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share</a:t>
                </a:r>
                <a:r>
                  <a:rPr kumimoji="0" lang="en-GB" sz="1200" b="0" i="0" u="none" strike="noStrike" kern="0" cap="none" spc="-2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resources,</a:t>
                </a:r>
                <a:r>
                  <a:rPr kumimoji="0" lang="en-GB" sz="1200" b="0" i="0" u="none" strike="noStrike" kern="0" cap="none" spc="-4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there</a:t>
                </a:r>
                <a:r>
                  <a:rPr kumimoji="0" lang="en-GB" sz="1200" b="0" i="0" u="none" strike="noStrike" kern="0" cap="none" spc="-35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may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be </a:t>
                </a:r>
                <a:r>
                  <a:rPr kumimoji="0" lang="en-GB" sz="1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priority</a:t>
                </a:r>
                <a:r>
                  <a:rPr kumimoji="0" lang="en-GB" sz="1200" b="0" i="0" u="none" strike="noStrike" kern="0" cap="none" spc="-5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rgbClr val="1F487C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inversions</a:t>
                </a:r>
                <a:r>
                  <a:rPr kumimoji="0" lang="en-GB" sz="1200" b="0" i="0" u="none" strike="noStrike" kern="0" cap="none" spc="-10" normalizeH="0" baseline="0" noProof="0" dirty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.</a:t>
                </a:r>
                <a:r>
                  <a:rPr lang="en-US" altLang="zh-CN" sz="1200" kern="0" dirty="0">
                    <a:ea typeface="宋体" charset="-122"/>
                  </a:rPr>
                  <a:t> t=3: MP task B is invoked, but cannot start running due to HP task A running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1,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2, </a:t>
                </a:r>
                <a:r>
                  <a:rPr lang="en-GB" i="0">
                    <a:latin typeface="Cambria Math" panose="02040503050406030204" pitchFamily="18" charset="0"/>
                  </a:rPr>
                  <a:t>𝜏_</a:t>
                </a:r>
                <a:r>
                  <a:rPr lang="en-GB" b="0" i="0">
                    <a:latin typeface="Cambria Math" panose="02040503050406030204" pitchFamily="18" charset="0"/>
                  </a:rPr>
                  <a:t>3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𝑃_1&gt;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2</a:t>
                </a:r>
                <a:r>
                  <a:rPr lang="en-GB" altLang="zh-CN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&gt;𝑃_</a:t>
                </a:r>
                <a:r>
                  <a:rPr lang="en-GB" altLang="zh-CN" b="0" i="0">
                    <a:solidFill>
                      <a:srgbClr val="000000"/>
                    </a:solidFill>
                    <a:latin typeface="Cambria Math" panose="02040503050406030204" pitchFamily="18" charset="0"/>
                    <a:ea typeface="宋体" charset="-122"/>
                  </a:rPr>
                  <a:t>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:r>
                  <a:rPr lang="en-GB" i="0">
                    <a:latin typeface="Cambria Math" panose="02040503050406030204" pitchFamily="18" charset="0"/>
                  </a:rPr>
                  <a:t>𝜏_1, 𝜏_2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:r>
                  <a:rPr lang="en-GB" i="0">
                    <a:latin typeface="Cambria Math" panose="02040503050406030204" pitchFamily="18" charset="0"/>
                  </a:rPr>
                  <a:t>𝜏_3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marL="174625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sz="1200" kern="0" dirty="0">
                  <a:ea typeface="宋体" charset="-122"/>
                </a:endParaRPr>
              </a:p>
              <a:p>
                <a:pPr marL="174625" marR="0" lvl="0" indent="0" defTabSz="914400" eaLnBrk="1" fontAlgn="auto" latinLnBrk="0" hangingPunct="1">
                  <a:lnSpc>
                    <a:spcPct val="100000"/>
                  </a:lnSpc>
                  <a:spcBef>
                    <a:spcPts val="1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12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174625" marR="0" lvl="0" indent="0" defTabSz="914400" eaLnBrk="1" fontAlgn="auto" latinLnBrk="0" hangingPunct="1">
                  <a:lnSpc>
                    <a:spcPts val="276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1200" b="1" i="0" u="none" strike="noStrike" kern="0" cap="none" spc="-10" normalizeH="0" baseline="0" noProof="0" dirty="0">
                    <a:ln>
                      <a:noFill/>
                    </a:ln>
                    <a:solidFill>
                      <a:srgbClr val="CC0000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Example</a:t>
                </a:r>
                <a:endParaRPr kumimoji="0" lang="en-GB" sz="1200" b="0" i="0" u="none" strike="noStrike" kern="0" cap="none" spc="-10" normalizeH="0" baseline="0" noProof="0" dirty="0">
                  <a:ln>
                    <a:noFill/>
                  </a:ln>
                  <a:solidFill>
                    <a:srgbClr val="CC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pPr marL="66675" marR="7392670" lvl="0" indent="8890" algn="just" defTabSz="914400" eaLnBrk="1" fontAlgn="auto" latinLnBrk="0" hangingPunct="1">
                  <a:lnSpc>
                    <a:spcPct val="220100"/>
                  </a:lnSpc>
                  <a:spcBef>
                    <a:spcPts val="100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1200" b="0" i="0" u="none" strike="noStrike" kern="0" cap="none" spc="0" normalizeH="0" baseline="-20833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2174795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FED968-245A-4528-9B6B-70DCE098B1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87389-29D8-D663-076C-2751172D9C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05846-2E72-322C-F012-F1AB3934E4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When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tasks</a:t>
            </a:r>
            <a:r>
              <a:rPr kumimoji="0" lang="en-GB" sz="1200" b="0" i="0" u="none" strike="noStrike" kern="0" cap="none" spc="-3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share</a:t>
            </a:r>
            <a:r>
              <a:rPr kumimoji="0" lang="en-GB" sz="1200" b="0" i="0" u="none" strike="noStrike" kern="0" cap="none" spc="-2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resources,</a:t>
            </a:r>
            <a:r>
              <a:rPr kumimoji="0" lang="en-GB" sz="1200" b="0" i="0" u="none" strike="noStrike" kern="0" cap="none" spc="-4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there</a:t>
            </a:r>
            <a:r>
              <a:rPr kumimoji="0" lang="en-GB" sz="1200" b="0" i="0" u="none" strike="noStrike" kern="0" cap="none" spc="-35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may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be </a:t>
            </a:r>
            <a:r>
              <a:rPr kumimoji="0" lang="en-GB" sz="1200" b="0" i="0" u="none" strike="noStrike" kern="0" cap="none" spc="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priority</a:t>
            </a:r>
            <a:r>
              <a:rPr kumimoji="0" lang="en-GB" sz="1200" b="0" i="0" u="none" strike="noStrike" kern="0" cap="none" spc="-5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 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rgbClr val="1F487C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inversions</a:t>
            </a:r>
            <a:r>
              <a:rPr kumimoji="0" lang="en-GB" sz="1200" b="0" i="0" u="none" strike="noStrike" kern="0" cap="none" spc="-1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.</a:t>
            </a:r>
            <a:r>
              <a:rPr lang="en-US" altLang="zh-CN" sz="1200" kern="0" dirty="0">
                <a:ea typeface="宋体" charset="-122"/>
              </a:rPr>
              <a:t> t=3: MP task B is invoked, but cannot start running due to HP task A running</a:t>
            </a:r>
          </a:p>
          <a:p>
            <a:pPr marL="174625" marR="0" lvl="0" indent="0" algn="l" defTabSz="914400" rtl="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altLang="zh-CN" sz="1200" kern="0" dirty="0">
              <a:ea typeface="宋体" charset="-122"/>
            </a:endParaRPr>
          </a:p>
          <a:p>
            <a:pPr marL="174625" marR="0" lvl="0" indent="0" defTabSz="914400" eaLnBrk="1" fontAlgn="auto" latinLnBrk="0" hangingPunct="1">
              <a:lnSpc>
                <a:spcPct val="100000"/>
              </a:lnSpc>
              <a:spcBef>
                <a:spcPts val="1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12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174625" marR="0" lvl="0" indent="0" defTabSz="914400" eaLnBrk="1" fontAlgn="auto" latinLnBrk="0" hangingPunct="1">
              <a:lnSpc>
                <a:spcPts val="276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200" b="1" i="0" u="none" strike="noStrike" kern="0" cap="none" spc="-10" normalizeH="0" baseline="0" noProof="0" dirty="0">
                <a:ln>
                  <a:noFill/>
                </a:ln>
                <a:solidFill>
                  <a:srgbClr val="CC0000"/>
                </a:solidFill>
                <a:effectLst/>
                <a:uLnTx/>
                <a:uFillTx/>
                <a:latin typeface="Times New Roman"/>
                <a:ea typeface="+mn-ea"/>
                <a:cs typeface="Times New Roman"/>
              </a:rPr>
              <a:t>Example</a:t>
            </a:r>
            <a:endParaRPr kumimoji="0" lang="en-GB" sz="1200" b="0" i="0" u="none" strike="noStrike" kern="0" cap="none" spc="-10" normalizeH="0" baseline="0" noProof="0" dirty="0">
              <a:ln>
                <a:noFill/>
              </a:ln>
              <a:solidFill>
                <a:srgbClr val="CC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pPr marL="66675" marR="7392670" lvl="0" indent="8890" algn="just" defTabSz="914400" eaLnBrk="1" fontAlgn="auto" latinLnBrk="0" hangingPunct="1">
              <a:lnSpc>
                <a:spcPct val="2201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0" cap="none" spc="0" normalizeH="0" baseline="-20833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Times New Roman"/>
              <a:ea typeface="+mn-ea"/>
              <a:cs typeface="Times New Roman"/>
            </a:endParaRP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3965024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CFBCD7B-6E10-4D67-86D1-E913D2B515B8}" type="slidenum">
              <a:rPr lang="en-US" altLang="zh-CN" smtClean="0"/>
              <a:pPr/>
              <a:t>4</a:t>
            </a:fld>
            <a:endParaRPr lang="en-US" altLang="zh-CN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&lt;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HP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blue CS A before pink CS B, by calling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LP task </a:t>
                </a:r>
                <a:r>
                  <a:rPr lang="en-GB" altLang="zh-CN" i="0">
                    <a:latin typeface="Cambria Math" panose="02040503050406030204" pitchFamily="18" charset="0"/>
                    <a:ea typeface="宋体" charset="-122"/>
                  </a:rPr>
                  <a:t>𝜏_1</a:t>
                </a:r>
                <a:r>
                  <a:rPr lang="en-US" altLang="zh-CN" dirty="0">
                    <a:ea typeface="宋体" charset="-122"/>
                  </a:rPr>
                  <a:t> enters pink CS B before blue CS A, by calling wait(s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); wait(s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); signal(s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1" eaLnBrk="1" hangingPunct="1"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Tasks must lock semaphores in a “pyramid” fashion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If we have two semaphores s</a:t>
                </a:r>
                <a:r>
                  <a:rPr lang="en-US" altLang="zh-CN" baseline="-25000" dirty="0">
                    <a:ea typeface="宋体" charset="-122"/>
                  </a:rPr>
                  <a:t>1 </a:t>
                </a:r>
                <a:r>
                  <a:rPr lang="en-US" altLang="zh-CN" dirty="0">
                    <a:ea typeface="宋体" charset="-122"/>
                  </a:rPr>
                  <a:t>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then using PCP, this is a 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lvl="2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This is an illegal trace:</a:t>
                </a:r>
              </a:p>
              <a:p>
                <a:pPr lvl="3"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76974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In 1997, this bug caused the Mars pathfinder to freeze up occasionally without explanation, and then starts working again</a:t>
                </a:r>
              </a:p>
              <a:p>
                <a:pPr eaLnBrk="1" hangingPunct="1">
                  <a:defRPr/>
                </a:pPr>
                <a:r>
                  <a:rPr lang="en-US" altLang="zh-CN" dirty="0">
                    <a:ea typeface="宋体" charset="-122"/>
                  </a:rPr>
                  <a:t>Fixed by uploading a software patch enabling Priority-Inheritance Protocol </a:t>
                </a:r>
                <a:r>
                  <a:rPr lang="en-GB" altLang="zh-CN" dirty="0">
                    <a:ea typeface="宋体" charset="-122"/>
                  </a:rPr>
                  <a:t>(PIP)</a:t>
                </a:r>
                <a:endParaRPr lang="en-US" altLang="zh-CN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dirty="0"/>
                  <a:t>PIP: A task in a CS increases its priority if it is holding a lock s, and blocks other higher priority tasks, by inheriting the highest priority of all tasks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>
                            <a:latin typeface="Cambria Math" panose="02040503050406030204" pitchFamily="18" charset="0"/>
                          </a:rPr>
                          <m:t>𝐶𝑆</m:t>
                        </m:r>
                      </m:sub>
                    </m:sSub>
                    <m:r>
                      <a:rPr lang="en-GB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blocked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on</m:t>
                        </m:r>
                        <m:r>
                          <a:rPr lang="en-GB" i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i="0">
                            <a:latin typeface="Cambria Math" panose="02040503050406030204" pitchFamily="18" charset="0"/>
                          </a:rPr>
                          <m:t>CS</m:t>
                        </m:r>
                        <m:r>
                          <a:rPr lang="en-GB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en-US" altLang="zh-CN" dirty="0">
                  <a:ea typeface="宋体" charset="-122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90000"/>
                  </a:lnSpc>
                  <a:spcBef>
                    <a:spcPct val="4000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zh-CN" dirty="0">
                    <a:ea typeface="宋体" charset="-122"/>
                  </a:rPr>
                  <a:t>When a task locks a semaphore, it inherits the highest priority of all tasks blocked waiting for the semaphore</a:t>
                </a:r>
              </a:p>
              <a:p>
                <a:endParaRPr lang="en-GB" dirty="0"/>
              </a:p>
              <a:p>
                <a:r>
                  <a:rPr lang="en-GB" dirty="0"/>
                  <a:t>We consider two Resource Access Protocols that can prevent priority inversions and/or deadlocks.</a:t>
                </a:r>
              </a:p>
              <a:p>
                <a:r>
                  <a:rPr lang="en-GB" dirty="0"/>
                  <a:t>Priority Inheritance Protocol</a:t>
                </a:r>
              </a:p>
              <a:p>
                <a:r>
                  <a:rPr lang="en-GB" dirty="0"/>
                  <a:t>Priority Ceiling Protocol</a:t>
                </a:r>
              </a:p>
              <a:p>
                <a:pPr algn="l"/>
                <a:endParaRPr lang="en-SE" sz="1800" b="0" i="0" u="none" strike="noStrike" baseline="0" dirty="0">
                  <a:solidFill>
                    <a:srgbClr val="000000"/>
                  </a:solidFill>
                  <a:latin typeface="Gill Sans Nova Light" panose="020B0302020104020203" pitchFamily="34" charset="0"/>
                </a:endParaRPr>
              </a:p>
              <a:p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When a task locks a semaphore, it inherits the highest priority of all tasks blocked waiting for the semaphore</a:t>
                </a:r>
              </a:p>
              <a:p>
                <a:r>
                  <a:rPr lang="en-GB" sz="1800" b="0" i="0" u="none" strike="noStrike" baseline="0" dirty="0">
                    <a:latin typeface="Arial" panose="020B0604020202020204" pitchFamily="34" charset="0"/>
                  </a:rPr>
                  <a:t>•</a:t>
                </a:r>
                <a:r>
                  <a:rPr lang="en-GB" sz="1800" b="0" i="0" u="none" strike="noStrike" baseline="0" dirty="0">
                    <a:latin typeface="Gill Sans Nova Light" panose="020B0302020104020203" pitchFamily="34" charset="0"/>
                  </a:rPr>
                  <a:t>A task in a CS increases its priority if it blocks other higher priority tasks, by inheriting the highest priority among those tasks it blocks </a:t>
                </a:r>
              </a:p>
              <a:p>
                <a:pPr marL="50165" marR="139065" lvl="0" indent="0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None/>
                  <a:tabLst>
                    <a:tab pos="304800" algn="l"/>
                  </a:tabLst>
                  <a:defRPr/>
                </a:pP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6735554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 ker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Chained blocking:</a:t>
                </a:r>
              </a:p>
              <a:p>
                <a:pPr lvl="1" eaLnBrk="1" hangingPunct="1"/>
                <a:r>
                  <a:rPr lang="en-GB" altLang="zh-CN" sz="2400" kern="0" dirty="0">
                    <a:ea typeface="宋体" charset="-122"/>
                  </a:rPr>
                  <a:t>Theorem: task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GB" sz="2400" kern="0" dirty="0"/>
                  <a:t>If </a:t>
                </a:r>
                <a:r>
                  <a:rPr lang="en-GB" sz="2400" b="1" kern="0" dirty="0"/>
                  <a:t>n</a:t>
                </a:r>
                <a:r>
                  <a:rPr lang="en-GB" sz="2400" kern="0" dirty="0"/>
                  <a:t> is the number of lower-priority tasks than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, and </a:t>
                </a:r>
                <a:r>
                  <a:rPr lang="en-GB" sz="2400" b="1" kern="0" dirty="0"/>
                  <a:t>m</a:t>
                </a:r>
                <a:r>
                  <a:rPr lang="en-GB" sz="2400" kern="0" dirty="0"/>
                  <a:t> is the number of semaphores on which </a:t>
                </a:r>
                <a:r>
                  <a:rPr lang="en-GB" sz="2400" i="0" kern="0">
                    <a:latin typeface="Cambria Math" panose="02040503050406030204" pitchFamily="18" charset="0"/>
                  </a:rPr>
                  <a:t>𝜏_𝑖</a:t>
                </a:r>
                <a:r>
                  <a:rPr lang="en-GB" sz="2400" kern="0" dirty="0"/>
                  <a:t> can be blocked, then</a:t>
                </a:r>
              </a:p>
              <a:p>
                <a:pPr lvl="1"/>
                <a:r>
                  <a:rPr lang="en-GB" sz="2400" b="1" kern="0" dirty="0"/>
                  <a:t>Theorem: </a:t>
                </a:r>
                <a:r>
                  <a:rPr lang="en-GB" altLang="zh-CN" sz="2400" i="0" kern="0">
                    <a:latin typeface="Cambria Math" panose="02040503050406030204" pitchFamily="18" charset="0"/>
                    <a:ea typeface="宋体" charset="-122"/>
                  </a:rPr>
                  <a:t>𝜏_𝑖</a:t>
                </a:r>
                <a:r>
                  <a:rPr lang="en-GB" sz="2400" kern="0" dirty="0"/>
                  <a:t> can be blocked at most for the duration of </a:t>
                </a:r>
                <a:r>
                  <a:rPr lang="en-GB" sz="2400" b="1" kern="0" dirty="0"/>
                  <a:t>min(n, m)</a:t>
                </a:r>
                <a:r>
                  <a:rPr lang="en-GB" sz="2400" kern="0" dirty="0"/>
                  <a:t> critical sections</a:t>
                </a:r>
                <a:endParaRPr lang="en-GB" altLang="zh-CN" sz="2400" kern="0" dirty="0">
                  <a:ea typeface="宋体" charset="-122"/>
                </a:endParaRPr>
              </a:p>
              <a:p>
                <a:pPr eaLnBrk="1" hangingPunct="1"/>
                <a:r>
                  <a:rPr lang="en-GB" altLang="zh-CN" kern="0" dirty="0">
                    <a:ea typeface="宋体" charset="-122"/>
                  </a:rPr>
                  <a:t>Priority Ceiling Protocol is a more advanced protocol, which prevents deadlocks and reduces blocking time</a:t>
                </a:r>
                <a:endParaRPr lang="zh-CN" altLang="en-US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31007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4D3FF6-8A94-1535-A486-22C95AF629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EA21FB-FAF4-F21A-898E-B59C5C0FF2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40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3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is holding s, </a:t>
                </a:r>
                <a:r>
                  <a:rPr lang="el-GR" sz="40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40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4000" dirty="0">
                    <a:solidFill>
                      <a:srgbClr val="000000"/>
                    </a:solidFill>
                    <a:ea typeface="宋体" charset="-122"/>
                  </a:rPr>
                  <a:t> cannot lock s,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4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40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sz="40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4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4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4000" dirty="0">
                  <a:solidFill>
                    <a:srgbClr val="000000"/>
                  </a:solidFill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>
                <a:extLst>
                  <a:ext uri="{FF2B5EF4-FFF2-40B4-BE49-F238E27FC236}">
                    <a16:creationId xmlns:a16="http://schemas.microsoft.com/office/drawing/2014/main" id="{33F773F9-6A71-4BD0-4A61-88C5134DB070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304800" marR="139065" lvl="0" indent="-254635" algn="just" defTabSz="914400" rtl="0" eaLnBrk="0" fontAlgn="base" latinLnBrk="0" hangingPunct="0">
                  <a:lnSpc>
                    <a:spcPct val="100000"/>
                  </a:lnSpc>
                  <a:spcBef>
                    <a:spcPts val="105"/>
                  </a:spcBef>
                  <a:spcAft>
                    <a:spcPct val="0"/>
                  </a:spcAft>
                  <a:buClr>
                    <a:srgbClr val="000000"/>
                  </a:buClr>
                  <a:buSzTx/>
                  <a:buFontTx/>
                  <a:buAutoNum type="arabicPeriod"/>
                  <a:tabLst>
                    <a:tab pos="304800" algn="l"/>
                  </a:tabLst>
                  <a:defRPr/>
                </a:pPr>
                <a:r>
                  <a:rPr lang="en-US" altLang="zh-CN" sz="4000" dirty="0">
                    <a:ea typeface="宋体" charset="-122"/>
                  </a:rPr>
                  <a:t>when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b="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r>
                  <a:rPr lang="en-US" altLang="zh-CN" sz="4000" dirty="0">
                    <a:ea typeface="宋体" charset="-122"/>
                  </a:rPr>
                  <a:t>is blocked on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, the lower-priority task currently holding </a:t>
                </a:r>
                <a:r>
                  <a:rPr lang="en-GB" sz="4000" i="0">
                    <a:latin typeface="Cambria Math" panose="02040503050406030204" pitchFamily="18" charset="0"/>
                  </a:rPr>
                  <a:t>𝑠_𝑘</a:t>
                </a:r>
                <a:r>
                  <a:rPr lang="en-US" altLang="zh-CN" sz="4000" dirty="0">
                    <a:ea typeface="宋体" charset="-122"/>
                  </a:rPr>
                  <a:t> inherits </a:t>
                </a:r>
                <a:r>
                  <a:rPr lang="el-GR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𝜏</a:t>
                </a:r>
                <a:r>
                  <a:rPr lang="en-GB" sz="4000" i="0" kern="100" dirty="0">
                    <a:latin typeface="Cambria Math" panose="02040503050406030204" pitchFamily="18" charset="0"/>
                    <a:ea typeface="宋体"/>
                    <a:cs typeface="Times New Roman"/>
                  </a:rPr>
                  <a:t>_𝑖</a:t>
                </a:r>
                <a:r>
                  <a:rPr lang="en-US" altLang="zh-CN" sz="4000" dirty="0">
                    <a:ea typeface="宋体" charset="-122"/>
                  </a:rPr>
                  <a:t>’s priority</a:t>
                </a:r>
                <a:r>
                  <a:rPr lang="en-US" altLang="zh-CN" sz="4000" baseline="-25000" dirty="0">
                    <a:ea typeface="宋体" charset="-122"/>
                  </a:rPr>
                  <a:t> </a:t>
                </a:r>
                <a:endParaRPr lang="zh-CN" altLang="zh-CN" sz="4000" dirty="0">
                  <a:ea typeface="宋体" charset="-122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endParaRPr lang="en-GB" sz="2000" b="1" u="sng" dirty="0">
                  <a:solidFill>
                    <a:srgbClr val="1F487C"/>
                  </a:solidFill>
                  <a:uFill>
                    <a:solidFill>
                      <a:srgbClr val="1F487C"/>
                    </a:solidFill>
                  </a:uFill>
                  <a:latin typeface="Times New Roman"/>
                  <a:cs typeface="Times New Roman"/>
                </a:endParaRPr>
              </a:p>
              <a:p>
                <a:pPr marL="304800" marR="139065" indent="-254635" algn="just">
                  <a:lnSpc>
                    <a:spcPct val="100000"/>
                  </a:lnSpc>
                  <a:spcBef>
                    <a:spcPts val="105"/>
                  </a:spcBef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Scheduling</a:t>
                </a:r>
                <a:r>
                  <a:rPr lang="en-GB" sz="2000" b="1" u="sng" spc="-3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80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Ready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are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scheduled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on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processor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preemptively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a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priority-</a:t>
                </a:r>
                <a:r>
                  <a:rPr lang="en-GB" sz="2000" dirty="0">
                    <a:latin typeface="Times New Roman"/>
                    <a:cs typeface="Times New Roman"/>
                  </a:rPr>
                  <a:t>driven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manner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according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their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priorities.</a:t>
                </a:r>
                <a:r>
                  <a:rPr lang="en-GB" sz="2000" spc="3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current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every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equal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assigned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priority.</a:t>
                </a:r>
                <a:r>
                  <a:rPr lang="en-GB" sz="2000" spc="4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remains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this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except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under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condition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stated in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rule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3.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rabicPeriod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288925" indent="-238125">
                  <a:lnSpc>
                    <a:spcPct val="100000"/>
                  </a:lnSpc>
                  <a:buClr>
                    <a:srgbClr val="000000"/>
                  </a:buClr>
                  <a:buAutoNum type="arabicPeriod"/>
                  <a:tabLst>
                    <a:tab pos="288925" algn="l"/>
                  </a:tabLst>
                </a:pP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Allocation</a:t>
                </a:r>
                <a:r>
                  <a:rPr lang="en-GB" sz="2000" b="1" u="sng" spc="-5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59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When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job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requests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 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t,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22705" lvl="1" indent="-357505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22705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allocated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it,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and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marL="1337310" lvl="1" indent="-372110">
                  <a:lnSpc>
                    <a:spcPct val="100000"/>
                  </a:lnSpc>
                  <a:buFont typeface="Times New Roman"/>
                  <a:buAutoNum type="alphaLcParenBoth"/>
                  <a:tabLst>
                    <a:tab pos="1337310" algn="l"/>
                  </a:tabLst>
                </a:pPr>
                <a:r>
                  <a:rPr lang="en-GB" sz="2000" dirty="0">
                    <a:latin typeface="Times New Roman"/>
                    <a:cs typeface="Times New Roman"/>
                  </a:rPr>
                  <a:t>if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not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free,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request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denied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and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J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is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blocked.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pPr lvl="1">
                  <a:lnSpc>
                    <a:spcPct val="100000"/>
                  </a:lnSpc>
                  <a:spcBef>
                    <a:spcPts val="580"/>
                  </a:spcBef>
                  <a:buFont typeface="Times New Roman"/>
                  <a:buAutoNum type="alphaLcParenBoth"/>
                </a:pPr>
                <a:endParaRPr lang="en-GB" sz="2000" dirty="0">
                  <a:latin typeface="Times New Roman"/>
                  <a:cs typeface="Times New Roman"/>
                </a:endParaRPr>
              </a:p>
              <a:p>
                <a:pPr marL="302895" marR="43180" indent="-252729" algn="just">
                  <a:lnSpc>
                    <a:spcPct val="100200"/>
                  </a:lnSpc>
                  <a:buClr>
                    <a:srgbClr val="000000"/>
                  </a:buClr>
                  <a:buAutoNum type="arabicPeriod"/>
                  <a:tabLst>
                    <a:tab pos="304800" algn="l"/>
                  </a:tabLst>
                </a:pPr>
                <a:r>
                  <a:rPr lang="en-GB" sz="2000" b="1" u="sng" spc="-10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Priority-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inheritance</a:t>
                </a:r>
                <a:r>
                  <a:rPr lang="en-GB" sz="2000" b="1" u="sng" spc="-55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 </a:t>
                </a:r>
                <a:r>
                  <a:rPr lang="en-GB" sz="2000" b="1" u="sng" dirty="0">
                    <a:solidFill>
                      <a:srgbClr val="1F487C"/>
                    </a:solidFill>
                    <a:uFill>
                      <a:solidFill>
                        <a:srgbClr val="1F487C"/>
                      </a:solidFill>
                    </a:uFill>
                    <a:latin typeface="Times New Roman"/>
                    <a:cs typeface="Times New Roman"/>
                  </a:rPr>
                  <a:t>Rule:</a:t>
                </a:r>
                <a:r>
                  <a:rPr lang="en-GB" sz="2000" b="1" spc="445" dirty="0">
                    <a:solidFill>
                      <a:srgbClr val="1F487C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When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requesting</a:t>
                </a:r>
                <a:r>
                  <a:rPr lang="en-GB" sz="2000" spc="-4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becomes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blocked,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job 	</a:t>
                </a:r>
                <a:r>
                  <a:rPr lang="en-GB" sz="2000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that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blocks</a:t>
                </a:r>
                <a:r>
                  <a:rPr lang="en-GB" sz="2000" spc="-3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</a:t>
                </a:r>
                <a:r>
                  <a:rPr lang="en-GB" sz="2000" spc="-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inherits</a:t>
                </a:r>
                <a:r>
                  <a:rPr lang="en-GB" sz="2000" spc="-3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the</a:t>
                </a:r>
                <a:r>
                  <a:rPr lang="en-GB" sz="2000" spc="-2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current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r>
                  <a:rPr lang="en-GB" sz="2000" spc="-4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of</a:t>
                </a:r>
                <a:r>
                  <a:rPr lang="en-GB" sz="200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J.</a:t>
                </a:r>
                <a:r>
                  <a:rPr lang="en-GB" sz="2000" spc="-2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 job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executes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inherited 	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releases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 (or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until</a:t>
                </a:r>
                <a:r>
                  <a:rPr lang="en-GB" sz="2000" spc="-3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2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inherits</a:t>
                </a:r>
                <a:r>
                  <a:rPr lang="en-GB" sz="2000" spc="-4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an even higher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priority);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priority 	</a:t>
                </a:r>
                <a:r>
                  <a:rPr lang="en-GB" sz="2000" dirty="0">
                    <a:latin typeface="Times New Roman"/>
                    <a:cs typeface="Times New Roman"/>
                  </a:rPr>
                  <a:t>of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 err="1">
                    <a:latin typeface="Times New Roman"/>
                    <a:cs typeface="Times New Roman"/>
                  </a:rPr>
                  <a:t>J</a:t>
                </a:r>
                <a:r>
                  <a:rPr lang="en-GB" sz="1950" i="1" baseline="-21367" dirty="0" err="1">
                    <a:latin typeface="Times New Roman"/>
                    <a:cs typeface="Times New Roman"/>
                  </a:rPr>
                  <a:t>l</a:t>
                </a:r>
                <a:r>
                  <a:rPr lang="en-GB" sz="1950" i="1" spc="247" baseline="-21367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returns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to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its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priority</a:t>
                </a:r>
                <a:r>
                  <a:rPr lang="en-GB" sz="2000" spc="-3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Symbol"/>
                    <a:cs typeface="Symbol"/>
                  </a:rPr>
                  <a:t></a:t>
                </a:r>
                <a:r>
                  <a:rPr lang="en-GB" sz="1950" i="1" baseline="-21367" dirty="0">
                    <a:latin typeface="Times New Roman"/>
                    <a:cs typeface="Times New Roman"/>
                  </a:rPr>
                  <a:t>l</a:t>
                </a:r>
                <a:r>
                  <a:rPr lang="en-GB" sz="2000" dirty="0">
                    <a:latin typeface="Times New Roman"/>
                    <a:cs typeface="Times New Roman"/>
                  </a:rPr>
                  <a:t>(t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)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at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time</a:t>
                </a:r>
                <a:r>
                  <a:rPr lang="en-GB" sz="2000" spc="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</a:t>
                </a:r>
                <a:r>
                  <a:rPr lang="en-GB" sz="2000" dirty="0">
                    <a:latin typeface="Symbol"/>
                    <a:cs typeface="Symbol"/>
                  </a:rPr>
                  <a:t></a:t>
                </a:r>
                <a:r>
                  <a:rPr lang="en-GB" sz="2000" dirty="0">
                    <a:latin typeface="Times New Roman"/>
                    <a:cs typeface="Times New Roman"/>
                  </a:rPr>
                  <a:t> when</a:t>
                </a:r>
                <a:r>
                  <a:rPr lang="en-GB" sz="2000" spc="-15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it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acquired</a:t>
                </a:r>
                <a:r>
                  <a:rPr lang="en-GB" sz="2000" spc="-4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the</a:t>
                </a:r>
                <a:r>
                  <a:rPr lang="en-GB" sz="2000" spc="-10" dirty="0">
                    <a:latin typeface="Times New Roman"/>
                    <a:cs typeface="Times New Roman"/>
                  </a:rPr>
                  <a:t> </a:t>
                </a:r>
                <a:r>
                  <a:rPr lang="en-GB" sz="2000" dirty="0">
                    <a:latin typeface="Times New Roman"/>
                    <a:cs typeface="Times New Roman"/>
                  </a:rPr>
                  <a:t>resource</a:t>
                </a:r>
                <a:r>
                  <a:rPr lang="en-GB" sz="2000" spc="-50" dirty="0">
                    <a:latin typeface="Times New Roman"/>
                    <a:cs typeface="Times New Roman"/>
                  </a:rPr>
                  <a:t> </a:t>
                </a:r>
                <a:r>
                  <a:rPr lang="en-GB" sz="2000" spc="-25" dirty="0">
                    <a:latin typeface="Times New Roman"/>
                    <a:cs typeface="Times New Roman"/>
                  </a:rPr>
                  <a:t>R.</a:t>
                </a:r>
                <a:endParaRPr lang="en-GB" sz="2000" dirty="0">
                  <a:latin typeface="Times New Roman"/>
                  <a:cs typeface="Times New Roman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00518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is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 (in pink CS),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tries to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sz="2800" dirty="0"/>
                  <a:t> and enter yellow CS, but it is blocked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2 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(in pink CS), </a:t>
                </a:r>
                <a:r>
                  <a:rPr lang="en-GB" sz="2800" dirty="0"/>
                  <a:t>when LP task </a:t>
                </a:r>
                <a:r>
                  <a:rPr lang="en-GB" sz="2800" i="0">
                    <a:latin typeface="Cambria Math" panose="02040503050406030204" pitchFamily="18" charset="0"/>
                  </a:rPr>
                  <a:t>𝜏_</a:t>
                </a:r>
                <a:r>
                  <a:rPr lang="en-GB" sz="2800" b="0" i="0">
                    <a:latin typeface="Cambria Math" panose="02040503050406030204" pitchFamily="18" charset="0"/>
                  </a:rPr>
                  <a:t>2</a:t>
                </a:r>
                <a:r>
                  <a:rPr lang="en-GB" sz="2800" dirty="0"/>
                  <a:t> is holding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𝑠_1</a:t>
                </a:r>
                <a:r>
                  <a:rPr lang="en-GB" sz="2800" dirty="0"/>
                  <a:t> (in pink CS), MP task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𝜏_2</a:t>
                </a:r>
                <a:r>
                  <a:rPr lang="en-GB" sz="2800" dirty="0"/>
                  <a:t> tries to lock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𝑠_2</a:t>
                </a:r>
                <a:r>
                  <a:rPr lang="en-GB" sz="2800" dirty="0"/>
                  <a:t> and enter yellow CS, but it is blocked since </a:t>
                </a:r>
                <a:r>
                  <a:rPr lang="en-GB" sz="2800" b="0" i="0">
                    <a:latin typeface="Cambria Math" panose="02040503050406030204" pitchFamily="18" charset="0"/>
                  </a:rPr>
                  <a:t>𝑃_2≤𝐶(𝑠_2 )=𝑃_1</a:t>
                </a:r>
                <a:endParaRPr lang="en-US" altLang="zh-CN" sz="2800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l-GR" sz="2800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sz="2800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sz="2800" dirty="0">
                    <a:solidFill>
                      <a:srgbClr val="000000"/>
                    </a:solidFill>
                    <a:ea typeface="宋体" charset="-122"/>
                  </a:rPr>
                  <a:t> and enter blue CS, since Deadlock avoidance: </a:t>
                </a:r>
                <a:endParaRPr lang="en-US" altLang="zh-CN" sz="2400" kern="0" dirty="0">
                  <a:ea typeface="宋体" charset="-122"/>
                </a:endParaRPr>
              </a:p>
              <a:p>
                <a:endParaRPr lang="en-SE" dirty="0"/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899042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(which protect the red, yellow and beige CS, respectively) 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49592174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dirty="0">
                <a:ea typeface="宋体" charset="-122"/>
              </a:rPr>
              <a:t>. Blocking delay is MAX length of critical sections of all lower-priority tasks (vs. SUM for PIP)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305790460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defRPr/>
            </a:pPr>
            <a:r>
              <a:rPr lang="en-GB" dirty="0"/>
              <a:t>Using PCP, each task can be blocked at most once. </a:t>
            </a:r>
            <a:r>
              <a:rPr lang="en-US" altLang="zh-CN" dirty="0">
                <a:ea typeface="宋体" charset="-122"/>
              </a:rPr>
              <a:t>For PCP, in addition to normal and push-through blocking:</a:t>
            </a:r>
          </a:p>
          <a:p>
            <a:pPr lvl="2" eaLnBrk="1" hangingPunct="1">
              <a:defRPr/>
            </a:pPr>
            <a:r>
              <a:rPr lang="en-US" altLang="zh-CN" dirty="0">
                <a:solidFill>
                  <a:srgbClr val="C00000"/>
                </a:solidFill>
                <a:ea typeface="宋体" charset="-122"/>
              </a:rPr>
              <a:t>Ceiling blocking</a:t>
            </a:r>
            <a:r>
              <a:rPr lang="en-US" altLang="zh-CN" dirty="0">
                <a:ea typeface="宋体" charset="-122"/>
              </a:rPr>
              <a:t>: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τ</a:t>
            </a:r>
            <a:r>
              <a:rPr lang="en-US" altLang="zh-CN" baseline="-25000" dirty="0">
                <a:ea typeface="宋体" charset="-122"/>
              </a:rPr>
              <a:t>i</a:t>
            </a:r>
            <a:r>
              <a:rPr lang="en-US" altLang="zh-CN" dirty="0">
                <a:ea typeface="宋体" charset="-122"/>
              </a:rPr>
              <a:t> tried to lock s, but ceilings of currently locked semaphores are higher than P</a:t>
            </a:r>
            <a:r>
              <a:rPr lang="en-US" altLang="zh-CN" baseline="-25000" dirty="0">
                <a:ea typeface="宋体" charset="-122"/>
              </a:rPr>
              <a:t>i </a:t>
            </a:r>
            <a:r>
              <a:rPr lang="en-US" altLang="zh-CN" dirty="0">
                <a:ea typeface="宋体" charset="-122"/>
              </a:rPr>
              <a:t>(s may be free)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Perform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analysis by including the blocking terms</a:t>
            </a:r>
          </a:p>
          <a:p>
            <a:r>
              <a:rPr lang="en-US" altLang="zh-CN" dirty="0"/>
              <a:t>Transparency:</a:t>
            </a:r>
          </a:p>
          <a:p>
            <a:pPr lvl="1"/>
            <a:r>
              <a:rPr lang="en-US" altLang="zh-CN" dirty="0"/>
              <a:t>PIP is transparent to the programmer; PCP and SRP require the programmer to manually calculate semaphore priority ceiling values and pass them to the OS</a:t>
            </a:r>
            <a:endParaRPr lang="zh-CN" altLang="en-US" dirty="0"/>
          </a:p>
          <a:p>
            <a:pPr eaLnBrk="1" hangingPunct="1">
              <a:defRPr/>
            </a:pPr>
            <a:endParaRPr lang="en-US" altLang="zh-CN" dirty="0">
              <a:ea typeface="宋体" charset="-122"/>
            </a:endParaRPr>
          </a:p>
          <a:p>
            <a:pPr lvl="1"/>
            <a:endParaRPr lang="en-GB" sz="1200" dirty="0"/>
          </a:p>
          <a:p>
            <a:pPr lvl="1"/>
            <a:r>
              <a:rPr lang="en-GB" sz="1200" dirty="0"/>
              <a:t> in order to calculate ceilings of all semaphores</a:t>
            </a:r>
          </a:p>
          <a:p>
            <a:pPr eaLnBrk="1" hangingPunct="1">
              <a:defRPr/>
            </a:pPr>
            <a:endParaRPr lang="zh-CN" altLang="zh-CN" dirty="0">
              <a:ea typeface="宋体" charset="-122"/>
            </a:endParaRPr>
          </a:p>
          <a:p>
            <a:endParaRPr lang="en-GB" sz="2800" dirty="0"/>
          </a:p>
          <a:p>
            <a:pPr marL="0" marR="0" lvl="0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10172333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kern="0" dirty="0"/>
              <a:t>Task index k is in the order of decreasing preemption level </a:t>
            </a:r>
            <a:r>
              <a:rPr lang="el-GR" kern="100" dirty="0">
                <a:latin typeface="Code2000"/>
                <a:ea typeface="宋体"/>
                <a:cs typeface="Times New Roman"/>
              </a:rPr>
              <a:t>π</a:t>
            </a:r>
            <a:r>
              <a:rPr lang="en-US" kern="100" baseline="-25000" dirty="0">
                <a:latin typeface="Code2000"/>
                <a:ea typeface="宋体"/>
                <a:cs typeface="Times New Roman"/>
              </a:rPr>
              <a:t>i </a:t>
            </a:r>
            <a:endParaRPr lang="en-US" altLang="zh-CN" kern="0" dirty="0"/>
          </a:p>
          <a:p>
            <a:r>
              <a:rPr lang="en-US" altLang="zh-CN" kern="0" dirty="0"/>
              <a:t>1</a:t>
            </a:r>
            <a:r>
              <a:rPr lang="en-US" altLang="zh-CN" kern="0" baseline="30000" dirty="0"/>
              <a:t>st</a:t>
            </a:r>
            <a:r>
              <a:rPr lang="en-US" altLang="zh-CN" kern="0" dirty="0"/>
              <a:t> term denotes utilization of all tasks with higher preemption level; 2</a:t>
            </a:r>
            <a:r>
              <a:rPr lang="en-US" altLang="zh-CN" kern="0" baseline="30000" dirty="0"/>
              <a:t>nd</a:t>
            </a:r>
            <a:r>
              <a:rPr lang="en-US" altLang="zh-CN" kern="0" dirty="0"/>
              <a:t> term contains blocking time due to tasks with lower preemption level</a:t>
            </a:r>
            <a:endParaRPr lang="zh-CN" altLang="en-US" kern="0" dirty="0"/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1331307622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1000+250+1250=2500</a:t>
            </a:r>
          </a:p>
          <a:p>
            <a:r>
              <a:rPr lang="en-GB" dirty="0"/>
              <a:t>5/50+250/500+1000/3000=</a:t>
            </a:r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905456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1E7AED5-8643-4F4F-B9BC-EDD0BD36A361}" type="slidenum">
              <a:rPr lang="en-US" altLang="zh-CN" smtClean="0"/>
              <a:pPr/>
              <a:t>5</a:t>
            </a:fld>
            <a:endParaRPr lang="en-US" altLang="zh-CN"/>
          </a:p>
        </p:txBody>
      </p:sp>
      <p:sp>
        <p:nvSpPr>
          <p:cNvPr id="161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1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21313043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86E9E-3FF3-9711-5400-262E9399E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E1DD14-2745-3FCD-94EF-8DCAA74DAB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44BFDE-DFD1-CCEA-35E9-444B06FC32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1" eaLnBrk="1" hangingPunct="1">
              <a:lnSpc>
                <a:spcPct val="80000"/>
              </a:lnSpc>
            </a:pPr>
            <a:r>
              <a:rPr lang="en-US" altLang="zh-CN" sz="1200" dirty="0" err="1">
                <a:ea typeface="宋体" charset="-122"/>
              </a:rPr>
              <a:t>cccc</a:t>
            </a:r>
            <a:endParaRPr lang="en-US" altLang="zh-CN" sz="1200" dirty="0">
              <a:ea typeface="宋体" charset="-122"/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A: …lock(s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1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B: 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pPr lvl="1" eaLnBrk="1" hangingPunct="1">
              <a:lnSpc>
                <a:spcPct val="80000"/>
              </a:lnSpc>
            </a:pPr>
            <a:r>
              <a:rPr lang="en-US" altLang="zh-CN" sz="1200" dirty="0">
                <a:ea typeface="宋体" charset="-122"/>
              </a:rPr>
              <a:t>C: …lock(s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 unlock(s</a:t>
            </a:r>
            <a:r>
              <a:rPr lang="en-US" altLang="zh-CN" sz="1200" baseline="-25000" dirty="0">
                <a:ea typeface="宋体" charset="-122"/>
              </a:rPr>
              <a:t>2</a:t>
            </a:r>
            <a:r>
              <a:rPr lang="en-US" altLang="zh-CN" sz="1200" dirty="0">
                <a:ea typeface="宋体" charset="-122"/>
              </a:rPr>
              <a:t>)…unlock(s</a:t>
            </a:r>
            <a:r>
              <a:rPr lang="en-US" altLang="zh-CN" sz="1200" baseline="-25000" dirty="0">
                <a:ea typeface="宋体" charset="-122"/>
              </a:rPr>
              <a:t>3</a:t>
            </a:r>
            <a:r>
              <a:rPr lang="en-US" altLang="zh-CN" sz="1200" dirty="0">
                <a:ea typeface="宋体" charset="-122"/>
              </a:rPr>
              <a:t>)…</a:t>
            </a:r>
          </a:p>
          <a:p>
            <a:endParaRPr lang="en-SE" dirty="0"/>
          </a:p>
        </p:txBody>
      </p:sp>
    </p:spTree>
    <p:extLst>
      <p:ext uri="{BB962C8B-B14F-4D97-AF65-F5344CB8AC3E}">
        <p14:creationId xmlns:p14="http://schemas.microsoft.com/office/powerpoint/2010/main" val="466685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951056E-E4F4-4CDB-B3FC-369EF31C54A8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162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2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9EC1CB-E092-4545-890E-625514B7C5B8}" type="slidenum">
              <a:rPr lang="en-US" altLang="zh-CN" smtClean="0"/>
              <a:pPr/>
              <a:t>7</a:t>
            </a:fld>
            <a:endParaRPr lang="en-US" altLang="zh-CN"/>
          </a:p>
        </p:txBody>
      </p:sp>
      <p:sp>
        <p:nvSpPr>
          <p:cNvPr id="1638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71D625B-EA94-440C-B10D-DA80EFE66A6B}" type="slidenum">
              <a:rPr lang="it-IT" altLang="zh-CN"/>
              <a:pPr/>
              <a:t>8</a:t>
            </a:fld>
            <a:endParaRPr lang="it-IT" altLang="zh-CN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2588" y="685800"/>
            <a:ext cx="6091237" cy="3427413"/>
          </a:xfrm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7613" cy="4113213"/>
          </a:xfrm>
          <a:noFill/>
          <a:ln/>
        </p:spPr>
        <p:txBody>
          <a:bodyPr/>
          <a:lstStyle/>
          <a:p>
            <a:pPr lvl="1" eaLnBrk="1" hangingPunct="1"/>
            <a:endParaRPr lang="en-US" altLang="zh-CN" dirty="0">
              <a:ea typeface="宋体" charset="-122"/>
            </a:endParaRPr>
          </a:p>
          <a:p>
            <a:pPr lvl="1" eaLnBrk="1" hangingPunct="1"/>
            <a:r>
              <a:rPr lang="en-US" altLang="zh-CN" dirty="0">
                <a:ea typeface="宋体" charset="-122"/>
              </a:rPr>
              <a:t>A task may execute on any processor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 preempted job may resume on any processor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All ready tasks are kept in a common (global) queue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When selected for execution, a task can be dispatched to an arbitrary processor, even after being preempted</a:t>
            </a:r>
          </a:p>
          <a:p>
            <a:pPr eaLnBrk="1" hangingPunct="1"/>
            <a:endParaRPr lang="en-US" altLang="zh-CN" dirty="0">
              <a:ea typeface="宋体" charset="-122"/>
            </a:endParaRPr>
          </a:p>
          <a:p>
            <a:pPr eaLnBrk="1" hangingPunct="1"/>
            <a:r>
              <a:rPr lang="en-US" altLang="zh-CN" dirty="0">
                <a:ea typeface="宋体" charset="-122"/>
              </a:rPr>
              <a:t>Single system-wide queue or multiple per-processor queues:</a:t>
            </a:r>
          </a:p>
          <a:p>
            <a:pPr eaLnBrk="1" hangingPunct="1"/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4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935E59B-A0A7-4C41-BDAB-3926595FFE2F}" type="slidenum">
              <a:rPr lang="en-US" altLang="zh-CN" smtClean="0"/>
              <a:pPr/>
              <a:t>9</a:t>
            </a:fld>
            <a:endParaRPr lang="en-US" altLang="zh-CN"/>
          </a:p>
        </p:txBody>
      </p:sp>
      <p:sp>
        <p:nvSpPr>
          <p:cNvPr id="1884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ln/>
        </p:spPr>
        <p:txBody>
          <a:bodyPr/>
          <a:lstStyle/>
          <a:p>
            <a:pPr marL="0" marR="0" lvl="1" indent="0" algn="l" defTabSz="914400" rtl="0" eaLnBrk="0" fontAlgn="base" latinLnBrk="0" hangingPunct="0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Unused processor time can easily be reclaimed</a:t>
            </a:r>
          </a:p>
          <a:p>
            <a:pPr marL="0" lvl="1">
              <a:defRPr/>
            </a:pPr>
            <a:endParaRPr lang="en-US" altLang="zh-CN" dirty="0"/>
          </a:p>
          <a:p>
            <a:pPr marL="0" lvl="1">
              <a:defRPr/>
            </a:pPr>
            <a:r>
              <a:rPr lang="en-US" altLang="zh-CN" dirty="0"/>
              <a:t>Easier re-scheduling (dynamic loads, selective shutdown, etc.)</a:t>
            </a:r>
          </a:p>
          <a:p>
            <a:pPr lvl="1" eaLnBrk="1" hangingPunct="1">
              <a:defRPr/>
            </a:pPr>
            <a:r>
              <a:rPr lang="en-US" altLang="zh-CN" dirty="0"/>
              <a:t>Number of preemptions</a:t>
            </a:r>
          </a:p>
          <a:p>
            <a:pPr lvl="1" eaLnBrk="1" hangingPunct="1">
              <a:defRPr/>
            </a:pPr>
            <a:r>
              <a:rPr lang="en-US" altLang="zh-CN" dirty="0"/>
              <a:t>Weak theoretical framework</a:t>
            </a:r>
          </a:p>
          <a:p>
            <a:pPr marL="457200" marR="0" lvl="1" indent="0" algn="l" defTabSz="914400" rtl="0" eaLnBrk="1" fontAlgn="base" latinLnBrk="0" hangingPunct="1">
              <a:lnSpc>
                <a:spcPct val="90000"/>
              </a:lnSpc>
              <a:spcBef>
                <a:spcPct val="4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>
                <a:ea typeface="宋体" charset="-122"/>
              </a:rPr>
              <a:t>Migration cost</a:t>
            </a:r>
            <a:r>
              <a:rPr lang="en-US" altLang="zh-CN" dirty="0">
                <a:ea typeface="宋体" charset="-122"/>
              </a:rPr>
              <a:t>: can be mitigated by proper HW (e.g., </a:t>
            </a:r>
            <a:r>
              <a:rPr lang="en-US" altLang="zh-CN" dirty="0" err="1">
                <a:ea typeface="宋体" charset="-122"/>
              </a:rPr>
              <a:t>MPCore</a:t>
            </a:r>
            <a:r>
              <a:rPr lang="en-US" altLang="zh-CN" dirty="0" err="1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err="1">
                <a:ea typeface="宋体" charset="-122"/>
              </a:rPr>
              <a:t>s</a:t>
            </a:r>
            <a:r>
              <a:rPr lang="en-US" altLang="zh-CN" dirty="0">
                <a:ea typeface="宋体" charset="-122"/>
              </a:rPr>
              <a:t> Direct Data Intervention)</a:t>
            </a:r>
          </a:p>
          <a:p>
            <a:pPr lvl="1" eaLnBrk="1" hangingPunct="1">
              <a:defRPr/>
            </a:pPr>
            <a:endParaRPr lang="en-US" altLang="zh-CN" dirty="0"/>
          </a:p>
          <a:p>
            <a:pPr lvl="1" eaLnBrk="1" hangingPunct="1">
              <a:defRPr/>
            </a:pPr>
            <a:r>
              <a:rPr lang="en-US" altLang="zh-CN" dirty="0"/>
              <a:t>• Poor resource utilization for hard timing constraints</a:t>
            </a:r>
          </a:p>
          <a:p>
            <a:pPr lvl="2" eaLnBrk="1" hangingPunct="1">
              <a:defRPr/>
            </a:pPr>
            <a:r>
              <a:rPr lang="en-US" altLang="zh-CN" dirty="0"/>
              <a:t>– No more than 50% resource utilization can be guaranteed</a:t>
            </a:r>
          </a:p>
          <a:p>
            <a:pPr lvl="1" eaLnBrk="1" hangingPunct="1">
              <a:defRPr/>
            </a:pPr>
            <a:r>
              <a:rPr lang="en-US" altLang="zh-CN" dirty="0"/>
              <a:t>• Suffers from several scheduling anomalies</a:t>
            </a:r>
          </a:p>
          <a:p>
            <a:pPr lvl="2" eaLnBrk="1" hangingPunct="1">
              <a:defRPr/>
            </a:pPr>
            <a:r>
              <a:rPr lang="en-US" altLang="zh-CN" dirty="0"/>
              <a:t>– Sensitive to period adjustments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 marL="914400" marR="0" lvl="2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>
                <a:ea typeface="宋体" charset="-122"/>
              </a:rPr>
              <a:t>Lower average response time</a:t>
            </a:r>
          </a:p>
          <a:p>
            <a:pPr lvl="2" eaLnBrk="1" hangingPunct="1">
              <a:defRPr/>
            </a:pPr>
            <a:endParaRPr lang="en-US" altLang="zh-CN" dirty="0"/>
          </a:p>
          <a:p>
            <a:pPr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8D9CE-2A96-4A19-8C49-D25A96799A76}" type="slidenum">
              <a:rPr lang="it-IT" altLang="zh-CN" smtClean="0"/>
              <a:pPr/>
              <a:t>10</a:t>
            </a:fld>
            <a:endParaRPr lang="it-IT" altLang="zh-CN"/>
          </a:p>
        </p:txBody>
      </p:sp>
      <p:sp>
        <p:nvSpPr>
          <p:cNvPr id="171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/>
              <a:t>FF, NF, BF, FFDU, BFDD, etc.</a:t>
            </a:r>
          </a:p>
          <a:p>
            <a:r>
              <a:rPr lang="it-IT" altLang="zh-CN"/>
              <a:t>in the</a:t>
            </a:r>
          </a:p>
          <a:p>
            <a:r>
              <a:rPr lang="it-IT" altLang="zh-CN"/>
              <a:t>strong sense</a:t>
            </a:r>
          </a:p>
          <a:p>
            <a:pPr eaLnBrk="1" hangingPunct="1"/>
            <a:r>
              <a:rPr lang="en-US" altLang="zh-CN"/>
              <a:t> </a:t>
            </a:r>
            <a:r>
              <a:rPr lang="it-IT" altLang="zh-CN"/>
              <a:t>Global (work-conserving) and partitioned approaches are incomparable</a:t>
            </a:r>
          </a:p>
          <a:p>
            <a:pPr eaLnBrk="1" hangingPunct="1"/>
            <a:r>
              <a:rPr lang="en-US" altLang="zh-CN"/>
              <a:t>Two steps:</a:t>
            </a:r>
          </a:p>
          <a:p>
            <a:pPr lvl="1" eaLnBrk="1" hangingPunct="1"/>
            <a:r>
              <a:rPr lang="en-US" altLang="zh-CN"/>
              <a:t>1. Determine a mapping of tasks to processors</a:t>
            </a:r>
          </a:p>
          <a:p>
            <a:pPr lvl="1" eaLnBrk="1" hangingPunct="1"/>
            <a:r>
              <a:rPr lang="en-US" altLang="zh-CN"/>
              <a:t>2. Perform run-time scheduling</a:t>
            </a:r>
          </a:p>
          <a:p>
            <a:pPr eaLnBrk="1" hangingPunct="1"/>
            <a:r>
              <a:rPr lang="en-US" altLang="zh-CN"/>
              <a:t>The Earliest Deadline First (EDF) scheduling algorithm</a:t>
            </a:r>
          </a:p>
          <a:p>
            <a:pPr lvl="1" eaLnBrk="1" hangingPunct="1"/>
            <a:r>
              <a:rPr lang="en-US" altLang="zh-CN"/>
              <a:t>- provably optimal (utilization bound = 1.0) on uniprocessors</a:t>
            </a:r>
          </a:p>
          <a:p>
            <a:pPr eaLnBrk="1" hangingPunct="1"/>
            <a:r>
              <a:rPr lang="en-US" altLang="zh-CN"/>
              <a:t>Partitioned with EDF   </a:t>
            </a:r>
          </a:p>
          <a:p>
            <a:pPr lvl="1" eaLnBrk="1" hangingPunct="1"/>
            <a:r>
              <a:rPr lang="en-US" altLang="zh-CN"/>
              <a:t>Assign tasks to the processors, such that no processor’s capacity is exceeded</a:t>
            </a:r>
          </a:p>
          <a:p>
            <a:pPr lvl="1" eaLnBrk="1" hangingPunct="1"/>
            <a:r>
              <a:rPr lang="en-US" altLang="zh-CN"/>
              <a:t>Schedule each processor using EDF</a:t>
            </a:r>
          </a:p>
          <a:p>
            <a:pPr eaLnBrk="1" hangingPunct="1"/>
            <a:endParaRPr lang="en-US" altLang="zh-CN"/>
          </a:p>
          <a:p>
            <a:pPr eaLnBrk="1" hangingPunct="1"/>
            <a:endParaRPr lang="it-IT" altLang="zh-CN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 sz="36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1280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030069191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211204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152400"/>
            <a:ext cx="2641600" cy="5867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2800" y="152400"/>
            <a:ext cx="7721600" cy="5867400"/>
          </a:xfrm>
        </p:spPr>
        <p:txBody>
          <a:bodyPr vert="eaVer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929190270"/>
      </p:ext>
    </p:extLst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0800" y="152400"/>
            <a:ext cx="9550400" cy="533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1692831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lipArtAndTx">
  <p:cSld name="标题，剪贴画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17701" y="198438"/>
            <a:ext cx="9649884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剪贴画占位符 2"/>
          <p:cNvSpPr>
            <a:spLocks noGrp="1"/>
          </p:cNvSpPr>
          <p:nvPr>
            <p:ph type="clipArt" sz="half" idx="1"/>
          </p:nvPr>
        </p:nvSpPr>
        <p:spPr>
          <a:xfrm>
            <a:off x="1102784" y="1557339"/>
            <a:ext cx="5080000" cy="4535487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85984" y="1557339"/>
            <a:ext cx="5080000" cy="45354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6748755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 i="0">
                <a:latin typeface="Gill Sans" charset="0"/>
                <a:ea typeface="Gill Sans" charset="0"/>
                <a:cs typeface="Gill Sans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>
            <a:lvl1pPr>
              <a:defRPr b="0" i="0">
                <a:latin typeface="Gill Sans Light" charset="0"/>
                <a:ea typeface="Gill Sans Light" charset="0"/>
                <a:cs typeface="Gill Sans Light" charset="0"/>
              </a:defRPr>
            </a:lvl1pPr>
            <a:lvl2pPr>
              <a:defRPr b="0" i="0">
                <a:latin typeface="Gill Sans Light" charset="0"/>
                <a:ea typeface="Gill Sans Light" charset="0"/>
                <a:cs typeface="Gill Sans Light" charset="0"/>
              </a:defRPr>
            </a:lvl2pPr>
            <a:lvl3pPr>
              <a:defRPr b="0" i="0">
                <a:latin typeface="Gill Sans Light" charset="0"/>
                <a:ea typeface="Gill Sans Light" charset="0"/>
                <a:cs typeface="Gill Sans Light" charset="0"/>
              </a:defRPr>
            </a:lvl3pPr>
            <a:lvl4pPr>
              <a:defRPr b="0" i="0">
                <a:latin typeface="Gill Sans Light" charset="0"/>
                <a:ea typeface="Gill Sans Light" charset="0"/>
                <a:cs typeface="Gill Sans Light" charset="0"/>
              </a:defRPr>
            </a:lvl4pPr>
            <a:lvl5pPr>
              <a:defRPr b="0" i="0">
                <a:latin typeface="Gill Sans Light" charset="0"/>
                <a:ea typeface="Gill Sans Light" charset="0"/>
                <a:cs typeface="Gill Sans Light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92189684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5458815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28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914400"/>
            <a:ext cx="5181600" cy="5105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2368577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13048753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63878328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97646209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94631323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950095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320800" y="152400"/>
            <a:ext cx="9550400" cy="533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Slide Title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812800" y="914400"/>
            <a:ext cx="105664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Body Text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1028" name="Rectangle 4"/>
          <p:cNvSpPr>
            <a:spLocks noChangeArrowheads="1"/>
          </p:cNvSpPr>
          <p:nvPr userDrawn="1"/>
        </p:nvSpPr>
        <p:spPr bwMode="auto">
          <a:xfrm>
            <a:off x="11762120" y="6552798"/>
            <a:ext cx="394320" cy="30520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478" tIns="44445" rIns="90478" bIns="44445">
            <a:spAutoFit/>
          </a:bodyPr>
          <a:lstStyle/>
          <a:p>
            <a:pPr algn="ctr"/>
            <a:fld id="{8B82DB86-37F9-954E-8F10-00623E1FD261}" type="slidenum">
              <a:rPr lang="en-US" sz="1400" b="0" smtClean="0">
                <a:solidFill>
                  <a:srgbClr val="2A40E2"/>
                </a:solidFill>
                <a:latin typeface="Gill Sans" charset="0"/>
                <a:cs typeface="Gill Sans" charset="0"/>
              </a:rPr>
              <a:pPr algn="ctr"/>
              <a:t>‹#›</a:t>
            </a:fld>
            <a:endParaRPr lang="en-US" sz="1400" b="0" dirty="0">
              <a:solidFill>
                <a:srgbClr val="2A40E2"/>
              </a:solidFill>
              <a:latin typeface="Gill Sans" charset="0"/>
              <a:cs typeface="Gill Sans" charset="0"/>
            </a:endParaRPr>
          </a:p>
        </p:txBody>
      </p:sp>
      <p:sp>
        <p:nvSpPr>
          <p:cNvPr id="1030" name="Line 6"/>
          <p:cNvSpPr>
            <a:spLocks noChangeShapeType="1"/>
          </p:cNvSpPr>
          <p:nvPr userDrawn="1"/>
        </p:nvSpPr>
        <p:spPr bwMode="auto">
          <a:xfrm>
            <a:off x="1320800" y="685800"/>
            <a:ext cx="9550400" cy="0"/>
          </a:xfrm>
          <a:prstGeom prst="line">
            <a:avLst/>
          </a:prstGeom>
          <a:noFill/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>
              <a:ea typeface="Arial" charset="0"/>
              <a:cs typeface="Arial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9" r:id="rId13"/>
  </p:sldLayoutIdLst>
  <p:transition/>
  <p:txStyles>
    <p:titleStyle>
      <a:lvl1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1pPr>
      <a:lvl2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2pPr>
      <a:lvl3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3pPr>
      <a:lvl4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4pPr>
      <a:lvl5pPr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>
          <a:solidFill>
            <a:srgbClr val="2A40E2"/>
          </a:solidFill>
          <a:latin typeface="Gill Sans" charset="0"/>
          <a:ea typeface="ＭＳ Ｐゴシック" charset="0"/>
          <a:cs typeface="Gill Sans" charset="0"/>
        </a:defRPr>
      </a:lvl5pPr>
      <a:lvl6pPr marL="4572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6pPr>
      <a:lvl7pPr marL="9144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7pPr>
      <a:lvl8pPr marL="13716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8pPr>
      <a:lvl9pPr marL="1828800" algn="ctr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rgbClr val="2A40E2"/>
          </a:solidFill>
          <a:latin typeface="Comic Sans MS" pitchFamily="66" charset="0"/>
        </a:defRPr>
      </a:lvl9pPr>
    </p:titleStyle>
    <p:bodyStyle>
      <a:lvl1pPr marL="285750" indent="-2857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400">
          <a:solidFill>
            <a:schemeClr val="tx1"/>
          </a:solidFill>
          <a:latin typeface="Gill Sans" charset="0"/>
          <a:ea typeface="ＭＳ Ｐゴシック" charset="0"/>
          <a:cs typeface="Gill Sans" charset="0"/>
        </a:defRPr>
      </a:lvl1pPr>
      <a:lvl2pPr marL="6858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2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2pPr>
      <a:lvl3pPr marL="1143000" indent="-22860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»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3pPr>
      <a:lvl4pPr marL="1543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•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4pPr>
      <a:lvl5pPr marL="20002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>
          <a:solidFill>
            <a:schemeClr val="tx1"/>
          </a:solidFill>
          <a:latin typeface="Gill Sans" charset="0"/>
          <a:ea typeface="Gill Sans" charset="0"/>
          <a:cs typeface="Gill Sans" charset="0"/>
        </a:defRPr>
      </a:lvl5pPr>
      <a:lvl6pPr marL="24574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6pPr>
      <a:lvl7pPr marL="29146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7pPr>
      <a:lvl8pPr marL="33718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8pPr>
      <a:lvl9pPr marL="3829050" indent="-1714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SzPct val="100000"/>
        <a:buChar char="–"/>
        <a:defRPr sz="2000" b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2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4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wmf"/><Relationship Id="rId5" Type="http://schemas.openxmlformats.org/officeDocument/2006/relationships/image" Target="../media/image131.png"/><Relationship Id="rId4" Type="http://schemas.openxmlformats.org/officeDocument/2006/relationships/image" Target="../media/image165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wmf"/><Relationship Id="rId4" Type="http://schemas.openxmlformats.org/officeDocument/2006/relationships/image" Target="../media/image13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9.png"/><Relationship Id="rId4" Type="http://schemas.openxmlformats.org/officeDocument/2006/relationships/image" Target="../media/image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14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9.png"/><Relationship Id="rId3" Type="http://schemas.openxmlformats.org/officeDocument/2006/relationships/image" Target="../media/image154.png"/><Relationship Id="rId7" Type="http://schemas.openxmlformats.org/officeDocument/2006/relationships/image" Target="../media/image15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7.png"/><Relationship Id="rId5" Type="http://schemas.openxmlformats.org/officeDocument/2006/relationships/image" Target="../media/image156.png"/><Relationship Id="rId4" Type="http://schemas.openxmlformats.org/officeDocument/2006/relationships/image" Target="../media/image155.png"/><Relationship Id="rId9" Type="http://schemas.openxmlformats.org/officeDocument/2006/relationships/image" Target="../media/image23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8.png"/><Relationship Id="rId13" Type="http://schemas.openxmlformats.org/officeDocument/2006/relationships/image" Target="../media/image173.png"/><Relationship Id="rId3" Type="http://schemas.openxmlformats.org/officeDocument/2006/relationships/image" Target="../media/image162.png"/><Relationship Id="rId7" Type="http://schemas.openxmlformats.org/officeDocument/2006/relationships/image" Target="../media/image167.png"/><Relationship Id="rId12" Type="http://schemas.openxmlformats.org/officeDocument/2006/relationships/image" Target="../media/image2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6.png"/><Relationship Id="rId11" Type="http://schemas.openxmlformats.org/officeDocument/2006/relationships/image" Target="../media/image171.png"/><Relationship Id="rId5" Type="http://schemas.openxmlformats.org/officeDocument/2006/relationships/image" Target="../media/image164.png"/><Relationship Id="rId10" Type="http://schemas.openxmlformats.org/officeDocument/2006/relationships/image" Target="../media/image170.png"/><Relationship Id="rId4" Type="http://schemas.openxmlformats.org/officeDocument/2006/relationships/image" Target="../media/image163.png"/><Relationship Id="rId9" Type="http://schemas.openxmlformats.org/officeDocument/2006/relationships/image" Target="../media/image169.png"/><Relationship Id="rId14" Type="http://schemas.openxmlformats.org/officeDocument/2006/relationships/image" Target="../media/image240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7.png"/><Relationship Id="rId13" Type="http://schemas.openxmlformats.org/officeDocument/2006/relationships/image" Target="../media/image179.png"/><Relationship Id="rId3" Type="http://schemas.openxmlformats.org/officeDocument/2006/relationships/image" Target="../media/image175.png"/><Relationship Id="rId7" Type="http://schemas.openxmlformats.org/officeDocument/2006/relationships/image" Target="../media/image16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7.png"/><Relationship Id="rId11" Type="http://schemas.openxmlformats.org/officeDocument/2006/relationships/image" Target="../media/image25.png"/><Relationship Id="rId5" Type="http://schemas.openxmlformats.org/officeDocument/2006/relationships/image" Target="../media/image166.png"/><Relationship Id="rId10" Type="http://schemas.openxmlformats.org/officeDocument/2006/relationships/image" Target="../media/image171.png"/><Relationship Id="rId4" Type="http://schemas.openxmlformats.org/officeDocument/2006/relationships/image" Target="../media/image176.png"/><Relationship Id="rId9" Type="http://schemas.openxmlformats.org/officeDocument/2006/relationships/image" Target="../media/image170.png"/><Relationship Id="rId14" Type="http://schemas.openxmlformats.org/officeDocument/2006/relationships/image" Target="../media/image24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7.png"/><Relationship Id="rId3" Type="http://schemas.openxmlformats.org/officeDocument/2006/relationships/image" Target="../media/image182.png"/><Relationship Id="rId7" Type="http://schemas.openxmlformats.org/officeDocument/2006/relationships/image" Target="../media/image186.png"/><Relationship Id="rId12" Type="http://schemas.openxmlformats.org/officeDocument/2006/relationships/image" Target="../media/image2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5.png"/><Relationship Id="rId11" Type="http://schemas.openxmlformats.org/officeDocument/2006/relationships/image" Target="../media/image28.png"/><Relationship Id="rId5" Type="http://schemas.openxmlformats.org/officeDocument/2006/relationships/image" Target="../media/image184.png"/><Relationship Id="rId10" Type="http://schemas.openxmlformats.org/officeDocument/2006/relationships/image" Target="../media/image189.png"/><Relationship Id="rId4" Type="http://schemas.openxmlformats.org/officeDocument/2006/relationships/image" Target="../media/image183.png"/><Relationship Id="rId9" Type="http://schemas.openxmlformats.org/officeDocument/2006/relationships/image" Target="../media/image188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5.png"/><Relationship Id="rId18" Type="http://schemas.openxmlformats.org/officeDocument/2006/relationships/image" Target="../media/image210.png"/><Relationship Id="rId3" Type="http://schemas.openxmlformats.org/officeDocument/2006/relationships/image" Target="../media/image42.png"/><Relationship Id="rId12" Type="http://schemas.openxmlformats.org/officeDocument/2006/relationships/image" Target="../media/image204.png"/><Relationship Id="rId17" Type="http://schemas.openxmlformats.org/officeDocument/2006/relationships/image" Target="../media/image209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208.png"/><Relationship Id="rId20" Type="http://schemas.openxmlformats.org/officeDocument/2006/relationships/image" Target="../media/image350.png"/><Relationship Id="rId1" Type="http://schemas.openxmlformats.org/officeDocument/2006/relationships/slideLayout" Target="../slideLayouts/slideLayout2.xml"/><Relationship Id="rId15" Type="http://schemas.openxmlformats.org/officeDocument/2006/relationships/image" Target="../media/image207.png"/><Relationship Id="rId19" Type="http://schemas.openxmlformats.org/officeDocument/2006/relationships/image" Target="../media/image211.png"/><Relationship Id="rId14" Type="http://schemas.openxmlformats.org/officeDocument/2006/relationships/image" Target="../media/image20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wmf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2.wmf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slide" Target="slide37.xml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10" Type="http://schemas.openxmlformats.org/officeDocument/2006/relationships/image" Target="../media/image36.png"/><Relationship Id="rId4" Type="http://schemas.openxmlformats.org/officeDocument/2006/relationships/image" Target="../media/image49.png"/><Relationship Id="rId9" Type="http://schemas.openxmlformats.org/officeDocument/2006/relationships/image" Target="../media/image39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" Target="slide35.xml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44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w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38200" y="1295400"/>
            <a:ext cx="10439400" cy="2057400"/>
          </a:xfrm>
        </p:spPr>
        <p:txBody>
          <a:bodyPr/>
          <a:lstStyle/>
          <a:p>
            <a:pPr>
              <a:defRPr/>
            </a:pPr>
            <a:r>
              <a:rPr lang="en-US" sz="3000" dirty="0"/>
              <a:t>CSC 112: Computer Operating Systems</a:t>
            </a:r>
            <a:br>
              <a:rPr lang="en-US" sz="3000" dirty="0"/>
            </a:br>
            <a:r>
              <a:rPr lang="en-US" sz="3000" dirty="0"/>
              <a:t>Lecture </a:t>
            </a:r>
            <a:r>
              <a:rPr lang="en-US" altLang="zh-CN" sz="3000" dirty="0"/>
              <a:t>6</a:t>
            </a:r>
            <a:br>
              <a:rPr lang="en-US" sz="3000" dirty="0"/>
            </a:br>
            <a:br>
              <a:rPr lang="en-US" sz="3000" dirty="0"/>
            </a:br>
            <a:br>
              <a:rPr lang="en-US" sz="3000" dirty="0"/>
            </a:br>
            <a:r>
              <a:rPr lang="en-US" altLang="zh-CN" sz="3000" dirty="0"/>
              <a:t>Real</a:t>
            </a:r>
            <a:r>
              <a:rPr lang="en-GB" altLang="zh-CN" sz="3000" dirty="0"/>
              <a:t>-Time Scheduling II</a:t>
            </a:r>
            <a:endParaRPr lang="en-US" sz="300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91000"/>
            <a:ext cx="8001000" cy="1447800"/>
          </a:xfrm>
        </p:spPr>
        <p:txBody>
          <a:bodyPr/>
          <a:lstStyle/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Department of Computer Science, </a:t>
            </a:r>
          </a:p>
          <a:p>
            <a:pPr marL="285750" indent="-285750">
              <a:defRPr/>
            </a:pPr>
            <a:r>
              <a:rPr lang="en-GB" altLang="en-US" dirty="0">
                <a:ea typeface="Gill Sans" charset="0"/>
              </a:rPr>
              <a:t>Hofstra University</a:t>
            </a:r>
            <a:endParaRPr lang="en-US" altLang="en-US" dirty="0">
              <a:ea typeface="Gill Sans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C57E4A3-9D39-57A8-5B40-7A2E574F4F28}"/>
              </a:ext>
            </a:extLst>
          </p:cNvPr>
          <p:cNvSpPr txBox="1"/>
          <p:nvPr/>
        </p:nvSpPr>
        <p:spPr>
          <a:xfrm>
            <a:off x="3505200" y="6515687"/>
            <a:ext cx="5550045" cy="2769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altLang="zh-CN" sz="1200" b="0" dirty="0">
                <a:latin typeface="Gill Sans Light"/>
              </a:rPr>
              <a:t>Acknowledgement: Lecture slides based on </a:t>
            </a:r>
            <a:r>
              <a:rPr lang="en-GB" altLang="zh-CN" sz="1200" b="0" dirty="0" err="1">
                <a:latin typeface="Gill Sans Light"/>
              </a:rPr>
              <a:t>Buttazzo</a:t>
            </a:r>
            <a:r>
              <a:rPr lang="en-GB" altLang="zh-CN" sz="1200" b="0" dirty="0">
                <a:latin typeface="Gill Sans Light"/>
              </a:rPr>
              <a:t>, Hard Real-Time Computing Systems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Partitioned Scheduling</a:t>
            </a:r>
          </a:p>
        </p:txBody>
      </p:sp>
      <p:sp>
        <p:nvSpPr>
          <p:cNvPr id="5734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2209800" y="1161256"/>
            <a:ext cx="7993062" cy="4535487"/>
          </a:xfrm>
        </p:spPr>
        <p:txBody>
          <a:bodyPr>
            <a:normAutofit/>
          </a:bodyPr>
          <a:lstStyle/>
          <a:p>
            <a:pPr eaLnBrk="1" hangingPunct="1"/>
            <a:r>
              <a:rPr lang="it-IT" altLang="zh-CN" sz="2800" dirty="0">
                <a:ea typeface="宋体" charset="-122"/>
              </a:rPr>
              <a:t>Scheduling problem reduces to:</a:t>
            </a: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>
              <a:buFont typeface="Wingdings" pitchFamily="2" charset="2"/>
              <a:buNone/>
            </a:pPr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  <a:p>
            <a:pPr eaLnBrk="1" hangingPunct="1"/>
            <a:endParaRPr lang="it-IT" altLang="zh-CN" sz="2800" dirty="0">
              <a:ea typeface="宋体" charset="-122"/>
            </a:endParaRPr>
          </a:p>
        </p:txBody>
      </p:sp>
      <p:sp>
        <p:nvSpPr>
          <p:cNvPr id="57348" name="Rectangle 7"/>
          <p:cNvSpPr>
            <a:spLocks noChangeArrowheads="1"/>
          </p:cNvSpPr>
          <p:nvPr/>
        </p:nvSpPr>
        <p:spPr bwMode="auto">
          <a:xfrm>
            <a:off x="2671763" y="1929605"/>
            <a:ext cx="1800225" cy="8651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Bin-packing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49" name="Rectangle 9"/>
          <p:cNvSpPr>
            <a:spLocks noChangeArrowheads="1"/>
          </p:cNvSpPr>
          <p:nvPr/>
        </p:nvSpPr>
        <p:spPr bwMode="auto">
          <a:xfrm>
            <a:off x="5264151" y="1856580"/>
            <a:ext cx="1944687" cy="1081088"/>
          </a:xfrm>
          <a:prstGeom prst="rect">
            <a:avLst/>
          </a:prstGeom>
          <a:solidFill>
            <a:srgbClr val="FFFF99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it-IT" altLang="zh-CN">
                <a:ea typeface="宋体" charset="-122"/>
              </a:rPr>
              <a:t>Uniprocessor</a:t>
            </a:r>
          </a:p>
          <a:p>
            <a:r>
              <a:rPr lang="it-IT" altLang="zh-CN">
                <a:ea typeface="宋体" charset="-122"/>
              </a:rPr>
              <a:t>scheduling</a:t>
            </a:r>
          </a:p>
          <a:p>
            <a:r>
              <a:rPr lang="it-IT" altLang="zh-CN">
                <a:ea typeface="宋体" charset="-122"/>
              </a:rPr>
              <a:t>problem</a:t>
            </a:r>
          </a:p>
        </p:txBody>
      </p:sp>
      <p:sp>
        <p:nvSpPr>
          <p:cNvPr id="57350" name="Text Box 10"/>
          <p:cNvSpPr txBox="1">
            <a:spLocks noChangeArrowheads="1"/>
          </p:cNvSpPr>
          <p:nvPr/>
        </p:nvSpPr>
        <p:spPr bwMode="auto">
          <a:xfrm>
            <a:off x="4543425" y="1948655"/>
            <a:ext cx="497252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4000">
                <a:solidFill>
                  <a:schemeClr val="folHlink"/>
                </a:solidFill>
                <a:ea typeface="宋体" charset="-122"/>
              </a:rPr>
              <a:t>+</a:t>
            </a:r>
          </a:p>
        </p:txBody>
      </p:sp>
      <p:pic>
        <p:nvPicPr>
          <p:cNvPr id="57351" name="Picture 17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634287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52" name="Text Box 18"/>
          <p:cNvSpPr txBox="1">
            <a:spLocks noChangeArrowheads="1"/>
          </p:cNvSpPr>
          <p:nvPr/>
        </p:nvSpPr>
        <p:spPr bwMode="auto">
          <a:xfrm>
            <a:off x="2887662" y="3013868"/>
            <a:ext cx="1144865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NP-hard</a:t>
            </a:r>
          </a:p>
        </p:txBody>
      </p:sp>
      <p:sp>
        <p:nvSpPr>
          <p:cNvPr id="57353" name="Text Box 20"/>
          <p:cNvSpPr txBox="1">
            <a:spLocks noChangeArrowheads="1"/>
          </p:cNvSpPr>
          <p:nvPr/>
        </p:nvSpPr>
        <p:spPr bwMode="auto">
          <a:xfrm>
            <a:off x="1900237" y="3920330"/>
            <a:ext cx="3254096" cy="193899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0" dirty="0">
                <a:latin typeface="Gill Sans"/>
                <a:ea typeface="宋体" charset="-122"/>
              </a:rPr>
              <a:t>Various heuristics algorithms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First Fit (FF)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Best Fit (BF)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Worst Fit (WF)</a:t>
            </a:r>
          </a:p>
          <a:p>
            <a:r>
              <a:rPr lang="en-US" altLang="zh-CN" sz="2000" b="0" dirty="0">
                <a:latin typeface="Gill Sans"/>
                <a:ea typeface="宋体" charset="-122"/>
              </a:rPr>
              <a:t>Next Fit (NF)</a:t>
            </a:r>
          </a:p>
          <a:p>
            <a:r>
              <a:rPr lang="en-GB" altLang="zh-CN" sz="2000" b="0" dirty="0">
                <a:latin typeface="Gill Sans"/>
                <a:ea typeface="宋体" charset="-122"/>
              </a:rPr>
              <a:t>…</a:t>
            </a:r>
            <a:endParaRPr lang="it-IT" altLang="zh-CN" sz="2000" b="0" dirty="0">
              <a:latin typeface="Gill Sans"/>
              <a:ea typeface="宋体" charset="-122"/>
            </a:endParaRPr>
          </a:p>
        </p:txBody>
      </p:sp>
      <p:sp>
        <p:nvSpPr>
          <p:cNvPr id="57354" name="Text Box 21"/>
          <p:cNvSpPr txBox="1">
            <a:spLocks noChangeArrowheads="1"/>
          </p:cNvSpPr>
          <p:nvPr/>
        </p:nvSpPr>
        <p:spPr bwMode="auto">
          <a:xfrm>
            <a:off x="5551487" y="3010693"/>
            <a:ext cx="1467068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Well-known</a:t>
            </a:r>
          </a:p>
        </p:txBody>
      </p:sp>
      <p:sp>
        <p:nvSpPr>
          <p:cNvPr id="57355" name="Rectangle 24"/>
          <p:cNvSpPr>
            <a:spLocks noChangeArrowheads="1"/>
          </p:cNvSpPr>
          <p:nvPr/>
        </p:nvSpPr>
        <p:spPr bwMode="auto">
          <a:xfrm>
            <a:off x="7412038" y="3880644"/>
            <a:ext cx="803425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dirty="0">
                <a:ea typeface="宋体" charset="-122"/>
              </a:rPr>
              <a:t>EDF</a:t>
            </a:r>
          </a:p>
          <a:p>
            <a:r>
              <a:rPr lang="it-IT" altLang="zh-CN" dirty="0">
                <a:ea typeface="宋体" charset="-122"/>
              </a:rPr>
              <a:t>U</a:t>
            </a:r>
            <a:r>
              <a:rPr lang="it-IT" altLang="zh-CN" baseline="-25000" dirty="0">
                <a:ea typeface="宋体" charset="-122"/>
              </a:rPr>
              <a:t> </a:t>
            </a:r>
            <a:r>
              <a:rPr lang="it-IT" altLang="zh-CN" dirty="0">
                <a:ea typeface="宋体" charset="-122"/>
              </a:rPr>
              <a:t>≤ 1</a:t>
            </a:r>
          </a:p>
        </p:txBody>
      </p:sp>
      <p:sp>
        <p:nvSpPr>
          <p:cNvPr id="57356" name="Rectangle 40"/>
          <p:cNvSpPr>
            <a:spLocks noChangeArrowheads="1"/>
          </p:cNvSpPr>
          <p:nvPr/>
        </p:nvSpPr>
        <p:spPr bwMode="auto">
          <a:xfrm>
            <a:off x="8439150" y="2447131"/>
            <a:ext cx="296862" cy="327025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7" name="Rectangle 46"/>
          <p:cNvSpPr>
            <a:spLocks noChangeArrowheads="1"/>
          </p:cNvSpPr>
          <p:nvPr/>
        </p:nvSpPr>
        <p:spPr bwMode="auto">
          <a:xfrm>
            <a:off x="8072438" y="2231231"/>
            <a:ext cx="295275" cy="327025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8" name="Rectangle 47"/>
          <p:cNvSpPr>
            <a:spLocks noChangeArrowheads="1"/>
          </p:cNvSpPr>
          <p:nvPr/>
        </p:nvSpPr>
        <p:spPr bwMode="auto">
          <a:xfrm>
            <a:off x="8799513" y="2231231"/>
            <a:ext cx="295275" cy="327025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3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59" name="Rectangle 48"/>
          <p:cNvSpPr>
            <a:spLocks noChangeArrowheads="1"/>
          </p:cNvSpPr>
          <p:nvPr/>
        </p:nvSpPr>
        <p:spPr bwMode="auto">
          <a:xfrm>
            <a:off x="9159875" y="2447131"/>
            <a:ext cx="296862" cy="327025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7360" name="Rectangle 49"/>
          <p:cNvSpPr>
            <a:spLocks noChangeArrowheads="1"/>
          </p:cNvSpPr>
          <p:nvPr/>
        </p:nvSpPr>
        <p:spPr bwMode="auto">
          <a:xfrm>
            <a:off x="9520238" y="2231231"/>
            <a:ext cx="295275" cy="327025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>
                <a:solidFill>
                  <a:srgbClr val="000000"/>
                </a:solidFill>
                <a:latin typeface="Symbol" pitchFamily="18" charset="2"/>
                <a:ea typeface="宋体" charset="-122"/>
              </a:rPr>
              <a:t>5</a:t>
            </a:r>
            <a:endParaRPr lang="it-IT" altLang="zh-CN" sz="2000">
              <a:solidFill>
                <a:srgbClr val="000000"/>
              </a:solidFill>
              <a:latin typeface="Symbol" pitchFamily="18" charset="2"/>
              <a:ea typeface="宋体" charset="-122"/>
            </a:endParaRPr>
          </a:p>
        </p:txBody>
      </p:sp>
      <p:pic>
        <p:nvPicPr>
          <p:cNvPr id="57361" name="Picture 50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718550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2" name="Rectangle 51"/>
          <p:cNvSpPr>
            <a:spLocks noChangeArrowheads="1"/>
          </p:cNvSpPr>
          <p:nvPr/>
        </p:nvSpPr>
        <p:spPr bwMode="auto">
          <a:xfrm>
            <a:off x="8553451" y="3880644"/>
            <a:ext cx="83067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RM</a:t>
            </a:r>
          </a:p>
          <a:p>
            <a:r>
              <a:rPr lang="it-IT" altLang="zh-CN">
                <a:ea typeface="宋体" charset="-122"/>
              </a:rPr>
              <a:t>(RTA)</a:t>
            </a:r>
          </a:p>
        </p:txBody>
      </p:sp>
      <p:pic>
        <p:nvPicPr>
          <p:cNvPr id="57363" name="Picture 5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9726612" y="3455194"/>
            <a:ext cx="476250" cy="447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57364" name="Rectangle 53"/>
          <p:cNvSpPr>
            <a:spLocks noChangeArrowheads="1"/>
          </p:cNvSpPr>
          <p:nvPr/>
        </p:nvSpPr>
        <p:spPr bwMode="auto">
          <a:xfrm>
            <a:off x="9752012" y="3880643"/>
            <a:ext cx="482824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>
                <a:ea typeface="宋体" charset="-122"/>
              </a:rPr>
              <a:t>...</a:t>
            </a:r>
          </a:p>
        </p:txBody>
      </p:sp>
      <p:sp>
        <p:nvSpPr>
          <p:cNvPr id="57365" name="Line 55"/>
          <p:cNvSpPr>
            <a:spLocks noChangeShapeType="1"/>
          </p:cNvSpPr>
          <p:nvPr/>
        </p:nvSpPr>
        <p:spPr bwMode="auto">
          <a:xfrm flipH="1">
            <a:off x="8143875" y="2736055"/>
            <a:ext cx="792162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6" name="Line 56"/>
          <p:cNvSpPr>
            <a:spLocks noChangeShapeType="1"/>
          </p:cNvSpPr>
          <p:nvPr/>
        </p:nvSpPr>
        <p:spPr bwMode="auto">
          <a:xfrm>
            <a:off x="8936037" y="2736055"/>
            <a:ext cx="865188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7" name="Line 57"/>
          <p:cNvSpPr>
            <a:spLocks noChangeShapeType="1"/>
          </p:cNvSpPr>
          <p:nvPr/>
        </p:nvSpPr>
        <p:spPr bwMode="auto">
          <a:xfrm>
            <a:off x="8936037" y="2736055"/>
            <a:ext cx="0" cy="6477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7368" name="AutoShape 58"/>
          <p:cNvSpPr>
            <a:spLocks noChangeArrowheads="1"/>
          </p:cNvSpPr>
          <p:nvPr/>
        </p:nvSpPr>
        <p:spPr bwMode="auto">
          <a:xfrm>
            <a:off x="3392487" y="3585369"/>
            <a:ext cx="215900" cy="288925"/>
          </a:xfrm>
          <a:prstGeom prst="downArrow">
            <a:avLst>
              <a:gd name="adj1" fmla="val 50000"/>
              <a:gd name="adj2" fmla="val 33456"/>
            </a:avLst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Partitioned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Bin-packing algorithms: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problem concerns packing objects of varying sizes in boxes (”bins”) with some optimization objective, e.g., minimizing number of used boxes (best-fit), or minimizing the maximum workload for each box (worst-fit)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Application to multiprocessor scheduling: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Bins are represented by processors and objects by tasks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The decision whether a processor is ”full” or not is derived from a utilization-based feasibility test.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Since optimal bin-packing is a NP-complete problem, partitioned scheduling is also NP-complete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Example: Rate-Monotonic-First-Fit (RMFF): (</a:t>
                </a:r>
                <a:r>
                  <a:rPr lang="en-US" altLang="zh-CN" dirty="0" err="1">
                    <a:ea typeface="宋体" charset="-122"/>
                  </a:rPr>
                  <a:t>Dhall</a:t>
                </a:r>
                <a:r>
                  <a:rPr lang="en-US" altLang="zh-CN" dirty="0">
                    <a:ea typeface="宋体" charset="-122"/>
                  </a:rPr>
                  <a:t> and Liu, 1978)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Let the processors be indexed as 1, 2, 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Assign the tasks to processor in the order of increasing periods (that is, RM order)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For each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choose the lowest previously-used processor </a:t>
                </a:r>
                <a:r>
                  <a:rPr lang="en-US" altLang="zh-CN" i="1" dirty="0">
                    <a:ea typeface="宋体" charset="-122"/>
                  </a:rPr>
                  <a:t>j </a:t>
                </a:r>
                <a:r>
                  <a:rPr lang="en-US" altLang="zh-CN" dirty="0">
                    <a:ea typeface="宋体" charset="-122"/>
                  </a:rPr>
                  <a:t>such that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together with all tasks that have already been assigned to processor j, can be feasibly scheduled according to the utilization-based </a:t>
                </a:r>
                <a:r>
                  <a:rPr lang="en-US" altLang="zh-CN" dirty="0" err="1">
                    <a:ea typeface="宋体" charset="-122"/>
                  </a:rPr>
                  <a:t>schedulability</a:t>
                </a:r>
                <a:r>
                  <a:rPr lang="en-US" altLang="zh-CN" dirty="0">
                    <a:ea typeface="宋体" charset="-122"/>
                  </a:rPr>
                  <a:t> test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Additional processors are added if needed</a:t>
                </a:r>
              </a:p>
            </p:txBody>
          </p:sp>
        </mc:Choice>
        <mc:Fallback xmlns="">
          <p:sp>
            <p:nvSpPr>
              <p:cNvPr id="6144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812800" y="838200"/>
                <a:ext cx="10566400" cy="5638800"/>
              </a:xfrm>
              <a:blipFill>
                <a:blip r:embed="rId3"/>
                <a:stretch>
                  <a:fillRect l="-865" t="-1946" b="-97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1" y="152400"/>
            <a:ext cx="8812213" cy="76200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>
                <a:ea typeface="宋体" charset="-122"/>
              </a:rPr>
              <a:t>Assumptions for Global Scheduling</a:t>
            </a:r>
          </a:p>
        </p:txBody>
      </p:sp>
      <p:sp>
        <p:nvSpPr>
          <p:cNvPr id="6758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Work-conserving: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At each instant, the highest-priority jobs that are eligible to execute are selected for execution upon the available processors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No processor is ever idle when the ready queue is non-empty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Preemption and Migration support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A preempted task can resume execution on a different processor with 0 overhead, as cost of preemption/migration is integrated into task WCET</a:t>
            </a:r>
          </a:p>
          <a:p>
            <a:pPr eaLnBrk="1" hangingPunct="1"/>
            <a:r>
              <a:rPr lang="it-IT" altLang="zh-CN" dirty="0">
                <a:ea typeface="宋体" charset="-122"/>
              </a:rPr>
              <a:t>No job-level parallelism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the same job cannot be </a:t>
            </a:r>
            <a:r>
              <a:rPr lang="it-IT" altLang="zh-CN" i="1" dirty="0">
                <a:ea typeface="宋体" charset="-122"/>
              </a:rPr>
              <a:t>simultaneously</a:t>
            </a:r>
            <a:r>
              <a:rPr lang="it-IT" altLang="zh-CN" dirty="0">
                <a:ea typeface="宋体" charset="-122"/>
              </a:rPr>
              <a:t> executed on more than one processor, i.e., we do not consider parallel programs that can run on multiple processors in parallel</a:t>
            </a:r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Source of Difficulty</a:t>
            </a:r>
            <a:endParaRPr lang="it-IT" altLang="zh-CN">
              <a:ea typeface="宋体" charset="-122"/>
            </a:endParaRPr>
          </a:p>
        </p:txBody>
      </p:sp>
      <p:sp>
        <p:nvSpPr>
          <p:cNvPr id="696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it-IT" altLang="zh-CN">
                <a:ea typeface="宋体" charset="-122"/>
              </a:rPr>
              <a:t>The “no job-level parallelism” assumption leads to difficult scheduling problems</a:t>
            </a:r>
          </a:p>
          <a:p>
            <a:pPr eaLnBrk="1" hangingPunct="1"/>
            <a:r>
              <a:rPr lang="it-IT" altLang="zh-CN">
                <a:latin typeface="Times New Roman" pitchFamily="18" charset="0"/>
                <a:ea typeface="宋体" charset="-122"/>
              </a:rPr>
              <a:t>“</a:t>
            </a:r>
            <a:r>
              <a:rPr lang="it-IT" altLang="zh-CN">
                <a:ea typeface="宋体" charset="-122"/>
              </a:rPr>
              <a:t>The simple fact that a task can use only one processor even when several processors are free at the same time adds a surprising amount of difficulty to the scheduling of multiple processors</a:t>
            </a:r>
            <a:r>
              <a:rPr lang="it-IT" altLang="zh-CN">
                <a:latin typeface="Times New Roman" pitchFamily="18" charset="0"/>
                <a:ea typeface="宋体" charset="-122"/>
              </a:rPr>
              <a:t>”</a:t>
            </a:r>
            <a:r>
              <a:rPr lang="it-IT" altLang="zh-CN">
                <a:ea typeface="宋体" charset="-122"/>
              </a:rPr>
              <a:t> [Liu</a:t>
            </a:r>
            <a:r>
              <a:rPr lang="it-IT" altLang="zh-CN">
                <a:latin typeface="Times New Roman" pitchFamily="18" charset="0"/>
                <a:ea typeface="宋体" charset="-122"/>
              </a:rPr>
              <a:t>’</a:t>
            </a:r>
            <a:r>
              <a:rPr lang="it-IT" altLang="zh-CN">
                <a:ea typeface="宋体" charset="-122"/>
              </a:rPr>
              <a:t>69]</a:t>
            </a:r>
          </a:p>
        </p:txBody>
      </p:sp>
      <p:sp>
        <p:nvSpPr>
          <p:cNvPr id="69636" name="Line 4"/>
          <p:cNvSpPr>
            <a:spLocks noChangeShapeType="1"/>
          </p:cNvSpPr>
          <p:nvPr/>
        </p:nvSpPr>
        <p:spPr bwMode="auto">
          <a:xfrm>
            <a:off x="4430714" y="4605338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7" name="Line 6"/>
          <p:cNvSpPr>
            <a:spLocks noChangeShapeType="1"/>
          </p:cNvSpPr>
          <p:nvPr/>
        </p:nvSpPr>
        <p:spPr bwMode="auto">
          <a:xfrm>
            <a:off x="4430714" y="5180013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8" name="Line 7"/>
          <p:cNvSpPr>
            <a:spLocks noChangeShapeType="1"/>
          </p:cNvSpPr>
          <p:nvPr/>
        </p:nvSpPr>
        <p:spPr bwMode="auto">
          <a:xfrm>
            <a:off x="4430714" y="5829300"/>
            <a:ext cx="34559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39" name="Text Box 8"/>
          <p:cNvSpPr txBox="1">
            <a:spLocks noChangeArrowheads="1"/>
          </p:cNvSpPr>
          <p:nvPr/>
        </p:nvSpPr>
        <p:spPr bwMode="auto">
          <a:xfrm>
            <a:off x="3556001" y="438308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CPU1</a:t>
            </a:r>
            <a:endParaRPr lang="it-IT" altLang="zh-CN">
              <a:ea typeface="宋体" charset="-122"/>
            </a:endParaRP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3565526" y="5019675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CPU2</a:t>
            </a:r>
            <a:endParaRPr lang="it-IT" altLang="zh-CN">
              <a:ea typeface="宋体" charset="-122"/>
            </a:endParaRP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3565526" y="5684838"/>
            <a:ext cx="761747" cy="36933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charset="-122"/>
              </a:rPr>
              <a:t>CPU3</a:t>
            </a:r>
            <a:endParaRPr lang="it-IT" altLang="zh-CN">
              <a:ea typeface="宋体" charset="-122"/>
            </a:endParaRPr>
          </a:p>
        </p:txBody>
      </p:sp>
      <p:sp>
        <p:nvSpPr>
          <p:cNvPr id="69642" name="Line 12"/>
          <p:cNvSpPr>
            <a:spLocks noChangeShapeType="1"/>
          </p:cNvSpPr>
          <p:nvPr/>
        </p:nvSpPr>
        <p:spPr bwMode="auto">
          <a:xfrm flipH="1">
            <a:off x="7165975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3" name="Line 13"/>
          <p:cNvSpPr>
            <a:spLocks noChangeShapeType="1"/>
          </p:cNvSpPr>
          <p:nvPr/>
        </p:nvSpPr>
        <p:spPr bwMode="auto">
          <a:xfrm flipV="1">
            <a:off x="4933950" y="4116388"/>
            <a:ext cx="1588" cy="48895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4" name="Rectangle 14"/>
          <p:cNvSpPr>
            <a:spLocks noChangeArrowheads="1"/>
          </p:cNvSpPr>
          <p:nvPr/>
        </p:nvSpPr>
        <p:spPr bwMode="auto">
          <a:xfrm>
            <a:off x="4935539" y="4392613"/>
            <a:ext cx="1582737" cy="215900"/>
          </a:xfrm>
          <a:prstGeom prst="rect">
            <a:avLst/>
          </a:prstGeom>
          <a:solidFill>
            <a:srgbClr val="3366FF"/>
          </a:solidFill>
          <a:ln w="9525" algn="ctr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69645" name="Line 15"/>
          <p:cNvSpPr>
            <a:spLocks noChangeShapeType="1"/>
          </p:cNvSpPr>
          <p:nvPr/>
        </p:nvSpPr>
        <p:spPr bwMode="auto">
          <a:xfrm>
            <a:off x="4922838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9646" name="Line 16"/>
          <p:cNvSpPr>
            <a:spLocks noChangeShapeType="1"/>
          </p:cNvSpPr>
          <p:nvPr/>
        </p:nvSpPr>
        <p:spPr bwMode="auto">
          <a:xfrm>
            <a:off x="6518275" y="4621214"/>
            <a:ext cx="0" cy="15128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3"/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55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56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57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58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0663" name="Text Box 7"/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6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6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68" name="Rectangle 1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65" name="Line 13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6" name="Line 14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7" name="Line 15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8" name="Line 16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69" name="Text Box 17"/>
          <p:cNvSpPr txBox="1">
            <a:spLocks noChangeArrowheads="1"/>
          </p:cNvSpPr>
          <p:nvPr/>
        </p:nvSpPr>
        <p:spPr bwMode="auto">
          <a:xfrm>
            <a:off x="2438400" y="5573713"/>
            <a:ext cx="73152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 dirty="0">
                <a:solidFill>
                  <a:srgbClr val="3333CC"/>
                </a:solidFill>
                <a:ea typeface="宋体" charset="-122"/>
              </a:rPr>
              <a:t>The first m jobs in the queue are scheduled upon the m CPUs</a:t>
            </a:r>
          </a:p>
        </p:txBody>
      </p:sp>
      <p:sp>
        <p:nvSpPr>
          <p:cNvPr id="70" name="Rectangle 18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1" name="Rectangle 19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2" name="Rectangle 20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" name="Rectangle 21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4" name="Rectangle 22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5" name="Rectangle 23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6" name="Rectangle 24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7" name="Rectangle 25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0682" name="Rectangle 26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3" name="Rectangle 27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0684" name="Rectangle 28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86" name="Rectangle 3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87" name="Oval 5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88" name="Oval 6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89" name="Oval 7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0" name="Rectangle 8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1" name="Rectangle 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2" name="Rectangle 10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3" name="Rectangle 11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Line 12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5" name="Line 13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6" name="Line 14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97" name="Line 15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 Box 16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next job in the queue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is scheduled on the available CPU</a:t>
                </a:r>
              </a:p>
            </p:txBody>
          </p:sp>
        </mc:Choice>
        <mc:Fallback xmlns="">
          <p:sp>
            <p:nvSpPr>
              <p:cNvPr id="98" name="Text 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646331"/>
              </a:xfrm>
              <a:prstGeom prst="rect">
                <a:avLst/>
              </a:prstGeom>
              <a:blipFill>
                <a:blip r:embed="rId3"/>
                <a:stretch>
                  <a:fillRect l="-667" t="-3774" b="-150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9" name="Rectangle 17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0" name="Rectangle 18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Rectangle 19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2" name="Rectangle 20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3" name="Rectangle 21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4" name="Rectangle 22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5" name="Rectangle 23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6" name="Rectangle 24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1704" name="Rectangle 25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5" name="Rectangle 26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1706" name="Rectangle 27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0" name="Rectangle 28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grpSp>
        <p:nvGrpSpPr>
          <p:cNvPr id="2" name="Group 29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12" name="Rectangle 30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31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32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5" name="Rectangle 33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34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7" name="Rectangle 35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8" name="Rectangle 36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9" name="Rectangle 37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0" name="Rectangle 38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1" name="Rectangle 3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40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41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24" name="Rectangle 42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582C577E-9D36-C71D-84B9-761F071E6B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EC95FC7-921F-33BA-06A7-F10D3D136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 autoUpdateAnimBg="0"/>
      <p:bldP spid="110" grpId="0" animBg="1"/>
      <p:bldP spid="124" grpId="0" animBg="1" autoUpdateAnimBg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Rectangle 2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4" name="Oval 4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5" name="Oval 5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6" name="Oval 6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7" name="Rectangle 7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8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9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Line 10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1" name="Line 11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2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3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Text Box 14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 new higher-priority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arrives in its next period T</a:t>
                </a:r>
                <a:r>
                  <a:rPr lang="it-IT" altLang="zh-CN" kern="0" baseline="-25000" dirty="0">
                    <a:solidFill>
                      <a:srgbClr val="3333CC"/>
                    </a:solidFill>
                    <a:ea typeface="宋体" charset="-122"/>
                  </a:rPr>
                  <a:t>3</a:t>
                </a: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, it preempts the job with lowestpriority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among the executing ones</a:t>
                </a:r>
              </a:p>
            </p:txBody>
          </p:sp>
        </mc:Choice>
        <mc:Fallback xmlns="">
          <p:sp>
            <p:nvSpPr>
              <p:cNvPr id="104" name="Text 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2718" name="Group 15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3024"/>
            <a:chExt cx="2304" cy="480"/>
          </a:xfrm>
        </p:grpSpPr>
        <p:sp>
          <p:nvSpPr>
            <p:cNvPr id="106" name="Rectangle 16" descr="30%"/>
            <p:cNvSpPr>
              <a:spLocks noChangeArrowheads="1"/>
            </p:cNvSpPr>
            <p:nvPr/>
          </p:nvSpPr>
          <p:spPr bwMode="auto">
            <a:xfrm>
              <a:off x="2064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7" name="Rectangle 17"/>
            <p:cNvSpPr>
              <a:spLocks noChangeArrowheads="1"/>
            </p:cNvSpPr>
            <p:nvPr/>
          </p:nvSpPr>
          <p:spPr bwMode="auto">
            <a:xfrm>
              <a:off x="2112" y="3120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08" name="Rectangle 18" descr="30%"/>
            <p:cNvSpPr>
              <a:spLocks noChangeArrowheads="1"/>
            </p:cNvSpPr>
            <p:nvPr/>
          </p:nvSpPr>
          <p:spPr bwMode="auto">
            <a:xfrm>
              <a:off x="2448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09" name="Rectangle 19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0" name="Rectangle 20" descr="20%"/>
            <p:cNvSpPr>
              <a:spLocks noChangeArrowheads="1"/>
            </p:cNvSpPr>
            <p:nvPr/>
          </p:nvSpPr>
          <p:spPr bwMode="auto">
            <a:xfrm>
              <a:off x="1296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1" name="Rectangle 21" descr="20%"/>
            <p:cNvSpPr>
              <a:spLocks noChangeArrowheads="1"/>
            </p:cNvSpPr>
            <p:nvPr/>
          </p:nvSpPr>
          <p:spPr bwMode="auto">
            <a:xfrm>
              <a:off x="912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2" name="Rectangle 22" descr="20%"/>
            <p:cNvSpPr>
              <a:spLocks noChangeArrowheads="1"/>
            </p:cNvSpPr>
            <p:nvPr/>
          </p:nvSpPr>
          <p:spPr bwMode="auto">
            <a:xfrm>
              <a:off x="528" y="3024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3" name="Rectangle 23"/>
            <p:cNvSpPr>
              <a:spLocks noChangeArrowheads="1"/>
            </p:cNvSpPr>
            <p:nvPr/>
          </p:nvSpPr>
          <p:spPr bwMode="auto">
            <a:xfrm>
              <a:off x="2496" y="3120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4" name="Rectangle 24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5" name="Rectangle 25" descr="30%"/>
            <p:cNvSpPr>
              <a:spLocks noChangeArrowheads="1"/>
            </p:cNvSpPr>
            <p:nvPr/>
          </p:nvSpPr>
          <p:spPr bwMode="auto">
            <a:xfrm>
              <a:off x="1680" y="3024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16" name="Rectangle 26"/>
            <p:cNvSpPr>
              <a:spLocks noChangeArrowheads="1"/>
            </p:cNvSpPr>
            <p:nvPr/>
          </p:nvSpPr>
          <p:spPr bwMode="auto">
            <a:xfrm>
              <a:off x="1728" y="3120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17" name="Rectangle 27"/>
            <p:cNvSpPr>
              <a:spLocks noChangeArrowheads="1"/>
            </p:cNvSpPr>
            <p:nvPr/>
          </p:nvSpPr>
          <p:spPr bwMode="auto">
            <a:xfrm>
              <a:off x="1344" y="3120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72719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9" name="Rectangle 29"/>
          <p:cNvSpPr>
            <a:spLocks noChangeArrowheads="1"/>
          </p:cNvSpPr>
          <p:nvPr/>
        </p:nvSpPr>
        <p:spPr bwMode="auto">
          <a:xfrm>
            <a:off x="4267200" y="41259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grpSp>
        <p:nvGrpSpPr>
          <p:cNvPr id="3" name="Group 30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256"/>
            <a:chExt cx="2304" cy="480"/>
          </a:xfrm>
        </p:grpSpPr>
        <p:sp>
          <p:nvSpPr>
            <p:cNvPr id="121" name="Rectangle 31" descr="30%"/>
            <p:cNvSpPr>
              <a:spLocks noChangeArrowheads="1"/>
            </p:cNvSpPr>
            <p:nvPr/>
          </p:nvSpPr>
          <p:spPr bwMode="auto">
            <a:xfrm>
              <a:off x="2064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2" name="Rectangle 32"/>
            <p:cNvSpPr>
              <a:spLocks noChangeArrowheads="1"/>
            </p:cNvSpPr>
            <p:nvPr/>
          </p:nvSpPr>
          <p:spPr bwMode="auto">
            <a:xfrm>
              <a:off x="2112" y="235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 dirty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 dirty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3" name="Rectangle 33" descr="30%"/>
            <p:cNvSpPr>
              <a:spLocks noChangeArrowheads="1"/>
            </p:cNvSpPr>
            <p:nvPr/>
          </p:nvSpPr>
          <p:spPr bwMode="auto">
            <a:xfrm>
              <a:off x="2448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4" name="Rectangle 34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5" name="Rectangle 35" descr="20%"/>
            <p:cNvSpPr>
              <a:spLocks noChangeArrowheads="1"/>
            </p:cNvSpPr>
            <p:nvPr/>
          </p:nvSpPr>
          <p:spPr bwMode="auto">
            <a:xfrm>
              <a:off x="1296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6" name="Rectangle 36" descr="20%"/>
            <p:cNvSpPr>
              <a:spLocks noChangeArrowheads="1"/>
            </p:cNvSpPr>
            <p:nvPr/>
          </p:nvSpPr>
          <p:spPr bwMode="auto">
            <a:xfrm>
              <a:off x="912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7" descr="20%"/>
            <p:cNvSpPr>
              <a:spLocks noChangeArrowheads="1"/>
            </p:cNvSpPr>
            <p:nvPr/>
          </p:nvSpPr>
          <p:spPr bwMode="auto">
            <a:xfrm>
              <a:off x="528" y="225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8"/>
            <p:cNvSpPr>
              <a:spLocks noChangeArrowheads="1"/>
            </p:cNvSpPr>
            <p:nvPr/>
          </p:nvSpPr>
          <p:spPr bwMode="auto">
            <a:xfrm>
              <a:off x="2496" y="2352"/>
              <a:ext cx="288" cy="28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1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29" name="Rectangle 39"/>
            <p:cNvSpPr>
              <a:spLocks noChangeArrowheads="1"/>
            </p:cNvSpPr>
            <p:nvPr/>
          </p:nvSpPr>
          <p:spPr bwMode="auto">
            <a:xfrm>
              <a:off x="1728" y="235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0" name="Rectangle 40" descr="30%"/>
            <p:cNvSpPr>
              <a:spLocks noChangeArrowheads="1"/>
            </p:cNvSpPr>
            <p:nvPr/>
          </p:nvSpPr>
          <p:spPr bwMode="auto">
            <a:xfrm>
              <a:off x="1680" y="225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41"/>
            <p:cNvSpPr>
              <a:spLocks noChangeArrowheads="1"/>
            </p:cNvSpPr>
            <p:nvPr/>
          </p:nvSpPr>
          <p:spPr bwMode="auto">
            <a:xfrm>
              <a:off x="1344" y="2352"/>
              <a:ext cx="288" cy="288"/>
            </a:xfrm>
            <a:prstGeom prst="rect">
              <a:avLst/>
            </a:prstGeom>
            <a:solidFill>
              <a:srgbClr val="CC00CC"/>
            </a:solidFill>
            <a:ln w="762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2" name="Rectangle 42"/>
            <p:cNvSpPr>
              <a:spLocks noChangeArrowheads="1"/>
            </p:cNvSpPr>
            <p:nvPr/>
          </p:nvSpPr>
          <p:spPr bwMode="auto">
            <a:xfrm>
              <a:off x="960" y="235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3" name="Rectangle 43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 dirty="0">
                <a:latin typeface="Symbol" pitchFamily="18" charset="2"/>
                <a:ea typeface="宋体" charset="-122"/>
              </a:rPr>
              <a:t>t3</a:t>
            </a:r>
            <a:endParaRPr lang="it-IT" altLang="zh-CN" dirty="0">
              <a:latin typeface="Symbol" pitchFamily="18" charset="2"/>
              <a:ea typeface="宋体" charset="-122"/>
            </a:endParaRPr>
          </a:p>
        </p:txBody>
      </p:sp>
      <p:sp>
        <p:nvSpPr>
          <p:cNvPr id="134" name="Rectangle 44"/>
          <p:cNvSpPr>
            <a:spLocks noChangeArrowheads="1"/>
          </p:cNvSpPr>
          <p:nvPr/>
        </p:nvSpPr>
        <p:spPr bwMode="auto">
          <a:xfrm>
            <a:off x="3886200" y="4125913"/>
            <a:ext cx="1066800" cy="6858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35" name="Rectangle 45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36" name="Rectangle 4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2" name="Rectangle 3">
            <a:extLst>
              <a:ext uri="{FF2B5EF4-FFF2-40B4-BE49-F238E27FC236}">
                <a16:creationId xmlns:a16="http://schemas.microsoft.com/office/drawing/2014/main" id="{AE3E8FC8-A11B-E376-7C54-C2F76481C33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14BC1B81-43B2-7256-8958-4815146B65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 animBg="1" autoUpdateAnimBg="0"/>
      <p:bldP spid="133" grpId="0" animBg="1" autoUpdateAnimBg="0"/>
      <p:bldP spid="134" grpId="0" animBg="1"/>
      <p:bldP spid="135" grpId="0" animBg="1" autoUpdateAnimBg="0"/>
      <p:bldP spid="136" grpId="0" animBg="1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Oval 3"/>
          <p:cNvSpPr>
            <a:spLocks noChangeArrowheads="1"/>
          </p:cNvSpPr>
          <p:nvPr/>
        </p:nvSpPr>
        <p:spPr bwMode="auto">
          <a:xfrm>
            <a:off x="8001000" y="19161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 dirty="0">
                <a:solidFill>
                  <a:sysClr val="windowText" lastClr="000000"/>
                </a:solidFill>
                <a:ea typeface="宋体" charset="-122"/>
              </a:rPr>
              <a:t>CPU1</a:t>
            </a:r>
          </a:p>
        </p:txBody>
      </p:sp>
      <p:sp>
        <p:nvSpPr>
          <p:cNvPr id="96" name="Oval 4"/>
          <p:cNvSpPr>
            <a:spLocks noChangeArrowheads="1"/>
          </p:cNvSpPr>
          <p:nvPr/>
        </p:nvSpPr>
        <p:spPr bwMode="auto">
          <a:xfrm>
            <a:off x="8001000" y="32115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CPU2</a:t>
            </a:r>
          </a:p>
        </p:txBody>
      </p:sp>
      <p:sp>
        <p:nvSpPr>
          <p:cNvPr id="97" name="Oval 5"/>
          <p:cNvSpPr>
            <a:spLocks noChangeArrowheads="1"/>
          </p:cNvSpPr>
          <p:nvPr/>
        </p:nvSpPr>
        <p:spPr bwMode="auto">
          <a:xfrm>
            <a:off x="8001000" y="4506913"/>
            <a:ext cx="838200" cy="838200"/>
          </a:xfrm>
          <a:prstGeom prst="ellipse">
            <a:avLst/>
          </a:prstGeom>
          <a:solidFill>
            <a:srgbClr val="FFFFFF"/>
          </a:solidFill>
          <a:ln w="9525">
            <a:solidFill>
              <a:srgbClr val="000000"/>
            </a:solidFill>
            <a:round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sz="2000" kern="0">
                <a:solidFill>
                  <a:sysClr val="windowText" lastClr="000000"/>
                </a:solidFill>
                <a:ea typeface="宋体" charset="-122"/>
              </a:rPr>
              <a:t>CPU</a:t>
            </a:r>
            <a:r>
              <a:rPr lang="en-US" altLang="zh-CN" sz="2000" kern="0">
                <a:solidFill>
                  <a:sysClr val="windowText" lastClr="000000"/>
                </a:solidFill>
                <a:ea typeface="宋体" charset="-122"/>
              </a:rPr>
              <a:t>3</a:t>
            </a:r>
            <a:endParaRPr lang="it-IT" altLang="zh-CN" sz="2000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98" name="Rectangle 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99" name="Rectangle 7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0" name="Rectangle 8"/>
          <p:cNvSpPr>
            <a:spLocks noChangeArrowheads="1"/>
          </p:cNvSpPr>
          <p:nvPr/>
        </p:nvSpPr>
        <p:spPr bwMode="auto">
          <a:xfrm>
            <a:off x="8915400" y="33639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sz="2000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sz="2000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1" name="Line 9"/>
          <p:cNvSpPr>
            <a:spLocks noChangeShapeType="1"/>
          </p:cNvSpPr>
          <p:nvPr/>
        </p:nvSpPr>
        <p:spPr bwMode="auto">
          <a:xfrm>
            <a:off x="6019800" y="3668713"/>
            <a:ext cx="19812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2" name="Line 10"/>
          <p:cNvSpPr>
            <a:spLocks noChangeShapeType="1"/>
          </p:cNvSpPr>
          <p:nvPr/>
        </p:nvSpPr>
        <p:spPr bwMode="auto">
          <a:xfrm>
            <a:off x="7086600" y="23733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3" name="Line 11"/>
          <p:cNvSpPr>
            <a:spLocks noChangeShapeType="1"/>
          </p:cNvSpPr>
          <p:nvPr/>
        </p:nvSpPr>
        <p:spPr bwMode="auto">
          <a:xfrm>
            <a:off x="7086600" y="4964113"/>
            <a:ext cx="914400" cy="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p:sp>
        <p:nvSpPr>
          <p:cNvPr id="104" name="Line 12"/>
          <p:cNvSpPr>
            <a:spLocks noChangeShapeType="1"/>
          </p:cNvSpPr>
          <p:nvPr/>
        </p:nvSpPr>
        <p:spPr bwMode="auto">
          <a:xfrm>
            <a:off x="7086600" y="2373313"/>
            <a:ext cx="0" cy="2590800"/>
          </a:xfrm>
          <a:prstGeom prst="line">
            <a:avLst/>
          </a:prstGeom>
          <a:noFill/>
          <a:ln w="38100">
            <a:solidFill>
              <a:srgbClr val="000000"/>
            </a:solidFill>
            <a:miter lim="800000"/>
            <a:headEnd/>
            <a:tailEnd/>
          </a:ln>
        </p:spPr>
        <p:txBody>
          <a:bodyPr wrap="none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 Box 13"/>
              <p:cNvSpPr txBox="1">
                <a:spLocks noChangeArrowheads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When another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finishes its execution, the preempted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b="1" i="1" kern="0" smtClea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it-IT" altLang="zh-CN" kern="0" dirty="0">
                    <a:solidFill>
                      <a:srgbClr val="3333CC"/>
                    </a:solidFill>
                    <a:ea typeface="宋体" charset="-122"/>
                  </a:rPr>
                  <a:t> can resume its execution. Net effect: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𝝉</m:t>
                        </m:r>
                      </m:e>
                      <m:sub>
                        <m:r>
                          <a:rPr lang="en-GB" altLang="zh-CN" i="1" kern="0">
                            <a:solidFill>
                              <a:srgbClr val="3333CC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𝟒</m:t>
                        </m:r>
                      </m:sub>
                    </m:sSub>
                  </m:oMath>
                </a14:m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 “migrated” from</a:t>
                </a:r>
              </a:p>
              <a:p>
                <a:pPr fontAlgn="auto">
                  <a:spcBef>
                    <a:spcPts val="0"/>
                  </a:spcBef>
                  <a:spcAft>
                    <a:spcPts val="0"/>
                  </a:spcAft>
                  <a:defRPr/>
                </a:pPr>
                <a:r>
                  <a:rPr lang="en-GB" altLang="zh-CN" kern="0" dirty="0">
                    <a:solidFill>
                      <a:srgbClr val="3333CC"/>
                    </a:solidFill>
                    <a:ea typeface="宋体" charset="-122"/>
                  </a:rPr>
                  <a:t>CPU3 to CPU1</a:t>
                </a:r>
                <a:endParaRPr lang="it-IT" altLang="zh-CN" kern="0" dirty="0">
                  <a:solidFill>
                    <a:srgbClr val="3333CC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105" name="Text 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38400" y="5573714"/>
                <a:ext cx="7315200" cy="923330"/>
              </a:xfrm>
              <a:prstGeom prst="rect">
                <a:avLst/>
              </a:prstGeom>
              <a:blipFill>
                <a:blip r:embed="rId3"/>
                <a:stretch>
                  <a:fillRect l="-667" t="-2632" r="-1083" b="-98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6" name="Rectangle 14" descr="30%"/>
          <p:cNvSpPr>
            <a:spLocks noChangeArrowheads="1"/>
          </p:cNvSpPr>
          <p:nvPr/>
        </p:nvSpPr>
        <p:spPr bwMode="auto">
          <a:xfrm>
            <a:off x="48006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7" name="Rectangle 15"/>
          <p:cNvSpPr>
            <a:spLocks noChangeArrowheads="1"/>
          </p:cNvSpPr>
          <p:nvPr/>
        </p:nvSpPr>
        <p:spPr bwMode="auto">
          <a:xfrm>
            <a:off x="4876800" y="3440113"/>
            <a:ext cx="457200" cy="457200"/>
          </a:xfrm>
          <a:prstGeom prst="rect">
            <a:avLst/>
          </a:prstGeom>
          <a:solidFill>
            <a:srgbClr val="FF0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2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08" name="Rectangle 16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09" name="Rectangle 17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0" name="Rectangle 18" descr="20%"/>
          <p:cNvSpPr>
            <a:spLocks noChangeArrowheads="1"/>
          </p:cNvSpPr>
          <p:nvPr/>
        </p:nvSpPr>
        <p:spPr bwMode="auto">
          <a:xfrm>
            <a:off x="35814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1" name="Rectangle 19" descr="20%"/>
          <p:cNvSpPr>
            <a:spLocks noChangeArrowheads="1"/>
          </p:cNvSpPr>
          <p:nvPr/>
        </p:nvSpPr>
        <p:spPr bwMode="auto">
          <a:xfrm>
            <a:off x="29718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2" name="Rectangle 20" descr="20%"/>
          <p:cNvSpPr>
            <a:spLocks noChangeArrowheads="1"/>
          </p:cNvSpPr>
          <p:nvPr/>
        </p:nvSpPr>
        <p:spPr bwMode="auto">
          <a:xfrm>
            <a:off x="2362200" y="3287713"/>
            <a:ext cx="609600" cy="762000"/>
          </a:xfrm>
          <a:prstGeom prst="rect">
            <a:avLst/>
          </a:prstGeom>
          <a:pattFill prst="pct20">
            <a:fgClr>
              <a:srgbClr val="FFCF01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13" name="Rectangle 21"/>
          <p:cNvSpPr>
            <a:spLocks noChangeArrowheads="1"/>
          </p:cNvSpPr>
          <p:nvPr/>
        </p:nvSpPr>
        <p:spPr bwMode="auto">
          <a:xfrm>
            <a:off x="5486400" y="3440113"/>
            <a:ext cx="457200" cy="457200"/>
          </a:xfrm>
          <a:prstGeom prst="rect">
            <a:avLst/>
          </a:prstGeom>
          <a:solidFill>
            <a:srgbClr val="FFCF0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1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49" name="Rectangle 22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15" name="Rectangle 23" descr="30%"/>
          <p:cNvSpPr>
            <a:spLocks noChangeArrowheads="1"/>
          </p:cNvSpPr>
          <p:nvPr/>
        </p:nvSpPr>
        <p:spPr bwMode="auto">
          <a:xfrm>
            <a:off x="41910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73751" name="Rectangle 24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2" name="Rectangle 25"/>
          <p:cNvSpPr>
            <a:spLocks noChangeArrowheads="1"/>
          </p:cNvSpPr>
          <p:nvPr/>
        </p:nvSpPr>
        <p:spPr bwMode="auto">
          <a:xfrm>
            <a:off x="3048000" y="3440113"/>
            <a:ext cx="457200" cy="457200"/>
          </a:xfrm>
          <a:prstGeom prst="rect">
            <a:avLst/>
          </a:prstGeom>
          <a:solidFill>
            <a:srgbClr val="0066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5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3" name="Rectangle 26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4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73754" name="Rectangle 27"/>
          <p:cNvSpPr>
            <a:spLocks noChangeArrowheads="1"/>
          </p:cNvSpPr>
          <p:nvPr/>
        </p:nvSpPr>
        <p:spPr bwMode="auto">
          <a:xfrm>
            <a:off x="4267200" y="3440113"/>
            <a:ext cx="457200" cy="457200"/>
          </a:xfrm>
          <a:prstGeom prst="rect">
            <a:avLst/>
          </a:prstGeom>
          <a:solidFill>
            <a:srgbClr val="008000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>
                <a:latin typeface="Symbol" pitchFamily="18" charset="2"/>
                <a:ea typeface="宋体" charset="-122"/>
              </a:rPr>
              <a:t>t</a:t>
            </a:r>
            <a:r>
              <a:rPr lang="en-US" altLang="zh-CN" baseline="-25000">
                <a:latin typeface="Symbol" pitchFamily="18" charset="2"/>
                <a:ea typeface="宋体" charset="-122"/>
              </a:rPr>
              <a:t>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0" name="Rectangle 28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73756" name="Rectangle 29"/>
          <p:cNvSpPr>
            <a:spLocks noChangeArrowheads="1"/>
          </p:cNvSpPr>
          <p:nvPr/>
        </p:nvSpPr>
        <p:spPr bwMode="auto">
          <a:xfrm>
            <a:off x="8915400" y="4659313"/>
            <a:ext cx="457200" cy="457200"/>
          </a:xfrm>
          <a:prstGeom prst="rect">
            <a:avLst/>
          </a:prstGeom>
          <a:solidFill>
            <a:srgbClr val="BCFFBC"/>
          </a:solidFill>
          <a:ln w="9525">
            <a:solidFill>
              <a:srgbClr val="BCFFBC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</a:pPr>
            <a:r>
              <a:rPr lang="en-US" altLang="zh-CN">
                <a:latin typeface="Symbol" pitchFamily="18" charset="2"/>
                <a:ea typeface="宋体" charset="-122"/>
              </a:rPr>
              <a:t>t3</a:t>
            </a:r>
            <a:endParaRPr lang="it-IT" altLang="zh-CN">
              <a:latin typeface="Symbol" pitchFamily="18" charset="2"/>
              <a:ea typeface="宋体" charset="-122"/>
            </a:endParaRPr>
          </a:p>
        </p:txBody>
      </p:sp>
      <p:sp>
        <p:nvSpPr>
          <p:cNvPr id="122" name="Rectangle 30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endParaRPr lang="en-US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sp>
        <p:nvSpPr>
          <p:cNvPr id="123" name="Rectangle 31" descr="30%"/>
          <p:cNvSpPr>
            <a:spLocks noChangeArrowheads="1"/>
          </p:cNvSpPr>
          <p:nvPr/>
        </p:nvSpPr>
        <p:spPr bwMode="auto">
          <a:xfrm>
            <a:off x="5410200" y="3287713"/>
            <a:ext cx="609600" cy="762000"/>
          </a:xfrm>
          <a:prstGeom prst="rect">
            <a:avLst/>
          </a:prstGeom>
          <a:pattFill prst="pct30">
            <a:fgClr>
              <a:srgbClr val="FF0000"/>
            </a:fgClr>
            <a:bgClr>
              <a:srgbClr val="FFFFFF"/>
            </a:bgClr>
          </a:patt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124" name="Rectangle 32"/>
          <p:cNvSpPr>
            <a:spLocks noChangeArrowheads="1"/>
          </p:cNvSpPr>
          <p:nvPr/>
        </p:nvSpPr>
        <p:spPr bwMode="auto">
          <a:xfrm>
            <a:off x="3657600" y="3440113"/>
            <a:ext cx="457200" cy="457200"/>
          </a:xfrm>
          <a:prstGeom prst="rect">
            <a:avLst/>
          </a:prstGeom>
          <a:solidFill>
            <a:srgbClr val="CC00CC"/>
          </a:solidFill>
          <a:ln w="7620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t</a:t>
            </a:r>
            <a:r>
              <a:rPr lang="en-US" altLang="zh-CN" kern="0" baseline="-25000">
                <a:solidFill>
                  <a:sysClr val="windowText" lastClr="000000"/>
                </a:solidFill>
                <a:latin typeface="Symbol" pitchFamily="18" charset="2"/>
                <a:ea typeface="宋体" charset="-122"/>
              </a:rPr>
              <a:t>4</a:t>
            </a:r>
            <a:endParaRPr lang="it-IT" altLang="zh-CN" kern="0">
              <a:solidFill>
                <a:sysClr val="windowText" lastClr="000000"/>
              </a:solidFill>
              <a:latin typeface="Symbol" pitchFamily="18" charset="2"/>
              <a:ea typeface="宋体" charset="-122"/>
            </a:endParaRPr>
          </a:p>
        </p:txBody>
      </p:sp>
      <p:grpSp>
        <p:nvGrpSpPr>
          <p:cNvPr id="2" name="Group 33"/>
          <p:cNvGrpSpPr>
            <a:grpSpLocks/>
          </p:cNvGrpSpPr>
          <p:nvPr/>
        </p:nvGrpSpPr>
        <p:grpSpPr bwMode="auto">
          <a:xfrm>
            <a:off x="2362200" y="3287713"/>
            <a:ext cx="3657600" cy="762000"/>
            <a:chOff x="528" y="2976"/>
            <a:chExt cx="2304" cy="480"/>
          </a:xfrm>
        </p:grpSpPr>
        <p:sp>
          <p:nvSpPr>
            <p:cNvPr id="126" name="Rectangle 34" descr="30%"/>
            <p:cNvSpPr>
              <a:spLocks noChangeArrowheads="1"/>
            </p:cNvSpPr>
            <p:nvPr/>
          </p:nvSpPr>
          <p:spPr bwMode="auto">
            <a:xfrm>
              <a:off x="2064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7" name="Rectangle 35" descr="30%"/>
            <p:cNvSpPr>
              <a:spLocks noChangeArrowheads="1"/>
            </p:cNvSpPr>
            <p:nvPr/>
          </p:nvSpPr>
          <p:spPr bwMode="auto">
            <a:xfrm>
              <a:off x="2448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8" name="Rectangle 36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29" name="Rectangle 37" descr="20%"/>
            <p:cNvSpPr>
              <a:spLocks noChangeArrowheads="1"/>
            </p:cNvSpPr>
            <p:nvPr/>
          </p:nvSpPr>
          <p:spPr bwMode="auto">
            <a:xfrm>
              <a:off x="1296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0" name="Rectangle 38" descr="20%"/>
            <p:cNvSpPr>
              <a:spLocks noChangeArrowheads="1"/>
            </p:cNvSpPr>
            <p:nvPr/>
          </p:nvSpPr>
          <p:spPr bwMode="auto">
            <a:xfrm>
              <a:off x="912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1" name="Rectangle 39" descr="20%"/>
            <p:cNvSpPr>
              <a:spLocks noChangeArrowheads="1"/>
            </p:cNvSpPr>
            <p:nvPr/>
          </p:nvSpPr>
          <p:spPr bwMode="auto">
            <a:xfrm>
              <a:off x="528" y="2976"/>
              <a:ext cx="384" cy="480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2" name="Rectangle 40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3" name="Rectangle 41" descr="30%"/>
            <p:cNvSpPr>
              <a:spLocks noChangeArrowheads="1"/>
            </p:cNvSpPr>
            <p:nvPr/>
          </p:nvSpPr>
          <p:spPr bwMode="auto">
            <a:xfrm>
              <a:off x="1680" y="2976"/>
              <a:ext cx="384" cy="480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kern="0">
                <a:solidFill>
                  <a:sysClr val="windowText" lastClr="000000"/>
                </a:solidFill>
                <a:ea typeface="宋体" charset="-122"/>
              </a:endParaRPr>
            </a:p>
          </p:txBody>
        </p:sp>
        <p:sp>
          <p:nvSpPr>
            <p:cNvPr id="134" name="Rectangle 42"/>
            <p:cNvSpPr>
              <a:spLocks noChangeArrowheads="1"/>
            </p:cNvSpPr>
            <p:nvPr/>
          </p:nvSpPr>
          <p:spPr bwMode="auto">
            <a:xfrm>
              <a:off x="1728" y="3072"/>
              <a:ext cx="288" cy="28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4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5" name="Rectangle 43"/>
            <p:cNvSpPr>
              <a:spLocks noChangeArrowheads="1"/>
            </p:cNvSpPr>
            <p:nvPr/>
          </p:nvSpPr>
          <p:spPr bwMode="auto">
            <a:xfrm>
              <a:off x="2496" y="3072"/>
              <a:ext cx="288" cy="28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2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6" name="Rectangle 44"/>
            <p:cNvSpPr>
              <a:spLocks noChangeArrowheads="1"/>
            </p:cNvSpPr>
            <p:nvPr/>
          </p:nvSpPr>
          <p:spPr bwMode="auto">
            <a:xfrm>
              <a:off x="1344" y="3072"/>
              <a:ext cx="288" cy="28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5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  <p:sp>
          <p:nvSpPr>
            <p:cNvPr id="137" name="Rectangle 45"/>
            <p:cNvSpPr>
              <a:spLocks noChangeArrowheads="1"/>
            </p:cNvSpPr>
            <p:nvPr/>
          </p:nvSpPr>
          <p:spPr bwMode="auto">
            <a:xfrm>
              <a:off x="2112" y="3072"/>
              <a:ext cx="288" cy="288"/>
            </a:xfrm>
            <a:prstGeom prst="rect">
              <a:avLst/>
            </a:prstGeom>
            <a:solidFill>
              <a:srgbClr val="BCFFB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pPr fontAlgn="auto">
                <a:spcBef>
                  <a:spcPct val="20000"/>
                </a:spcBef>
                <a:spcAft>
                  <a:spcPts val="0"/>
                </a:spcAft>
                <a:buClr>
                  <a:srgbClr val="3333CC"/>
                </a:buClr>
                <a:buSzPct val="60000"/>
                <a:defRPr/>
              </a:pPr>
              <a:r>
                <a:rPr lang="en-US" altLang="zh-CN" kern="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t</a:t>
              </a:r>
              <a:r>
                <a:rPr lang="en-US" altLang="zh-CN" kern="0" baseline="-25000">
                  <a:solidFill>
                    <a:sysClr val="windowText" lastClr="000000"/>
                  </a:solidFill>
                  <a:latin typeface="Symbol" pitchFamily="18" charset="2"/>
                  <a:ea typeface="宋体" charset="-122"/>
                </a:rPr>
                <a:t>3</a:t>
              </a:r>
              <a:endParaRPr lang="it-IT" altLang="zh-CN" kern="0">
                <a:solidFill>
                  <a:sysClr val="windowText" lastClr="000000"/>
                </a:solidFill>
                <a:latin typeface="Symbol" pitchFamily="18" charset="2"/>
                <a:ea typeface="宋体" charset="-122"/>
              </a:endParaRPr>
            </a:p>
          </p:txBody>
        </p:sp>
      </p:grpSp>
      <p:sp>
        <p:nvSpPr>
          <p:cNvPr id="138" name="Rectangle 46"/>
          <p:cNvSpPr>
            <a:spLocks noChangeArrowheads="1"/>
          </p:cNvSpPr>
          <p:nvPr/>
        </p:nvSpPr>
        <p:spPr bwMode="auto">
          <a:xfrm>
            <a:off x="8915400" y="2068513"/>
            <a:ext cx="457200" cy="457200"/>
          </a:xfrm>
          <a:prstGeom prst="rect">
            <a:avLst/>
          </a:prstGeom>
          <a:solidFill>
            <a:srgbClr val="CC00CC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latin typeface="Symbol" pitchFamily="18" charset="2"/>
                <a:ea typeface="宋体" charset="-122"/>
              </a:rPr>
              <a:t>t</a:t>
            </a:r>
            <a:r>
              <a:rPr lang="en-US" altLang="zh-CN" sz="2000" baseline="-25000" dirty="0">
                <a:latin typeface="Symbol" pitchFamily="18" charset="2"/>
                <a:ea typeface="宋体" charset="-122"/>
              </a:rPr>
              <a:t>4</a:t>
            </a:r>
            <a:endParaRPr lang="it-IT" altLang="zh-CN" sz="2000" dirty="0">
              <a:latin typeface="Symbol" pitchFamily="18" charset="2"/>
              <a:ea typeface="宋体" charset="-122"/>
            </a:endParaRPr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4A77FE16-F4F2-C6DE-31EA-0A5ABF65C4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362200" y="-157287"/>
            <a:ext cx="7237413" cy="1143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example</a:t>
            </a:r>
            <a:endParaRPr lang="it-IT" altLang="zh-CN" dirty="0">
              <a:ea typeface="宋体" charset="-122"/>
            </a:endParaRPr>
          </a:p>
        </p:txBody>
      </p:sp>
      <p:sp>
        <p:nvSpPr>
          <p:cNvPr id="4" name="Text Box 7">
            <a:extLst>
              <a:ext uri="{FF2B5EF4-FFF2-40B4-BE49-F238E27FC236}">
                <a16:creationId xmlns:a16="http://schemas.microsoft.com/office/drawing/2014/main" id="{D370D1FD-A24D-9D2C-47BE-DEC6901B6E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32013" y="2238481"/>
            <a:ext cx="472757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it-IT" altLang="zh-CN" sz="2000" dirty="0">
                <a:ea typeface="宋体" charset="-122"/>
              </a:rPr>
              <a:t>Global ready queue</a:t>
            </a:r>
            <a:endParaRPr lang="en-US" altLang="zh-CN" sz="2000" dirty="0">
              <a:ea typeface="宋体" charset="-122"/>
            </a:endParaRPr>
          </a:p>
          <a:p>
            <a:r>
              <a:rPr lang="en-US" altLang="zh-CN" sz="2000" dirty="0">
                <a:ea typeface="宋体" charset="-122"/>
              </a:rPr>
              <a:t>(ordered according to a given policy, e.g., EM/DM/EDF)</a:t>
            </a:r>
            <a:endParaRPr lang="it-IT" altLang="zh-CN" sz="2000" dirty="0">
              <a:ea typeface="宋体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" grpId="0" animBg="1" autoUpdateAnimBg="0"/>
      <p:bldP spid="123" grpId="0" animBg="1"/>
      <p:bldP spid="138" grpId="0" animBg="1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Global vs. Partitioned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altLang="zh-CN" sz="3200" dirty="0">
                <a:ea typeface="宋体" charset="-122"/>
              </a:rPr>
              <a:t>Global (work-conserving) and partitioned </a:t>
            </a:r>
            <a:r>
              <a:rPr lang="en-US" altLang="zh-CN" sz="3200" dirty="0">
                <a:ea typeface="宋体" charset="-122"/>
              </a:rPr>
              <a:t>scheduling algorithms </a:t>
            </a:r>
            <a:r>
              <a:rPr lang="it-IT" altLang="zh-CN" sz="3200" dirty="0">
                <a:ea typeface="宋体" charset="-122"/>
              </a:rPr>
              <a:t>are incomparable:</a:t>
            </a:r>
          </a:p>
          <a:p>
            <a:pPr lvl="1"/>
            <a:r>
              <a:rPr lang="en-US" altLang="zh-CN" sz="2800" dirty="0">
                <a:ea typeface="宋体" charset="-122"/>
              </a:rPr>
              <a:t>There are </a:t>
            </a:r>
            <a:r>
              <a:rPr lang="en-US" altLang="zh-CN" sz="2800" dirty="0" err="1">
                <a:ea typeface="宋体" charset="-122"/>
              </a:rPr>
              <a:t>tasksets</a:t>
            </a:r>
            <a:r>
              <a:rPr lang="en-US" altLang="zh-CN" sz="2800" dirty="0">
                <a:ea typeface="宋体" charset="-122"/>
              </a:rPr>
              <a:t> that are schedulable with a global scheduler, but not with a partitioned scheduler, and vice versa.</a:t>
            </a:r>
          </a:p>
          <a:p>
            <a:pPr lvl="1"/>
            <a:endParaRPr lang="it-IT" altLang="zh-CN" sz="2800" dirty="0">
              <a:ea typeface="宋体" charset="-122"/>
            </a:endParaRPr>
          </a:p>
          <a:p>
            <a:endParaRPr lang="zh-CN" altLang="en-US" sz="3200" dirty="0"/>
          </a:p>
        </p:txBody>
      </p:sp>
    </p:spTree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8204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A taskset schedulable with global scheduling, but not partitioned scheduling. System utilization 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num>
                      <m:den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den>
                    </m:f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=1.83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Global FP scheduling is schedulable with priority assignment 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(or p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&gt;p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Partitioned scheduling is </a:t>
                </a:r>
                <a:r>
                  <a:rPr lang="en-US" altLang="zh-CN" dirty="0" err="1">
                    <a:ea typeface="宋体" charset="-122"/>
                  </a:rPr>
                  <a:t>unschedulable</a:t>
                </a:r>
                <a:r>
                  <a:rPr lang="en-US" altLang="zh-CN" dirty="0">
                    <a:ea typeface="宋体" charset="-122"/>
                  </a:rPr>
                  <a:t>, since assigning any two tasks to the same processor will cause that processor’s utilization to exceed 1, so the bin-packing problem has no feasible solution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381000" y="838200"/>
                <a:ext cx="8686800" cy="2895600"/>
              </a:xfrm>
              <a:blipFill>
                <a:blip r:embed="rId3"/>
                <a:stretch>
                  <a:fillRect l="-1333" t="-4000" r="-7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6804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524000" y="3628797"/>
            <a:ext cx="8883895" cy="204032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20B8C88-359C-20D4-C81B-31FCD58D6ABE}"/>
              </a:ext>
            </a:extLst>
          </p:cNvPr>
          <p:cNvSpPr txBox="1"/>
          <p:nvPr/>
        </p:nvSpPr>
        <p:spPr>
          <a:xfrm>
            <a:off x="4744465" y="5727412"/>
            <a:ext cx="3485136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sz="2000" dirty="0"/>
              <a:t>A feasible execution trace under global scheduling</a:t>
            </a:r>
          </a:p>
        </p:txBody>
      </p:sp>
      <p:graphicFrame>
        <p:nvGraphicFramePr>
          <p:cNvPr id="7" name="Group 36">
            <a:extLst>
              <a:ext uri="{FF2B5EF4-FFF2-40B4-BE49-F238E27FC236}">
                <a16:creationId xmlns:a16="http://schemas.microsoft.com/office/drawing/2014/main" id="{59EA77BB-F103-493A-FB0A-8A18E187E3B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39519846"/>
              </p:ext>
            </p:extLst>
          </p:nvPr>
        </p:nvGraphicFramePr>
        <p:xfrm>
          <a:off x="8793162" y="68036"/>
          <a:ext cx="3282380" cy="163830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095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A280A-EB8D-865A-B087-7833BBC0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Outline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BA0B50-FE8D-6A33-A831-74D29A58E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Part </a:t>
            </a:r>
            <a:r>
              <a:rPr lang="en-US" altLang="zh-CN" dirty="0"/>
              <a:t>I</a:t>
            </a:r>
          </a:p>
          <a:p>
            <a:pPr lvl="1"/>
            <a:r>
              <a:rPr lang="en-GB" dirty="0"/>
              <a:t>Introduction to RTOS and Real-Time Scheduling</a:t>
            </a:r>
          </a:p>
          <a:p>
            <a:pPr lvl="1"/>
            <a:r>
              <a:rPr lang="en-GB" dirty="0"/>
              <a:t>Fixed-Priority Scheduling</a:t>
            </a:r>
          </a:p>
          <a:p>
            <a:pPr lvl="1"/>
            <a:r>
              <a:rPr lang="en-GB" dirty="0"/>
              <a:t>Earliest Deadline First Scheduling</a:t>
            </a:r>
          </a:p>
          <a:p>
            <a:pPr lvl="1"/>
            <a:r>
              <a:rPr lang="en-GB" dirty="0"/>
              <a:t>Least Laxity First (LLF) Scheduling</a:t>
            </a:r>
          </a:p>
          <a:p>
            <a:pPr lvl="1"/>
            <a:r>
              <a:rPr lang="en-GB" dirty="0" err="1"/>
              <a:t>Preemptive</a:t>
            </a:r>
            <a:r>
              <a:rPr lang="en-GB" dirty="0"/>
              <a:t> vs. Non-</a:t>
            </a:r>
            <a:r>
              <a:rPr lang="en-GB" dirty="0" err="1"/>
              <a:t>Preemptive</a:t>
            </a:r>
            <a:r>
              <a:rPr lang="en-GB" dirty="0"/>
              <a:t> Scheduling</a:t>
            </a:r>
          </a:p>
          <a:p>
            <a:r>
              <a:rPr lang="en-GB" dirty="0"/>
              <a:t>Part </a:t>
            </a:r>
            <a:r>
              <a:rPr lang="en-US" altLang="zh-CN" dirty="0"/>
              <a:t>II</a:t>
            </a:r>
          </a:p>
          <a:p>
            <a:pPr lvl="1"/>
            <a:r>
              <a:rPr lang="en-GB" dirty="0"/>
              <a:t>Multiprocessor Scheduling</a:t>
            </a:r>
          </a:p>
          <a:p>
            <a:pPr lvl="1"/>
            <a:r>
              <a:rPr lang="en-GB" dirty="0"/>
              <a:t>Resource Synchronization Protocols 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2773494157"/>
      </p:ext>
    </p:extLst>
  </p:cSld>
  <p:clrMapOvr>
    <a:masterClrMapping/>
  </p:clrMapOvr>
  <p:transition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3E6070-53A3-F01A-E8F3-CD6B2DC8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9DB9B73B-DCB2-9A3C-9FEA-C0237629C22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4177585"/>
            <a:ext cx="8229601" cy="175059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6802" name="Rectangle 2">
            <a:extLst>
              <a:ext uri="{FF2B5EF4-FFF2-40B4-BE49-F238E27FC236}">
                <a16:creationId xmlns:a16="http://schemas.microsoft.com/office/drawing/2014/main" id="{F6F2BA6A-141D-03E7-C423-BD329BEF04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320800" y="152400"/>
            <a:ext cx="7823200" cy="5334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vs Partitioned (FP) Scheduling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</p:spPr>
            <p:txBody>
              <a:bodyPr>
                <a:noAutofit/>
              </a:bodyPr>
              <a:lstStyle/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A taskset schedulable with partitioned scheduling, but not global scheduling. </a:t>
                </a:r>
                <a:r>
                  <a:rPr lang="en-US" altLang="zh-CN" sz="2000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6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7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12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10</m:t>
                        </m:r>
                      </m:num>
                      <m:den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24</m:t>
                        </m:r>
                      </m:den>
                    </m:f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, hence the two processors must be fully utilized with no possible idle intervals</a:t>
                </a:r>
              </a:p>
            </p:txBody>
          </p:sp>
        </mc:Choice>
        <mc:Fallback xmlns="">
          <p:sp>
            <p:nvSpPr>
              <p:cNvPr id="7680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DA745321-D4D4-61AA-027A-6D84F65FE5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0" y="661584"/>
                <a:ext cx="8712231" cy="935661"/>
              </a:xfrm>
              <a:blipFill>
                <a:blip r:embed="rId4"/>
                <a:stretch>
                  <a:fillRect l="-910" t="-9804" r="-840" b="-2222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sz="2000" kern="0" dirty="0">
                    <a:ea typeface="宋体" charset="-122"/>
                  </a:rPr>
                  <a:t>Partitioned FP scheduling with RM priority assignment (</a:t>
                </a:r>
                <a:r>
                  <a:rPr lang="en-US" altLang="zh-CN" sz="2000" dirty="0">
                    <a:ea typeface="宋体" charset="-122"/>
                  </a:rPr>
                  <a:t>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</a:t>
                </a:r>
                <a:r>
                  <a:rPr lang="en-US" altLang="zh-CN" sz="2000" kern="0" dirty="0">
                    <a:ea typeface="宋体" charset="-122"/>
                  </a:rPr>
                  <a:t>) is schedulable. T1, T3</a:t>
                </a:r>
                <a:r>
                  <a:rPr lang="en-US" altLang="zh-CN" sz="2000" kern="0" baseline="-25000" dirty="0">
                    <a:ea typeface="宋体" charset="-122"/>
                  </a:rPr>
                  <a:t> </a:t>
                </a:r>
                <a:r>
                  <a:rPr lang="en-US" altLang="zh-CN" sz="2000" kern="0" dirty="0">
                    <a:ea typeface="宋体" charset="-122"/>
                  </a:rPr>
                  <a:t>assigned to Processor 1; T2, T4 assigned to Processor 2. Both processors have utilization 1.0, and harmonic task periods</a:t>
                </a:r>
              </a:p>
              <a:p>
                <a:pPr eaLnBrk="1" hangingPunct="1"/>
                <a:r>
                  <a:rPr lang="en-US" altLang="zh-CN" sz="2000" dirty="0">
                    <a:ea typeface="宋体" charset="-122"/>
                  </a:rPr>
                  <a:t>Global FP scheduling with RM priority assignment p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&gt;p</a:t>
                </a:r>
                <a:r>
                  <a:rPr lang="en-US" altLang="zh-CN" sz="2000" baseline="-25000" dirty="0">
                    <a:ea typeface="宋体" charset="-122"/>
                  </a:rPr>
                  <a:t>4 </a:t>
                </a:r>
                <a:r>
                  <a:rPr lang="en-US" altLang="zh-CN" sz="2000" dirty="0">
                    <a:ea typeface="宋体" charset="-122"/>
                  </a:rPr>
                  <a:t>is </a:t>
                </a:r>
                <a:r>
                  <a:rPr lang="en-US" altLang="zh-CN" sz="2000" dirty="0" err="1">
                    <a:ea typeface="宋体" charset="-122"/>
                  </a:rPr>
                  <a:t>un</a:t>
                </a:r>
                <a:r>
                  <a:rPr lang="en-US" altLang="zh-CN" sz="2000" kern="0" dirty="0" err="1">
                    <a:ea typeface="宋体" charset="-122"/>
                  </a:rPr>
                  <a:t>schedulable</a:t>
                </a:r>
                <a:r>
                  <a:rPr lang="en-US" altLang="zh-CN" sz="2000" kern="0" dirty="0">
                    <a:ea typeface="宋体" charset="-122"/>
                  </a:rPr>
                  <a:t>. </a:t>
                </a:r>
                <a:r>
                  <a:rPr lang="en-GB" altLang="zh-CN" sz="2000" kern="0" dirty="0">
                    <a:ea typeface="宋体" charset="-122"/>
                  </a:rPr>
                  <a:t>Compared to partitioned scheduling, the difference is at time 7, when T3 (with higher priority than T4) runs on Processor 2. This causes idle intervals on Processor 1 [10,12] and [22,24], since only one task T4 is ready during these time intervals. Since taskset </a:t>
                </a:r>
                <a14:m>
                  <m:oMath xmlns:m="http://schemas.openxmlformats.org/officeDocument/2006/math"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GB" altLang="zh-CN" sz="2000" b="0" i="1" smtClean="0">
                        <a:latin typeface="Cambria Math" panose="02040503050406030204" pitchFamily="18" charset="0"/>
                        <a:ea typeface="宋体" charset="-122"/>
                      </a:rPr>
                      <m:t>=2.0</m:t>
                    </m:r>
                  </m:oMath>
                </a14:m>
                <a:r>
                  <a:rPr lang="en-US" altLang="zh-CN" sz="2000" kern="0" dirty="0">
                    <a:ea typeface="宋体" charset="-122"/>
                  </a:rPr>
                  <a:t> on 2 processors, any idle interval will cause the taskset to be </a:t>
                </a:r>
                <a:r>
                  <a:rPr lang="en-US" altLang="zh-CN" sz="2000" kern="0" dirty="0" err="1">
                    <a:ea typeface="宋体" charset="-122"/>
                  </a:rPr>
                  <a:t>unschedulable</a:t>
                </a:r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/>
                <a:endParaRPr lang="en-US" altLang="zh-CN" sz="2000" kern="0" dirty="0">
                  <a:ea typeface="宋体" charset="-122"/>
                </a:endParaRPr>
              </a:p>
              <a:p>
                <a:pPr eaLnBrk="1" hangingPunct="1">
                  <a:buFont typeface="Wingdings" pitchFamily="2" charset="2"/>
                  <a:buNone/>
                </a:pPr>
                <a:endParaRPr lang="en-US" altLang="zh-CN" sz="20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01A1D9D-66A1-351A-6832-2A4B6292EF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27813" y="1611290"/>
                <a:ext cx="4375544" cy="5246710"/>
              </a:xfrm>
              <a:prstGeom prst="rect">
                <a:avLst/>
              </a:prstGeom>
              <a:blipFill>
                <a:blip r:embed="rId5"/>
                <a:stretch>
                  <a:fillRect l="-1811" t="-2207" r="-1253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val="1"/>
                </a:ext>
                <a:ext uri="{909E8E84-426E-40dd-AFC4-6F175D3DCCD1}">
                  <a14:hiddenFill xmlns:a14="http://schemas.microsoft.com/office/drawing/2010/main"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:a14="http://schemas.microsoft.com/office/drawing/2010/main"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797242FA-C6FF-D974-E460-5D00F7A475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199465" y="1890494"/>
            <a:ext cx="7992535" cy="145547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C2E346C-3F13-9421-CB4D-1A578F8B19C0}"/>
              </a:ext>
            </a:extLst>
          </p:cNvPr>
          <p:cNvSpPr txBox="1"/>
          <p:nvPr/>
        </p:nvSpPr>
        <p:spPr>
          <a:xfrm>
            <a:off x="7343057" y="3311987"/>
            <a:ext cx="2733093" cy="646331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800" dirty="0"/>
              <a:t>A feasible execution trace</a:t>
            </a:r>
          </a:p>
          <a:p>
            <a:r>
              <a:rPr lang="en-US" altLang="zh-CN" sz="1800" dirty="0"/>
              <a:t>under partitioned scheduling</a:t>
            </a:r>
          </a:p>
        </p:txBody>
      </p:sp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6080CB4B-B5C3-8432-8EC4-A28A05FF6B8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493443052"/>
              </p:ext>
            </p:extLst>
          </p:nvPr>
        </p:nvGraphicFramePr>
        <p:xfrm>
          <a:off x="8793162" y="68037"/>
          <a:ext cx="3282380" cy="1706880"/>
        </p:xfrm>
        <a:graphic>
          <a:graphicData uri="http://schemas.openxmlformats.org/drawingml/2006/table">
            <a:tbl>
              <a:tblPr/>
              <a:tblGrid>
                <a:gridCol w="82130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12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0853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130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T1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4(H)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T2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T3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T4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1(L)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90984596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545E7AC-5236-6D7B-F4B3-04FDEAA5A758}"/>
              </a:ext>
            </a:extLst>
          </p:cNvPr>
          <p:cNvSpPr txBox="1"/>
          <p:nvPr/>
        </p:nvSpPr>
        <p:spPr>
          <a:xfrm rot="16200000">
            <a:off x="7553222" y="5081067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E74A2E-ECE3-6D45-7678-B5668615F4E1}"/>
              </a:ext>
            </a:extLst>
          </p:cNvPr>
          <p:cNvSpPr txBox="1"/>
          <p:nvPr/>
        </p:nvSpPr>
        <p:spPr>
          <a:xfrm rot="16200000">
            <a:off x="9806201" y="5063236"/>
            <a:ext cx="6245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b="0" dirty="0">
                <a:solidFill>
                  <a:srgbClr val="FF0000"/>
                </a:solidFill>
                <a:ea typeface="宋体" charset="-122"/>
              </a:rPr>
              <a:t>Idle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C732D1E-FFFD-4653-2030-F605A6493E2E}"/>
              </a:ext>
            </a:extLst>
          </p:cNvPr>
          <p:cNvSpPr txBox="1"/>
          <p:nvPr/>
        </p:nvSpPr>
        <p:spPr>
          <a:xfrm>
            <a:off x="7104324" y="5933498"/>
            <a:ext cx="3048000" cy="70788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>
            <a:defPPr>
              <a:defRPr lang="en-US"/>
            </a:defPPr>
            <a:lvl1pPr>
              <a:defRPr sz="1800" b="0">
                <a:solidFill>
                  <a:schemeClr val="dk1"/>
                </a:solidFill>
                <a:latin typeface="Gill Sans Light"/>
                <a:ea typeface="宋体" charset="-122"/>
                <a:cs typeface="+mn-cs"/>
              </a:defRPr>
            </a:lvl1pPr>
            <a:lvl2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CN" dirty="0"/>
              <a:t>An infeasible execution trace</a:t>
            </a:r>
          </a:p>
          <a:p>
            <a:r>
              <a:rPr lang="en-US" altLang="zh-CN" dirty="0"/>
              <a:t>under global scheduling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28E372A-64A7-3C29-4A07-F0EC7D322058}"/>
              </a:ext>
            </a:extLst>
          </p:cNvPr>
          <p:cNvCxnSpPr>
            <a:cxnSpLocks/>
          </p:cNvCxnSpPr>
          <p:nvPr/>
        </p:nvCxnSpPr>
        <p:spPr bwMode="auto">
          <a:xfrm>
            <a:off x="6914903" y="3958318"/>
            <a:ext cx="152257" cy="26649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1441947-9D45-BA59-A36B-62A976D5B8C3}"/>
              </a:ext>
            </a:extLst>
          </p:cNvPr>
          <p:cNvSpPr txBox="1"/>
          <p:nvPr/>
        </p:nvSpPr>
        <p:spPr>
          <a:xfrm>
            <a:off x="7038257" y="3956613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T3 runs on Processor 2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1586949-B4BB-130C-DDB2-955E0DD90496}"/>
              </a:ext>
            </a:extLst>
          </p:cNvPr>
          <p:cNvCxnSpPr>
            <a:cxnSpLocks/>
            <a:stCxn id="18" idx="2"/>
          </p:cNvCxnSpPr>
          <p:nvPr/>
        </p:nvCxnSpPr>
        <p:spPr bwMode="auto">
          <a:xfrm>
            <a:off x="7104324" y="1781816"/>
            <a:ext cx="191407" cy="17122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97116F2-882A-A7E3-F88F-EA6C7B92DBCF}"/>
              </a:ext>
            </a:extLst>
          </p:cNvPr>
          <p:cNvSpPr txBox="1"/>
          <p:nvPr/>
        </p:nvSpPr>
        <p:spPr>
          <a:xfrm>
            <a:off x="5580324" y="1443262"/>
            <a:ext cx="3048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2400" b="0">
                <a:latin typeface="Gill Sans Light"/>
                <a:ea typeface="宋体" charset="-122"/>
              </a:defRPr>
            </a:lvl1pPr>
          </a:lstStyle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time 7, T4 runs on Processor 2</a:t>
            </a:r>
          </a:p>
        </p:txBody>
      </p:sp>
    </p:spTree>
    <p:extLst>
      <p:ext uri="{BB962C8B-B14F-4D97-AF65-F5344CB8AC3E}">
        <p14:creationId xmlns:p14="http://schemas.microsoft.com/office/powerpoint/2010/main" val="1668913461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Difficulties of Global Scheduling</a:t>
            </a:r>
          </a:p>
        </p:txBody>
      </p:sp>
      <p:sp>
        <p:nvSpPr>
          <p:cNvPr id="7987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288143" y="933450"/>
            <a:ext cx="9829799" cy="5772150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With RM, DM and EDF, some low-utilization task sets can be </a:t>
            </a:r>
            <a:r>
              <a:rPr lang="en-US" altLang="zh-CN" dirty="0" err="1">
                <a:ea typeface="宋体" charset="-122"/>
              </a:rPr>
              <a:t>unschedulable</a:t>
            </a:r>
            <a:r>
              <a:rPr lang="en-US" altLang="zh-CN" dirty="0">
                <a:ea typeface="宋体" charset="-122"/>
              </a:rPr>
              <a:t> regardless of how many processors are used.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Scheduling anomalies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Decreasing task execution time or increasing task period may cause deadline misses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Hard-to-find worst-case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The worst-case does not always occur when a task arrives at the same time as all its higher-priority tasks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Dependence on relative priority ordering (omitted)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Changing the relative priority ordering among higher-priority tasks may affect </a:t>
            </a:r>
            <a:r>
              <a:rPr lang="en-US" altLang="zh-CN" dirty="0" err="1">
                <a:ea typeface="宋体" charset="-122"/>
              </a:rPr>
              <a:t>schedulability</a:t>
            </a:r>
            <a:r>
              <a:rPr lang="en-US" altLang="zh-CN" dirty="0">
                <a:ea typeface="宋体" charset="-122"/>
              </a:rPr>
              <a:t> for a lower-priority task</a:t>
            </a:r>
          </a:p>
          <a:p>
            <a:pPr lvl="1" eaLnBrk="1" hangingPunct="1"/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EBD7FC-182F-809C-096B-438C71AB49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2">
            <a:extLst>
              <a:ext uri="{FF2B5EF4-FFF2-40B4-BE49-F238E27FC236}">
                <a16:creationId xmlns:a16="http://schemas.microsoft.com/office/drawing/2014/main" id="{15CDDA88-82BC-FD88-17FE-9565E259AFE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err="1">
                <a:ea typeface="宋体" charset="-122"/>
              </a:rPr>
              <a:t>Dhall’s</a:t>
            </a:r>
            <a:r>
              <a:rPr lang="en-US" altLang="zh-CN" dirty="0">
                <a:ea typeface="宋体" charset="-122"/>
              </a:rPr>
              <a:t> effect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ChangeArrowheads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GB" altLang="zh-CN" dirty="0">
                    <a:ea typeface="宋体" charset="-122"/>
                  </a:rPr>
                  <a:t>Global RM/DM/EDF can fail at very low utilization</a:t>
                </a:r>
              </a:p>
              <a:p>
                <a:pPr eaLnBrk="1" hangingPunct="1"/>
                <a:r>
                  <a:rPr lang="fr-FR" altLang="zh-CN" dirty="0">
                    <a:ea typeface="宋体" charset="-122"/>
                  </a:rPr>
                  <a:t>Example: m processors, n=m+1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.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are light </a:t>
                </a:r>
                <a:r>
                  <a:rPr lang="fr-FR" altLang="zh-CN" dirty="0" err="1">
                    <a:ea typeface="宋体" charset="-122"/>
                  </a:rPr>
                  <a:t>tasks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small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−1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;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a </a:t>
                </a:r>
                <a:r>
                  <a:rPr lang="fr-FR" altLang="zh-CN" dirty="0" err="1">
                    <a:ea typeface="宋体" charset="-122"/>
                  </a:rPr>
                  <a:t>heavy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task</a:t>
                </a:r>
                <a:r>
                  <a:rPr lang="fr-FR" altLang="zh-CN" dirty="0">
                    <a:ea typeface="宋体" charset="-122"/>
                  </a:rPr>
                  <a:t>, </a:t>
                </a:r>
                <a:r>
                  <a:rPr lang="fr-FR" altLang="zh-CN" dirty="0" err="1">
                    <a:ea typeface="宋体" charset="-122"/>
                  </a:rPr>
                  <a:t>with</a:t>
                </a:r>
                <a:r>
                  <a:rPr lang="fr-FR" altLang="zh-CN" dirty="0">
                    <a:ea typeface="宋体" charset="-122"/>
                  </a:rPr>
                  <a:t> large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𝑇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&gt;1</m:t>
                    </m:r>
                  </m:oMath>
                </a14:m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is</a:t>
                </a:r>
                <a:r>
                  <a:rPr lang="fr-FR" altLang="zh-CN" dirty="0">
                    <a:ea typeface="宋体" charset="-122"/>
                  </a:rPr>
                  <a:t> </a:t>
                </a:r>
                <a:r>
                  <a:rPr lang="fr-FR" altLang="zh-CN" dirty="0" err="1">
                    <a:ea typeface="宋体" charset="-122"/>
                  </a:rPr>
                  <a:t>some</a:t>
                </a:r>
                <a:r>
                  <a:rPr lang="fr-FR" altLang="zh-CN" dirty="0">
                    <a:ea typeface="宋体" charset="-122"/>
                  </a:rPr>
                  <a:t> constant value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For global RM/DM/EDF, </a:t>
                </a:r>
                <a:r>
                  <a:rPr lang="fr-FR" altLang="zh-CN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has lowest priority,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, …, </m:t>
                    </m:r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must run on m processors starting at time 0, causing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to miss its deadline</a:t>
                </a:r>
              </a:p>
              <a:p>
                <a:pPr eaLnBrk="1" hangingPunct="1"/>
                <a:r>
                  <a:rPr lang="en-GB" altLang="zh-CN" dirty="0">
                    <a:ea typeface="宋体" charset="-122"/>
                  </a:rPr>
                  <a:t>One solution: assign higher priority to heavy tasks</a:t>
                </a:r>
              </a:p>
              <a:p>
                <a:pPr lvl="1" eaLnBrk="1" hangingPunct="1"/>
                <a:r>
                  <a:rPr lang="en-GB" altLang="zh-CN" dirty="0">
                    <a:ea typeface="宋体" charset="-122"/>
                  </a:rPr>
                  <a:t>If heavy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𝑚</m:t>
                        </m:r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GB" altLang="zh-CN" dirty="0">
                    <a:ea typeface="宋体" charset="-122"/>
                  </a:rPr>
                  <a:t> is assigned the highest priority, then it runs from time 0 to </a:t>
                </a:r>
                <a14:m>
                  <m:oMath xmlns:m="http://schemas.openxmlformats.org/officeDocument/2006/math">
                    <m:r>
                      <a:rPr lang="en-GB" altLang="zh-CN" i="1">
                        <a:latin typeface="Cambria Math" panose="02040503050406030204" pitchFamily="18" charset="0"/>
                        <a:ea typeface="宋体" charset="-122"/>
                      </a:rPr>
                      <m:t>𝑇</m:t>
                    </m:r>
                  </m:oMath>
                </a14:m>
                <a:r>
                  <a:rPr lang="en-GB" altLang="zh-CN" dirty="0">
                    <a:ea typeface="宋体" charset="-122"/>
                  </a:rPr>
                  <a:t> and meets its deadline; The light tasks can run on other processors and meet their deadlines as well</a:t>
                </a:r>
              </a:p>
              <a:p>
                <a:pPr eaLnBrk="1" hangingPunct="1"/>
                <a:endParaRPr lang="en-GB" altLang="zh-CN" dirty="0">
                  <a:ea typeface="宋体" charset="-122"/>
                </a:endParaRPr>
              </a:p>
              <a:p>
                <a:pPr eaLnBrk="1" hangingPunct="1"/>
                <a:endParaRPr lang="en-US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79875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691EDF73-3925-A635-F2B0-BEBDD75D396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493072" y="793750"/>
                <a:ext cx="10896599" cy="3489006"/>
              </a:xfrm>
              <a:blipFill>
                <a:blip r:embed="rId3"/>
                <a:stretch>
                  <a:fillRect l="-1007" t="-3141" r="-560" b="-174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3" descr="Baker_task_set_example_deadline_miss">
            <a:extLst>
              <a:ext uri="{FF2B5EF4-FFF2-40B4-BE49-F238E27FC236}">
                <a16:creationId xmlns:a16="http://schemas.microsoft.com/office/drawing/2014/main" id="{F76C0E64-2C17-96F5-BE34-2A46133CDB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895600" y="4200207"/>
            <a:ext cx="7696200" cy="2493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id="{5C7E113E-71A4-CBE6-6512-7A8A4A65B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70988" y="6071870"/>
            <a:ext cx="914400" cy="4572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ct val="20000"/>
              </a:spcBef>
              <a:spcAft>
                <a:spcPts val="0"/>
              </a:spcAft>
              <a:buClr>
                <a:srgbClr val="3333CC"/>
              </a:buClr>
              <a:buSzPct val="60000"/>
              <a:defRPr/>
            </a:pPr>
            <a:r>
              <a:rPr lang="en-US" altLang="zh-CN" kern="0" dirty="0">
                <a:solidFill>
                  <a:sysClr val="windowText" lastClr="000000"/>
                </a:solidFill>
                <a:ea typeface="宋体" charset="-122"/>
              </a:rPr>
              <a:t>T</a:t>
            </a:r>
            <a:endParaRPr lang="it-IT" altLang="zh-CN" kern="0" dirty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5" name="AutoShape 8">
            <a:extLst>
              <a:ext uri="{FF2B5EF4-FFF2-40B4-BE49-F238E27FC236}">
                <a16:creationId xmlns:a16="http://schemas.microsoft.com/office/drawing/2014/main" id="{2ABE5F3E-F9A9-42B2-0D27-B28744127E5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44000" y="5398769"/>
            <a:ext cx="381000" cy="609600"/>
          </a:xfrm>
          <a:prstGeom prst="lightningBolt">
            <a:avLst/>
          </a:prstGeom>
          <a:solidFill>
            <a:srgbClr val="FFCF0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zh-CN" altLang="en-US" kern="0">
              <a:solidFill>
                <a:sysClr val="windowText" lastClr="000000"/>
              </a:solidFill>
              <a:ea typeface="宋体" charset="-122"/>
            </a:endParaRPr>
          </a:p>
        </p:txBody>
      </p:sp>
      <p:sp>
        <p:nvSpPr>
          <p:cNvPr id="6" name="Text Box 9">
            <a:extLst>
              <a:ext uri="{FF2B5EF4-FFF2-40B4-BE49-F238E27FC236}">
                <a16:creationId xmlns:a16="http://schemas.microsoft.com/office/drawing/2014/main" id="{A2B72A74-C715-837B-AE27-12E487582A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7200" y="4865370"/>
            <a:ext cx="1225015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Deadline</a:t>
            </a:r>
          </a:p>
          <a:p>
            <a:pPr>
              <a:spcBef>
                <a:spcPct val="20000"/>
              </a:spcBef>
              <a:buClr>
                <a:schemeClr val="folHlink"/>
              </a:buClr>
              <a:buSzPct val="60000"/>
              <a:buFont typeface="Wingdings" pitchFamily="2" charset="2"/>
              <a:buNone/>
            </a:pPr>
            <a:r>
              <a:rPr lang="en-US" altLang="zh-CN" sz="2000" dirty="0">
                <a:ea typeface="宋体" charset="-122"/>
              </a:rPr>
              <a:t>Miss</a:t>
            </a:r>
            <a:endParaRPr lang="it-IT" altLang="zh-CN" sz="2000" dirty="0">
              <a:ea typeface="宋体" charset="-122"/>
            </a:endParaRPr>
          </a:p>
        </p:txBody>
      </p:sp>
      <p:sp>
        <p:nvSpPr>
          <p:cNvPr id="7" name="Text Box 10">
            <a:extLst>
              <a:ext uri="{FF2B5EF4-FFF2-40B4-BE49-F238E27FC236}">
                <a16:creationId xmlns:a16="http://schemas.microsoft.com/office/drawing/2014/main" id="{92CEECE8-7549-51E1-DA7E-F44D8E5E67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21276" y="4422456"/>
            <a:ext cx="1640193" cy="923330"/>
          </a:xfrm>
          <a:prstGeom prst="rect">
            <a:avLst/>
          </a:prstGeom>
          <a:noFill/>
          <a:ln w="9525" algn="ctr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m light tasks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1 heavy task</a:t>
            </a:r>
          </a:p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it-IT" altLang="zh-CN" kern="0">
                <a:solidFill>
                  <a:sysClr val="windowText" lastClr="000000"/>
                </a:solidFill>
                <a:ea typeface="宋体" charset="-122"/>
              </a:rPr>
              <a:t>U</a:t>
            </a:r>
            <a:r>
              <a:rPr lang="it-IT" altLang="zh-CN" kern="0" baseline="-25000">
                <a:solidFill>
                  <a:sysClr val="windowText" lastClr="000000"/>
                </a:solidFill>
                <a:ea typeface="宋体" charset="-122"/>
              </a:rPr>
              <a:t>tot</a:t>
            </a:r>
            <a:r>
              <a:rPr lang="it-IT" altLang="zh-CN" kern="0">
                <a:solidFill>
                  <a:sysClr val="windowText" lastClr="000000"/>
                </a:solidFill>
                <a:ea typeface="宋体" charset="-122"/>
                <a:sym typeface="Wingdings" pitchFamily="2" charset="2"/>
              </a:rPr>
              <a:t>1</a:t>
            </a:r>
            <a:endParaRPr lang="it-IT" altLang="zh-CN" kern="0">
              <a:solidFill>
                <a:sysClr val="windowText" lastClr="000000"/>
              </a:solidFill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89232432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1E1AA-2EEC-2B58-60FB-CA4FB7BD4C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Hard-to-Find Worst-Case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For uniprocessor scheduling, the worst case occurs when 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all tasks are initially released at time 0 simultaneously, called the critical instant (recall Slide </a:t>
                </a:r>
                <a:r>
                  <a:rPr lang="en-US" altLang="zh-CN" dirty="0">
                    <a:ea typeface="宋体" pitchFamily="2" charset="-122"/>
                    <a:hlinkClick r:id="rId3" action="ppaction://hlinksldjump"/>
                  </a:rPr>
                  <a:t>Response Time Analysis (RTA)</a:t>
                </a:r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)</a:t>
                </a:r>
                <a:endParaRPr lang="en-GB" dirty="0"/>
              </a:p>
              <a:p>
                <a:r>
                  <a:rPr lang="en-US" altLang="zh-CN" sz="2400" b="0" dirty="0">
                    <a:latin typeface="Gill Sans Light" charset="0"/>
                    <a:ea typeface="宋体" pitchFamily="2" charset="-122"/>
                  </a:rPr>
                  <a:t>This is no longer true for multiprocessor scheduling, as </a:t>
                </a:r>
                <a:r>
                  <a:rPr lang="en-GB" dirty="0"/>
                  <a:t>the worst-case interference for a task does not always occur at time 0, when all tasks are initially released at time 0 simultaneously</a:t>
                </a:r>
                <a:endParaRPr lang="en-SE" dirty="0"/>
              </a:p>
              <a:p>
                <a:pPr lvl="1"/>
                <a:r>
                  <a:rPr lang="en-GB" dirty="0"/>
                  <a:t>Response time for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is maximized for its 2</a:t>
                </a:r>
                <a:r>
                  <a:rPr lang="en-GB" baseline="30000" dirty="0"/>
                  <a:t>nd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,2</m:t>
                        </m:r>
                      </m:sub>
                    </m:sSub>
                  </m:oMath>
                </a14:m>
                <a:r>
                  <a:rPr lang="en-GB" dirty="0"/>
                  <a:t> (8-4=4), which does not arrive at the same time as its higher priority tasks; not for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3,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(3-0=3), which arrives at the same time as its higher priority tasks</a:t>
                </a: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608EF8-3B9D-5444-1428-F34E73E466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01040"/>
                <a:ext cx="10566400" cy="2182846"/>
              </a:xfrm>
              <a:blipFill>
                <a:blip r:embed="rId4"/>
                <a:stretch>
                  <a:fillRect l="-865" t="-5866" r="-1384" b="-2514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F1A3C33E-79D4-B767-4402-16C882930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276600" y="2743200"/>
            <a:ext cx="6630400" cy="39801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229035659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MP Scheduling Anomalies</a:t>
            </a:r>
          </a:p>
        </p:txBody>
      </p:sp>
      <p:sp>
        <p:nvSpPr>
          <p:cNvPr id="9216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zh-CN" sz="3200" dirty="0">
                <a:ea typeface="宋体" charset="-122"/>
              </a:rPr>
              <a:t>Decrease in processor demand (decreasing task execution time or increasing task period) may cause deadline misses!</a:t>
            </a:r>
          </a:p>
          <a:p>
            <a:r>
              <a:rPr lang="en-US" altLang="zh-CN" sz="3200" b="1" dirty="0"/>
              <a:t>Anomaly 1</a:t>
            </a:r>
          </a:p>
          <a:p>
            <a:pPr lvl="1"/>
            <a:r>
              <a:rPr lang="en-US" altLang="zh-CN" sz="3000" dirty="0"/>
              <a:t>Decrease in processor demand from higher-priority tasks can </a:t>
            </a:r>
            <a:r>
              <a:rPr lang="en-US" altLang="zh-CN" sz="3000" i="1" dirty="0"/>
              <a:t>increase the interference on a lower-priority task because of </a:t>
            </a:r>
            <a:r>
              <a:rPr lang="en-US" altLang="zh-CN" sz="3000" dirty="0"/>
              <a:t>change in the time when the tasks execute</a:t>
            </a:r>
          </a:p>
          <a:p>
            <a:r>
              <a:rPr lang="en-US" altLang="zh-CN" sz="3200" b="1" dirty="0"/>
              <a:t>Anomaly 2</a:t>
            </a:r>
          </a:p>
          <a:p>
            <a:pPr lvl="1"/>
            <a:r>
              <a:rPr lang="en-US" altLang="zh-CN" sz="3000" dirty="0"/>
              <a:t>Decrease in processor demand of a task </a:t>
            </a:r>
            <a:r>
              <a:rPr lang="en-US" altLang="zh-CN" sz="3000" i="1" dirty="0"/>
              <a:t>negatively affects the task </a:t>
            </a:r>
            <a:r>
              <a:rPr lang="en-US" altLang="zh-CN" sz="3000" dirty="0"/>
              <a:t>itself because change in the task arrival times cause it to suffer more interference</a:t>
            </a:r>
            <a:endParaRPr lang="en-US" altLang="zh-CN" sz="3000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F9DC5-1ACA-6277-821E-0ED4A4FF9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1</a:t>
            </a:r>
            <a:endParaRPr lang="en-SE" dirty="0"/>
          </a:p>
        </p:txBody>
      </p:sp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755BC3E-D2C8-C0AE-E9D5-AEEA2307C048}"/>
              </a:ext>
            </a:extLst>
          </p:cNvPr>
          <p:cNvGraphicFramePr>
            <a:graphicFrameLocks/>
          </p:cNvGraphicFramePr>
          <p:nvPr/>
        </p:nvGraphicFramePr>
        <p:xfrm>
          <a:off x="4818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23062CFB-6A8E-4450-A2F0-7A961A9B2E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19600" y="2971800"/>
            <a:ext cx="7239000" cy="1744929"/>
          </a:xfrm>
          <a:prstGeom prst="rect">
            <a:avLst/>
          </a:prstGeom>
        </p:spPr>
      </p:pic>
      <p:graphicFrame>
        <p:nvGraphicFramePr>
          <p:cNvPr id="10" name="Group 36">
            <a:extLst>
              <a:ext uri="{FF2B5EF4-FFF2-40B4-BE49-F238E27FC236}">
                <a16:creationId xmlns:a16="http://schemas.microsoft.com/office/drawing/2014/main" id="{D5E39D1E-31D2-BD3C-76C4-B30D52018454}"/>
              </a:ext>
            </a:extLst>
          </p:cNvPr>
          <p:cNvGraphicFramePr>
            <a:graphicFrameLocks/>
          </p:cNvGraphicFramePr>
          <p:nvPr/>
        </p:nvGraphicFramePr>
        <p:xfrm>
          <a:off x="41558" y="5092691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8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1" name="TextBox 10">
            <a:extLst>
              <a:ext uri="{FF2B5EF4-FFF2-40B4-BE49-F238E27FC236}">
                <a16:creationId xmlns:a16="http://schemas.microsoft.com/office/drawing/2014/main" id="{5C147DF1-E252-B28B-BCC2-37EE24765E83}"/>
              </a:ext>
            </a:extLst>
          </p:cNvPr>
          <p:cNvSpPr txBox="1"/>
          <p:nvPr/>
        </p:nvSpPr>
        <p:spPr>
          <a:xfrm>
            <a:off x="4574674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D172E8F-AE17-AA65-FA30-904DF1ECC96C}"/>
              </a:ext>
            </a:extLst>
          </p:cNvPr>
          <p:cNvSpPr txBox="1"/>
          <p:nvPr/>
        </p:nvSpPr>
        <p:spPr>
          <a:xfrm>
            <a:off x="6889570" y="372861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0F8C273-3EFB-6D60-B8DB-3315DB17F836}"/>
              </a:ext>
            </a:extLst>
          </p:cNvPr>
          <p:cNvCxnSpPr>
            <a:cxnSpLocks/>
          </p:cNvCxnSpPr>
          <p:nvPr/>
        </p:nvCxnSpPr>
        <p:spPr bwMode="auto">
          <a:xfrm>
            <a:off x="4649724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02CC55A-F4AE-F9A1-E2F5-31F50E248FAB}"/>
              </a:ext>
            </a:extLst>
          </p:cNvPr>
          <p:cNvCxnSpPr>
            <a:cxnSpLocks/>
          </p:cNvCxnSpPr>
          <p:nvPr/>
        </p:nvCxnSpPr>
        <p:spPr bwMode="auto">
          <a:xfrm>
            <a:off x="6972300" y="4021366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CE559E87-E7A4-D444-94F9-390E758715C5}"/>
              </a:ext>
            </a:extLst>
          </p:cNvPr>
          <p:cNvSpPr txBox="1"/>
          <p:nvPr/>
        </p:nvSpPr>
        <p:spPr>
          <a:xfrm>
            <a:off x="9791700" y="371581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F14B5E-B939-0AE6-F178-27D97CF9D259}"/>
              </a:ext>
            </a:extLst>
          </p:cNvPr>
          <p:cNvCxnSpPr>
            <a:cxnSpLocks/>
          </p:cNvCxnSpPr>
          <p:nvPr/>
        </p:nvCxnSpPr>
        <p:spPr bwMode="auto">
          <a:xfrm>
            <a:off x="9874430" y="400857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46DACB6B-6EB2-D12A-A6AD-4A1FD0A10C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0378" y="4871492"/>
            <a:ext cx="8381836" cy="1783519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486FCEC7-66EE-2F63-9B36-17538A0C85B1}"/>
              </a:ext>
            </a:extLst>
          </p:cNvPr>
          <p:cNvSpPr txBox="1"/>
          <p:nvPr/>
        </p:nvSpPr>
        <p:spPr>
          <a:xfrm>
            <a:off x="392726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00023B-B887-AD53-107C-D80AF266F640}"/>
              </a:ext>
            </a:extLst>
          </p:cNvPr>
          <p:cNvCxnSpPr>
            <a:cxnSpLocks/>
          </p:cNvCxnSpPr>
          <p:nvPr/>
        </p:nvCxnSpPr>
        <p:spPr bwMode="auto">
          <a:xfrm flipV="1">
            <a:off x="400231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8CA59FD-5BDE-A600-92A7-074CA0FC1BE2}"/>
              </a:ext>
            </a:extLst>
          </p:cNvPr>
          <p:cNvSpPr txBox="1"/>
          <p:nvPr/>
        </p:nvSpPr>
        <p:spPr>
          <a:xfrm>
            <a:off x="6290856" y="5634332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E68FFDA-0161-AAB9-350E-05056DFE2CEA}"/>
              </a:ext>
            </a:extLst>
          </p:cNvPr>
          <p:cNvCxnSpPr>
            <a:cxnSpLocks/>
          </p:cNvCxnSpPr>
          <p:nvPr/>
        </p:nvCxnSpPr>
        <p:spPr bwMode="auto">
          <a:xfrm flipV="1">
            <a:off x="6365906" y="5936150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608B8591-FB88-9ACA-B19C-B52723195B43}"/>
              </a:ext>
            </a:extLst>
          </p:cNvPr>
          <p:cNvSpPr txBox="1"/>
          <p:nvPr/>
        </p:nvSpPr>
        <p:spPr>
          <a:xfrm>
            <a:off x="8696839" y="564075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F43030C4-D4A5-3032-0B2C-9904589C9961}"/>
              </a:ext>
            </a:extLst>
          </p:cNvPr>
          <p:cNvCxnSpPr>
            <a:cxnSpLocks/>
          </p:cNvCxnSpPr>
          <p:nvPr/>
        </p:nvCxnSpPr>
        <p:spPr bwMode="auto">
          <a:xfrm flipV="1">
            <a:off x="8771889" y="5942568"/>
            <a:ext cx="1179284" cy="745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29FB9D62-669E-31BD-AEEA-3B615620519E}"/>
              </a:ext>
            </a:extLst>
          </p:cNvPr>
          <p:cNvSpPr txBox="1"/>
          <p:nvPr/>
        </p:nvSpPr>
        <p:spPr>
          <a:xfrm>
            <a:off x="11476499" y="4478171"/>
            <a:ext cx="36420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0654746-EC6A-1417-ABD6-0CCB1E6BB5EB}"/>
              </a:ext>
            </a:extLst>
          </p:cNvPr>
          <p:cNvSpPr txBox="1"/>
          <p:nvPr/>
        </p:nvSpPr>
        <p:spPr>
          <a:xfrm>
            <a:off x="11848830" y="6397823"/>
            <a:ext cx="36420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14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=1.83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=8+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=2+1+1=4 </m:t>
                    </m:r>
                  </m:oMath>
                </a14:m>
                <a:r>
                  <a:rPr lang="en-GB" dirty="0"/>
                  <a:t>is interference by higher priority tasks a and b. (</a:t>
                </a:r>
                <a:r>
                  <a:rPr lang="en-GB" dirty="0">
                    <a:solidFill>
                      <a:srgbClr val="FF0000"/>
                    </a:solidFill>
                  </a:rPr>
                  <a:t>Task c experiences inference when both processors are busy executing higher priority tasks a and b.</a:t>
                </a:r>
                <a:r>
                  <a:rPr lang="en-GB" dirty="0"/>
                  <a:t>)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With Task a’s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altLang="zh-CN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67</m:t>
                    </m:r>
                  </m:oMath>
                </a14:m>
                <a:r>
                  <a:rPr lang="en-GB" dirty="0"/>
                  <a:t> is reduced. But WCRT of task c increases: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=14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8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=2+2+2=6</m:t>
                    </m:r>
                  </m:oMath>
                </a14:m>
                <a:r>
                  <a:rPr lang="en-GB" dirty="0"/>
                  <a:t>, since execution segments of tasks a and b on two processors are aligned in time, thus causing more interference to task c </a:t>
                </a:r>
              </a:p>
              <a:p>
                <a:endParaRPr lang="en-GB" dirty="0"/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67531EE0-BAC7-3A66-F534-CCB024B60A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754549"/>
                <a:ext cx="11658600" cy="2417663"/>
              </a:xfrm>
              <a:blipFill>
                <a:blip r:embed="rId5"/>
                <a:stretch>
                  <a:fillRect l="-836" t="-6313" r="-889" b="-5556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TextBox 47">
            <a:extLst>
              <a:ext uri="{FF2B5EF4-FFF2-40B4-BE49-F238E27FC236}">
                <a16:creationId xmlns:a16="http://schemas.microsoft.com/office/drawing/2014/main" id="{046C0CE1-6B1F-536A-E25E-4961EAB72AF2}"/>
              </a:ext>
            </a:extLst>
          </p:cNvPr>
          <p:cNvSpPr txBox="1"/>
          <p:nvPr/>
        </p:nvSpPr>
        <p:spPr>
          <a:xfrm>
            <a:off x="4495800" y="447817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E3C15E5-BE1A-685C-4140-1B001B659CFD}"/>
              </a:ext>
            </a:extLst>
          </p:cNvPr>
          <p:cNvSpPr txBox="1"/>
          <p:nvPr/>
        </p:nvSpPr>
        <p:spPr>
          <a:xfrm>
            <a:off x="3865099" y="6393291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509B756-E632-9C3F-6356-B81655A34237}"/>
              </a:ext>
            </a:extLst>
          </p:cNvPr>
          <p:cNvCxnSpPr>
            <a:cxnSpLocks/>
          </p:cNvCxnSpPr>
          <p:nvPr/>
        </p:nvCxnSpPr>
        <p:spPr bwMode="auto">
          <a:xfrm>
            <a:off x="11623040" y="3465610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1901B45-C8C1-D61C-4888-3BC0ECC19C18}"/>
              </a:ext>
            </a:extLst>
          </p:cNvPr>
          <p:cNvSpPr txBox="1"/>
          <p:nvPr/>
        </p:nvSpPr>
        <p:spPr>
          <a:xfrm>
            <a:off x="11253206" y="3000331"/>
            <a:ext cx="938794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4EB370F1-2831-F527-BA67-D4F477E79A79}"/>
              </a:ext>
            </a:extLst>
          </p:cNvPr>
          <p:cNvCxnSpPr>
            <a:cxnSpLocks/>
          </p:cNvCxnSpPr>
          <p:nvPr/>
        </p:nvCxnSpPr>
        <p:spPr bwMode="auto">
          <a:xfrm>
            <a:off x="10841868" y="5467533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860A349-6925-D754-1EE0-83B05C66B9D2}"/>
              </a:ext>
            </a:extLst>
          </p:cNvPr>
          <p:cNvSpPr txBox="1"/>
          <p:nvPr/>
        </p:nvSpPr>
        <p:spPr>
          <a:xfrm>
            <a:off x="10407771" y="5124556"/>
            <a:ext cx="1460785" cy="58477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 deadline</a:t>
            </a:r>
          </a:p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 12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59152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07E59-71EE-AB6E-9299-587E40F865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B9778-23A7-187D-5F44-3EE94A282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688C500-FFCE-EABA-8EEF-0E3CDDAEDD32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9718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64074BE-6046-B56D-6927-91F2698E9388}"/>
              </a:ext>
            </a:extLst>
          </p:cNvPr>
          <p:cNvSpPr txBox="1"/>
          <p:nvPr/>
        </p:nvSpPr>
        <p:spPr>
          <a:xfrm>
            <a:off x="5064535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F60531B-D2C9-01D7-1631-F30E39739BDD}"/>
              </a:ext>
            </a:extLst>
          </p:cNvPr>
          <p:cNvSpPr txBox="1"/>
          <p:nvPr/>
        </p:nvSpPr>
        <p:spPr>
          <a:xfrm>
            <a:off x="8055853" y="3712098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60B0C6EB-C65A-5156-427E-D5755CA6BC04}"/>
              </a:ext>
            </a:extLst>
          </p:cNvPr>
          <p:cNvCxnSpPr>
            <a:cxnSpLocks/>
          </p:cNvCxnSpPr>
          <p:nvPr/>
        </p:nvCxnSpPr>
        <p:spPr bwMode="auto">
          <a:xfrm>
            <a:off x="5139585" y="40213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84FE56B-80C1-1B50-F546-6468D6A46653}"/>
              </a:ext>
            </a:extLst>
          </p:cNvPr>
          <p:cNvCxnSpPr>
            <a:cxnSpLocks/>
          </p:cNvCxnSpPr>
          <p:nvPr/>
        </p:nvCxnSpPr>
        <p:spPr bwMode="auto">
          <a:xfrm>
            <a:off x="8138583" y="40048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Three tasks on two processors under global scheduling</a:t>
                </a:r>
              </a:p>
              <a:p>
                <a:r>
                  <a:rPr lang="en-GB" dirty="0"/>
                  <a:t>With Task </a:t>
                </a:r>
                <a:r>
                  <a:rPr lang="en-US" altLang="zh-CN" dirty="0"/>
                  <a:t>c</a:t>
                </a:r>
                <a:r>
                  <a:rPr lang="en-GB" dirty="0"/>
                  <a:t>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=1.8</m:t>
                    </m:r>
                  </m:oMath>
                </a14:m>
                <a:r>
                  <a:rPr lang="en-GB" dirty="0"/>
                  <a:t>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=10≤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 is interference by higher priority tasks a and b. Its 1st job meets its deadline at time 10. This schedule repeats in future periods, hence task c is schedulable but saturated, as any increase in its WCET or interference would make it </a:t>
                </a:r>
                <a:r>
                  <a:rPr lang="en-GB" dirty="0" err="1"/>
                  <a:t>unschedulable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D1CD1FE7-6F5B-7C39-87AC-0424DE113E6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1960063"/>
              </a:xfrm>
              <a:blipFill>
                <a:blip r:embed="rId4"/>
                <a:stretch>
                  <a:fillRect l="-869" t="-654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93CCB0FE-8A4C-FA25-47BB-63F04E04538D}"/>
              </a:ext>
            </a:extLst>
          </p:cNvPr>
          <p:cNvGraphicFramePr>
            <a:graphicFrameLocks/>
          </p:cNvGraphicFramePr>
          <p:nvPr/>
        </p:nvGraphicFramePr>
        <p:xfrm>
          <a:off x="596366" y="31737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DF28FC0-71DB-44C9-A853-51B11CC18C00}"/>
              </a:ext>
            </a:extLst>
          </p:cNvPr>
          <p:cNvCxnSpPr>
            <a:cxnSpLocks/>
          </p:cNvCxnSpPr>
          <p:nvPr/>
        </p:nvCxnSpPr>
        <p:spPr bwMode="auto">
          <a:xfrm>
            <a:off x="11046828" y="2745242"/>
            <a:ext cx="0" cy="533400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EB2E42D-2B61-3EC6-19FA-49BE32B5C3DF}"/>
              </a:ext>
            </a:extLst>
          </p:cNvPr>
          <p:cNvSpPr txBox="1"/>
          <p:nvPr/>
        </p:nvSpPr>
        <p:spPr>
          <a:xfrm>
            <a:off x="10373802" y="2381945"/>
            <a:ext cx="1579268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10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5301419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CF39BE-E69A-DB0F-2926-434C23E70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Box 41">
            <a:extLst>
              <a:ext uri="{FF2B5EF4-FFF2-40B4-BE49-F238E27FC236}">
                <a16:creationId xmlns:a16="http://schemas.microsoft.com/office/drawing/2014/main" id="{C05AD08B-4EBA-B65A-1781-624665DE1A78}"/>
              </a:ext>
            </a:extLst>
          </p:cNvPr>
          <p:cNvSpPr txBox="1"/>
          <p:nvPr/>
        </p:nvSpPr>
        <p:spPr>
          <a:xfrm>
            <a:off x="2562844" y="6367046"/>
            <a:ext cx="276088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1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11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E15CCE-2762-3406-7A49-B5239E6841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Example 2</a:t>
            </a:r>
            <a:endParaRPr lang="en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1CD3E7B-4901-49FE-BB35-F3AF0180DDC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914764" y="2819400"/>
            <a:ext cx="6248672" cy="174492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117B1F9-8AA0-E39A-2FC0-D6AE0D9BF54D}"/>
              </a:ext>
            </a:extLst>
          </p:cNvPr>
          <p:cNvSpPr txBox="1"/>
          <p:nvPr/>
        </p:nvSpPr>
        <p:spPr>
          <a:xfrm>
            <a:off x="5064535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C2221B3-313A-2354-5B5C-C178BC774B96}"/>
              </a:ext>
            </a:extLst>
          </p:cNvPr>
          <p:cNvSpPr txBox="1"/>
          <p:nvPr/>
        </p:nvSpPr>
        <p:spPr>
          <a:xfrm>
            <a:off x="8055853" y="3581400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2935982-F586-1EC2-635C-9FCB47E4CA69}"/>
              </a:ext>
            </a:extLst>
          </p:cNvPr>
          <p:cNvCxnSpPr>
            <a:cxnSpLocks/>
          </p:cNvCxnSpPr>
          <p:nvPr/>
        </p:nvCxnSpPr>
        <p:spPr bwMode="auto">
          <a:xfrm>
            <a:off x="5139585" y="3868966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F8578832-3EB3-9DC9-9AE2-E1D0D3114B57}"/>
              </a:ext>
            </a:extLst>
          </p:cNvPr>
          <p:cNvCxnSpPr>
            <a:cxnSpLocks/>
          </p:cNvCxnSpPr>
          <p:nvPr/>
        </p:nvCxnSpPr>
        <p:spPr bwMode="auto">
          <a:xfrm>
            <a:off x="8138583" y="3852452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dirty="0"/>
                  <a:t>With Task c’s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11</m:t>
                    </m:r>
                  </m:oMath>
                </a14:m>
                <a:r>
                  <a:rPr lang="en-GB" dirty="0"/>
                  <a:t>, system</a:t>
                </a:r>
                <a:r>
                  <a:rPr lang="en-US" dirty="0"/>
                  <a:t> </a:t>
                </a:r>
                <a:r>
                  <a:rPr lang="en-GB" dirty="0"/>
                  <a:t>utilization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∑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=1.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74</m:t>
                    </m:r>
                  </m:oMath>
                </a14:m>
                <a:r>
                  <a:rPr lang="en-GB" dirty="0"/>
                  <a:t> is reduced. WCRT of task c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=12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&gt;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=10</m:t>
                    </m:r>
                    <m:r>
                      <a:rPr lang="en-GB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dirty="0"/>
                  <a:t> Its 1</a:t>
                </a:r>
                <a:r>
                  <a:rPr lang="en-GB" baseline="30000" dirty="0"/>
                  <a:t>st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3=10≤</m:t>
                    </m:r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=2+1=3</m:t>
                    </m:r>
                  </m:oMath>
                </a14:m>
                <a:r>
                  <a:rPr lang="en-GB" dirty="0"/>
                  <a:t>, but this is not task c’s WCRT. </a:t>
                </a:r>
              </a:p>
              <a:p>
                <a:r>
                  <a:rPr lang="en-GB" dirty="0"/>
                  <a:t>Its 2</a:t>
                </a:r>
                <a:r>
                  <a:rPr lang="en-GB" baseline="30000" dirty="0"/>
                  <a:t>nd</a:t>
                </a:r>
                <a:r>
                  <a:rPr lang="en-GB" dirty="0"/>
                  <a:t> job has response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=7+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5</m:t>
                    </m:r>
                    <m:r>
                      <a:rPr lang="en-GB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12&gt;</m:t>
                    </m:r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=11</m:t>
                    </m:r>
                  </m:oMath>
                </a14:m>
                <a:r>
                  <a:rPr lang="en-GB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=1+2+2=5</m:t>
                    </m:r>
                  </m:oMath>
                </a14:m>
                <a:r>
                  <a:rPr lang="en-GB" dirty="0"/>
                  <a:t>. The 2</a:t>
                </a:r>
                <a:r>
                  <a:rPr lang="en-GB" baseline="30000" dirty="0"/>
                  <a:t>nd</a:t>
                </a:r>
                <a:r>
                  <a:rPr lang="en-GB" dirty="0"/>
                  <a:t> job finishes at time 11+12=23, and misses its deadline at time 22.</a:t>
                </a:r>
              </a:p>
              <a:p>
                <a:r>
                  <a:rPr lang="en-GB" dirty="0"/>
                  <a:t>Another example where the worst-case interference for task c does NOT occur at time 0, when all tasks are initially released at time 0 simultaneously</a:t>
                </a:r>
                <a:endParaRPr lang="en-SE" dirty="0"/>
              </a:p>
            </p:txBody>
          </p:sp>
        </mc:Choice>
        <mc:Fallback xmlns="">
          <p:sp>
            <p:nvSpPr>
              <p:cNvPr id="47" name="Content Placeholder 2">
                <a:extLst>
                  <a:ext uri="{FF2B5EF4-FFF2-40B4-BE49-F238E27FC236}">
                    <a16:creationId xmlns:a16="http://schemas.microsoft.com/office/drawing/2014/main" id="{72268582-23D2-503B-C7C2-705D622018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1" y="754549"/>
                <a:ext cx="11231100" cy="2260695"/>
              </a:xfrm>
              <a:blipFill>
                <a:blip r:embed="rId4"/>
                <a:stretch>
                  <a:fillRect l="-869" t="-5660" r="-543" b="-188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3" name="Group 36">
            <a:extLst>
              <a:ext uri="{FF2B5EF4-FFF2-40B4-BE49-F238E27FC236}">
                <a16:creationId xmlns:a16="http://schemas.microsoft.com/office/drawing/2014/main" id="{83A8A214-7BC2-3710-E631-83E7CCC8C1B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64927020"/>
              </p:ext>
            </p:extLst>
          </p:nvPr>
        </p:nvGraphicFramePr>
        <p:xfrm>
          <a:off x="596366" y="3021304"/>
          <a:ext cx="3657600" cy="1341120"/>
        </p:xfrm>
        <a:graphic>
          <a:graphicData uri="http://schemas.openxmlformats.org/drawingml/2006/table">
            <a:tbl>
              <a:tblPr/>
              <a:tblGrid>
                <a:gridCol w="7320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30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66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02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18611">
                  <a:extLst>
                    <a:ext uri="{9D8B030D-6E8A-4147-A177-3AD203B41FA5}">
                      <a16:colId xmlns:a16="http://schemas.microsoft.com/office/drawing/2014/main" val="4149013771"/>
                    </a:ext>
                  </a:extLst>
                </a:gridCol>
              </a:tblGrid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  <a:endParaRPr kumimoji="0" lang="en-US" altLang="zh-CN" sz="12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T=D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Util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  <a:endParaRPr kumimoji="0" lang="en-US" altLang="zh-CN" sz="16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a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b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173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marL="171569" marR="17156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11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7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0.64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1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marL="171569" marR="171569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0FA9FEF6-CC4E-693A-30CF-507630583AE2}"/>
              </a:ext>
            </a:extLst>
          </p:cNvPr>
          <p:cNvSpPr txBox="1"/>
          <p:nvPr/>
        </p:nvSpPr>
        <p:spPr>
          <a:xfrm>
            <a:off x="5049295" y="4299996"/>
            <a:ext cx="27443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endParaRPr lang="en-SE" sz="1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7" name="组合 17">
            <a:extLst>
              <a:ext uri="{FF2B5EF4-FFF2-40B4-BE49-F238E27FC236}">
                <a16:creationId xmlns:a16="http://schemas.microsoft.com/office/drawing/2014/main" id="{E99C807C-E812-C697-05A2-4E2D5157A3F9}"/>
              </a:ext>
            </a:extLst>
          </p:cNvPr>
          <p:cNvGrpSpPr/>
          <p:nvPr/>
        </p:nvGrpSpPr>
        <p:grpSpPr>
          <a:xfrm>
            <a:off x="3028040" y="4564329"/>
            <a:ext cx="8193679" cy="1857751"/>
            <a:chOff x="228600" y="2895600"/>
            <a:chExt cx="9410316" cy="2133600"/>
          </a:xfrm>
        </p:grpSpPr>
        <p:pic>
          <p:nvPicPr>
            <p:cNvPr id="28" name="Picture 4">
              <a:extLst>
                <a:ext uri="{FF2B5EF4-FFF2-40B4-BE49-F238E27FC236}">
                  <a16:creationId xmlns:a16="http://schemas.microsoft.com/office/drawing/2014/main" id="{70C3F9B0-AB53-5296-9B1F-84B25F4A7F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28600" y="2895600"/>
              <a:ext cx="5829902" cy="2105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</p:pic>
        <p:sp>
          <p:nvSpPr>
            <p:cNvPr id="29" name="矩形 6">
              <a:extLst>
                <a:ext uri="{FF2B5EF4-FFF2-40B4-BE49-F238E27FC236}">
                  <a16:creationId xmlns:a16="http://schemas.microsoft.com/office/drawing/2014/main" id="{80BCF52A-A207-71BE-06EB-C030D324166C}"/>
                </a:ext>
              </a:extLst>
            </p:cNvPr>
            <p:cNvSpPr/>
            <p:nvPr/>
          </p:nvSpPr>
          <p:spPr bwMode="auto">
            <a:xfrm>
              <a:off x="6019800" y="4267200"/>
              <a:ext cx="1371600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E334A5E7-DE83-8A65-940C-CA142487821C}"/>
                </a:ext>
              </a:extLst>
            </p:cNvPr>
            <p:cNvSpPr txBox="1"/>
            <p:nvPr/>
          </p:nvSpPr>
          <p:spPr>
            <a:xfrm>
              <a:off x="7201284" y="4721423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20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33" name="矩形 8">
              <a:extLst>
                <a:ext uri="{FF2B5EF4-FFF2-40B4-BE49-F238E27FC236}">
                  <a16:creationId xmlns:a16="http://schemas.microsoft.com/office/drawing/2014/main" id="{B262D414-F13F-6930-333D-6C0E746CDA7D}"/>
                </a:ext>
              </a:extLst>
            </p:cNvPr>
            <p:cNvSpPr/>
            <p:nvPr/>
          </p:nvSpPr>
          <p:spPr bwMode="auto">
            <a:xfrm>
              <a:off x="7391400" y="4267200"/>
              <a:ext cx="20574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b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4" name="直接箭头连接符 10">
              <a:extLst>
                <a:ext uri="{FF2B5EF4-FFF2-40B4-BE49-F238E27FC236}">
                  <a16:creationId xmlns:a16="http://schemas.microsoft.com/office/drawing/2014/main" id="{92071638-7E64-E167-11D3-F506D759CE40}"/>
                </a:ext>
              </a:extLst>
            </p:cNvPr>
            <p:cNvCxnSpPr/>
            <p:nvPr/>
          </p:nvCxnSpPr>
          <p:spPr bwMode="auto">
            <a:xfrm rot="5400000" flipH="1" flipV="1">
              <a:off x="7086600" y="4343400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矩形 11">
              <a:extLst>
                <a:ext uri="{FF2B5EF4-FFF2-40B4-BE49-F238E27FC236}">
                  <a16:creationId xmlns:a16="http://schemas.microsoft.com/office/drawing/2014/main" id="{F3BF165D-E48E-7B41-C261-13033E4348CF}"/>
                </a:ext>
              </a:extLst>
            </p:cNvPr>
            <p:cNvSpPr/>
            <p:nvPr/>
          </p:nvSpPr>
          <p:spPr bwMode="auto">
            <a:xfrm>
              <a:off x="7390607" y="3276600"/>
              <a:ext cx="1371600" cy="381000"/>
            </a:xfrm>
            <a:prstGeom prst="rect">
              <a:avLst/>
            </a:prstGeom>
            <a:solidFill>
              <a:srgbClr val="B2B2B2"/>
            </a:solidFill>
            <a:ln w="25400" cap="flat" cmpd="sng" algn="ctr">
              <a:solidFill>
                <a:srgbClr val="B2B2B2">
                  <a:shade val="50000"/>
                </a:srgbClr>
              </a:solidFill>
              <a:prstDash val="solid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a</a:t>
              </a:r>
              <a:endPara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36" name="直接箭头连接符 12">
              <a:extLst>
                <a:ext uri="{FF2B5EF4-FFF2-40B4-BE49-F238E27FC236}">
                  <a16:creationId xmlns:a16="http://schemas.microsoft.com/office/drawing/2014/main" id="{85CC2EFB-8108-6291-016A-79CFA9EA30AB}"/>
                </a:ext>
              </a:extLst>
            </p:cNvPr>
            <p:cNvCxnSpPr/>
            <p:nvPr/>
          </p:nvCxnSpPr>
          <p:spPr bwMode="auto">
            <a:xfrm rot="5400000" flipH="1" flipV="1">
              <a:off x="7085012" y="3352006"/>
              <a:ext cx="609600" cy="1588"/>
            </a:xfrm>
            <a:prstGeom prst="straightConnector1">
              <a:avLst/>
            </a:prstGeom>
            <a:solidFill>
              <a:srgbClr val="ECD882"/>
            </a:solidFill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7" name="矩形 13">
              <a:extLst>
                <a:ext uri="{FF2B5EF4-FFF2-40B4-BE49-F238E27FC236}">
                  <a16:creationId xmlns:a16="http://schemas.microsoft.com/office/drawing/2014/main" id="{DD273A76-2847-CF7B-DBDF-8C69C2196566}"/>
                </a:ext>
              </a:extLst>
            </p:cNvPr>
            <p:cNvSpPr/>
            <p:nvPr/>
          </p:nvSpPr>
          <p:spPr bwMode="auto">
            <a:xfrm>
              <a:off x="8762206" y="3276600"/>
              <a:ext cx="686594" cy="381000"/>
            </a:xfrm>
            <a:prstGeom prst="rect">
              <a:avLst/>
            </a:prstGeom>
            <a:noFill/>
            <a:ln w="9525" cap="flat" cmpd="sng" algn="ctr">
              <a:solidFill>
                <a:srgbClr val="40458C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c</a:t>
              </a:r>
              <a:endParaRPr kumimoji="0" lang="zh-CN" altLang="en-US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0A828D31-33BA-02DF-8A53-5532856F470A}"/>
                </a:ext>
              </a:extLst>
            </p:cNvPr>
            <p:cNvSpPr txBox="1"/>
            <p:nvPr/>
          </p:nvSpPr>
          <p:spPr>
            <a:xfrm>
              <a:off x="9258684" y="4692848"/>
              <a:ext cx="38023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ahoma" pitchFamily="34" charset="0"/>
                  <a:ea typeface="+mn-ea"/>
                  <a:cs typeface="+mn-cs"/>
                </a:rPr>
                <a:t>23</a:t>
              </a:r>
              <a:endPara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+mn-ea"/>
                <a:cs typeface="+mn-cs"/>
              </a:endParaRPr>
            </a:p>
          </p:txBody>
        </p:sp>
        <p:cxnSp>
          <p:nvCxnSpPr>
            <p:cNvPr id="45" name="直接连接符 16">
              <a:extLst>
                <a:ext uri="{FF2B5EF4-FFF2-40B4-BE49-F238E27FC236}">
                  <a16:creationId xmlns:a16="http://schemas.microsoft.com/office/drawing/2014/main" id="{C75ADB0B-13B5-BCC8-EF10-F597D1FB2BA0}"/>
                </a:ext>
              </a:extLst>
            </p:cNvPr>
            <p:cNvCxnSpPr/>
            <p:nvPr/>
          </p:nvCxnSpPr>
          <p:spPr bwMode="auto">
            <a:xfrm>
              <a:off x="6019800" y="3657600"/>
              <a:ext cx="1372395" cy="1588"/>
            </a:xfrm>
            <a:prstGeom prst="line">
              <a:avLst/>
            </a:prstGeom>
            <a:solidFill>
              <a:srgbClr val="ECD882"/>
            </a:solidFill>
            <a:ln w="9525" cap="flat" cmpd="sng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11F5EE8D-FF48-620A-244E-205FD704EF96}"/>
              </a:ext>
            </a:extLst>
          </p:cNvPr>
          <p:cNvSpPr txBox="1"/>
          <p:nvPr/>
        </p:nvSpPr>
        <p:spPr>
          <a:xfrm>
            <a:off x="4052165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1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33B9A3C-6445-E6E8-E7BC-4A3FC924F00D}"/>
              </a:ext>
            </a:extLst>
          </p:cNvPr>
          <p:cNvCxnSpPr>
            <a:cxnSpLocks/>
          </p:cNvCxnSpPr>
          <p:nvPr/>
        </p:nvCxnSpPr>
        <p:spPr bwMode="auto">
          <a:xfrm>
            <a:off x="4439695" y="5715000"/>
            <a:ext cx="609600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E5ED584C-EBE6-953C-EC55-BDC450592D13}"/>
              </a:ext>
            </a:extLst>
          </p:cNvPr>
          <p:cNvSpPr txBox="1"/>
          <p:nvPr/>
        </p:nvSpPr>
        <p:spPr>
          <a:xfrm>
            <a:off x="6857519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B7F617E6-CC6A-344D-EAA7-6358014166EE}"/>
              </a:ext>
            </a:extLst>
          </p:cNvPr>
          <p:cNvCxnSpPr>
            <a:cxnSpLocks/>
          </p:cNvCxnSpPr>
          <p:nvPr/>
        </p:nvCxnSpPr>
        <p:spPr bwMode="auto">
          <a:xfrm>
            <a:off x="6932569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D85205B-F996-BC6F-BA33-3CD0C2082931}"/>
              </a:ext>
            </a:extLst>
          </p:cNvPr>
          <p:cNvSpPr txBox="1"/>
          <p:nvPr/>
        </p:nvSpPr>
        <p:spPr>
          <a:xfrm>
            <a:off x="9209516" y="5415071"/>
            <a:ext cx="13846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chemeClr val="accent1">
                    <a:lumMod val="50000"/>
                  </a:schemeClr>
                </a:solidFill>
                <a:latin typeface="Gill Sans Light"/>
              </a:rPr>
              <a:t>Interference of 2</a:t>
            </a:r>
            <a:endParaRPr lang="en-SE" sz="1400" dirty="0">
              <a:solidFill>
                <a:schemeClr val="accent1">
                  <a:lumMod val="50000"/>
                </a:schemeClr>
              </a:solidFill>
              <a:latin typeface="Gill Sans Light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FC6B261-EDF8-9131-600E-CABACDAF43C8}"/>
              </a:ext>
            </a:extLst>
          </p:cNvPr>
          <p:cNvCxnSpPr>
            <a:cxnSpLocks/>
          </p:cNvCxnSpPr>
          <p:nvPr/>
        </p:nvCxnSpPr>
        <p:spPr bwMode="auto">
          <a:xfrm>
            <a:off x="9284566" y="5715000"/>
            <a:ext cx="1179576" cy="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/>
            <a:tailEnd type="triangle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CD5703E-3DBD-E743-79B4-F8017518CC41}"/>
              </a:ext>
            </a:extLst>
          </p:cNvPr>
          <p:cNvCxnSpPr>
            <a:cxnSpLocks/>
          </p:cNvCxnSpPr>
          <p:nvPr/>
        </p:nvCxnSpPr>
        <p:spPr bwMode="auto">
          <a:xfrm flipV="1">
            <a:off x="3810000" y="609033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7D214E18-BA85-3E55-57DB-C32F4A1B2004}"/>
              </a:ext>
            </a:extLst>
          </p:cNvPr>
          <p:cNvCxnSpPr>
            <a:cxnSpLocks/>
          </p:cNvCxnSpPr>
          <p:nvPr/>
        </p:nvCxnSpPr>
        <p:spPr bwMode="auto">
          <a:xfrm flipV="1">
            <a:off x="10425449" y="6069059"/>
            <a:ext cx="0" cy="331741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FDF83598-2611-B14D-71C2-58DDB5C91521}"/>
              </a:ext>
            </a:extLst>
          </p:cNvPr>
          <p:cNvSpPr txBox="1"/>
          <p:nvPr/>
        </p:nvSpPr>
        <p:spPr>
          <a:xfrm>
            <a:off x="8991601" y="6367046"/>
            <a:ext cx="2831766" cy="33855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c’s 2</a:t>
            </a:r>
            <a:r>
              <a:rPr lang="en-GB" sz="1600" b="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nd</a:t>
            </a:r>
            <a:r>
              <a:rPr lang="en-GB" sz="16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job’s deadline at 22</a:t>
            </a:r>
            <a:endParaRPr lang="en-SE" sz="16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1787085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4372A-F89C-E45B-F4DE-45AFB6F2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EC27CC1-2CCB-813D-7634-87FA44C641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8915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8F32999-4092-4D73-86B7-0A9A716DAF2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Resource Synchronization Protocols</a:t>
            </a:r>
          </a:p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(for Fixed-Priority Scheduling)</a:t>
            </a:r>
          </a:p>
        </p:txBody>
      </p:sp>
    </p:spTree>
    <p:extLst>
      <p:ext uri="{BB962C8B-B14F-4D97-AF65-F5344CB8AC3E}">
        <p14:creationId xmlns:p14="http://schemas.microsoft.com/office/powerpoint/2010/main" val="170800697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Resource Sharing</a:t>
            </a:r>
          </a:p>
        </p:txBody>
      </p:sp>
      <p:sp>
        <p:nvSpPr>
          <p:cNvPr id="1064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15444" y="831372"/>
            <a:ext cx="6595310" cy="586740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zh-CN" dirty="0"/>
              <a:t>When two tasks access shared resources (variables), mutexes (or binary semaphores) are used to protect critical sections. </a:t>
            </a:r>
            <a:r>
              <a:rPr lang="en-US" altLang="zh-CN" dirty="0">
                <a:ea typeface="宋体" charset="-122"/>
              </a:rPr>
              <a:t>Each Critical Section (CS)</a:t>
            </a:r>
            <a:r>
              <a:rPr lang="en-US" altLang="zh-CN" baseline="-25000" dirty="0">
                <a:ea typeface="宋体" charset="-122"/>
              </a:rPr>
              <a:t> </a:t>
            </a:r>
            <a:r>
              <a:rPr lang="en-US" altLang="zh-CN" dirty="0">
                <a:ea typeface="宋体" charset="-122"/>
              </a:rPr>
              <a:t>must begin with lock(s) and end with unlock(s)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A task waiting for a </a:t>
            </a:r>
            <a:r>
              <a:rPr lang="en-US" altLang="zh-CN" dirty="0"/>
              <a:t>shared</a:t>
            </a:r>
            <a:r>
              <a:rPr lang="en-US" altLang="zh-CN" dirty="0">
                <a:ea typeface="宋体" charset="-122"/>
              </a:rPr>
              <a:t> resource is blocked on that resource. Otherwise, it proceeds by entering the critical section and holds the resource</a:t>
            </a:r>
          </a:p>
          <a:p>
            <a:pPr eaLnBrk="1" hangingPunct="1">
              <a:defRPr/>
            </a:pPr>
            <a:r>
              <a:rPr lang="en-US" altLang="zh-CN" dirty="0">
                <a:ea typeface="宋体" charset="-122"/>
              </a:rPr>
              <a:t>Tasks blocked on the same resource are kept in a queue. When a running task invokes lock(s) when s is already locked, it enters the waiting state, until another task unlocks s</a:t>
            </a:r>
            <a:endParaRPr lang="zh-CN" altLang="zh-CN" dirty="0">
              <a:ea typeface="宋体" charset="-122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id="{C0FA09CD-8795-6FE0-345D-883B803FE5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891904" y="4217988"/>
            <a:ext cx="5300096" cy="21608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5125" name="Group 5124">
            <a:extLst>
              <a:ext uri="{FF2B5EF4-FFF2-40B4-BE49-F238E27FC236}">
                <a16:creationId xmlns:a16="http://schemas.microsoft.com/office/drawing/2014/main" id="{CE4D0C53-E1D5-29B1-F84E-78BAEE6D0566}"/>
              </a:ext>
            </a:extLst>
          </p:cNvPr>
          <p:cNvGrpSpPr/>
          <p:nvPr/>
        </p:nvGrpSpPr>
        <p:grpSpPr>
          <a:xfrm>
            <a:off x="6876964" y="167981"/>
            <a:ext cx="4843855" cy="3601313"/>
            <a:chOff x="8695944" y="594545"/>
            <a:chExt cx="2332102" cy="1733873"/>
          </a:xfrm>
        </p:grpSpPr>
        <p:grpSp>
          <p:nvGrpSpPr>
            <p:cNvPr id="36" name="object 125">
              <a:extLst>
                <a:ext uri="{FF2B5EF4-FFF2-40B4-BE49-F238E27FC236}">
                  <a16:creationId xmlns:a16="http://schemas.microsoft.com/office/drawing/2014/main" id="{CCB37FD7-8523-2794-CBC2-BE93E420225F}"/>
                </a:ext>
              </a:extLst>
            </p:cNvPr>
            <p:cNvGrpSpPr/>
            <p:nvPr/>
          </p:nvGrpSpPr>
          <p:grpSpPr>
            <a:xfrm>
              <a:off x="10515600" y="990600"/>
              <a:ext cx="512445" cy="462280"/>
              <a:chOff x="6005321" y="7852409"/>
              <a:chExt cx="512445" cy="462280"/>
            </a:xfrm>
          </p:grpSpPr>
          <p:pic>
            <p:nvPicPr>
              <p:cNvPr id="37" name="object 126">
                <a:extLst>
                  <a:ext uri="{FF2B5EF4-FFF2-40B4-BE49-F238E27FC236}">
                    <a16:creationId xmlns:a16="http://schemas.microsoft.com/office/drawing/2014/main" id="{FA6B28ED-3C55-3D5A-A6CC-9CC9A95B40A6}"/>
                  </a:ext>
                </a:extLst>
              </p:cNvPr>
              <p:cNvPicPr/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6006845" y="8071865"/>
                <a:ext cx="509016" cy="242316"/>
              </a:xfrm>
              <a:prstGeom prst="rect">
                <a:avLst/>
              </a:prstGeom>
            </p:spPr>
          </p:pic>
          <p:sp>
            <p:nvSpPr>
              <p:cNvPr id="38" name="object 127">
                <a:extLst>
                  <a:ext uri="{FF2B5EF4-FFF2-40B4-BE49-F238E27FC236}">
                    <a16:creationId xmlns:a16="http://schemas.microsoft.com/office/drawing/2014/main" id="{C3828730-FFFD-3347-BEF8-7D090EDC11F6}"/>
                  </a:ext>
                </a:extLst>
              </p:cNvPr>
              <p:cNvSpPr/>
              <p:nvPr/>
            </p:nvSpPr>
            <p:spPr>
              <a:xfrm>
                <a:off x="6005322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27" y="0"/>
                    </a:lnTo>
                    <a:lnTo>
                      <a:pt x="510527" y="2540"/>
                    </a:lnTo>
                    <a:lnTo>
                      <a:pt x="509905" y="2540"/>
                    </a:lnTo>
                    <a:lnTo>
                      <a:pt x="509905" y="1917"/>
                    </a:lnTo>
                    <a:lnTo>
                      <a:pt x="510527" y="2540"/>
                    </a:lnTo>
                    <a:lnTo>
                      <a:pt x="510527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39" name="object 128">
                <a:extLst>
                  <a:ext uri="{FF2B5EF4-FFF2-40B4-BE49-F238E27FC236}">
                    <a16:creationId xmlns:a16="http://schemas.microsoft.com/office/drawing/2014/main" id="{1EF91D8C-27D9-C6A9-A753-6F1CD3D51CC3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6006845" y="7853933"/>
                <a:ext cx="509016" cy="217931"/>
              </a:xfrm>
              <a:prstGeom prst="rect">
                <a:avLst/>
              </a:prstGeom>
            </p:spPr>
          </p:pic>
          <p:sp>
            <p:nvSpPr>
              <p:cNvPr id="40" name="object 129">
                <a:extLst>
                  <a:ext uri="{FF2B5EF4-FFF2-40B4-BE49-F238E27FC236}">
                    <a16:creationId xmlns:a16="http://schemas.microsoft.com/office/drawing/2014/main" id="{F05975E4-884F-76DA-F8A2-3C195A831966}"/>
                  </a:ext>
                </a:extLst>
              </p:cNvPr>
              <p:cNvSpPr/>
              <p:nvPr/>
            </p:nvSpPr>
            <p:spPr>
              <a:xfrm>
                <a:off x="6005321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4" y="220980"/>
                    </a:lnTo>
                    <a:lnTo>
                      <a:pt x="512064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4" y="217932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4" y="219456"/>
                    </a:lnTo>
                    <a:lnTo>
                      <a:pt x="512064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grpSp>
          <p:nvGrpSpPr>
            <p:cNvPr id="41" name="object 131">
              <a:extLst>
                <a:ext uri="{FF2B5EF4-FFF2-40B4-BE49-F238E27FC236}">
                  <a16:creationId xmlns:a16="http://schemas.microsoft.com/office/drawing/2014/main" id="{EEFA1620-17E9-3960-6817-88F6E0F374E5}"/>
                </a:ext>
              </a:extLst>
            </p:cNvPr>
            <p:cNvGrpSpPr/>
            <p:nvPr/>
          </p:nvGrpSpPr>
          <p:grpSpPr>
            <a:xfrm>
              <a:off x="8695944" y="990600"/>
              <a:ext cx="512445" cy="462280"/>
              <a:chOff x="4185665" y="7852409"/>
              <a:chExt cx="512445" cy="462280"/>
            </a:xfrm>
          </p:grpSpPr>
          <p:pic>
            <p:nvPicPr>
              <p:cNvPr id="42" name="object 132">
                <a:extLst>
                  <a:ext uri="{FF2B5EF4-FFF2-40B4-BE49-F238E27FC236}">
                    <a16:creationId xmlns:a16="http://schemas.microsoft.com/office/drawing/2014/main" id="{4AE9F5AF-C947-1C44-FA06-84097F5852DE}"/>
                  </a:ext>
                </a:extLst>
              </p:cNvPr>
              <p:cNvPicPr/>
              <p:nvPr/>
            </p:nvPicPr>
            <p:blipFill>
              <a:blip r:embed="rId6" cstate="print"/>
              <a:stretch>
                <a:fillRect/>
              </a:stretch>
            </p:blipFill>
            <p:spPr>
              <a:xfrm>
                <a:off x="4187189" y="8071865"/>
                <a:ext cx="509015" cy="242316"/>
              </a:xfrm>
              <a:prstGeom prst="rect">
                <a:avLst/>
              </a:prstGeom>
            </p:spPr>
          </p:pic>
          <p:sp>
            <p:nvSpPr>
              <p:cNvPr id="43" name="object 133">
                <a:extLst>
                  <a:ext uri="{FF2B5EF4-FFF2-40B4-BE49-F238E27FC236}">
                    <a16:creationId xmlns:a16="http://schemas.microsoft.com/office/drawing/2014/main" id="{075651A6-C689-D35C-A902-DAB4F869B30D}"/>
                  </a:ext>
                </a:extLst>
              </p:cNvPr>
              <p:cNvSpPr/>
              <p:nvPr/>
            </p:nvSpPr>
            <p:spPr>
              <a:xfrm>
                <a:off x="4185666" y="8070849"/>
                <a:ext cx="512445" cy="24384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43840">
                    <a:moveTo>
                      <a:pt x="512064" y="0"/>
                    </a:moveTo>
                    <a:lnTo>
                      <a:pt x="510540" y="0"/>
                    </a:lnTo>
                    <a:lnTo>
                      <a:pt x="510540" y="2540"/>
                    </a:lnTo>
                    <a:lnTo>
                      <a:pt x="509892" y="2540"/>
                    </a:lnTo>
                    <a:lnTo>
                      <a:pt x="509892" y="1892"/>
                    </a:lnTo>
                    <a:lnTo>
                      <a:pt x="510540" y="2540"/>
                    </a:lnTo>
                    <a:lnTo>
                      <a:pt x="510540" y="0"/>
                    </a:lnTo>
                    <a:lnTo>
                      <a:pt x="2794" y="0"/>
                    </a:lnTo>
                    <a:lnTo>
                      <a:pt x="2794" y="1270"/>
                    </a:lnTo>
                    <a:lnTo>
                      <a:pt x="2159" y="1905"/>
                    </a:lnTo>
                    <a:lnTo>
                      <a:pt x="2159" y="1270"/>
                    </a:lnTo>
                    <a:lnTo>
                      <a:pt x="2794" y="1270"/>
                    </a:lnTo>
                    <a:lnTo>
                      <a:pt x="2794" y="0"/>
                    </a:lnTo>
                    <a:lnTo>
                      <a:pt x="0" y="0"/>
                    </a:lnTo>
                    <a:lnTo>
                      <a:pt x="0" y="1270"/>
                    </a:lnTo>
                    <a:lnTo>
                      <a:pt x="0" y="2540"/>
                    </a:lnTo>
                    <a:lnTo>
                      <a:pt x="0" y="243840"/>
                    </a:lnTo>
                    <a:lnTo>
                      <a:pt x="3048" y="243840"/>
                    </a:lnTo>
                    <a:lnTo>
                      <a:pt x="3048" y="2540"/>
                    </a:lnTo>
                    <a:lnTo>
                      <a:pt x="509016" y="2540"/>
                    </a:lnTo>
                    <a:lnTo>
                      <a:pt x="509016" y="243840"/>
                    </a:lnTo>
                    <a:lnTo>
                      <a:pt x="512064" y="243840"/>
                    </a:lnTo>
                    <a:lnTo>
                      <a:pt x="512064" y="2540"/>
                    </a:lnTo>
                    <a:lnTo>
                      <a:pt x="512064" y="1270"/>
                    </a:lnTo>
                    <a:lnTo>
                      <a:pt x="512064" y="101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44" name="object 134">
                <a:extLst>
                  <a:ext uri="{FF2B5EF4-FFF2-40B4-BE49-F238E27FC236}">
                    <a16:creationId xmlns:a16="http://schemas.microsoft.com/office/drawing/2014/main" id="{C725CD98-288E-B23A-A78D-D0334D98A029}"/>
                  </a:ext>
                </a:extLst>
              </p:cNvPr>
              <p:cNvPicPr/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4187189" y="7853933"/>
                <a:ext cx="509015" cy="217931"/>
              </a:xfrm>
              <a:prstGeom prst="rect">
                <a:avLst/>
              </a:prstGeom>
            </p:spPr>
          </p:pic>
          <p:sp>
            <p:nvSpPr>
              <p:cNvPr id="45" name="object 135">
                <a:extLst>
                  <a:ext uri="{FF2B5EF4-FFF2-40B4-BE49-F238E27FC236}">
                    <a16:creationId xmlns:a16="http://schemas.microsoft.com/office/drawing/2014/main" id="{E8962E59-E725-D5BE-39E5-1524240B3757}"/>
                  </a:ext>
                </a:extLst>
              </p:cNvPr>
              <p:cNvSpPr/>
              <p:nvPr/>
            </p:nvSpPr>
            <p:spPr>
              <a:xfrm>
                <a:off x="4185665" y="7852409"/>
                <a:ext cx="512445" cy="220979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0979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20980"/>
                    </a:lnTo>
                    <a:lnTo>
                      <a:pt x="512063" y="220980"/>
                    </a:lnTo>
                    <a:lnTo>
                      <a:pt x="512063" y="219456"/>
                    </a:lnTo>
                    <a:lnTo>
                      <a:pt x="3048" y="219456"/>
                    </a:lnTo>
                    <a:lnTo>
                      <a:pt x="1524" y="217932"/>
                    </a:lnTo>
                    <a:lnTo>
                      <a:pt x="3048" y="217932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3" y="1524"/>
                    </a:lnTo>
                    <a:lnTo>
                      <a:pt x="512063" y="0"/>
                    </a:lnTo>
                    <a:close/>
                  </a:path>
                  <a:path w="512445" h="220979">
                    <a:moveTo>
                      <a:pt x="3048" y="217932"/>
                    </a:moveTo>
                    <a:lnTo>
                      <a:pt x="1524" y="217932"/>
                    </a:lnTo>
                    <a:lnTo>
                      <a:pt x="3048" y="219456"/>
                    </a:lnTo>
                    <a:lnTo>
                      <a:pt x="3048" y="217932"/>
                    </a:lnTo>
                    <a:close/>
                  </a:path>
                  <a:path w="512445" h="220979">
                    <a:moveTo>
                      <a:pt x="509016" y="217932"/>
                    </a:moveTo>
                    <a:lnTo>
                      <a:pt x="3048" y="217932"/>
                    </a:lnTo>
                    <a:lnTo>
                      <a:pt x="3048" y="219456"/>
                    </a:lnTo>
                    <a:lnTo>
                      <a:pt x="509016" y="219456"/>
                    </a:lnTo>
                    <a:lnTo>
                      <a:pt x="509016" y="217932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509016" y="219456"/>
                    </a:lnTo>
                    <a:lnTo>
                      <a:pt x="510539" y="217932"/>
                    </a:lnTo>
                    <a:lnTo>
                      <a:pt x="512063" y="217932"/>
                    </a:lnTo>
                    <a:lnTo>
                      <a:pt x="512063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217932"/>
                    </a:moveTo>
                    <a:lnTo>
                      <a:pt x="510539" y="217932"/>
                    </a:lnTo>
                    <a:lnTo>
                      <a:pt x="509016" y="219456"/>
                    </a:lnTo>
                    <a:lnTo>
                      <a:pt x="512063" y="219456"/>
                    </a:lnTo>
                    <a:lnTo>
                      <a:pt x="512063" y="217932"/>
                    </a:lnTo>
                    <a:close/>
                  </a:path>
                  <a:path w="512445" h="220979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0979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0979">
                    <a:moveTo>
                      <a:pt x="512063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3" y="3048"/>
                    </a:lnTo>
                    <a:lnTo>
                      <a:pt x="512063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46" name="object 136">
              <a:extLst>
                <a:ext uri="{FF2B5EF4-FFF2-40B4-BE49-F238E27FC236}">
                  <a16:creationId xmlns:a16="http://schemas.microsoft.com/office/drawing/2014/main" id="{2DD0297C-3714-D9F4-7C79-759D94408546}"/>
                </a:ext>
              </a:extLst>
            </p:cNvPr>
            <p:cNvSpPr txBox="1"/>
            <p:nvPr/>
          </p:nvSpPr>
          <p:spPr>
            <a:xfrm>
              <a:off x="9710644" y="594545"/>
              <a:ext cx="647702" cy="105208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marR="5080" indent="173355" algn="ctr" eaLnBrk="1" fontAlgn="auto" hangingPunct="1">
                <a:lnSpc>
                  <a:spcPct val="102000"/>
                </a:lnSpc>
                <a:spcBef>
                  <a:spcPts val="90"/>
                </a:spcBef>
                <a:spcAft>
                  <a:spcPts val="0"/>
                </a:spcAft>
              </a:pPr>
              <a:endParaRPr sz="14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7" name="object 137">
              <a:extLst>
                <a:ext uri="{FF2B5EF4-FFF2-40B4-BE49-F238E27FC236}">
                  <a16:creationId xmlns:a16="http://schemas.microsoft.com/office/drawing/2014/main" id="{CBCBAF78-0D9E-FEFD-E732-B9D6184B8298}"/>
                </a:ext>
              </a:extLst>
            </p:cNvPr>
            <p:cNvSpPr txBox="1"/>
            <p:nvPr/>
          </p:nvSpPr>
          <p:spPr>
            <a:xfrm>
              <a:off x="9308593" y="1354325"/>
              <a:ext cx="227965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write</a:t>
              </a:r>
              <a:endParaRPr sz="1600"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48" name="object 138">
              <a:extLst>
                <a:ext uri="{FF2B5EF4-FFF2-40B4-BE49-F238E27FC236}">
                  <a16:creationId xmlns:a16="http://schemas.microsoft.com/office/drawing/2014/main" id="{8AC17C0F-F0E3-62CE-3F81-C54A96D6E7FC}"/>
                </a:ext>
              </a:extLst>
            </p:cNvPr>
            <p:cNvSpPr txBox="1"/>
            <p:nvPr/>
          </p:nvSpPr>
          <p:spPr>
            <a:xfrm>
              <a:off x="10201657" y="1354325"/>
              <a:ext cx="199390" cy="125336"/>
            </a:xfrm>
            <a:prstGeom prst="rect">
              <a:avLst/>
            </a:prstGeom>
          </p:spPr>
          <p:txBody>
            <a:bodyPr vert="horz" wrap="square" lIns="0" tIns="13970" rIns="0" bIns="0" rtlCol="0">
              <a:spAutoFit/>
            </a:bodyPr>
            <a:lstStyle/>
            <a:p>
              <a:pPr eaLnBrk="1" fontAlgn="auto" hangingPunct="1">
                <a:spcBef>
                  <a:spcPts val="110"/>
                </a:spcBef>
                <a:spcAft>
                  <a:spcPts val="0"/>
                </a:spcAft>
              </a:pPr>
              <a:r>
                <a:rPr sz="160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read</a:t>
              </a:r>
              <a:endParaRPr sz="1600" b="0" kern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grpSp>
          <p:nvGrpSpPr>
            <p:cNvPr id="49" name="object 139">
              <a:extLst>
                <a:ext uri="{FF2B5EF4-FFF2-40B4-BE49-F238E27FC236}">
                  <a16:creationId xmlns:a16="http://schemas.microsoft.com/office/drawing/2014/main" id="{B864B428-2AE8-4E82-C14A-F16C759751B6}"/>
                </a:ext>
              </a:extLst>
            </p:cNvPr>
            <p:cNvGrpSpPr/>
            <p:nvPr/>
          </p:nvGrpSpPr>
          <p:grpSpPr>
            <a:xfrm>
              <a:off x="8695945" y="1377950"/>
              <a:ext cx="2332101" cy="950468"/>
              <a:chOff x="4185666" y="8239759"/>
              <a:chExt cx="2332101" cy="950468"/>
            </a:xfrm>
          </p:grpSpPr>
          <p:pic>
            <p:nvPicPr>
              <p:cNvPr id="50" name="object 140">
                <a:extLst>
                  <a:ext uri="{FF2B5EF4-FFF2-40B4-BE49-F238E27FC236}">
                    <a16:creationId xmlns:a16="http://schemas.microsoft.com/office/drawing/2014/main" id="{511AE51A-01F8-FB6E-D83C-9DC41E4A66E2}"/>
                  </a:ext>
                </a:extLst>
              </p:cNvPr>
              <p:cNvPicPr/>
              <p:nvPr/>
            </p:nvPicPr>
            <p:blipFill>
              <a:blip r:embed="rId7" cstate="print"/>
              <a:stretch>
                <a:fillRect/>
              </a:stretch>
            </p:blipFill>
            <p:spPr>
              <a:xfrm>
                <a:off x="5132832" y="8241791"/>
                <a:ext cx="437388" cy="72390"/>
              </a:xfrm>
              <a:prstGeom prst="rect">
                <a:avLst/>
              </a:prstGeom>
            </p:spPr>
          </p:pic>
          <p:sp>
            <p:nvSpPr>
              <p:cNvPr id="51" name="object 141">
                <a:extLst>
                  <a:ext uri="{FF2B5EF4-FFF2-40B4-BE49-F238E27FC236}">
                    <a16:creationId xmlns:a16="http://schemas.microsoft.com/office/drawing/2014/main" id="{0C250037-308C-D1CB-3493-78CC33243678}"/>
                  </a:ext>
                </a:extLst>
              </p:cNvPr>
              <p:cNvSpPr/>
              <p:nvPr/>
            </p:nvSpPr>
            <p:spPr>
              <a:xfrm>
                <a:off x="5131308" y="8239759"/>
                <a:ext cx="440690" cy="74930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74929">
                    <a:moveTo>
                      <a:pt x="440436" y="0"/>
                    </a:moveTo>
                    <a:lnTo>
                      <a:pt x="2540" y="0"/>
                    </a:lnTo>
                    <a:lnTo>
                      <a:pt x="2540" y="2540"/>
                    </a:lnTo>
                    <a:lnTo>
                      <a:pt x="1905" y="3175"/>
                    </a:lnTo>
                    <a:lnTo>
                      <a:pt x="1905" y="2540"/>
                    </a:lnTo>
                    <a:lnTo>
                      <a:pt x="2540" y="2540"/>
                    </a:lnTo>
                    <a:lnTo>
                      <a:pt x="2540" y="0"/>
                    </a:lnTo>
                    <a:lnTo>
                      <a:pt x="0" y="0"/>
                    </a:lnTo>
                    <a:lnTo>
                      <a:pt x="0" y="2540"/>
                    </a:lnTo>
                    <a:lnTo>
                      <a:pt x="0" y="3810"/>
                    </a:lnTo>
                    <a:lnTo>
                      <a:pt x="0" y="74930"/>
                    </a:lnTo>
                    <a:lnTo>
                      <a:pt x="3048" y="74930"/>
                    </a:lnTo>
                    <a:lnTo>
                      <a:pt x="3048" y="3810"/>
                    </a:lnTo>
                    <a:lnTo>
                      <a:pt x="1905" y="3810"/>
                    </a:lnTo>
                    <a:lnTo>
                      <a:pt x="1905" y="3556"/>
                    </a:lnTo>
                    <a:lnTo>
                      <a:pt x="3048" y="3556"/>
                    </a:lnTo>
                    <a:lnTo>
                      <a:pt x="437388" y="3556"/>
                    </a:lnTo>
                    <a:lnTo>
                      <a:pt x="437388" y="3810"/>
                    </a:lnTo>
                    <a:lnTo>
                      <a:pt x="437388" y="74930"/>
                    </a:lnTo>
                    <a:lnTo>
                      <a:pt x="440436" y="74930"/>
                    </a:lnTo>
                    <a:lnTo>
                      <a:pt x="440436" y="3810"/>
                    </a:lnTo>
                    <a:lnTo>
                      <a:pt x="438531" y="3810"/>
                    </a:lnTo>
                    <a:lnTo>
                      <a:pt x="438531" y="3175"/>
                    </a:lnTo>
                    <a:lnTo>
                      <a:pt x="438912" y="3556"/>
                    </a:lnTo>
                    <a:lnTo>
                      <a:pt x="440436" y="3556"/>
                    </a:lnTo>
                    <a:lnTo>
                      <a:pt x="440436" y="2540"/>
                    </a:lnTo>
                    <a:lnTo>
                      <a:pt x="440436" y="2032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3" name="object 143">
                <a:extLst>
                  <a:ext uri="{FF2B5EF4-FFF2-40B4-BE49-F238E27FC236}">
                    <a16:creationId xmlns:a16="http://schemas.microsoft.com/office/drawing/2014/main" id="{6EBF7918-1E2F-BE18-6DDE-F5573AF35E30}"/>
                  </a:ext>
                </a:extLst>
              </p:cNvPr>
              <p:cNvPicPr/>
              <p:nvPr/>
            </p:nvPicPr>
            <p:blipFill>
              <a:blip r:embed="rId8" cstate="print"/>
              <a:stretch>
                <a:fillRect/>
              </a:stretch>
            </p:blipFill>
            <p:spPr>
              <a:xfrm>
                <a:off x="6006846" y="8314181"/>
                <a:ext cx="509016" cy="655320"/>
              </a:xfrm>
              <a:prstGeom prst="rect">
                <a:avLst/>
              </a:prstGeom>
            </p:spPr>
          </p:pic>
          <p:sp>
            <p:nvSpPr>
              <p:cNvPr id="54" name="object 144">
                <a:extLst>
                  <a:ext uri="{FF2B5EF4-FFF2-40B4-BE49-F238E27FC236}">
                    <a16:creationId xmlns:a16="http://schemas.microsoft.com/office/drawing/2014/main" id="{DD50C0A8-E5E2-3B3E-36F1-9F24AF0B9CB1}"/>
                  </a:ext>
                </a:extLst>
              </p:cNvPr>
              <p:cNvSpPr/>
              <p:nvPr/>
            </p:nvSpPr>
            <p:spPr>
              <a:xfrm>
                <a:off x="6005322" y="8314689"/>
                <a:ext cx="512445" cy="65659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656590">
                    <a:moveTo>
                      <a:pt x="512064" y="0"/>
                    </a:moveTo>
                    <a:lnTo>
                      <a:pt x="509016" y="0"/>
                    </a:lnTo>
                    <a:lnTo>
                      <a:pt x="509016" y="652780"/>
                    </a:lnTo>
                    <a:lnTo>
                      <a:pt x="509016" y="653288"/>
                    </a:lnTo>
                    <a:lnTo>
                      <a:pt x="509016" y="654812"/>
                    </a:lnTo>
                    <a:lnTo>
                      <a:pt x="509016" y="655320"/>
                    </a:lnTo>
                    <a:lnTo>
                      <a:pt x="2286" y="655320"/>
                    </a:lnTo>
                    <a:lnTo>
                      <a:pt x="2286" y="654050"/>
                    </a:lnTo>
                    <a:lnTo>
                      <a:pt x="3048" y="654812"/>
                    </a:lnTo>
                    <a:lnTo>
                      <a:pt x="509016" y="654812"/>
                    </a:lnTo>
                    <a:lnTo>
                      <a:pt x="509016" y="653288"/>
                    </a:lnTo>
                    <a:lnTo>
                      <a:pt x="3048" y="653288"/>
                    </a:lnTo>
                    <a:lnTo>
                      <a:pt x="2286" y="653288"/>
                    </a:lnTo>
                    <a:lnTo>
                      <a:pt x="2286" y="652780"/>
                    </a:lnTo>
                    <a:lnTo>
                      <a:pt x="3048" y="65278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652780"/>
                    </a:lnTo>
                    <a:lnTo>
                      <a:pt x="0" y="655320"/>
                    </a:lnTo>
                    <a:lnTo>
                      <a:pt x="0" y="656590"/>
                    </a:lnTo>
                    <a:lnTo>
                      <a:pt x="512064" y="656590"/>
                    </a:lnTo>
                    <a:lnTo>
                      <a:pt x="512064" y="655320"/>
                    </a:lnTo>
                    <a:lnTo>
                      <a:pt x="509778" y="655320"/>
                    </a:lnTo>
                    <a:lnTo>
                      <a:pt x="509778" y="654812"/>
                    </a:lnTo>
                    <a:lnTo>
                      <a:pt x="512064" y="654812"/>
                    </a:lnTo>
                    <a:lnTo>
                      <a:pt x="512064" y="653288"/>
                    </a:lnTo>
                    <a:lnTo>
                      <a:pt x="510527" y="653288"/>
                    </a:lnTo>
                    <a:lnTo>
                      <a:pt x="509778" y="654050"/>
                    </a:lnTo>
                    <a:lnTo>
                      <a:pt x="509778" y="652780"/>
                    </a:lnTo>
                    <a:lnTo>
                      <a:pt x="512064" y="652780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5" name="object 145">
                <a:extLst>
                  <a:ext uri="{FF2B5EF4-FFF2-40B4-BE49-F238E27FC236}">
                    <a16:creationId xmlns:a16="http://schemas.microsoft.com/office/drawing/2014/main" id="{C5E19D18-5667-2A48-905B-7E74E4D879AB}"/>
                  </a:ext>
                </a:extLst>
              </p:cNvPr>
              <p:cNvPicPr/>
              <p:nvPr/>
            </p:nvPicPr>
            <p:blipFill>
              <a:blip r:embed="rId9" cstate="print"/>
              <a:stretch>
                <a:fillRect/>
              </a:stretch>
            </p:blipFill>
            <p:spPr>
              <a:xfrm>
                <a:off x="6006846" y="8969501"/>
                <a:ext cx="509016" cy="218694"/>
              </a:xfrm>
              <a:prstGeom prst="rect">
                <a:avLst/>
              </a:prstGeom>
            </p:spPr>
          </p:pic>
          <p:sp>
            <p:nvSpPr>
              <p:cNvPr id="56" name="object 146">
                <a:extLst>
                  <a:ext uri="{FF2B5EF4-FFF2-40B4-BE49-F238E27FC236}">
                    <a16:creationId xmlns:a16="http://schemas.microsoft.com/office/drawing/2014/main" id="{430129C7-E3BF-F2A0-A716-73D446251504}"/>
                  </a:ext>
                </a:extLst>
              </p:cNvPr>
              <p:cNvSpPr/>
              <p:nvPr/>
            </p:nvSpPr>
            <p:spPr>
              <a:xfrm>
                <a:off x="6005322" y="8967977"/>
                <a:ext cx="51244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22250">
                    <a:moveTo>
                      <a:pt x="512064" y="0"/>
                    </a:moveTo>
                    <a:lnTo>
                      <a:pt x="0" y="0"/>
                    </a:lnTo>
                    <a:lnTo>
                      <a:pt x="0" y="221742"/>
                    </a:lnTo>
                    <a:lnTo>
                      <a:pt x="512064" y="221742"/>
                    </a:lnTo>
                    <a:lnTo>
                      <a:pt x="512064" y="220218"/>
                    </a:lnTo>
                    <a:lnTo>
                      <a:pt x="3048" y="220218"/>
                    </a:lnTo>
                    <a:lnTo>
                      <a:pt x="1524" y="218694"/>
                    </a:lnTo>
                    <a:lnTo>
                      <a:pt x="3048" y="218694"/>
                    </a:lnTo>
                    <a:lnTo>
                      <a:pt x="3048" y="3048"/>
                    </a:lnTo>
                    <a:lnTo>
                      <a:pt x="1524" y="3048"/>
                    </a:lnTo>
                    <a:lnTo>
                      <a:pt x="3048" y="1524"/>
                    </a:lnTo>
                    <a:lnTo>
                      <a:pt x="512064" y="1524"/>
                    </a:lnTo>
                    <a:lnTo>
                      <a:pt x="512064" y="0"/>
                    </a:lnTo>
                    <a:close/>
                  </a:path>
                  <a:path w="512445" h="222250">
                    <a:moveTo>
                      <a:pt x="3048" y="218694"/>
                    </a:moveTo>
                    <a:lnTo>
                      <a:pt x="1524" y="218694"/>
                    </a:lnTo>
                    <a:lnTo>
                      <a:pt x="3048" y="220218"/>
                    </a:lnTo>
                    <a:lnTo>
                      <a:pt x="3048" y="218694"/>
                    </a:lnTo>
                    <a:close/>
                  </a:path>
                  <a:path w="512445" h="222250">
                    <a:moveTo>
                      <a:pt x="509016" y="218694"/>
                    </a:moveTo>
                    <a:lnTo>
                      <a:pt x="3048" y="218694"/>
                    </a:lnTo>
                    <a:lnTo>
                      <a:pt x="3048" y="220218"/>
                    </a:lnTo>
                    <a:lnTo>
                      <a:pt x="509016" y="220218"/>
                    </a:lnTo>
                    <a:lnTo>
                      <a:pt x="509016" y="21869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509016" y="220218"/>
                    </a:lnTo>
                    <a:lnTo>
                      <a:pt x="510539" y="218694"/>
                    </a:lnTo>
                    <a:lnTo>
                      <a:pt x="512064" y="218694"/>
                    </a:lnTo>
                    <a:lnTo>
                      <a:pt x="512064" y="3048"/>
                    </a:lnTo>
                    <a:lnTo>
                      <a:pt x="510539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218694"/>
                    </a:moveTo>
                    <a:lnTo>
                      <a:pt x="510539" y="218694"/>
                    </a:lnTo>
                    <a:lnTo>
                      <a:pt x="509016" y="220218"/>
                    </a:lnTo>
                    <a:lnTo>
                      <a:pt x="512064" y="220218"/>
                    </a:lnTo>
                    <a:lnTo>
                      <a:pt x="512064" y="218694"/>
                    </a:lnTo>
                    <a:close/>
                  </a:path>
                  <a:path w="512445" h="222250">
                    <a:moveTo>
                      <a:pt x="3048" y="1524"/>
                    </a:moveTo>
                    <a:lnTo>
                      <a:pt x="1524" y="3048"/>
                    </a:lnTo>
                    <a:lnTo>
                      <a:pt x="3048" y="3048"/>
                    </a:lnTo>
                    <a:lnTo>
                      <a:pt x="3048" y="1524"/>
                    </a:lnTo>
                    <a:close/>
                  </a:path>
                  <a:path w="512445" h="222250">
                    <a:moveTo>
                      <a:pt x="509016" y="1524"/>
                    </a:moveTo>
                    <a:lnTo>
                      <a:pt x="3048" y="1524"/>
                    </a:lnTo>
                    <a:lnTo>
                      <a:pt x="3048" y="3048"/>
                    </a:lnTo>
                    <a:lnTo>
                      <a:pt x="509016" y="3048"/>
                    </a:lnTo>
                    <a:lnTo>
                      <a:pt x="509016" y="1524"/>
                    </a:lnTo>
                    <a:close/>
                  </a:path>
                  <a:path w="512445" h="222250">
                    <a:moveTo>
                      <a:pt x="512064" y="1524"/>
                    </a:moveTo>
                    <a:lnTo>
                      <a:pt x="509016" y="1524"/>
                    </a:lnTo>
                    <a:lnTo>
                      <a:pt x="510539" y="3048"/>
                    </a:lnTo>
                    <a:lnTo>
                      <a:pt x="512064" y="3048"/>
                    </a:lnTo>
                    <a:lnTo>
                      <a:pt x="512064" y="1524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7" name="object 147">
                <a:extLst>
                  <a:ext uri="{FF2B5EF4-FFF2-40B4-BE49-F238E27FC236}">
                    <a16:creationId xmlns:a16="http://schemas.microsoft.com/office/drawing/2014/main" id="{EA8FB9F6-C4D1-DF3D-BE5F-21D6E9E53084}"/>
                  </a:ext>
                </a:extLst>
              </p:cNvPr>
              <p:cNvPicPr/>
              <p:nvPr/>
            </p:nvPicPr>
            <p:blipFill>
              <a:blip r:embed="rId10" cstate="print"/>
              <a:stretch>
                <a:fillRect/>
              </a:stretch>
            </p:blipFill>
            <p:spPr>
              <a:xfrm>
                <a:off x="4187190" y="8314181"/>
                <a:ext cx="509015" cy="437388"/>
              </a:xfrm>
              <a:prstGeom prst="rect">
                <a:avLst/>
              </a:prstGeom>
            </p:spPr>
          </p:pic>
          <p:sp>
            <p:nvSpPr>
              <p:cNvPr id="58" name="object 148">
                <a:extLst>
                  <a:ext uri="{FF2B5EF4-FFF2-40B4-BE49-F238E27FC236}">
                    <a16:creationId xmlns:a16="http://schemas.microsoft.com/office/drawing/2014/main" id="{7F33482E-2896-8C02-7532-6921E657E700}"/>
                  </a:ext>
                </a:extLst>
              </p:cNvPr>
              <p:cNvSpPr/>
              <p:nvPr/>
            </p:nvSpPr>
            <p:spPr>
              <a:xfrm>
                <a:off x="4185666" y="8314689"/>
                <a:ext cx="512445" cy="438150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438150">
                    <a:moveTo>
                      <a:pt x="512064" y="0"/>
                    </a:moveTo>
                    <a:lnTo>
                      <a:pt x="510286" y="0"/>
                    </a:lnTo>
                    <a:lnTo>
                      <a:pt x="510286" y="435610"/>
                    </a:lnTo>
                    <a:lnTo>
                      <a:pt x="509651" y="436245"/>
                    </a:lnTo>
                    <a:lnTo>
                      <a:pt x="509651" y="435610"/>
                    </a:lnTo>
                    <a:lnTo>
                      <a:pt x="510286" y="435610"/>
                    </a:lnTo>
                    <a:lnTo>
                      <a:pt x="510286" y="0"/>
                    </a:lnTo>
                    <a:lnTo>
                      <a:pt x="509016" y="0"/>
                    </a:lnTo>
                    <a:lnTo>
                      <a:pt x="509016" y="435356"/>
                    </a:lnTo>
                    <a:lnTo>
                      <a:pt x="3048" y="435356"/>
                    </a:lnTo>
                    <a:lnTo>
                      <a:pt x="3048" y="436880"/>
                    </a:lnTo>
                    <a:lnTo>
                      <a:pt x="2413" y="436880"/>
                    </a:lnTo>
                    <a:lnTo>
                      <a:pt x="2413" y="436245"/>
                    </a:lnTo>
                    <a:lnTo>
                      <a:pt x="3048" y="436880"/>
                    </a:lnTo>
                    <a:lnTo>
                      <a:pt x="3048" y="435356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435610"/>
                    </a:lnTo>
                    <a:lnTo>
                      <a:pt x="0" y="436880"/>
                    </a:lnTo>
                    <a:lnTo>
                      <a:pt x="0" y="438150"/>
                    </a:lnTo>
                    <a:lnTo>
                      <a:pt x="512064" y="438150"/>
                    </a:lnTo>
                    <a:lnTo>
                      <a:pt x="512064" y="436880"/>
                    </a:lnTo>
                    <a:lnTo>
                      <a:pt x="512064" y="435610"/>
                    </a:lnTo>
                    <a:lnTo>
                      <a:pt x="512064" y="435356"/>
                    </a:lnTo>
                    <a:lnTo>
                      <a:pt x="512064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59" name="object 149">
                <a:extLst>
                  <a:ext uri="{FF2B5EF4-FFF2-40B4-BE49-F238E27FC236}">
                    <a16:creationId xmlns:a16="http://schemas.microsoft.com/office/drawing/2014/main" id="{32120E6F-1935-7AAD-271D-597B0D17B3EC}"/>
                  </a:ext>
                </a:extLst>
              </p:cNvPr>
              <p:cNvPicPr/>
              <p:nvPr/>
            </p:nvPicPr>
            <p:blipFill>
              <a:blip r:embed="rId11" cstate="print"/>
              <a:stretch>
                <a:fillRect/>
              </a:stretch>
            </p:blipFill>
            <p:spPr>
              <a:xfrm>
                <a:off x="4187190" y="8751569"/>
                <a:ext cx="509015" cy="266700"/>
              </a:xfrm>
              <a:prstGeom prst="rect">
                <a:avLst/>
              </a:prstGeom>
            </p:spPr>
          </p:pic>
          <p:sp>
            <p:nvSpPr>
              <p:cNvPr id="60" name="object 150">
                <a:extLst>
                  <a:ext uri="{FF2B5EF4-FFF2-40B4-BE49-F238E27FC236}">
                    <a16:creationId xmlns:a16="http://schemas.microsoft.com/office/drawing/2014/main" id="{9E2E3DA5-6A84-17AA-624A-70FD35FE2AF4}"/>
                  </a:ext>
                </a:extLst>
              </p:cNvPr>
              <p:cNvSpPr/>
              <p:nvPr/>
            </p:nvSpPr>
            <p:spPr>
              <a:xfrm>
                <a:off x="4185666" y="8750045"/>
                <a:ext cx="512445" cy="269875"/>
              </a:xfrm>
              <a:custGeom>
                <a:avLst/>
                <a:gdLst/>
                <a:ahLst/>
                <a:cxnLst/>
                <a:rect l="l" t="t" r="r" b="b"/>
                <a:pathLst>
                  <a:path w="512445" h="269875">
                    <a:moveTo>
                      <a:pt x="512063" y="0"/>
                    </a:moveTo>
                    <a:lnTo>
                      <a:pt x="0" y="0"/>
                    </a:lnTo>
                    <a:lnTo>
                      <a:pt x="0" y="269747"/>
                    </a:lnTo>
                    <a:lnTo>
                      <a:pt x="512063" y="269747"/>
                    </a:lnTo>
                    <a:lnTo>
                      <a:pt x="512063" y="268223"/>
                    </a:lnTo>
                    <a:lnTo>
                      <a:pt x="3048" y="268223"/>
                    </a:lnTo>
                    <a:lnTo>
                      <a:pt x="1524" y="266699"/>
                    </a:lnTo>
                    <a:lnTo>
                      <a:pt x="3048" y="266699"/>
                    </a:lnTo>
                    <a:lnTo>
                      <a:pt x="3048" y="3047"/>
                    </a:lnTo>
                    <a:lnTo>
                      <a:pt x="1524" y="3047"/>
                    </a:lnTo>
                    <a:lnTo>
                      <a:pt x="3048" y="1523"/>
                    </a:lnTo>
                    <a:lnTo>
                      <a:pt x="512063" y="1523"/>
                    </a:lnTo>
                    <a:lnTo>
                      <a:pt x="512063" y="0"/>
                    </a:lnTo>
                    <a:close/>
                  </a:path>
                  <a:path w="512445" h="269875">
                    <a:moveTo>
                      <a:pt x="3048" y="266699"/>
                    </a:moveTo>
                    <a:lnTo>
                      <a:pt x="1524" y="266699"/>
                    </a:lnTo>
                    <a:lnTo>
                      <a:pt x="3048" y="268223"/>
                    </a:lnTo>
                    <a:lnTo>
                      <a:pt x="3048" y="266699"/>
                    </a:lnTo>
                    <a:close/>
                  </a:path>
                  <a:path w="512445" h="269875">
                    <a:moveTo>
                      <a:pt x="509016" y="266699"/>
                    </a:moveTo>
                    <a:lnTo>
                      <a:pt x="3048" y="266699"/>
                    </a:lnTo>
                    <a:lnTo>
                      <a:pt x="3048" y="268223"/>
                    </a:lnTo>
                    <a:lnTo>
                      <a:pt x="509016" y="268223"/>
                    </a:lnTo>
                    <a:lnTo>
                      <a:pt x="509016" y="266699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509016" y="268223"/>
                    </a:lnTo>
                    <a:lnTo>
                      <a:pt x="510539" y="266699"/>
                    </a:lnTo>
                    <a:lnTo>
                      <a:pt x="512063" y="266699"/>
                    </a:lnTo>
                    <a:lnTo>
                      <a:pt x="512063" y="3047"/>
                    </a:lnTo>
                    <a:lnTo>
                      <a:pt x="510539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266699"/>
                    </a:moveTo>
                    <a:lnTo>
                      <a:pt x="510539" y="266699"/>
                    </a:lnTo>
                    <a:lnTo>
                      <a:pt x="509016" y="268223"/>
                    </a:lnTo>
                    <a:lnTo>
                      <a:pt x="512063" y="268223"/>
                    </a:lnTo>
                    <a:lnTo>
                      <a:pt x="512063" y="266699"/>
                    </a:lnTo>
                    <a:close/>
                  </a:path>
                  <a:path w="512445" h="269875">
                    <a:moveTo>
                      <a:pt x="3048" y="1523"/>
                    </a:moveTo>
                    <a:lnTo>
                      <a:pt x="1524" y="3047"/>
                    </a:lnTo>
                    <a:lnTo>
                      <a:pt x="3048" y="3047"/>
                    </a:lnTo>
                    <a:lnTo>
                      <a:pt x="3048" y="1523"/>
                    </a:lnTo>
                    <a:close/>
                  </a:path>
                  <a:path w="512445" h="269875">
                    <a:moveTo>
                      <a:pt x="509016" y="1523"/>
                    </a:moveTo>
                    <a:lnTo>
                      <a:pt x="3048" y="1523"/>
                    </a:lnTo>
                    <a:lnTo>
                      <a:pt x="3048" y="3047"/>
                    </a:lnTo>
                    <a:lnTo>
                      <a:pt x="509016" y="3047"/>
                    </a:lnTo>
                    <a:lnTo>
                      <a:pt x="509016" y="1523"/>
                    </a:lnTo>
                    <a:close/>
                  </a:path>
                  <a:path w="512445" h="269875">
                    <a:moveTo>
                      <a:pt x="512063" y="1523"/>
                    </a:moveTo>
                    <a:lnTo>
                      <a:pt x="509016" y="1523"/>
                    </a:lnTo>
                    <a:lnTo>
                      <a:pt x="510539" y="3047"/>
                    </a:lnTo>
                    <a:lnTo>
                      <a:pt x="512063" y="3047"/>
                    </a:lnTo>
                    <a:lnTo>
                      <a:pt x="512063" y="1523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pic>
            <p:nvPicPr>
              <p:cNvPr id="61" name="object 151">
                <a:extLst>
                  <a:ext uri="{FF2B5EF4-FFF2-40B4-BE49-F238E27FC236}">
                    <a16:creationId xmlns:a16="http://schemas.microsoft.com/office/drawing/2014/main" id="{A6CC5AFC-9EBB-59A7-58E3-F87F0194C78C}"/>
                  </a:ext>
                </a:extLst>
              </p:cNvPr>
              <p:cNvPicPr/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4792218" y="8359901"/>
                <a:ext cx="246126" cy="103631"/>
              </a:xfrm>
              <a:prstGeom prst="rect">
                <a:avLst/>
              </a:prstGeom>
            </p:spPr>
          </p:pic>
          <p:pic>
            <p:nvPicPr>
              <p:cNvPr id="62" name="object 152">
                <a:extLst>
                  <a:ext uri="{FF2B5EF4-FFF2-40B4-BE49-F238E27FC236}">
                    <a16:creationId xmlns:a16="http://schemas.microsoft.com/office/drawing/2014/main" id="{24E66C26-E122-30B4-DA8B-8C931C3F1A74}"/>
                  </a:ext>
                </a:extLst>
              </p:cNvPr>
              <p:cNvPicPr/>
              <p:nvPr/>
            </p:nvPicPr>
            <p:blipFill>
              <a:blip r:embed="rId13" cstate="print"/>
              <a:stretch>
                <a:fillRect/>
              </a:stretch>
            </p:blipFill>
            <p:spPr>
              <a:xfrm>
                <a:off x="5665470" y="8359901"/>
                <a:ext cx="246887" cy="103631"/>
              </a:xfrm>
              <a:prstGeom prst="rect">
                <a:avLst/>
              </a:prstGeom>
            </p:spPr>
          </p:pic>
          <p:pic>
            <p:nvPicPr>
              <p:cNvPr id="63" name="object 153">
                <a:extLst>
                  <a:ext uri="{FF2B5EF4-FFF2-40B4-BE49-F238E27FC236}">
                    <a16:creationId xmlns:a16="http://schemas.microsoft.com/office/drawing/2014/main" id="{E18707B7-F7BC-E5B0-9FFF-2827A630A56D}"/>
                  </a:ext>
                </a:extLst>
              </p:cNvPr>
              <p:cNvPicPr/>
              <p:nvPr/>
            </p:nvPicPr>
            <p:blipFill>
              <a:blip r:embed="rId14" cstate="print"/>
              <a:stretch>
                <a:fillRect/>
              </a:stretch>
            </p:blipFill>
            <p:spPr>
              <a:xfrm>
                <a:off x="5132832" y="8314181"/>
                <a:ext cx="437388" cy="149351"/>
              </a:xfrm>
              <a:prstGeom prst="rect">
                <a:avLst/>
              </a:prstGeom>
            </p:spPr>
          </p:pic>
          <p:sp>
            <p:nvSpPr>
              <p:cNvPr id="5120" name="object 154">
                <a:extLst>
                  <a:ext uri="{FF2B5EF4-FFF2-40B4-BE49-F238E27FC236}">
                    <a16:creationId xmlns:a16="http://schemas.microsoft.com/office/drawing/2014/main" id="{18DB3081-044B-0494-A047-44DA209B4993}"/>
                  </a:ext>
                </a:extLst>
              </p:cNvPr>
              <p:cNvSpPr/>
              <p:nvPr/>
            </p:nvSpPr>
            <p:spPr>
              <a:xfrm>
                <a:off x="5131308" y="8314689"/>
                <a:ext cx="440690" cy="148843"/>
              </a:xfrm>
              <a:custGeom>
                <a:avLst/>
                <a:gdLst/>
                <a:ahLst/>
                <a:cxnLst/>
                <a:rect l="l" t="t" r="r" b="b"/>
                <a:pathLst>
                  <a:path w="440689" h="293370">
                    <a:moveTo>
                      <a:pt x="440436" y="0"/>
                    </a:moveTo>
                    <a:lnTo>
                      <a:pt x="437388" y="0"/>
                    </a:lnTo>
                    <a:lnTo>
                      <a:pt x="437388" y="289560"/>
                    </a:lnTo>
                    <a:lnTo>
                      <a:pt x="437388" y="289814"/>
                    </a:lnTo>
                    <a:lnTo>
                      <a:pt x="3048" y="289814"/>
                    </a:lnTo>
                    <a:lnTo>
                      <a:pt x="2540" y="289814"/>
                    </a:lnTo>
                    <a:lnTo>
                      <a:pt x="2540" y="290830"/>
                    </a:lnTo>
                    <a:lnTo>
                      <a:pt x="1905" y="290830"/>
                    </a:lnTo>
                    <a:lnTo>
                      <a:pt x="1905" y="290195"/>
                    </a:lnTo>
                    <a:lnTo>
                      <a:pt x="2540" y="290830"/>
                    </a:lnTo>
                    <a:lnTo>
                      <a:pt x="2540" y="289814"/>
                    </a:lnTo>
                    <a:lnTo>
                      <a:pt x="1905" y="289814"/>
                    </a:lnTo>
                    <a:lnTo>
                      <a:pt x="1905" y="289560"/>
                    </a:lnTo>
                    <a:lnTo>
                      <a:pt x="3048" y="289560"/>
                    </a:lnTo>
                    <a:lnTo>
                      <a:pt x="3048" y="0"/>
                    </a:lnTo>
                    <a:lnTo>
                      <a:pt x="0" y="0"/>
                    </a:lnTo>
                    <a:lnTo>
                      <a:pt x="0" y="289560"/>
                    </a:lnTo>
                    <a:lnTo>
                      <a:pt x="0" y="290830"/>
                    </a:lnTo>
                    <a:lnTo>
                      <a:pt x="0" y="293370"/>
                    </a:lnTo>
                    <a:lnTo>
                      <a:pt x="440436" y="293370"/>
                    </a:lnTo>
                    <a:lnTo>
                      <a:pt x="440436" y="291338"/>
                    </a:lnTo>
                    <a:lnTo>
                      <a:pt x="440436" y="290830"/>
                    </a:lnTo>
                    <a:lnTo>
                      <a:pt x="440436" y="289814"/>
                    </a:lnTo>
                    <a:lnTo>
                      <a:pt x="438912" y="289814"/>
                    </a:lnTo>
                    <a:lnTo>
                      <a:pt x="438531" y="290195"/>
                    </a:lnTo>
                    <a:lnTo>
                      <a:pt x="438531" y="289560"/>
                    </a:lnTo>
                    <a:lnTo>
                      <a:pt x="440436" y="289560"/>
                    </a:lnTo>
                    <a:lnTo>
                      <a:pt x="440436" y="0"/>
                    </a:lnTo>
                    <a:close/>
                  </a:path>
                </a:pathLst>
              </a:custGeom>
              <a:solidFill>
                <a:srgbClr val="000000"/>
              </a:solidFill>
            </p:spPr>
            <p:txBody>
              <a:bodyPr wrap="square" lIns="0" tIns="0" rIns="0" bIns="0" rtlCol="0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sz="4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5121" name="object 155">
              <a:extLst>
                <a:ext uri="{FF2B5EF4-FFF2-40B4-BE49-F238E27FC236}">
                  <a16:creationId xmlns:a16="http://schemas.microsoft.com/office/drawing/2014/main" id="{11740AD9-0B2D-1F4D-A517-58B612130AFF}"/>
                </a:ext>
              </a:extLst>
            </p:cNvPr>
            <p:cNvSpPr txBox="1"/>
            <p:nvPr/>
          </p:nvSpPr>
          <p:spPr>
            <a:xfrm>
              <a:off x="9731439" y="1415415"/>
              <a:ext cx="325120" cy="153336"/>
            </a:xfrm>
            <a:prstGeom prst="rect">
              <a:avLst/>
            </a:prstGeom>
          </p:spPr>
          <p:txBody>
            <a:bodyPr vert="horz" wrap="square" lIns="0" tIns="11430" rIns="0" bIns="0" rtlCol="0">
              <a:spAutoFit/>
            </a:bodyPr>
            <a:lstStyle/>
            <a:p>
              <a:pPr eaLnBrk="1" fontAlgn="auto" hangingPunct="1">
                <a:lnSpc>
                  <a:spcPts val="1075"/>
                </a:lnSpc>
                <a:spcBef>
                  <a:spcPts val="9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lnSpc>
                  <a:spcPts val="1075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int</a:t>
              </a:r>
              <a:r>
                <a:rPr kern="0" spc="409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3" name="object 156">
              <a:extLst>
                <a:ext uri="{FF2B5EF4-FFF2-40B4-BE49-F238E27FC236}">
                  <a16:creationId xmlns:a16="http://schemas.microsoft.com/office/drawing/2014/main" id="{E25CF166-33DB-EAC9-30DD-96FCE9189285}"/>
                </a:ext>
              </a:extLst>
            </p:cNvPr>
            <p:cNvSpPr txBox="1"/>
            <p:nvPr/>
          </p:nvSpPr>
          <p:spPr>
            <a:xfrm>
              <a:off x="8740876" y="1234925"/>
              <a:ext cx="432574" cy="588401"/>
            </a:xfrm>
            <a:prstGeom prst="rect">
              <a:avLst/>
            </a:prstGeom>
          </p:spPr>
          <p:txBody>
            <a:bodyPr vert="horz" wrap="square" lIns="0" tIns="36830" rIns="0" bIns="0" rtlCol="0">
              <a:spAutoFit/>
            </a:bodyPr>
            <a:lstStyle/>
            <a:p>
              <a:pPr marL="24130"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1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3;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73025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5;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29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  <p:sp>
          <p:nvSpPr>
            <p:cNvPr id="5124" name="object 157">
              <a:extLst>
                <a:ext uri="{FF2B5EF4-FFF2-40B4-BE49-F238E27FC236}">
                  <a16:creationId xmlns:a16="http://schemas.microsoft.com/office/drawing/2014/main" id="{10D3D8B0-37F0-3EFF-3386-5606B76A4DE3}"/>
                </a:ext>
              </a:extLst>
            </p:cNvPr>
            <p:cNvSpPr txBox="1"/>
            <p:nvPr/>
          </p:nvSpPr>
          <p:spPr>
            <a:xfrm>
              <a:off x="10565552" y="1255088"/>
              <a:ext cx="452508" cy="781036"/>
            </a:xfrm>
            <a:prstGeom prst="rect">
              <a:avLst/>
            </a:prstGeom>
          </p:spPr>
          <p:txBody>
            <a:bodyPr vert="horz" wrap="square" lIns="0" tIns="69850" rIns="0" bIns="0" rtlCol="0">
              <a:spAutoFit/>
            </a:bodyPr>
            <a:lstStyle/>
            <a:p>
              <a:pPr marL="24130" eaLnBrk="1" fontAlgn="auto" hangingPunct="1">
                <a:spcBef>
                  <a:spcPts val="550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450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a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x+1;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95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b</a:t>
              </a:r>
              <a:r>
                <a:rPr b="0" kern="0" spc="-2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y+2;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marL="24130" eaLnBrk="1" fontAlgn="auto" hangingPunct="1">
                <a:spcBef>
                  <a:spcPts val="204"/>
                </a:spcBef>
                <a:spcAft>
                  <a:spcPts val="0"/>
                </a:spcAft>
              </a:pP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c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=</a:t>
              </a:r>
              <a:r>
                <a:rPr b="0" kern="0" spc="-15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 </a:t>
              </a:r>
              <a:r>
                <a:rPr b="0" kern="0" spc="-2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x+y;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  <a:p>
              <a:pPr eaLnBrk="1" fontAlgn="auto" hangingPunct="1">
                <a:spcBef>
                  <a:spcPts val="505"/>
                </a:spcBef>
                <a:spcAft>
                  <a:spcPts val="0"/>
                </a:spcAft>
              </a:pPr>
              <a:r>
                <a:rPr lang="en-GB"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unlock</a:t>
              </a:r>
              <a:r>
                <a:rPr kern="0" spc="-10" dirty="0">
                  <a:solidFill>
                    <a:sysClr val="windowText" lastClr="000000"/>
                  </a:solidFill>
                  <a:latin typeface="Times New Roman"/>
                  <a:cs typeface="Times New Roman"/>
                </a:rPr>
                <a:t>(s)</a:t>
              </a:r>
              <a:endParaRPr b="0" kern="0" dirty="0">
                <a:solidFill>
                  <a:sysClr val="windowText" lastClr="000000"/>
                </a:solidFill>
                <a:latin typeface="Times New Roman"/>
                <a:cs typeface="Times New Roman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5EEB035-6A50-BA84-3977-9B2B8D1E854B}"/>
              </a:ext>
            </a:extLst>
          </p:cNvPr>
          <p:cNvSpPr txBox="1"/>
          <p:nvPr/>
        </p:nvSpPr>
        <p:spPr>
          <a:xfrm>
            <a:off x="8386199" y="1077852"/>
            <a:ext cx="1772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Gill Sans Light"/>
              </a:rPr>
              <a:t>Shared resources</a:t>
            </a:r>
          </a:p>
          <a:p>
            <a:r>
              <a:rPr lang="en-GB" dirty="0">
                <a:latin typeface="Gill Sans Light"/>
              </a:rPr>
              <a:t>(shared variables)</a:t>
            </a:r>
          </a:p>
        </p:txBody>
      </p:sp>
    </p:spTree>
    <p:extLst>
      <p:ext uri="{BB962C8B-B14F-4D97-AF65-F5344CB8AC3E}">
        <p14:creationId xmlns:p14="http://schemas.microsoft.com/office/powerpoint/2010/main" val="1994522588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A73172-88EE-A562-527D-A55702B7CC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D7C66808-ADB2-F029-B080-3FC130B2E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8371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CCD03691-4262-82E5-6B0A-5DE4C5FB71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 typeface="Wingdings" pitchFamily="2" charset="2"/>
              <a:buNone/>
            </a:pPr>
            <a:r>
              <a:rPr lang="en-US" altLang="zh-CN" sz="4800" dirty="0">
                <a:ea typeface="宋体" pitchFamily="2" charset="-122"/>
              </a:rPr>
              <a:t>Multiprocessor Scheduling</a:t>
            </a:r>
          </a:p>
        </p:txBody>
      </p:sp>
    </p:spTree>
    <p:extLst>
      <p:ext uri="{BB962C8B-B14F-4D97-AF65-F5344CB8AC3E}">
        <p14:creationId xmlns:p14="http://schemas.microsoft.com/office/powerpoint/2010/main" val="3516561791"/>
      </p:ext>
    </p:extLst>
  </p:cSld>
  <p:clrMapOvr>
    <a:masterClrMapping/>
  </p:clrMapOvr>
  <p:transition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7B228-21FF-B9DC-1748-480B1C7DCB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Delay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6CCEE298-6373-C7EA-10CE-EF5023D96235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A227E867-189D-FE9E-8506-0645C1A5DFCB}"/>
              </a:ext>
            </a:extLst>
          </p:cNvPr>
          <p:cNvSpPr/>
          <p:nvPr/>
        </p:nvSpPr>
        <p:spPr>
          <a:xfrm>
            <a:off x="6311900" y="4005199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C6B341-09A7-9559-0168-FF4CA3F547CD}"/>
              </a:ext>
            </a:extLst>
          </p:cNvPr>
          <p:cNvSpPr/>
          <p:nvPr/>
        </p:nvSpPr>
        <p:spPr>
          <a:xfrm>
            <a:off x="2743200" y="3873500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323849A3-FF3D-3BF6-BE17-AE261D370810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048B4DBD-29C2-F199-9A20-781294E09D4A}"/>
              </a:ext>
            </a:extLst>
          </p:cNvPr>
          <p:cNvSpPr/>
          <p:nvPr/>
        </p:nvSpPr>
        <p:spPr>
          <a:xfrm>
            <a:off x="5461000" y="4005199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1E61BFB4-F8C6-B175-EB08-6CBD1A9212AE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3F745749-6858-ACEA-9510-ECFE95079674}"/>
              </a:ext>
            </a:extLst>
          </p:cNvPr>
          <p:cNvSpPr/>
          <p:nvPr/>
        </p:nvSpPr>
        <p:spPr>
          <a:xfrm>
            <a:off x="3595750" y="4006850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FFE4B596-2A11-08FB-02A8-E1B8EF8C1318}"/>
              </a:ext>
            </a:extLst>
          </p:cNvPr>
          <p:cNvSpPr/>
          <p:nvPr/>
        </p:nvSpPr>
        <p:spPr>
          <a:xfrm>
            <a:off x="4006850" y="3651539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D81C2CD6-7C3B-18E4-002C-A0301A189134}"/>
              </a:ext>
            </a:extLst>
          </p:cNvPr>
          <p:cNvSpPr/>
          <p:nvPr/>
        </p:nvSpPr>
        <p:spPr>
          <a:xfrm>
            <a:off x="2747962" y="5552247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E05EC35E-5EC2-6A35-9695-DCF2C9350AFA}"/>
              </a:ext>
            </a:extLst>
          </p:cNvPr>
          <p:cNvSpPr txBox="1"/>
          <p:nvPr/>
        </p:nvSpPr>
        <p:spPr>
          <a:xfrm>
            <a:off x="2687269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F7D818F2-FBEB-F926-ADBF-74677F9F99CE}"/>
              </a:ext>
            </a:extLst>
          </p:cNvPr>
          <p:cNvSpPr txBox="1"/>
          <p:nvPr/>
        </p:nvSpPr>
        <p:spPr>
          <a:xfrm>
            <a:off x="3525519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EBDA369-3286-62E7-812F-CAF36AD6C9F0}"/>
              </a:ext>
            </a:extLst>
          </p:cNvPr>
          <p:cNvSpPr txBox="1"/>
          <p:nvPr/>
        </p:nvSpPr>
        <p:spPr>
          <a:xfrm>
            <a:off x="4363720" y="5801420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13E1453B-28CE-F5CA-7192-93CFCE68A528}"/>
              </a:ext>
            </a:extLst>
          </p:cNvPr>
          <p:cNvSpPr txBox="1"/>
          <p:nvPr/>
        </p:nvSpPr>
        <p:spPr>
          <a:xfrm>
            <a:off x="5216525" y="5796544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2" name="object 17">
            <a:extLst>
              <a:ext uri="{FF2B5EF4-FFF2-40B4-BE49-F238E27FC236}">
                <a16:creationId xmlns:a16="http://schemas.microsoft.com/office/drawing/2014/main" id="{8D066129-14E8-2859-16A6-8B2664952559}"/>
              </a:ext>
            </a:extLst>
          </p:cNvPr>
          <p:cNvSpPr txBox="1"/>
          <p:nvPr/>
        </p:nvSpPr>
        <p:spPr>
          <a:xfrm>
            <a:off x="6083300" y="5791667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72B1E508-1C1C-1F55-A31B-C5B8223ED8A2}"/>
              </a:ext>
            </a:extLst>
          </p:cNvPr>
          <p:cNvSpPr txBox="1"/>
          <p:nvPr/>
        </p:nvSpPr>
        <p:spPr>
          <a:xfrm>
            <a:off x="6864603" y="5801420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C69EFA8F-6778-D216-E7A5-6654E2F2BA42}"/>
              </a:ext>
            </a:extLst>
          </p:cNvPr>
          <p:cNvSpPr txBox="1"/>
          <p:nvPr/>
        </p:nvSpPr>
        <p:spPr>
          <a:xfrm>
            <a:off x="7717028" y="5796544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D825F261-A6BA-AA24-9AEE-43DAF00F8C6C}"/>
              </a:ext>
            </a:extLst>
          </p:cNvPr>
          <p:cNvSpPr txBox="1"/>
          <p:nvPr/>
        </p:nvSpPr>
        <p:spPr>
          <a:xfrm>
            <a:off x="8584183" y="5777646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85AF375E-B742-7331-78D2-24C252783DD2}"/>
              </a:ext>
            </a:extLst>
          </p:cNvPr>
          <p:cNvSpPr txBox="1"/>
          <p:nvPr/>
        </p:nvSpPr>
        <p:spPr>
          <a:xfrm>
            <a:off x="9422383" y="5787095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168B436E-45FD-F556-E3C3-7C7573EA95E8}"/>
              </a:ext>
            </a:extLst>
          </p:cNvPr>
          <p:cNvSpPr txBox="1"/>
          <p:nvPr/>
        </p:nvSpPr>
        <p:spPr>
          <a:xfrm>
            <a:off x="10274934" y="5782218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9" name="object 24">
            <a:extLst>
              <a:ext uri="{FF2B5EF4-FFF2-40B4-BE49-F238E27FC236}">
                <a16:creationId xmlns:a16="http://schemas.microsoft.com/office/drawing/2014/main" id="{181EB565-5DFE-A1D6-5A4E-E64CEA4B1313}"/>
              </a:ext>
            </a:extLst>
          </p:cNvPr>
          <p:cNvSpPr/>
          <p:nvPr/>
        </p:nvSpPr>
        <p:spPr>
          <a:xfrm>
            <a:off x="2738437" y="4729922"/>
            <a:ext cx="7666355" cy="395605"/>
          </a:xfrm>
          <a:custGeom>
            <a:avLst/>
            <a:gdLst/>
            <a:ahLst/>
            <a:cxnLst/>
            <a:rect l="l" t="t" r="r" b="b"/>
            <a:pathLst>
              <a:path w="7666355" h="395604">
                <a:moveTo>
                  <a:pt x="0" y="393700"/>
                </a:moveTo>
                <a:lnTo>
                  <a:pt x="7662862" y="393700"/>
                </a:lnTo>
              </a:path>
              <a:path w="7666355" h="395604">
                <a:moveTo>
                  <a:pt x="0" y="0"/>
                </a:moveTo>
                <a:lnTo>
                  <a:pt x="0" y="395224"/>
                </a:lnTo>
              </a:path>
              <a:path w="7666355" h="395604">
                <a:moveTo>
                  <a:pt x="7664513" y="28575"/>
                </a:moveTo>
                <a:lnTo>
                  <a:pt x="7666037" y="395224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0" name="object 25">
            <a:extLst>
              <a:ext uri="{FF2B5EF4-FFF2-40B4-BE49-F238E27FC236}">
                <a16:creationId xmlns:a16="http://schemas.microsoft.com/office/drawing/2014/main" id="{91BC7B9F-2AA5-4DD3-BB4B-571F44B2F6E7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1" name="object 26">
            <a:extLst>
              <a:ext uri="{FF2B5EF4-FFF2-40B4-BE49-F238E27FC236}">
                <a16:creationId xmlns:a16="http://schemas.microsoft.com/office/drawing/2014/main" id="{9D6601D5-4D89-CB08-548E-78B0117FA734}"/>
              </a:ext>
            </a:extLst>
          </p:cNvPr>
          <p:cNvSpPr/>
          <p:nvPr/>
        </p:nvSpPr>
        <p:spPr>
          <a:xfrm>
            <a:off x="3163887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2" name="object 27">
            <a:extLst>
              <a:ext uri="{FF2B5EF4-FFF2-40B4-BE49-F238E27FC236}">
                <a16:creationId xmlns:a16="http://schemas.microsoft.com/office/drawing/2014/main" id="{ACCAA864-0A75-A9E0-94C3-5150A09ACDC7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3" name="object 28">
            <a:extLst>
              <a:ext uri="{FF2B5EF4-FFF2-40B4-BE49-F238E27FC236}">
                <a16:creationId xmlns:a16="http://schemas.microsoft.com/office/drawing/2014/main" id="{227794E0-7039-619D-3058-42D40DCE8F8B}"/>
              </a:ext>
            </a:extLst>
          </p:cNvPr>
          <p:cNvSpPr/>
          <p:nvPr/>
        </p:nvSpPr>
        <p:spPr>
          <a:xfrm>
            <a:off x="2744787" y="4887148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4" name="object 29">
            <a:extLst>
              <a:ext uri="{FF2B5EF4-FFF2-40B4-BE49-F238E27FC236}">
                <a16:creationId xmlns:a16="http://schemas.microsoft.com/office/drawing/2014/main" id="{2FEF6043-2B86-DA2D-969B-DD7CE1F8BBB5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5" name="object 30">
            <a:extLst>
              <a:ext uri="{FF2B5EF4-FFF2-40B4-BE49-F238E27FC236}">
                <a16:creationId xmlns:a16="http://schemas.microsoft.com/office/drawing/2014/main" id="{3421A4CC-6C17-8541-F4CE-13E2030A4BA1}"/>
              </a:ext>
            </a:extLst>
          </p:cNvPr>
          <p:cNvSpPr/>
          <p:nvPr/>
        </p:nvSpPr>
        <p:spPr>
          <a:xfrm>
            <a:off x="4010025" y="4887148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6" name="object 31">
            <a:extLst>
              <a:ext uri="{FF2B5EF4-FFF2-40B4-BE49-F238E27FC236}">
                <a16:creationId xmlns:a16="http://schemas.microsoft.com/office/drawing/2014/main" id="{653FE23B-E520-E4F6-09FB-A534B0EFCB94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07" name="object 32">
            <a:extLst>
              <a:ext uri="{FF2B5EF4-FFF2-40B4-BE49-F238E27FC236}">
                <a16:creationId xmlns:a16="http://schemas.microsoft.com/office/drawing/2014/main" id="{838E08BB-2B21-CB1F-41CA-7E67E379BAEF}"/>
              </a:ext>
            </a:extLst>
          </p:cNvPr>
          <p:cNvSpPr/>
          <p:nvPr/>
        </p:nvSpPr>
        <p:spPr>
          <a:xfrm>
            <a:off x="6761480" y="4888672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</p:spPr>
            <p:txBody>
              <a:bodyPr>
                <a:normAutofit fontScale="77500" lnSpcReduction="200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Lower Priority (LP) tasks can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blocking delay </a:t>
                </a:r>
                <a:r>
                  <a:rPr lang="en-US" altLang="zh-CN" dirty="0">
                    <a:ea typeface="宋体" charset="-122"/>
                  </a:rPr>
                  <a:t>to Higher Priority (HP) tasks due to resource sharing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tasks may cause </a:t>
                </a: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preemption delay </a:t>
                </a:r>
                <a:r>
                  <a:rPr lang="en-US" altLang="zh-CN" dirty="0">
                    <a:ea typeface="宋体" charset="-122"/>
                  </a:rPr>
                  <a:t>to LP tasks, but not blocking delay</a:t>
                </a:r>
              </a:p>
              <a:p>
                <a:pPr eaLnBrk="1" hangingPunct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Example</a:t>
                </a:r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: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US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They both require semaphore s (which protects the red CS)</a:t>
                </a:r>
                <a:endParaRPr lang="en-US" altLang="zh-CN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If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tries to lock s that is held by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is blocked until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unlocks s,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experiences a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CS is typically very short, it seems this blocking time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baseline="-25000" dirty="0">
                    <a:ea typeface="宋体" charset="-122"/>
                  </a:rPr>
                  <a:t>.</a:t>
                </a:r>
                <a:r>
                  <a:rPr lang="en-US" altLang="zh-CN" dirty="0">
                    <a:ea typeface="宋体" charset="-122"/>
                  </a:rPr>
                  <a:t> is bounded by the longest critical section in lower-priority tasks?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No, blocking delay may be unbounded!</a:t>
                </a:r>
                <a:endParaRPr lang="zh-CN" altLang="en-US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26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2DD0FA00-C588-D518-2F34-4397670AF6E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84533"/>
                <a:ext cx="10566400" cy="2622709"/>
              </a:xfrm>
              <a:blipFill>
                <a:blip r:embed="rId2"/>
                <a:stretch>
                  <a:fillRect l="-634" t="-5116" r="-2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/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8" name="TextBox 127">
                <a:extLst>
                  <a:ext uri="{FF2B5EF4-FFF2-40B4-BE49-F238E27FC236}">
                    <a16:creationId xmlns:a16="http://schemas.microsoft.com/office/drawing/2014/main" id="{FC4552F8-8223-1AF8-F119-6F4D9B49A9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0800" y="4011594"/>
                <a:ext cx="1396949" cy="400110"/>
              </a:xfrm>
              <a:prstGeom prst="rect">
                <a:avLst/>
              </a:prstGeom>
              <a:blipFill>
                <a:blip r:embed="rId3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/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21A99EF1-C85D-86FA-2E43-D128546784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6749" y="4734667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D656E23-9E5F-4F87-DB77-5E95864ED10D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2987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/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5" name="TextBox 134">
                <a:extLst>
                  <a:ext uri="{FF2B5EF4-FFF2-40B4-BE49-F238E27FC236}">
                    <a16:creationId xmlns:a16="http://schemas.microsoft.com/office/drawing/2014/main" id="{CC153CFC-32C2-3CA3-CC76-02D52DBBB2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9740" y="4324290"/>
                <a:ext cx="1703406" cy="400110"/>
              </a:xfrm>
              <a:prstGeom prst="rect">
                <a:avLst/>
              </a:prstGeom>
              <a:blipFill>
                <a:blip r:embed="rId5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6" name="object 14">
            <a:extLst>
              <a:ext uri="{FF2B5EF4-FFF2-40B4-BE49-F238E27FC236}">
                <a16:creationId xmlns:a16="http://schemas.microsoft.com/office/drawing/2014/main" id="{4C1A03AB-06BE-4D7D-A5E1-68347E580840}"/>
              </a:ext>
            </a:extLst>
          </p:cNvPr>
          <p:cNvSpPr txBox="1"/>
          <p:nvPr/>
        </p:nvSpPr>
        <p:spPr>
          <a:xfrm>
            <a:off x="3964182" y="5805993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cxnSp>
        <p:nvCxnSpPr>
          <p:cNvPr id="137" name="Straight Arrow Connector 136">
            <a:extLst>
              <a:ext uri="{FF2B5EF4-FFF2-40B4-BE49-F238E27FC236}">
                <a16:creationId xmlns:a16="http://schemas.microsoft.com/office/drawing/2014/main" id="{79DE7081-0BE9-A63D-D6AB-ECDAC20B6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1650" y="4244975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/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22B1CDE1-CF84-44EE-8B1B-292C52A43F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4182" y="4324290"/>
                <a:ext cx="1703406" cy="400110"/>
              </a:xfrm>
              <a:prstGeom prst="rect">
                <a:avLst/>
              </a:prstGeom>
              <a:blipFill>
                <a:blip r:embed="rId6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ABBBE917-1162-007F-E015-8BFA2B156189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455" y="4234704"/>
            <a:ext cx="0" cy="63861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/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0" name="TextBox 139">
                <a:extLst>
                  <a:ext uri="{FF2B5EF4-FFF2-40B4-BE49-F238E27FC236}">
                    <a16:creationId xmlns:a16="http://schemas.microsoft.com/office/drawing/2014/main" id="{44514309-92A8-5406-7052-DA73CA0E3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0829" y="4223426"/>
                <a:ext cx="1948263" cy="707886"/>
              </a:xfrm>
              <a:prstGeom prst="rect">
                <a:avLst/>
              </a:prstGeom>
              <a:blipFill>
                <a:blip r:embed="rId7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/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142" name="TextBox 141">
                <a:extLst>
                  <a:ext uri="{FF2B5EF4-FFF2-40B4-BE49-F238E27FC236}">
                    <a16:creationId xmlns:a16="http://schemas.microsoft.com/office/drawing/2014/main" id="{84633F12-905F-9A27-1773-8ACC69562C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8933" y="3271093"/>
                <a:ext cx="3379759" cy="369332"/>
              </a:xfrm>
              <a:prstGeom prst="rect">
                <a:avLst/>
              </a:prstGeom>
              <a:blipFill>
                <a:blip r:embed="rId8"/>
                <a:stretch>
                  <a:fillRect l="-1625" t="-10000" r="-1444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4" name="Rectangle 143">
            <a:extLst>
              <a:ext uri="{FF2B5EF4-FFF2-40B4-BE49-F238E27FC236}">
                <a16:creationId xmlns:a16="http://schemas.microsoft.com/office/drawing/2014/main" id="{E87C7827-0CF4-160B-4B58-2B1464A30A9A}"/>
              </a:ext>
            </a:extLst>
          </p:cNvPr>
          <p:cNvSpPr/>
          <p:nvPr/>
        </p:nvSpPr>
        <p:spPr bwMode="auto">
          <a:xfrm>
            <a:off x="10151401" y="475005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BFDBA948-1844-1633-B6B6-04816DFF1146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8735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/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B83CFBE9-61BD-D5DD-5C28-125C7D8A05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810000"/>
                <a:ext cx="412098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2" name="object 139">
            <a:extLst>
              <a:ext uri="{FF2B5EF4-FFF2-40B4-BE49-F238E27FC236}">
                <a16:creationId xmlns:a16="http://schemas.microsoft.com/office/drawing/2014/main" id="{21A7649E-4483-A9C1-800A-48D1998893B1}"/>
              </a:ext>
            </a:extLst>
          </p:cNvPr>
          <p:cNvSpPr txBox="1"/>
          <p:nvPr/>
        </p:nvSpPr>
        <p:spPr>
          <a:xfrm>
            <a:off x="1636608" y="362924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3AE434B8-9B57-749E-77B1-5A41F7416F34}"/>
              </a:ext>
            </a:extLst>
          </p:cNvPr>
          <p:cNvCxnSpPr>
            <a:cxnSpLocks/>
          </p:cNvCxnSpPr>
          <p:nvPr/>
        </p:nvCxnSpPr>
        <p:spPr bwMode="auto">
          <a:xfrm flipV="1">
            <a:off x="2047265" y="3949937"/>
            <a:ext cx="21959" cy="1280431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7F3AFEB-988E-CE62-05E2-53EE66DF4DC2}"/>
              </a:ext>
            </a:extLst>
          </p:cNvPr>
          <p:cNvCxnSpPr>
            <a:cxnSpLocks/>
          </p:cNvCxnSpPr>
          <p:nvPr/>
        </p:nvCxnSpPr>
        <p:spPr bwMode="auto">
          <a:xfrm>
            <a:off x="3580965" y="385994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14ECEB1-BF57-44E9-6DCA-DD95FB5C4671}"/>
              </a:ext>
            </a:extLst>
          </p:cNvPr>
          <p:cNvCxnSpPr>
            <a:cxnSpLocks/>
          </p:cNvCxnSpPr>
          <p:nvPr/>
        </p:nvCxnSpPr>
        <p:spPr bwMode="auto">
          <a:xfrm>
            <a:off x="2744787" y="4765232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701762738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A942B7-1A4E-43CA-5E89-0F4C7BF527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56413-96BF-592A-CF6F-63CFB73A8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004C36F9-CC8C-CAFB-EBC7-3D88498638CA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CC1F14C0-33FE-45DD-D5E8-E6F6F6D8FCE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579C34FF-7DB2-0E70-BFBD-C178EEC47048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405A3E36-41ED-988B-2C87-A42838005EB1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FEC2E2D7-E339-6A87-032D-B782E32A335E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B58728AD-6F78-C3E9-82D8-ED1793C6CA7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8798A8F7-F998-67E8-C86C-793CE999F8F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1A900FBA-82C5-B813-0106-222A3148E4A5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7" name="object 12">
            <a:extLst>
              <a:ext uri="{FF2B5EF4-FFF2-40B4-BE49-F238E27FC236}">
                <a16:creationId xmlns:a16="http://schemas.microsoft.com/office/drawing/2014/main" id="{836AF6B8-6D7C-B2A7-35EE-FCDE0C32CBD0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8" name="object 13">
            <a:extLst>
              <a:ext uri="{FF2B5EF4-FFF2-40B4-BE49-F238E27FC236}">
                <a16:creationId xmlns:a16="http://schemas.microsoft.com/office/drawing/2014/main" id="{1B7ABF13-5601-959E-F9F9-869AEAEE17F1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89" name="object 14">
            <a:extLst>
              <a:ext uri="{FF2B5EF4-FFF2-40B4-BE49-F238E27FC236}">
                <a16:creationId xmlns:a16="http://schemas.microsoft.com/office/drawing/2014/main" id="{5C343BF7-632E-EBCB-BE48-E0622F1907A1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0" name="object 15">
            <a:extLst>
              <a:ext uri="{FF2B5EF4-FFF2-40B4-BE49-F238E27FC236}">
                <a16:creationId xmlns:a16="http://schemas.microsoft.com/office/drawing/2014/main" id="{E026FCA0-93EA-DB97-21EC-3D677860A3F5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1" name="object 16">
            <a:extLst>
              <a:ext uri="{FF2B5EF4-FFF2-40B4-BE49-F238E27FC236}">
                <a16:creationId xmlns:a16="http://schemas.microsoft.com/office/drawing/2014/main" id="{9FC44F25-A10B-88FD-74DE-25C19F31AB9D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3" name="object 18">
            <a:extLst>
              <a:ext uri="{FF2B5EF4-FFF2-40B4-BE49-F238E27FC236}">
                <a16:creationId xmlns:a16="http://schemas.microsoft.com/office/drawing/2014/main" id="{FC74A465-9128-9CE0-AECE-F0B53E69BDAE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4" name="object 19">
            <a:extLst>
              <a:ext uri="{FF2B5EF4-FFF2-40B4-BE49-F238E27FC236}">
                <a16:creationId xmlns:a16="http://schemas.microsoft.com/office/drawing/2014/main" id="{921F8549-89EC-46D5-40A0-C5D20CA63C00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5" name="object 20">
            <a:extLst>
              <a:ext uri="{FF2B5EF4-FFF2-40B4-BE49-F238E27FC236}">
                <a16:creationId xmlns:a16="http://schemas.microsoft.com/office/drawing/2014/main" id="{79785F40-9DEF-2B10-3D99-5A88EF49D457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6" name="object 21">
            <a:extLst>
              <a:ext uri="{FF2B5EF4-FFF2-40B4-BE49-F238E27FC236}">
                <a16:creationId xmlns:a16="http://schemas.microsoft.com/office/drawing/2014/main" id="{6C316F08-5384-64D7-04A2-DC51E1F4484B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97" name="object 22">
            <a:extLst>
              <a:ext uri="{FF2B5EF4-FFF2-40B4-BE49-F238E27FC236}">
                <a16:creationId xmlns:a16="http://schemas.microsoft.com/office/drawing/2014/main" id="{8B512DA2-DD53-2DFF-7501-E03D48048C23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2A0FCF38-E270-6B0A-513E-8E5643E0CB05}"/>
              </a:ext>
            </a:extLst>
          </p:cNvPr>
          <p:cNvGrpSpPr/>
          <p:nvPr/>
        </p:nvGrpSpPr>
        <p:grpSpPr>
          <a:xfrm>
            <a:off x="2732087" y="5374894"/>
            <a:ext cx="7679055" cy="401955"/>
            <a:chOff x="795337" y="4632325"/>
            <a:chExt cx="7679055" cy="40195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B5644ACD-7F91-03FC-2AAA-CCDF693950C5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7CF8D1F2-8478-5777-F956-A18A3C88B8A1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DA96C456-5DA0-BEC2-CDD8-AF35B8F5523E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F2F259D9-108F-7505-84CD-A6DDB41825B7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1EF9A5B8-0F37-1A86-B47B-7EA4D0434D3B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4" name="object 29">
              <a:extLst>
                <a:ext uri="{FF2B5EF4-FFF2-40B4-BE49-F238E27FC236}">
                  <a16:creationId xmlns:a16="http://schemas.microsoft.com/office/drawing/2014/main" id="{B5F3B153-2037-FD3D-FF9F-C5E1546FD245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63023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630237" y="231775"/>
                  </a:lnTo>
                  <a:lnTo>
                    <a:pt x="63023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5" name="object 30">
              <a:extLst>
                <a:ext uri="{FF2B5EF4-FFF2-40B4-BE49-F238E27FC236}">
                  <a16:creationId xmlns:a16="http://schemas.microsoft.com/office/drawing/2014/main" id="{10C47FF5-7C0F-4FE5-3679-7197F43810D9}"/>
                </a:ext>
              </a:extLst>
            </p:cNvPr>
            <p:cNvSpPr/>
            <p:nvPr/>
          </p:nvSpPr>
          <p:spPr>
            <a:xfrm>
              <a:off x="2073275" y="4789551"/>
              <a:ext cx="630555" cy="231775"/>
            </a:xfrm>
            <a:custGeom>
              <a:avLst/>
              <a:gdLst/>
              <a:ahLst/>
              <a:cxnLst/>
              <a:rect l="l" t="t" r="r" b="b"/>
              <a:pathLst>
                <a:path w="630555" h="231775">
                  <a:moveTo>
                    <a:pt x="0" y="231775"/>
                  </a:moveTo>
                  <a:lnTo>
                    <a:pt x="630237" y="231775"/>
                  </a:lnTo>
                  <a:lnTo>
                    <a:pt x="63023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60566838-CE2B-12F1-2770-4B0CF55DE67E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8F626B6E-4D3F-C070-6059-EB40C2606F30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8" name="object 33">
              <a:extLst>
                <a:ext uri="{FF2B5EF4-FFF2-40B4-BE49-F238E27FC236}">
                  <a16:creationId xmlns:a16="http://schemas.microsoft.com/office/drawing/2014/main" id="{A9F8F306-1AAD-19D3-34E4-8795DF159CA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9" name="object 34">
              <a:extLst>
                <a:ext uri="{FF2B5EF4-FFF2-40B4-BE49-F238E27FC236}">
                  <a16:creationId xmlns:a16="http://schemas.microsoft.com/office/drawing/2014/main" id="{A07D21DC-BFD9-AA26-EC05-70F060B2E269}"/>
                </a:ext>
              </a:extLst>
            </p:cNvPr>
            <p:cNvSpPr/>
            <p:nvPr/>
          </p:nvSpPr>
          <p:spPr>
            <a:xfrm>
              <a:off x="5064125" y="4786248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CFD4E762-FC34-CBE5-F9E8-D7AE2F261162}"/>
              </a:ext>
            </a:extLst>
          </p:cNvPr>
          <p:cNvSpPr/>
          <p:nvPr/>
        </p:nvSpPr>
        <p:spPr>
          <a:xfrm>
            <a:off x="2747962" y="4590669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DEBA8DDF-64E2-FF1E-03D2-03B73A2F7366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8054590E-F878-40CF-0F17-3A8255774187}"/>
              </a:ext>
            </a:extLst>
          </p:cNvPr>
          <p:cNvSpPr/>
          <p:nvPr/>
        </p:nvSpPr>
        <p:spPr>
          <a:xfrm>
            <a:off x="46371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2AF8598-263B-1290-D4EE-F04ED8805A3E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/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9A7B988-38E6-001E-D260-51E1C25C09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904" y="4277182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3A0BB07-C649-4ADD-7F3B-68D7C6488A2F}"/>
              </a:ext>
            </a:extLst>
          </p:cNvPr>
          <p:cNvCxnSpPr>
            <a:cxnSpLocks/>
          </p:cNvCxnSpPr>
          <p:nvPr/>
        </p:nvCxnSpPr>
        <p:spPr bwMode="auto">
          <a:xfrm flipV="1">
            <a:off x="4024019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/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020A90A-D011-1836-2F9D-30A69CDF1E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60285" y="4184530"/>
                <a:ext cx="1703406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67BF2E1-28A2-8E7A-5EC1-47BD0727B404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/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AC25AF-9A55-6CFB-392D-2C148017EF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9661" y="5058073"/>
                <a:ext cx="1948263" cy="400110"/>
              </a:xfrm>
              <a:prstGeom prst="rect">
                <a:avLst/>
              </a:prstGeom>
              <a:blipFill>
                <a:blip r:embed="rId5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149901D-9E0F-448A-6AE8-7286C2F3FD66}"/>
              </a:ext>
            </a:extLst>
          </p:cNvPr>
          <p:cNvCxnSpPr>
            <a:cxnSpLocks/>
          </p:cNvCxnSpPr>
          <p:nvPr/>
        </p:nvCxnSpPr>
        <p:spPr bwMode="auto">
          <a:xfrm flipV="1">
            <a:off x="4643313" y="4978019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CFC85DB-D128-8704-B8BE-876F5BEED4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B51E8CE-46A7-FFFF-3E3C-FA1FC71B81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7866C65-14FE-0AFE-1F27-5923010BD3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8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/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7B4F0BF3-AB1A-FC1C-5B1F-BE83E702D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157" y="5055844"/>
                <a:ext cx="1306687" cy="400110"/>
              </a:xfrm>
              <a:prstGeom prst="rect">
                <a:avLst/>
              </a:prstGeom>
              <a:blipFill>
                <a:blip r:embed="rId9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FD893695-700B-5FB2-3800-7F8A8C931DF3}"/>
              </a:ext>
            </a:extLst>
          </p:cNvPr>
          <p:cNvCxnSpPr>
            <a:cxnSpLocks/>
          </p:cNvCxnSpPr>
          <p:nvPr/>
        </p:nvCxnSpPr>
        <p:spPr bwMode="auto">
          <a:xfrm flipV="1">
            <a:off x="7011329" y="4959755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400D227-8DC4-A431-5DA6-2A5DE6541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DFCDEC-504C-0CA0-E0DA-A3FCFD3316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1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000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000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2000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000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2000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22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holding 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t=4.2: Medium Priority (MP)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t=100: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2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resumes execution in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22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, and misses its deadline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𝑑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200" kern="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200" kern="0" dirty="0">
                    <a:ea typeface="宋体" charset="-122"/>
                  </a:rPr>
                  <a:t>This is priority inversion, since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200" kern="0" dirty="0">
                    <a:ea typeface="宋体" charset="-122"/>
                  </a:rPr>
                  <a:t> causes a long blocking delay to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2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sz="160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altLang="zh-CN" sz="2200" kern="0" dirty="0">
                    <a:ea typeface="宋体" charset="-122"/>
                  </a:rPr>
                  <a:t> even though they does not share any resources (semaphores)</a:t>
                </a:r>
              </a:p>
            </p:txBody>
          </p:sp>
        </mc:Choice>
        <mc:Fallback xmlns="">
          <p:sp>
            <p:nvSpPr>
              <p:cNvPr id="3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538EF6E1-AAEC-DD71-BD25-B1F271327F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33403" y="729774"/>
                <a:ext cx="11303313" cy="2734637"/>
              </a:xfrm>
              <a:prstGeom prst="rect">
                <a:avLst/>
              </a:prstGeom>
              <a:blipFill>
                <a:blip r:embed="rId12"/>
                <a:stretch>
                  <a:fillRect l="-647" t="-468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/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WCET</a:t>
                </a:r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</m:ctrlPr>
                      </m:sSubPr>
                      <m:e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𝐶</m:t>
                        </m:r>
                      </m:e>
                      <m:sub>
                        <m:r>
                          <a:rPr kumimoji="0" lang="en-GB" sz="1800" b="0" i="1" u="none" strike="noStrike" kern="0" cap="none" spc="-10" normalizeH="0" noProof="0" dirty="0" smtClean="0">
                            <a:ln>
                              <a:noFill/>
                            </a:ln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+mn-ea"/>
                            <a:cs typeface="Times New Roman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1800" b="0" i="0" u="none" strike="noStrike" kern="0" cap="none" spc="-10" normalizeH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BF3A6AB3-2477-9CE6-A8BA-F09CAD60B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3919" y="4417403"/>
                <a:ext cx="1682489" cy="369332"/>
              </a:xfrm>
              <a:prstGeom prst="rect">
                <a:avLst/>
              </a:prstGeom>
              <a:blipFill>
                <a:blip r:embed="rId13"/>
                <a:stretch>
                  <a:fillRect l="-3261" t="-10000" b="-26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Rectangle 41">
            <a:extLst>
              <a:ext uri="{FF2B5EF4-FFF2-40B4-BE49-F238E27FC236}">
                <a16:creationId xmlns:a16="http://schemas.microsoft.com/office/drawing/2014/main" id="{8859ADF1-E019-539E-D020-DD454B058B4A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EA799FE-E91E-ABA0-9836-962C9D5635E6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34F79BB-1312-8233-FECA-9692B6918128}"/>
              </a:ext>
            </a:extLst>
          </p:cNvPr>
          <p:cNvSpPr/>
          <p:nvPr/>
        </p:nvSpPr>
        <p:spPr bwMode="auto">
          <a:xfrm>
            <a:off x="8937990" y="356860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46" name="object 139">
            <a:extLst>
              <a:ext uri="{FF2B5EF4-FFF2-40B4-BE49-F238E27FC236}">
                <a16:creationId xmlns:a16="http://schemas.microsoft.com/office/drawing/2014/main" id="{71EC5F66-BDEF-B6EF-D3DE-EEC72F6113B5}"/>
              </a:ext>
            </a:extLst>
          </p:cNvPr>
          <p:cNvSpPr txBox="1"/>
          <p:nvPr/>
        </p:nvSpPr>
        <p:spPr>
          <a:xfrm>
            <a:off x="1627810" y="386375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C6D3903-424E-827D-F788-8DCAAE5AFD0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58108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59730B70-5D27-D6FE-7647-A2FAA4DC5A3F}"/>
              </a:ext>
            </a:extLst>
          </p:cNvPr>
          <p:cNvCxnSpPr>
            <a:cxnSpLocks/>
          </p:cNvCxnSpPr>
          <p:nvPr/>
        </p:nvCxnSpPr>
        <p:spPr bwMode="auto">
          <a:xfrm>
            <a:off x="4637151" y="4598577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4CF8F98-267D-7D59-63DB-08E07975671F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F50557A-32E9-D649-4DFB-E18A580493FD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00643B1-811C-3DE6-C32F-893E557DD571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49C6E8D-561D-4B12-D2E4-CCA081708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1671070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5E0F24-5680-9088-7241-30B2F96EC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5909-8A11-DD08-FD04-087864846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Inversion II</a:t>
            </a:r>
            <a:endParaRPr lang="en-SE" dirty="0"/>
          </a:p>
        </p:txBody>
      </p:sp>
      <p:sp>
        <p:nvSpPr>
          <p:cNvPr id="79" name="object 3">
            <a:extLst>
              <a:ext uri="{FF2B5EF4-FFF2-40B4-BE49-F238E27FC236}">
                <a16:creationId xmlns:a16="http://schemas.microsoft.com/office/drawing/2014/main" id="{C1BAC6CC-4351-D91E-9FFD-75E42EE53D8D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0" name="object 4">
            <a:extLst>
              <a:ext uri="{FF2B5EF4-FFF2-40B4-BE49-F238E27FC236}">
                <a16:creationId xmlns:a16="http://schemas.microsoft.com/office/drawing/2014/main" id="{5A38726E-0BA7-1449-B7E6-F8A225AA5642}"/>
              </a:ext>
            </a:extLst>
          </p:cNvPr>
          <p:cNvSpPr/>
          <p:nvPr/>
        </p:nvSpPr>
        <p:spPr>
          <a:xfrm>
            <a:off x="8704326" y="3952494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1" name="object 5">
            <a:extLst>
              <a:ext uri="{FF2B5EF4-FFF2-40B4-BE49-F238E27FC236}">
                <a16:creationId xmlns:a16="http://schemas.microsoft.com/office/drawing/2014/main" id="{7F498C0A-7106-77A9-33F4-2AE717D7FE4B}"/>
              </a:ext>
            </a:extLst>
          </p:cNvPr>
          <p:cNvSpPr/>
          <p:nvPr/>
        </p:nvSpPr>
        <p:spPr>
          <a:xfrm>
            <a:off x="2743200" y="3820795"/>
            <a:ext cx="7663180" cy="371475"/>
          </a:xfrm>
          <a:custGeom>
            <a:avLst/>
            <a:gdLst/>
            <a:ahLst/>
            <a:cxnLst/>
            <a:rect l="l" t="t" r="r" b="b"/>
            <a:pathLst>
              <a:path w="7663180" h="371475">
                <a:moveTo>
                  <a:pt x="0" y="366649"/>
                </a:moveTo>
                <a:lnTo>
                  <a:pt x="7662926" y="366649"/>
                </a:lnTo>
              </a:path>
              <a:path w="7663180" h="371475">
                <a:moveTo>
                  <a:pt x="6378575" y="4699"/>
                </a:moveTo>
                <a:lnTo>
                  <a:pt x="6380226" y="371475"/>
                </a:lnTo>
              </a:path>
              <a:path w="7663180" h="371475">
                <a:moveTo>
                  <a:pt x="854075" y="0"/>
                </a:moveTo>
                <a:lnTo>
                  <a:pt x="855726" y="366649"/>
                </a:lnTo>
              </a:path>
            </a:pathLst>
          </a:custGeom>
          <a:ln w="12700">
            <a:solidFill>
              <a:srgbClr val="000000"/>
            </a:solidFill>
            <a:headEnd type="arrow" w="med" len="med"/>
            <a:tailEnd type="none" w="med" len="med"/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2" name="object 6">
            <a:extLst>
              <a:ext uri="{FF2B5EF4-FFF2-40B4-BE49-F238E27FC236}">
                <a16:creationId xmlns:a16="http://schemas.microsoft.com/office/drawing/2014/main" id="{DB37CE06-F173-FC7B-711C-184AC9884916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852487" y="0"/>
                </a:moveTo>
                <a:lnTo>
                  <a:pt x="0" y="0"/>
                </a:lnTo>
                <a:lnTo>
                  <a:pt x="0" y="231775"/>
                </a:lnTo>
                <a:lnTo>
                  <a:pt x="852487" y="231775"/>
                </a:lnTo>
                <a:lnTo>
                  <a:pt x="85248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3" name="object 7">
            <a:extLst>
              <a:ext uri="{FF2B5EF4-FFF2-40B4-BE49-F238E27FC236}">
                <a16:creationId xmlns:a16="http://schemas.microsoft.com/office/drawing/2014/main" id="{B90E0565-2162-21D7-504A-02F3C6396789}"/>
              </a:ext>
            </a:extLst>
          </p:cNvPr>
          <p:cNvSpPr/>
          <p:nvPr/>
        </p:nvSpPr>
        <p:spPr>
          <a:xfrm>
            <a:off x="7853426" y="3952494"/>
            <a:ext cx="852805" cy="231775"/>
          </a:xfrm>
          <a:custGeom>
            <a:avLst/>
            <a:gdLst/>
            <a:ahLst/>
            <a:cxnLst/>
            <a:rect l="l" t="t" r="r" b="b"/>
            <a:pathLst>
              <a:path w="852804" h="231775">
                <a:moveTo>
                  <a:pt x="0" y="231775"/>
                </a:moveTo>
                <a:lnTo>
                  <a:pt x="852487" y="231775"/>
                </a:lnTo>
                <a:lnTo>
                  <a:pt x="85248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4" name="object 8">
            <a:extLst>
              <a:ext uri="{FF2B5EF4-FFF2-40B4-BE49-F238E27FC236}">
                <a16:creationId xmlns:a16="http://schemas.microsoft.com/office/drawing/2014/main" id="{4B66DB43-2620-9C91-E00B-A06C025E184C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419100" y="0"/>
                </a:moveTo>
                <a:lnTo>
                  <a:pt x="0" y="0"/>
                </a:lnTo>
                <a:lnTo>
                  <a:pt x="0" y="231775"/>
                </a:lnTo>
                <a:lnTo>
                  <a:pt x="419100" y="231775"/>
                </a:lnTo>
                <a:lnTo>
                  <a:pt x="419100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5" name="object 9">
            <a:extLst>
              <a:ext uri="{FF2B5EF4-FFF2-40B4-BE49-F238E27FC236}">
                <a16:creationId xmlns:a16="http://schemas.microsoft.com/office/drawing/2014/main" id="{1DB8FD3E-E5B9-851D-C865-FAD4B4B26428}"/>
              </a:ext>
            </a:extLst>
          </p:cNvPr>
          <p:cNvSpPr/>
          <p:nvPr/>
        </p:nvSpPr>
        <p:spPr>
          <a:xfrm>
            <a:off x="3595750" y="3954145"/>
            <a:ext cx="419100" cy="231775"/>
          </a:xfrm>
          <a:custGeom>
            <a:avLst/>
            <a:gdLst/>
            <a:ahLst/>
            <a:cxnLst/>
            <a:rect l="l" t="t" r="r" b="b"/>
            <a:pathLst>
              <a:path w="419100" h="231775">
                <a:moveTo>
                  <a:pt x="0" y="231775"/>
                </a:moveTo>
                <a:lnTo>
                  <a:pt x="419100" y="231775"/>
                </a:lnTo>
                <a:lnTo>
                  <a:pt x="419100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86" name="object 10">
            <a:extLst>
              <a:ext uri="{FF2B5EF4-FFF2-40B4-BE49-F238E27FC236}">
                <a16:creationId xmlns:a16="http://schemas.microsoft.com/office/drawing/2014/main" id="{A0ED40D3-8CF4-3B25-2585-E3B31F00A2DE}"/>
              </a:ext>
            </a:extLst>
          </p:cNvPr>
          <p:cNvSpPr/>
          <p:nvPr/>
        </p:nvSpPr>
        <p:spPr>
          <a:xfrm>
            <a:off x="4006850" y="3455889"/>
            <a:ext cx="3824604" cy="411261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grpSp>
        <p:nvGrpSpPr>
          <p:cNvPr id="98" name="object 23">
            <a:extLst>
              <a:ext uri="{FF2B5EF4-FFF2-40B4-BE49-F238E27FC236}">
                <a16:creationId xmlns:a16="http://schemas.microsoft.com/office/drawing/2014/main" id="{E8314724-F46D-D8F4-35DC-5912FEAFFBBC}"/>
              </a:ext>
            </a:extLst>
          </p:cNvPr>
          <p:cNvGrpSpPr/>
          <p:nvPr/>
        </p:nvGrpSpPr>
        <p:grpSpPr>
          <a:xfrm>
            <a:off x="2738437" y="5374894"/>
            <a:ext cx="7666355" cy="395605"/>
            <a:chOff x="801687" y="4632325"/>
            <a:chExt cx="7666355" cy="395605"/>
          </a:xfrm>
        </p:grpSpPr>
        <p:sp>
          <p:nvSpPr>
            <p:cNvPr id="99" name="object 24">
              <a:extLst>
                <a:ext uri="{FF2B5EF4-FFF2-40B4-BE49-F238E27FC236}">
                  <a16:creationId xmlns:a16="http://schemas.microsoft.com/office/drawing/2014/main" id="{6B8EA0FC-8D6B-F442-6CD3-1BD4B5246681}"/>
                </a:ext>
              </a:extLst>
            </p:cNvPr>
            <p:cNvSpPr/>
            <p:nvPr/>
          </p:nvSpPr>
          <p:spPr>
            <a:xfrm>
              <a:off x="801687" y="4632325"/>
              <a:ext cx="7666355" cy="395605"/>
            </a:xfrm>
            <a:custGeom>
              <a:avLst/>
              <a:gdLst/>
              <a:ahLst/>
              <a:cxnLst/>
              <a:rect l="l" t="t" r="r" b="b"/>
              <a:pathLst>
                <a:path w="7666355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6355" h="395604">
                  <a:moveTo>
                    <a:pt x="0" y="0"/>
                  </a:moveTo>
                  <a:lnTo>
                    <a:pt x="0" y="395224"/>
                  </a:lnTo>
                </a:path>
                <a:path w="7666355" h="395604">
                  <a:moveTo>
                    <a:pt x="7664513" y="28575"/>
                  </a:moveTo>
                  <a:lnTo>
                    <a:pt x="7666037" y="395224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0" name="object 25">
              <a:extLst>
                <a:ext uri="{FF2B5EF4-FFF2-40B4-BE49-F238E27FC236}">
                  <a16:creationId xmlns:a16="http://schemas.microsoft.com/office/drawing/2014/main" id="{E89E2B13-8855-CDB1-2085-78DB2B4E7988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1" name="object 26">
              <a:extLst>
                <a:ext uri="{FF2B5EF4-FFF2-40B4-BE49-F238E27FC236}">
                  <a16:creationId xmlns:a16="http://schemas.microsoft.com/office/drawing/2014/main" id="{63D65ED8-3238-6FEB-D456-61E64AD80A16}"/>
                </a:ext>
              </a:extLst>
            </p:cNvPr>
            <p:cNvSpPr/>
            <p:nvPr/>
          </p:nvSpPr>
          <p:spPr>
            <a:xfrm>
              <a:off x="1227137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2" name="object 27">
              <a:extLst>
                <a:ext uri="{FF2B5EF4-FFF2-40B4-BE49-F238E27FC236}">
                  <a16:creationId xmlns:a16="http://schemas.microsoft.com/office/drawing/2014/main" id="{04F5913F-1306-4154-10B7-31376D230FC0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3" name="object 28">
              <a:extLst>
                <a:ext uri="{FF2B5EF4-FFF2-40B4-BE49-F238E27FC236}">
                  <a16:creationId xmlns:a16="http://schemas.microsoft.com/office/drawing/2014/main" id="{935F3F45-F76C-307D-CADD-9011BC55775F}"/>
                </a:ext>
              </a:extLst>
            </p:cNvPr>
            <p:cNvSpPr/>
            <p:nvPr/>
          </p:nvSpPr>
          <p:spPr>
            <a:xfrm>
              <a:off x="808037" y="4789551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6" name="object 31">
              <a:extLst>
                <a:ext uri="{FF2B5EF4-FFF2-40B4-BE49-F238E27FC236}">
                  <a16:creationId xmlns:a16="http://schemas.microsoft.com/office/drawing/2014/main" id="{854B1F4D-75AB-DA96-FD47-4DB02D853AC5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7" name="object 32">
              <a:extLst>
                <a:ext uri="{FF2B5EF4-FFF2-40B4-BE49-F238E27FC236}">
                  <a16:creationId xmlns:a16="http://schemas.microsoft.com/office/drawing/2014/main" id="{40D86692-0F8A-BA17-645C-918EE6C170A9}"/>
                </a:ext>
              </a:extLst>
            </p:cNvPr>
            <p:cNvSpPr/>
            <p:nvPr/>
          </p:nvSpPr>
          <p:spPr>
            <a:xfrm>
              <a:off x="7186676" y="4791075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11" name="object 36">
            <a:extLst>
              <a:ext uri="{FF2B5EF4-FFF2-40B4-BE49-F238E27FC236}">
                <a16:creationId xmlns:a16="http://schemas.microsoft.com/office/drawing/2014/main" id="{958FCD17-1E8D-1440-A1B3-332372E0DB22}"/>
              </a:ext>
            </a:extLst>
          </p:cNvPr>
          <p:cNvSpPr/>
          <p:nvPr/>
        </p:nvSpPr>
        <p:spPr>
          <a:xfrm>
            <a:off x="2743200" y="4591321"/>
            <a:ext cx="7663180" cy="387350"/>
          </a:xfrm>
          <a:custGeom>
            <a:avLst/>
            <a:gdLst/>
            <a:ahLst/>
            <a:cxnLst/>
            <a:rect l="l" t="t" r="r" b="b"/>
            <a:pathLst>
              <a:path w="7663180" h="387350">
                <a:moveTo>
                  <a:pt x="0" y="387350"/>
                </a:moveTo>
                <a:lnTo>
                  <a:pt x="7662862" y="387350"/>
                </a:lnTo>
              </a:path>
              <a:path w="7663180" h="387350">
                <a:moveTo>
                  <a:pt x="1887537" y="0"/>
                </a:moveTo>
                <a:lnTo>
                  <a:pt x="1892363" y="379349"/>
                </a:lnTo>
              </a:path>
              <a:path w="7663180" h="387350">
                <a:moveTo>
                  <a:pt x="7224712" y="20700"/>
                </a:moveTo>
                <a:lnTo>
                  <a:pt x="7226363" y="387350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2" name="object 37">
            <a:extLst>
              <a:ext uri="{FF2B5EF4-FFF2-40B4-BE49-F238E27FC236}">
                <a16:creationId xmlns:a16="http://schemas.microsoft.com/office/drawing/2014/main" id="{EB19DEE4-EFCF-3BBB-523B-E605386F8E3D}"/>
              </a:ext>
            </a:extLst>
          </p:cNvPr>
          <p:cNvSpPr/>
          <p:nvPr/>
        </p:nvSpPr>
        <p:spPr>
          <a:xfrm>
            <a:off x="4026756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2363724" y="0"/>
                </a:moveTo>
                <a:lnTo>
                  <a:pt x="0" y="0"/>
                </a:lnTo>
                <a:lnTo>
                  <a:pt x="0" y="239712"/>
                </a:lnTo>
                <a:lnTo>
                  <a:pt x="2363724" y="239712"/>
                </a:lnTo>
                <a:lnTo>
                  <a:pt x="2363724" y="0"/>
                </a:lnTo>
                <a:close/>
              </a:path>
            </a:pathLst>
          </a:custGeom>
          <a:solidFill>
            <a:srgbClr val="CCEBFF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3" name="object 38">
            <a:extLst>
              <a:ext uri="{FF2B5EF4-FFF2-40B4-BE49-F238E27FC236}">
                <a16:creationId xmlns:a16="http://schemas.microsoft.com/office/drawing/2014/main" id="{98008159-2203-2D8E-3868-2B2F09BF5B29}"/>
              </a:ext>
            </a:extLst>
          </p:cNvPr>
          <p:cNvSpPr/>
          <p:nvPr/>
        </p:nvSpPr>
        <p:spPr>
          <a:xfrm>
            <a:off x="4024851" y="4738306"/>
            <a:ext cx="2364105" cy="240029"/>
          </a:xfrm>
          <a:custGeom>
            <a:avLst/>
            <a:gdLst/>
            <a:ahLst/>
            <a:cxnLst/>
            <a:rect l="l" t="t" r="r" b="b"/>
            <a:pathLst>
              <a:path w="2364104" h="240029">
                <a:moveTo>
                  <a:pt x="0" y="239712"/>
                </a:moveTo>
                <a:lnTo>
                  <a:pt x="2363724" y="239712"/>
                </a:lnTo>
                <a:lnTo>
                  <a:pt x="2363724" y="0"/>
                </a:lnTo>
                <a:lnTo>
                  <a:pt x="0" y="0"/>
                </a:lnTo>
                <a:lnTo>
                  <a:pt x="0" y="239712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B023BBE-D68E-F224-87A0-AC6B727BBA07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5356" y="4184269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/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417D2F7-5898-57CE-7E15-07E830AB22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3485" y="4185653"/>
                <a:ext cx="1703406" cy="400110"/>
              </a:xfrm>
              <a:prstGeom prst="rect">
                <a:avLst/>
              </a:prstGeom>
              <a:blipFill>
                <a:blip r:embed="rId3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3EFD4DF-898D-183D-AE50-F8AA6D4A1BF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024019" y="4184269"/>
            <a:ext cx="832" cy="554037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1FD9A5D-82FD-BCEA-E296-CCFA8B285675}"/>
              </a:ext>
            </a:extLst>
          </p:cNvPr>
          <p:cNvCxnSpPr>
            <a:cxnSpLocks/>
          </p:cNvCxnSpPr>
          <p:nvPr/>
        </p:nvCxnSpPr>
        <p:spPr bwMode="auto">
          <a:xfrm flipV="1">
            <a:off x="7853426" y="4192270"/>
            <a:ext cx="0" cy="1359155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/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65832D16-5CA5-DDF1-C770-331AF08E55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535" y="4171890"/>
                <a:ext cx="1948263" cy="400110"/>
              </a:xfrm>
              <a:prstGeom prst="rect">
                <a:avLst/>
              </a:prstGeom>
              <a:blipFill>
                <a:blip r:embed="rId4"/>
                <a:stretch>
                  <a:fillRect t="-7576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/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5D48C4B-01DA-4C0A-A261-2507EDBD23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8339" y="3976916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/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F912226B-76BE-4E5D-8E5B-5ACA3621BE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4288" y="4699989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/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4087608-493A-FBDB-E44B-1427848E03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075" y="5404739"/>
                <a:ext cx="1396949" cy="400110"/>
              </a:xfrm>
              <a:prstGeom prst="rect">
                <a:avLst/>
              </a:prstGeom>
              <a:blipFill>
                <a:blip r:embed="rId7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/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finishes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998D2D9-24D1-B734-1DE1-78ECFFB396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6574" y="4925265"/>
                <a:ext cx="1306687" cy="400110"/>
              </a:xfrm>
              <a:prstGeom prst="rect">
                <a:avLst/>
              </a:prstGeom>
              <a:blipFill>
                <a:blip r:embed="rId8"/>
                <a:stretch>
                  <a:fillRect t="-9091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F95C3D-CF34-6147-D37E-3628EC89F3D1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9857" y="4961181"/>
            <a:ext cx="0" cy="59167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/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D29F353-FC37-D412-51C2-5932A8DCC6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394" y="4185734"/>
                <a:ext cx="1948263" cy="707886"/>
              </a:xfrm>
              <a:prstGeom prst="rect">
                <a:avLst/>
              </a:prstGeom>
              <a:blipFill>
                <a:blip r:embed="rId9"/>
                <a:stretch>
                  <a:fillRect l="-3125" t="-5172" r="-10000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/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(long, unbounded)</a:t>
                </a: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439608-939E-089C-E366-636F7E1412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850" y="3115026"/>
                <a:ext cx="3673666" cy="369332"/>
              </a:xfrm>
              <a:prstGeom prst="rect">
                <a:avLst/>
              </a:prstGeom>
              <a:blipFill>
                <a:blip r:embed="rId10"/>
                <a:stretch>
                  <a:fillRect l="-1327" t="-9836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29">
            <a:extLst>
              <a:ext uri="{FF2B5EF4-FFF2-40B4-BE49-F238E27FC236}">
                <a16:creationId xmlns:a16="http://schemas.microsoft.com/office/drawing/2014/main" id="{74222D36-EBF9-F291-FA81-60EBF3D09C1E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630237" y="0"/>
                </a:moveTo>
                <a:lnTo>
                  <a:pt x="0" y="0"/>
                </a:lnTo>
                <a:lnTo>
                  <a:pt x="0" y="231775"/>
                </a:lnTo>
                <a:lnTo>
                  <a:pt x="630237" y="231775"/>
                </a:lnTo>
                <a:lnTo>
                  <a:pt x="630237" y="0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1" name="object 30">
            <a:extLst>
              <a:ext uri="{FF2B5EF4-FFF2-40B4-BE49-F238E27FC236}">
                <a16:creationId xmlns:a16="http://schemas.microsoft.com/office/drawing/2014/main" id="{4BEE0C4A-DA13-DDBC-2021-9A0E4185169D}"/>
              </a:ext>
            </a:extLst>
          </p:cNvPr>
          <p:cNvSpPr/>
          <p:nvPr/>
        </p:nvSpPr>
        <p:spPr>
          <a:xfrm>
            <a:off x="6377686" y="5525441"/>
            <a:ext cx="1475740" cy="238379"/>
          </a:xfrm>
          <a:custGeom>
            <a:avLst/>
            <a:gdLst/>
            <a:ahLst/>
            <a:cxnLst/>
            <a:rect l="l" t="t" r="r" b="b"/>
            <a:pathLst>
              <a:path w="630555" h="231775">
                <a:moveTo>
                  <a:pt x="0" y="231775"/>
                </a:moveTo>
                <a:lnTo>
                  <a:pt x="630237" y="231775"/>
                </a:lnTo>
                <a:lnTo>
                  <a:pt x="630237" y="0"/>
                </a:lnTo>
                <a:lnTo>
                  <a:pt x="0" y="0"/>
                </a:lnTo>
                <a:lnTo>
                  <a:pt x="0" y="231775"/>
                </a:lnTo>
                <a:close/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(This scenario is more realistic and likely than previous one, as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may be released anytime during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’s execution after it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)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locks s and enters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t=2: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is released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endParaRPr lang="en-GB" altLang="zh-CN" sz="18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sz="1800" b="0" i="1" kern="0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sz="1800" kern="0" dirty="0">
                    <a:ea typeface="宋体" charset="-122"/>
                  </a:rPr>
                  <a:t> [2, 3]: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released, but cannot run since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altLang="zh-CN" sz="1800" kern="0" dirty="0">
                    <a:ea typeface="宋体" charset="-122"/>
                  </a:rPr>
                  <a:t> is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tries to lock s, but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holding s; </a:t>
                </a:r>
                <a:r>
                  <a:rPr lang="en-GB" altLang="zh-CN" sz="1800" kern="0" dirty="0">
                    <a:ea typeface="宋体" charset="-122"/>
                  </a:rPr>
                  <a:t>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starts running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t=98.5: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finishes execution after running for its WCET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resumes execution in the CS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kern="0" dirty="0">
                    <a:ea typeface="宋体" charset="-122"/>
                  </a:rPr>
                  <a:t>t=102: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unlocks s;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800" kern="0" dirty="0">
                    <a:ea typeface="宋体" charset="-122"/>
                  </a:rPr>
                  <a:t> and finally locks s, after experiencing a long, unbounded 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altLang="zh-CN" sz="1800" i="0" kern="0" dirty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endParaRPr lang="en-US" altLang="zh-CN" sz="1800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02EF4F-19F6-E05A-2270-A6C238A30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09599" y="729775"/>
                <a:ext cx="11227117" cy="2531140"/>
              </a:xfrm>
              <a:prstGeom prst="rect">
                <a:avLst/>
              </a:prstGeom>
              <a:blipFill>
                <a:blip r:embed="rId11"/>
                <a:stretch>
                  <a:fillRect l="-543" t="-4096" r="-651" b="-530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bject 12">
            <a:extLst>
              <a:ext uri="{FF2B5EF4-FFF2-40B4-BE49-F238E27FC236}">
                <a16:creationId xmlns:a16="http://schemas.microsoft.com/office/drawing/2014/main" id="{05AECDCC-E675-2794-63EB-159F6D5C4C08}"/>
              </a:ext>
            </a:extLst>
          </p:cNvPr>
          <p:cNvSpPr/>
          <p:nvPr/>
        </p:nvSpPr>
        <p:spPr>
          <a:xfrm>
            <a:off x="2747962" y="6197219"/>
            <a:ext cx="7672705" cy="255904"/>
          </a:xfrm>
          <a:custGeom>
            <a:avLst/>
            <a:gdLst/>
            <a:ahLst/>
            <a:cxnLst/>
            <a:rect l="l" t="t" r="r" b="b"/>
            <a:pathLst>
              <a:path w="7672705" h="255904">
                <a:moveTo>
                  <a:pt x="9525" y="4825"/>
                </a:moveTo>
                <a:lnTo>
                  <a:pt x="7672387" y="4825"/>
                </a:lnTo>
              </a:path>
              <a:path w="7672705" h="255904">
                <a:moveTo>
                  <a:pt x="0" y="4825"/>
                </a:moveTo>
                <a:lnTo>
                  <a:pt x="0" y="250825"/>
                </a:lnTo>
              </a:path>
              <a:path w="7672705" h="255904">
                <a:moveTo>
                  <a:pt x="847788" y="4825"/>
                </a:moveTo>
                <a:lnTo>
                  <a:pt x="847788" y="250825"/>
                </a:lnTo>
              </a:path>
              <a:path w="7672705" h="255904">
                <a:moveTo>
                  <a:pt x="1700212" y="0"/>
                </a:moveTo>
                <a:lnTo>
                  <a:pt x="1700212" y="246062"/>
                </a:lnTo>
              </a:path>
              <a:path w="7672705" h="255904">
                <a:moveTo>
                  <a:pt x="2552763" y="9525"/>
                </a:moveTo>
                <a:lnTo>
                  <a:pt x="2552763" y="255587"/>
                </a:lnTo>
              </a:path>
              <a:path w="7672705" h="255904">
                <a:moveTo>
                  <a:pt x="3405187" y="4825"/>
                </a:moveTo>
                <a:lnTo>
                  <a:pt x="3405187" y="250825"/>
                </a:lnTo>
              </a:path>
              <a:path w="7672705" h="255904">
                <a:moveTo>
                  <a:pt x="4257738" y="0"/>
                </a:moveTo>
                <a:lnTo>
                  <a:pt x="4257738" y="246062"/>
                </a:lnTo>
              </a:path>
              <a:path w="7672705" h="255904">
                <a:moveTo>
                  <a:pt x="5110162" y="9525"/>
                </a:moveTo>
                <a:lnTo>
                  <a:pt x="5110162" y="255587"/>
                </a:lnTo>
              </a:path>
              <a:path w="7672705" h="255904">
                <a:moveTo>
                  <a:pt x="5962713" y="4825"/>
                </a:moveTo>
                <a:lnTo>
                  <a:pt x="5962713" y="250825"/>
                </a:lnTo>
              </a:path>
              <a:path w="7672705" h="255904">
                <a:moveTo>
                  <a:pt x="6815137" y="0"/>
                </a:moveTo>
                <a:lnTo>
                  <a:pt x="6815137" y="246062"/>
                </a:lnTo>
              </a:path>
              <a:path w="7672705" h="255904">
                <a:moveTo>
                  <a:pt x="7667688" y="9525"/>
                </a:moveTo>
                <a:lnTo>
                  <a:pt x="7667688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34" name="object 13">
            <a:extLst>
              <a:ext uri="{FF2B5EF4-FFF2-40B4-BE49-F238E27FC236}">
                <a16:creationId xmlns:a16="http://schemas.microsoft.com/office/drawing/2014/main" id="{42512414-2218-F346-CC0E-03CF9D4DDC6A}"/>
              </a:ext>
            </a:extLst>
          </p:cNvPr>
          <p:cNvSpPr txBox="1"/>
          <p:nvPr/>
        </p:nvSpPr>
        <p:spPr>
          <a:xfrm>
            <a:off x="2687269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5" name="object 14">
            <a:extLst>
              <a:ext uri="{FF2B5EF4-FFF2-40B4-BE49-F238E27FC236}">
                <a16:creationId xmlns:a16="http://schemas.microsoft.com/office/drawing/2014/main" id="{E30847C9-F94D-6087-27E9-8F9FA84C0D8B}"/>
              </a:ext>
            </a:extLst>
          </p:cNvPr>
          <p:cNvSpPr txBox="1"/>
          <p:nvPr/>
        </p:nvSpPr>
        <p:spPr>
          <a:xfrm>
            <a:off x="3525519" y="6450965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C87BF600-9FBE-3187-6C3B-85FFD0B14A6F}"/>
              </a:ext>
            </a:extLst>
          </p:cNvPr>
          <p:cNvSpPr txBox="1"/>
          <p:nvPr/>
        </p:nvSpPr>
        <p:spPr>
          <a:xfrm>
            <a:off x="4363720" y="6446392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7" name="object 16">
            <a:extLst>
              <a:ext uri="{FF2B5EF4-FFF2-40B4-BE49-F238E27FC236}">
                <a16:creationId xmlns:a16="http://schemas.microsoft.com/office/drawing/2014/main" id="{A1BC502B-5174-B2D5-86CA-8D15EA13B0AC}"/>
              </a:ext>
            </a:extLst>
          </p:cNvPr>
          <p:cNvSpPr txBox="1"/>
          <p:nvPr/>
        </p:nvSpPr>
        <p:spPr>
          <a:xfrm>
            <a:off x="5216525" y="6441516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8" name="object 18">
            <a:extLst>
              <a:ext uri="{FF2B5EF4-FFF2-40B4-BE49-F238E27FC236}">
                <a16:creationId xmlns:a16="http://schemas.microsoft.com/office/drawing/2014/main" id="{C2725A8F-BE28-F493-4588-2EF70880DE19}"/>
              </a:ext>
            </a:extLst>
          </p:cNvPr>
          <p:cNvSpPr txBox="1"/>
          <p:nvPr/>
        </p:nvSpPr>
        <p:spPr>
          <a:xfrm>
            <a:off x="6798057" y="6427190"/>
            <a:ext cx="440943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39" name="object 19">
            <a:extLst>
              <a:ext uri="{FF2B5EF4-FFF2-40B4-BE49-F238E27FC236}">
                <a16:creationId xmlns:a16="http://schemas.microsoft.com/office/drawing/2014/main" id="{CCA8CEC4-DC77-3507-9588-8FC9B26D475A}"/>
              </a:ext>
            </a:extLst>
          </p:cNvPr>
          <p:cNvSpPr txBox="1"/>
          <p:nvPr/>
        </p:nvSpPr>
        <p:spPr>
          <a:xfrm>
            <a:off x="7666006" y="6427190"/>
            <a:ext cx="446025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0" name="object 20">
            <a:extLst>
              <a:ext uri="{FF2B5EF4-FFF2-40B4-BE49-F238E27FC236}">
                <a16:creationId xmlns:a16="http://schemas.microsoft.com/office/drawing/2014/main" id="{463EA7FC-1434-0376-03FE-01A221A7741C}"/>
              </a:ext>
            </a:extLst>
          </p:cNvPr>
          <p:cNvSpPr txBox="1"/>
          <p:nvPr/>
        </p:nvSpPr>
        <p:spPr>
          <a:xfrm>
            <a:off x="8539037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1" name="object 21">
            <a:extLst>
              <a:ext uri="{FF2B5EF4-FFF2-40B4-BE49-F238E27FC236}">
                <a16:creationId xmlns:a16="http://schemas.microsoft.com/office/drawing/2014/main" id="{0A22A42F-1913-DABF-EADB-7AE2EA2DC820}"/>
              </a:ext>
            </a:extLst>
          </p:cNvPr>
          <p:cNvSpPr txBox="1"/>
          <p:nvPr/>
        </p:nvSpPr>
        <p:spPr>
          <a:xfrm>
            <a:off x="9406985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42" name="object 22">
            <a:extLst>
              <a:ext uri="{FF2B5EF4-FFF2-40B4-BE49-F238E27FC236}">
                <a16:creationId xmlns:a16="http://schemas.microsoft.com/office/drawing/2014/main" id="{3EDDC8BA-BF06-114E-A9B1-8ECCE6B2CD9E}"/>
              </a:ext>
            </a:extLst>
          </p:cNvPr>
          <p:cNvSpPr txBox="1"/>
          <p:nvPr/>
        </p:nvSpPr>
        <p:spPr>
          <a:xfrm>
            <a:off x="10274934" y="6427190"/>
            <a:ext cx="440942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</a:t>
            </a:r>
            <a:r>
              <a:rPr lang="en-GB"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 dirty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6F28890-E27A-A4BC-EADD-A61312955609}"/>
              </a:ext>
            </a:extLst>
          </p:cNvPr>
          <p:cNvSpPr/>
          <p:nvPr/>
        </p:nvSpPr>
        <p:spPr bwMode="auto">
          <a:xfrm>
            <a:off x="4294935" y="4561078"/>
            <a:ext cx="868137" cy="159650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DB6D7852-A1EF-501C-E251-D62B2274BDE4}"/>
              </a:ext>
            </a:extLst>
          </p:cNvPr>
          <p:cNvSpPr/>
          <p:nvPr/>
        </p:nvSpPr>
        <p:spPr bwMode="auto">
          <a:xfrm>
            <a:off x="9921783" y="4600720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75756520-6921-4569-9045-512267516C11}"/>
              </a:ext>
            </a:extLst>
          </p:cNvPr>
          <p:cNvSpPr/>
          <p:nvPr/>
        </p:nvSpPr>
        <p:spPr bwMode="auto">
          <a:xfrm>
            <a:off x="10142537" y="539614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64" name="object 139">
            <a:extLst>
              <a:ext uri="{FF2B5EF4-FFF2-40B4-BE49-F238E27FC236}">
                <a16:creationId xmlns:a16="http://schemas.microsoft.com/office/drawing/2014/main" id="{779D8619-DF20-B1E3-0099-2C0973421DE6}"/>
              </a:ext>
            </a:extLst>
          </p:cNvPr>
          <p:cNvSpPr txBox="1"/>
          <p:nvPr/>
        </p:nvSpPr>
        <p:spPr>
          <a:xfrm>
            <a:off x="1606836" y="3815634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12E91D48-09B3-0F09-1B74-B7906BC20653}"/>
              </a:ext>
            </a:extLst>
          </p:cNvPr>
          <p:cNvCxnSpPr>
            <a:cxnSpLocks/>
          </p:cNvCxnSpPr>
          <p:nvPr/>
        </p:nvCxnSpPr>
        <p:spPr bwMode="auto">
          <a:xfrm flipV="1">
            <a:off x="1987639" y="4114800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/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released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3287E41-29D5-A8E4-1984-33DDF3C737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5519" y="4934474"/>
                <a:ext cx="1306687" cy="400110"/>
              </a:xfrm>
              <a:prstGeom prst="rect">
                <a:avLst/>
              </a:prstGeom>
              <a:blipFill>
                <a:blip r:embed="rId13"/>
                <a:stretch>
                  <a:fillRect t="-7576" r="-1395" b="-2575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491D8ED-0856-BADB-939D-D95E545113F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616153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FCFB652-3EFF-01C0-3D01-06F70501ECED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8851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C9172E77-6278-DAEB-3D76-D928A81E6EFA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86958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4DD318-EE95-A41E-DE85-E6D529A9714A}"/>
              </a:ext>
            </a:extLst>
          </p:cNvPr>
          <p:cNvCxnSpPr>
            <a:cxnSpLocks/>
          </p:cNvCxnSpPr>
          <p:nvPr/>
        </p:nvCxnSpPr>
        <p:spPr bwMode="auto">
          <a:xfrm>
            <a:off x="5665733" y="383074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/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A05B999-18D8-2E9D-54C5-3935C7D41E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8301" y="3772613"/>
                <a:ext cx="490764" cy="369332"/>
              </a:xfrm>
              <a:prstGeom prst="rect">
                <a:avLst/>
              </a:prstGeom>
              <a:blipFill>
                <a:blip r:embed="rId14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10710128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734221-E2BC-0948-3E5D-7B4C13FC8E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4830E962-C794-AB32-418A-C7E4B1931E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Deadlocks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Classic deadlock scenario: </a:t>
                </a:r>
                <a:r>
                  <a:rPr lang="en-US" altLang="zh-CN" sz="2400" dirty="0">
                    <a:ea typeface="宋体" charset="-122"/>
                  </a:rPr>
                  <a:t>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 lock two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 </a:t>
                </a:r>
                <a:r>
                  <a:rPr lang="en-US" altLang="zh-CN" sz="2400" dirty="0">
                    <a:ea typeface="宋体" charset="-122"/>
                  </a:rPr>
                  <a:t>in opposite order. (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blue CS A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pink CS B) </a:t>
                </a:r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blue CS A before pink CS B: 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GB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enters pink CS B before blue CS A: …lock(s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 unlock(s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)…unlock(s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)…</a:t>
                </a: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runs first and locks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starts running and locks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then tries to lock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</a:t>
                </a:r>
                <a:r>
                  <a:rPr lang="en-GB" altLang="zh-CN" dirty="0">
                    <a:ea typeface="宋体" charset="-122"/>
                  </a:rPr>
                  <a:t>starts </a:t>
                </a:r>
                <a:r>
                  <a:rPr lang="en-US" altLang="zh-CN" dirty="0">
                    <a:ea typeface="宋体" charset="-122"/>
                  </a:rPr>
                  <a:t>running and tries to lock s</a:t>
                </a:r>
                <a:r>
                  <a:rPr lang="en-US" altLang="zh-CN" baseline="-25000" dirty="0">
                    <a:ea typeface="宋体" charset="-122"/>
                  </a:rPr>
                  <a:t>1, </a:t>
                </a:r>
                <a:r>
                  <a:rPr lang="en-US" altLang="zh-CN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dirty="0">
                    <a:ea typeface="宋体" charset="-122"/>
                  </a:rPr>
                  <a:t> holds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. Circular waiting </a:t>
                </a:r>
                <a:r>
                  <a:rPr lang="en-US" altLang="zh-CN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30723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96F25806-B9BD-8F83-0CB3-2805668D4F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9428" y="744036"/>
                <a:ext cx="11371572" cy="2696845"/>
              </a:xfrm>
              <a:blipFill>
                <a:blip r:embed="rId3"/>
                <a:stretch>
                  <a:fillRect l="-965" t="-4072" b="-475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3CBF545-079B-C61F-A439-1837872DCB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5147" y="3440881"/>
            <a:ext cx="6001705" cy="323490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8B488B-74B8-6FA3-89AD-8C0AC7231077}"/>
              </a:ext>
            </a:extLst>
          </p:cNvPr>
          <p:cNvSpPr txBox="1"/>
          <p:nvPr/>
        </p:nvSpPr>
        <p:spPr>
          <a:xfrm>
            <a:off x="3095147" y="47244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7BBCC9-9B42-3083-0611-924E53989C3E}"/>
              </a:ext>
            </a:extLst>
          </p:cNvPr>
          <p:cNvSpPr txBox="1"/>
          <p:nvPr/>
        </p:nvSpPr>
        <p:spPr>
          <a:xfrm>
            <a:off x="3089831" y="5238426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77821A-E51A-4D7C-B40E-DA72E9CE6052}"/>
              </a:ext>
            </a:extLst>
          </p:cNvPr>
          <p:cNvSpPr txBox="1"/>
          <p:nvPr/>
        </p:nvSpPr>
        <p:spPr>
          <a:xfrm>
            <a:off x="5598741" y="4770474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2</a:t>
            </a:r>
            <a:endParaRPr lang="en-SE" sz="2400" dirty="0">
              <a:latin typeface="Gill Sans Light" panose="020B0302020104020203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2089D-0E59-82B1-8BBE-22720C2489A2}"/>
              </a:ext>
            </a:extLst>
          </p:cNvPr>
          <p:cNvSpPr txBox="1"/>
          <p:nvPr/>
        </p:nvSpPr>
        <p:spPr>
          <a:xfrm>
            <a:off x="5593425" y="5284500"/>
            <a:ext cx="504347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Gill Sans Light" panose="020B0302020104020203"/>
                <a:ea typeface="宋体" charset="-122"/>
              </a:rPr>
              <a:t>s</a:t>
            </a:r>
            <a:r>
              <a:rPr lang="en-US" altLang="zh-CN" sz="2400" baseline="-25000" dirty="0">
                <a:latin typeface="Gill Sans Light" panose="020B0302020104020203"/>
                <a:ea typeface="宋体" charset="-122"/>
              </a:rPr>
              <a:t>1</a:t>
            </a:r>
            <a:endParaRPr lang="en-SE" sz="2400" dirty="0">
              <a:latin typeface="Gill Sans Light" panose="020B0302020104020203"/>
            </a:endParaRPr>
          </a:p>
        </p:txBody>
      </p:sp>
    </p:spTree>
    <p:extLst>
      <p:ext uri="{BB962C8B-B14F-4D97-AF65-F5344CB8AC3E}">
        <p14:creationId xmlns:p14="http://schemas.microsoft.com/office/powerpoint/2010/main" val="327427646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9E1B37-201E-08BE-6E4D-A8040C841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Inheritance Protocol (PIP)</a:t>
            </a:r>
            <a:endParaRPr lang="en-SE" dirty="0"/>
          </a:p>
        </p:txBody>
      </p:sp>
      <p:grpSp>
        <p:nvGrpSpPr>
          <p:cNvPr id="41" name="object 4">
            <a:extLst>
              <a:ext uri="{FF2B5EF4-FFF2-40B4-BE49-F238E27FC236}">
                <a16:creationId xmlns:a16="http://schemas.microsoft.com/office/drawing/2014/main" id="{A035312C-9E33-4321-8327-21EDA54C55A4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42" name="object 5">
              <a:extLst>
                <a:ext uri="{FF2B5EF4-FFF2-40B4-BE49-F238E27FC236}">
                  <a16:creationId xmlns:a16="http://schemas.microsoft.com/office/drawing/2014/main" id="{F4CDB561-6B5A-E79D-3ECC-C3250C63AA17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3" name="object 6">
              <a:extLst>
                <a:ext uri="{FF2B5EF4-FFF2-40B4-BE49-F238E27FC236}">
                  <a16:creationId xmlns:a16="http://schemas.microsoft.com/office/drawing/2014/main" id="{14D5905C-A9EA-FFD5-0D5E-C667FC552B52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4" name="object 7">
              <a:extLst>
                <a:ext uri="{FF2B5EF4-FFF2-40B4-BE49-F238E27FC236}">
                  <a16:creationId xmlns:a16="http://schemas.microsoft.com/office/drawing/2014/main" id="{9EDECE4A-7EAD-9820-747D-76E37F7E4418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5" name="object 8">
              <a:extLst>
                <a:ext uri="{FF2B5EF4-FFF2-40B4-BE49-F238E27FC236}">
                  <a16:creationId xmlns:a16="http://schemas.microsoft.com/office/drawing/2014/main" id="{3DD28FDF-131D-4D67-F341-E7CE6DD7F3EC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6" name="object 9">
              <a:extLst>
                <a:ext uri="{FF2B5EF4-FFF2-40B4-BE49-F238E27FC236}">
                  <a16:creationId xmlns:a16="http://schemas.microsoft.com/office/drawing/2014/main" id="{29927F60-5001-410E-8992-AC4276F80089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7" name="object 10">
              <a:extLst>
                <a:ext uri="{FF2B5EF4-FFF2-40B4-BE49-F238E27FC236}">
                  <a16:creationId xmlns:a16="http://schemas.microsoft.com/office/drawing/2014/main" id="{4830C56E-D669-5B16-C363-D34C44964184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48" name="object 11">
              <a:extLst>
                <a:ext uri="{FF2B5EF4-FFF2-40B4-BE49-F238E27FC236}">
                  <a16:creationId xmlns:a16="http://schemas.microsoft.com/office/drawing/2014/main" id="{8C6FE950-1EF4-E1BA-6392-F070F37B8A61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49" name="object 12">
            <a:extLst>
              <a:ext uri="{FF2B5EF4-FFF2-40B4-BE49-F238E27FC236}">
                <a16:creationId xmlns:a16="http://schemas.microsoft.com/office/drawing/2014/main" id="{FE94AADB-BE0E-E0DC-00D7-E685D7C84063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50" name="object 13">
            <a:extLst>
              <a:ext uri="{FF2B5EF4-FFF2-40B4-BE49-F238E27FC236}">
                <a16:creationId xmlns:a16="http://schemas.microsoft.com/office/drawing/2014/main" id="{4E1A34E4-9815-7342-64BA-89E4B3828EE5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1" name="object 14">
            <a:extLst>
              <a:ext uri="{FF2B5EF4-FFF2-40B4-BE49-F238E27FC236}">
                <a16:creationId xmlns:a16="http://schemas.microsoft.com/office/drawing/2014/main" id="{DEB4E547-FD2E-6373-D03B-88537BEA4321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2" name="object 15">
            <a:extLst>
              <a:ext uri="{FF2B5EF4-FFF2-40B4-BE49-F238E27FC236}">
                <a16:creationId xmlns:a16="http://schemas.microsoft.com/office/drawing/2014/main" id="{86DE5529-9A91-CFF4-BC5E-4EF57A7EE9DF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3" name="object 16">
            <a:extLst>
              <a:ext uri="{FF2B5EF4-FFF2-40B4-BE49-F238E27FC236}">
                <a16:creationId xmlns:a16="http://schemas.microsoft.com/office/drawing/2014/main" id="{F8C10BD8-3149-6255-D25D-408AB3EA430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4" name="object 17">
            <a:extLst>
              <a:ext uri="{FF2B5EF4-FFF2-40B4-BE49-F238E27FC236}">
                <a16:creationId xmlns:a16="http://schemas.microsoft.com/office/drawing/2014/main" id="{A9839DEA-D5BE-4D0B-42D6-F12F7ED464FA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5" name="object 18">
            <a:extLst>
              <a:ext uri="{FF2B5EF4-FFF2-40B4-BE49-F238E27FC236}">
                <a16:creationId xmlns:a16="http://schemas.microsoft.com/office/drawing/2014/main" id="{13E27821-9CB7-F253-8770-CBC8D81CA2AA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6" name="object 19">
            <a:extLst>
              <a:ext uri="{FF2B5EF4-FFF2-40B4-BE49-F238E27FC236}">
                <a16:creationId xmlns:a16="http://schemas.microsoft.com/office/drawing/2014/main" id="{F80E1213-C6BE-D157-DE9D-7E3E672D8A2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7" name="object 20">
            <a:extLst>
              <a:ext uri="{FF2B5EF4-FFF2-40B4-BE49-F238E27FC236}">
                <a16:creationId xmlns:a16="http://schemas.microsoft.com/office/drawing/2014/main" id="{7602F7D8-2C16-761A-7E70-CBA9A8A30082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8" name="object 21">
            <a:extLst>
              <a:ext uri="{FF2B5EF4-FFF2-40B4-BE49-F238E27FC236}">
                <a16:creationId xmlns:a16="http://schemas.microsoft.com/office/drawing/2014/main" id="{DA5F5C74-17E8-DFEC-141C-484DD377C39F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59" name="object 22">
            <a:extLst>
              <a:ext uri="{FF2B5EF4-FFF2-40B4-BE49-F238E27FC236}">
                <a16:creationId xmlns:a16="http://schemas.microsoft.com/office/drawing/2014/main" id="{273B381E-749E-CAEC-F5ED-FA5FA15F6810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60" name="object 23">
            <a:extLst>
              <a:ext uri="{FF2B5EF4-FFF2-40B4-BE49-F238E27FC236}">
                <a16:creationId xmlns:a16="http://schemas.microsoft.com/office/drawing/2014/main" id="{BAE632EA-E808-5425-91AE-8143692E9A61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61" name="object 24">
              <a:extLst>
                <a:ext uri="{FF2B5EF4-FFF2-40B4-BE49-F238E27FC236}">
                  <a16:creationId xmlns:a16="http://schemas.microsoft.com/office/drawing/2014/main" id="{7704A0C9-E447-548A-C918-5690503517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2" name="object 25">
              <a:extLst>
                <a:ext uri="{FF2B5EF4-FFF2-40B4-BE49-F238E27FC236}">
                  <a16:creationId xmlns:a16="http://schemas.microsoft.com/office/drawing/2014/main" id="{710A290C-F3A7-8CE7-8C8E-89F18C00D8AC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3" name="object 26">
              <a:extLst>
                <a:ext uri="{FF2B5EF4-FFF2-40B4-BE49-F238E27FC236}">
                  <a16:creationId xmlns:a16="http://schemas.microsoft.com/office/drawing/2014/main" id="{95C3FADE-3A10-3A1E-F0E1-4B0013E54B8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4" name="object 27">
              <a:extLst>
                <a:ext uri="{FF2B5EF4-FFF2-40B4-BE49-F238E27FC236}">
                  <a16:creationId xmlns:a16="http://schemas.microsoft.com/office/drawing/2014/main" id="{21051C5C-227B-BABE-5F76-C9B0A30D5F12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5" name="object 28">
              <a:extLst>
                <a:ext uri="{FF2B5EF4-FFF2-40B4-BE49-F238E27FC236}">
                  <a16:creationId xmlns:a16="http://schemas.microsoft.com/office/drawing/2014/main" id="{1E73A405-20A5-15A6-3AFB-BF0F11722BAD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6" name="object 29">
              <a:extLst>
                <a:ext uri="{FF2B5EF4-FFF2-40B4-BE49-F238E27FC236}">
                  <a16:creationId xmlns:a16="http://schemas.microsoft.com/office/drawing/2014/main" id="{9CE41574-6534-E71D-3732-6C3CD7AC7210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7" name="object 30">
              <a:extLst>
                <a:ext uri="{FF2B5EF4-FFF2-40B4-BE49-F238E27FC236}">
                  <a16:creationId xmlns:a16="http://schemas.microsoft.com/office/drawing/2014/main" id="{BBA41254-07FA-751E-8C0A-2D06D007F492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8" name="object 31">
              <a:extLst>
                <a:ext uri="{FF2B5EF4-FFF2-40B4-BE49-F238E27FC236}">
                  <a16:creationId xmlns:a16="http://schemas.microsoft.com/office/drawing/2014/main" id="{63060046-4812-9C4B-16F6-B7257521870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9" name="object 32">
              <a:extLst>
                <a:ext uri="{FF2B5EF4-FFF2-40B4-BE49-F238E27FC236}">
                  <a16:creationId xmlns:a16="http://schemas.microsoft.com/office/drawing/2014/main" id="{25D85552-8E59-A88C-7E1A-B8449C8926D8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70" name="object 33">
            <a:extLst>
              <a:ext uri="{FF2B5EF4-FFF2-40B4-BE49-F238E27FC236}">
                <a16:creationId xmlns:a16="http://schemas.microsoft.com/office/drawing/2014/main" id="{14777F3F-2FB3-1310-E5E8-E40A49D7125A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71" name="object 34">
              <a:extLst>
                <a:ext uri="{FF2B5EF4-FFF2-40B4-BE49-F238E27FC236}">
                  <a16:creationId xmlns:a16="http://schemas.microsoft.com/office/drawing/2014/main" id="{BE7D4356-A7D3-AE34-A4EA-B06300AB8276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2" name="object 35">
              <a:extLst>
                <a:ext uri="{FF2B5EF4-FFF2-40B4-BE49-F238E27FC236}">
                  <a16:creationId xmlns:a16="http://schemas.microsoft.com/office/drawing/2014/main" id="{1528EC35-5EFB-95BF-48B6-C3A3E09F9327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3" name="object 36">
              <a:extLst>
                <a:ext uri="{FF2B5EF4-FFF2-40B4-BE49-F238E27FC236}">
                  <a16:creationId xmlns:a16="http://schemas.microsoft.com/office/drawing/2014/main" id="{CA669A79-B451-E465-9CF8-468AD3A313E4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76" name="object 39">
                <a:extLst>
                  <a:ext uri="{FF2B5EF4-FFF2-40B4-BE49-F238E27FC236}">
                    <a16:creationId xmlns:a16="http://schemas.microsoft.com/office/drawing/2014/main" id="{5C3E8F09-51A0-2F12-F663-D186AA7D95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3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bject 40">
            <a:extLst>
              <a:ext uri="{FF2B5EF4-FFF2-40B4-BE49-F238E27FC236}">
                <a16:creationId xmlns:a16="http://schemas.microsoft.com/office/drawing/2014/main" id="{623E7DBE-6403-D90D-6B31-00D933B89CFE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B118DC92-688A-962A-61C0-0DE9652B61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C2AE20B3-5AAC-40AB-4B8C-58049762FF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5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B27BE22B-EBDB-C33D-3063-A3144E12C8D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6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9F4504ED-D5BF-E13D-BDEA-13339CBFD273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D1A0530-AB4C-78C4-B90D-EEC4192A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DD599056-01DA-5DDA-1A02-BC49AF0D3B72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FF6BE594-6418-DF8B-C683-52F627C4D3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8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object 10">
            <a:extLst>
              <a:ext uri="{FF2B5EF4-FFF2-40B4-BE49-F238E27FC236}">
                <a16:creationId xmlns:a16="http://schemas.microsoft.com/office/drawing/2014/main" id="{4FDF46B4-1D1D-839D-0BC6-A75246E7AE90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5B5E6214-34D4-C246-D275-AD6024826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9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162767B8-4FF9-062B-8498-16301B88AFD3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1CEFC6FD-962B-9BA6-D245-C34BE076C9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0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>
                  <a:defRPr/>
                </a:pPr>
                <a:r>
                  <a:rPr lang="en-US" altLang="zh-CN" kern="0" dirty="0">
                    <a:ea typeface="宋体" charset="-122"/>
                  </a:rPr>
                  <a:t>In 1997, this bug caused the Mars pathfinder to freeze up occasionally and then starts working again. Fixed by uploading a software patch enabling Priority-Inheritance Protocol </a:t>
                </a:r>
                <a:r>
                  <a:rPr lang="en-GB" altLang="zh-CN" kern="0" dirty="0">
                    <a:ea typeface="宋体" charset="-122"/>
                  </a:rPr>
                  <a:t>(PIP)</a:t>
                </a:r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kern="0" dirty="0"/>
                  <a:t>A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kern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kern="0" dirty="0"/>
                  <a:t> in a CS increases its priority, if it is holding a lock s and blocks other higher priority tasks, by inheriting the highest priority of all higher-priority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ker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kern="0" dirty="0"/>
                  <a:t> blocked waiting for lock 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ker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b>
                          <m:sSubPr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 ker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b="0" i="0" kern="0" smtClean="0">
                            <a:latin typeface="Cambria Math" panose="02040503050406030204" pitchFamily="18" charset="0"/>
                          </a:rPr>
                          <m:t>holding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kern="0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GB" b="0" ker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altLang="zh-CN" b="0" i="1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b="0" i="0" kern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begChr m:val="{"/>
                            <m:endChr m:val="}"/>
                            <m:ctrlPr>
                              <a:rPr lang="en-GB" i="1" ker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  <m:e>
                            <m:sSub>
                              <m:sSubPr>
                                <m:ctrlPr>
                                  <a:rPr lang="en-GB" i="1" ker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𝜏</m:t>
                                </m:r>
                              </m:e>
                              <m:sub>
                                <m:r>
                                  <a:rPr lang="en-GB" i="1" ker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blocked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sty m:val="p"/>
                              </m:rPr>
                              <a:rPr lang="en-GB" kern="0">
                                <a:latin typeface="Cambria Math" panose="02040503050406030204" pitchFamily="18" charset="0"/>
                              </a:rPr>
                              <m:t>on</m:t>
                            </m:r>
                            <m:r>
                              <a:rPr lang="en-GB" ker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GB" b="0" i="1" kern="0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</m:d>
                      </m:e>
                    </m:func>
                  </m:oMath>
                </a14:m>
                <a:endParaRPr lang="en-US" altLang="zh-CN" kern="0" dirty="0">
                  <a:ea typeface="宋体" charset="-122"/>
                </a:endParaRP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US" altLang="zh-CN" sz="2400" kern="0" dirty="0">
                    <a:ea typeface="宋体" charset="-122"/>
                  </a:rPr>
                  <a:t>t=3: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tries to enter CS, gets blocked since 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is in CS</a:t>
                </a:r>
                <a:r>
                  <a:rPr lang="en-US" altLang="zh-CN" kern="0" dirty="0">
                    <a:ea typeface="宋体" charset="-122"/>
                  </a:rPr>
                  <a:t>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ar-AE" b="0" kern="0" dirty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kern="0" dirty="0">
                    <a:ea typeface="宋体" charset="-122"/>
                  </a:rPr>
                  <a:t>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ar-AE" kern="0" dirty="0">
                    <a:ea typeface="宋体" charset="-122"/>
                  </a:rPr>
                  <a:t>’</a:t>
                </a:r>
                <a:r>
                  <a:rPr lang="en-GB" kern="0" dirty="0">
                    <a:ea typeface="宋体" charset="-122"/>
                  </a:rPr>
                  <a:t>s high priority, and runs without </a:t>
                </a:r>
                <a:r>
                  <a:rPr lang="en-GB" kern="0" dirty="0" err="1">
                    <a:ea typeface="宋体" charset="-122"/>
                  </a:rPr>
                  <a:t>preemption</a:t>
                </a:r>
                <a:r>
                  <a:rPr lang="en-GB" kern="0" dirty="0">
                    <a:ea typeface="宋体" charset="-122"/>
                  </a:rPr>
                  <a:t> by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b="0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(regardless of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ar-AE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i="1" kern="0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is released at </a:t>
                </a:r>
                <a:r>
                  <a:rPr lang="en-US" altLang="zh-CN" kern="0" dirty="0">
                    <a:ea typeface="宋体" charset="-122"/>
                  </a:rPr>
                  <a:t>t </a:t>
                </a:r>
                <a14:m>
                  <m:oMath xmlns:m="http://schemas.openxmlformats.org/officeDocument/2006/math">
                    <m:r>
                      <a:rPr lang="en-GB" altLang="zh-CN" i="1" ker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kern="0" dirty="0">
                    <a:ea typeface="宋体" charset="-122"/>
                  </a:rPr>
                  <a:t> [2, 3] or t&gt;3</a:t>
                </a:r>
                <a:r>
                  <a:rPr lang="en-GB" kern="0" dirty="0">
                    <a:ea typeface="宋体" charset="-122"/>
                  </a:rPr>
                  <a:t>)</a:t>
                </a:r>
              </a:p>
            </p:txBody>
          </p:sp>
        </mc:Choice>
        <mc:Fallback xmlns="">
          <p:sp>
            <p:nvSpPr>
              <p:cNvPr id="96" name="Rectangle 3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7753874C-10A6-8D02-F53C-7CC7E0D552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0700" y="764000"/>
                <a:ext cx="11125200" cy="2570637"/>
              </a:xfrm>
              <a:prstGeom prst="rect">
                <a:avLst/>
              </a:prstGeom>
              <a:blipFill>
                <a:blip r:embed="rId11"/>
                <a:stretch>
                  <a:fillRect l="-822" t="-4976" r="-1041" b="-4028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8" name="object 139">
            <a:extLst>
              <a:ext uri="{FF2B5EF4-FFF2-40B4-BE49-F238E27FC236}">
                <a16:creationId xmlns:a16="http://schemas.microsoft.com/office/drawing/2014/main" id="{09029C3B-3456-4134-D2DD-AAC3CC830E33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9EC514D1-D204-1EB4-9A89-A39FECA09F67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98796022-3631-0679-508E-BD9110E33678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7897347-53DF-2CC2-85DB-C5373B59220C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4BE85E0B-F62D-ABE7-BC21-9C79944A0A1C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EB59BFD0-DB34-CD67-81C5-EF88E178C11D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0F3AFD9-3CE8-72E5-96F7-2D726B800B24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46195E-2474-E9B1-0EC9-FDD523EB99FD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2DDDD00-C27F-BB4F-F464-4B1C41CC01BE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2110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/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B8FBBCC-046E-7546-955F-D7BF59AEDA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57600"/>
                <a:ext cx="412098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6291117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26A28-4C2A-A5EF-0817-3F4FEF9D1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Blocking Time under PIP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</p:spPr>
            <p:txBody>
              <a:bodyPr>
                <a:normAutofit fontScale="85000" lnSpcReduction="10000"/>
              </a:bodyPr>
              <a:lstStyle/>
              <a:p>
                <a:pPr eaLnBrk="1" hangingPunct="1">
                  <a:defRPr/>
                </a:pP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Under PIP,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 may experience two types of blocking delays: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Direct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tries to lock </a:t>
                </a:r>
                <a:r>
                  <a:rPr lang="en-GB" dirty="0">
                    <a:ea typeface="宋体" charset="-122"/>
                  </a:rPr>
                  <a:t>semaphore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 s that is already locked</a:t>
                </a:r>
              </a:p>
              <a:p>
                <a:pPr lvl="1" eaLnBrk="1" hangingPunct="1">
                  <a:defRPr/>
                </a:pPr>
                <a:r>
                  <a:rPr lang="en-US" altLang="zh-CN" dirty="0">
                    <a:solidFill>
                      <a:srgbClr val="FF0000"/>
                    </a:solidFill>
                    <a:ea typeface="宋体" charset="-122"/>
                  </a:rPr>
                  <a:t>Push-through blocking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kern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blocked by lower-priority task that has inherited a higher-priority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  <m:r>
                      <a:rPr lang="en-GB" altLang="zh-CN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tx1"/>
                    </a:solidFill>
                    <a:ea typeface="宋体" charset="-122"/>
                  </a:rPr>
                  <a:t>itself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may not need any semaphores)</a:t>
                </a:r>
              </a:p>
              <a:p>
                <a:r>
                  <a:rPr lang="en-US" altLang="zh-CN" sz="2400" kern="0" dirty="0">
                    <a:solidFill>
                      <a:schemeClr val="tx1"/>
                    </a:solidFill>
                    <a:ea typeface="宋体" charset="-122"/>
                  </a:rPr>
                  <a:t>Example:</a:t>
                </a:r>
              </a:p>
              <a:p>
                <a:pPr lvl="1"/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direct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M</a:t>
                </a:r>
                <a:r>
                  <a:rPr lang="en-US" altLang="zh-CN" kern="0" dirty="0">
                    <a:solidFill>
                      <a:schemeClr val="tx1"/>
                    </a:solidFill>
                    <a:ea typeface="宋体" charset="-122"/>
                  </a:rPr>
                  <a:t>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experiences push-through blocking by </a:t>
                </a: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in time interval </a:t>
                </a:r>
                <a14:m>
                  <m:oMath xmlns:m="http://schemas.openxmlformats.org/officeDocument/2006/math"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GB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GB" dirty="0">
                  <a:solidFill>
                    <a:schemeClr val="tx1"/>
                  </a:solidFill>
                </a:endParaRPr>
              </a:p>
              <a:p>
                <a:r>
                  <a:rPr lang="en-GB" dirty="0"/>
                  <a:t>PIP </a:t>
                </a:r>
                <a:r>
                  <a:rPr lang="en-GB" kern="0" dirty="0">
                    <a:ea typeface="宋体" charset="-122"/>
                  </a:rPr>
                  <a:t>analogy: suppose you have checked out a book from library and planned to read it in your spare time. But you got a message from the library that some VIP, say the university president, just got in the waiting queue for the book. You should then hurry up, give the book-reading task a high priority so it is not </a:t>
                </a:r>
                <a:r>
                  <a:rPr lang="en-GB" kern="0" dirty="0" err="1">
                    <a:ea typeface="宋体" charset="-122"/>
                  </a:rPr>
                  <a:t>preempted</a:t>
                </a:r>
                <a:r>
                  <a:rPr lang="en-GB" kern="0" dirty="0">
                    <a:ea typeface="宋体" charset="-122"/>
                  </a:rPr>
                  <a:t> by other daily chores, finish reading it, and return it to the library quickly, so the VIP is not delayed for a long time.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D858E1-515D-6679-6339-6DD6E09D6C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891363"/>
                <a:ext cx="5299998" cy="5943600"/>
              </a:xfrm>
              <a:blipFill>
                <a:blip r:embed="rId2"/>
                <a:stretch>
                  <a:fillRect l="-1496" t="-1949" r="-1266" b="-92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7" name="Picture 96">
            <a:extLst>
              <a:ext uri="{FF2B5EF4-FFF2-40B4-BE49-F238E27FC236}">
                <a16:creationId xmlns:a16="http://schemas.microsoft.com/office/drawing/2014/main" id="{7A6AEAC2-95AB-A82C-B422-0BD8E71394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800" y="1371600"/>
            <a:ext cx="6747798" cy="44846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style>
              <a:lnRef idx="1">
                <a:schemeClr val="dk1"/>
              </a:lnRef>
              <a:fillRef idx="2">
                <a:schemeClr val="dk1"/>
              </a:fillRef>
              <a:effectRef idx="1">
                <a:schemeClr val="dk1"/>
              </a:effectRef>
              <a:fontRef idx="minor">
                <a:schemeClr val="dk1"/>
              </a:fontRef>
            </p:style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85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0" indent="0" eaLnBrk="1" hangingPunct="1">
                  <a:buNone/>
                  <a:defRPr/>
                </a:pPr>
                <a:r>
                  <a:rPr lang="en-US" altLang="zh-CN" dirty="0">
                    <a:solidFill>
                      <a:schemeClr val="tx1"/>
                    </a:solidFill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’s priority is increased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when 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tries to lock semaphore s but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; NOT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kern="0" dirty="0">
                    <a:ea typeface="宋体" charset="-122"/>
                  </a:rPr>
                  <a:t> lock s 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GB" kern="0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E8444F05-B3E0-C76D-269F-85D05F1AD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5885255"/>
                <a:ext cx="6172200" cy="74605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979436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68878-DB03-EBE5-334E-216B6B577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6186CE-6861-D9D2-DD4D-A99F5D09A7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779989"/>
            <a:ext cx="10414000" cy="2348948"/>
          </a:xfrm>
        </p:spPr>
        <p:txBody>
          <a:bodyPr>
            <a:normAutofit fontScale="92500"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800" dirty="0"/>
              <a:t>It prevents priority inversion</a:t>
            </a:r>
          </a:p>
          <a:p>
            <a:pPr lvl="1"/>
            <a:r>
              <a:rPr lang="en-GB" sz="2800" dirty="0"/>
              <a:t>It is transparent to the programmer</a:t>
            </a:r>
          </a:p>
          <a:p>
            <a:r>
              <a:rPr lang="en-GB" sz="2800" dirty="0"/>
              <a:t>Cons:</a:t>
            </a:r>
          </a:p>
          <a:p>
            <a:pPr lvl="1"/>
            <a:r>
              <a:rPr lang="en-GB" sz="2600" dirty="0"/>
              <a:t>It does not prevent deadlocks and </a:t>
            </a:r>
            <a:r>
              <a:rPr lang="en-GB" sz="2800" dirty="0"/>
              <a:t>chained blocking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4C4790-B960-0396-4822-DB688E3929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200" y="3202807"/>
            <a:ext cx="5545986" cy="29892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027C30D-BCD0-7010-8221-BDDCBDC2A80C}"/>
              </a:ext>
            </a:extLst>
          </p:cNvPr>
          <p:cNvSpPr txBox="1"/>
          <p:nvPr/>
        </p:nvSpPr>
        <p:spPr>
          <a:xfrm>
            <a:off x="5105400" y="6265948"/>
            <a:ext cx="3276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0" lang="en-GB" sz="20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Gill Sans Light" panose="020B0302020104020203"/>
                <a:ea typeface="+mn-ea"/>
                <a:cs typeface="Times New Roman"/>
              </a:rPr>
              <a:t>Deadlock still occurs under PIP</a:t>
            </a:r>
            <a:endParaRPr kumimoji="0" lang="en-GB" sz="2000" b="0" i="0" u="none" strike="noStrike" kern="0" cap="none" spc="-10" normalizeH="0" baseline="0" noProof="0" dirty="0">
              <a:ln>
                <a:noFill/>
              </a:ln>
              <a:effectLst/>
              <a:uLnTx/>
              <a:uFillTx/>
              <a:latin typeface="Gill Sans Light" panose="020B0302020104020203"/>
              <a:ea typeface="+mn-ea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335505857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5979A-2FFF-6E26-9F73-04AF92EB3B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PIP Causes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GB" altLang="zh-CN" kern="0" dirty="0">
                    <a:solidFill>
                      <a:srgbClr val="FF0000"/>
                    </a:solidFill>
                    <a:ea typeface="宋体" charset="-122"/>
                  </a:rPr>
                  <a:t>Chained blocking</a:t>
                </a:r>
                <a:r>
                  <a:rPr lang="en-GB" altLang="zh-CN" kern="0" dirty="0">
                    <a:ea typeface="宋体" charset="-122"/>
                  </a:rPr>
                  <a:t>: </a:t>
                </a:r>
                <a:r>
                  <a:rPr lang="en-GB" altLang="zh-CN" sz="2400" kern="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kern="0" dirty="0">
                    <a:ea typeface="宋体" charset="-122"/>
                  </a:rPr>
                  <a:t> can be blocked at most once by each lower priority task</a:t>
                </a:r>
              </a:p>
              <a:p>
                <a:r>
                  <a:rPr lang="en-GB" dirty="0"/>
                  <a:t>Theorem: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 can be blocked at most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b="0" i="0" smtClean="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dirty="0" err="1"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GB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</m:oMath>
                </a14:m>
                <a:r>
                  <a:rPr lang="en-GB" dirty="0"/>
                  <a:t> critical sections</a:t>
                </a:r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GB" sz="2000" dirty="0"/>
              </a:p>
              <a:p>
                <a:pPr lvl="1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  <a:p>
                <a:pPr>
                  <a:buFont typeface="Arial" panose="020B0604020202020204" pitchFamily="34" charset="0"/>
                  <a:buChar char="•"/>
                </a:pPr>
                <a:r>
                  <a:rPr lang="en-GB" sz="2200" dirty="0"/>
                  <a:t>In this example, </a:t>
                </a:r>
                <a:r>
                  <a:rPr lang="en-US" altLang="zh-CN" sz="2000" dirty="0">
                    <a:ea typeface="宋体" charset="-122"/>
                  </a:rPr>
                  <a:t>Four tasks and three semaphores (s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 protects red CS,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protects yellow CS,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 protects beige CS). </a:t>
                </a:r>
                <a:r>
                  <a:rPr lang="en-GB" sz="22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</m:oMath>
                </a14:m>
                <a:r>
                  <a:rPr lang="en-GB" sz="2000" dirty="0"/>
                  <a:t> is blocked for the duration of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GB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000">
                            <a:latin typeface="Cambria Math" panose="02040503050406030204" pitchFamily="18" charset="0"/>
                          </a:rPr>
                          <m:t>min</m:t>
                        </m:r>
                      </m:fName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 err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2000" b="0" i="0" dirty="0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func>
                    <m:r>
                      <a:rPr lang="en-GB" sz="2000" b="0" i="1" dirty="0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GB" sz="2000" dirty="0"/>
                  <a:t> critical sections </a:t>
                </a:r>
                <a:r>
                  <a:rPr lang="en-GB" sz="1600" dirty="0"/>
                  <a:t> </a:t>
                </a:r>
                <a:endParaRPr lang="en-GB" sz="2200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C0357D86-F084-EFAF-A77F-30E2A47C30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66800" y="914400"/>
                <a:ext cx="11125200" cy="2348948"/>
              </a:xfrm>
              <a:prstGeom prst="rect">
                <a:avLst/>
              </a:prstGeom>
              <a:blipFill>
                <a:blip r:embed="rId2"/>
                <a:stretch>
                  <a:fillRect l="-986" t="-4675" b="-311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object 101">
            <a:extLst>
              <a:ext uri="{FF2B5EF4-FFF2-40B4-BE49-F238E27FC236}">
                <a16:creationId xmlns:a16="http://schemas.microsoft.com/office/drawing/2014/main" id="{963C372A-1556-AFDC-2E82-687A71A16B50}"/>
              </a:ext>
            </a:extLst>
          </p:cNvPr>
          <p:cNvGrpSpPr/>
          <p:nvPr/>
        </p:nvGrpSpPr>
        <p:grpSpPr>
          <a:xfrm>
            <a:off x="3429000" y="3666915"/>
            <a:ext cx="6182873" cy="1324653"/>
            <a:chOff x="931926" y="4812791"/>
            <a:chExt cx="2487295" cy="532892"/>
          </a:xfrm>
        </p:grpSpPr>
        <p:sp>
          <p:nvSpPr>
            <p:cNvPr id="26" name="object 102">
              <a:extLst>
                <a:ext uri="{FF2B5EF4-FFF2-40B4-BE49-F238E27FC236}">
                  <a16:creationId xmlns:a16="http://schemas.microsoft.com/office/drawing/2014/main" id="{EE63051D-9007-3214-B608-D54751D8FC82}"/>
                </a:ext>
              </a:extLst>
            </p:cNvPr>
            <p:cNvSpPr/>
            <p:nvPr/>
          </p:nvSpPr>
          <p:spPr>
            <a:xfrm>
              <a:off x="931926" y="4836413"/>
              <a:ext cx="2487295" cy="509270"/>
            </a:xfrm>
            <a:custGeom>
              <a:avLst/>
              <a:gdLst/>
              <a:ahLst/>
              <a:cxnLst/>
              <a:rect l="l" t="t" r="r" b="b"/>
              <a:pathLst>
                <a:path w="2487295" h="509270">
                  <a:moveTo>
                    <a:pt x="24384" y="40386"/>
                  </a:moveTo>
                  <a:lnTo>
                    <a:pt x="23228" y="36576"/>
                  </a:lnTo>
                  <a:lnTo>
                    <a:pt x="12192" y="0"/>
                  </a:lnTo>
                  <a:lnTo>
                    <a:pt x="0" y="40386"/>
                  </a:lnTo>
                  <a:lnTo>
                    <a:pt x="9906" y="40386"/>
                  </a:lnTo>
                  <a:lnTo>
                    <a:pt x="9906" y="509028"/>
                  </a:lnTo>
                  <a:lnTo>
                    <a:pt x="14478" y="509028"/>
                  </a:lnTo>
                  <a:lnTo>
                    <a:pt x="14478" y="40386"/>
                  </a:lnTo>
                  <a:lnTo>
                    <a:pt x="24384" y="40386"/>
                  </a:lnTo>
                  <a:close/>
                </a:path>
                <a:path w="2487295" h="509270">
                  <a:moveTo>
                    <a:pt x="2487168" y="435114"/>
                  </a:moveTo>
                  <a:lnTo>
                    <a:pt x="278892" y="435114"/>
                  </a:lnTo>
                  <a:lnTo>
                    <a:pt x="278892" y="438150"/>
                  </a:lnTo>
                  <a:lnTo>
                    <a:pt x="2487168" y="438150"/>
                  </a:lnTo>
                  <a:lnTo>
                    <a:pt x="2487168" y="435114"/>
                  </a:lnTo>
                  <a:close/>
                </a:path>
                <a:path w="2487295" h="509270">
                  <a:moveTo>
                    <a:pt x="2487168" y="168414"/>
                  </a:moveTo>
                  <a:lnTo>
                    <a:pt x="278892" y="168414"/>
                  </a:lnTo>
                  <a:lnTo>
                    <a:pt x="278892" y="171450"/>
                  </a:lnTo>
                  <a:lnTo>
                    <a:pt x="2487168" y="171450"/>
                  </a:lnTo>
                  <a:lnTo>
                    <a:pt x="2487168" y="16841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7" name="object 103">
              <a:extLst>
                <a:ext uri="{FF2B5EF4-FFF2-40B4-BE49-F238E27FC236}">
                  <a16:creationId xmlns:a16="http://schemas.microsoft.com/office/drawing/2014/main" id="{9A1A3952-CF6D-F047-7A7C-66178213F32D}"/>
                </a:ext>
              </a:extLst>
            </p:cNvPr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561337" y="4812791"/>
              <a:ext cx="160781" cy="195072"/>
            </a:xfrm>
            <a:prstGeom prst="rect">
              <a:avLst/>
            </a:prstGeom>
          </p:spPr>
        </p:pic>
        <p:sp>
          <p:nvSpPr>
            <p:cNvPr id="28" name="object 104">
              <a:extLst>
                <a:ext uri="{FF2B5EF4-FFF2-40B4-BE49-F238E27FC236}">
                  <a16:creationId xmlns:a16="http://schemas.microsoft.com/office/drawing/2014/main" id="{DD85EA3D-194E-7F60-AD3A-9464F4EA5B61}"/>
                </a:ext>
              </a:extLst>
            </p:cNvPr>
            <p:cNvSpPr/>
            <p:nvPr/>
          </p:nvSpPr>
          <p:spPr>
            <a:xfrm>
              <a:off x="1719071" y="5004815"/>
              <a:ext cx="3175" cy="337185"/>
            </a:xfrm>
            <a:custGeom>
              <a:avLst/>
              <a:gdLst/>
              <a:ahLst/>
              <a:cxnLst/>
              <a:rect l="l" t="t" r="r" b="b"/>
              <a:pathLst>
                <a:path w="3175" h="337185">
                  <a:moveTo>
                    <a:pt x="1523" y="0"/>
                  </a:moveTo>
                  <a:lnTo>
                    <a:pt x="0" y="1524"/>
                  </a:lnTo>
                  <a:lnTo>
                    <a:pt x="1523" y="3048"/>
                  </a:lnTo>
                  <a:lnTo>
                    <a:pt x="3047" y="1524"/>
                  </a:lnTo>
                  <a:lnTo>
                    <a:pt x="1523" y="0"/>
                  </a:lnTo>
                  <a:close/>
                </a:path>
                <a:path w="3175" h="337185">
                  <a:moveTo>
                    <a:pt x="1523" y="6096"/>
                  </a:moveTo>
                  <a:lnTo>
                    <a:pt x="0" y="7620"/>
                  </a:lnTo>
                  <a:lnTo>
                    <a:pt x="1523" y="9144"/>
                  </a:lnTo>
                  <a:lnTo>
                    <a:pt x="3047" y="7620"/>
                  </a:lnTo>
                  <a:lnTo>
                    <a:pt x="1523" y="6096"/>
                  </a:lnTo>
                  <a:close/>
                </a:path>
                <a:path w="3175" h="337185">
                  <a:moveTo>
                    <a:pt x="1523" y="12192"/>
                  </a:moveTo>
                  <a:lnTo>
                    <a:pt x="0" y="13716"/>
                  </a:lnTo>
                  <a:lnTo>
                    <a:pt x="1523" y="15239"/>
                  </a:lnTo>
                  <a:lnTo>
                    <a:pt x="3047" y="13716"/>
                  </a:lnTo>
                  <a:lnTo>
                    <a:pt x="1523" y="12192"/>
                  </a:lnTo>
                  <a:close/>
                </a:path>
                <a:path w="3175" h="337185">
                  <a:moveTo>
                    <a:pt x="1523" y="18287"/>
                  </a:moveTo>
                  <a:lnTo>
                    <a:pt x="0" y="19812"/>
                  </a:lnTo>
                  <a:lnTo>
                    <a:pt x="1523" y="21336"/>
                  </a:lnTo>
                  <a:lnTo>
                    <a:pt x="3047" y="19812"/>
                  </a:lnTo>
                  <a:lnTo>
                    <a:pt x="1523" y="18287"/>
                  </a:lnTo>
                  <a:close/>
                </a:path>
                <a:path w="3175" h="337185">
                  <a:moveTo>
                    <a:pt x="1523" y="24384"/>
                  </a:moveTo>
                  <a:lnTo>
                    <a:pt x="0" y="25908"/>
                  </a:lnTo>
                  <a:lnTo>
                    <a:pt x="1523" y="27432"/>
                  </a:lnTo>
                  <a:lnTo>
                    <a:pt x="3047" y="25908"/>
                  </a:lnTo>
                  <a:lnTo>
                    <a:pt x="1523" y="24384"/>
                  </a:lnTo>
                  <a:close/>
                </a:path>
                <a:path w="3175" h="337185">
                  <a:moveTo>
                    <a:pt x="1523" y="30480"/>
                  </a:moveTo>
                  <a:lnTo>
                    <a:pt x="0" y="32004"/>
                  </a:lnTo>
                  <a:lnTo>
                    <a:pt x="1523" y="33528"/>
                  </a:lnTo>
                  <a:lnTo>
                    <a:pt x="3047" y="32004"/>
                  </a:lnTo>
                  <a:lnTo>
                    <a:pt x="1523" y="30480"/>
                  </a:lnTo>
                  <a:close/>
                </a:path>
                <a:path w="3175" h="337185">
                  <a:moveTo>
                    <a:pt x="1523" y="36575"/>
                  </a:moveTo>
                  <a:lnTo>
                    <a:pt x="0" y="38100"/>
                  </a:lnTo>
                  <a:lnTo>
                    <a:pt x="1523" y="39624"/>
                  </a:lnTo>
                  <a:lnTo>
                    <a:pt x="3047" y="38100"/>
                  </a:lnTo>
                  <a:lnTo>
                    <a:pt x="1523" y="36575"/>
                  </a:lnTo>
                  <a:close/>
                </a:path>
                <a:path w="3175" h="337185">
                  <a:moveTo>
                    <a:pt x="1523" y="42672"/>
                  </a:moveTo>
                  <a:lnTo>
                    <a:pt x="0" y="44196"/>
                  </a:lnTo>
                  <a:lnTo>
                    <a:pt x="1523" y="45720"/>
                  </a:lnTo>
                  <a:lnTo>
                    <a:pt x="3047" y="44196"/>
                  </a:lnTo>
                  <a:lnTo>
                    <a:pt x="1523" y="42672"/>
                  </a:lnTo>
                  <a:close/>
                </a:path>
                <a:path w="3175" h="337185">
                  <a:moveTo>
                    <a:pt x="1523" y="48768"/>
                  </a:moveTo>
                  <a:lnTo>
                    <a:pt x="0" y="50292"/>
                  </a:lnTo>
                  <a:lnTo>
                    <a:pt x="1523" y="51816"/>
                  </a:lnTo>
                  <a:lnTo>
                    <a:pt x="3047" y="50292"/>
                  </a:lnTo>
                  <a:lnTo>
                    <a:pt x="1523" y="48768"/>
                  </a:lnTo>
                  <a:close/>
                </a:path>
                <a:path w="3175" h="337185">
                  <a:moveTo>
                    <a:pt x="1523" y="54863"/>
                  </a:moveTo>
                  <a:lnTo>
                    <a:pt x="0" y="56387"/>
                  </a:lnTo>
                  <a:lnTo>
                    <a:pt x="1523" y="57912"/>
                  </a:lnTo>
                  <a:lnTo>
                    <a:pt x="3047" y="56387"/>
                  </a:lnTo>
                  <a:lnTo>
                    <a:pt x="1523" y="54863"/>
                  </a:lnTo>
                  <a:close/>
                </a:path>
                <a:path w="3175" h="337185">
                  <a:moveTo>
                    <a:pt x="1523" y="60960"/>
                  </a:moveTo>
                  <a:lnTo>
                    <a:pt x="0" y="62484"/>
                  </a:lnTo>
                  <a:lnTo>
                    <a:pt x="1523" y="64008"/>
                  </a:lnTo>
                  <a:lnTo>
                    <a:pt x="3047" y="62484"/>
                  </a:lnTo>
                  <a:lnTo>
                    <a:pt x="1523" y="60960"/>
                  </a:lnTo>
                  <a:close/>
                </a:path>
                <a:path w="3175" h="337185">
                  <a:moveTo>
                    <a:pt x="1523" y="67056"/>
                  </a:moveTo>
                  <a:lnTo>
                    <a:pt x="0" y="68580"/>
                  </a:lnTo>
                  <a:lnTo>
                    <a:pt x="1523" y="70104"/>
                  </a:lnTo>
                  <a:lnTo>
                    <a:pt x="3047" y="68580"/>
                  </a:lnTo>
                  <a:lnTo>
                    <a:pt x="1523" y="67056"/>
                  </a:lnTo>
                  <a:close/>
                </a:path>
                <a:path w="3175" h="337185">
                  <a:moveTo>
                    <a:pt x="1523" y="73151"/>
                  </a:moveTo>
                  <a:lnTo>
                    <a:pt x="0" y="74675"/>
                  </a:lnTo>
                  <a:lnTo>
                    <a:pt x="1523" y="76200"/>
                  </a:lnTo>
                  <a:lnTo>
                    <a:pt x="3047" y="74675"/>
                  </a:lnTo>
                  <a:lnTo>
                    <a:pt x="1523" y="73151"/>
                  </a:lnTo>
                  <a:close/>
                </a:path>
                <a:path w="3175" h="337185">
                  <a:moveTo>
                    <a:pt x="1523" y="79248"/>
                  </a:moveTo>
                  <a:lnTo>
                    <a:pt x="0" y="80772"/>
                  </a:lnTo>
                  <a:lnTo>
                    <a:pt x="1523" y="82296"/>
                  </a:lnTo>
                  <a:lnTo>
                    <a:pt x="3047" y="80772"/>
                  </a:lnTo>
                  <a:lnTo>
                    <a:pt x="1523" y="79248"/>
                  </a:lnTo>
                  <a:close/>
                </a:path>
                <a:path w="3175" h="337185">
                  <a:moveTo>
                    <a:pt x="1523" y="85344"/>
                  </a:moveTo>
                  <a:lnTo>
                    <a:pt x="0" y="86868"/>
                  </a:lnTo>
                  <a:lnTo>
                    <a:pt x="1523" y="88392"/>
                  </a:lnTo>
                  <a:lnTo>
                    <a:pt x="3047" y="86868"/>
                  </a:lnTo>
                  <a:lnTo>
                    <a:pt x="1523" y="85344"/>
                  </a:lnTo>
                  <a:close/>
                </a:path>
                <a:path w="3175" h="337185">
                  <a:moveTo>
                    <a:pt x="1523" y="91439"/>
                  </a:moveTo>
                  <a:lnTo>
                    <a:pt x="0" y="92963"/>
                  </a:lnTo>
                  <a:lnTo>
                    <a:pt x="1523" y="94487"/>
                  </a:lnTo>
                  <a:lnTo>
                    <a:pt x="3047" y="92963"/>
                  </a:lnTo>
                  <a:lnTo>
                    <a:pt x="1523" y="91439"/>
                  </a:lnTo>
                  <a:close/>
                </a:path>
                <a:path w="3175" h="337185">
                  <a:moveTo>
                    <a:pt x="1523" y="97536"/>
                  </a:moveTo>
                  <a:lnTo>
                    <a:pt x="0" y="99060"/>
                  </a:lnTo>
                  <a:lnTo>
                    <a:pt x="1523" y="100584"/>
                  </a:lnTo>
                  <a:lnTo>
                    <a:pt x="3047" y="99060"/>
                  </a:lnTo>
                  <a:lnTo>
                    <a:pt x="1523" y="97536"/>
                  </a:lnTo>
                  <a:close/>
                </a:path>
                <a:path w="3175" h="337185">
                  <a:moveTo>
                    <a:pt x="1523" y="103632"/>
                  </a:moveTo>
                  <a:lnTo>
                    <a:pt x="0" y="105156"/>
                  </a:lnTo>
                  <a:lnTo>
                    <a:pt x="1523" y="106680"/>
                  </a:lnTo>
                  <a:lnTo>
                    <a:pt x="3047" y="105156"/>
                  </a:lnTo>
                  <a:lnTo>
                    <a:pt x="1523" y="103632"/>
                  </a:lnTo>
                  <a:close/>
                </a:path>
                <a:path w="3175" h="337185">
                  <a:moveTo>
                    <a:pt x="1523" y="108966"/>
                  </a:moveTo>
                  <a:lnTo>
                    <a:pt x="0" y="110489"/>
                  </a:lnTo>
                  <a:lnTo>
                    <a:pt x="1523" y="112013"/>
                  </a:lnTo>
                  <a:lnTo>
                    <a:pt x="3047" y="110489"/>
                  </a:lnTo>
                  <a:lnTo>
                    <a:pt x="1523" y="108966"/>
                  </a:lnTo>
                  <a:close/>
                </a:path>
                <a:path w="3175" h="337185">
                  <a:moveTo>
                    <a:pt x="1523" y="115062"/>
                  </a:moveTo>
                  <a:lnTo>
                    <a:pt x="0" y="116586"/>
                  </a:lnTo>
                  <a:lnTo>
                    <a:pt x="1523" y="118110"/>
                  </a:lnTo>
                  <a:lnTo>
                    <a:pt x="3047" y="116586"/>
                  </a:lnTo>
                  <a:lnTo>
                    <a:pt x="1523" y="115062"/>
                  </a:lnTo>
                  <a:close/>
                </a:path>
                <a:path w="3175" h="337185">
                  <a:moveTo>
                    <a:pt x="1523" y="121158"/>
                  </a:moveTo>
                  <a:lnTo>
                    <a:pt x="0" y="122682"/>
                  </a:lnTo>
                  <a:lnTo>
                    <a:pt x="1523" y="124206"/>
                  </a:lnTo>
                  <a:lnTo>
                    <a:pt x="3047" y="122682"/>
                  </a:lnTo>
                  <a:lnTo>
                    <a:pt x="1523" y="121158"/>
                  </a:lnTo>
                  <a:close/>
                </a:path>
                <a:path w="3175" h="337185">
                  <a:moveTo>
                    <a:pt x="1523" y="127254"/>
                  </a:moveTo>
                  <a:lnTo>
                    <a:pt x="0" y="128778"/>
                  </a:lnTo>
                  <a:lnTo>
                    <a:pt x="1523" y="130301"/>
                  </a:lnTo>
                  <a:lnTo>
                    <a:pt x="3047" y="128778"/>
                  </a:lnTo>
                  <a:lnTo>
                    <a:pt x="1523" y="127254"/>
                  </a:lnTo>
                  <a:close/>
                </a:path>
                <a:path w="3175" h="337185">
                  <a:moveTo>
                    <a:pt x="1523" y="133350"/>
                  </a:moveTo>
                  <a:lnTo>
                    <a:pt x="0" y="134874"/>
                  </a:lnTo>
                  <a:lnTo>
                    <a:pt x="1523" y="136398"/>
                  </a:lnTo>
                  <a:lnTo>
                    <a:pt x="3047" y="134874"/>
                  </a:lnTo>
                  <a:lnTo>
                    <a:pt x="1523" y="133350"/>
                  </a:lnTo>
                  <a:close/>
                </a:path>
                <a:path w="3175" h="337185">
                  <a:moveTo>
                    <a:pt x="1523" y="139446"/>
                  </a:moveTo>
                  <a:lnTo>
                    <a:pt x="0" y="140970"/>
                  </a:lnTo>
                  <a:lnTo>
                    <a:pt x="1523" y="142494"/>
                  </a:lnTo>
                  <a:lnTo>
                    <a:pt x="3047" y="140970"/>
                  </a:lnTo>
                  <a:lnTo>
                    <a:pt x="1523" y="139446"/>
                  </a:lnTo>
                  <a:close/>
                </a:path>
                <a:path w="3175" h="337185">
                  <a:moveTo>
                    <a:pt x="1523" y="145542"/>
                  </a:moveTo>
                  <a:lnTo>
                    <a:pt x="0" y="147066"/>
                  </a:lnTo>
                  <a:lnTo>
                    <a:pt x="1523" y="148589"/>
                  </a:lnTo>
                  <a:lnTo>
                    <a:pt x="3047" y="147066"/>
                  </a:lnTo>
                  <a:lnTo>
                    <a:pt x="1523" y="145542"/>
                  </a:lnTo>
                  <a:close/>
                </a:path>
                <a:path w="3175" h="337185">
                  <a:moveTo>
                    <a:pt x="1523" y="151637"/>
                  </a:moveTo>
                  <a:lnTo>
                    <a:pt x="0" y="153162"/>
                  </a:lnTo>
                  <a:lnTo>
                    <a:pt x="1523" y="154686"/>
                  </a:lnTo>
                  <a:lnTo>
                    <a:pt x="3047" y="153162"/>
                  </a:lnTo>
                  <a:lnTo>
                    <a:pt x="1523" y="151637"/>
                  </a:lnTo>
                  <a:close/>
                </a:path>
                <a:path w="3175" h="337185">
                  <a:moveTo>
                    <a:pt x="1523" y="157734"/>
                  </a:moveTo>
                  <a:lnTo>
                    <a:pt x="0" y="159258"/>
                  </a:lnTo>
                  <a:lnTo>
                    <a:pt x="1523" y="160782"/>
                  </a:lnTo>
                  <a:lnTo>
                    <a:pt x="3047" y="159258"/>
                  </a:lnTo>
                  <a:lnTo>
                    <a:pt x="1523" y="157734"/>
                  </a:lnTo>
                  <a:close/>
                </a:path>
                <a:path w="3175" h="337185">
                  <a:moveTo>
                    <a:pt x="1523" y="163830"/>
                  </a:moveTo>
                  <a:lnTo>
                    <a:pt x="0" y="165354"/>
                  </a:lnTo>
                  <a:lnTo>
                    <a:pt x="1523" y="166878"/>
                  </a:lnTo>
                  <a:lnTo>
                    <a:pt x="3047" y="165354"/>
                  </a:lnTo>
                  <a:lnTo>
                    <a:pt x="1523" y="163830"/>
                  </a:lnTo>
                  <a:close/>
                </a:path>
                <a:path w="3175" h="337185">
                  <a:moveTo>
                    <a:pt x="1523" y="169925"/>
                  </a:moveTo>
                  <a:lnTo>
                    <a:pt x="0" y="171450"/>
                  </a:lnTo>
                  <a:lnTo>
                    <a:pt x="1523" y="172974"/>
                  </a:lnTo>
                  <a:lnTo>
                    <a:pt x="3047" y="171450"/>
                  </a:lnTo>
                  <a:lnTo>
                    <a:pt x="1523" y="169925"/>
                  </a:lnTo>
                  <a:close/>
                </a:path>
                <a:path w="3175" h="337185">
                  <a:moveTo>
                    <a:pt x="1523" y="176022"/>
                  </a:moveTo>
                  <a:lnTo>
                    <a:pt x="0" y="177546"/>
                  </a:lnTo>
                  <a:lnTo>
                    <a:pt x="1523" y="179070"/>
                  </a:lnTo>
                  <a:lnTo>
                    <a:pt x="3047" y="177546"/>
                  </a:lnTo>
                  <a:lnTo>
                    <a:pt x="1523" y="176022"/>
                  </a:lnTo>
                  <a:close/>
                </a:path>
                <a:path w="3175" h="337185">
                  <a:moveTo>
                    <a:pt x="1523" y="182118"/>
                  </a:moveTo>
                  <a:lnTo>
                    <a:pt x="0" y="183642"/>
                  </a:lnTo>
                  <a:lnTo>
                    <a:pt x="1523" y="185166"/>
                  </a:lnTo>
                  <a:lnTo>
                    <a:pt x="3047" y="183642"/>
                  </a:lnTo>
                  <a:lnTo>
                    <a:pt x="1523" y="182118"/>
                  </a:lnTo>
                  <a:close/>
                </a:path>
                <a:path w="3175" h="337185">
                  <a:moveTo>
                    <a:pt x="1523" y="188213"/>
                  </a:moveTo>
                  <a:lnTo>
                    <a:pt x="0" y="189737"/>
                  </a:lnTo>
                  <a:lnTo>
                    <a:pt x="1523" y="191262"/>
                  </a:lnTo>
                  <a:lnTo>
                    <a:pt x="3047" y="189737"/>
                  </a:lnTo>
                  <a:lnTo>
                    <a:pt x="1523" y="188213"/>
                  </a:lnTo>
                  <a:close/>
                </a:path>
                <a:path w="3175" h="337185">
                  <a:moveTo>
                    <a:pt x="1523" y="194310"/>
                  </a:moveTo>
                  <a:lnTo>
                    <a:pt x="0" y="195834"/>
                  </a:lnTo>
                  <a:lnTo>
                    <a:pt x="1523" y="197358"/>
                  </a:lnTo>
                  <a:lnTo>
                    <a:pt x="3047" y="195834"/>
                  </a:lnTo>
                  <a:lnTo>
                    <a:pt x="1523" y="194310"/>
                  </a:lnTo>
                  <a:close/>
                </a:path>
                <a:path w="3175" h="337185">
                  <a:moveTo>
                    <a:pt x="1523" y="200406"/>
                  </a:moveTo>
                  <a:lnTo>
                    <a:pt x="0" y="201930"/>
                  </a:lnTo>
                  <a:lnTo>
                    <a:pt x="1523" y="203454"/>
                  </a:lnTo>
                  <a:lnTo>
                    <a:pt x="3047" y="201930"/>
                  </a:lnTo>
                  <a:lnTo>
                    <a:pt x="1523" y="200406"/>
                  </a:lnTo>
                  <a:close/>
                </a:path>
                <a:path w="3175" h="337185">
                  <a:moveTo>
                    <a:pt x="1523" y="206501"/>
                  </a:moveTo>
                  <a:lnTo>
                    <a:pt x="0" y="208025"/>
                  </a:lnTo>
                  <a:lnTo>
                    <a:pt x="1523" y="209550"/>
                  </a:lnTo>
                  <a:lnTo>
                    <a:pt x="3047" y="208025"/>
                  </a:lnTo>
                  <a:lnTo>
                    <a:pt x="1523" y="206501"/>
                  </a:lnTo>
                  <a:close/>
                </a:path>
                <a:path w="3175" h="337185">
                  <a:moveTo>
                    <a:pt x="1523" y="212598"/>
                  </a:moveTo>
                  <a:lnTo>
                    <a:pt x="0" y="214122"/>
                  </a:lnTo>
                  <a:lnTo>
                    <a:pt x="1523" y="215646"/>
                  </a:lnTo>
                  <a:lnTo>
                    <a:pt x="3047" y="214122"/>
                  </a:lnTo>
                  <a:lnTo>
                    <a:pt x="1523" y="212598"/>
                  </a:lnTo>
                  <a:close/>
                </a:path>
                <a:path w="3175" h="337185">
                  <a:moveTo>
                    <a:pt x="1523" y="218694"/>
                  </a:moveTo>
                  <a:lnTo>
                    <a:pt x="0" y="220218"/>
                  </a:lnTo>
                  <a:lnTo>
                    <a:pt x="1523" y="221742"/>
                  </a:lnTo>
                  <a:lnTo>
                    <a:pt x="3047" y="220218"/>
                  </a:lnTo>
                  <a:lnTo>
                    <a:pt x="1523" y="218694"/>
                  </a:lnTo>
                  <a:close/>
                </a:path>
                <a:path w="3175" h="337185">
                  <a:moveTo>
                    <a:pt x="1523" y="224789"/>
                  </a:moveTo>
                  <a:lnTo>
                    <a:pt x="0" y="226313"/>
                  </a:lnTo>
                  <a:lnTo>
                    <a:pt x="1523" y="227837"/>
                  </a:lnTo>
                  <a:lnTo>
                    <a:pt x="3047" y="226313"/>
                  </a:lnTo>
                  <a:lnTo>
                    <a:pt x="1523" y="224789"/>
                  </a:lnTo>
                  <a:close/>
                </a:path>
                <a:path w="3175" h="337185">
                  <a:moveTo>
                    <a:pt x="1523" y="230886"/>
                  </a:moveTo>
                  <a:lnTo>
                    <a:pt x="0" y="232410"/>
                  </a:lnTo>
                  <a:lnTo>
                    <a:pt x="1523" y="233934"/>
                  </a:lnTo>
                  <a:lnTo>
                    <a:pt x="3047" y="232410"/>
                  </a:lnTo>
                  <a:lnTo>
                    <a:pt x="1523" y="230886"/>
                  </a:lnTo>
                  <a:close/>
                </a:path>
                <a:path w="3175" h="337185">
                  <a:moveTo>
                    <a:pt x="1523" y="236982"/>
                  </a:moveTo>
                  <a:lnTo>
                    <a:pt x="0" y="238506"/>
                  </a:lnTo>
                  <a:lnTo>
                    <a:pt x="1523" y="240030"/>
                  </a:lnTo>
                  <a:lnTo>
                    <a:pt x="3047" y="238506"/>
                  </a:lnTo>
                  <a:lnTo>
                    <a:pt x="1523" y="236982"/>
                  </a:lnTo>
                  <a:close/>
                </a:path>
                <a:path w="3175" h="337185">
                  <a:moveTo>
                    <a:pt x="1523" y="243078"/>
                  </a:moveTo>
                  <a:lnTo>
                    <a:pt x="0" y="244601"/>
                  </a:lnTo>
                  <a:lnTo>
                    <a:pt x="1523" y="246125"/>
                  </a:lnTo>
                  <a:lnTo>
                    <a:pt x="3047" y="244601"/>
                  </a:lnTo>
                  <a:lnTo>
                    <a:pt x="1523" y="243078"/>
                  </a:lnTo>
                  <a:close/>
                </a:path>
                <a:path w="3175" h="337185">
                  <a:moveTo>
                    <a:pt x="1523" y="249174"/>
                  </a:moveTo>
                  <a:lnTo>
                    <a:pt x="0" y="250698"/>
                  </a:lnTo>
                  <a:lnTo>
                    <a:pt x="1523" y="252222"/>
                  </a:lnTo>
                  <a:lnTo>
                    <a:pt x="3047" y="250698"/>
                  </a:lnTo>
                  <a:lnTo>
                    <a:pt x="1523" y="249174"/>
                  </a:lnTo>
                  <a:close/>
                </a:path>
                <a:path w="3175" h="337185">
                  <a:moveTo>
                    <a:pt x="1523" y="255270"/>
                  </a:moveTo>
                  <a:lnTo>
                    <a:pt x="0" y="256794"/>
                  </a:lnTo>
                  <a:lnTo>
                    <a:pt x="1523" y="258318"/>
                  </a:lnTo>
                  <a:lnTo>
                    <a:pt x="3047" y="256794"/>
                  </a:lnTo>
                  <a:lnTo>
                    <a:pt x="1523" y="255270"/>
                  </a:lnTo>
                  <a:close/>
                </a:path>
                <a:path w="3175" h="337185">
                  <a:moveTo>
                    <a:pt x="1523" y="261366"/>
                  </a:moveTo>
                  <a:lnTo>
                    <a:pt x="0" y="262889"/>
                  </a:lnTo>
                  <a:lnTo>
                    <a:pt x="1523" y="264413"/>
                  </a:lnTo>
                  <a:lnTo>
                    <a:pt x="3047" y="262889"/>
                  </a:lnTo>
                  <a:lnTo>
                    <a:pt x="1523" y="261366"/>
                  </a:lnTo>
                  <a:close/>
                </a:path>
                <a:path w="3175" h="337185">
                  <a:moveTo>
                    <a:pt x="1523" y="266700"/>
                  </a:moveTo>
                  <a:lnTo>
                    <a:pt x="0" y="268224"/>
                  </a:lnTo>
                  <a:lnTo>
                    <a:pt x="1523" y="269748"/>
                  </a:lnTo>
                  <a:lnTo>
                    <a:pt x="3047" y="268224"/>
                  </a:lnTo>
                  <a:lnTo>
                    <a:pt x="1523" y="266700"/>
                  </a:lnTo>
                  <a:close/>
                </a:path>
                <a:path w="3175" h="337185">
                  <a:moveTo>
                    <a:pt x="1523" y="272796"/>
                  </a:moveTo>
                  <a:lnTo>
                    <a:pt x="0" y="274320"/>
                  </a:lnTo>
                  <a:lnTo>
                    <a:pt x="1523" y="275844"/>
                  </a:lnTo>
                  <a:lnTo>
                    <a:pt x="3047" y="274320"/>
                  </a:lnTo>
                  <a:lnTo>
                    <a:pt x="1523" y="272796"/>
                  </a:lnTo>
                  <a:close/>
                </a:path>
                <a:path w="3175" h="337185">
                  <a:moveTo>
                    <a:pt x="1523" y="278892"/>
                  </a:moveTo>
                  <a:lnTo>
                    <a:pt x="0" y="280416"/>
                  </a:lnTo>
                  <a:lnTo>
                    <a:pt x="1523" y="281939"/>
                  </a:lnTo>
                  <a:lnTo>
                    <a:pt x="3047" y="280416"/>
                  </a:lnTo>
                  <a:lnTo>
                    <a:pt x="1523" y="278892"/>
                  </a:lnTo>
                  <a:close/>
                </a:path>
                <a:path w="3175" h="337185">
                  <a:moveTo>
                    <a:pt x="1523" y="284988"/>
                  </a:moveTo>
                  <a:lnTo>
                    <a:pt x="0" y="286512"/>
                  </a:lnTo>
                  <a:lnTo>
                    <a:pt x="1523" y="288036"/>
                  </a:lnTo>
                  <a:lnTo>
                    <a:pt x="3047" y="286512"/>
                  </a:lnTo>
                  <a:lnTo>
                    <a:pt x="1523" y="284988"/>
                  </a:lnTo>
                  <a:close/>
                </a:path>
                <a:path w="3175" h="337185">
                  <a:moveTo>
                    <a:pt x="1523" y="291084"/>
                  </a:moveTo>
                  <a:lnTo>
                    <a:pt x="0" y="292608"/>
                  </a:lnTo>
                  <a:lnTo>
                    <a:pt x="1523" y="294132"/>
                  </a:lnTo>
                  <a:lnTo>
                    <a:pt x="3047" y="292608"/>
                  </a:lnTo>
                  <a:lnTo>
                    <a:pt x="1523" y="291084"/>
                  </a:lnTo>
                  <a:close/>
                </a:path>
                <a:path w="3175" h="337185">
                  <a:moveTo>
                    <a:pt x="1523" y="297180"/>
                  </a:moveTo>
                  <a:lnTo>
                    <a:pt x="0" y="298704"/>
                  </a:lnTo>
                  <a:lnTo>
                    <a:pt x="1523" y="300228"/>
                  </a:lnTo>
                  <a:lnTo>
                    <a:pt x="3047" y="298704"/>
                  </a:lnTo>
                  <a:lnTo>
                    <a:pt x="1523" y="297180"/>
                  </a:lnTo>
                  <a:close/>
                </a:path>
                <a:path w="3175" h="337185">
                  <a:moveTo>
                    <a:pt x="1523" y="303275"/>
                  </a:moveTo>
                  <a:lnTo>
                    <a:pt x="0" y="304800"/>
                  </a:lnTo>
                  <a:lnTo>
                    <a:pt x="1523" y="306324"/>
                  </a:lnTo>
                  <a:lnTo>
                    <a:pt x="3047" y="304800"/>
                  </a:lnTo>
                  <a:lnTo>
                    <a:pt x="1523" y="303275"/>
                  </a:lnTo>
                  <a:close/>
                </a:path>
                <a:path w="3175" h="337185">
                  <a:moveTo>
                    <a:pt x="1523" y="309372"/>
                  </a:moveTo>
                  <a:lnTo>
                    <a:pt x="0" y="310896"/>
                  </a:lnTo>
                  <a:lnTo>
                    <a:pt x="1523" y="312420"/>
                  </a:lnTo>
                  <a:lnTo>
                    <a:pt x="3047" y="310896"/>
                  </a:lnTo>
                  <a:lnTo>
                    <a:pt x="1523" y="309372"/>
                  </a:lnTo>
                  <a:close/>
                </a:path>
                <a:path w="3175" h="337185">
                  <a:moveTo>
                    <a:pt x="1523" y="315468"/>
                  </a:moveTo>
                  <a:lnTo>
                    <a:pt x="0" y="316992"/>
                  </a:lnTo>
                  <a:lnTo>
                    <a:pt x="1523" y="318516"/>
                  </a:lnTo>
                  <a:lnTo>
                    <a:pt x="3047" y="316992"/>
                  </a:lnTo>
                  <a:lnTo>
                    <a:pt x="1523" y="315468"/>
                  </a:lnTo>
                  <a:close/>
                </a:path>
                <a:path w="3175" h="337185">
                  <a:moveTo>
                    <a:pt x="1523" y="321563"/>
                  </a:moveTo>
                  <a:lnTo>
                    <a:pt x="0" y="323088"/>
                  </a:lnTo>
                  <a:lnTo>
                    <a:pt x="1523" y="324612"/>
                  </a:lnTo>
                  <a:lnTo>
                    <a:pt x="3047" y="323088"/>
                  </a:lnTo>
                  <a:lnTo>
                    <a:pt x="1523" y="321563"/>
                  </a:lnTo>
                  <a:close/>
                </a:path>
                <a:path w="3175" h="337185">
                  <a:moveTo>
                    <a:pt x="1523" y="327660"/>
                  </a:moveTo>
                  <a:lnTo>
                    <a:pt x="0" y="329184"/>
                  </a:lnTo>
                  <a:lnTo>
                    <a:pt x="1523" y="330708"/>
                  </a:lnTo>
                  <a:lnTo>
                    <a:pt x="3047" y="329184"/>
                  </a:lnTo>
                  <a:lnTo>
                    <a:pt x="1523" y="327660"/>
                  </a:lnTo>
                  <a:close/>
                </a:path>
                <a:path w="3175" h="337185">
                  <a:moveTo>
                    <a:pt x="1523" y="333756"/>
                  </a:moveTo>
                  <a:lnTo>
                    <a:pt x="0" y="335280"/>
                  </a:lnTo>
                  <a:lnTo>
                    <a:pt x="1523" y="336804"/>
                  </a:lnTo>
                  <a:lnTo>
                    <a:pt x="3047" y="335280"/>
                  </a:lnTo>
                  <a:lnTo>
                    <a:pt x="1523" y="3337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9" name="object 105">
              <a:extLst>
                <a:ext uri="{FF2B5EF4-FFF2-40B4-BE49-F238E27FC236}">
                  <a16:creationId xmlns:a16="http://schemas.microsoft.com/office/drawing/2014/main" id="{85D11ABD-92D5-8BFE-CADD-7003E55D001C}"/>
                </a:ext>
              </a:extLst>
            </p:cNvPr>
            <p:cNvSpPr/>
            <p:nvPr/>
          </p:nvSpPr>
          <p:spPr>
            <a:xfrm>
              <a:off x="1440179" y="5079491"/>
              <a:ext cx="27940" cy="193675"/>
            </a:xfrm>
            <a:custGeom>
              <a:avLst/>
              <a:gdLst/>
              <a:ahLst/>
              <a:cxnLst/>
              <a:rect l="l" t="t" r="r" b="b"/>
              <a:pathLst>
                <a:path w="27940" h="193675">
                  <a:moveTo>
                    <a:pt x="18287" y="40386"/>
                  </a:moveTo>
                  <a:lnTo>
                    <a:pt x="9143" y="40386"/>
                  </a:lnTo>
                  <a:lnTo>
                    <a:pt x="9143" y="193548"/>
                  </a:lnTo>
                  <a:lnTo>
                    <a:pt x="18287" y="193548"/>
                  </a:lnTo>
                  <a:lnTo>
                    <a:pt x="18287" y="40386"/>
                  </a:lnTo>
                  <a:close/>
                </a:path>
                <a:path w="27940" h="193675">
                  <a:moveTo>
                    <a:pt x="13715" y="0"/>
                  </a:moveTo>
                  <a:lnTo>
                    <a:pt x="0" y="44958"/>
                  </a:lnTo>
                  <a:lnTo>
                    <a:pt x="9143" y="44958"/>
                  </a:lnTo>
                  <a:lnTo>
                    <a:pt x="9143" y="40386"/>
                  </a:lnTo>
                  <a:lnTo>
                    <a:pt x="26037" y="40386"/>
                  </a:lnTo>
                  <a:lnTo>
                    <a:pt x="13715" y="0"/>
                  </a:lnTo>
                  <a:close/>
                </a:path>
                <a:path w="27940" h="193675">
                  <a:moveTo>
                    <a:pt x="26037" y="40386"/>
                  </a:moveTo>
                  <a:lnTo>
                    <a:pt x="18287" y="40386"/>
                  </a:lnTo>
                  <a:lnTo>
                    <a:pt x="18287" y="44958"/>
                  </a:lnTo>
                  <a:lnTo>
                    <a:pt x="27431" y="44958"/>
                  </a:lnTo>
                  <a:lnTo>
                    <a:pt x="26037" y="40386"/>
                  </a:lnTo>
                  <a:close/>
                </a:path>
              </a:pathLst>
            </a:custGeom>
            <a:solidFill>
              <a:srgbClr val="0000FF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0" name="object 106">
              <a:extLst>
                <a:ext uri="{FF2B5EF4-FFF2-40B4-BE49-F238E27FC236}">
                  <a16:creationId xmlns:a16="http://schemas.microsoft.com/office/drawing/2014/main" id="{94479EBB-40EC-8BDC-96C9-B4B10E8A367B}"/>
                </a:ext>
              </a:extLst>
            </p:cNvPr>
            <p:cNvSpPr/>
            <p:nvPr/>
          </p:nvSpPr>
          <p:spPr>
            <a:xfrm>
              <a:off x="1452371" y="5271515"/>
              <a:ext cx="3175" cy="70485"/>
            </a:xfrm>
            <a:custGeom>
              <a:avLst/>
              <a:gdLst/>
              <a:ahLst/>
              <a:cxnLst/>
              <a:rect l="l" t="t" r="r" b="b"/>
              <a:pathLst>
                <a:path w="3175" h="70485">
                  <a:moveTo>
                    <a:pt x="1524" y="0"/>
                  </a:moveTo>
                  <a:lnTo>
                    <a:pt x="0" y="1524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524" y="0"/>
                  </a:lnTo>
                  <a:close/>
                </a:path>
                <a:path w="3175" h="70485">
                  <a:moveTo>
                    <a:pt x="1524" y="6096"/>
                  </a:moveTo>
                  <a:lnTo>
                    <a:pt x="0" y="7620"/>
                  </a:lnTo>
                  <a:lnTo>
                    <a:pt x="1524" y="9144"/>
                  </a:lnTo>
                  <a:lnTo>
                    <a:pt x="3047" y="7620"/>
                  </a:lnTo>
                  <a:lnTo>
                    <a:pt x="1524" y="6096"/>
                  </a:lnTo>
                  <a:close/>
                </a:path>
                <a:path w="3175" h="70485">
                  <a:moveTo>
                    <a:pt x="1524" y="12192"/>
                  </a:moveTo>
                  <a:lnTo>
                    <a:pt x="0" y="13716"/>
                  </a:lnTo>
                  <a:lnTo>
                    <a:pt x="1524" y="15239"/>
                  </a:lnTo>
                  <a:lnTo>
                    <a:pt x="3047" y="13716"/>
                  </a:lnTo>
                  <a:lnTo>
                    <a:pt x="1524" y="12192"/>
                  </a:lnTo>
                  <a:close/>
                </a:path>
                <a:path w="3175" h="70485">
                  <a:moveTo>
                    <a:pt x="1524" y="18287"/>
                  </a:moveTo>
                  <a:lnTo>
                    <a:pt x="0" y="19812"/>
                  </a:lnTo>
                  <a:lnTo>
                    <a:pt x="1524" y="21336"/>
                  </a:lnTo>
                  <a:lnTo>
                    <a:pt x="3047" y="19812"/>
                  </a:lnTo>
                  <a:lnTo>
                    <a:pt x="1524" y="18287"/>
                  </a:lnTo>
                  <a:close/>
                </a:path>
                <a:path w="3175" h="70485">
                  <a:moveTo>
                    <a:pt x="1524" y="24384"/>
                  </a:moveTo>
                  <a:lnTo>
                    <a:pt x="0" y="25908"/>
                  </a:lnTo>
                  <a:lnTo>
                    <a:pt x="1524" y="27432"/>
                  </a:lnTo>
                  <a:lnTo>
                    <a:pt x="3047" y="25908"/>
                  </a:lnTo>
                  <a:lnTo>
                    <a:pt x="1524" y="24384"/>
                  </a:lnTo>
                  <a:close/>
                </a:path>
                <a:path w="3175" h="70485">
                  <a:moveTo>
                    <a:pt x="1524" y="30480"/>
                  </a:moveTo>
                  <a:lnTo>
                    <a:pt x="0" y="32004"/>
                  </a:lnTo>
                  <a:lnTo>
                    <a:pt x="1524" y="33528"/>
                  </a:lnTo>
                  <a:lnTo>
                    <a:pt x="3047" y="32004"/>
                  </a:lnTo>
                  <a:lnTo>
                    <a:pt x="1524" y="30480"/>
                  </a:lnTo>
                  <a:close/>
                </a:path>
                <a:path w="3175" h="70485">
                  <a:moveTo>
                    <a:pt x="1524" y="36575"/>
                  </a:moveTo>
                  <a:lnTo>
                    <a:pt x="0" y="38100"/>
                  </a:lnTo>
                  <a:lnTo>
                    <a:pt x="1524" y="39624"/>
                  </a:lnTo>
                  <a:lnTo>
                    <a:pt x="3047" y="38100"/>
                  </a:lnTo>
                  <a:lnTo>
                    <a:pt x="1524" y="36575"/>
                  </a:lnTo>
                  <a:close/>
                </a:path>
                <a:path w="3175" h="70485">
                  <a:moveTo>
                    <a:pt x="1524" y="42672"/>
                  </a:moveTo>
                  <a:lnTo>
                    <a:pt x="0" y="44196"/>
                  </a:lnTo>
                  <a:lnTo>
                    <a:pt x="1524" y="45720"/>
                  </a:lnTo>
                  <a:lnTo>
                    <a:pt x="3047" y="44196"/>
                  </a:lnTo>
                  <a:lnTo>
                    <a:pt x="1524" y="42672"/>
                  </a:lnTo>
                  <a:close/>
                </a:path>
                <a:path w="3175" h="70485">
                  <a:moveTo>
                    <a:pt x="1524" y="48768"/>
                  </a:moveTo>
                  <a:lnTo>
                    <a:pt x="0" y="50292"/>
                  </a:lnTo>
                  <a:lnTo>
                    <a:pt x="1524" y="51816"/>
                  </a:lnTo>
                  <a:lnTo>
                    <a:pt x="3047" y="50292"/>
                  </a:lnTo>
                  <a:lnTo>
                    <a:pt x="1524" y="48768"/>
                  </a:lnTo>
                  <a:close/>
                </a:path>
                <a:path w="3175" h="70485">
                  <a:moveTo>
                    <a:pt x="1524" y="54863"/>
                  </a:moveTo>
                  <a:lnTo>
                    <a:pt x="0" y="56387"/>
                  </a:lnTo>
                  <a:lnTo>
                    <a:pt x="1524" y="57912"/>
                  </a:lnTo>
                  <a:lnTo>
                    <a:pt x="3047" y="56387"/>
                  </a:lnTo>
                  <a:lnTo>
                    <a:pt x="1524" y="54863"/>
                  </a:lnTo>
                  <a:close/>
                </a:path>
                <a:path w="3175" h="70485">
                  <a:moveTo>
                    <a:pt x="1524" y="60960"/>
                  </a:moveTo>
                  <a:lnTo>
                    <a:pt x="0" y="62484"/>
                  </a:lnTo>
                  <a:lnTo>
                    <a:pt x="1524" y="64008"/>
                  </a:lnTo>
                  <a:lnTo>
                    <a:pt x="3047" y="62484"/>
                  </a:lnTo>
                  <a:lnTo>
                    <a:pt x="1524" y="60960"/>
                  </a:lnTo>
                  <a:close/>
                </a:path>
                <a:path w="3175" h="70485">
                  <a:moveTo>
                    <a:pt x="1524" y="67056"/>
                  </a:moveTo>
                  <a:lnTo>
                    <a:pt x="0" y="68580"/>
                  </a:lnTo>
                  <a:lnTo>
                    <a:pt x="1524" y="70104"/>
                  </a:lnTo>
                  <a:lnTo>
                    <a:pt x="3047" y="68580"/>
                  </a:lnTo>
                  <a:lnTo>
                    <a:pt x="1524" y="67056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1" name="object 107">
              <a:extLst>
                <a:ext uri="{FF2B5EF4-FFF2-40B4-BE49-F238E27FC236}">
                  <a16:creationId xmlns:a16="http://schemas.microsoft.com/office/drawing/2014/main" id="{8299C3EF-A914-9EBD-D007-7A9C39EDA148}"/>
                </a:ext>
              </a:extLst>
            </p:cNvPr>
            <p:cNvSpPr/>
            <p:nvPr/>
          </p:nvSpPr>
          <p:spPr>
            <a:xfrm>
              <a:off x="3103625" y="5200649"/>
              <a:ext cx="97155" cy="72390"/>
            </a:xfrm>
            <a:custGeom>
              <a:avLst/>
              <a:gdLst/>
              <a:ahLst/>
              <a:cxnLst/>
              <a:rect l="l" t="t" r="r" b="b"/>
              <a:pathLst>
                <a:path w="97155" h="72389">
                  <a:moveTo>
                    <a:pt x="96774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96774" y="72389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2" name="object 108">
              <a:extLst>
                <a:ext uri="{FF2B5EF4-FFF2-40B4-BE49-F238E27FC236}">
                  <a16:creationId xmlns:a16="http://schemas.microsoft.com/office/drawing/2014/main" id="{F55AB72E-90BE-FC92-54CD-61D3901F2459}"/>
                </a:ext>
              </a:extLst>
            </p:cNvPr>
            <p:cNvSpPr/>
            <p:nvPr/>
          </p:nvSpPr>
          <p:spPr>
            <a:xfrm>
              <a:off x="3102102" y="5199125"/>
              <a:ext cx="100330" cy="75565"/>
            </a:xfrm>
            <a:custGeom>
              <a:avLst/>
              <a:gdLst/>
              <a:ahLst/>
              <a:cxnLst/>
              <a:rect l="l" t="t" r="r" b="b"/>
              <a:pathLst>
                <a:path w="100330" h="75564">
                  <a:moveTo>
                    <a:pt x="99822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99822" y="75437"/>
                  </a:lnTo>
                  <a:lnTo>
                    <a:pt x="99822" y="73913"/>
                  </a:lnTo>
                  <a:lnTo>
                    <a:pt x="3048" y="73913"/>
                  </a:lnTo>
                  <a:lnTo>
                    <a:pt x="1524" y="72389"/>
                  </a:lnTo>
                  <a:lnTo>
                    <a:pt x="3048" y="72389"/>
                  </a:lnTo>
                  <a:lnTo>
                    <a:pt x="3048" y="3048"/>
                  </a:lnTo>
                  <a:lnTo>
                    <a:pt x="1524" y="3048"/>
                  </a:lnTo>
                  <a:lnTo>
                    <a:pt x="3048" y="1524"/>
                  </a:lnTo>
                  <a:lnTo>
                    <a:pt x="99822" y="1524"/>
                  </a:lnTo>
                  <a:lnTo>
                    <a:pt x="99822" y="0"/>
                  </a:lnTo>
                  <a:close/>
                </a:path>
                <a:path w="100330" h="75564">
                  <a:moveTo>
                    <a:pt x="3048" y="72389"/>
                  </a:moveTo>
                  <a:lnTo>
                    <a:pt x="1524" y="72389"/>
                  </a:lnTo>
                  <a:lnTo>
                    <a:pt x="3048" y="73913"/>
                  </a:lnTo>
                  <a:lnTo>
                    <a:pt x="3048" y="72389"/>
                  </a:lnTo>
                  <a:close/>
                </a:path>
                <a:path w="100330" h="75564">
                  <a:moveTo>
                    <a:pt x="96774" y="72389"/>
                  </a:moveTo>
                  <a:lnTo>
                    <a:pt x="3048" y="72389"/>
                  </a:lnTo>
                  <a:lnTo>
                    <a:pt x="3048" y="73913"/>
                  </a:lnTo>
                  <a:lnTo>
                    <a:pt x="96774" y="73913"/>
                  </a:lnTo>
                  <a:lnTo>
                    <a:pt x="96774" y="72389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96774" y="73913"/>
                  </a:lnTo>
                  <a:lnTo>
                    <a:pt x="98298" y="72389"/>
                  </a:lnTo>
                  <a:lnTo>
                    <a:pt x="99822" y="72389"/>
                  </a:lnTo>
                  <a:lnTo>
                    <a:pt x="99822" y="3048"/>
                  </a:lnTo>
                  <a:lnTo>
                    <a:pt x="98298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72389"/>
                  </a:moveTo>
                  <a:lnTo>
                    <a:pt x="98298" y="72389"/>
                  </a:lnTo>
                  <a:lnTo>
                    <a:pt x="96774" y="73913"/>
                  </a:lnTo>
                  <a:lnTo>
                    <a:pt x="99822" y="73913"/>
                  </a:lnTo>
                  <a:lnTo>
                    <a:pt x="99822" y="72389"/>
                  </a:lnTo>
                  <a:close/>
                </a:path>
                <a:path w="100330" h="75564">
                  <a:moveTo>
                    <a:pt x="3048" y="1524"/>
                  </a:moveTo>
                  <a:lnTo>
                    <a:pt x="1524" y="3048"/>
                  </a:lnTo>
                  <a:lnTo>
                    <a:pt x="3048" y="3048"/>
                  </a:lnTo>
                  <a:lnTo>
                    <a:pt x="3048" y="1524"/>
                  </a:lnTo>
                  <a:close/>
                </a:path>
                <a:path w="100330" h="75564">
                  <a:moveTo>
                    <a:pt x="96774" y="1524"/>
                  </a:moveTo>
                  <a:lnTo>
                    <a:pt x="3048" y="1524"/>
                  </a:lnTo>
                  <a:lnTo>
                    <a:pt x="3048" y="3048"/>
                  </a:lnTo>
                  <a:lnTo>
                    <a:pt x="96774" y="3048"/>
                  </a:lnTo>
                  <a:lnTo>
                    <a:pt x="96774" y="1524"/>
                  </a:lnTo>
                  <a:close/>
                </a:path>
                <a:path w="100330" h="75564">
                  <a:moveTo>
                    <a:pt x="99822" y="1524"/>
                  </a:moveTo>
                  <a:lnTo>
                    <a:pt x="96774" y="1524"/>
                  </a:lnTo>
                  <a:lnTo>
                    <a:pt x="98298" y="3048"/>
                  </a:lnTo>
                  <a:lnTo>
                    <a:pt x="99822" y="3048"/>
                  </a:lnTo>
                  <a:lnTo>
                    <a:pt x="99822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3" name="object 109">
              <a:extLst>
                <a:ext uri="{FF2B5EF4-FFF2-40B4-BE49-F238E27FC236}">
                  <a16:creationId xmlns:a16="http://schemas.microsoft.com/office/drawing/2014/main" id="{366F2FD0-FFE3-31CC-AE0E-602D17CA17EB}"/>
                </a:ext>
              </a:extLst>
            </p:cNvPr>
            <p:cNvSpPr/>
            <p:nvPr/>
          </p:nvSpPr>
          <p:spPr>
            <a:xfrm>
              <a:off x="1453895" y="5200649"/>
              <a:ext cx="121285" cy="72390"/>
            </a:xfrm>
            <a:custGeom>
              <a:avLst/>
              <a:gdLst/>
              <a:ahLst/>
              <a:cxnLst/>
              <a:rect l="l" t="t" r="r" b="b"/>
              <a:pathLst>
                <a:path w="121284" h="72389">
                  <a:moveTo>
                    <a:pt x="121158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121158" y="72389"/>
                  </a:lnTo>
                  <a:lnTo>
                    <a:pt x="121158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4" name="object 110">
              <a:extLst>
                <a:ext uri="{FF2B5EF4-FFF2-40B4-BE49-F238E27FC236}">
                  <a16:creationId xmlns:a16="http://schemas.microsoft.com/office/drawing/2014/main" id="{49E577A7-2199-43FC-3219-0F7FA25C9C93}"/>
                </a:ext>
              </a:extLst>
            </p:cNvPr>
            <p:cNvSpPr/>
            <p:nvPr/>
          </p:nvSpPr>
          <p:spPr>
            <a:xfrm>
              <a:off x="1452371" y="5199125"/>
              <a:ext cx="124460" cy="75565"/>
            </a:xfrm>
            <a:custGeom>
              <a:avLst/>
              <a:gdLst/>
              <a:ahLst/>
              <a:cxnLst/>
              <a:rect l="l" t="t" r="r" b="b"/>
              <a:pathLst>
                <a:path w="124459" h="75564">
                  <a:moveTo>
                    <a:pt x="124206" y="0"/>
                  </a:moveTo>
                  <a:lnTo>
                    <a:pt x="0" y="0"/>
                  </a:lnTo>
                  <a:lnTo>
                    <a:pt x="0" y="75437"/>
                  </a:lnTo>
                  <a:lnTo>
                    <a:pt x="124206" y="75437"/>
                  </a:lnTo>
                  <a:lnTo>
                    <a:pt x="124206" y="73913"/>
                  </a:lnTo>
                  <a:lnTo>
                    <a:pt x="3047" y="73913"/>
                  </a:lnTo>
                  <a:lnTo>
                    <a:pt x="1524" y="72389"/>
                  </a:lnTo>
                  <a:lnTo>
                    <a:pt x="3047" y="72389"/>
                  </a:lnTo>
                  <a:lnTo>
                    <a:pt x="3047" y="3048"/>
                  </a:lnTo>
                  <a:lnTo>
                    <a:pt x="1524" y="3048"/>
                  </a:lnTo>
                  <a:lnTo>
                    <a:pt x="3047" y="1524"/>
                  </a:lnTo>
                  <a:lnTo>
                    <a:pt x="124206" y="1524"/>
                  </a:lnTo>
                  <a:lnTo>
                    <a:pt x="124206" y="0"/>
                  </a:lnTo>
                  <a:close/>
                </a:path>
                <a:path w="124459" h="75564">
                  <a:moveTo>
                    <a:pt x="3047" y="72389"/>
                  </a:moveTo>
                  <a:lnTo>
                    <a:pt x="1524" y="72389"/>
                  </a:lnTo>
                  <a:lnTo>
                    <a:pt x="3047" y="73913"/>
                  </a:lnTo>
                  <a:lnTo>
                    <a:pt x="3047" y="72389"/>
                  </a:lnTo>
                  <a:close/>
                </a:path>
                <a:path w="124459" h="75564">
                  <a:moveTo>
                    <a:pt x="121158" y="72389"/>
                  </a:moveTo>
                  <a:lnTo>
                    <a:pt x="3047" y="72389"/>
                  </a:lnTo>
                  <a:lnTo>
                    <a:pt x="3047" y="73913"/>
                  </a:lnTo>
                  <a:lnTo>
                    <a:pt x="121158" y="73913"/>
                  </a:lnTo>
                  <a:lnTo>
                    <a:pt x="121158" y="72389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121158" y="73913"/>
                  </a:lnTo>
                  <a:lnTo>
                    <a:pt x="122681" y="72389"/>
                  </a:lnTo>
                  <a:lnTo>
                    <a:pt x="124206" y="72389"/>
                  </a:lnTo>
                  <a:lnTo>
                    <a:pt x="124206" y="3048"/>
                  </a:lnTo>
                  <a:lnTo>
                    <a:pt x="122681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72389"/>
                  </a:moveTo>
                  <a:lnTo>
                    <a:pt x="122681" y="72389"/>
                  </a:lnTo>
                  <a:lnTo>
                    <a:pt x="121158" y="73913"/>
                  </a:lnTo>
                  <a:lnTo>
                    <a:pt x="124206" y="73913"/>
                  </a:lnTo>
                  <a:lnTo>
                    <a:pt x="124206" y="72389"/>
                  </a:lnTo>
                  <a:close/>
                </a:path>
                <a:path w="124459" h="75564">
                  <a:moveTo>
                    <a:pt x="3047" y="1524"/>
                  </a:moveTo>
                  <a:lnTo>
                    <a:pt x="1524" y="3048"/>
                  </a:lnTo>
                  <a:lnTo>
                    <a:pt x="3047" y="3048"/>
                  </a:lnTo>
                  <a:lnTo>
                    <a:pt x="3047" y="1524"/>
                  </a:lnTo>
                  <a:close/>
                </a:path>
                <a:path w="124459" h="75564">
                  <a:moveTo>
                    <a:pt x="121158" y="1524"/>
                  </a:moveTo>
                  <a:lnTo>
                    <a:pt x="3047" y="1524"/>
                  </a:lnTo>
                  <a:lnTo>
                    <a:pt x="3047" y="3048"/>
                  </a:lnTo>
                  <a:lnTo>
                    <a:pt x="121158" y="3048"/>
                  </a:lnTo>
                  <a:lnTo>
                    <a:pt x="121158" y="1524"/>
                  </a:lnTo>
                  <a:close/>
                </a:path>
                <a:path w="124459" h="75564">
                  <a:moveTo>
                    <a:pt x="124206" y="1524"/>
                  </a:moveTo>
                  <a:lnTo>
                    <a:pt x="121158" y="1524"/>
                  </a:lnTo>
                  <a:lnTo>
                    <a:pt x="122681" y="3048"/>
                  </a:lnTo>
                  <a:lnTo>
                    <a:pt x="124206" y="3048"/>
                  </a:lnTo>
                  <a:lnTo>
                    <a:pt x="1242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35" name="object 111">
              <a:extLst>
                <a:ext uri="{FF2B5EF4-FFF2-40B4-BE49-F238E27FC236}">
                  <a16:creationId xmlns:a16="http://schemas.microsoft.com/office/drawing/2014/main" id="{2E013852-0AFB-7295-8C78-703FD99D8349}"/>
                </a:ext>
              </a:extLst>
            </p:cNvPr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61387" y="4932425"/>
              <a:ext cx="221742" cy="75437"/>
            </a:xfrm>
            <a:prstGeom prst="rect">
              <a:avLst/>
            </a:prstGeom>
          </p:spPr>
        </p:pic>
        <p:pic>
          <p:nvPicPr>
            <p:cNvPr id="36" name="object 112">
              <a:extLst>
                <a:ext uri="{FF2B5EF4-FFF2-40B4-BE49-F238E27FC236}">
                  <a16:creationId xmlns:a16="http://schemas.microsoft.com/office/drawing/2014/main" id="{ADDF819F-F7D2-1600-97B0-13C1100997BE}"/>
                </a:ext>
              </a:extLst>
            </p:cNvPr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422397" y="4932425"/>
              <a:ext cx="221741" cy="75437"/>
            </a:xfrm>
            <a:prstGeom prst="rect">
              <a:avLst/>
            </a:prstGeom>
          </p:spPr>
        </p:pic>
        <p:pic>
          <p:nvPicPr>
            <p:cNvPr id="37" name="object 113">
              <a:extLst>
                <a:ext uri="{FF2B5EF4-FFF2-40B4-BE49-F238E27FC236}">
                  <a16:creationId xmlns:a16="http://schemas.microsoft.com/office/drawing/2014/main" id="{635889E6-EBED-EA43-834C-91F4F20DF29B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716785" y="4836413"/>
              <a:ext cx="249936" cy="73151"/>
            </a:xfrm>
            <a:prstGeom prst="rect">
              <a:avLst/>
            </a:prstGeom>
          </p:spPr>
        </p:pic>
        <p:sp>
          <p:nvSpPr>
            <p:cNvPr id="38" name="object 114">
              <a:extLst>
                <a:ext uri="{FF2B5EF4-FFF2-40B4-BE49-F238E27FC236}">
                  <a16:creationId xmlns:a16="http://schemas.microsoft.com/office/drawing/2014/main" id="{14BC9C80-9BF0-51CC-F3BD-724B35F8B2D0}"/>
                </a:ext>
              </a:extLst>
            </p:cNvPr>
            <p:cNvSpPr/>
            <p:nvPr/>
          </p:nvSpPr>
          <p:spPr>
            <a:xfrm>
              <a:off x="1573530" y="5004815"/>
              <a:ext cx="391160" cy="337185"/>
            </a:xfrm>
            <a:custGeom>
              <a:avLst/>
              <a:gdLst/>
              <a:ahLst/>
              <a:cxnLst/>
              <a:rect l="l" t="t" r="r" b="b"/>
              <a:pathLst>
                <a:path w="391160" h="337185">
                  <a:moveTo>
                    <a:pt x="3048" y="262890"/>
                  </a:moveTo>
                  <a:lnTo>
                    <a:pt x="1524" y="261366"/>
                  </a:lnTo>
                  <a:lnTo>
                    <a:pt x="0" y="262890"/>
                  </a:lnTo>
                  <a:lnTo>
                    <a:pt x="1524" y="264414"/>
                  </a:lnTo>
                  <a:lnTo>
                    <a:pt x="3048" y="262890"/>
                  </a:lnTo>
                  <a:close/>
                </a:path>
                <a:path w="391160" h="337185">
                  <a:moveTo>
                    <a:pt x="3048" y="256794"/>
                  </a:moveTo>
                  <a:lnTo>
                    <a:pt x="1524" y="255270"/>
                  </a:lnTo>
                  <a:lnTo>
                    <a:pt x="0" y="256794"/>
                  </a:lnTo>
                  <a:lnTo>
                    <a:pt x="1524" y="258318"/>
                  </a:lnTo>
                  <a:lnTo>
                    <a:pt x="3048" y="256794"/>
                  </a:lnTo>
                  <a:close/>
                </a:path>
                <a:path w="391160" h="337185">
                  <a:moveTo>
                    <a:pt x="3048" y="250698"/>
                  </a:moveTo>
                  <a:lnTo>
                    <a:pt x="1524" y="249174"/>
                  </a:lnTo>
                  <a:lnTo>
                    <a:pt x="0" y="250698"/>
                  </a:lnTo>
                  <a:lnTo>
                    <a:pt x="1524" y="252222"/>
                  </a:lnTo>
                  <a:lnTo>
                    <a:pt x="3048" y="250698"/>
                  </a:lnTo>
                  <a:close/>
                </a:path>
                <a:path w="391160" h="337185">
                  <a:moveTo>
                    <a:pt x="3048" y="244602"/>
                  </a:moveTo>
                  <a:lnTo>
                    <a:pt x="1524" y="243078"/>
                  </a:lnTo>
                  <a:lnTo>
                    <a:pt x="0" y="244602"/>
                  </a:lnTo>
                  <a:lnTo>
                    <a:pt x="1524" y="246126"/>
                  </a:lnTo>
                  <a:lnTo>
                    <a:pt x="3048" y="244602"/>
                  </a:lnTo>
                  <a:close/>
                </a:path>
                <a:path w="391160" h="337185">
                  <a:moveTo>
                    <a:pt x="3048" y="238506"/>
                  </a:moveTo>
                  <a:lnTo>
                    <a:pt x="1524" y="236982"/>
                  </a:lnTo>
                  <a:lnTo>
                    <a:pt x="0" y="238506"/>
                  </a:lnTo>
                  <a:lnTo>
                    <a:pt x="1524" y="240030"/>
                  </a:lnTo>
                  <a:lnTo>
                    <a:pt x="3048" y="238506"/>
                  </a:lnTo>
                  <a:close/>
                </a:path>
                <a:path w="391160" h="337185">
                  <a:moveTo>
                    <a:pt x="3048" y="232410"/>
                  </a:moveTo>
                  <a:lnTo>
                    <a:pt x="1524" y="230886"/>
                  </a:lnTo>
                  <a:lnTo>
                    <a:pt x="0" y="232410"/>
                  </a:lnTo>
                  <a:lnTo>
                    <a:pt x="1524" y="233934"/>
                  </a:lnTo>
                  <a:lnTo>
                    <a:pt x="3048" y="232410"/>
                  </a:lnTo>
                  <a:close/>
                </a:path>
                <a:path w="391160" h="337185">
                  <a:moveTo>
                    <a:pt x="3048" y="226314"/>
                  </a:moveTo>
                  <a:lnTo>
                    <a:pt x="1524" y="224790"/>
                  </a:lnTo>
                  <a:lnTo>
                    <a:pt x="0" y="226314"/>
                  </a:lnTo>
                  <a:lnTo>
                    <a:pt x="1524" y="227838"/>
                  </a:lnTo>
                  <a:lnTo>
                    <a:pt x="3048" y="226314"/>
                  </a:lnTo>
                  <a:close/>
                </a:path>
                <a:path w="391160" h="337185">
                  <a:moveTo>
                    <a:pt x="3048" y="220218"/>
                  </a:moveTo>
                  <a:lnTo>
                    <a:pt x="1524" y="218694"/>
                  </a:lnTo>
                  <a:lnTo>
                    <a:pt x="0" y="220218"/>
                  </a:lnTo>
                  <a:lnTo>
                    <a:pt x="1524" y="221742"/>
                  </a:lnTo>
                  <a:lnTo>
                    <a:pt x="3048" y="220218"/>
                  </a:lnTo>
                  <a:close/>
                </a:path>
                <a:path w="391160" h="337185">
                  <a:moveTo>
                    <a:pt x="3048" y="214122"/>
                  </a:moveTo>
                  <a:lnTo>
                    <a:pt x="1524" y="212598"/>
                  </a:lnTo>
                  <a:lnTo>
                    <a:pt x="0" y="214122"/>
                  </a:lnTo>
                  <a:lnTo>
                    <a:pt x="1524" y="215646"/>
                  </a:lnTo>
                  <a:lnTo>
                    <a:pt x="3048" y="214122"/>
                  </a:lnTo>
                  <a:close/>
                </a:path>
                <a:path w="391160" h="337185">
                  <a:moveTo>
                    <a:pt x="3048" y="208026"/>
                  </a:moveTo>
                  <a:lnTo>
                    <a:pt x="1524" y="206502"/>
                  </a:lnTo>
                  <a:lnTo>
                    <a:pt x="0" y="208026"/>
                  </a:lnTo>
                  <a:lnTo>
                    <a:pt x="1524" y="209550"/>
                  </a:lnTo>
                  <a:lnTo>
                    <a:pt x="3048" y="208026"/>
                  </a:lnTo>
                  <a:close/>
                </a:path>
                <a:path w="391160" h="337185">
                  <a:moveTo>
                    <a:pt x="3048" y="201930"/>
                  </a:moveTo>
                  <a:lnTo>
                    <a:pt x="1524" y="200406"/>
                  </a:lnTo>
                  <a:lnTo>
                    <a:pt x="0" y="201930"/>
                  </a:lnTo>
                  <a:lnTo>
                    <a:pt x="1524" y="203454"/>
                  </a:lnTo>
                  <a:lnTo>
                    <a:pt x="3048" y="201930"/>
                  </a:lnTo>
                  <a:close/>
                </a:path>
                <a:path w="391160" h="337185">
                  <a:moveTo>
                    <a:pt x="3048" y="195834"/>
                  </a:moveTo>
                  <a:lnTo>
                    <a:pt x="1524" y="194310"/>
                  </a:lnTo>
                  <a:lnTo>
                    <a:pt x="0" y="195834"/>
                  </a:lnTo>
                  <a:lnTo>
                    <a:pt x="1524" y="197358"/>
                  </a:lnTo>
                  <a:lnTo>
                    <a:pt x="3048" y="195834"/>
                  </a:lnTo>
                  <a:close/>
                </a:path>
                <a:path w="391160" h="33718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391160" h="33718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391160" h="33718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391160" h="33718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391160" h="33718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391160" h="33718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391160" h="33718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391160" h="33718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391160" h="337185">
                  <a:moveTo>
                    <a:pt x="3048" y="140970"/>
                  </a:moveTo>
                  <a:lnTo>
                    <a:pt x="1524" y="139446"/>
                  </a:lnTo>
                  <a:lnTo>
                    <a:pt x="0" y="140970"/>
                  </a:lnTo>
                  <a:lnTo>
                    <a:pt x="1524" y="142494"/>
                  </a:lnTo>
                  <a:lnTo>
                    <a:pt x="3048" y="140970"/>
                  </a:lnTo>
                  <a:close/>
                </a:path>
                <a:path w="391160" h="337185">
                  <a:moveTo>
                    <a:pt x="3048" y="134874"/>
                  </a:moveTo>
                  <a:lnTo>
                    <a:pt x="1524" y="133350"/>
                  </a:lnTo>
                  <a:lnTo>
                    <a:pt x="0" y="134874"/>
                  </a:lnTo>
                  <a:lnTo>
                    <a:pt x="1524" y="136398"/>
                  </a:lnTo>
                  <a:lnTo>
                    <a:pt x="3048" y="134874"/>
                  </a:lnTo>
                  <a:close/>
                </a:path>
                <a:path w="391160" h="337185">
                  <a:moveTo>
                    <a:pt x="3048" y="128778"/>
                  </a:moveTo>
                  <a:lnTo>
                    <a:pt x="1524" y="127254"/>
                  </a:lnTo>
                  <a:lnTo>
                    <a:pt x="0" y="128778"/>
                  </a:lnTo>
                  <a:lnTo>
                    <a:pt x="1524" y="130302"/>
                  </a:lnTo>
                  <a:lnTo>
                    <a:pt x="3048" y="128778"/>
                  </a:lnTo>
                  <a:close/>
                </a:path>
                <a:path w="391160" h="337185">
                  <a:moveTo>
                    <a:pt x="3048" y="122682"/>
                  </a:moveTo>
                  <a:lnTo>
                    <a:pt x="1524" y="121158"/>
                  </a:lnTo>
                  <a:lnTo>
                    <a:pt x="0" y="122682"/>
                  </a:lnTo>
                  <a:lnTo>
                    <a:pt x="1524" y="124206"/>
                  </a:lnTo>
                  <a:lnTo>
                    <a:pt x="3048" y="122682"/>
                  </a:lnTo>
                  <a:close/>
                </a:path>
                <a:path w="391160" h="337185">
                  <a:moveTo>
                    <a:pt x="3048" y="116586"/>
                  </a:moveTo>
                  <a:lnTo>
                    <a:pt x="1524" y="115062"/>
                  </a:lnTo>
                  <a:lnTo>
                    <a:pt x="0" y="116586"/>
                  </a:lnTo>
                  <a:lnTo>
                    <a:pt x="1524" y="118110"/>
                  </a:lnTo>
                  <a:lnTo>
                    <a:pt x="3048" y="116586"/>
                  </a:lnTo>
                  <a:close/>
                </a:path>
                <a:path w="391160" h="337185">
                  <a:moveTo>
                    <a:pt x="3048" y="110490"/>
                  </a:moveTo>
                  <a:lnTo>
                    <a:pt x="1524" y="108966"/>
                  </a:lnTo>
                  <a:lnTo>
                    <a:pt x="0" y="110490"/>
                  </a:lnTo>
                  <a:lnTo>
                    <a:pt x="1524" y="112014"/>
                  </a:lnTo>
                  <a:lnTo>
                    <a:pt x="3048" y="110490"/>
                  </a:lnTo>
                  <a:close/>
                </a:path>
                <a:path w="391160" h="33718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391160" h="33718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391160" h="33718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391160" h="33718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391160" h="33718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391160" h="33718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391160" h="33718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391160" h="33718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391160" h="33718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391160" h="33718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391160" h="33718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391160" h="33718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391160" h="33718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391160" h="33718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391160" h="33718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391160" h="33718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391160" h="33718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391160" h="33718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391160" h="337185">
                  <a:moveTo>
                    <a:pt x="390906" y="335280"/>
                  </a:moveTo>
                  <a:lnTo>
                    <a:pt x="389382" y="333756"/>
                  </a:lnTo>
                  <a:lnTo>
                    <a:pt x="387858" y="335280"/>
                  </a:lnTo>
                  <a:lnTo>
                    <a:pt x="389382" y="336804"/>
                  </a:lnTo>
                  <a:lnTo>
                    <a:pt x="390906" y="335280"/>
                  </a:lnTo>
                  <a:close/>
                </a:path>
                <a:path w="391160" h="337185">
                  <a:moveTo>
                    <a:pt x="390906" y="329184"/>
                  </a:moveTo>
                  <a:lnTo>
                    <a:pt x="389382" y="327660"/>
                  </a:lnTo>
                  <a:lnTo>
                    <a:pt x="387858" y="329184"/>
                  </a:lnTo>
                  <a:lnTo>
                    <a:pt x="389382" y="330708"/>
                  </a:lnTo>
                  <a:lnTo>
                    <a:pt x="390906" y="329184"/>
                  </a:lnTo>
                  <a:close/>
                </a:path>
                <a:path w="391160" h="337185">
                  <a:moveTo>
                    <a:pt x="390906" y="323088"/>
                  </a:moveTo>
                  <a:lnTo>
                    <a:pt x="389382" y="321564"/>
                  </a:lnTo>
                  <a:lnTo>
                    <a:pt x="387858" y="323088"/>
                  </a:lnTo>
                  <a:lnTo>
                    <a:pt x="389382" y="324612"/>
                  </a:lnTo>
                  <a:lnTo>
                    <a:pt x="390906" y="323088"/>
                  </a:lnTo>
                  <a:close/>
                </a:path>
                <a:path w="391160" h="337185">
                  <a:moveTo>
                    <a:pt x="390906" y="316992"/>
                  </a:moveTo>
                  <a:lnTo>
                    <a:pt x="389382" y="315468"/>
                  </a:lnTo>
                  <a:lnTo>
                    <a:pt x="387858" y="316992"/>
                  </a:lnTo>
                  <a:lnTo>
                    <a:pt x="389382" y="318516"/>
                  </a:lnTo>
                  <a:lnTo>
                    <a:pt x="390906" y="316992"/>
                  </a:lnTo>
                  <a:close/>
                </a:path>
                <a:path w="391160" h="337185">
                  <a:moveTo>
                    <a:pt x="390906" y="310896"/>
                  </a:moveTo>
                  <a:lnTo>
                    <a:pt x="389382" y="309372"/>
                  </a:lnTo>
                  <a:lnTo>
                    <a:pt x="387858" y="310896"/>
                  </a:lnTo>
                  <a:lnTo>
                    <a:pt x="389382" y="312420"/>
                  </a:lnTo>
                  <a:lnTo>
                    <a:pt x="390906" y="310896"/>
                  </a:lnTo>
                  <a:close/>
                </a:path>
                <a:path w="391160" h="337185">
                  <a:moveTo>
                    <a:pt x="390906" y="304800"/>
                  </a:moveTo>
                  <a:lnTo>
                    <a:pt x="389382" y="303276"/>
                  </a:lnTo>
                  <a:lnTo>
                    <a:pt x="387858" y="304800"/>
                  </a:lnTo>
                  <a:lnTo>
                    <a:pt x="389382" y="306324"/>
                  </a:lnTo>
                  <a:lnTo>
                    <a:pt x="390906" y="304800"/>
                  </a:lnTo>
                  <a:close/>
                </a:path>
                <a:path w="391160" h="337185">
                  <a:moveTo>
                    <a:pt x="390906" y="298704"/>
                  </a:moveTo>
                  <a:lnTo>
                    <a:pt x="389382" y="297180"/>
                  </a:lnTo>
                  <a:lnTo>
                    <a:pt x="387858" y="298704"/>
                  </a:lnTo>
                  <a:lnTo>
                    <a:pt x="389382" y="300228"/>
                  </a:lnTo>
                  <a:lnTo>
                    <a:pt x="390906" y="298704"/>
                  </a:lnTo>
                  <a:close/>
                </a:path>
                <a:path w="391160" h="337185">
                  <a:moveTo>
                    <a:pt x="390906" y="292608"/>
                  </a:moveTo>
                  <a:lnTo>
                    <a:pt x="389382" y="291084"/>
                  </a:lnTo>
                  <a:lnTo>
                    <a:pt x="387858" y="292608"/>
                  </a:lnTo>
                  <a:lnTo>
                    <a:pt x="389382" y="294132"/>
                  </a:lnTo>
                  <a:lnTo>
                    <a:pt x="390906" y="292608"/>
                  </a:lnTo>
                  <a:close/>
                </a:path>
                <a:path w="391160" h="337185">
                  <a:moveTo>
                    <a:pt x="390906" y="286512"/>
                  </a:moveTo>
                  <a:lnTo>
                    <a:pt x="389382" y="284988"/>
                  </a:lnTo>
                  <a:lnTo>
                    <a:pt x="387858" y="286512"/>
                  </a:lnTo>
                  <a:lnTo>
                    <a:pt x="389382" y="288036"/>
                  </a:lnTo>
                  <a:lnTo>
                    <a:pt x="390906" y="286512"/>
                  </a:lnTo>
                  <a:close/>
                </a:path>
                <a:path w="391160" h="337185">
                  <a:moveTo>
                    <a:pt x="390906" y="280416"/>
                  </a:moveTo>
                  <a:lnTo>
                    <a:pt x="389382" y="278892"/>
                  </a:lnTo>
                  <a:lnTo>
                    <a:pt x="387858" y="280416"/>
                  </a:lnTo>
                  <a:lnTo>
                    <a:pt x="389382" y="281940"/>
                  </a:lnTo>
                  <a:lnTo>
                    <a:pt x="390906" y="280416"/>
                  </a:lnTo>
                  <a:close/>
                </a:path>
                <a:path w="391160" h="337185">
                  <a:moveTo>
                    <a:pt x="390906" y="274320"/>
                  </a:moveTo>
                  <a:lnTo>
                    <a:pt x="389382" y="272796"/>
                  </a:lnTo>
                  <a:lnTo>
                    <a:pt x="387858" y="274320"/>
                  </a:lnTo>
                  <a:lnTo>
                    <a:pt x="389382" y="275844"/>
                  </a:lnTo>
                  <a:lnTo>
                    <a:pt x="390906" y="274320"/>
                  </a:lnTo>
                  <a:close/>
                </a:path>
                <a:path w="391160" h="337185">
                  <a:moveTo>
                    <a:pt x="390906" y="268224"/>
                  </a:moveTo>
                  <a:lnTo>
                    <a:pt x="389382" y="266700"/>
                  </a:lnTo>
                  <a:lnTo>
                    <a:pt x="387858" y="268224"/>
                  </a:lnTo>
                  <a:lnTo>
                    <a:pt x="389382" y="269748"/>
                  </a:lnTo>
                  <a:lnTo>
                    <a:pt x="390906" y="268224"/>
                  </a:lnTo>
                  <a:close/>
                </a:path>
                <a:path w="391160" h="337185">
                  <a:moveTo>
                    <a:pt x="390906" y="262890"/>
                  </a:moveTo>
                  <a:lnTo>
                    <a:pt x="389382" y="261366"/>
                  </a:lnTo>
                  <a:lnTo>
                    <a:pt x="387858" y="262890"/>
                  </a:lnTo>
                  <a:lnTo>
                    <a:pt x="389382" y="264414"/>
                  </a:lnTo>
                  <a:lnTo>
                    <a:pt x="390906" y="262890"/>
                  </a:lnTo>
                  <a:close/>
                </a:path>
                <a:path w="391160" h="337185">
                  <a:moveTo>
                    <a:pt x="390906" y="256794"/>
                  </a:moveTo>
                  <a:lnTo>
                    <a:pt x="389382" y="255270"/>
                  </a:lnTo>
                  <a:lnTo>
                    <a:pt x="387858" y="256794"/>
                  </a:lnTo>
                  <a:lnTo>
                    <a:pt x="389382" y="258318"/>
                  </a:lnTo>
                  <a:lnTo>
                    <a:pt x="390906" y="256794"/>
                  </a:lnTo>
                  <a:close/>
                </a:path>
                <a:path w="391160" h="337185">
                  <a:moveTo>
                    <a:pt x="390906" y="250698"/>
                  </a:moveTo>
                  <a:lnTo>
                    <a:pt x="389382" y="249174"/>
                  </a:lnTo>
                  <a:lnTo>
                    <a:pt x="387858" y="250698"/>
                  </a:lnTo>
                  <a:lnTo>
                    <a:pt x="389382" y="252222"/>
                  </a:lnTo>
                  <a:lnTo>
                    <a:pt x="390906" y="250698"/>
                  </a:lnTo>
                  <a:close/>
                </a:path>
                <a:path w="391160" h="337185">
                  <a:moveTo>
                    <a:pt x="390906" y="244602"/>
                  </a:moveTo>
                  <a:lnTo>
                    <a:pt x="389382" y="243078"/>
                  </a:lnTo>
                  <a:lnTo>
                    <a:pt x="387858" y="244602"/>
                  </a:lnTo>
                  <a:lnTo>
                    <a:pt x="389382" y="246126"/>
                  </a:lnTo>
                  <a:lnTo>
                    <a:pt x="390906" y="244602"/>
                  </a:lnTo>
                  <a:close/>
                </a:path>
                <a:path w="391160" h="337185">
                  <a:moveTo>
                    <a:pt x="390906" y="238506"/>
                  </a:moveTo>
                  <a:lnTo>
                    <a:pt x="389382" y="236982"/>
                  </a:lnTo>
                  <a:lnTo>
                    <a:pt x="387858" y="238506"/>
                  </a:lnTo>
                  <a:lnTo>
                    <a:pt x="389382" y="240030"/>
                  </a:lnTo>
                  <a:lnTo>
                    <a:pt x="390906" y="238506"/>
                  </a:lnTo>
                  <a:close/>
                </a:path>
                <a:path w="391160" h="337185">
                  <a:moveTo>
                    <a:pt x="390906" y="232410"/>
                  </a:moveTo>
                  <a:lnTo>
                    <a:pt x="389382" y="230886"/>
                  </a:lnTo>
                  <a:lnTo>
                    <a:pt x="387858" y="232410"/>
                  </a:lnTo>
                  <a:lnTo>
                    <a:pt x="389382" y="233934"/>
                  </a:lnTo>
                  <a:lnTo>
                    <a:pt x="390906" y="232410"/>
                  </a:lnTo>
                  <a:close/>
                </a:path>
                <a:path w="391160" h="337185">
                  <a:moveTo>
                    <a:pt x="390906" y="226314"/>
                  </a:moveTo>
                  <a:lnTo>
                    <a:pt x="389382" y="224790"/>
                  </a:lnTo>
                  <a:lnTo>
                    <a:pt x="387858" y="226314"/>
                  </a:lnTo>
                  <a:lnTo>
                    <a:pt x="389382" y="227838"/>
                  </a:lnTo>
                  <a:lnTo>
                    <a:pt x="390906" y="226314"/>
                  </a:lnTo>
                  <a:close/>
                </a:path>
                <a:path w="391160" h="337185">
                  <a:moveTo>
                    <a:pt x="390906" y="220218"/>
                  </a:moveTo>
                  <a:lnTo>
                    <a:pt x="389382" y="218694"/>
                  </a:lnTo>
                  <a:lnTo>
                    <a:pt x="387858" y="220218"/>
                  </a:lnTo>
                  <a:lnTo>
                    <a:pt x="389382" y="221742"/>
                  </a:lnTo>
                  <a:lnTo>
                    <a:pt x="390906" y="220218"/>
                  </a:lnTo>
                  <a:close/>
                </a:path>
                <a:path w="391160" h="337185">
                  <a:moveTo>
                    <a:pt x="390906" y="214122"/>
                  </a:moveTo>
                  <a:lnTo>
                    <a:pt x="389382" y="212598"/>
                  </a:lnTo>
                  <a:lnTo>
                    <a:pt x="387858" y="214122"/>
                  </a:lnTo>
                  <a:lnTo>
                    <a:pt x="389382" y="215646"/>
                  </a:lnTo>
                  <a:lnTo>
                    <a:pt x="390906" y="214122"/>
                  </a:lnTo>
                  <a:close/>
                </a:path>
                <a:path w="391160" h="337185">
                  <a:moveTo>
                    <a:pt x="390906" y="208026"/>
                  </a:moveTo>
                  <a:lnTo>
                    <a:pt x="389382" y="206502"/>
                  </a:lnTo>
                  <a:lnTo>
                    <a:pt x="387858" y="208026"/>
                  </a:lnTo>
                  <a:lnTo>
                    <a:pt x="389382" y="209550"/>
                  </a:lnTo>
                  <a:lnTo>
                    <a:pt x="390906" y="208026"/>
                  </a:lnTo>
                  <a:close/>
                </a:path>
                <a:path w="391160" h="337185">
                  <a:moveTo>
                    <a:pt x="390906" y="201930"/>
                  </a:moveTo>
                  <a:lnTo>
                    <a:pt x="389382" y="200406"/>
                  </a:lnTo>
                  <a:lnTo>
                    <a:pt x="387858" y="201930"/>
                  </a:lnTo>
                  <a:lnTo>
                    <a:pt x="389382" y="203454"/>
                  </a:lnTo>
                  <a:lnTo>
                    <a:pt x="390906" y="201930"/>
                  </a:lnTo>
                  <a:close/>
                </a:path>
                <a:path w="391160" h="337185">
                  <a:moveTo>
                    <a:pt x="390906" y="195834"/>
                  </a:moveTo>
                  <a:lnTo>
                    <a:pt x="389382" y="194310"/>
                  </a:lnTo>
                  <a:lnTo>
                    <a:pt x="387858" y="195834"/>
                  </a:lnTo>
                  <a:lnTo>
                    <a:pt x="389382" y="197358"/>
                  </a:lnTo>
                  <a:lnTo>
                    <a:pt x="390906" y="195834"/>
                  </a:lnTo>
                  <a:close/>
                </a:path>
                <a:path w="391160" h="337185">
                  <a:moveTo>
                    <a:pt x="390906" y="189738"/>
                  </a:moveTo>
                  <a:lnTo>
                    <a:pt x="389382" y="188214"/>
                  </a:lnTo>
                  <a:lnTo>
                    <a:pt x="387858" y="189738"/>
                  </a:lnTo>
                  <a:lnTo>
                    <a:pt x="389382" y="191262"/>
                  </a:lnTo>
                  <a:lnTo>
                    <a:pt x="390906" y="189738"/>
                  </a:lnTo>
                  <a:close/>
                </a:path>
                <a:path w="391160" h="337185">
                  <a:moveTo>
                    <a:pt x="390906" y="183642"/>
                  </a:moveTo>
                  <a:lnTo>
                    <a:pt x="389382" y="182118"/>
                  </a:lnTo>
                  <a:lnTo>
                    <a:pt x="387858" y="183642"/>
                  </a:lnTo>
                  <a:lnTo>
                    <a:pt x="389382" y="185166"/>
                  </a:lnTo>
                  <a:lnTo>
                    <a:pt x="390906" y="183642"/>
                  </a:lnTo>
                  <a:close/>
                </a:path>
                <a:path w="391160" h="337185">
                  <a:moveTo>
                    <a:pt x="390906" y="177546"/>
                  </a:moveTo>
                  <a:lnTo>
                    <a:pt x="389382" y="176022"/>
                  </a:lnTo>
                  <a:lnTo>
                    <a:pt x="387858" y="177546"/>
                  </a:lnTo>
                  <a:lnTo>
                    <a:pt x="389382" y="179070"/>
                  </a:lnTo>
                  <a:lnTo>
                    <a:pt x="390906" y="177546"/>
                  </a:lnTo>
                  <a:close/>
                </a:path>
                <a:path w="391160" h="337185">
                  <a:moveTo>
                    <a:pt x="390906" y="171450"/>
                  </a:moveTo>
                  <a:lnTo>
                    <a:pt x="389382" y="169926"/>
                  </a:lnTo>
                  <a:lnTo>
                    <a:pt x="387858" y="171450"/>
                  </a:lnTo>
                  <a:lnTo>
                    <a:pt x="389382" y="172974"/>
                  </a:lnTo>
                  <a:lnTo>
                    <a:pt x="390906" y="171450"/>
                  </a:lnTo>
                  <a:close/>
                </a:path>
                <a:path w="391160" h="337185">
                  <a:moveTo>
                    <a:pt x="390906" y="165354"/>
                  </a:moveTo>
                  <a:lnTo>
                    <a:pt x="389382" y="163830"/>
                  </a:lnTo>
                  <a:lnTo>
                    <a:pt x="387858" y="165354"/>
                  </a:lnTo>
                  <a:lnTo>
                    <a:pt x="389382" y="166878"/>
                  </a:lnTo>
                  <a:lnTo>
                    <a:pt x="390906" y="165354"/>
                  </a:lnTo>
                  <a:close/>
                </a:path>
                <a:path w="391160" h="337185">
                  <a:moveTo>
                    <a:pt x="390906" y="159258"/>
                  </a:moveTo>
                  <a:lnTo>
                    <a:pt x="389382" y="157734"/>
                  </a:lnTo>
                  <a:lnTo>
                    <a:pt x="387858" y="159258"/>
                  </a:lnTo>
                  <a:lnTo>
                    <a:pt x="389382" y="160782"/>
                  </a:lnTo>
                  <a:lnTo>
                    <a:pt x="390906" y="159258"/>
                  </a:lnTo>
                  <a:close/>
                </a:path>
                <a:path w="391160" h="337185">
                  <a:moveTo>
                    <a:pt x="390906" y="153162"/>
                  </a:moveTo>
                  <a:lnTo>
                    <a:pt x="389382" y="151638"/>
                  </a:lnTo>
                  <a:lnTo>
                    <a:pt x="387858" y="153162"/>
                  </a:lnTo>
                  <a:lnTo>
                    <a:pt x="389382" y="154686"/>
                  </a:lnTo>
                  <a:lnTo>
                    <a:pt x="390906" y="153162"/>
                  </a:lnTo>
                  <a:close/>
                </a:path>
                <a:path w="391160" h="337185">
                  <a:moveTo>
                    <a:pt x="390906" y="147066"/>
                  </a:moveTo>
                  <a:lnTo>
                    <a:pt x="389382" y="145542"/>
                  </a:lnTo>
                  <a:lnTo>
                    <a:pt x="387858" y="147066"/>
                  </a:lnTo>
                  <a:lnTo>
                    <a:pt x="389382" y="148590"/>
                  </a:lnTo>
                  <a:lnTo>
                    <a:pt x="390906" y="147066"/>
                  </a:lnTo>
                  <a:close/>
                </a:path>
                <a:path w="391160" h="337185">
                  <a:moveTo>
                    <a:pt x="390906" y="140970"/>
                  </a:moveTo>
                  <a:lnTo>
                    <a:pt x="389382" y="139446"/>
                  </a:lnTo>
                  <a:lnTo>
                    <a:pt x="387858" y="140970"/>
                  </a:lnTo>
                  <a:lnTo>
                    <a:pt x="389382" y="142494"/>
                  </a:lnTo>
                  <a:lnTo>
                    <a:pt x="390906" y="140970"/>
                  </a:lnTo>
                  <a:close/>
                </a:path>
                <a:path w="391160" h="337185">
                  <a:moveTo>
                    <a:pt x="390906" y="134874"/>
                  </a:moveTo>
                  <a:lnTo>
                    <a:pt x="389382" y="133350"/>
                  </a:lnTo>
                  <a:lnTo>
                    <a:pt x="387858" y="134874"/>
                  </a:lnTo>
                  <a:lnTo>
                    <a:pt x="389382" y="136398"/>
                  </a:lnTo>
                  <a:lnTo>
                    <a:pt x="390906" y="134874"/>
                  </a:lnTo>
                  <a:close/>
                </a:path>
                <a:path w="391160" h="337185">
                  <a:moveTo>
                    <a:pt x="390906" y="128778"/>
                  </a:moveTo>
                  <a:lnTo>
                    <a:pt x="389382" y="127254"/>
                  </a:lnTo>
                  <a:lnTo>
                    <a:pt x="387858" y="128778"/>
                  </a:lnTo>
                  <a:lnTo>
                    <a:pt x="389382" y="130302"/>
                  </a:lnTo>
                  <a:lnTo>
                    <a:pt x="390906" y="128778"/>
                  </a:lnTo>
                  <a:close/>
                </a:path>
                <a:path w="391160" h="337185">
                  <a:moveTo>
                    <a:pt x="390906" y="122682"/>
                  </a:moveTo>
                  <a:lnTo>
                    <a:pt x="389382" y="121158"/>
                  </a:lnTo>
                  <a:lnTo>
                    <a:pt x="387858" y="122682"/>
                  </a:lnTo>
                  <a:lnTo>
                    <a:pt x="389382" y="124206"/>
                  </a:lnTo>
                  <a:lnTo>
                    <a:pt x="390906" y="122682"/>
                  </a:lnTo>
                  <a:close/>
                </a:path>
                <a:path w="391160" h="337185">
                  <a:moveTo>
                    <a:pt x="390906" y="116586"/>
                  </a:moveTo>
                  <a:lnTo>
                    <a:pt x="389382" y="115062"/>
                  </a:lnTo>
                  <a:lnTo>
                    <a:pt x="387858" y="116586"/>
                  </a:lnTo>
                  <a:lnTo>
                    <a:pt x="389382" y="118110"/>
                  </a:lnTo>
                  <a:lnTo>
                    <a:pt x="390906" y="116586"/>
                  </a:lnTo>
                  <a:close/>
                </a:path>
                <a:path w="391160" h="337185">
                  <a:moveTo>
                    <a:pt x="390906" y="110490"/>
                  </a:moveTo>
                  <a:lnTo>
                    <a:pt x="389382" y="108966"/>
                  </a:lnTo>
                  <a:lnTo>
                    <a:pt x="387858" y="110490"/>
                  </a:lnTo>
                  <a:lnTo>
                    <a:pt x="389382" y="112014"/>
                  </a:lnTo>
                  <a:lnTo>
                    <a:pt x="390906" y="110490"/>
                  </a:lnTo>
                  <a:close/>
                </a:path>
                <a:path w="391160" h="337185">
                  <a:moveTo>
                    <a:pt x="390906" y="105156"/>
                  </a:moveTo>
                  <a:lnTo>
                    <a:pt x="389382" y="103632"/>
                  </a:lnTo>
                  <a:lnTo>
                    <a:pt x="387858" y="105156"/>
                  </a:lnTo>
                  <a:lnTo>
                    <a:pt x="389382" y="106680"/>
                  </a:lnTo>
                  <a:lnTo>
                    <a:pt x="390906" y="105156"/>
                  </a:lnTo>
                  <a:close/>
                </a:path>
                <a:path w="391160" h="337185">
                  <a:moveTo>
                    <a:pt x="390906" y="99060"/>
                  </a:moveTo>
                  <a:lnTo>
                    <a:pt x="389382" y="97536"/>
                  </a:lnTo>
                  <a:lnTo>
                    <a:pt x="387858" y="99060"/>
                  </a:lnTo>
                  <a:lnTo>
                    <a:pt x="389382" y="100584"/>
                  </a:lnTo>
                  <a:lnTo>
                    <a:pt x="390906" y="99060"/>
                  </a:lnTo>
                  <a:close/>
                </a:path>
                <a:path w="391160" h="337185">
                  <a:moveTo>
                    <a:pt x="390906" y="92964"/>
                  </a:moveTo>
                  <a:lnTo>
                    <a:pt x="389382" y="91440"/>
                  </a:lnTo>
                  <a:lnTo>
                    <a:pt x="387858" y="92964"/>
                  </a:lnTo>
                  <a:lnTo>
                    <a:pt x="389382" y="94488"/>
                  </a:lnTo>
                  <a:lnTo>
                    <a:pt x="390906" y="92964"/>
                  </a:lnTo>
                  <a:close/>
                </a:path>
                <a:path w="391160" h="337185">
                  <a:moveTo>
                    <a:pt x="390906" y="86868"/>
                  </a:moveTo>
                  <a:lnTo>
                    <a:pt x="389382" y="85344"/>
                  </a:lnTo>
                  <a:lnTo>
                    <a:pt x="387858" y="86868"/>
                  </a:lnTo>
                  <a:lnTo>
                    <a:pt x="389382" y="88392"/>
                  </a:lnTo>
                  <a:lnTo>
                    <a:pt x="390906" y="86868"/>
                  </a:lnTo>
                  <a:close/>
                </a:path>
                <a:path w="391160" h="337185">
                  <a:moveTo>
                    <a:pt x="390906" y="80772"/>
                  </a:moveTo>
                  <a:lnTo>
                    <a:pt x="389382" y="79248"/>
                  </a:lnTo>
                  <a:lnTo>
                    <a:pt x="387858" y="80772"/>
                  </a:lnTo>
                  <a:lnTo>
                    <a:pt x="389382" y="82296"/>
                  </a:lnTo>
                  <a:lnTo>
                    <a:pt x="390906" y="80772"/>
                  </a:lnTo>
                  <a:close/>
                </a:path>
                <a:path w="391160" h="337185">
                  <a:moveTo>
                    <a:pt x="390906" y="74676"/>
                  </a:moveTo>
                  <a:lnTo>
                    <a:pt x="389382" y="73152"/>
                  </a:lnTo>
                  <a:lnTo>
                    <a:pt x="387858" y="74676"/>
                  </a:lnTo>
                  <a:lnTo>
                    <a:pt x="389382" y="76200"/>
                  </a:lnTo>
                  <a:lnTo>
                    <a:pt x="390906" y="74676"/>
                  </a:lnTo>
                  <a:close/>
                </a:path>
                <a:path w="391160" h="337185">
                  <a:moveTo>
                    <a:pt x="390906" y="68580"/>
                  </a:moveTo>
                  <a:lnTo>
                    <a:pt x="389382" y="67056"/>
                  </a:lnTo>
                  <a:lnTo>
                    <a:pt x="387858" y="68580"/>
                  </a:lnTo>
                  <a:lnTo>
                    <a:pt x="389382" y="70104"/>
                  </a:lnTo>
                  <a:lnTo>
                    <a:pt x="390906" y="68580"/>
                  </a:lnTo>
                  <a:close/>
                </a:path>
                <a:path w="391160" h="337185">
                  <a:moveTo>
                    <a:pt x="390906" y="62484"/>
                  </a:moveTo>
                  <a:lnTo>
                    <a:pt x="389382" y="60960"/>
                  </a:lnTo>
                  <a:lnTo>
                    <a:pt x="387858" y="62484"/>
                  </a:lnTo>
                  <a:lnTo>
                    <a:pt x="389382" y="64008"/>
                  </a:lnTo>
                  <a:lnTo>
                    <a:pt x="390906" y="62484"/>
                  </a:lnTo>
                  <a:close/>
                </a:path>
                <a:path w="391160" h="337185">
                  <a:moveTo>
                    <a:pt x="390906" y="56388"/>
                  </a:moveTo>
                  <a:lnTo>
                    <a:pt x="389382" y="54864"/>
                  </a:lnTo>
                  <a:lnTo>
                    <a:pt x="387858" y="56388"/>
                  </a:lnTo>
                  <a:lnTo>
                    <a:pt x="389382" y="57912"/>
                  </a:lnTo>
                  <a:lnTo>
                    <a:pt x="390906" y="56388"/>
                  </a:lnTo>
                  <a:close/>
                </a:path>
                <a:path w="391160" h="337185">
                  <a:moveTo>
                    <a:pt x="390906" y="50292"/>
                  </a:moveTo>
                  <a:lnTo>
                    <a:pt x="389382" y="48768"/>
                  </a:lnTo>
                  <a:lnTo>
                    <a:pt x="387858" y="50292"/>
                  </a:lnTo>
                  <a:lnTo>
                    <a:pt x="389382" y="51816"/>
                  </a:lnTo>
                  <a:lnTo>
                    <a:pt x="390906" y="50292"/>
                  </a:lnTo>
                  <a:close/>
                </a:path>
                <a:path w="391160" h="337185">
                  <a:moveTo>
                    <a:pt x="390906" y="44196"/>
                  </a:moveTo>
                  <a:lnTo>
                    <a:pt x="389382" y="42672"/>
                  </a:lnTo>
                  <a:lnTo>
                    <a:pt x="387858" y="44196"/>
                  </a:lnTo>
                  <a:lnTo>
                    <a:pt x="389382" y="45720"/>
                  </a:lnTo>
                  <a:lnTo>
                    <a:pt x="390906" y="44196"/>
                  </a:lnTo>
                  <a:close/>
                </a:path>
                <a:path w="391160" h="337185">
                  <a:moveTo>
                    <a:pt x="390906" y="38100"/>
                  </a:moveTo>
                  <a:lnTo>
                    <a:pt x="389382" y="36576"/>
                  </a:lnTo>
                  <a:lnTo>
                    <a:pt x="387858" y="38100"/>
                  </a:lnTo>
                  <a:lnTo>
                    <a:pt x="389382" y="39624"/>
                  </a:lnTo>
                  <a:lnTo>
                    <a:pt x="390906" y="38100"/>
                  </a:lnTo>
                  <a:close/>
                </a:path>
                <a:path w="391160" h="337185">
                  <a:moveTo>
                    <a:pt x="390906" y="32004"/>
                  </a:moveTo>
                  <a:lnTo>
                    <a:pt x="389382" y="30480"/>
                  </a:lnTo>
                  <a:lnTo>
                    <a:pt x="387858" y="32004"/>
                  </a:lnTo>
                  <a:lnTo>
                    <a:pt x="389382" y="33528"/>
                  </a:lnTo>
                  <a:lnTo>
                    <a:pt x="390906" y="32004"/>
                  </a:lnTo>
                  <a:close/>
                </a:path>
                <a:path w="391160" h="337185">
                  <a:moveTo>
                    <a:pt x="390906" y="25908"/>
                  </a:moveTo>
                  <a:lnTo>
                    <a:pt x="389382" y="24384"/>
                  </a:lnTo>
                  <a:lnTo>
                    <a:pt x="387858" y="25908"/>
                  </a:lnTo>
                  <a:lnTo>
                    <a:pt x="389382" y="27432"/>
                  </a:lnTo>
                  <a:lnTo>
                    <a:pt x="390906" y="25908"/>
                  </a:lnTo>
                  <a:close/>
                </a:path>
                <a:path w="391160" h="337185">
                  <a:moveTo>
                    <a:pt x="390906" y="19812"/>
                  </a:moveTo>
                  <a:lnTo>
                    <a:pt x="389382" y="18288"/>
                  </a:lnTo>
                  <a:lnTo>
                    <a:pt x="387858" y="19812"/>
                  </a:lnTo>
                  <a:lnTo>
                    <a:pt x="389382" y="21336"/>
                  </a:lnTo>
                  <a:lnTo>
                    <a:pt x="390906" y="19812"/>
                  </a:lnTo>
                  <a:close/>
                </a:path>
                <a:path w="391160" h="337185">
                  <a:moveTo>
                    <a:pt x="390906" y="13716"/>
                  </a:moveTo>
                  <a:lnTo>
                    <a:pt x="389382" y="12192"/>
                  </a:lnTo>
                  <a:lnTo>
                    <a:pt x="387858" y="13716"/>
                  </a:lnTo>
                  <a:lnTo>
                    <a:pt x="389382" y="15240"/>
                  </a:lnTo>
                  <a:lnTo>
                    <a:pt x="390906" y="13716"/>
                  </a:lnTo>
                  <a:close/>
                </a:path>
                <a:path w="391160" h="337185">
                  <a:moveTo>
                    <a:pt x="390906" y="7620"/>
                  </a:moveTo>
                  <a:lnTo>
                    <a:pt x="389382" y="6096"/>
                  </a:lnTo>
                  <a:lnTo>
                    <a:pt x="387858" y="7620"/>
                  </a:lnTo>
                  <a:lnTo>
                    <a:pt x="389382" y="9144"/>
                  </a:lnTo>
                  <a:lnTo>
                    <a:pt x="390906" y="7620"/>
                  </a:lnTo>
                  <a:close/>
                </a:path>
                <a:path w="391160" h="337185">
                  <a:moveTo>
                    <a:pt x="390906" y="1524"/>
                  </a:moveTo>
                  <a:lnTo>
                    <a:pt x="389382" y="0"/>
                  </a:lnTo>
                  <a:lnTo>
                    <a:pt x="387858" y="1524"/>
                  </a:lnTo>
                  <a:lnTo>
                    <a:pt x="389382" y="3048"/>
                  </a:lnTo>
                  <a:lnTo>
                    <a:pt x="390906" y="15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39" name="object 115">
              <a:extLst>
                <a:ext uri="{FF2B5EF4-FFF2-40B4-BE49-F238E27FC236}">
                  <a16:creationId xmlns:a16="http://schemas.microsoft.com/office/drawing/2014/main" id="{54520C7B-18DE-8AB1-2F5D-5D9974E1BE47}"/>
                </a:ext>
              </a:extLst>
            </p:cNvPr>
            <p:cNvSpPr/>
            <p:nvPr/>
          </p:nvSpPr>
          <p:spPr>
            <a:xfrm>
              <a:off x="2642615" y="52006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40" name="object 116">
              <a:extLst>
                <a:ext uri="{FF2B5EF4-FFF2-40B4-BE49-F238E27FC236}">
                  <a16:creationId xmlns:a16="http://schemas.microsoft.com/office/drawing/2014/main" id="{BE90C9D6-97BA-1917-CF57-FD99B0449555}"/>
                </a:ext>
              </a:extLst>
            </p:cNvPr>
            <p:cNvSpPr/>
            <p:nvPr/>
          </p:nvSpPr>
          <p:spPr>
            <a:xfrm>
              <a:off x="2180082" y="4836413"/>
              <a:ext cx="706755" cy="505459"/>
            </a:xfrm>
            <a:custGeom>
              <a:avLst/>
              <a:gdLst/>
              <a:ahLst/>
              <a:cxnLst/>
              <a:rect l="l" t="t" r="r" b="b"/>
              <a:pathLst>
                <a:path w="706755" h="505460">
                  <a:moveTo>
                    <a:pt x="3048" y="503682"/>
                  </a:moveTo>
                  <a:lnTo>
                    <a:pt x="1524" y="502158"/>
                  </a:lnTo>
                  <a:lnTo>
                    <a:pt x="0" y="503682"/>
                  </a:lnTo>
                  <a:lnTo>
                    <a:pt x="1524" y="505206"/>
                  </a:lnTo>
                  <a:lnTo>
                    <a:pt x="3048" y="503682"/>
                  </a:lnTo>
                  <a:close/>
                </a:path>
                <a:path w="706755" h="505460">
                  <a:moveTo>
                    <a:pt x="3048" y="497586"/>
                  </a:moveTo>
                  <a:lnTo>
                    <a:pt x="1524" y="496062"/>
                  </a:lnTo>
                  <a:lnTo>
                    <a:pt x="0" y="497586"/>
                  </a:lnTo>
                  <a:lnTo>
                    <a:pt x="1524" y="499110"/>
                  </a:lnTo>
                  <a:lnTo>
                    <a:pt x="3048" y="497586"/>
                  </a:lnTo>
                  <a:close/>
                </a:path>
                <a:path w="706755" h="505460">
                  <a:moveTo>
                    <a:pt x="3048" y="491490"/>
                  </a:moveTo>
                  <a:lnTo>
                    <a:pt x="1524" y="489966"/>
                  </a:lnTo>
                  <a:lnTo>
                    <a:pt x="0" y="491490"/>
                  </a:lnTo>
                  <a:lnTo>
                    <a:pt x="1524" y="493014"/>
                  </a:lnTo>
                  <a:lnTo>
                    <a:pt x="3048" y="491490"/>
                  </a:lnTo>
                  <a:close/>
                </a:path>
                <a:path w="706755" h="505460">
                  <a:moveTo>
                    <a:pt x="3048" y="485394"/>
                  </a:moveTo>
                  <a:lnTo>
                    <a:pt x="1524" y="483870"/>
                  </a:lnTo>
                  <a:lnTo>
                    <a:pt x="0" y="485394"/>
                  </a:lnTo>
                  <a:lnTo>
                    <a:pt x="1524" y="486918"/>
                  </a:lnTo>
                  <a:lnTo>
                    <a:pt x="3048" y="485394"/>
                  </a:lnTo>
                  <a:close/>
                </a:path>
                <a:path w="706755" h="505460">
                  <a:moveTo>
                    <a:pt x="3048" y="479298"/>
                  </a:moveTo>
                  <a:lnTo>
                    <a:pt x="1524" y="477774"/>
                  </a:lnTo>
                  <a:lnTo>
                    <a:pt x="0" y="479298"/>
                  </a:lnTo>
                  <a:lnTo>
                    <a:pt x="1524" y="480822"/>
                  </a:lnTo>
                  <a:lnTo>
                    <a:pt x="3048" y="479298"/>
                  </a:lnTo>
                  <a:close/>
                </a:path>
                <a:path w="706755" h="505460">
                  <a:moveTo>
                    <a:pt x="3048" y="473202"/>
                  </a:moveTo>
                  <a:lnTo>
                    <a:pt x="1524" y="471678"/>
                  </a:lnTo>
                  <a:lnTo>
                    <a:pt x="0" y="473202"/>
                  </a:lnTo>
                  <a:lnTo>
                    <a:pt x="1524" y="474726"/>
                  </a:lnTo>
                  <a:lnTo>
                    <a:pt x="3048" y="473202"/>
                  </a:lnTo>
                  <a:close/>
                </a:path>
                <a:path w="706755" h="505460">
                  <a:moveTo>
                    <a:pt x="3048" y="467106"/>
                  </a:moveTo>
                  <a:lnTo>
                    <a:pt x="1524" y="465582"/>
                  </a:lnTo>
                  <a:lnTo>
                    <a:pt x="0" y="467106"/>
                  </a:lnTo>
                  <a:lnTo>
                    <a:pt x="1524" y="468630"/>
                  </a:lnTo>
                  <a:lnTo>
                    <a:pt x="3048" y="467106"/>
                  </a:lnTo>
                  <a:close/>
                </a:path>
                <a:path w="706755" h="505460">
                  <a:moveTo>
                    <a:pt x="3048" y="461010"/>
                  </a:moveTo>
                  <a:lnTo>
                    <a:pt x="1524" y="459486"/>
                  </a:lnTo>
                  <a:lnTo>
                    <a:pt x="0" y="461010"/>
                  </a:lnTo>
                  <a:lnTo>
                    <a:pt x="1524" y="462534"/>
                  </a:lnTo>
                  <a:lnTo>
                    <a:pt x="3048" y="461010"/>
                  </a:lnTo>
                  <a:close/>
                </a:path>
                <a:path w="706755" h="505460">
                  <a:moveTo>
                    <a:pt x="3048" y="454914"/>
                  </a:moveTo>
                  <a:lnTo>
                    <a:pt x="1524" y="453390"/>
                  </a:lnTo>
                  <a:lnTo>
                    <a:pt x="0" y="454914"/>
                  </a:lnTo>
                  <a:lnTo>
                    <a:pt x="1524" y="456438"/>
                  </a:lnTo>
                  <a:lnTo>
                    <a:pt x="3048" y="454914"/>
                  </a:lnTo>
                  <a:close/>
                </a:path>
                <a:path w="706755" h="505460">
                  <a:moveTo>
                    <a:pt x="3048" y="448818"/>
                  </a:moveTo>
                  <a:lnTo>
                    <a:pt x="1524" y="447294"/>
                  </a:lnTo>
                  <a:lnTo>
                    <a:pt x="0" y="448818"/>
                  </a:lnTo>
                  <a:lnTo>
                    <a:pt x="1524" y="450342"/>
                  </a:lnTo>
                  <a:lnTo>
                    <a:pt x="3048" y="448818"/>
                  </a:lnTo>
                  <a:close/>
                </a:path>
                <a:path w="706755" h="505460">
                  <a:moveTo>
                    <a:pt x="3048" y="442722"/>
                  </a:moveTo>
                  <a:lnTo>
                    <a:pt x="1524" y="441198"/>
                  </a:lnTo>
                  <a:lnTo>
                    <a:pt x="0" y="442722"/>
                  </a:lnTo>
                  <a:lnTo>
                    <a:pt x="1524" y="444246"/>
                  </a:lnTo>
                  <a:lnTo>
                    <a:pt x="3048" y="442722"/>
                  </a:lnTo>
                  <a:close/>
                </a:path>
                <a:path w="706755" h="505460">
                  <a:moveTo>
                    <a:pt x="3048" y="436626"/>
                  </a:moveTo>
                  <a:lnTo>
                    <a:pt x="1524" y="435102"/>
                  </a:lnTo>
                  <a:lnTo>
                    <a:pt x="0" y="436626"/>
                  </a:lnTo>
                  <a:lnTo>
                    <a:pt x="1524" y="438150"/>
                  </a:lnTo>
                  <a:lnTo>
                    <a:pt x="3048" y="436626"/>
                  </a:lnTo>
                  <a:close/>
                </a:path>
                <a:path w="706755" h="505460">
                  <a:moveTo>
                    <a:pt x="3048" y="431292"/>
                  </a:moveTo>
                  <a:lnTo>
                    <a:pt x="1524" y="429768"/>
                  </a:lnTo>
                  <a:lnTo>
                    <a:pt x="0" y="431292"/>
                  </a:lnTo>
                  <a:lnTo>
                    <a:pt x="1524" y="432816"/>
                  </a:lnTo>
                  <a:lnTo>
                    <a:pt x="3048" y="431292"/>
                  </a:lnTo>
                  <a:close/>
                </a:path>
                <a:path w="706755" h="505460">
                  <a:moveTo>
                    <a:pt x="3048" y="425196"/>
                  </a:moveTo>
                  <a:lnTo>
                    <a:pt x="1524" y="423672"/>
                  </a:lnTo>
                  <a:lnTo>
                    <a:pt x="0" y="425196"/>
                  </a:lnTo>
                  <a:lnTo>
                    <a:pt x="1524" y="426720"/>
                  </a:lnTo>
                  <a:lnTo>
                    <a:pt x="3048" y="425196"/>
                  </a:lnTo>
                  <a:close/>
                </a:path>
                <a:path w="706755" h="505460">
                  <a:moveTo>
                    <a:pt x="3048" y="419100"/>
                  </a:moveTo>
                  <a:lnTo>
                    <a:pt x="1524" y="417576"/>
                  </a:lnTo>
                  <a:lnTo>
                    <a:pt x="0" y="419100"/>
                  </a:lnTo>
                  <a:lnTo>
                    <a:pt x="1524" y="420624"/>
                  </a:lnTo>
                  <a:lnTo>
                    <a:pt x="3048" y="419100"/>
                  </a:lnTo>
                  <a:close/>
                </a:path>
                <a:path w="706755" h="505460">
                  <a:moveTo>
                    <a:pt x="3048" y="413004"/>
                  </a:moveTo>
                  <a:lnTo>
                    <a:pt x="1524" y="411480"/>
                  </a:lnTo>
                  <a:lnTo>
                    <a:pt x="0" y="413004"/>
                  </a:lnTo>
                  <a:lnTo>
                    <a:pt x="1524" y="414528"/>
                  </a:lnTo>
                  <a:lnTo>
                    <a:pt x="3048" y="413004"/>
                  </a:lnTo>
                  <a:close/>
                </a:path>
                <a:path w="706755" h="505460">
                  <a:moveTo>
                    <a:pt x="3048" y="406908"/>
                  </a:moveTo>
                  <a:lnTo>
                    <a:pt x="1524" y="405384"/>
                  </a:lnTo>
                  <a:lnTo>
                    <a:pt x="0" y="406908"/>
                  </a:lnTo>
                  <a:lnTo>
                    <a:pt x="1524" y="408432"/>
                  </a:lnTo>
                  <a:lnTo>
                    <a:pt x="3048" y="406908"/>
                  </a:lnTo>
                  <a:close/>
                </a:path>
                <a:path w="706755" h="505460">
                  <a:moveTo>
                    <a:pt x="3048" y="400812"/>
                  </a:moveTo>
                  <a:lnTo>
                    <a:pt x="1524" y="399288"/>
                  </a:lnTo>
                  <a:lnTo>
                    <a:pt x="0" y="400812"/>
                  </a:lnTo>
                  <a:lnTo>
                    <a:pt x="1524" y="402336"/>
                  </a:lnTo>
                  <a:lnTo>
                    <a:pt x="3048" y="400812"/>
                  </a:lnTo>
                  <a:close/>
                </a:path>
                <a:path w="706755" h="505460">
                  <a:moveTo>
                    <a:pt x="3048" y="394716"/>
                  </a:moveTo>
                  <a:lnTo>
                    <a:pt x="1524" y="393192"/>
                  </a:lnTo>
                  <a:lnTo>
                    <a:pt x="0" y="394716"/>
                  </a:lnTo>
                  <a:lnTo>
                    <a:pt x="1524" y="396240"/>
                  </a:lnTo>
                  <a:lnTo>
                    <a:pt x="3048" y="394716"/>
                  </a:lnTo>
                  <a:close/>
                </a:path>
                <a:path w="706755" h="505460">
                  <a:moveTo>
                    <a:pt x="3048" y="388620"/>
                  </a:moveTo>
                  <a:lnTo>
                    <a:pt x="1524" y="387096"/>
                  </a:lnTo>
                  <a:lnTo>
                    <a:pt x="0" y="388620"/>
                  </a:lnTo>
                  <a:lnTo>
                    <a:pt x="1524" y="390144"/>
                  </a:lnTo>
                  <a:lnTo>
                    <a:pt x="3048" y="388620"/>
                  </a:lnTo>
                  <a:close/>
                </a:path>
                <a:path w="706755" h="505460">
                  <a:moveTo>
                    <a:pt x="3048" y="382524"/>
                  </a:moveTo>
                  <a:lnTo>
                    <a:pt x="1524" y="381000"/>
                  </a:lnTo>
                  <a:lnTo>
                    <a:pt x="0" y="382524"/>
                  </a:lnTo>
                  <a:lnTo>
                    <a:pt x="1524" y="384048"/>
                  </a:lnTo>
                  <a:lnTo>
                    <a:pt x="3048" y="382524"/>
                  </a:lnTo>
                  <a:close/>
                </a:path>
                <a:path w="706755" h="505460">
                  <a:moveTo>
                    <a:pt x="3048" y="376428"/>
                  </a:moveTo>
                  <a:lnTo>
                    <a:pt x="1524" y="374904"/>
                  </a:lnTo>
                  <a:lnTo>
                    <a:pt x="0" y="376428"/>
                  </a:lnTo>
                  <a:lnTo>
                    <a:pt x="1524" y="377952"/>
                  </a:lnTo>
                  <a:lnTo>
                    <a:pt x="3048" y="376428"/>
                  </a:lnTo>
                  <a:close/>
                </a:path>
                <a:path w="706755" h="505460">
                  <a:moveTo>
                    <a:pt x="3048" y="370332"/>
                  </a:moveTo>
                  <a:lnTo>
                    <a:pt x="1524" y="368808"/>
                  </a:lnTo>
                  <a:lnTo>
                    <a:pt x="0" y="370332"/>
                  </a:lnTo>
                  <a:lnTo>
                    <a:pt x="1524" y="371856"/>
                  </a:lnTo>
                  <a:lnTo>
                    <a:pt x="3048" y="370332"/>
                  </a:lnTo>
                  <a:close/>
                </a:path>
                <a:path w="706755" h="505460">
                  <a:moveTo>
                    <a:pt x="3048" y="364236"/>
                  </a:moveTo>
                  <a:lnTo>
                    <a:pt x="1524" y="362712"/>
                  </a:lnTo>
                  <a:lnTo>
                    <a:pt x="0" y="364236"/>
                  </a:lnTo>
                  <a:lnTo>
                    <a:pt x="1524" y="365760"/>
                  </a:lnTo>
                  <a:lnTo>
                    <a:pt x="3048" y="364236"/>
                  </a:lnTo>
                  <a:close/>
                </a:path>
                <a:path w="706755" h="505460">
                  <a:moveTo>
                    <a:pt x="3048" y="358140"/>
                  </a:moveTo>
                  <a:lnTo>
                    <a:pt x="1524" y="356616"/>
                  </a:lnTo>
                  <a:lnTo>
                    <a:pt x="0" y="358140"/>
                  </a:lnTo>
                  <a:lnTo>
                    <a:pt x="1524" y="359664"/>
                  </a:lnTo>
                  <a:lnTo>
                    <a:pt x="3048" y="358140"/>
                  </a:lnTo>
                  <a:close/>
                </a:path>
                <a:path w="706755" h="505460">
                  <a:moveTo>
                    <a:pt x="3048" y="352044"/>
                  </a:moveTo>
                  <a:lnTo>
                    <a:pt x="1524" y="350520"/>
                  </a:lnTo>
                  <a:lnTo>
                    <a:pt x="0" y="352044"/>
                  </a:lnTo>
                  <a:lnTo>
                    <a:pt x="1524" y="353568"/>
                  </a:lnTo>
                  <a:lnTo>
                    <a:pt x="3048" y="352044"/>
                  </a:lnTo>
                  <a:close/>
                </a:path>
                <a:path w="706755" h="505460">
                  <a:moveTo>
                    <a:pt x="3048" y="345948"/>
                  </a:moveTo>
                  <a:lnTo>
                    <a:pt x="1524" y="344424"/>
                  </a:lnTo>
                  <a:lnTo>
                    <a:pt x="0" y="345948"/>
                  </a:lnTo>
                  <a:lnTo>
                    <a:pt x="1524" y="347472"/>
                  </a:lnTo>
                  <a:lnTo>
                    <a:pt x="3048" y="345948"/>
                  </a:lnTo>
                  <a:close/>
                </a:path>
                <a:path w="706755" h="505460">
                  <a:moveTo>
                    <a:pt x="3048" y="339852"/>
                  </a:moveTo>
                  <a:lnTo>
                    <a:pt x="1524" y="338328"/>
                  </a:lnTo>
                  <a:lnTo>
                    <a:pt x="0" y="339852"/>
                  </a:lnTo>
                  <a:lnTo>
                    <a:pt x="1524" y="341376"/>
                  </a:lnTo>
                  <a:lnTo>
                    <a:pt x="3048" y="339852"/>
                  </a:lnTo>
                  <a:close/>
                </a:path>
                <a:path w="706755" h="505460">
                  <a:moveTo>
                    <a:pt x="3048" y="333756"/>
                  </a:moveTo>
                  <a:lnTo>
                    <a:pt x="1524" y="332232"/>
                  </a:lnTo>
                  <a:lnTo>
                    <a:pt x="0" y="333756"/>
                  </a:lnTo>
                  <a:lnTo>
                    <a:pt x="1524" y="335280"/>
                  </a:lnTo>
                  <a:lnTo>
                    <a:pt x="3048" y="333756"/>
                  </a:lnTo>
                  <a:close/>
                </a:path>
                <a:path w="706755" h="505460">
                  <a:moveTo>
                    <a:pt x="3048" y="327660"/>
                  </a:moveTo>
                  <a:lnTo>
                    <a:pt x="1524" y="326136"/>
                  </a:lnTo>
                  <a:lnTo>
                    <a:pt x="0" y="327660"/>
                  </a:lnTo>
                  <a:lnTo>
                    <a:pt x="1524" y="329184"/>
                  </a:lnTo>
                  <a:lnTo>
                    <a:pt x="3048" y="327660"/>
                  </a:lnTo>
                  <a:close/>
                </a:path>
                <a:path w="706755" h="505460">
                  <a:moveTo>
                    <a:pt x="3048" y="321564"/>
                  </a:moveTo>
                  <a:lnTo>
                    <a:pt x="1524" y="320040"/>
                  </a:lnTo>
                  <a:lnTo>
                    <a:pt x="0" y="321564"/>
                  </a:lnTo>
                  <a:lnTo>
                    <a:pt x="1524" y="323088"/>
                  </a:lnTo>
                  <a:lnTo>
                    <a:pt x="3048" y="321564"/>
                  </a:lnTo>
                  <a:close/>
                </a:path>
                <a:path w="706755" h="505460">
                  <a:moveTo>
                    <a:pt x="3048" y="315468"/>
                  </a:moveTo>
                  <a:lnTo>
                    <a:pt x="1524" y="313944"/>
                  </a:lnTo>
                  <a:lnTo>
                    <a:pt x="0" y="315468"/>
                  </a:lnTo>
                  <a:lnTo>
                    <a:pt x="1524" y="316992"/>
                  </a:lnTo>
                  <a:lnTo>
                    <a:pt x="3048" y="315468"/>
                  </a:lnTo>
                  <a:close/>
                </a:path>
                <a:path w="706755" h="505460">
                  <a:moveTo>
                    <a:pt x="3048" y="309372"/>
                  </a:moveTo>
                  <a:lnTo>
                    <a:pt x="1524" y="307848"/>
                  </a:lnTo>
                  <a:lnTo>
                    <a:pt x="0" y="309372"/>
                  </a:lnTo>
                  <a:lnTo>
                    <a:pt x="1524" y="310896"/>
                  </a:lnTo>
                  <a:lnTo>
                    <a:pt x="3048" y="309372"/>
                  </a:lnTo>
                  <a:close/>
                </a:path>
                <a:path w="706755" h="505460">
                  <a:moveTo>
                    <a:pt x="3048" y="303276"/>
                  </a:moveTo>
                  <a:lnTo>
                    <a:pt x="1524" y="301752"/>
                  </a:lnTo>
                  <a:lnTo>
                    <a:pt x="0" y="303276"/>
                  </a:lnTo>
                  <a:lnTo>
                    <a:pt x="1524" y="304800"/>
                  </a:lnTo>
                  <a:lnTo>
                    <a:pt x="3048" y="303276"/>
                  </a:lnTo>
                  <a:close/>
                </a:path>
                <a:path w="706755" h="505460">
                  <a:moveTo>
                    <a:pt x="3048" y="297180"/>
                  </a:moveTo>
                  <a:lnTo>
                    <a:pt x="1524" y="295656"/>
                  </a:lnTo>
                  <a:lnTo>
                    <a:pt x="0" y="297180"/>
                  </a:lnTo>
                  <a:lnTo>
                    <a:pt x="1524" y="298704"/>
                  </a:lnTo>
                  <a:lnTo>
                    <a:pt x="3048" y="297180"/>
                  </a:lnTo>
                  <a:close/>
                </a:path>
                <a:path w="706755" h="505460">
                  <a:moveTo>
                    <a:pt x="3048" y="291084"/>
                  </a:moveTo>
                  <a:lnTo>
                    <a:pt x="1524" y="289560"/>
                  </a:lnTo>
                  <a:lnTo>
                    <a:pt x="0" y="291084"/>
                  </a:lnTo>
                  <a:lnTo>
                    <a:pt x="1524" y="292608"/>
                  </a:lnTo>
                  <a:lnTo>
                    <a:pt x="3048" y="291084"/>
                  </a:lnTo>
                  <a:close/>
                </a:path>
                <a:path w="706755" h="505460">
                  <a:moveTo>
                    <a:pt x="3048" y="284988"/>
                  </a:moveTo>
                  <a:lnTo>
                    <a:pt x="1524" y="283464"/>
                  </a:lnTo>
                  <a:lnTo>
                    <a:pt x="0" y="284988"/>
                  </a:lnTo>
                  <a:lnTo>
                    <a:pt x="1524" y="286512"/>
                  </a:lnTo>
                  <a:lnTo>
                    <a:pt x="3048" y="284988"/>
                  </a:lnTo>
                  <a:close/>
                </a:path>
                <a:path w="706755" h="505460">
                  <a:moveTo>
                    <a:pt x="3048" y="278892"/>
                  </a:moveTo>
                  <a:lnTo>
                    <a:pt x="1524" y="277368"/>
                  </a:lnTo>
                  <a:lnTo>
                    <a:pt x="0" y="278892"/>
                  </a:lnTo>
                  <a:lnTo>
                    <a:pt x="1524" y="280416"/>
                  </a:lnTo>
                  <a:lnTo>
                    <a:pt x="3048" y="278892"/>
                  </a:lnTo>
                  <a:close/>
                </a:path>
                <a:path w="706755" h="505460">
                  <a:moveTo>
                    <a:pt x="3048" y="273558"/>
                  </a:moveTo>
                  <a:lnTo>
                    <a:pt x="1524" y="272034"/>
                  </a:lnTo>
                  <a:lnTo>
                    <a:pt x="0" y="273558"/>
                  </a:lnTo>
                  <a:lnTo>
                    <a:pt x="1524" y="275082"/>
                  </a:lnTo>
                  <a:lnTo>
                    <a:pt x="3048" y="273558"/>
                  </a:lnTo>
                  <a:close/>
                </a:path>
                <a:path w="706755" h="505460">
                  <a:moveTo>
                    <a:pt x="3048" y="267462"/>
                  </a:moveTo>
                  <a:lnTo>
                    <a:pt x="1524" y="265938"/>
                  </a:lnTo>
                  <a:lnTo>
                    <a:pt x="0" y="267462"/>
                  </a:lnTo>
                  <a:lnTo>
                    <a:pt x="1524" y="268986"/>
                  </a:lnTo>
                  <a:lnTo>
                    <a:pt x="3048" y="267462"/>
                  </a:lnTo>
                  <a:close/>
                </a:path>
                <a:path w="706755" h="505460">
                  <a:moveTo>
                    <a:pt x="3048" y="261366"/>
                  </a:moveTo>
                  <a:lnTo>
                    <a:pt x="1524" y="259842"/>
                  </a:lnTo>
                  <a:lnTo>
                    <a:pt x="0" y="261366"/>
                  </a:lnTo>
                  <a:lnTo>
                    <a:pt x="1524" y="262890"/>
                  </a:lnTo>
                  <a:lnTo>
                    <a:pt x="3048" y="261366"/>
                  </a:lnTo>
                  <a:close/>
                </a:path>
                <a:path w="706755" h="505460">
                  <a:moveTo>
                    <a:pt x="3048" y="255270"/>
                  </a:moveTo>
                  <a:lnTo>
                    <a:pt x="1524" y="253746"/>
                  </a:lnTo>
                  <a:lnTo>
                    <a:pt x="0" y="255270"/>
                  </a:lnTo>
                  <a:lnTo>
                    <a:pt x="1524" y="256794"/>
                  </a:lnTo>
                  <a:lnTo>
                    <a:pt x="3048" y="255270"/>
                  </a:lnTo>
                  <a:close/>
                </a:path>
                <a:path w="706755" h="505460">
                  <a:moveTo>
                    <a:pt x="3048" y="249174"/>
                  </a:moveTo>
                  <a:lnTo>
                    <a:pt x="1524" y="247650"/>
                  </a:lnTo>
                  <a:lnTo>
                    <a:pt x="0" y="249174"/>
                  </a:lnTo>
                  <a:lnTo>
                    <a:pt x="1524" y="250698"/>
                  </a:lnTo>
                  <a:lnTo>
                    <a:pt x="3048" y="249174"/>
                  </a:lnTo>
                  <a:close/>
                </a:path>
                <a:path w="706755" h="505460">
                  <a:moveTo>
                    <a:pt x="3048" y="243078"/>
                  </a:moveTo>
                  <a:lnTo>
                    <a:pt x="1524" y="241554"/>
                  </a:lnTo>
                  <a:lnTo>
                    <a:pt x="0" y="243078"/>
                  </a:lnTo>
                  <a:lnTo>
                    <a:pt x="1524" y="244602"/>
                  </a:lnTo>
                  <a:lnTo>
                    <a:pt x="3048" y="243078"/>
                  </a:lnTo>
                  <a:close/>
                </a:path>
                <a:path w="706755" h="505460">
                  <a:moveTo>
                    <a:pt x="3048" y="236982"/>
                  </a:moveTo>
                  <a:lnTo>
                    <a:pt x="1524" y="235458"/>
                  </a:lnTo>
                  <a:lnTo>
                    <a:pt x="0" y="236982"/>
                  </a:lnTo>
                  <a:lnTo>
                    <a:pt x="1524" y="238506"/>
                  </a:lnTo>
                  <a:lnTo>
                    <a:pt x="3048" y="236982"/>
                  </a:lnTo>
                  <a:close/>
                </a:path>
                <a:path w="706755" h="505460">
                  <a:moveTo>
                    <a:pt x="3048" y="230886"/>
                  </a:moveTo>
                  <a:lnTo>
                    <a:pt x="1524" y="229362"/>
                  </a:lnTo>
                  <a:lnTo>
                    <a:pt x="0" y="230886"/>
                  </a:lnTo>
                  <a:lnTo>
                    <a:pt x="1524" y="232410"/>
                  </a:lnTo>
                  <a:lnTo>
                    <a:pt x="3048" y="230886"/>
                  </a:lnTo>
                  <a:close/>
                </a:path>
                <a:path w="706755" h="505460">
                  <a:moveTo>
                    <a:pt x="3048" y="224790"/>
                  </a:moveTo>
                  <a:lnTo>
                    <a:pt x="1524" y="223266"/>
                  </a:lnTo>
                  <a:lnTo>
                    <a:pt x="0" y="224790"/>
                  </a:lnTo>
                  <a:lnTo>
                    <a:pt x="1524" y="226314"/>
                  </a:lnTo>
                  <a:lnTo>
                    <a:pt x="3048" y="224790"/>
                  </a:lnTo>
                  <a:close/>
                </a:path>
                <a:path w="706755" h="505460">
                  <a:moveTo>
                    <a:pt x="3048" y="218694"/>
                  </a:moveTo>
                  <a:lnTo>
                    <a:pt x="1524" y="217170"/>
                  </a:lnTo>
                  <a:lnTo>
                    <a:pt x="0" y="218694"/>
                  </a:lnTo>
                  <a:lnTo>
                    <a:pt x="1524" y="220218"/>
                  </a:lnTo>
                  <a:lnTo>
                    <a:pt x="3048" y="218694"/>
                  </a:lnTo>
                  <a:close/>
                </a:path>
                <a:path w="706755" h="505460">
                  <a:moveTo>
                    <a:pt x="3048" y="212598"/>
                  </a:moveTo>
                  <a:lnTo>
                    <a:pt x="1524" y="211074"/>
                  </a:lnTo>
                  <a:lnTo>
                    <a:pt x="0" y="212598"/>
                  </a:lnTo>
                  <a:lnTo>
                    <a:pt x="1524" y="214122"/>
                  </a:lnTo>
                  <a:lnTo>
                    <a:pt x="3048" y="212598"/>
                  </a:lnTo>
                  <a:close/>
                </a:path>
                <a:path w="706755" h="505460">
                  <a:moveTo>
                    <a:pt x="3048" y="206502"/>
                  </a:moveTo>
                  <a:lnTo>
                    <a:pt x="1524" y="204978"/>
                  </a:lnTo>
                  <a:lnTo>
                    <a:pt x="0" y="206502"/>
                  </a:lnTo>
                  <a:lnTo>
                    <a:pt x="1524" y="208026"/>
                  </a:lnTo>
                  <a:lnTo>
                    <a:pt x="3048" y="206502"/>
                  </a:lnTo>
                  <a:close/>
                </a:path>
                <a:path w="706755" h="505460">
                  <a:moveTo>
                    <a:pt x="3048" y="200406"/>
                  </a:moveTo>
                  <a:lnTo>
                    <a:pt x="1524" y="198882"/>
                  </a:lnTo>
                  <a:lnTo>
                    <a:pt x="0" y="200406"/>
                  </a:lnTo>
                  <a:lnTo>
                    <a:pt x="1524" y="201930"/>
                  </a:lnTo>
                  <a:lnTo>
                    <a:pt x="3048" y="200406"/>
                  </a:lnTo>
                  <a:close/>
                </a:path>
                <a:path w="706755" h="505460">
                  <a:moveTo>
                    <a:pt x="3048" y="194310"/>
                  </a:moveTo>
                  <a:lnTo>
                    <a:pt x="1524" y="192786"/>
                  </a:lnTo>
                  <a:lnTo>
                    <a:pt x="0" y="194310"/>
                  </a:lnTo>
                  <a:lnTo>
                    <a:pt x="1524" y="195834"/>
                  </a:lnTo>
                  <a:lnTo>
                    <a:pt x="3048" y="194310"/>
                  </a:lnTo>
                  <a:close/>
                </a:path>
                <a:path w="706755" h="505460">
                  <a:moveTo>
                    <a:pt x="3048" y="188214"/>
                  </a:moveTo>
                  <a:lnTo>
                    <a:pt x="1524" y="186690"/>
                  </a:lnTo>
                  <a:lnTo>
                    <a:pt x="0" y="188214"/>
                  </a:lnTo>
                  <a:lnTo>
                    <a:pt x="1524" y="189738"/>
                  </a:lnTo>
                  <a:lnTo>
                    <a:pt x="3048" y="188214"/>
                  </a:lnTo>
                  <a:close/>
                </a:path>
                <a:path w="706755" h="505460">
                  <a:moveTo>
                    <a:pt x="3048" y="182118"/>
                  </a:moveTo>
                  <a:lnTo>
                    <a:pt x="1524" y="180594"/>
                  </a:lnTo>
                  <a:lnTo>
                    <a:pt x="0" y="182118"/>
                  </a:lnTo>
                  <a:lnTo>
                    <a:pt x="1524" y="183642"/>
                  </a:lnTo>
                  <a:lnTo>
                    <a:pt x="3048" y="182118"/>
                  </a:lnTo>
                  <a:close/>
                </a:path>
                <a:path w="706755" h="505460">
                  <a:moveTo>
                    <a:pt x="3048" y="176022"/>
                  </a:moveTo>
                  <a:lnTo>
                    <a:pt x="1524" y="174498"/>
                  </a:lnTo>
                  <a:lnTo>
                    <a:pt x="0" y="176022"/>
                  </a:lnTo>
                  <a:lnTo>
                    <a:pt x="1524" y="177546"/>
                  </a:lnTo>
                  <a:lnTo>
                    <a:pt x="3048" y="176022"/>
                  </a:lnTo>
                  <a:close/>
                </a:path>
                <a:path w="706755" h="505460">
                  <a:moveTo>
                    <a:pt x="3048" y="169926"/>
                  </a:moveTo>
                  <a:lnTo>
                    <a:pt x="1524" y="168402"/>
                  </a:lnTo>
                  <a:lnTo>
                    <a:pt x="0" y="169926"/>
                  </a:lnTo>
                  <a:lnTo>
                    <a:pt x="1524" y="171450"/>
                  </a:lnTo>
                  <a:lnTo>
                    <a:pt x="3048" y="169926"/>
                  </a:lnTo>
                  <a:close/>
                </a:path>
                <a:path w="706755" h="505460">
                  <a:moveTo>
                    <a:pt x="3048" y="0"/>
                  </a:moveTo>
                  <a:lnTo>
                    <a:pt x="0" y="0"/>
                  </a:lnTo>
                  <a:lnTo>
                    <a:pt x="0" y="73152"/>
                  </a:lnTo>
                  <a:lnTo>
                    <a:pt x="3048" y="73152"/>
                  </a:lnTo>
                  <a:lnTo>
                    <a:pt x="3048" y="0"/>
                  </a:lnTo>
                  <a:close/>
                </a:path>
                <a:path w="706755" h="505460">
                  <a:moveTo>
                    <a:pt x="245351" y="0"/>
                  </a:moveTo>
                  <a:lnTo>
                    <a:pt x="242316" y="0"/>
                  </a:lnTo>
                  <a:lnTo>
                    <a:pt x="242316" y="73152"/>
                  </a:lnTo>
                  <a:lnTo>
                    <a:pt x="245351" y="73152"/>
                  </a:lnTo>
                  <a:lnTo>
                    <a:pt x="245351" y="0"/>
                  </a:lnTo>
                  <a:close/>
                </a:path>
                <a:path w="706755" h="505460">
                  <a:moveTo>
                    <a:pt x="464045" y="0"/>
                  </a:moveTo>
                  <a:lnTo>
                    <a:pt x="461010" y="0"/>
                  </a:lnTo>
                  <a:lnTo>
                    <a:pt x="461010" y="73152"/>
                  </a:lnTo>
                  <a:lnTo>
                    <a:pt x="464045" y="73152"/>
                  </a:lnTo>
                  <a:lnTo>
                    <a:pt x="464045" y="0"/>
                  </a:lnTo>
                  <a:close/>
                </a:path>
                <a:path w="706755" h="505460">
                  <a:moveTo>
                    <a:pt x="464058" y="358140"/>
                  </a:moveTo>
                  <a:lnTo>
                    <a:pt x="462534" y="356616"/>
                  </a:lnTo>
                  <a:lnTo>
                    <a:pt x="461010" y="358140"/>
                  </a:lnTo>
                  <a:lnTo>
                    <a:pt x="462534" y="359664"/>
                  </a:lnTo>
                  <a:lnTo>
                    <a:pt x="464058" y="358140"/>
                  </a:lnTo>
                  <a:close/>
                </a:path>
                <a:path w="706755" h="505460">
                  <a:moveTo>
                    <a:pt x="464058" y="352044"/>
                  </a:moveTo>
                  <a:lnTo>
                    <a:pt x="462534" y="350520"/>
                  </a:lnTo>
                  <a:lnTo>
                    <a:pt x="461010" y="352044"/>
                  </a:lnTo>
                  <a:lnTo>
                    <a:pt x="462534" y="353568"/>
                  </a:lnTo>
                  <a:lnTo>
                    <a:pt x="464058" y="352044"/>
                  </a:lnTo>
                  <a:close/>
                </a:path>
                <a:path w="706755" h="505460">
                  <a:moveTo>
                    <a:pt x="464058" y="345948"/>
                  </a:moveTo>
                  <a:lnTo>
                    <a:pt x="462534" y="344424"/>
                  </a:lnTo>
                  <a:lnTo>
                    <a:pt x="461010" y="345948"/>
                  </a:lnTo>
                  <a:lnTo>
                    <a:pt x="462534" y="347472"/>
                  </a:lnTo>
                  <a:lnTo>
                    <a:pt x="464058" y="345948"/>
                  </a:lnTo>
                  <a:close/>
                </a:path>
                <a:path w="706755" h="505460">
                  <a:moveTo>
                    <a:pt x="464058" y="339852"/>
                  </a:moveTo>
                  <a:lnTo>
                    <a:pt x="462534" y="338328"/>
                  </a:lnTo>
                  <a:lnTo>
                    <a:pt x="461010" y="339852"/>
                  </a:lnTo>
                  <a:lnTo>
                    <a:pt x="462534" y="341376"/>
                  </a:lnTo>
                  <a:lnTo>
                    <a:pt x="464058" y="339852"/>
                  </a:lnTo>
                  <a:close/>
                </a:path>
                <a:path w="706755" h="505460">
                  <a:moveTo>
                    <a:pt x="464058" y="333756"/>
                  </a:moveTo>
                  <a:lnTo>
                    <a:pt x="462534" y="332232"/>
                  </a:lnTo>
                  <a:lnTo>
                    <a:pt x="461010" y="333756"/>
                  </a:lnTo>
                  <a:lnTo>
                    <a:pt x="462534" y="335280"/>
                  </a:lnTo>
                  <a:lnTo>
                    <a:pt x="464058" y="333756"/>
                  </a:lnTo>
                  <a:close/>
                </a:path>
                <a:path w="706755" h="505460">
                  <a:moveTo>
                    <a:pt x="464058" y="327660"/>
                  </a:moveTo>
                  <a:lnTo>
                    <a:pt x="462534" y="326136"/>
                  </a:lnTo>
                  <a:lnTo>
                    <a:pt x="461010" y="327660"/>
                  </a:lnTo>
                  <a:lnTo>
                    <a:pt x="462534" y="329184"/>
                  </a:lnTo>
                  <a:lnTo>
                    <a:pt x="464058" y="327660"/>
                  </a:lnTo>
                  <a:close/>
                </a:path>
                <a:path w="706755" h="505460">
                  <a:moveTo>
                    <a:pt x="464058" y="321564"/>
                  </a:moveTo>
                  <a:lnTo>
                    <a:pt x="462534" y="320040"/>
                  </a:lnTo>
                  <a:lnTo>
                    <a:pt x="461010" y="321564"/>
                  </a:lnTo>
                  <a:lnTo>
                    <a:pt x="462534" y="323088"/>
                  </a:lnTo>
                  <a:lnTo>
                    <a:pt x="464058" y="321564"/>
                  </a:lnTo>
                  <a:close/>
                </a:path>
                <a:path w="706755" h="505460">
                  <a:moveTo>
                    <a:pt x="464058" y="315468"/>
                  </a:moveTo>
                  <a:lnTo>
                    <a:pt x="462534" y="313944"/>
                  </a:lnTo>
                  <a:lnTo>
                    <a:pt x="461010" y="315468"/>
                  </a:lnTo>
                  <a:lnTo>
                    <a:pt x="462534" y="316992"/>
                  </a:lnTo>
                  <a:lnTo>
                    <a:pt x="464058" y="315468"/>
                  </a:lnTo>
                  <a:close/>
                </a:path>
                <a:path w="706755" h="505460">
                  <a:moveTo>
                    <a:pt x="464058" y="309372"/>
                  </a:moveTo>
                  <a:lnTo>
                    <a:pt x="462534" y="307848"/>
                  </a:lnTo>
                  <a:lnTo>
                    <a:pt x="461010" y="309372"/>
                  </a:lnTo>
                  <a:lnTo>
                    <a:pt x="462534" y="310896"/>
                  </a:lnTo>
                  <a:lnTo>
                    <a:pt x="464058" y="309372"/>
                  </a:lnTo>
                  <a:close/>
                </a:path>
                <a:path w="706755" h="505460">
                  <a:moveTo>
                    <a:pt x="464058" y="303276"/>
                  </a:moveTo>
                  <a:lnTo>
                    <a:pt x="462534" y="301752"/>
                  </a:lnTo>
                  <a:lnTo>
                    <a:pt x="461010" y="303276"/>
                  </a:lnTo>
                  <a:lnTo>
                    <a:pt x="462534" y="304800"/>
                  </a:lnTo>
                  <a:lnTo>
                    <a:pt x="464058" y="303276"/>
                  </a:lnTo>
                  <a:close/>
                </a:path>
                <a:path w="706755" h="505460">
                  <a:moveTo>
                    <a:pt x="464058" y="297180"/>
                  </a:moveTo>
                  <a:lnTo>
                    <a:pt x="462534" y="295656"/>
                  </a:lnTo>
                  <a:lnTo>
                    <a:pt x="461010" y="297180"/>
                  </a:lnTo>
                  <a:lnTo>
                    <a:pt x="462534" y="298704"/>
                  </a:lnTo>
                  <a:lnTo>
                    <a:pt x="464058" y="297180"/>
                  </a:lnTo>
                  <a:close/>
                </a:path>
                <a:path w="706755" h="505460">
                  <a:moveTo>
                    <a:pt x="464058" y="291084"/>
                  </a:moveTo>
                  <a:lnTo>
                    <a:pt x="462534" y="289560"/>
                  </a:lnTo>
                  <a:lnTo>
                    <a:pt x="461010" y="291084"/>
                  </a:lnTo>
                  <a:lnTo>
                    <a:pt x="462534" y="292608"/>
                  </a:lnTo>
                  <a:lnTo>
                    <a:pt x="464058" y="291084"/>
                  </a:lnTo>
                  <a:close/>
                </a:path>
                <a:path w="706755" h="505460">
                  <a:moveTo>
                    <a:pt x="464058" y="284988"/>
                  </a:moveTo>
                  <a:lnTo>
                    <a:pt x="462534" y="283464"/>
                  </a:lnTo>
                  <a:lnTo>
                    <a:pt x="461010" y="284988"/>
                  </a:lnTo>
                  <a:lnTo>
                    <a:pt x="462534" y="286512"/>
                  </a:lnTo>
                  <a:lnTo>
                    <a:pt x="464058" y="284988"/>
                  </a:lnTo>
                  <a:close/>
                </a:path>
                <a:path w="706755" h="505460">
                  <a:moveTo>
                    <a:pt x="464058" y="278892"/>
                  </a:moveTo>
                  <a:lnTo>
                    <a:pt x="462534" y="277368"/>
                  </a:lnTo>
                  <a:lnTo>
                    <a:pt x="461010" y="278892"/>
                  </a:lnTo>
                  <a:lnTo>
                    <a:pt x="462534" y="280416"/>
                  </a:lnTo>
                  <a:lnTo>
                    <a:pt x="464058" y="278892"/>
                  </a:lnTo>
                  <a:close/>
                </a:path>
                <a:path w="706755" h="505460">
                  <a:moveTo>
                    <a:pt x="464058" y="273558"/>
                  </a:moveTo>
                  <a:lnTo>
                    <a:pt x="462534" y="272034"/>
                  </a:lnTo>
                  <a:lnTo>
                    <a:pt x="461010" y="273558"/>
                  </a:lnTo>
                  <a:lnTo>
                    <a:pt x="462534" y="275082"/>
                  </a:lnTo>
                  <a:lnTo>
                    <a:pt x="464058" y="273558"/>
                  </a:lnTo>
                  <a:close/>
                </a:path>
                <a:path w="706755" h="505460">
                  <a:moveTo>
                    <a:pt x="464058" y="267462"/>
                  </a:moveTo>
                  <a:lnTo>
                    <a:pt x="462534" y="265938"/>
                  </a:lnTo>
                  <a:lnTo>
                    <a:pt x="461010" y="267462"/>
                  </a:lnTo>
                  <a:lnTo>
                    <a:pt x="462534" y="268986"/>
                  </a:lnTo>
                  <a:lnTo>
                    <a:pt x="464058" y="267462"/>
                  </a:lnTo>
                  <a:close/>
                </a:path>
                <a:path w="706755" h="505460">
                  <a:moveTo>
                    <a:pt x="464058" y="261366"/>
                  </a:moveTo>
                  <a:lnTo>
                    <a:pt x="462534" y="259842"/>
                  </a:lnTo>
                  <a:lnTo>
                    <a:pt x="461010" y="261366"/>
                  </a:lnTo>
                  <a:lnTo>
                    <a:pt x="462534" y="262890"/>
                  </a:lnTo>
                  <a:lnTo>
                    <a:pt x="464058" y="261366"/>
                  </a:lnTo>
                  <a:close/>
                </a:path>
                <a:path w="706755" h="505460">
                  <a:moveTo>
                    <a:pt x="464058" y="255270"/>
                  </a:moveTo>
                  <a:lnTo>
                    <a:pt x="462534" y="253746"/>
                  </a:lnTo>
                  <a:lnTo>
                    <a:pt x="461010" y="255270"/>
                  </a:lnTo>
                  <a:lnTo>
                    <a:pt x="462534" y="256794"/>
                  </a:lnTo>
                  <a:lnTo>
                    <a:pt x="464058" y="255270"/>
                  </a:lnTo>
                  <a:close/>
                </a:path>
                <a:path w="706755" h="505460">
                  <a:moveTo>
                    <a:pt x="464058" y="249174"/>
                  </a:moveTo>
                  <a:lnTo>
                    <a:pt x="462534" y="247650"/>
                  </a:lnTo>
                  <a:lnTo>
                    <a:pt x="461010" y="249174"/>
                  </a:lnTo>
                  <a:lnTo>
                    <a:pt x="462534" y="250698"/>
                  </a:lnTo>
                  <a:lnTo>
                    <a:pt x="464058" y="249174"/>
                  </a:lnTo>
                  <a:close/>
                </a:path>
                <a:path w="706755" h="505460">
                  <a:moveTo>
                    <a:pt x="464058" y="243078"/>
                  </a:moveTo>
                  <a:lnTo>
                    <a:pt x="462534" y="241554"/>
                  </a:lnTo>
                  <a:lnTo>
                    <a:pt x="461010" y="243078"/>
                  </a:lnTo>
                  <a:lnTo>
                    <a:pt x="462534" y="244602"/>
                  </a:lnTo>
                  <a:lnTo>
                    <a:pt x="464058" y="243078"/>
                  </a:lnTo>
                  <a:close/>
                </a:path>
                <a:path w="706755" h="505460">
                  <a:moveTo>
                    <a:pt x="464058" y="236982"/>
                  </a:moveTo>
                  <a:lnTo>
                    <a:pt x="462534" y="235458"/>
                  </a:lnTo>
                  <a:lnTo>
                    <a:pt x="461010" y="236982"/>
                  </a:lnTo>
                  <a:lnTo>
                    <a:pt x="462534" y="238506"/>
                  </a:lnTo>
                  <a:lnTo>
                    <a:pt x="464058" y="236982"/>
                  </a:lnTo>
                  <a:close/>
                </a:path>
                <a:path w="706755" h="505460">
                  <a:moveTo>
                    <a:pt x="464058" y="230886"/>
                  </a:moveTo>
                  <a:lnTo>
                    <a:pt x="462534" y="229362"/>
                  </a:lnTo>
                  <a:lnTo>
                    <a:pt x="461010" y="230886"/>
                  </a:lnTo>
                  <a:lnTo>
                    <a:pt x="462534" y="232410"/>
                  </a:lnTo>
                  <a:lnTo>
                    <a:pt x="464058" y="230886"/>
                  </a:lnTo>
                  <a:close/>
                </a:path>
                <a:path w="706755" h="505460">
                  <a:moveTo>
                    <a:pt x="464058" y="224790"/>
                  </a:moveTo>
                  <a:lnTo>
                    <a:pt x="462534" y="223266"/>
                  </a:lnTo>
                  <a:lnTo>
                    <a:pt x="461010" y="224790"/>
                  </a:lnTo>
                  <a:lnTo>
                    <a:pt x="462534" y="226314"/>
                  </a:lnTo>
                  <a:lnTo>
                    <a:pt x="464058" y="224790"/>
                  </a:lnTo>
                  <a:close/>
                </a:path>
                <a:path w="706755" h="505460">
                  <a:moveTo>
                    <a:pt x="464058" y="218694"/>
                  </a:moveTo>
                  <a:lnTo>
                    <a:pt x="462534" y="217170"/>
                  </a:lnTo>
                  <a:lnTo>
                    <a:pt x="461010" y="218694"/>
                  </a:lnTo>
                  <a:lnTo>
                    <a:pt x="462534" y="220218"/>
                  </a:lnTo>
                  <a:lnTo>
                    <a:pt x="464058" y="218694"/>
                  </a:lnTo>
                  <a:close/>
                </a:path>
                <a:path w="706755" h="505460">
                  <a:moveTo>
                    <a:pt x="464058" y="212598"/>
                  </a:moveTo>
                  <a:lnTo>
                    <a:pt x="462534" y="211074"/>
                  </a:lnTo>
                  <a:lnTo>
                    <a:pt x="461010" y="212598"/>
                  </a:lnTo>
                  <a:lnTo>
                    <a:pt x="462534" y="214122"/>
                  </a:lnTo>
                  <a:lnTo>
                    <a:pt x="464058" y="212598"/>
                  </a:lnTo>
                  <a:close/>
                </a:path>
                <a:path w="706755" h="505460">
                  <a:moveTo>
                    <a:pt x="464058" y="206502"/>
                  </a:moveTo>
                  <a:lnTo>
                    <a:pt x="462534" y="204978"/>
                  </a:lnTo>
                  <a:lnTo>
                    <a:pt x="461010" y="206502"/>
                  </a:lnTo>
                  <a:lnTo>
                    <a:pt x="462534" y="208026"/>
                  </a:lnTo>
                  <a:lnTo>
                    <a:pt x="464058" y="206502"/>
                  </a:lnTo>
                  <a:close/>
                </a:path>
                <a:path w="706755" h="505460">
                  <a:moveTo>
                    <a:pt x="464058" y="200406"/>
                  </a:moveTo>
                  <a:lnTo>
                    <a:pt x="462534" y="198882"/>
                  </a:lnTo>
                  <a:lnTo>
                    <a:pt x="461010" y="200406"/>
                  </a:lnTo>
                  <a:lnTo>
                    <a:pt x="462534" y="201930"/>
                  </a:lnTo>
                  <a:lnTo>
                    <a:pt x="464058" y="200406"/>
                  </a:lnTo>
                  <a:close/>
                </a:path>
                <a:path w="706755" h="505460">
                  <a:moveTo>
                    <a:pt x="464058" y="194310"/>
                  </a:moveTo>
                  <a:lnTo>
                    <a:pt x="462534" y="192786"/>
                  </a:lnTo>
                  <a:lnTo>
                    <a:pt x="461010" y="194310"/>
                  </a:lnTo>
                  <a:lnTo>
                    <a:pt x="462534" y="195834"/>
                  </a:lnTo>
                  <a:lnTo>
                    <a:pt x="464058" y="194310"/>
                  </a:lnTo>
                  <a:close/>
                </a:path>
                <a:path w="706755" h="505460">
                  <a:moveTo>
                    <a:pt x="464058" y="188214"/>
                  </a:moveTo>
                  <a:lnTo>
                    <a:pt x="462534" y="186690"/>
                  </a:lnTo>
                  <a:lnTo>
                    <a:pt x="461010" y="188214"/>
                  </a:lnTo>
                  <a:lnTo>
                    <a:pt x="462534" y="189738"/>
                  </a:lnTo>
                  <a:lnTo>
                    <a:pt x="464058" y="188214"/>
                  </a:lnTo>
                  <a:close/>
                </a:path>
                <a:path w="706755" h="505460">
                  <a:moveTo>
                    <a:pt x="464058" y="182118"/>
                  </a:moveTo>
                  <a:lnTo>
                    <a:pt x="462534" y="180594"/>
                  </a:lnTo>
                  <a:lnTo>
                    <a:pt x="461010" y="182118"/>
                  </a:lnTo>
                  <a:lnTo>
                    <a:pt x="462534" y="183642"/>
                  </a:lnTo>
                  <a:lnTo>
                    <a:pt x="464058" y="182118"/>
                  </a:lnTo>
                  <a:close/>
                </a:path>
                <a:path w="706755" h="505460">
                  <a:moveTo>
                    <a:pt x="464058" y="176022"/>
                  </a:moveTo>
                  <a:lnTo>
                    <a:pt x="462534" y="174498"/>
                  </a:lnTo>
                  <a:lnTo>
                    <a:pt x="461010" y="176022"/>
                  </a:lnTo>
                  <a:lnTo>
                    <a:pt x="462534" y="177546"/>
                  </a:lnTo>
                  <a:lnTo>
                    <a:pt x="464058" y="176022"/>
                  </a:lnTo>
                  <a:close/>
                </a:path>
                <a:path w="706755" h="505460">
                  <a:moveTo>
                    <a:pt x="464058" y="169926"/>
                  </a:moveTo>
                  <a:lnTo>
                    <a:pt x="462534" y="168402"/>
                  </a:lnTo>
                  <a:lnTo>
                    <a:pt x="461010" y="169926"/>
                  </a:lnTo>
                  <a:lnTo>
                    <a:pt x="462534" y="171450"/>
                  </a:lnTo>
                  <a:lnTo>
                    <a:pt x="464058" y="169926"/>
                  </a:lnTo>
                  <a:close/>
                </a:path>
                <a:path w="706755" h="505460">
                  <a:moveTo>
                    <a:pt x="706374" y="362712"/>
                  </a:moveTo>
                  <a:lnTo>
                    <a:pt x="704850" y="362712"/>
                  </a:lnTo>
                  <a:lnTo>
                    <a:pt x="703326" y="362712"/>
                  </a:lnTo>
                  <a:lnTo>
                    <a:pt x="703326" y="365760"/>
                  </a:lnTo>
                  <a:lnTo>
                    <a:pt x="703326" y="435102"/>
                  </a:lnTo>
                  <a:lnTo>
                    <a:pt x="464058" y="435102"/>
                  </a:lnTo>
                  <a:lnTo>
                    <a:pt x="464058" y="365760"/>
                  </a:lnTo>
                  <a:lnTo>
                    <a:pt x="703326" y="365760"/>
                  </a:lnTo>
                  <a:lnTo>
                    <a:pt x="703326" y="362712"/>
                  </a:lnTo>
                  <a:lnTo>
                    <a:pt x="462534" y="362712"/>
                  </a:lnTo>
                  <a:lnTo>
                    <a:pt x="461010" y="362712"/>
                  </a:lnTo>
                  <a:lnTo>
                    <a:pt x="461010" y="438150"/>
                  </a:lnTo>
                  <a:lnTo>
                    <a:pt x="706374" y="438150"/>
                  </a:lnTo>
                  <a:lnTo>
                    <a:pt x="706374" y="364236"/>
                  </a:lnTo>
                  <a:lnTo>
                    <a:pt x="706374" y="362712"/>
                  </a:lnTo>
                  <a:close/>
                </a:path>
                <a:path w="706755" h="505460">
                  <a:moveTo>
                    <a:pt x="706374" y="358140"/>
                  </a:moveTo>
                  <a:lnTo>
                    <a:pt x="704850" y="356616"/>
                  </a:lnTo>
                  <a:lnTo>
                    <a:pt x="703326" y="358140"/>
                  </a:lnTo>
                  <a:lnTo>
                    <a:pt x="704850" y="359664"/>
                  </a:lnTo>
                  <a:lnTo>
                    <a:pt x="706374" y="358140"/>
                  </a:lnTo>
                  <a:close/>
                </a:path>
                <a:path w="706755" h="505460">
                  <a:moveTo>
                    <a:pt x="706374" y="352044"/>
                  </a:moveTo>
                  <a:lnTo>
                    <a:pt x="704850" y="350520"/>
                  </a:lnTo>
                  <a:lnTo>
                    <a:pt x="703326" y="352044"/>
                  </a:lnTo>
                  <a:lnTo>
                    <a:pt x="704850" y="353568"/>
                  </a:lnTo>
                  <a:lnTo>
                    <a:pt x="706374" y="352044"/>
                  </a:lnTo>
                  <a:close/>
                </a:path>
                <a:path w="706755" h="505460">
                  <a:moveTo>
                    <a:pt x="706374" y="345948"/>
                  </a:moveTo>
                  <a:lnTo>
                    <a:pt x="704850" y="344424"/>
                  </a:lnTo>
                  <a:lnTo>
                    <a:pt x="703326" y="345948"/>
                  </a:lnTo>
                  <a:lnTo>
                    <a:pt x="704850" y="347472"/>
                  </a:lnTo>
                  <a:lnTo>
                    <a:pt x="706374" y="345948"/>
                  </a:lnTo>
                  <a:close/>
                </a:path>
                <a:path w="706755" h="505460">
                  <a:moveTo>
                    <a:pt x="706374" y="339852"/>
                  </a:moveTo>
                  <a:lnTo>
                    <a:pt x="704850" y="338328"/>
                  </a:lnTo>
                  <a:lnTo>
                    <a:pt x="703326" y="339852"/>
                  </a:lnTo>
                  <a:lnTo>
                    <a:pt x="704850" y="341376"/>
                  </a:lnTo>
                  <a:lnTo>
                    <a:pt x="706374" y="339852"/>
                  </a:lnTo>
                  <a:close/>
                </a:path>
                <a:path w="706755" h="505460">
                  <a:moveTo>
                    <a:pt x="706374" y="333756"/>
                  </a:moveTo>
                  <a:lnTo>
                    <a:pt x="704850" y="332232"/>
                  </a:lnTo>
                  <a:lnTo>
                    <a:pt x="703326" y="333756"/>
                  </a:lnTo>
                  <a:lnTo>
                    <a:pt x="704850" y="335280"/>
                  </a:lnTo>
                  <a:lnTo>
                    <a:pt x="706374" y="333756"/>
                  </a:lnTo>
                  <a:close/>
                </a:path>
                <a:path w="706755" h="505460">
                  <a:moveTo>
                    <a:pt x="706374" y="327660"/>
                  </a:moveTo>
                  <a:lnTo>
                    <a:pt x="704850" y="326136"/>
                  </a:lnTo>
                  <a:lnTo>
                    <a:pt x="703326" y="327660"/>
                  </a:lnTo>
                  <a:lnTo>
                    <a:pt x="704850" y="329184"/>
                  </a:lnTo>
                  <a:lnTo>
                    <a:pt x="706374" y="327660"/>
                  </a:lnTo>
                  <a:close/>
                </a:path>
                <a:path w="706755" h="505460">
                  <a:moveTo>
                    <a:pt x="706374" y="321564"/>
                  </a:moveTo>
                  <a:lnTo>
                    <a:pt x="704850" y="320040"/>
                  </a:lnTo>
                  <a:lnTo>
                    <a:pt x="703326" y="321564"/>
                  </a:lnTo>
                  <a:lnTo>
                    <a:pt x="704850" y="323088"/>
                  </a:lnTo>
                  <a:lnTo>
                    <a:pt x="706374" y="321564"/>
                  </a:lnTo>
                  <a:close/>
                </a:path>
                <a:path w="706755" h="505460">
                  <a:moveTo>
                    <a:pt x="706374" y="315468"/>
                  </a:moveTo>
                  <a:lnTo>
                    <a:pt x="704850" y="313944"/>
                  </a:lnTo>
                  <a:lnTo>
                    <a:pt x="703326" y="315468"/>
                  </a:lnTo>
                  <a:lnTo>
                    <a:pt x="704850" y="316992"/>
                  </a:lnTo>
                  <a:lnTo>
                    <a:pt x="706374" y="315468"/>
                  </a:lnTo>
                  <a:close/>
                </a:path>
                <a:path w="706755" h="505460">
                  <a:moveTo>
                    <a:pt x="706374" y="309372"/>
                  </a:moveTo>
                  <a:lnTo>
                    <a:pt x="704850" y="307848"/>
                  </a:lnTo>
                  <a:lnTo>
                    <a:pt x="703326" y="309372"/>
                  </a:lnTo>
                  <a:lnTo>
                    <a:pt x="704850" y="310896"/>
                  </a:lnTo>
                  <a:lnTo>
                    <a:pt x="706374" y="309372"/>
                  </a:lnTo>
                  <a:close/>
                </a:path>
                <a:path w="706755" h="505460">
                  <a:moveTo>
                    <a:pt x="706374" y="303276"/>
                  </a:moveTo>
                  <a:lnTo>
                    <a:pt x="704850" y="301752"/>
                  </a:lnTo>
                  <a:lnTo>
                    <a:pt x="703326" y="303276"/>
                  </a:lnTo>
                  <a:lnTo>
                    <a:pt x="704850" y="304800"/>
                  </a:lnTo>
                  <a:lnTo>
                    <a:pt x="706374" y="303276"/>
                  </a:lnTo>
                  <a:close/>
                </a:path>
                <a:path w="706755" h="505460">
                  <a:moveTo>
                    <a:pt x="706374" y="297180"/>
                  </a:moveTo>
                  <a:lnTo>
                    <a:pt x="704850" y="295656"/>
                  </a:lnTo>
                  <a:lnTo>
                    <a:pt x="703326" y="297180"/>
                  </a:lnTo>
                  <a:lnTo>
                    <a:pt x="704850" y="298704"/>
                  </a:lnTo>
                  <a:lnTo>
                    <a:pt x="706374" y="297180"/>
                  </a:lnTo>
                  <a:close/>
                </a:path>
                <a:path w="706755" h="505460">
                  <a:moveTo>
                    <a:pt x="706374" y="291084"/>
                  </a:moveTo>
                  <a:lnTo>
                    <a:pt x="704850" y="289560"/>
                  </a:lnTo>
                  <a:lnTo>
                    <a:pt x="703326" y="291084"/>
                  </a:lnTo>
                  <a:lnTo>
                    <a:pt x="704850" y="292608"/>
                  </a:lnTo>
                  <a:lnTo>
                    <a:pt x="706374" y="291084"/>
                  </a:lnTo>
                  <a:close/>
                </a:path>
                <a:path w="706755" h="505460">
                  <a:moveTo>
                    <a:pt x="706374" y="284988"/>
                  </a:moveTo>
                  <a:lnTo>
                    <a:pt x="704850" y="283464"/>
                  </a:lnTo>
                  <a:lnTo>
                    <a:pt x="703326" y="284988"/>
                  </a:lnTo>
                  <a:lnTo>
                    <a:pt x="704850" y="286512"/>
                  </a:lnTo>
                  <a:lnTo>
                    <a:pt x="706374" y="284988"/>
                  </a:lnTo>
                  <a:close/>
                </a:path>
                <a:path w="706755" h="505460">
                  <a:moveTo>
                    <a:pt x="706374" y="278892"/>
                  </a:moveTo>
                  <a:lnTo>
                    <a:pt x="704850" y="277368"/>
                  </a:lnTo>
                  <a:lnTo>
                    <a:pt x="703326" y="278892"/>
                  </a:lnTo>
                  <a:lnTo>
                    <a:pt x="704850" y="280416"/>
                  </a:lnTo>
                  <a:lnTo>
                    <a:pt x="706374" y="278892"/>
                  </a:lnTo>
                  <a:close/>
                </a:path>
                <a:path w="706755" h="505460">
                  <a:moveTo>
                    <a:pt x="706374" y="273558"/>
                  </a:moveTo>
                  <a:lnTo>
                    <a:pt x="704850" y="272034"/>
                  </a:lnTo>
                  <a:lnTo>
                    <a:pt x="703326" y="273558"/>
                  </a:lnTo>
                  <a:lnTo>
                    <a:pt x="704850" y="275082"/>
                  </a:lnTo>
                  <a:lnTo>
                    <a:pt x="706374" y="273558"/>
                  </a:lnTo>
                  <a:close/>
                </a:path>
                <a:path w="706755" h="505460">
                  <a:moveTo>
                    <a:pt x="706374" y="267462"/>
                  </a:moveTo>
                  <a:lnTo>
                    <a:pt x="704850" y="265938"/>
                  </a:lnTo>
                  <a:lnTo>
                    <a:pt x="703326" y="267462"/>
                  </a:lnTo>
                  <a:lnTo>
                    <a:pt x="704850" y="268986"/>
                  </a:lnTo>
                  <a:lnTo>
                    <a:pt x="706374" y="267462"/>
                  </a:lnTo>
                  <a:close/>
                </a:path>
                <a:path w="706755" h="505460">
                  <a:moveTo>
                    <a:pt x="706374" y="261366"/>
                  </a:moveTo>
                  <a:lnTo>
                    <a:pt x="704850" y="259842"/>
                  </a:lnTo>
                  <a:lnTo>
                    <a:pt x="703326" y="261366"/>
                  </a:lnTo>
                  <a:lnTo>
                    <a:pt x="704850" y="262890"/>
                  </a:lnTo>
                  <a:lnTo>
                    <a:pt x="706374" y="261366"/>
                  </a:lnTo>
                  <a:close/>
                </a:path>
                <a:path w="706755" h="505460">
                  <a:moveTo>
                    <a:pt x="706374" y="255270"/>
                  </a:moveTo>
                  <a:lnTo>
                    <a:pt x="704850" y="253746"/>
                  </a:lnTo>
                  <a:lnTo>
                    <a:pt x="703326" y="255270"/>
                  </a:lnTo>
                  <a:lnTo>
                    <a:pt x="704850" y="256794"/>
                  </a:lnTo>
                  <a:lnTo>
                    <a:pt x="706374" y="255270"/>
                  </a:lnTo>
                  <a:close/>
                </a:path>
                <a:path w="706755" h="505460">
                  <a:moveTo>
                    <a:pt x="706374" y="249174"/>
                  </a:moveTo>
                  <a:lnTo>
                    <a:pt x="704850" y="247650"/>
                  </a:lnTo>
                  <a:lnTo>
                    <a:pt x="703326" y="249174"/>
                  </a:lnTo>
                  <a:lnTo>
                    <a:pt x="704850" y="250698"/>
                  </a:lnTo>
                  <a:lnTo>
                    <a:pt x="706374" y="249174"/>
                  </a:lnTo>
                  <a:close/>
                </a:path>
                <a:path w="706755" h="505460">
                  <a:moveTo>
                    <a:pt x="706374" y="243078"/>
                  </a:moveTo>
                  <a:lnTo>
                    <a:pt x="704850" y="241554"/>
                  </a:lnTo>
                  <a:lnTo>
                    <a:pt x="703326" y="243078"/>
                  </a:lnTo>
                  <a:lnTo>
                    <a:pt x="704850" y="244602"/>
                  </a:lnTo>
                  <a:lnTo>
                    <a:pt x="706374" y="243078"/>
                  </a:lnTo>
                  <a:close/>
                </a:path>
                <a:path w="706755" h="505460">
                  <a:moveTo>
                    <a:pt x="706374" y="236982"/>
                  </a:moveTo>
                  <a:lnTo>
                    <a:pt x="704850" y="235458"/>
                  </a:lnTo>
                  <a:lnTo>
                    <a:pt x="703326" y="236982"/>
                  </a:lnTo>
                  <a:lnTo>
                    <a:pt x="704850" y="238506"/>
                  </a:lnTo>
                  <a:lnTo>
                    <a:pt x="706374" y="236982"/>
                  </a:lnTo>
                  <a:close/>
                </a:path>
                <a:path w="706755" h="505460">
                  <a:moveTo>
                    <a:pt x="706374" y="230886"/>
                  </a:moveTo>
                  <a:lnTo>
                    <a:pt x="704850" y="229362"/>
                  </a:lnTo>
                  <a:lnTo>
                    <a:pt x="703326" y="230886"/>
                  </a:lnTo>
                  <a:lnTo>
                    <a:pt x="704850" y="232410"/>
                  </a:lnTo>
                  <a:lnTo>
                    <a:pt x="706374" y="230886"/>
                  </a:lnTo>
                  <a:close/>
                </a:path>
                <a:path w="706755" h="505460">
                  <a:moveTo>
                    <a:pt x="706374" y="224790"/>
                  </a:moveTo>
                  <a:lnTo>
                    <a:pt x="704850" y="223266"/>
                  </a:lnTo>
                  <a:lnTo>
                    <a:pt x="703326" y="224790"/>
                  </a:lnTo>
                  <a:lnTo>
                    <a:pt x="704850" y="226314"/>
                  </a:lnTo>
                  <a:lnTo>
                    <a:pt x="706374" y="224790"/>
                  </a:lnTo>
                  <a:close/>
                </a:path>
                <a:path w="706755" h="505460">
                  <a:moveTo>
                    <a:pt x="706374" y="218694"/>
                  </a:moveTo>
                  <a:lnTo>
                    <a:pt x="704850" y="217170"/>
                  </a:lnTo>
                  <a:lnTo>
                    <a:pt x="703326" y="218694"/>
                  </a:lnTo>
                  <a:lnTo>
                    <a:pt x="704850" y="220218"/>
                  </a:lnTo>
                  <a:lnTo>
                    <a:pt x="706374" y="218694"/>
                  </a:lnTo>
                  <a:close/>
                </a:path>
                <a:path w="706755" h="505460">
                  <a:moveTo>
                    <a:pt x="706374" y="212598"/>
                  </a:moveTo>
                  <a:lnTo>
                    <a:pt x="704850" y="211074"/>
                  </a:lnTo>
                  <a:lnTo>
                    <a:pt x="703326" y="212598"/>
                  </a:lnTo>
                  <a:lnTo>
                    <a:pt x="704850" y="214122"/>
                  </a:lnTo>
                  <a:lnTo>
                    <a:pt x="706374" y="212598"/>
                  </a:lnTo>
                  <a:close/>
                </a:path>
                <a:path w="706755" h="505460">
                  <a:moveTo>
                    <a:pt x="706374" y="206502"/>
                  </a:moveTo>
                  <a:lnTo>
                    <a:pt x="704850" y="204978"/>
                  </a:lnTo>
                  <a:lnTo>
                    <a:pt x="703326" y="206502"/>
                  </a:lnTo>
                  <a:lnTo>
                    <a:pt x="704850" y="208026"/>
                  </a:lnTo>
                  <a:lnTo>
                    <a:pt x="706374" y="206502"/>
                  </a:lnTo>
                  <a:close/>
                </a:path>
                <a:path w="706755" h="505460">
                  <a:moveTo>
                    <a:pt x="706374" y="200406"/>
                  </a:moveTo>
                  <a:lnTo>
                    <a:pt x="704850" y="198882"/>
                  </a:lnTo>
                  <a:lnTo>
                    <a:pt x="703326" y="200406"/>
                  </a:lnTo>
                  <a:lnTo>
                    <a:pt x="704850" y="201930"/>
                  </a:lnTo>
                  <a:lnTo>
                    <a:pt x="706374" y="200406"/>
                  </a:lnTo>
                  <a:close/>
                </a:path>
                <a:path w="706755" h="505460">
                  <a:moveTo>
                    <a:pt x="706374" y="194310"/>
                  </a:moveTo>
                  <a:lnTo>
                    <a:pt x="704850" y="192786"/>
                  </a:lnTo>
                  <a:lnTo>
                    <a:pt x="703326" y="194310"/>
                  </a:lnTo>
                  <a:lnTo>
                    <a:pt x="704850" y="195834"/>
                  </a:lnTo>
                  <a:lnTo>
                    <a:pt x="706374" y="194310"/>
                  </a:lnTo>
                  <a:close/>
                </a:path>
                <a:path w="706755" h="505460">
                  <a:moveTo>
                    <a:pt x="706374" y="188214"/>
                  </a:moveTo>
                  <a:lnTo>
                    <a:pt x="704850" y="186690"/>
                  </a:lnTo>
                  <a:lnTo>
                    <a:pt x="703326" y="188214"/>
                  </a:lnTo>
                  <a:lnTo>
                    <a:pt x="704850" y="189738"/>
                  </a:lnTo>
                  <a:lnTo>
                    <a:pt x="706374" y="188214"/>
                  </a:lnTo>
                  <a:close/>
                </a:path>
                <a:path w="706755" h="505460">
                  <a:moveTo>
                    <a:pt x="706374" y="182118"/>
                  </a:moveTo>
                  <a:lnTo>
                    <a:pt x="704850" y="180594"/>
                  </a:lnTo>
                  <a:lnTo>
                    <a:pt x="703326" y="182118"/>
                  </a:lnTo>
                  <a:lnTo>
                    <a:pt x="704850" y="183642"/>
                  </a:lnTo>
                  <a:lnTo>
                    <a:pt x="706374" y="182118"/>
                  </a:lnTo>
                  <a:close/>
                </a:path>
                <a:path w="706755" h="505460">
                  <a:moveTo>
                    <a:pt x="706374" y="176022"/>
                  </a:moveTo>
                  <a:lnTo>
                    <a:pt x="704850" y="174498"/>
                  </a:lnTo>
                  <a:lnTo>
                    <a:pt x="703326" y="176022"/>
                  </a:lnTo>
                  <a:lnTo>
                    <a:pt x="704850" y="177546"/>
                  </a:lnTo>
                  <a:lnTo>
                    <a:pt x="706374" y="176022"/>
                  </a:lnTo>
                  <a:close/>
                </a:path>
                <a:path w="706755" h="505460">
                  <a:moveTo>
                    <a:pt x="706374" y="169926"/>
                  </a:moveTo>
                  <a:lnTo>
                    <a:pt x="704850" y="168402"/>
                  </a:lnTo>
                  <a:lnTo>
                    <a:pt x="703326" y="169926"/>
                  </a:lnTo>
                  <a:lnTo>
                    <a:pt x="704850" y="171450"/>
                  </a:lnTo>
                  <a:lnTo>
                    <a:pt x="706374" y="169926"/>
                  </a:lnTo>
                  <a:close/>
                </a:path>
                <a:path w="706755" h="505460">
                  <a:moveTo>
                    <a:pt x="706374" y="0"/>
                  </a:moveTo>
                  <a:lnTo>
                    <a:pt x="703326" y="0"/>
                  </a:lnTo>
                  <a:lnTo>
                    <a:pt x="703326" y="73152"/>
                  </a:lnTo>
                  <a:lnTo>
                    <a:pt x="706374" y="73152"/>
                  </a:lnTo>
                  <a:lnTo>
                    <a:pt x="706374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41" name="object 117">
              <a:extLst>
                <a:ext uri="{FF2B5EF4-FFF2-40B4-BE49-F238E27FC236}">
                  <a16:creationId xmlns:a16="http://schemas.microsoft.com/office/drawing/2014/main" id="{775337BF-7605-6CFD-C538-B2935C27A853}"/>
                </a:ext>
              </a:extLst>
            </p:cNvPr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883408" y="4932425"/>
              <a:ext cx="221742" cy="75437"/>
            </a:xfrm>
            <a:prstGeom prst="rect">
              <a:avLst/>
            </a:prstGeom>
          </p:spPr>
        </p:pic>
        <p:pic>
          <p:nvPicPr>
            <p:cNvPr id="42" name="object 113">
              <a:extLst>
                <a:ext uri="{FF2B5EF4-FFF2-40B4-BE49-F238E27FC236}">
                  <a16:creationId xmlns:a16="http://schemas.microsoft.com/office/drawing/2014/main" id="{8017136F-7412-8F48-7BA1-E60CA6A93CA3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171014" y="4839740"/>
              <a:ext cx="249936" cy="73151"/>
            </a:xfrm>
            <a:prstGeom prst="rect">
              <a:avLst/>
            </a:prstGeom>
          </p:spPr>
        </p:pic>
        <p:pic>
          <p:nvPicPr>
            <p:cNvPr id="43" name="object 113">
              <a:extLst>
                <a:ext uri="{FF2B5EF4-FFF2-40B4-BE49-F238E27FC236}">
                  <a16:creationId xmlns:a16="http://schemas.microsoft.com/office/drawing/2014/main" id="{2E33C11F-B08A-5045-068D-EBEE9CDE936F}"/>
                </a:ext>
              </a:extLst>
            </p:cNvPr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36901" y="4845614"/>
              <a:ext cx="249936" cy="73151"/>
            </a:xfrm>
            <a:prstGeom prst="rect">
              <a:avLst/>
            </a:prstGeom>
          </p:spPr>
        </p:pic>
      </p:grpSp>
      <p:sp>
        <p:nvSpPr>
          <p:cNvPr id="10" name="object 118">
            <a:extLst>
              <a:ext uri="{FF2B5EF4-FFF2-40B4-BE49-F238E27FC236}">
                <a16:creationId xmlns:a16="http://schemas.microsoft.com/office/drawing/2014/main" id="{DA0100C7-5B57-2251-09F4-A734020FB97C}"/>
              </a:ext>
            </a:extLst>
          </p:cNvPr>
          <p:cNvSpPr txBox="1"/>
          <p:nvPr/>
        </p:nvSpPr>
        <p:spPr>
          <a:xfrm>
            <a:off x="5454492" y="3421297"/>
            <a:ext cx="278600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1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2</a:t>
            </a:r>
            <a:r>
              <a:rPr baseline="-22222" dirty="0">
                <a:latin typeface="Times New Roman"/>
                <a:cs typeface="Times New Roman"/>
              </a:rPr>
              <a:t>	</a:t>
            </a:r>
            <a:r>
              <a:rPr lang="en-GB" baseline="-22222" dirty="0">
                <a:latin typeface="Times New Roman"/>
                <a:cs typeface="Times New Roman"/>
              </a:rPr>
              <a:t>                </a:t>
            </a:r>
            <a:r>
              <a:rPr spc="-25" dirty="0">
                <a:latin typeface="Times New Roman"/>
                <a:cs typeface="Times New Roman"/>
              </a:rPr>
              <a:t>B</a:t>
            </a:r>
            <a:r>
              <a:rPr spc="-37" baseline="-22222" dirty="0">
                <a:latin typeface="Times New Roman"/>
                <a:cs typeface="Times New Roman"/>
              </a:rPr>
              <a:t>3</a:t>
            </a:r>
            <a:endParaRPr baseline="-22222" dirty="0">
              <a:latin typeface="Times New Roman"/>
              <a:cs typeface="Times New Roman"/>
            </a:endParaRPr>
          </a:p>
        </p:txBody>
      </p:sp>
      <p:grpSp>
        <p:nvGrpSpPr>
          <p:cNvPr id="11" name="object 128">
            <a:extLst>
              <a:ext uri="{FF2B5EF4-FFF2-40B4-BE49-F238E27FC236}">
                <a16:creationId xmlns:a16="http://schemas.microsoft.com/office/drawing/2014/main" id="{AF562AE1-8C72-A762-46C2-DDDA3EF7DDB9}"/>
              </a:ext>
            </a:extLst>
          </p:cNvPr>
          <p:cNvGrpSpPr/>
          <p:nvPr/>
        </p:nvGrpSpPr>
        <p:grpSpPr>
          <a:xfrm>
            <a:off x="3453624" y="4990936"/>
            <a:ext cx="6159196" cy="1150706"/>
            <a:chOff x="941832" y="5345429"/>
            <a:chExt cx="2477770" cy="462915"/>
          </a:xfrm>
        </p:grpSpPr>
        <p:sp>
          <p:nvSpPr>
            <p:cNvPr id="16" name="object 129">
              <a:extLst>
                <a:ext uri="{FF2B5EF4-FFF2-40B4-BE49-F238E27FC236}">
                  <a16:creationId xmlns:a16="http://schemas.microsoft.com/office/drawing/2014/main" id="{1ABACCA3-F8AA-D80C-A259-CCCCF6D0A53B}"/>
                </a:ext>
              </a:extLst>
            </p:cNvPr>
            <p:cNvSpPr/>
            <p:nvPr/>
          </p:nvSpPr>
          <p:spPr>
            <a:xfrm>
              <a:off x="941832" y="5345429"/>
              <a:ext cx="2477770" cy="388620"/>
            </a:xfrm>
            <a:custGeom>
              <a:avLst/>
              <a:gdLst/>
              <a:ahLst/>
              <a:cxnLst/>
              <a:rect l="l" t="t" r="r" b="b"/>
              <a:pathLst>
                <a:path w="2477770" h="388620">
                  <a:moveTo>
                    <a:pt x="4572" y="0"/>
                  </a:moveTo>
                  <a:lnTo>
                    <a:pt x="0" y="0"/>
                  </a:lnTo>
                  <a:lnTo>
                    <a:pt x="0" y="388620"/>
                  </a:lnTo>
                  <a:lnTo>
                    <a:pt x="4572" y="388620"/>
                  </a:lnTo>
                  <a:lnTo>
                    <a:pt x="4572" y="0"/>
                  </a:lnTo>
                  <a:close/>
                </a:path>
                <a:path w="2477770" h="388620">
                  <a:moveTo>
                    <a:pt x="2477262" y="192798"/>
                  </a:moveTo>
                  <a:lnTo>
                    <a:pt x="268986" y="192798"/>
                  </a:lnTo>
                  <a:lnTo>
                    <a:pt x="268986" y="195834"/>
                  </a:lnTo>
                  <a:lnTo>
                    <a:pt x="2477262" y="195834"/>
                  </a:lnTo>
                  <a:lnTo>
                    <a:pt x="2477262" y="192798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17" name="object 130">
              <a:extLst>
                <a:ext uri="{FF2B5EF4-FFF2-40B4-BE49-F238E27FC236}">
                  <a16:creationId xmlns:a16="http://schemas.microsoft.com/office/drawing/2014/main" id="{A8CFC4FF-7120-0784-C0A8-FE07A84434E6}"/>
                </a:ext>
              </a:extLst>
            </p:cNvPr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1319022" y="5346191"/>
              <a:ext cx="136398" cy="195072"/>
            </a:xfrm>
            <a:prstGeom prst="rect">
              <a:avLst/>
            </a:prstGeom>
          </p:spPr>
        </p:pic>
        <p:sp>
          <p:nvSpPr>
            <p:cNvPr id="18" name="object 131">
              <a:extLst>
                <a:ext uri="{FF2B5EF4-FFF2-40B4-BE49-F238E27FC236}">
                  <a16:creationId xmlns:a16="http://schemas.microsoft.com/office/drawing/2014/main" id="{B0DB835D-A052-1D1D-AF34-EBB1C9F4D76B}"/>
                </a:ext>
              </a:extLst>
            </p:cNvPr>
            <p:cNvSpPr/>
            <p:nvPr/>
          </p:nvSpPr>
          <p:spPr>
            <a:xfrm>
              <a:off x="2181606" y="5467349"/>
              <a:ext cx="242570" cy="72390"/>
            </a:xfrm>
            <a:custGeom>
              <a:avLst/>
              <a:gdLst/>
              <a:ahLst/>
              <a:cxnLst/>
              <a:rect l="l" t="t" r="r" b="b"/>
              <a:pathLst>
                <a:path w="242569" h="72389">
                  <a:moveTo>
                    <a:pt x="242316" y="0"/>
                  </a:moveTo>
                  <a:lnTo>
                    <a:pt x="0" y="0"/>
                  </a:lnTo>
                  <a:lnTo>
                    <a:pt x="0" y="72389"/>
                  </a:lnTo>
                  <a:lnTo>
                    <a:pt x="242316" y="72389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19" name="object 132">
              <a:extLst>
                <a:ext uri="{FF2B5EF4-FFF2-40B4-BE49-F238E27FC236}">
                  <a16:creationId xmlns:a16="http://schemas.microsoft.com/office/drawing/2014/main" id="{74032D18-8AAC-A7AD-7200-23C1DF2C880C}"/>
                </a:ext>
              </a:extLst>
            </p:cNvPr>
            <p:cNvSpPr/>
            <p:nvPr/>
          </p:nvSpPr>
          <p:spPr>
            <a:xfrm>
              <a:off x="1210818" y="5345429"/>
              <a:ext cx="2208530" cy="462915"/>
            </a:xfrm>
            <a:custGeom>
              <a:avLst/>
              <a:gdLst/>
              <a:ahLst/>
              <a:cxnLst/>
              <a:rect l="l" t="t" r="r" b="b"/>
              <a:pathLst>
                <a:path w="2208529" h="462914">
                  <a:moveTo>
                    <a:pt x="244602" y="188976"/>
                  </a:moveTo>
                  <a:lnTo>
                    <a:pt x="243078" y="187452"/>
                  </a:lnTo>
                  <a:lnTo>
                    <a:pt x="241554" y="188976"/>
                  </a:lnTo>
                  <a:lnTo>
                    <a:pt x="243078" y="190500"/>
                  </a:lnTo>
                  <a:lnTo>
                    <a:pt x="244602" y="188976"/>
                  </a:lnTo>
                  <a:close/>
                </a:path>
                <a:path w="2208529" h="462914">
                  <a:moveTo>
                    <a:pt x="244602" y="182880"/>
                  </a:moveTo>
                  <a:lnTo>
                    <a:pt x="243078" y="181356"/>
                  </a:lnTo>
                  <a:lnTo>
                    <a:pt x="241554" y="182880"/>
                  </a:lnTo>
                  <a:lnTo>
                    <a:pt x="243078" y="184404"/>
                  </a:lnTo>
                  <a:lnTo>
                    <a:pt x="244602" y="182880"/>
                  </a:lnTo>
                  <a:close/>
                </a:path>
                <a:path w="2208529" h="462914">
                  <a:moveTo>
                    <a:pt x="244602" y="176784"/>
                  </a:moveTo>
                  <a:lnTo>
                    <a:pt x="243078" y="175260"/>
                  </a:lnTo>
                  <a:lnTo>
                    <a:pt x="241554" y="176784"/>
                  </a:lnTo>
                  <a:lnTo>
                    <a:pt x="243078" y="178308"/>
                  </a:lnTo>
                  <a:lnTo>
                    <a:pt x="244602" y="176784"/>
                  </a:lnTo>
                  <a:close/>
                </a:path>
                <a:path w="2208529" h="462914">
                  <a:moveTo>
                    <a:pt x="244602" y="170688"/>
                  </a:moveTo>
                  <a:lnTo>
                    <a:pt x="243078" y="169164"/>
                  </a:lnTo>
                  <a:lnTo>
                    <a:pt x="241554" y="170688"/>
                  </a:lnTo>
                  <a:lnTo>
                    <a:pt x="243078" y="172212"/>
                  </a:lnTo>
                  <a:lnTo>
                    <a:pt x="244602" y="170688"/>
                  </a:lnTo>
                  <a:close/>
                </a:path>
                <a:path w="2208529" h="462914">
                  <a:moveTo>
                    <a:pt x="244602" y="164592"/>
                  </a:moveTo>
                  <a:lnTo>
                    <a:pt x="243078" y="163068"/>
                  </a:lnTo>
                  <a:lnTo>
                    <a:pt x="241554" y="164592"/>
                  </a:lnTo>
                  <a:lnTo>
                    <a:pt x="243078" y="166116"/>
                  </a:lnTo>
                  <a:lnTo>
                    <a:pt x="244602" y="164592"/>
                  </a:lnTo>
                  <a:close/>
                </a:path>
                <a:path w="2208529" h="462914">
                  <a:moveTo>
                    <a:pt x="244602" y="158496"/>
                  </a:moveTo>
                  <a:lnTo>
                    <a:pt x="243078" y="156972"/>
                  </a:lnTo>
                  <a:lnTo>
                    <a:pt x="241554" y="158496"/>
                  </a:lnTo>
                  <a:lnTo>
                    <a:pt x="243078" y="160020"/>
                  </a:lnTo>
                  <a:lnTo>
                    <a:pt x="244602" y="158496"/>
                  </a:lnTo>
                  <a:close/>
                </a:path>
                <a:path w="2208529" h="462914">
                  <a:moveTo>
                    <a:pt x="244602" y="152400"/>
                  </a:moveTo>
                  <a:lnTo>
                    <a:pt x="243078" y="150876"/>
                  </a:lnTo>
                  <a:lnTo>
                    <a:pt x="241554" y="152400"/>
                  </a:lnTo>
                  <a:lnTo>
                    <a:pt x="243078" y="153924"/>
                  </a:lnTo>
                  <a:lnTo>
                    <a:pt x="244602" y="152400"/>
                  </a:lnTo>
                  <a:close/>
                </a:path>
                <a:path w="2208529" h="462914">
                  <a:moveTo>
                    <a:pt x="244602" y="146304"/>
                  </a:moveTo>
                  <a:lnTo>
                    <a:pt x="243078" y="144780"/>
                  </a:lnTo>
                  <a:lnTo>
                    <a:pt x="241554" y="146304"/>
                  </a:lnTo>
                  <a:lnTo>
                    <a:pt x="243078" y="147828"/>
                  </a:lnTo>
                  <a:lnTo>
                    <a:pt x="244602" y="146304"/>
                  </a:lnTo>
                  <a:close/>
                </a:path>
                <a:path w="2208529" h="462914">
                  <a:moveTo>
                    <a:pt x="244602" y="140208"/>
                  </a:moveTo>
                  <a:lnTo>
                    <a:pt x="243078" y="138684"/>
                  </a:lnTo>
                  <a:lnTo>
                    <a:pt x="241554" y="140208"/>
                  </a:lnTo>
                  <a:lnTo>
                    <a:pt x="243078" y="141732"/>
                  </a:lnTo>
                  <a:lnTo>
                    <a:pt x="244602" y="140208"/>
                  </a:lnTo>
                  <a:close/>
                </a:path>
                <a:path w="2208529" h="462914">
                  <a:moveTo>
                    <a:pt x="244602" y="134112"/>
                  </a:moveTo>
                  <a:lnTo>
                    <a:pt x="243078" y="132588"/>
                  </a:lnTo>
                  <a:lnTo>
                    <a:pt x="241554" y="134112"/>
                  </a:lnTo>
                  <a:lnTo>
                    <a:pt x="243078" y="135636"/>
                  </a:lnTo>
                  <a:lnTo>
                    <a:pt x="244602" y="134112"/>
                  </a:lnTo>
                  <a:close/>
                </a:path>
                <a:path w="2208529" h="462914">
                  <a:moveTo>
                    <a:pt x="244602" y="128016"/>
                  </a:moveTo>
                  <a:lnTo>
                    <a:pt x="243078" y="126492"/>
                  </a:lnTo>
                  <a:lnTo>
                    <a:pt x="241554" y="128016"/>
                  </a:lnTo>
                  <a:lnTo>
                    <a:pt x="243078" y="129540"/>
                  </a:lnTo>
                  <a:lnTo>
                    <a:pt x="244602" y="128016"/>
                  </a:lnTo>
                  <a:close/>
                </a:path>
                <a:path w="2208529" h="462914">
                  <a:moveTo>
                    <a:pt x="244602" y="121920"/>
                  </a:moveTo>
                  <a:lnTo>
                    <a:pt x="243078" y="120396"/>
                  </a:lnTo>
                  <a:lnTo>
                    <a:pt x="241554" y="121920"/>
                  </a:lnTo>
                  <a:lnTo>
                    <a:pt x="243078" y="123444"/>
                  </a:lnTo>
                  <a:lnTo>
                    <a:pt x="244602" y="121920"/>
                  </a:lnTo>
                  <a:close/>
                </a:path>
                <a:path w="2208529" h="462914">
                  <a:moveTo>
                    <a:pt x="244602" y="115824"/>
                  </a:moveTo>
                  <a:lnTo>
                    <a:pt x="243078" y="114300"/>
                  </a:lnTo>
                  <a:lnTo>
                    <a:pt x="241554" y="115824"/>
                  </a:lnTo>
                  <a:lnTo>
                    <a:pt x="243078" y="117348"/>
                  </a:lnTo>
                  <a:lnTo>
                    <a:pt x="244602" y="115824"/>
                  </a:lnTo>
                  <a:close/>
                </a:path>
                <a:path w="2208529" h="462914">
                  <a:moveTo>
                    <a:pt x="244602" y="109728"/>
                  </a:moveTo>
                  <a:lnTo>
                    <a:pt x="243078" y="108204"/>
                  </a:lnTo>
                  <a:lnTo>
                    <a:pt x="241554" y="109728"/>
                  </a:lnTo>
                  <a:lnTo>
                    <a:pt x="243078" y="111252"/>
                  </a:lnTo>
                  <a:lnTo>
                    <a:pt x="244602" y="109728"/>
                  </a:lnTo>
                  <a:close/>
                </a:path>
                <a:path w="2208529" h="462914">
                  <a:moveTo>
                    <a:pt x="244602" y="103632"/>
                  </a:moveTo>
                  <a:lnTo>
                    <a:pt x="243078" y="102108"/>
                  </a:lnTo>
                  <a:lnTo>
                    <a:pt x="241554" y="103632"/>
                  </a:lnTo>
                  <a:lnTo>
                    <a:pt x="243078" y="105156"/>
                  </a:lnTo>
                  <a:lnTo>
                    <a:pt x="244602" y="103632"/>
                  </a:lnTo>
                  <a:close/>
                </a:path>
                <a:path w="2208529" h="462914">
                  <a:moveTo>
                    <a:pt x="244602" y="97536"/>
                  </a:moveTo>
                  <a:lnTo>
                    <a:pt x="243078" y="96012"/>
                  </a:lnTo>
                  <a:lnTo>
                    <a:pt x="241554" y="97536"/>
                  </a:lnTo>
                  <a:lnTo>
                    <a:pt x="243078" y="99060"/>
                  </a:lnTo>
                  <a:lnTo>
                    <a:pt x="244602" y="97536"/>
                  </a:lnTo>
                  <a:close/>
                </a:path>
                <a:path w="2208529" h="462914">
                  <a:moveTo>
                    <a:pt x="244602" y="91440"/>
                  </a:moveTo>
                  <a:lnTo>
                    <a:pt x="243078" y="89916"/>
                  </a:lnTo>
                  <a:lnTo>
                    <a:pt x="241554" y="91440"/>
                  </a:lnTo>
                  <a:lnTo>
                    <a:pt x="243078" y="92964"/>
                  </a:lnTo>
                  <a:lnTo>
                    <a:pt x="244602" y="91440"/>
                  </a:lnTo>
                  <a:close/>
                </a:path>
                <a:path w="2208529" h="462914">
                  <a:moveTo>
                    <a:pt x="244602" y="85344"/>
                  </a:moveTo>
                  <a:lnTo>
                    <a:pt x="243078" y="83820"/>
                  </a:lnTo>
                  <a:lnTo>
                    <a:pt x="241554" y="85344"/>
                  </a:lnTo>
                  <a:lnTo>
                    <a:pt x="243078" y="86868"/>
                  </a:lnTo>
                  <a:lnTo>
                    <a:pt x="244602" y="85344"/>
                  </a:lnTo>
                  <a:close/>
                </a:path>
                <a:path w="2208529" h="462914">
                  <a:moveTo>
                    <a:pt x="244602" y="79248"/>
                  </a:moveTo>
                  <a:lnTo>
                    <a:pt x="243078" y="77724"/>
                  </a:lnTo>
                  <a:lnTo>
                    <a:pt x="241554" y="79248"/>
                  </a:lnTo>
                  <a:lnTo>
                    <a:pt x="243078" y="80772"/>
                  </a:lnTo>
                  <a:lnTo>
                    <a:pt x="244602" y="79248"/>
                  </a:lnTo>
                  <a:close/>
                </a:path>
                <a:path w="2208529" h="462914">
                  <a:moveTo>
                    <a:pt x="244602" y="73152"/>
                  </a:moveTo>
                  <a:lnTo>
                    <a:pt x="243078" y="71628"/>
                  </a:lnTo>
                  <a:lnTo>
                    <a:pt x="241554" y="73152"/>
                  </a:lnTo>
                  <a:lnTo>
                    <a:pt x="243078" y="74676"/>
                  </a:lnTo>
                  <a:lnTo>
                    <a:pt x="244602" y="73152"/>
                  </a:lnTo>
                  <a:close/>
                </a:path>
                <a:path w="2208529" h="462914">
                  <a:moveTo>
                    <a:pt x="244602" y="67056"/>
                  </a:moveTo>
                  <a:lnTo>
                    <a:pt x="243078" y="65532"/>
                  </a:lnTo>
                  <a:lnTo>
                    <a:pt x="241554" y="67056"/>
                  </a:lnTo>
                  <a:lnTo>
                    <a:pt x="243078" y="68580"/>
                  </a:lnTo>
                  <a:lnTo>
                    <a:pt x="244602" y="67056"/>
                  </a:lnTo>
                  <a:close/>
                </a:path>
                <a:path w="2208529" h="462914">
                  <a:moveTo>
                    <a:pt x="244602" y="60960"/>
                  </a:moveTo>
                  <a:lnTo>
                    <a:pt x="243078" y="59436"/>
                  </a:lnTo>
                  <a:lnTo>
                    <a:pt x="241554" y="60960"/>
                  </a:lnTo>
                  <a:lnTo>
                    <a:pt x="243078" y="62484"/>
                  </a:lnTo>
                  <a:lnTo>
                    <a:pt x="244602" y="60960"/>
                  </a:lnTo>
                  <a:close/>
                </a:path>
                <a:path w="2208529" h="462914">
                  <a:moveTo>
                    <a:pt x="244602" y="54864"/>
                  </a:moveTo>
                  <a:lnTo>
                    <a:pt x="243078" y="53340"/>
                  </a:lnTo>
                  <a:lnTo>
                    <a:pt x="241554" y="54864"/>
                  </a:lnTo>
                  <a:lnTo>
                    <a:pt x="243078" y="56388"/>
                  </a:lnTo>
                  <a:lnTo>
                    <a:pt x="244602" y="54864"/>
                  </a:lnTo>
                  <a:close/>
                </a:path>
                <a:path w="2208529" h="462914">
                  <a:moveTo>
                    <a:pt x="244602" y="49530"/>
                  </a:moveTo>
                  <a:lnTo>
                    <a:pt x="243078" y="48006"/>
                  </a:lnTo>
                  <a:lnTo>
                    <a:pt x="241554" y="49530"/>
                  </a:lnTo>
                  <a:lnTo>
                    <a:pt x="243078" y="51054"/>
                  </a:lnTo>
                  <a:lnTo>
                    <a:pt x="244602" y="49530"/>
                  </a:lnTo>
                  <a:close/>
                </a:path>
                <a:path w="2208529" h="462914">
                  <a:moveTo>
                    <a:pt x="244602" y="43434"/>
                  </a:moveTo>
                  <a:lnTo>
                    <a:pt x="243078" y="41910"/>
                  </a:lnTo>
                  <a:lnTo>
                    <a:pt x="241554" y="43434"/>
                  </a:lnTo>
                  <a:lnTo>
                    <a:pt x="243078" y="44958"/>
                  </a:lnTo>
                  <a:lnTo>
                    <a:pt x="244602" y="43434"/>
                  </a:lnTo>
                  <a:close/>
                </a:path>
                <a:path w="2208529" h="462914">
                  <a:moveTo>
                    <a:pt x="244602" y="37338"/>
                  </a:moveTo>
                  <a:lnTo>
                    <a:pt x="243078" y="35814"/>
                  </a:lnTo>
                  <a:lnTo>
                    <a:pt x="241554" y="37338"/>
                  </a:lnTo>
                  <a:lnTo>
                    <a:pt x="243078" y="38862"/>
                  </a:lnTo>
                  <a:lnTo>
                    <a:pt x="244602" y="37338"/>
                  </a:lnTo>
                  <a:close/>
                </a:path>
                <a:path w="2208529" h="462914">
                  <a:moveTo>
                    <a:pt x="244602" y="31242"/>
                  </a:moveTo>
                  <a:lnTo>
                    <a:pt x="243078" y="29718"/>
                  </a:lnTo>
                  <a:lnTo>
                    <a:pt x="241554" y="31242"/>
                  </a:lnTo>
                  <a:lnTo>
                    <a:pt x="243078" y="32766"/>
                  </a:lnTo>
                  <a:lnTo>
                    <a:pt x="244602" y="31242"/>
                  </a:lnTo>
                  <a:close/>
                </a:path>
                <a:path w="2208529" h="462914">
                  <a:moveTo>
                    <a:pt x="244602" y="25146"/>
                  </a:moveTo>
                  <a:lnTo>
                    <a:pt x="243078" y="23622"/>
                  </a:lnTo>
                  <a:lnTo>
                    <a:pt x="241554" y="25146"/>
                  </a:lnTo>
                  <a:lnTo>
                    <a:pt x="243078" y="26670"/>
                  </a:lnTo>
                  <a:lnTo>
                    <a:pt x="244602" y="25146"/>
                  </a:lnTo>
                  <a:close/>
                </a:path>
                <a:path w="2208529" h="462914">
                  <a:moveTo>
                    <a:pt x="244602" y="19050"/>
                  </a:moveTo>
                  <a:lnTo>
                    <a:pt x="243078" y="17526"/>
                  </a:lnTo>
                  <a:lnTo>
                    <a:pt x="241554" y="19050"/>
                  </a:lnTo>
                  <a:lnTo>
                    <a:pt x="243078" y="20574"/>
                  </a:lnTo>
                  <a:lnTo>
                    <a:pt x="244602" y="19050"/>
                  </a:lnTo>
                  <a:close/>
                </a:path>
                <a:path w="2208529" h="462914">
                  <a:moveTo>
                    <a:pt x="244602" y="12954"/>
                  </a:moveTo>
                  <a:lnTo>
                    <a:pt x="243078" y="11430"/>
                  </a:lnTo>
                  <a:lnTo>
                    <a:pt x="241554" y="12954"/>
                  </a:lnTo>
                  <a:lnTo>
                    <a:pt x="243078" y="14478"/>
                  </a:lnTo>
                  <a:lnTo>
                    <a:pt x="244602" y="12954"/>
                  </a:lnTo>
                  <a:close/>
                </a:path>
                <a:path w="2208529" h="462914">
                  <a:moveTo>
                    <a:pt x="244602" y="6858"/>
                  </a:moveTo>
                  <a:lnTo>
                    <a:pt x="243078" y="5334"/>
                  </a:lnTo>
                  <a:lnTo>
                    <a:pt x="241554" y="6858"/>
                  </a:lnTo>
                  <a:lnTo>
                    <a:pt x="243078" y="8382"/>
                  </a:lnTo>
                  <a:lnTo>
                    <a:pt x="244602" y="6858"/>
                  </a:lnTo>
                  <a:close/>
                </a:path>
                <a:path w="2208529" h="462914">
                  <a:moveTo>
                    <a:pt x="244602" y="762"/>
                  </a:moveTo>
                  <a:lnTo>
                    <a:pt x="243827" y="0"/>
                  </a:lnTo>
                  <a:lnTo>
                    <a:pt x="242316" y="0"/>
                  </a:lnTo>
                  <a:lnTo>
                    <a:pt x="241554" y="762"/>
                  </a:lnTo>
                  <a:lnTo>
                    <a:pt x="243078" y="2286"/>
                  </a:lnTo>
                  <a:lnTo>
                    <a:pt x="244602" y="762"/>
                  </a:lnTo>
                  <a:close/>
                </a:path>
                <a:path w="2208529" h="462914">
                  <a:moveTo>
                    <a:pt x="511302" y="455676"/>
                  </a:moveTo>
                  <a:lnTo>
                    <a:pt x="509778" y="454152"/>
                  </a:lnTo>
                  <a:lnTo>
                    <a:pt x="508254" y="455676"/>
                  </a:lnTo>
                  <a:lnTo>
                    <a:pt x="509778" y="457200"/>
                  </a:lnTo>
                  <a:lnTo>
                    <a:pt x="511302" y="455676"/>
                  </a:lnTo>
                  <a:close/>
                </a:path>
                <a:path w="2208529" h="462914">
                  <a:moveTo>
                    <a:pt x="511302" y="449580"/>
                  </a:moveTo>
                  <a:lnTo>
                    <a:pt x="509778" y="448056"/>
                  </a:lnTo>
                  <a:lnTo>
                    <a:pt x="508254" y="449580"/>
                  </a:lnTo>
                  <a:lnTo>
                    <a:pt x="509778" y="451104"/>
                  </a:lnTo>
                  <a:lnTo>
                    <a:pt x="511302" y="449580"/>
                  </a:lnTo>
                  <a:close/>
                </a:path>
                <a:path w="2208529" h="462914">
                  <a:moveTo>
                    <a:pt x="511302" y="443484"/>
                  </a:moveTo>
                  <a:lnTo>
                    <a:pt x="509778" y="441960"/>
                  </a:lnTo>
                  <a:lnTo>
                    <a:pt x="508254" y="443484"/>
                  </a:lnTo>
                  <a:lnTo>
                    <a:pt x="509778" y="445008"/>
                  </a:lnTo>
                  <a:lnTo>
                    <a:pt x="511302" y="443484"/>
                  </a:lnTo>
                  <a:close/>
                </a:path>
                <a:path w="2208529" h="462914">
                  <a:moveTo>
                    <a:pt x="511302" y="437388"/>
                  </a:moveTo>
                  <a:lnTo>
                    <a:pt x="509778" y="435864"/>
                  </a:lnTo>
                  <a:lnTo>
                    <a:pt x="508254" y="437388"/>
                  </a:lnTo>
                  <a:lnTo>
                    <a:pt x="509778" y="438912"/>
                  </a:lnTo>
                  <a:lnTo>
                    <a:pt x="511302" y="437388"/>
                  </a:lnTo>
                  <a:close/>
                </a:path>
                <a:path w="2208529" h="462914">
                  <a:moveTo>
                    <a:pt x="511302" y="431292"/>
                  </a:moveTo>
                  <a:lnTo>
                    <a:pt x="509778" y="429768"/>
                  </a:lnTo>
                  <a:lnTo>
                    <a:pt x="508254" y="431292"/>
                  </a:lnTo>
                  <a:lnTo>
                    <a:pt x="509778" y="432816"/>
                  </a:lnTo>
                  <a:lnTo>
                    <a:pt x="511302" y="431292"/>
                  </a:lnTo>
                  <a:close/>
                </a:path>
                <a:path w="2208529" h="462914">
                  <a:moveTo>
                    <a:pt x="511302" y="425196"/>
                  </a:moveTo>
                  <a:lnTo>
                    <a:pt x="509778" y="423672"/>
                  </a:lnTo>
                  <a:lnTo>
                    <a:pt x="508254" y="425196"/>
                  </a:lnTo>
                  <a:lnTo>
                    <a:pt x="509778" y="426720"/>
                  </a:lnTo>
                  <a:lnTo>
                    <a:pt x="511302" y="425196"/>
                  </a:lnTo>
                  <a:close/>
                </a:path>
                <a:path w="2208529" h="462914">
                  <a:moveTo>
                    <a:pt x="511302" y="419100"/>
                  </a:moveTo>
                  <a:lnTo>
                    <a:pt x="509778" y="417576"/>
                  </a:lnTo>
                  <a:lnTo>
                    <a:pt x="508254" y="419100"/>
                  </a:lnTo>
                  <a:lnTo>
                    <a:pt x="509778" y="420624"/>
                  </a:lnTo>
                  <a:lnTo>
                    <a:pt x="511302" y="419100"/>
                  </a:lnTo>
                  <a:close/>
                </a:path>
                <a:path w="2208529" h="462914">
                  <a:moveTo>
                    <a:pt x="511302" y="413004"/>
                  </a:moveTo>
                  <a:lnTo>
                    <a:pt x="509778" y="411480"/>
                  </a:lnTo>
                  <a:lnTo>
                    <a:pt x="508254" y="413004"/>
                  </a:lnTo>
                  <a:lnTo>
                    <a:pt x="509778" y="414528"/>
                  </a:lnTo>
                  <a:lnTo>
                    <a:pt x="511302" y="413004"/>
                  </a:lnTo>
                  <a:close/>
                </a:path>
                <a:path w="2208529" h="462914">
                  <a:moveTo>
                    <a:pt x="511302" y="406908"/>
                  </a:moveTo>
                  <a:lnTo>
                    <a:pt x="509778" y="405384"/>
                  </a:lnTo>
                  <a:lnTo>
                    <a:pt x="508254" y="406908"/>
                  </a:lnTo>
                  <a:lnTo>
                    <a:pt x="509778" y="408432"/>
                  </a:lnTo>
                  <a:lnTo>
                    <a:pt x="511302" y="406908"/>
                  </a:lnTo>
                  <a:close/>
                </a:path>
                <a:path w="2208529" h="462914">
                  <a:moveTo>
                    <a:pt x="511302" y="400812"/>
                  </a:moveTo>
                  <a:lnTo>
                    <a:pt x="509778" y="399288"/>
                  </a:lnTo>
                  <a:lnTo>
                    <a:pt x="508254" y="400812"/>
                  </a:lnTo>
                  <a:lnTo>
                    <a:pt x="509778" y="402336"/>
                  </a:lnTo>
                  <a:lnTo>
                    <a:pt x="511302" y="400812"/>
                  </a:lnTo>
                  <a:close/>
                </a:path>
                <a:path w="2208529" h="462914">
                  <a:moveTo>
                    <a:pt x="511302" y="394716"/>
                  </a:moveTo>
                  <a:lnTo>
                    <a:pt x="509778" y="393192"/>
                  </a:lnTo>
                  <a:lnTo>
                    <a:pt x="508254" y="394716"/>
                  </a:lnTo>
                  <a:lnTo>
                    <a:pt x="509778" y="396240"/>
                  </a:lnTo>
                  <a:lnTo>
                    <a:pt x="511302" y="394716"/>
                  </a:lnTo>
                  <a:close/>
                </a:path>
                <a:path w="2208529" h="462914">
                  <a:moveTo>
                    <a:pt x="511302" y="389382"/>
                  </a:moveTo>
                  <a:lnTo>
                    <a:pt x="509778" y="387858"/>
                  </a:lnTo>
                  <a:lnTo>
                    <a:pt x="508254" y="389382"/>
                  </a:lnTo>
                  <a:lnTo>
                    <a:pt x="509778" y="390906"/>
                  </a:lnTo>
                  <a:lnTo>
                    <a:pt x="511302" y="389382"/>
                  </a:lnTo>
                  <a:close/>
                </a:path>
                <a:path w="2208529" h="462914">
                  <a:moveTo>
                    <a:pt x="511302" y="383286"/>
                  </a:moveTo>
                  <a:lnTo>
                    <a:pt x="509778" y="381762"/>
                  </a:lnTo>
                  <a:lnTo>
                    <a:pt x="508254" y="383286"/>
                  </a:lnTo>
                  <a:lnTo>
                    <a:pt x="509778" y="384810"/>
                  </a:lnTo>
                  <a:lnTo>
                    <a:pt x="511302" y="383286"/>
                  </a:lnTo>
                  <a:close/>
                </a:path>
                <a:path w="2208529" h="462914">
                  <a:moveTo>
                    <a:pt x="511302" y="377190"/>
                  </a:moveTo>
                  <a:lnTo>
                    <a:pt x="509778" y="375666"/>
                  </a:lnTo>
                  <a:lnTo>
                    <a:pt x="508254" y="377190"/>
                  </a:lnTo>
                  <a:lnTo>
                    <a:pt x="509778" y="378714"/>
                  </a:lnTo>
                  <a:lnTo>
                    <a:pt x="511302" y="377190"/>
                  </a:lnTo>
                  <a:close/>
                </a:path>
                <a:path w="2208529" h="462914">
                  <a:moveTo>
                    <a:pt x="511302" y="371094"/>
                  </a:moveTo>
                  <a:lnTo>
                    <a:pt x="509778" y="369570"/>
                  </a:lnTo>
                  <a:lnTo>
                    <a:pt x="508254" y="371094"/>
                  </a:lnTo>
                  <a:lnTo>
                    <a:pt x="509778" y="372618"/>
                  </a:lnTo>
                  <a:lnTo>
                    <a:pt x="511302" y="371094"/>
                  </a:lnTo>
                  <a:close/>
                </a:path>
                <a:path w="2208529" h="462914">
                  <a:moveTo>
                    <a:pt x="511302" y="364998"/>
                  </a:moveTo>
                  <a:lnTo>
                    <a:pt x="509778" y="363474"/>
                  </a:lnTo>
                  <a:lnTo>
                    <a:pt x="508254" y="364998"/>
                  </a:lnTo>
                  <a:lnTo>
                    <a:pt x="509778" y="366522"/>
                  </a:lnTo>
                  <a:lnTo>
                    <a:pt x="511302" y="364998"/>
                  </a:lnTo>
                  <a:close/>
                </a:path>
                <a:path w="2208529" h="462914">
                  <a:moveTo>
                    <a:pt x="511302" y="358902"/>
                  </a:moveTo>
                  <a:lnTo>
                    <a:pt x="509778" y="357378"/>
                  </a:lnTo>
                  <a:lnTo>
                    <a:pt x="508254" y="358902"/>
                  </a:lnTo>
                  <a:lnTo>
                    <a:pt x="509778" y="360426"/>
                  </a:lnTo>
                  <a:lnTo>
                    <a:pt x="511302" y="358902"/>
                  </a:lnTo>
                  <a:close/>
                </a:path>
                <a:path w="2208529" h="462914">
                  <a:moveTo>
                    <a:pt x="511302" y="352806"/>
                  </a:moveTo>
                  <a:lnTo>
                    <a:pt x="509778" y="351282"/>
                  </a:lnTo>
                  <a:lnTo>
                    <a:pt x="508254" y="352806"/>
                  </a:lnTo>
                  <a:lnTo>
                    <a:pt x="509778" y="354330"/>
                  </a:lnTo>
                  <a:lnTo>
                    <a:pt x="511302" y="352806"/>
                  </a:lnTo>
                  <a:close/>
                </a:path>
                <a:path w="2208529" h="462914">
                  <a:moveTo>
                    <a:pt x="511302" y="346710"/>
                  </a:moveTo>
                  <a:lnTo>
                    <a:pt x="509778" y="345186"/>
                  </a:lnTo>
                  <a:lnTo>
                    <a:pt x="508254" y="346710"/>
                  </a:lnTo>
                  <a:lnTo>
                    <a:pt x="509778" y="348234"/>
                  </a:lnTo>
                  <a:lnTo>
                    <a:pt x="511302" y="346710"/>
                  </a:lnTo>
                  <a:close/>
                </a:path>
                <a:path w="2208529" h="462914">
                  <a:moveTo>
                    <a:pt x="511302" y="340614"/>
                  </a:moveTo>
                  <a:lnTo>
                    <a:pt x="509778" y="339090"/>
                  </a:lnTo>
                  <a:lnTo>
                    <a:pt x="508254" y="340614"/>
                  </a:lnTo>
                  <a:lnTo>
                    <a:pt x="509778" y="342138"/>
                  </a:lnTo>
                  <a:lnTo>
                    <a:pt x="511302" y="340614"/>
                  </a:lnTo>
                  <a:close/>
                </a:path>
                <a:path w="2208529" h="462914">
                  <a:moveTo>
                    <a:pt x="511302" y="334518"/>
                  </a:moveTo>
                  <a:lnTo>
                    <a:pt x="509778" y="332994"/>
                  </a:lnTo>
                  <a:lnTo>
                    <a:pt x="508254" y="334518"/>
                  </a:lnTo>
                  <a:lnTo>
                    <a:pt x="509778" y="336042"/>
                  </a:lnTo>
                  <a:lnTo>
                    <a:pt x="511302" y="334518"/>
                  </a:lnTo>
                  <a:close/>
                </a:path>
                <a:path w="2208529" h="462914">
                  <a:moveTo>
                    <a:pt x="511302" y="328422"/>
                  </a:moveTo>
                  <a:lnTo>
                    <a:pt x="509778" y="326898"/>
                  </a:lnTo>
                  <a:lnTo>
                    <a:pt x="508254" y="328422"/>
                  </a:lnTo>
                  <a:lnTo>
                    <a:pt x="509778" y="329946"/>
                  </a:lnTo>
                  <a:lnTo>
                    <a:pt x="511302" y="328422"/>
                  </a:lnTo>
                  <a:close/>
                </a:path>
                <a:path w="2208529" h="462914">
                  <a:moveTo>
                    <a:pt x="511302" y="322326"/>
                  </a:moveTo>
                  <a:lnTo>
                    <a:pt x="509778" y="320802"/>
                  </a:lnTo>
                  <a:lnTo>
                    <a:pt x="508254" y="322326"/>
                  </a:lnTo>
                  <a:lnTo>
                    <a:pt x="509778" y="323850"/>
                  </a:lnTo>
                  <a:lnTo>
                    <a:pt x="511302" y="322326"/>
                  </a:lnTo>
                  <a:close/>
                </a:path>
                <a:path w="2208529" h="462914">
                  <a:moveTo>
                    <a:pt x="511302" y="316230"/>
                  </a:moveTo>
                  <a:lnTo>
                    <a:pt x="509778" y="314706"/>
                  </a:lnTo>
                  <a:lnTo>
                    <a:pt x="508254" y="316230"/>
                  </a:lnTo>
                  <a:lnTo>
                    <a:pt x="509778" y="317754"/>
                  </a:lnTo>
                  <a:lnTo>
                    <a:pt x="511302" y="316230"/>
                  </a:lnTo>
                  <a:close/>
                </a:path>
                <a:path w="2208529" h="462914">
                  <a:moveTo>
                    <a:pt x="511302" y="310134"/>
                  </a:moveTo>
                  <a:lnTo>
                    <a:pt x="509778" y="308610"/>
                  </a:lnTo>
                  <a:lnTo>
                    <a:pt x="508254" y="310134"/>
                  </a:lnTo>
                  <a:lnTo>
                    <a:pt x="509778" y="311658"/>
                  </a:lnTo>
                  <a:lnTo>
                    <a:pt x="511302" y="310134"/>
                  </a:lnTo>
                  <a:close/>
                </a:path>
                <a:path w="2208529" h="462914">
                  <a:moveTo>
                    <a:pt x="511302" y="304038"/>
                  </a:moveTo>
                  <a:lnTo>
                    <a:pt x="509778" y="302514"/>
                  </a:lnTo>
                  <a:lnTo>
                    <a:pt x="508254" y="304038"/>
                  </a:lnTo>
                  <a:lnTo>
                    <a:pt x="509778" y="305562"/>
                  </a:lnTo>
                  <a:lnTo>
                    <a:pt x="511302" y="304038"/>
                  </a:lnTo>
                  <a:close/>
                </a:path>
                <a:path w="2208529" h="462914">
                  <a:moveTo>
                    <a:pt x="511302" y="297942"/>
                  </a:moveTo>
                  <a:lnTo>
                    <a:pt x="509778" y="296418"/>
                  </a:lnTo>
                  <a:lnTo>
                    <a:pt x="508254" y="297942"/>
                  </a:lnTo>
                  <a:lnTo>
                    <a:pt x="509778" y="299466"/>
                  </a:lnTo>
                  <a:lnTo>
                    <a:pt x="511302" y="297942"/>
                  </a:lnTo>
                  <a:close/>
                </a:path>
                <a:path w="2208529" h="462914">
                  <a:moveTo>
                    <a:pt x="511302" y="291846"/>
                  </a:moveTo>
                  <a:lnTo>
                    <a:pt x="509778" y="290322"/>
                  </a:lnTo>
                  <a:lnTo>
                    <a:pt x="508254" y="291846"/>
                  </a:lnTo>
                  <a:lnTo>
                    <a:pt x="509778" y="293370"/>
                  </a:lnTo>
                  <a:lnTo>
                    <a:pt x="511302" y="291846"/>
                  </a:lnTo>
                  <a:close/>
                </a:path>
                <a:path w="2208529" h="462914">
                  <a:moveTo>
                    <a:pt x="511302" y="285750"/>
                  </a:moveTo>
                  <a:lnTo>
                    <a:pt x="509778" y="284226"/>
                  </a:lnTo>
                  <a:lnTo>
                    <a:pt x="508254" y="285750"/>
                  </a:lnTo>
                  <a:lnTo>
                    <a:pt x="509778" y="287274"/>
                  </a:lnTo>
                  <a:lnTo>
                    <a:pt x="511302" y="285750"/>
                  </a:lnTo>
                  <a:close/>
                </a:path>
                <a:path w="2208529" h="462914">
                  <a:moveTo>
                    <a:pt x="511302" y="279654"/>
                  </a:moveTo>
                  <a:lnTo>
                    <a:pt x="509778" y="278130"/>
                  </a:lnTo>
                  <a:lnTo>
                    <a:pt x="508254" y="279654"/>
                  </a:lnTo>
                  <a:lnTo>
                    <a:pt x="509778" y="281178"/>
                  </a:lnTo>
                  <a:lnTo>
                    <a:pt x="511302" y="279654"/>
                  </a:lnTo>
                  <a:close/>
                </a:path>
                <a:path w="2208529" h="462914">
                  <a:moveTo>
                    <a:pt x="511302" y="273558"/>
                  </a:moveTo>
                  <a:lnTo>
                    <a:pt x="509778" y="272034"/>
                  </a:lnTo>
                  <a:lnTo>
                    <a:pt x="508254" y="273558"/>
                  </a:lnTo>
                  <a:lnTo>
                    <a:pt x="509778" y="275082"/>
                  </a:lnTo>
                  <a:lnTo>
                    <a:pt x="511302" y="273558"/>
                  </a:lnTo>
                  <a:close/>
                </a:path>
                <a:path w="2208529" h="462914">
                  <a:moveTo>
                    <a:pt x="511302" y="267462"/>
                  </a:moveTo>
                  <a:lnTo>
                    <a:pt x="509778" y="265938"/>
                  </a:lnTo>
                  <a:lnTo>
                    <a:pt x="508254" y="267462"/>
                  </a:lnTo>
                  <a:lnTo>
                    <a:pt x="509778" y="268986"/>
                  </a:lnTo>
                  <a:lnTo>
                    <a:pt x="511302" y="267462"/>
                  </a:lnTo>
                  <a:close/>
                </a:path>
                <a:path w="2208529" h="462914">
                  <a:moveTo>
                    <a:pt x="511302" y="261366"/>
                  </a:moveTo>
                  <a:lnTo>
                    <a:pt x="509778" y="259842"/>
                  </a:lnTo>
                  <a:lnTo>
                    <a:pt x="508254" y="261366"/>
                  </a:lnTo>
                  <a:lnTo>
                    <a:pt x="509778" y="262890"/>
                  </a:lnTo>
                  <a:lnTo>
                    <a:pt x="511302" y="261366"/>
                  </a:lnTo>
                  <a:close/>
                </a:path>
                <a:path w="2208529" h="462914">
                  <a:moveTo>
                    <a:pt x="511302" y="255270"/>
                  </a:moveTo>
                  <a:lnTo>
                    <a:pt x="509778" y="253746"/>
                  </a:lnTo>
                  <a:lnTo>
                    <a:pt x="508254" y="255270"/>
                  </a:lnTo>
                  <a:lnTo>
                    <a:pt x="509778" y="256794"/>
                  </a:lnTo>
                  <a:lnTo>
                    <a:pt x="511302" y="255270"/>
                  </a:lnTo>
                  <a:close/>
                </a:path>
                <a:path w="2208529" h="462914">
                  <a:moveTo>
                    <a:pt x="511302" y="249174"/>
                  </a:moveTo>
                  <a:lnTo>
                    <a:pt x="509778" y="247650"/>
                  </a:lnTo>
                  <a:lnTo>
                    <a:pt x="508254" y="249174"/>
                  </a:lnTo>
                  <a:lnTo>
                    <a:pt x="509778" y="250698"/>
                  </a:lnTo>
                  <a:lnTo>
                    <a:pt x="511302" y="249174"/>
                  </a:lnTo>
                  <a:close/>
                </a:path>
                <a:path w="2208529" h="462914">
                  <a:moveTo>
                    <a:pt x="511302" y="243078"/>
                  </a:moveTo>
                  <a:lnTo>
                    <a:pt x="509778" y="241554"/>
                  </a:lnTo>
                  <a:lnTo>
                    <a:pt x="508254" y="243078"/>
                  </a:lnTo>
                  <a:lnTo>
                    <a:pt x="509778" y="244602"/>
                  </a:lnTo>
                  <a:lnTo>
                    <a:pt x="511302" y="243078"/>
                  </a:lnTo>
                  <a:close/>
                </a:path>
                <a:path w="2208529" h="462914">
                  <a:moveTo>
                    <a:pt x="511302" y="236982"/>
                  </a:moveTo>
                  <a:lnTo>
                    <a:pt x="509778" y="235458"/>
                  </a:lnTo>
                  <a:lnTo>
                    <a:pt x="508254" y="236982"/>
                  </a:lnTo>
                  <a:lnTo>
                    <a:pt x="509778" y="238506"/>
                  </a:lnTo>
                  <a:lnTo>
                    <a:pt x="511302" y="236982"/>
                  </a:lnTo>
                  <a:close/>
                </a:path>
                <a:path w="2208529" h="462914">
                  <a:moveTo>
                    <a:pt x="511302" y="231648"/>
                  </a:moveTo>
                  <a:lnTo>
                    <a:pt x="509778" y="230124"/>
                  </a:lnTo>
                  <a:lnTo>
                    <a:pt x="508254" y="231648"/>
                  </a:lnTo>
                  <a:lnTo>
                    <a:pt x="509778" y="233172"/>
                  </a:lnTo>
                  <a:lnTo>
                    <a:pt x="511302" y="231648"/>
                  </a:lnTo>
                  <a:close/>
                </a:path>
                <a:path w="2208529" h="462914">
                  <a:moveTo>
                    <a:pt x="511302" y="225552"/>
                  </a:moveTo>
                  <a:lnTo>
                    <a:pt x="509778" y="224028"/>
                  </a:lnTo>
                  <a:lnTo>
                    <a:pt x="508254" y="225552"/>
                  </a:lnTo>
                  <a:lnTo>
                    <a:pt x="509778" y="227076"/>
                  </a:lnTo>
                  <a:lnTo>
                    <a:pt x="511302" y="225552"/>
                  </a:lnTo>
                  <a:close/>
                </a:path>
                <a:path w="2208529" h="462914">
                  <a:moveTo>
                    <a:pt x="511302" y="219456"/>
                  </a:moveTo>
                  <a:lnTo>
                    <a:pt x="509778" y="217932"/>
                  </a:lnTo>
                  <a:lnTo>
                    <a:pt x="508254" y="219456"/>
                  </a:lnTo>
                  <a:lnTo>
                    <a:pt x="509778" y="220980"/>
                  </a:lnTo>
                  <a:lnTo>
                    <a:pt x="511302" y="219456"/>
                  </a:lnTo>
                  <a:close/>
                </a:path>
                <a:path w="2208529" h="462914">
                  <a:moveTo>
                    <a:pt x="511302" y="213360"/>
                  </a:moveTo>
                  <a:lnTo>
                    <a:pt x="509778" y="211836"/>
                  </a:lnTo>
                  <a:lnTo>
                    <a:pt x="508254" y="213360"/>
                  </a:lnTo>
                  <a:lnTo>
                    <a:pt x="509778" y="214884"/>
                  </a:lnTo>
                  <a:lnTo>
                    <a:pt x="511302" y="213360"/>
                  </a:lnTo>
                  <a:close/>
                </a:path>
                <a:path w="2208529" h="462914">
                  <a:moveTo>
                    <a:pt x="511302" y="207264"/>
                  </a:moveTo>
                  <a:lnTo>
                    <a:pt x="509778" y="205740"/>
                  </a:lnTo>
                  <a:lnTo>
                    <a:pt x="508254" y="207264"/>
                  </a:lnTo>
                  <a:lnTo>
                    <a:pt x="509778" y="208788"/>
                  </a:lnTo>
                  <a:lnTo>
                    <a:pt x="511302" y="207264"/>
                  </a:lnTo>
                  <a:close/>
                </a:path>
                <a:path w="2208529" h="462914">
                  <a:moveTo>
                    <a:pt x="511302" y="201168"/>
                  </a:moveTo>
                  <a:lnTo>
                    <a:pt x="509778" y="199644"/>
                  </a:lnTo>
                  <a:lnTo>
                    <a:pt x="508254" y="201168"/>
                  </a:lnTo>
                  <a:lnTo>
                    <a:pt x="509778" y="202692"/>
                  </a:lnTo>
                  <a:lnTo>
                    <a:pt x="511302" y="201168"/>
                  </a:lnTo>
                  <a:close/>
                </a:path>
                <a:path w="2208529" h="462914">
                  <a:moveTo>
                    <a:pt x="511302" y="195072"/>
                  </a:moveTo>
                  <a:lnTo>
                    <a:pt x="509778" y="193548"/>
                  </a:lnTo>
                  <a:lnTo>
                    <a:pt x="508254" y="195072"/>
                  </a:lnTo>
                  <a:lnTo>
                    <a:pt x="509778" y="196596"/>
                  </a:lnTo>
                  <a:lnTo>
                    <a:pt x="511302" y="195072"/>
                  </a:lnTo>
                  <a:close/>
                </a:path>
                <a:path w="2208529" h="462914">
                  <a:moveTo>
                    <a:pt x="511302" y="188976"/>
                  </a:moveTo>
                  <a:lnTo>
                    <a:pt x="509778" y="187452"/>
                  </a:lnTo>
                  <a:lnTo>
                    <a:pt x="508254" y="188976"/>
                  </a:lnTo>
                  <a:lnTo>
                    <a:pt x="509778" y="190500"/>
                  </a:lnTo>
                  <a:lnTo>
                    <a:pt x="511302" y="188976"/>
                  </a:lnTo>
                  <a:close/>
                </a:path>
                <a:path w="2208529" h="462914">
                  <a:moveTo>
                    <a:pt x="511302" y="182880"/>
                  </a:moveTo>
                  <a:lnTo>
                    <a:pt x="509778" y="181356"/>
                  </a:lnTo>
                  <a:lnTo>
                    <a:pt x="508254" y="182880"/>
                  </a:lnTo>
                  <a:lnTo>
                    <a:pt x="509778" y="184404"/>
                  </a:lnTo>
                  <a:lnTo>
                    <a:pt x="511302" y="182880"/>
                  </a:lnTo>
                  <a:close/>
                </a:path>
                <a:path w="2208529" h="462914">
                  <a:moveTo>
                    <a:pt x="511302" y="176784"/>
                  </a:moveTo>
                  <a:lnTo>
                    <a:pt x="509778" y="175260"/>
                  </a:lnTo>
                  <a:lnTo>
                    <a:pt x="508254" y="176784"/>
                  </a:lnTo>
                  <a:lnTo>
                    <a:pt x="509778" y="178308"/>
                  </a:lnTo>
                  <a:lnTo>
                    <a:pt x="511302" y="176784"/>
                  </a:lnTo>
                  <a:close/>
                </a:path>
                <a:path w="2208529" h="462914">
                  <a:moveTo>
                    <a:pt x="511302" y="170688"/>
                  </a:moveTo>
                  <a:lnTo>
                    <a:pt x="509778" y="169164"/>
                  </a:lnTo>
                  <a:lnTo>
                    <a:pt x="508254" y="170688"/>
                  </a:lnTo>
                  <a:lnTo>
                    <a:pt x="509778" y="172212"/>
                  </a:lnTo>
                  <a:lnTo>
                    <a:pt x="511302" y="170688"/>
                  </a:lnTo>
                  <a:close/>
                </a:path>
                <a:path w="2208529" h="462914">
                  <a:moveTo>
                    <a:pt x="511302" y="164592"/>
                  </a:moveTo>
                  <a:lnTo>
                    <a:pt x="509778" y="163068"/>
                  </a:lnTo>
                  <a:lnTo>
                    <a:pt x="508254" y="164592"/>
                  </a:lnTo>
                  <a:lnTo>
                    <a:pt x="509778" y="166116"/>
                  </a:lnTo>
                  <a:lnTo>
                    <a:pt x="511302" y="164592"/>
                  </a:lnTo>
                  <a:close/>
                </a:path>
                <a:path w="2208529" h="462914">
                  <a:moveTo>
                    <a:pt x="511302" y="158496"/>
                  </a:moveTo>
                  <a:lnTo>
                    <a:pt x="509778" y="156972"/>
                  </a:lnTo>
                  <a:lnTo>
                    <a:pt x="508254" y="158496"/>
                  </a:lnTo>
                  <a:lnTo>
                    <a:pt x="509778" y="160020"/>
                  </a:lnTo>
                  <a:lnTo>
                    <a:pt x="511302" y="158496"/>
                  </a:lnTo>
                  <a:close/>
                </a:path>
                <a:path w="2208529" h="462914">
                  <a:moveTo>
                    <a:pt x="511302" y="152400"/>
                  </a:moveTo>
                  <a:lnTo>
                    <a:pt x="509778" y="150876"/>
                  </a:lnTo>
                  <a:lnTo>
                    <a:pt x="508254" y="152400"/>
                  </a:lnTo>
                  <a:lnTo>
                    <a:pt x="509778" y="153924"/>
                  </a:lnTo>
                  <a:lnTo>
                    <a:pt x="511302" y="152400"/>
                  </a:lnTo>
                  <a:close/>
                </a:path>
                <a:path w="2208529" h="462914">
                  <a:moveTo>
                    <a:pt x="511302" y="146304"/>
                  </a:moveTo>
                  <a:lnTo>
                    <a:pt x="509778" y="144780"/>
                  </a:lnTo>
                  <a:lnTo>
                    <a:pt x="508254" y="146304"/>
                  </a:lnTo>
                  <a:lnTo>
                    <a:pt x="509778" y="147828"/>
                  </a:lnTo>
                  <a:lnTo>
                    <a:pt x="511302" y="146304"/>
                  </a:lnTo>
                  <a:close/>
                </a:path>
                <a:path w="2208529" h="462914">
                  <a:moveTo>
                    <a:pt x="511302" y="140208"/>
                  </a:moveTo>
                  <a:lnTo>
                    <a:pt x="509778" y="138684"/>
                  </a:lnTo>
                  <a:lnTo>
                    <a:pt x="508254" y="140208"/>
                  </a:lnTo>
                  <a:lnTo>
                    <a:pt x="509778" y="141732"/>
                  </a:lnTo>
                  <a:lnTo>
                    <a:pt x="511302" y="140208"/>
                  </a:lnTo>
                  <a:close/>
                </a:path>
                <a:path w="2208529" h="462914">
                  <a:moveTo>
                    <a:pt x="511302" y="134112"/>
                  </a:moveTo>
                  <a:lnTo>
                    <a:pt x="509778" y="132588"/>
                  </a:lnTo>
                  <a:lnTo>
                    <a:pt x="508254" y="134112"/>
                  </a:lnTo>
                  <a:lnTo>
                    <a:pt x="509778" y="135636"/>
                  </a:lnTo>
                  <a:lnTo>
                    <a:pt x="511302" y="134112"/>
                  </a:lnTo>
                  <a:close/>
                </a:path>
                <a:path w="2208529" h="462914">
                  <a:moveTo>
                    <a:pt x="511302" y="128016"/>
                  </a:moveTo>
                  <a:lnTo>
                    <a:pt x="509778" y="126492"/>
                  </a:lnTo>
                  <a:lnTo>
                    <a:pt x="508254" y="128016"/>
                  </a:lnTo>
                  <a:lnTo>
                    <a:pt x="509778" y="129540"/>
                  </a:lnTo>
                  <a:lnTo>
                    <a:pt x="511302" y="128016"/>
                  </a:lnTo>
                  <a:close/>
                </a:path>
                <a:path w="2208529" h="462914">
                  <a:moveTo>
                    <a:pt x="511302" y="121920"/>
                  </a:moveTo>
                  <a:lnTo>
                    <a:pt x="509778" y="120396"/>
                  </a:lnTo>
                  <a:lnTo>
                    <a:pt x="508254" y="121920"/>
                  </a:lnTo>
                  <a:lnTo>
                    <a:pt x="509778" y="123444"/>
                  </a:lnTo>
                  <a:lnTo>
                    <a:pt x="511302" y="121920"/>
                  </a:lnTo>
                  <a:close/>
                </a:path>
                <a:path w="2208529" h="462914">
                  <a:moveTo>
                    <a:pt x="511302" y="115824"/>
                  </a:moveTo>
                  <a:lnTo>
                    <a:pt x="509778" y="114300"/>
                  </a:lnTo>
                  <a:lnTo>
                    <a:pt x="508254" y="115824"/>
                  </a:lnTo>
                  <a:lnTo>
                    <a:pt x="509778" y="117348"/>
                  </a:lnTo>
                  <a:lnTo>
                    <a:pt x="511302" y="115824"/>
                  </a:lnTo>
                  <a:close/>
                </a:path>
                <a:path w="2208529" h="462914">
                  <a:moveTo>
                    <a:pt x="511302" y="109728"/>
                  </a:moveTo>
                  <a:lnTo>
                    <a:pt x="509778" y="108204"/>
                  </a:lnTo>
                  <a:lnTo>
                    <a:pt x="508254" y="109728"/>
                  </a:lnTo>
                  <a:lnTo>
                    <a:pt x="509778" y="111252"/>
                  </a:lnTo>
                  <a:lnTo>
                    <a:pt x="511302" y="109728"/>
                  </a:lnTo>
                  <a:close/>
                </a:path>
                <a:path w="2208529" h="462914">
                  <a:moveTo>
                    <a:pt x="511302" y="103632"/>
                  </a:moveTo>
                  <a:lnTo>
                    <a:pt x="509778" y="102108"/>
                  </a:lnTo>
                  <a:lnTo>
                    <a:pt x="508254" y="103632"/>
                  </a:lnTo>
                  <a:lnTo>
                    <a:pt x="509778" y="105156"/>
                  </a:lnTo>
                  <a:lnTo>
                    <a:pt x="511302" y="103632"/>
                  </a:lnTo>
                  <a:close/>
                </a:path>
                <a:path w="2208529" h="462914">
                  <a:moveTo>
                    <a:pt x="511302" y="97536"/>
                  </a:moveTo>
                  <a:lnTo>
                    <a:pt x="509778" y="96012"/>
                  </a:lnTo>
                  <a:lnTo>
                    <a:pt x="508254" y="97536"/>
                  </a:lnTo>
                  <a:lnTo>
                    <a:pt x="509778" y="99060"/>
                  </a:lnTo>
                  <a:lnTo>
                    <a:pt x="511302" y="97536"/>
                  </a:lnTo>
                  <a:close/>
                </a:path>
                <a:path w="2208529" h="462914">
                  <a:moveTo>
                    <a:pt x="511302" y="91440"/>
                  </a:moveTo>
                  <a:lnTo>
                    <a:pt x="509778" y="89916"/>
                  </a:lnTo>
                  <a:lnTo>
                    <a:pt x="508254" y="91440"/>
                  </a:lnTo>
                  <a:lnTo>
                    <a:pt x="509778" y="92964"/>
                  </a:lnTo>
                  <a:lnTo>
                    <a:pt x="511302" y="91440"/>
                  </a:lnTo>
                  <a:close/>
                </a:path>
                <a:path w="2208529" h="462914">
                  <a:moveTo>
                    <a:pt x="511302" y="85344"/>
                  </a:moveTo>
                  <a:lnTo>
                    <a:pt x="509778" y="83820"/>
                  </a:lnTo>
                  <a:lnTo>
                    <a:pt x="508254" y="85344"/>
                  </a:lnTo>
                  <a:lnTo>
                    <a:pt x="509778" y="86868"/>
                  </a:lnTo>
                  <a:lnTo>
                    <a:pt x="511302" y="85344"/>
                  </a:lnTo>
                  <a:close/>
                </a:path>
                <a:path w="2208529" h="462914">
                  <a:moveTo>
                    <a:pt x="511302" y="79248"/>
                  </a:moveTo>
                  <a:lnTo>
                    <a:pt x="509778" y="78486"/>
                  </a:lnTo>
                  <a:lnTo>
                    <a:pt x="508254" y="79248"/>
                  </a:lnTo>
                  <a:lnTo>
                    <a:pt x="508254" y="80010"/>
                  </a:lnTo>
                  <a:lnTo>
                    <a:pt x="509778" y="80772"/>
                  </a:lnTo>
                  <a:lnTo>
                    <a:pt x="511302" y="80010"/>
                  </a:lnTo>
                  <a:lnTo>
                    <a:pt x="511302" y="79248"/>
                  </a:lnTo>
                  <a:close/>
                </a:path>
                <a:path w="2208529" h="462914">
                  <a:moveTo>
                    <a:pt x="511302" y="73914"/>
                  </a:moveTo>
                  <a:lnTo>
                    <a:pt x="509778" y="72390"/>
                  </a:lnTo>
                  <a:lnTo>
                    <a:pt x="508254" y="73914"/>
                  </a:lnTo>
                  <a:lnTo>
                    <a:pt x="509778" y="75438"/>
                  </a:lnTo>
                  <a:lnTo>
                    <a:pt x="511302" y="73914"/>
                  </a:lnTo>
                  <a:close/>
                </a:path>
                <a:path w="2208529" h="462914">
                  <a:moveTo>
                    <a:pt x="511302" y="67818"/>
                  </a:moveTo>
                  <a:lnTo>
                    <a:pt x="509778" y="66294"/>
                  </a:lnTo>
                  <a:lnTo>
                    <a:pt x="508254" y="67818"/>
                  </a:lnTo>
                  <a:lnTo>
                    <a:pt x="509778" y="69342"/>
                  </a:lnTo>
                  <a:lnTo>
                    <a:pt x="511302" y="67818"/>
                  </a:lnTo>
                  <a:close/>
                </a:path>
                <a:path w="2208529" h="462914">
                  <a:moveTo>
                    <a:pt x="511302" y="61722"/>
                  </a:moveTo>
                  <a:lnTo>
                    <a:pt x="509778" y="60198"/>
                  </a:lnTo>
                  <a:lnTo>
                    <a:pt x="508254" y="61722"/>
                  </a:lnTo>
                  <a:lnTo>
                    <a:pt x="509778" y="63246"/>
                  </a:lnTo>
                  <a:lnTo>
                    <a:pt x="511302" y="61722"/>
                  </a:lnTo>
                  <a:close/>
                </a:path>
                <a:path w="2208529" h="462914">
                  <a:moveTo>
                    <a:pt x="511302" y="55626"/>
                  </a:moveTo>
                  <a:lnTo>
                    <a:pt x="509778" y="54102"/>
                  </a:lnTo>
                  <a:lnTo>
                    <a:pt x="508254" y="55626"/>
                  </a:lnTo>
                  <a:lnTo>
                    <a:pt x="509778" y="57150"/>
                  </a:lnTo>
                  <a:lnTo>
                    <a:pt x="511302" y="55626"/>
                  </a:lnTo>
                  <a:close/>
                </a:path>
                <a:path w="2208529" h="462914">
                  <a:moveTo>
                    <a:pt x="511302" y="49530"/>
                  </a:moveTo>
                  <a:lnTo>
                    <a:pt x="509778" y="48006"/>
                  </a:lnTo>
                  <a:lnTo>
                    <a:pt x="508254" y="49530"/>
                  </a:lnTo>
                  <a:lnTo>
                    <a:pt x="509778" y="51054"/>
                  </a:lnTo>
                  <a:lnTo>
                    <a:pt x="511302" y="49530"/>
                  </a:lnTo>
                  <a:close/>
                </a:path>
                <a:path w="2208529" h="462914">
                  <a:moveTo>
                    <a:pt x="511302" y="43434"/>
                  </a:moveTo>
                  <a:lnTo>
                    <a:pt x="509778" y="41910"/>
                  </a:lnTo>
                  <a:lnTo>
                    <a:pt x="508254" y="43434"/>
                  </a:lnTo>
                  <a:lnTo>
                    <a:pt x="509778" y="44958"/>
                  </a:lnTo>
                  <a:lnTo>
                    <a:pt x="511302" y="43434"/>
                  </a:lnTo>
                  <a:close/>
                </a:path>
                <a:path w="2208529" h="462914">
                  <a:moveTo>
                    <a:pt x="511302" y="37338"/>
                  </a:moveTo>
                  <a:lnTo>
                    <a:pt x="509778" y="35814"/>
                  </a:lnTo>
                  <a:lnTo>
                    <a:pt x="508254" y="37338"/>
                  </a:lnTo>
                  <a:lnTo>
                    <a:pt x="509778" y="38862"/>
                  </a:lnTo>
                  <a:lnTo>
                    <a:pt x="511302" y="37338"/>
                  </a:lnTo>
                  <a:close/>
                </a:path>
                <a:path w="2208529" h="462914">
                  <a:moveTo>
                    <a:pt x="511302" y="31242"/>
                  </a:moveTo>
                  <a:lnTo>
                    <a:pt x="509778" y="29718"/>
                  </a:lnTo>
                  <a:lnTo>
                    <a:pt x="508254" y="31242"/>
                  </a:lnTo>
                  <a:lnTo>
                    <a:pt x="509778" y="32766"/>
                  </a:lnTo>
                  <a:lnTo>
                    <a:pt x="511302" y="31242"/>
                  </a:lnTo>
                  <a:close/>
                </a:path>
                <a:path w="2208529" h="462914">
                  <a:moveTo>
                    <a:pt x="511302" y="25146"/>
                  </a:moveTo>
                  <a:lnTo>
                    <a:pt x="509778" y="23622"/>
                  </a:lnTo>
                  <a:lnTo>
                    <a:pt x="508254" y="25146"/>
                  </a:lnTo>
                  <a:lnTo>
                    <a:pt x="509778" y="26670"/>
                  </a:lnTo>
                  <a:lnTo>
                    <a:pt x="511302" y="25146"/>
                  </a:lnTo>
                  <a:close/>
                </a:path>
                <a:path w="2208529" h="462914">
                  <a:moveTo>
                    <a:pt x="511302" y="19050"/>
                  </a:moveTo>
                  <a:lnTo>
                    <a:pt x="509778" y="17526"/>
                  </a:lnTo>
                  <a:lnTo>
                    <a:pt x="508254" y="19050"/>
                  </a:lnTo>
                  <a:lnTo>
                    <a:pt x="509778" y="20574"/>
                  </a:lnTo>
                  <a:lnTo>
                    <a:pt x="511302" y="19050"/>
                  </a:lnTo>
                  <a:close/>
                </a:path>
                <a:path w="2208529" h="462914">
                  <a:moveTo>
                    <a:pt x="511302" y="12954"/>
                  </a:moveTo>
                  <a:lnTo>
                    <a:pt x="509778" y="11430"/>
                  </a:lnTo>
                  <a:lnTo>
                    <a:pt x="508254" y="12954"/>
                  </a:lnTo>
                  <a:lnTo>
                    <a:pt x="509778" y="14478"/>
                  </a:lnTo>
                  <a:lnTo>
                    <a:pt x="511302" y="12954"/>
                  </a:lnTo>
                  <a:close/>
                </a:path>
                <a:path w="2208529" h="462914">
                  <a:moveTo>
                    <a:pt x="511302" y="6858"/>
                  </a:moveTo>
                  <a:lnTo>
                    <a:pt x="509778" y="5334"/>
                  </a:lnTo>
                  <a:lnTo>
                    <a:pt x="508254" y="6858"/>
                  </a:lnTo>
                  <a:lnTo>
                    <a:pt x="509778" y="8382"/>
                  </a:lnTo>
                  <a:lnTo>
                    <a:pt x="511302" y="6858"/>
                  </a:lnTo>
                  <a:close/>
                </a:path>
                <a:path w="2208529" h="462914">
                  <a:moveTo>
                    <a:pt x="511302" y="762"/>
                  </a:moveTo>
                  <a:lnTo>
                    <a:pt x="510540" y="0"/>
                  </a:lnTo>
                  <a:lnTo>
                    <a:pt x="509016" y="0"/>
                  </a:lnTo>
                  <a:lnTo>
                    <a:pt x="508254" y="762"/>
                  </a:lnTo>
                  <a:lnTo>
                    <a:pt x="509778" y="2286"/>
                  </a:lnTo>
                  <a:lnTo>
                    <a:pt x="511302" y="762"/>
                  </a:lnTo>
                  <a:close/>
                </a:path>
                <a:path w="2208529" h="462914">
                  <a:moveTo>
                    <a:pt x="753618" y="455676"/>
                  </a:moveTo>
                  <a:lnTo>
                    <a:pt x="752094" y="454152"/>
                  </a:lnTo>
                  <a:lnTo>
                    <a:pt x="750570" y="455676"/>
                  </a:lnTo>
                  <a:lnTo>
                    <a:pt x="752094" y="457200"/>
                  </a:lnTo>
                  <a:lnTo>
                    <a:pt x="753618" y="455676"/>
                  </a:lnTo>
                  <a:close/>
                </a:path>
                <a:path w="2208529" h="462914">
                  <a:moveTo>
                    <a:pt x="753618" y="449580"/>
                  </a:moveTo>
                  <a:lnTo>
                    <a:pt x="752094" y="448056"/>
                  </a:lnTo>
                  <a:lnTo>
                    <a:pt x="750570" y="449580"/>
                  </a:lnTo>
                  <a:lnTo>
                    <a:pt x="752094" y="451104"/>
                  </a:lnTo>
                  <a:lnTo>
                    <a:pt x="753618" y="449580"/>
                  </a:lnTo>
                  <a:close/>
                </a:path>
                <a:path w="2208529" h="462914">
                  <a:moveTo>
                    <a:pt x="753618" y="443484"/>
                  </a:moveTo>
                  <a:lnTo>
                    <a:pt x="752094" y="441960"/>
                  </a:lnTo>
                  <a:lnTo>
                    <a:pt x="750570" y="443484"/>
                  </a:lnTo>
                  <a:lnTo>
                    <a:pt x="752094" y="445008"/>
                  </a:lnTo>
                  <a:lnTo>
                    <a:pt x="753618" y="443484"/>
                  </a:lnTo>
                  <a:close/>
                </a:path>
                <a:path w="2208529" h="462914">
                  <a:moveTo>
                    <a:pt x="753618" y="437388"/>
                  </a:moveTo>
                  <a:lnTo>
                    <a:pt x="752094" y="435864"/>
                  </a:lnTo>
                  <a:lnTo>
                    <a:pt x="750570" y="437388"/>
                  </a:lnTo>
                  <a:lnTo>
                    <a:pt x="752094" y="438912"/>
                  </a:lnTo>
                  <a:lnTo>
                    <a:pt x="753618" y="437388"/>
                  </a:lnTo>
                  <a:close/>
                </a:path>
                <a:path w="2208529" h="462914">
                  <a:moveTo>
                    <a:pt x="753618" y="431292"/>
                  </a:moveTo>
                  <a:lnTo>
                    <a:pt x="752094" y="429768"/>
                  </a:lnTo>
                  <a:lnTo>
                    <a:pt x="750570" y="431292"/>
                  </a:lnTo>
                  <a:lnTo>
                    <a:pt x="752094" y="432816"/>
                  </a:lnTo>
                  <a:lnTo>
                    <a:pt x="753618" y="431292"/>
                  </a:lnTo>
                  <a:close/>
                </a:path>
                <a:path w="2208529" h="462914">
                  <a:moveTo>
                    <a:pt x="753618" y="425196"/>
                  </a:moveTo>
                  <a:lnTo>
                    <a:pt x="752094" y="423672"/>
                  </a:lnTo>
                  <a:lnTo>
                    <a:pt x="750570" y="425196"/>
                  </a:lnTo>
                  <a:lnTo>
                    <a:pt x="752094" y="426720"/>
                  </a:lnTo>
                  <a:lnTo>
                    <a:pt x="753618" y="425196"/>
                  </a:lnTo>
                  <a:close/>
                </a:path>
                <a:path w="2208529" h="462914">
                  <a:moveTo>
                    <a:pt x="753618" y="419100"/>
                  </a:moveTo>
                  <a:lnTo>
                    <a:pt x="752094" y="417576"/>
                  </a:lnTo>
                  <a:lnTo>
                    <a:pt x="750570" y="419100"/>
                  </a:lnTo>
                  <a:lnTo>
                    <a:pt x="752094" y="420624"/>
                  </a:lnTo>
                  <a:lnTo>
                    <a:pt x="753618" y="419100"/>
                  </a:lnTo>
                  <a:close/>
                </a:path>
                <a:path w="2208529" h="462914">
                  <a:moveTo>
                    <a:pt x="753618" y="413004"/>
                  </a:moveTo>
                  <a:lnTo>
                    <a:pt x="752094" y="411480"/>
                  </a:lnTo>
                  <a:lnTo>
                    <a:pt x="750570" y="413004"/>
                  </a:lnTo>
                  <a:lnTo>
                    <a:pt x="752094" y="414528"/>
                  </a:lnTo>
                  <a:lnTo>
                    <a:pt x="753618" y="413004"/>
                  </a:lnTo>
                  <a:close/>
                </a:path>
                <a:path w="2208529" h="462914">
                  <a:moveTo>
                    <a:pt x="753618" y="406908"/>
                  </a:moveTo>
                  <a:lnTo>
                    <a:pt x="752094" y="405384"/>
                  </a:lnTo>
                  <a:lnTo>
                    <a:pt x="750570" y="406908"/>
                  </a:lnTo>
                  <a:lnTo>
                    <a:pt x="752094" y="408432"/>
                  </a:lnTo>
                  <a:lnTo>
                    <a:pt x="753618" y="406908"/>
                  </a:lnTo>
                  <a:close/>
                </a:path>
                <a:path w="2208529" h="462914">
                  <a:moveTo>
                    <a:pt x="753618" y="400812"/>
                  </a:moveTo>
                  <a:lnTo>
                    <a:pt x="752094" y="399288"/>
                  </a:lnTo>
                  <a:lnTo>
                    <a:pt x="750570" y="400812"/>
                  </a:lnTo>
                  <a:lnTo>
                    <a:pt x="752094" y="402336"/>
                  </a:lnTo>
                  <a:lnTo>
                    <a:pt x="753618" y="400812"/>
                  </a:lnTo>
                  <a:close/>
                </a:path>
                <a:path w="2208529" h="462914">
                  <a:moveTo>
                    <a:pt x="753618" y="394716"/>
                  </a:moveTo>
                  <a:lnTo>
                    <a:pt x="752094" y="393192"/>
                  </a:lnTo>
                  <a:lnTo>
                    <a:pt x="750570" y="394716"/>
                  </a:lnTo>
                  <a:lnTo>
                    <a:pt x="752094" y="396240"/>
                  </a:lnTo>
                  <a:lnTo>
                    <a:pt x="753618" y="394716"/>
                  </a:lnTo>
                  <a:close/>
                </a:path>
                <a:path w="2208529" h="462914">
                  <a:moveTo>
                    <a:pt x="753618" y="389382"/>
                  </a:moveTo>
                  <a:lnTo>
                    <a:pt x="752094" y="387858"/>
                  </a:lnTo>
                  <a:lnTo>
                    <a:pt x="750570" y="389382"/>
                  </a:lnTo>
                  <a:lnTo>
                    <a:pt x="752094" y="390906"/>
                  </a:lnTo>
                  <a:lnTo>
                    <a:pt x="753618" y="389382"/>
                  </a:lnTo>
                  <a:close/>
                </a:path>
                <a:path w="2208529" h="462914">
                  <a:moveTo>
                    <a:pt x="753618" y="383286"/>
                  </a:moveTo>
                  <a:lnTo>
                    <a:pt x="752094" y="381762"/>
                  </a:lnTo>
                  <a:lnTo>
                    <a:pt x="750570" y="383286"/>
                  </a:lnTo>
                  <a:lnTo>
                    <a:pt x="752094" y="384810"/>
                  </a:lnTo>
                  <a:lnTo>
                    <a:pt x="753618" y="383286"/>
                  </a:lnTo>
                  <a:close/>
                </a:path>
                <a:path w="2208529" h="462914">
                  <a:moveTo>
                    <a:pt x="753618" y="377190"/>
                  </a:moveTo>
                  <a:lnTo>
                    <a:pt x="752094" y="375666"/>
                  </a:lnTo>
                  <a:lnTo>
                    <a:pt x="750570" y="377190"/>
                  </a:lnTo>
                  <a:lnTo>
                    <a:pt x="752094" y="378714"/>
                  </a:lnTo>
                  <a:lnTo>
                    <a:pt x="753618" y="377190"/>
                  </a:lnTo>
                  <a:close/>
                </a:path>
                <a:path w="2208529" h="462914">
                  <a:moveTo>
                    <a:pt x="753618" y="371094"/>
                  </a:moveTo>
                  <a:lnTo>
                    <a:pt x="752094" y="369570"/>
                  </a:lnTo>
                  <a:lnTo>
                    <a:pt x="750570" y="371094"/>
                  </a:lnTo>
                  <a:lnTo>
                    <a:pt x="752094" y="372618"/>
                  </a:lnTo>
                  <a:lnTo>
                    <a:pt x="753618" y="371094"/>
                  </a:lnTo>
                  <a:close/>
                </a:path>
                <a:path w="2208529" h="462914">
                  <a:moveTo>
                    <a:pt x="753618" y="364998"/>
                  </a:moveTo>
                  <a:lnTo>
                    <a:pt x="752094" y="363474"/>
                  </a:lnTo>
                  <a:lnTo>
                    <a:pt x="750570" y="364998"/>
                  </a:lnTo>
                  <a:lnTo>
                    <a:pt x="752094" y="366522"/>
                  </a:lnTo>
                  <a:lnTo>
                    <a:pt x="753618" y="364998"/>
                  </a:lnTo>
                  <a:close/>
                </a:path>
                <a:path w="2208529" h="462914">
                  <a:moveTo>
                    <a:pt x="753618" y="358902"/>
                  </a:moveTo>
                  <a:lnTo>
                    <a:pt x="752094" y="357378"/>
                  </a:lnTo>
                  <a:lnTo>
                    <a:pt x="750570" y="358902"/>
                  </a:lnTo>
                  <a:lnTo>
                    <a:pt x="752094" y="360426"/>
                  </a:lnTo>
                  <a:lnTo>
                    <a:pt x="753618" y="358902"/>
                  </a:lnTo>
                  <a:close/>
                </a:path>
                <a:path w="2208529" h="462914">
                  <a:moveTo>
                    <a:pt x="753618" y="352806"/>
                  </a:moveTo>
                  <a:lnTo>
                    <a:pt x="752094" y="351282"/>
                  </a:lnTo>
                  <a:lnTo>
                    <a:pt x="750570" y="352806"/>
                  </a:lnTo>
                  <a:lnTo>
                    <a:pt x="752094" y="354330"/>
                  </a:lnTo>
                  <a:lnTo>
                    <a:pt x="753618" y="352806"/>
                  </a:lnTo>
                  <a:close/>
                </a:path>
                <a:path w="2208529" h="462914">
                  <a:moveTo>
                    <a:pt x="753618" y="346710"/>
                  </a:moveTo>
                  <a:lnTo>
                    <a:pt x="752094" y="345186"/>
                  </a:lnTo>
                  <a:lnTo>
                    <a:pt x="750570" y="346710"/>
                  </a:lnTo>
                  <a:lnTo>
                    <a:pt x="752094" y="348234"/>
                  </a:lnTo>
                  <a:lnTo>
                    <a:pt x="753618" y="346710"/>
                  </a:lnTo>
                  <a:close/>
                </a:path>
                <a:path w="2208529" h="462914">
                  <a:moveTo>
                    <a:pt x="753618" y="340614"/>
                  </a:moveTo>
                  <a:lnTo>
                    <a:pt x="752094" y="339090"/>
                  </a:lnTo>
                  <a:lnTo>
                    <a:pt x="750570" y="340614"/>
                  </a:lnTo>
                  <a:lnTo>
                    <a:pt x="752094" y="342138"/>
                  </a:lnTo>
                  <a:lnTo>
                    <a:pt x="753618" y="340614"/>
                  </a:lnTo>
                  <a:close/>
                </a:path>
                <a:path w="2208529" h="462914">
                  <a:moveTo>
                    <a:pt x="753618" y="334518"/>
                  </a:moveTo>
                  <a:lnTo>
                    <a:pt x="752094" y="332994"/>
                  </a:lnTo>
                  <a:lnTo>
                    <a:pt x="750570" y="334518"/>
                  </a:lnTo>
                  <a:lnTo>
                    <a:pt x="752094" y="336042"/>
                  </a:lnTo>
                  <a:lnTo>
                    <a:pt x="753618" y="334518"/>
                  </a:lnTo>
                  <a:close/>
                </a:path>
                <a:path w="2208529" h="462914">
                  <a:moveTo>
                    <a:pt x="753618" y="328422"/>
                  </a:moveTo>
                  <a:lnTo>
                    <a:pt x="752094" y="326898"/>
                  </a:lnTo>
                  <a:lnTo>
                    <a:pt x="750570" y="328422"/>
                  </a:lnTo>
                  <a:lnTo>
                    <a:pt x="752094" y="329946"/>
                  </a:lnTo>
                  <a:lnTo>
                    <a:pt x="753618" y="328422"/>
                  </a:lnTo>
                  <a:close/>
                </a:path>
                <a:path w="2208529" h="462914">
                  <a:moveTo>
                    <a:pt x="753618" y="322326"/>
                  </a:moveTo>
                  <a:lnTo>
                    <a:pt x="752094" y="320802"/>
                  </a:lnTo>
                  <a:lnTo>
                    <a:pt x="750570" y="322326"/>
                  </a:lnTo>
                  <a:lnTo>
                    <a:pt x="752094" y="323850"/>
                  </a:lnTo>
                  <a:lnTo>
                    <a:pt x="753618" y="322326"/>
                  </a:lnTo>
                  <a:close/>
                </a:path>
                <a:path w="2208529" h="462914">
                  <a:moveTo>
                    <a:pt x="753618" y="316230"/>
                  </a:moveTo>
                  <a:lnTo>
                    <a:pt x="752094" y="314706"/>
                  </a:lnTo>
                  <a:lnTo>
                    <a:pt x="750570" y="316230"/>
                  </a:lnTo>
                  <a:lnTo>
                    <a:pt x="752094" y="317754"/>
                  </a:lnTo>
                  <a:lnTo>
                    <a:pt x="753618" y="316230"/>
                  </a:lnTo>
                  <a:close/>
                </a:path>
                <a:path w="2208529" h="462914">
                  <a:moveTo>
                    <a:pt x="753618" y="310134"/>
                  </a:moveTo>
                  <a:lnTo>
                    <a:pt x="752094" y="308610"/>
                  </a:lnTo>
                  <a:lnTo>
                    <a:pt x="750570" y="310134"/>
                  </a:lnTo>
                  <a:lnTo>
                    <a:pt x="752094" y="311658"/>
                  </a:lnTo>
                  <a:lnTo>
                    <a:pt x="753618" y="310134"/>
                  </a:lnTo>
                  <a:close/>
                </a:path>
                <a:path w="2208529" h="462914">
                  <a:moveTo>
                    <a:pt x="753618" y="304038"/>
                  </a:moveTo>
                  <a:lnTo>
                    <a:pt x="752094" y="302514"/>
                  </a:lnTo>
                  <a:lnTo>
                    <a:pt x="750570" y="304038"/>
                  </a:lnTo>
                  <a:lnTo>
                    <a:pt x="752094" y="305562"/>
                  </a:lnTo>
                  <a:lnTo>
                    <a:pt x="753618" y="304038"/>
                  </a:lnTo>
                  <a:close/>
                </a:path>
                <a:path w="2208529" h="462914">
                  <a:moveTo>
                    <a:pt x="753618" y="297942"/>
                  </a:moveTo>
                  <a:lnTo>
                    <a:pt x="752094" y="296418"/>
                  </a:lnTo>
                  <a:lnTo>
                    <a:pt x="750570" y="297942"/>
                  </a:lnTo>
                  <a:lnTo>
                    <a:pt x="752094" y="299466"/>
                  </a:lnTo>
                  <a:lnTo>
                    <a:pt x="753618" y="297942"/>
                  </a:lnTo>
                  <a:close/>
                </a:path>
                <a:path w="2208529" h="462914">
                  <a:moveTo>
                    <a:pt x="753618" y="291846"/>
                  </a:moveTo>
                  <a:lnTo>
                    <a:pt x="752094" y="290322"/>
                  </a:lnTo>
                  <a:lnTo>
                    <a:pt x="750570" y="291846"/>
                  </a:lnTo>
                  <a:lnTo>
                    <a:pt x="752094" y="293370"/>
                  </a:lnTo>
                  <a:lnTo>
                    <a:pt x="753618" y="291846"/>
                  </a:lnTo>
                  <a:close/>
                </a:path>
                <a:path w="2208529" h="462914">
                  <a:moveTo>
                    <a:pt x="753618" y="285750"/>
                  </a:moveTo>
                  <a:lnTo>
                    <a:pt x="752094" y="284226"/>
                  </a:lnTo>
                  <a:lnTo>
                    <a:pt x="750570" y="285750"/>
                  </a:lnTo>
                  <a:lnTo>
                    <a:pt x="752094" y="287274"/>
                  </a:lnTo>
                  <a:lnTo>
                    <a:pt x="753618" y="285750"/>
                  </a:lnTo>
                  <a:close/>
                </a:path>
                <a:path w="2208529" h="462914">
                  <a:moveTo>
                    <a:pt x="753618" y="279654"/>
                  </a:moveTo>
                  <a:lnTo>
                    <a:pt x="752094" y="278130"/>
                  </a:lnTo>
                  <a:lnTo>
                    <a:pt x="750570" y="279654"/>
                  </a:lnTo>
                  <a:lnTo>
                    <a:pt x="752094" y="281178"/>
                  </a:lnTo>
                  <a:lnTo>
                    <a:pt x="753618" y="279654"/>
                  </a:lnTo>
                  <a:close/>
                </a:path>
                <a:path w="2208529" h="462914">
                  <a:moveTo>
                    <a:pt x="753618" y="273558"/>
                  </a:moveTo>
                  <a:lnTo>
                    <a:pt x="752094" y="272034"/>
                  </a:lnTo>
                  <a:lnTo>
                    <a:pt x="750570" y="273558"/>
                  </a:lnTo>
                  <a:lnTo>
                    <a:pt x="752094" y="275082"/>
                  </a:lnTo>
                  <a:lnTo>
                    <a:pt x="753618" y="273558"/>
                  </a:lnTo>
                  <a:close/>
                </a:path>
                <a:path w="2208529" h="462914">
                  <a:moveTo>
                    <a:pt x="753618" y="267462"/>
                  </a:moveTo>
                  <a:lnTo>
                    <a:pt x="752094" y="265938"/>
                  </a:lnTo>
                  <a:lnTo>
                    <a:pt x="750570" y="267462"/>
                  </a:lnTo>
                  <a:lnTo>
                    <a:pt x="752094" y="268986"/>
                  </a:lnTo>
                  <a:lnTo>
                    <a:pt x="753618" y="267462"/>
                  </a:lnTo>
                  <a:close/>
                </a:path>
                <a:path w="2208529" h="462914">
                  <a:moveTo>
                    <a:pt x="753618" y="261366"/>
                  </a:moveTo>
                  <a:lnTo>
                    <a:pt x="752094" y="259842"/>
                  </a:lnTo>
                  <a:lnTo>
                    <a:pt x="750570" y="261366"/>
                  </a:lnTo>
                  <a:lnTo>
                    <a:pt x="752094" y="262890"/>
                  </a:lnTo>
                  <a:lnTo>
                    <a:pt x="753618" y="261366"/>
                  </a:lnTo>
                  <a:close/>
                </a:path>
                <a:path w="2208529" h="462914">
                  <a:moveTo>
                    <a:pt x="753618" y="255270"/>
                  </a:moveTo>
                  <a:lnTo>
                    <a:pt x="752094" y="253746"/>
                  </a:lnTo>
                  <a:lnTo>
                    <a:pt x="750570" y="255270"/>
                  </a:lnTo>
                  <a:lnTo>
                    <a:pt x="752094" y="256794"/>
                  </a:lnTo>
                  <a:lnTo>
                    <a:pt x="753618" y="255270"/>
                  </a:lnTo>
                  <a:close/>
                </a:path>
                <a:path w="2208529" h="462914">
                  <a:moveTo>
                    <a:pt x="753618" y="249174"/>
                  </a:moveTo>
                  <a:lnTo>
                    <a:pt x="752094" y="247650"/>
                  </a:lnTo>
                  <a:lnTo>
                    <a:pt x="750570" y="249174"/>
                  </a:lnTo>
                  <a:lnTo>
                    <a:pt x="752094" y="250698"/>
                  </a:lnTo>
                  <a:lnTo>
                    <a:pt x="753618" y="249174"/>
                  </a:lnTo>
                  <a:close/>
                </a:path>
                <a:path w="2208529" h="462914">
                  <a:moveTo>
                    <a:pt x="753618" y="243078"/>
                  </a:moveTo>
                  <a:lnTo>
                    <a:pt x="752094" y="241554"/>
                  </a:lnTo>
                  <a:lnTo>
                    <a:pt x="750570" y="243078"/>
                  </a:lnTo>
                  <a:lnTo>
                    <a:pt x="752094" y="244602"/>
                  </a:lnTo>
                  <a:lnTo>
                    <a:pt x="753618" y="243078"/>
                  </a:lnTo>
                  <a:close/>
                </a:path>
                <a:path w="2208529" h="462914">
                  <a:moveTo>
                    <a:pt x="753618" y="236982"/>
                  </a:moveTo>
                  <a:lnTo>
                    <a:pt x="752094" y="235458"/>
                  </a:lnTo>
                  <a:lnTo>
                    <a:pt x="750570" y="236982"/>
                  </a:lnTo>
                  <a:lnTo>
                    <a:pt x="752094" y="238506"/>
                  </a:lnTo>
                  <a:lnTo>
                    <a:pt x="753618" y="236982"/>
                  </a:lnTo>
                  <a:close/>
                </a:path>
                <a:path w="2208529" h="462914">
                  <a:moveTo>
                    <a:pt x="753618" y="231648"/>
                  </a:moveTo>
                  <a:lnTo>
                    <a:pt x="752094" y="230124"/>
                  </a:lnTo>
                  <a:lnTo>
                    <a:pt x="750570" y="231648"/>
                  </a:lnTo>
                  <a:lnTo>
                    <a:pt x="752094" y="233172"/>
                  </a:lnTo>
                  <a:lnTo>
                    <a:pt x="753618" y="231648"/>
                  </a:lnTo>
                  <a:close/>
                </a:path>
                <a:path w="2208529" h="462914">
                  <a:moveTo>
                    <a:pt x="753618" y="225552"/>
                  </a:moveTo>
                  <a:lnTo>
                    <a:pt x="752094" y="224028"/>
                  </a:lnTo>
                  <a:lnTo>
                    <a:pt x="750570" y="225552"/>
                  </a:lnTo>
                  <a:lnTo>
                    <a:pt x="752094" y="227076"/>
                  </a:lnTo>
                  <a:lnTo>
                    <a:pt x="753618" y="225552"/>
                  </a:lnTo>
                  <a:close/>
                </a:path>
                <a:path w="2208529" h="462914">
                  <a:moveTo>
                    <a:pt x="753618" y="219456"/>
                  </a:moveTo>
                  <a:lnTo>
                    <a:pt x="752094" y="217932"/>
                  </a:lnTo>
                  <a:lnTo>
                    <a:pt x="750570" y="219456"/>
                  </a:lnTo>
                  <a:lnTo>
                    <a:pt x="752094" y="220980"/>
                  </a:lnTo>
                  <a:lnTo>
                    <a:pt x="753618" y="219456"/>
                  </a:lnTo>
                  <a:close/>
                </a:path>
                <a:path w="2208529" h="462914">
                  <a:moveTo>
                    <a:pt x="753618" y="213360"/>
                  </a:moveTo>
                  <a:lnTo>
                    <a:pt x="752094" y="211836"/>
                  </a:lnTo>
                  <a:lnTo>
                    <a:pt x="750570" y="213360"/>
                  </a:lnTo>
                  <a:lnTo>
                    <a:pt x="752094" y="214884"/>
                  </a:lnTo>
                  <a:lnTo>
                    <a:pt x="753618" y="213360"/>
                  </a:lnTo>
                  <a:close/>
                </a:path>
                <a:path w="2208529" h="462914">
                  <a:moveTo>
                    <a:pt x="753618" y="207264"/>
                  </a:moveTo>
                  <a:lnTo>
                    <a:pt x="752094" y="205740"/>
                  </a:lnTo>
                  <a:lnTo>
                    <a:pt x="750570" y="207264"/>
                  </a:lnTo>
                  <a:lnTo>
                    <a:pt x="752094" y="208788"/>
                  </a:lnTo>
                  <a:lnTo>
                    <a:pt x="753618" y="207264"/>
                  </a:lnTo>
                  <a:close/>
                </a:path>
                <a:path w="2208529" h="462914">
                  <a:moveTo>
                    <a:pt x="753618" y="201168"/>
                  </a:moveTo>
                  <a:lnTo>
                    <a:pt x="752094" y="199644"/>
                  </a:lnTo>
                  <a:lnTo>
                    <a:pt x="750570" y="201168"/>
                  </a:lnTo>
                  <a:lnTo>
                    <a:pt x="752094" y="202692"/>
                  </a:lnTo>
                  <a:lnTo>
                    <a:pt x="753618" y="201168"/>
                  </a:lnTo>
                  <a:close/>
                </a:path>
                <a:path w="2208529" h="462914">
                  <a:moveTo>
                    <a:pt x="753618" y="195072"/>
                  </a:moveTo>
                  <a:lnTo>
                    <a:pt x="752094" y="193548"/>
                  </a:lnTo>
                  <a:lnTo>
                    <a:pt x="750570" y="195072"/>
                  </a:lnTo>
                  <a:lnTo>
                    <a:pt x="752094" y="196596"/>
                  </a:lnTo>
                  <a:lnTo>
                    <a:pt x="753618" y="195072"/>
                  </a:lnTo>
                  <a:close/>
                </a:path>
                <a:path w="2208529" h="462914">
                  <a:moveTo>
                    <a:pt x="753618" y="188976"/>
                  </a:moveTo>
                  <a:lnTo>
                    <a:pt x="752094" y="187452"/>
                  </a:lnTo>
                  <a:lnTo>
                    <a:pt x="750570" y="188976"/>
                  </a:lnTo>
                  <a:lnTo>
                    <a:pt x="752094" y="190500"/>
                  </a:lnTo>
                  <a:lnTo>
                    <a:pt x="753618" y="188976"/>
                  </a:lnTo>
                  <a:close/>
                </a:path>
                <a:path w="2208529" h="462914">
                  <a:moveTo>
                    <a:pt x="753618" y="182880"/>
                  </a:moveTo>
                  <a:lnTo>
                    <a:pt x="752094" y="181356"/>
                  </a:lnTo>
                  <a:lnTo>
                    <a:pt x="750570" y="182880"/>
                  </a:lnTo>
                  <a:lnTo>
                    <a:pt x="752094" y="184404"/>
                  </a:lnTo>
                  <a:lnTo>
                    <a:pt x="753618" y="182880"/>
                  </a:lnTo>
                  <a:close/>
                </a:path>
                <a:path w="2208529" h="462914">
                  <a:moveTo>
                    <a:pt x="753618" y="176784"/>
                  </a:moveTo>
                  <a:lnTo>
                    <a:pt x="752094" y="175260"/>
                  </a:lnTo>
                  <a:lnTo>
                    <a:pt x="750570" y="176784"/>
                  </a:lnTo>
                  <a:lnTo>
                    <a:pt x="752094" y="178308"/>
                  </a:lnTo>
                  <a:lnTo>
                    <a:pt x="753618" y="176784"/>
                  </a:lnTo>
                  <a:close/>
                </a:path>
                <a:path w="2208529" h="462914">
                  <a:moveTo>
                    <a:pt x="753618" y="170688"/>
                  </a:moveTo>
                  <a:lnTo>
                    <a:pt x="752094" y="169164"/>
                  </a:lnTo>
                  <a:lnTo>
                    <a:pt x="750570" y="170688"/>
                  </a:lnTo>
                  <a:lnTo>
                    <a:pt x="752094" y="172212"/>
                  </a:lnTo>
                  <a:lnTo>
                    <a:pt x="753618" y="170688"/>
                  </a:lnTo>
                  <a:close/>
                </a:path>
                <a:path w="2208529" h="462914">
                  <a:moveTo>
                    <a:pt x="753618" y="164592"/>
                  </a:moveTo>
                  <a:lnTo>
                    <a:pt x="752094" y="163068"/>
                  </a:lnTo>
                  <a:lnTo>
                    <a:pt x="750570" y="164592"/>
                  </a:lnTo>
                  <a:lnTo>
                    <a:pt x="752094" y="166116"/>
                  </a:lnTo>
                  <a:lnTo>
                    <a:pt x="753618" y="164592"/>
                  </a:lnTo>
                  <a:close/>
                </a:path>
                <a:path w="2208529" h="462914">
                  <a:moveTo>
                    <a:pt x="753618" y="158496"/>
                  </a:moveTo>
                  <a:lnTo>
                    <a:pt x="752094" y="156972"/>
                  </a:lnTo>
                  <a:lnTo>
                    <a:pt x="750570" y="158496"/>
                  </a:lnTo>
                  <a:lnTo>
                    <a:pt x="752094" y="160020"/>
                  </a:lnTo>
                  <a:lnTo>
                    <a:pt x="753618" y="158496"/>
                  </a:lnTo>
                  <a:close/>
                </a:path>
                <a:path w="2208529" h="462914">
                  <a:moveTo>
                    <a:pt x="753618" y="152400"/>
                  </a:moveTo>
                  <a:lnTo>
                    <a:pt x="752094" y="150876"/>
                  </a:lnTo>
                  <a:lnTo>
                    <a:pt x="750570" y="152400"/>
                  </a:lnTo>
                  <a:lnTo>
                    <a:pt x="752094" y="153924"/>
                  </a:lnTo>
                  <a:lnTo>
                    <a:pt x="753618" y="152400"/>
                  </a:lnTo>
                  <a:close/>
                </a:path>
                <a:path w="2208529" h="462914">
                  <a:moveTo>
                    <a:pt x="753618" y="146304"/>
                  </a:moveTo>
                  <a:lnTo>
                    <a:pt x="752094" y="144780"/>
                  </a:lnTo>
                  <a:lnTo>
                    <a:pt x="750570" y="146304"/>
                  </a:lnTo>
                  <a:lnTo>
                    <a:pt x="752094" y="147828"/>
                  </a:lnTo>
                  <a:lnTo>
                    <a:pt x="753618" y="146304"/>
                  </a:lnTo>
                  <a:close/>
                </a:path>
                <a:path w="2208529" h="462914">
                  <a:moveTo>
                    <a:pt x="753618" y="140208"/>
                  </a:moveTo>
                  <a:lnTo>
                    <a:pt x="752094" y="138684"/>
                  </a:lnTo>
                  <a:lnTo>
                    <a:pt x="750570" y="140208"/>
                  </a:lnTo>
                  <a:lnTo>
                    <a:pt x="752094" y="141732"/>
                  </a:lnTo>
                  <a:lnTo>
                    <a:pt x="753618" y="140208"/>
                  </a:lnTo>
                  <a:close/>
                </a:path>
                <a:path w="2208529" h="462914">
                  <a:moveTo>
                    <a:pt x="753618" y="134112"/>
                  </a:moveTo>
                  <a:lnTo>
                    <a:pt x="752094" y="132588"/>
                  </a:lnTo>
                  <a:lnTo>
                    <a:pt x="750570" y="134112"/>
                  </a:lnTo>
                  <a:lnTo>
                    <a:pt x="752094" y="135636"/>
                  </a:lnTo>
                  <a:lnTo>
                    <a:pt x="753618" y="134112"/>
                  </a:lnTo>
                  <a:close/>
                </a:path>
                <a:path w="2208529" h="462914">
                  <a:moveTo>
                    <a:pt x="753618" y="128016"/>
                  </a:moveTo>
                  <a:lnTo>
                    <a:pt x="752094" y="126492"/>
                  </a:lnTo>
                  <a:lnTo>
                    <a:pt x="750570" y="128016"/>
                  </a:lnTo>
                  <a:lnTo>
                    <a:pt x="752094" y="129540"/>
                  </a:lnTo>
                  <a:lnTo>
                    <a:pt x="753618" y="128016"/>
                  </a:lnTo>
                  <a:close/>
                </a:path>
                <a:path w="2208529" h="462914">
                  <a:moveTo>
                    <a:pt x="753618" y="121920"/>
                  </a:moveTo>
                  <a:lnTo>
                    <a:pt x="752094" y="120396"/>
                  </a:lnTo>
                  <a:lnTo>
                    <a:pt x="750570" y="121920"/>
                  </a:lnTo>
                  <a:lnTo>
                    <a:pt x="752094" y="123444"/>
                  </a:lnTo>
                  <a:lnTo>
                    <a:pt x="753618" y="121920"/>
                  </a:lnTo>
                  <a:close/>
                </a:path>
                <a:path w="2208529" h="462914">
                  <a:moveTo>
                    <a:pt x="753618" y="115824"/>
                  </a:moveTo>
                  <a:lnTo>
                    <a:pt x="752094" y="114300"/>
                  </a:lnTo>
                  <a:lnTo>
                    <a:pt x="750570" y="115824"/>
                  </a:lnTo>
                  <a:lnTo>
                    <a:pt x="752094" y="117348"/>
                  </a:lnTo>
                  <a:lnTo>
                    <a:pt x="753618" y="115824"/>
                  </a:lnTo>
                  <a:close/>
                </a:path>
                <a:path w="2208529" h="462914">
                  <a:moveTo>
                    <a:pt x="753618" y="109728"/>
                  </a:moveTo>
                  <a:lnTo>
                    <a:pt x="752094" y="108204"/>
                  </a:lnTo>
                  <a:lnTo>
                    <a:pt x="750570" y="109728"/>
                  </a:lnTo>
                  <a:lnTo>
                    <a:pt x="752094" y="111252"/>
                  </a:lnTo>
                  <a:lnTo>
                    <a:pt x="753618" y="109728"/>
                  </a:lnTo>
                  <a:close/>
                </a:path>
                <a:path w="2208529" h="462914">
                  <a:moveTo>
                    <a:pt x="753618" y="103632"/>
                  </a:moveTo>
                  <a:lnTo>
                    <a:pt x="752094" y="102108"/>
                  </a:lnTo>
                  <a:lnTo>
                    <a:pt x="750570" y="103632"/>
                  </a:lnTo>
                  <a:lnTo>
                    <a:pt x="752094" y="105156"/>
                  </a:lnTo>
                  <a:lnTo>
                    <a:pt x="753618" y="103632"/>
                  </a:lnTo>
                  <a:close/>
                </a:path>
                <a:path w="2208529" h="462914">
                  <a:moveTo>
                    <a:pt x="753618" y="97536"/>
                  </a:moveTo>
                  <a:lnTo>
                    <a:pt x="752094" y="96012"/>
                  </a:lnTo>
                  <a:lnTo>
                    <a:pt x="750570" y="97536"/>
                  </a:lnTo>
                  <a:lnTo>
                    <a:pt x="752094" y="99060"/>
                  </a:lnTo>
                  <a:lnTo>
                    <a:pt x="753618" y="97536"/>
                  </a:lnTo>
                  <a:close/>
                </a:path>
                <a:path w="2208529" h="462914">
                  <a:moveTo>
                    <a:pt x="753618" y="91440"/>
                  </a:moveTo>
                  <a:lnTo>
                    <a:pt x="752094" y="89916"/>
                  </a:lnTo>
                  <a:lnTo>
                    <a:pt x="750570" y="91440"/>
                  </a:lnTo>
                  <a:lnTo>
                    <a:pt x="752094" y="92964"/>
                  </a:lnTo>
                  <a:lnTo>
                    <a:pt x="753618" y="91440"/>
                  </a:lnTo>
                  <a:close/>
                </a:path>
                <a:path w="2208529" h="462914">
                  <a:moveTo>
                    <a:pt x="753618" y="85344"/>
                  </a:moveTo>
                  <a:lnTo>
                    <a:pt x="752094" y="83820"/>
                  </a:lnTo>
                  <a:lnTo>
                    <a:pt x="750570" y="85344"/>
                  </a:lnTo>
                  <a:lnTo>
                    <a:pt x="752094" y="86868"/>
                  </a:lnTo>
                  <a:lnTo>
                    <a:pt x="753618" y="85344"/>
                  </a:lnTo>
                  <a:close/>
                </a:path>
                <a:path w="2208529" h="462914">
                  <a:moveTo>
                    <a:pt x="753618" y="79248"/>
                  </a:moveTo>
                  <a:lnTo>
                    <a:pt x="752094" y="78486"/>
                  </a:lnTo>
                  <a:lnTo>
                    <a:pt x="750570" y="79248"/>
                  </a:lnTo>
                  <a:lnTo>
                    <a:pt x="750570" y="80010"/>
                  </a:lnTo>
                  <a:lnTo>
                    <a:pt x="752094" y="80772"/>
                  </a:lnTo>
                  <a:lnTo>
                    <a:pt x="753618" y="80010"/>
                  </a:lnTo>
                  <a:lnTo>
                    <a:pt x="753618" y="79248"/>
                  </a:lnTo>
                  <a:close/>
                </a:path>
                <a:path w="2208529" h="462914">
                  <a:moveTo>
                    <a:pt x="753618" y="73914"/>
                  </a:moveTo>
                  <a:lnTo>
                    <a:pt x="752094" y="72390"/>
                  </a:lnTo>
                  <a:lnTo>
                    <a:pt x="750570" y="73914"/>
                  </a:lnTo>
                  <a:lnTo>
                    <a:pt x="752094" y="75438"/>
                  </a:lnTo>
                  <a:lnTo>
                    <a:pt x="753618" y="73914"/>
                  </a:lnTo>
                  <a:close/>
                </a:path>
                <a:path w="2208529" h="462914">
                  <a:moveTo>
                    <a:pt x="753618" y="67818"/>
                  </a:moveTo>
                  <a:lnTo>
                    <a:pt x="752094" y="66294"/>
                  </a:lnTo>
                  <a:lnTo>
                    <a:pt x="750570" y="67818"/>
                  </a:lnTo>
                  <a:lnTo>
                    <a:pt x="752094" y="69342"/>
                  </a:lnTo>
                  <a:lnTo>
                    <a:pt x="753618" y="67818"/>
                  </a:lnTo>
                  <a:close/>
                </a:path>
                <a:path w="2208529" h="462914">
                  <a:moveTo>
                    <a:pt x="753618" y="61722"/>
                  </a:moveTo>
                  <a:lnTo>
                    <a:pt x="752094" y="60198"/>
                  </a:lnTo>
                  <a:lnTo>
                    <a:pt x="750570" y="61722"/>
                  </a:lnTo>
                  <a:lnTo>
                    <a:pt x="752094" y="63246"/>
                  </a:lnTo>
                  <a:lnTo>
                    <a:pt x="753618" y="61722"/>
                  </a:lnTo>
                  <a:close/>
                </a:path>
                <a:path w="2208529" h="462914">
                  <a:moveTo>
                    <a:pt x="753618" y="55626"/>
                  </a:moveTo>
                  <a:lnTo>
                    <a:pt x="752094" y="54102"/>
                  </a:lnTo>
                  <a:lnTo>
                    <a:pt x="750570" y="55626"/>
                  </a:lnTo>
                  <a:lnTo>
                    <a:pt x="752094" y="57150"/>
                  </a:lnTo>
                  <a:lnTo>
                    <a:pt x="753618" y="55626"/>
                  </a:lnTo>
                  <a:close/>
                </a:path>
                <a:path w="2208529" h="462914">
                  <a:moveTo>
                    <a:pt x="753618" y="49530"/>
                  </a:moveTo>
                  <a:lnTo>
                    <a:pt x="752094" y="48006"/>
                  </a:lnTo>
                  <a:lnTo>
                    <a:pt x="750570" y="49530"/>
                  </a:lnTo>
                  <a:lnTo>
                    <a:pt x="752094" y="51054"/>
                  </a:lnTo>
                  <a:lnTo>
                    <a:pt x="753618" y="49530"/>
                  </a:lnTo>
                  <a:close/>
                </a:path>
                <a:path w="2208529" h="462914">
                  <a:moveTo>
                    <a:pt x="753618" y="43434"/>
                  </a:moveTo>
                  <a:lnTo>
                    <a:pt x="752094" y="41910"/>
                  </a:lnTo>
                  <a:lnTo>
                    <a:pt x="750570" y="43434"/>
                  </a:lnTo>
                  <a:lnTo>
                    <a:pt x="752094" y="44958"/>
                  </a:lnTo>
                  <a:lnTo>
                    <a:pt x="753618" y="43434"/>
                  </a:lnTo>
                  <a:close/>
                </a:path>
                <a:path w="2208529" h="462914">
                  <a:moveTo>
                    <a:pt x="753618" y="37338"/>
                  </a:moveTo>
                  <a:lnTo>
                    <a:pt x="752094" y="35814"/>
                  </a:lnTo>
                  <a:lnTo>
                    <a:pt x="750570" y="37338"/>
                  </a:lnTo>
                  <a:lnTo>
                    <a:pt x="752094" y="38862"/>
                  </a:lnTo>
                  <a:lnTo>
                    <a:pt x="753618" y="37338"/>
                  </a:lnTo>
                  <a:close/>
                </a:path>
                <a:path w="2208529" h="462914">
                  <a:moveTo>
                    <a:pt x="753618" y="31242"/>
                  </a:moveTo>
                  <a:lnTo>
                    <a:pt x="752094" y="29718"/>
                  </a:lnTo>
                  <a:lnTo>
                    <a:pt x="750570" y="31242"/>
                  </a:lnTo>
                  <a:lnTo>
                    <a:pt x="752094" y="32766"/>
                  </a:lnTo>
                  <a:lnTo>
                    <a:pt x="753618" y="31242"/>
                  </a:lnTo>
                  <a:close/>
                </a:path>
                <a:path w="2208529" h="462914">
                  <a:moveTo>
                    <a:pt x="753618" y="25146"/>
                  </a:moveTo>
                  <a:lnTo>
                    <a:pt x="752094" y="23622"/>
                  </a:lnTo>
                  <a:lnTo>
                    <a:pt x="750570" y="25146"/>
                  </a:lnTo>
                  <a:lnTo>
                    <a:pt x="752094" y="26670"/>
                  </a:lnTo>
                  <a:lnTo>
                    <a:pt x="753618" y="25146"/>
                  </a:lnTo>
                  <a:close/>
                </a:path>
                <a:path w="2208529" h="462914">
                  <a:moveTo>
                    <a:pt x="753618" y="19050"/>
                  </a:moveTo>
                  <a:lnTo>
                    <a:pt x="752094" y="17526"/>
                  </a:lnTo>
                  <a:lnTo>
                    <a:pt x="750570" y="19050"/>
                  </a:lnTo>
                  <a:lnTo>
                    <a:pt x="752094" y="20574"/>
                  </a:lnTo>
                  <a:lnTo>
                    <a:pt x="753618" y="19050"/>
                  </a:lnTo>
                  <a:close/>
                </a:path>
                <a:path w="2208529" h="462914">
                  <a:moveTo>
                    <a:pt x="753618" y="12954"/>
                  </a:moveTo>
                  <a:lnTo>
                    <a:pt x="752094" y="11430"/>
                  </a:lnTo>
                  <a:lnTo>
                    <a:pt x="750570" y="12954"/>
                  </a:lnTo>
                  <a:lnTo>
                    <a:pt x="752094" y="14478"/>
                  </a:lnTo>
                  <a:lnTo>
                    <a:pt x="753618" y="12954"/>
                  </a:lnTo>
                  <a:close/>
                </a:path>
                <a:path w="2208529" h="462914">
                  <a:moveTo>
                    <a:pt x="753618" y="6858"/>
                  </a:moveTo>
                  <a:lnTo>
                    <a:pt x="752094" y="5334"/>
                  </a:lnTo>
                  <a:lnTo>
                    <a:pt x="750570" y="6858"/>
                  </a:lnTo>
                  <a:lnTo>
                    <a:pt x="752094" y="8382"/>
                  </a:lnTo>
                  <a:lnTo>
                    <a:pt x="753618" y="6858"/>
                  </a:lnTo>
                  <a:close/>
                </a:path>
                <a:path w="2208529" h="462914">
                  <a:moveTo>
                    <a:pt x="753618" y="762"/>
                  </a:moveTo>
                  <a:lnTo>
                    <a:pt x="752856" y="0"/>
                  </a:lnTo>
                  <a:lnTo>
                    <a:pt x="751332" y="0"/>
                  </a:lnTo>
                  <a:lnTo>
                    <a:pt x="750570" y="762"/>
                  </a:lnTo>
                  <a:lnTo>
                    <a:pt x="752094" y="2286"/>
                  </a:lnTo>
                  <a:lnTo>
                    <a:pt x="753618" y="762"/>
                  </a:lnTo>
                  <a:close/>
                </a:path>
                <a:path w="2208529" h="462914">
                  <a:moveTo>
                    <a:pt x="972312" y="115824"/>
                  </a:moveTo>
                  <a:lnTo>
                    <a:pt x="970788" y="114300"/>
                  </a:lnTo>
                  <a:lnTo>
                    <a:pt x="969264" y="115824"/>
                  </a:lnTo>
                  <a:lnTo>
                    <a:pt x="970788" y="117348"/>
                  </a:lnTo>
                  <a:lnTo>
                    <a:pt x="972312" y="115824"/>
                  </a:lnTo>
                  <a:close/>
                </a:path>
                <a:path w="2208529" h="462914">
                  <a:moveTo>
                    <a:pt x="972312" y="109728"/>
                  </a:moveTo>
                  <a:lnTo>
                    <a:pt x="970788" y="108204"/>
                  </a:lnTo>
                  <a:lnTo>
                    <a:pt x="969264" y="109728"/>
                  </a:lnTo>
                  <a:lnTo>
                    <a:pt x="970788" y="111252"/>
                  </a:lnTo>
                  <a:lnTo>
                    <a:pt x="972312" y="109728"/>
                  </a:lnTo>
                  <a:close/>
                </a:path>
                <a:path w="2208529" h="462914">
                  <a:moveTo>
                    <a:pt x="972312" y="103632"/>
                  </a:moveTo>
                  <a:lnTo>
                    <a:pt x="970788" y="102108"/>
                  </a:lnTo>
                  <a:lnTo>
                    <a:pt x="969264" y="103632"/>
                  </a:lnTo>
                  <a:lnTo>
                    <a:pt x="970788" y="105156"/>
                  </a:lnTo>
                  <a:lnTo>
                    <a:pt x="972312" y="103632"/>
                  </a:lnTo>
                  <a:close/>
                </a:path>
                <a:path w="2208529" h="462914">
                  <a:moveTo>
                    <a:pt x="972312" y="97536"/>
                  </a:moveTo>
                  <a:lnTo>
                    <a:pt x="970788" y="96012"/>
                  </a:lnTo>
                  <a:lnTo>
                    <a:pt x="969264" y="97536"/>
                  </a:lnTo>
                  <a:lnTo>
                    <a:pt x="970788" y="99060"/>
                  </a:lnTo>
                  <a:lnTo>
                    <a:pt x="972312" y="97536"/>
                  </a:lnTo>
                  <a:close/>
                </a:path>
                <a:path w="2208529" h="462914">
                  <a:moveTo>
                    <a:pt x="972312" y="91440"/>
                  </a:moveTo>
                  <a:lnTo>
                    <a:pt x="970788" y="89916"/>
                  </a:lnTo>
                  <a:lnTo>
                    <a:pt x="969264" y="91440"/>
                  </a:lnTo>
                  <a:lnTo>
                    <a:pt x="970788" y="92964"/>
                  </a:lnTo>
                  <a:lnTo>
                    <a:pt x="972312" y="91440"/>
                  </a:lnTo>
                  <a:close/>
                </a:path>
                <a:path w="2208529" h="462914">
                  <a:moveTo>
                    <a:pt x="972312" y="85344"/>
                  </a:moveTo>
                  <a:lnTo>
                    <a:pt x="970788" y="83820"/>
                  </a:lnTo>
                  <a:lnTo>
                    <a:pt x="969264" y="85344"/>
                  </a:lnTo>
                  <a:lnTo>
                    <a:pt x="970788" y="86868"/>
                  </a:lnTo>
                  <a:lnTo>
                    <a:pt x="972312" y="85344"/>
                  </a:lnTo>
                  <a:close/>
                </a:path>
                <a:path w="2208529" h="462914">
                  <a:moveTo>
                    <a:pt x="972312" y="79248"/>
                  </a:moveTo>
                  <a:lnTo>
                    <a:pt x="970788" y="78486"/>
                  </a:lnTo>
                  <a:lnTo>
                    <a:pt x="969264" y="79248"/>
                  </a:lnTo>
                  <a:lnTo>
                    <a:pt x="969264" y="80010"/>
                  </a:lnTo>
                  <a:lnTo>
                    <a:pt x="970788" y="80772"/>
                  </a:lnTo>
                  <a:lnTo>
                    <a:pt x="972312" y="80010"/>
                  </a:lnTo>
                  <a:lnTo>
                    <a:pt x="972312" y="79248"/>
                  </a:lnTo>
                  <a:close/>
                </a:path>
                <a:path w="2208529" h="462914">
                  <a:moveTo>
                    <a:pt x="972312" y="73914"/>
                  </a:moveTo>
                  <a:lnTo>
                    <a:pt x="970788" y="72390"/>
                  </a:lnTo>
                  <a:lnTo>
                    <a:pt x="969264" y="73914"/>
                  </a:lnTo>
                  <a:lnTo>
                    <a:pt x="970788" y="75438"/>
                  </a:lnTo>
                  <a:lnTo>
                    <a:pt x="972312" y="73914"/>
                  </a:lnTo>
                  <a:close/>
                </a:path>
                <a:path w="2208529" h="462914">
                  <a:moveTo>
                    <a:pt x="972312" y="67818"/>
                  </a:moveTo>
                  <a:lnTo>
                    <a:pt x="970788" y="66294"/>
                  </a:lnTo>
                  <a:lnTo>
                    <a:pt x="969264" y="67818"/>
                  </a:lnTo>
                  <a:lnTo>
                    <a:pt x="970788" y="69342"/>
                  </a:lnTo>
                  <a:lnTo>
                    <a:pt x="972312" y="67818"/>
                  </a:lnTo>
                  <a:close/>
                </a:path>
                <a:path w="2208529" h="462914">
                  <a:moveTo>
                    <a:pt x="972312" y="61722"/>
                  </a:moveTo>
                  <a:lnTo>
                    <a:pt x="970788" y="60198"/>
                  </a:lnTo>
                  <a:lnTo>
                    <a:pt x="969264" y="61722"/>
                  </a:lnTo>
                  <a:lnTo>
                    <a:pt x="970788" y="63246"/>
                  </a:lnTo>
                  <a:lnTo>
                    <a:pt x="972312" y="61722"/>
                  </a:lnTo>
                  <a:close/>
                </a:path>
                <a:path w="2208529" h="462914">
                  <a:moveTo>
                    <a:pt x="972312" y="55626"/>
                  </a:moveTo>
                  <a:lnTo>
                    <a:pt x="970788" y="54102"/>
                  </a:lnTo>
                  <a:lnTo>
                    <a:pt x="969264" y="55626"/>
                  </a:lnTo>
                  <a:lnTo>
                    <a:pt x="970788" y="57150"/>
                  </a:lnTo>
                  <a:lnTo>
                    <a:pt x="972312" y="55626"/>
                  </a:lnTo>
                  <a:close/>
                </a:path>
                <a:path w="2208529" h="462914">
                  <a:moveTo>
                    <a:pt x="972312" y="49530"/>
                  </a:moveTo>
                  <a:lnTo>
                    <a:pt x="970788" y="48006"/>
                  </a:lnTo>
                  <a:lnTo>
                    <a:pt x="969264" y="49530"/>
                  </a:lnTo>
                  <a:lnTo>
                    <a:pt x="970788" y="51054"/>
                  </a:lnTo>
                  <a:lnTo>
                    <a:pt x="972312" y="49530"/>
                  </a:lnTo>
                  <a:close/>
                </a:path>
                <a:path w="2208529" h="462914">
                  <a:moveTo>
                    <a:pt x="972312" y="43434"/>
                  </a:moveTo>
                  <a:lnTo>
                    <a:pt x="970788" y="41910"/>
                  </a:lnTo>
                  <a:lnTo>
                    <a:pt x="969264" y="43434"/>
                  </a:lnTo>
                  <a:lnTo>
                    <a:pt x="970788" y="44958"/>
                  </a:lnTo>
                  <a:lnTo>
                    <a:pt x="972312" y="43434"/>
                  </a:lnTo>
                  <a:close/>
                </a:path>
                <a:path w="2208529" h="462914">
                  <a:moveTo>
                    <a:pt x="972312" y="37338"/>
                  </a:moveTo>
                  <a:lnTo>
                    <a:pt x="970788" y="35814"/>
                  </a:lnTo>
                  <a:lnTo>
                    <a:pt x="969264" y="37338"/>
                  </a:lnTo>
                  <a:lnTo>
                    <a:pt x="970788" y="38862"/>
                  </a:lnTo>
                  <a:lnTo>
                    <a:pt x="972312" y="37338"/>
                  </a:lnTo>
                  <a:close/>
                </a:path>
                <a:path w="2208529" h="462914">
                  <a:moveTo>
                    <a:pt x="972312" y="31242"/>
                  </a:moveTo>
                  <a:lnTo>
                    <a:pt x="970788" y="29718"/>
                  </a:lnTo>
                  <a:lnTo>
                    <a:pt x="969264" y="31242"/>
                  </a:lnTo>
                  <a:lnTo>
                    <a:pt x="970788" y="32766"/>
                  </a:lnTo>
                  <a:lnTo>
                    <a:pt x="972312" y="31242"/>
                  </a:lnTo>
                  <a:close/>
                </a:path>
                <a:path w="2208529" h="462914">
                  <a:moveTo>
                    <a:pt x="972312" y="25146"/>
                  </a:moveTo>
                  <a:lnTo>
                    <a:pt x="970788" y="23622"/>
                  </a:lnTo>
                  <a:lnTo>
                    <a:pt x="969264" y="25146"/>
                  </a:lnTo>
                  <a:lnTo>
                    <a:pt x="970788" y="26670"/>
                  </a:lnTo>
                  <a:lnTo>
                    <a:pt x="972312" y="25146"/>
                  </a:lnTo>
                  <a:close/>
                </a:path>
                <a:path w="2208529" h="462914">
                  <a:moveTo>
                    <a:pt x="972312" y="19050"/>
                  </a:moveTo>
                  <a:lnTo>
                    <a:pt x="970788" y="17526"/>
                  </a:lnTo>
                  <a:lnTo>
                    <a:pt x="969264" y="19050"/>
                  </a:lnTo>
                  <a:lnTo>
                    <a:pt x="970788" y="20574"/>
                  </a:lnTo>
                  <a:lnTo>
                    <a:pt x="972312" y="19050"/>
                  </a:lnTo>
                  <a:close/>
                </a:path>
                <a:path w="2208529" h="462914">
                  <a:moveTo>
                    <a:pt x="972312" y="12954"/>
                  </a:moveTo>
                  <a:lnTo>
                    <a:pt x="970788" y="11430"/>
                  </a:lnTo>
                  <a:lnTo>
                    <a:pt x="969264" y="12954"/>
                  </a:lnTo>
                  <a:lnTo>
                    <a:pt x="970788" y="14478"/>
                  </a:lnTo>
                  <a:lnTo>
                    <a:pt x="972312" y="12954"/>
                  </a:lnTo>
                  <a:close/>
                </a:path>
                <a:path w="2208529" h="462914">
                  <a:moveTo>
                    <a:pt x="972312" y="6858"/>
                  </a:moveTo>
                  <a:lnTo>
                    <a:pt x="970788" y="5334"/>
                  </a:lnTo>
                  <a:lnTo>
                    <a:pt x="969264" y="6858"/>
                  </a:lnTo>
                  <a:lnTo>
                    <a:pt x="970788" y="8382"/>
                  </a:lnTo>
                  <a:lnTo>
                    <a:pt x="972312" y="6858"/>
                  </a:lnTo>
                  <a:close/>
                </a:path>
                <a:path w="2208529" h="462914">
                  <a:moveTo>
                    <a:pt x="972312" y="762"/>
                  </a:moveTo>
                  <a:lnTo>
                    <a:pt x="971550" y="0"/>
                  </a:lnTo>
                  <a:lnTo>
                    <a:pt x="970026" y="0"/>
                  </a:lnTo>
                  <a:lnTo>
                    <a:pt x="969264" y="762"/>
                  </a:lnTo>
                  <a:lnTo>
                    <a:pt x="970788" y="2286"/>
                  </a:lnTo>
                  <a:lnTo>
                    <a:pt x="972312" y="762"/>
                  </a:lnTo>
                  <a:close/>
                </a:path>
                <a:path w="2208529" h="462914">
                  <a:moveTo>
                    <a:pt x="1214628" y="120396"/>
                  </a:moveTo>
                  <a:lnTo>
                    <a:pt x="1211580" y="120396"/>
                  </a:lnTo>
                  <a:lnTo>
                    <a:pt x="1211580" y="123444"/>
                  </a:lnTo>
                  <a:lnTo>
                    <a:pt x="1211580" y="192786"/>
                  </a:lnTo>
                  <a:lnTo>
                    <a:pt x="972312" y="192786"/>
                  </a:lnTo>
                  <a:lnTo>
                    <a:pt x="972312" y="188976"/>
                  </a:lnTo>
                  <a:lnTo>
                    <a:pt x="972312" y="182880"/>
                  </a:lnTo>
                  <a:lnTo>
                    <a:pt x="972312" y="123444"/>
                  </a:lnTo>
                  <a:lnTo>
                    <a:pt x="1211580" y="123444"/>
                  </a:lnTo>
                  <a:lnTo>
                    <a:pt x="1211580" y="120396"/>
                  </a:lnTo>
                  <a:lnTo>
                    <a:pt x="970788" y="120396"/>
                  </a:lnTo>
                  <a:lnTo>
                    <a:pt x="969264" y="120396"/>
                  </a:lnTo>
                  <a:lnTo>
                    <a:pt x="969264" y="195834"/>
                  </a:lnTo>
                  <a:lnTo>
                    <a:pt x="1214628" y="195834"/>
                  </a:lnTo>
                  <a:lnTo>
                    <a:pt x="1214628" y="194310"/>
                  </a:lnTo>
                  <a:lnTo>
                    <a:pt x="1214628" y="192786"/>
                  </a:lnTo>
                  <a:lnTo>
                    <a:pt x="1214628" y="123444"/>
                  </a:lnTo>
                  <a:lnTo>
                    <a:pt x="1214628" y="121920"/>
                  </a:lnTo>
                  <a:lnTo>
                    <a:pt x="1214628" y="120396"/>
                  </a:lnTo>
                  <a:close/>
                </a:path>
                <a:path w="2208529" h="462914">
                  <a:moveTo>
                    <a:pt x="2208276" y="460260"/>
                  </a:moveTo>
                  <a:lnTo>
                    <a:pt x="0" y="460260"/>
                  </a:lnTo>
                  <a:lnTo>
                    <a:pt x="0" y="462534"/>
                  </a:lnTo>
                  <a:lnTo>
                    <a:pt x="2208276" y="462534"/>
                  </a:lnTo>
                  <a:lnTo>
                    <a:pt x="2208276" y="46026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0" name="object 133">
              <a:extLst>
                <a:ext uri="{FF2B5EF4-FFF2-40B4-BE49-F238E27FC236}">
                  <a16:creationId xmlns:a16="http://schemas.microsoft.com/office/drawing/2014/main" id="{43AAC30C-6319-4298-1E19-F58F1E81901B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197102" y="5612891"/>
              <a:ext cx="136397" cy="195072"/>
            </a:xfrm>
            <a:prstGeom prst="rect">
              <a:avLst/>
            </a:prstGeom>
          </p:spPr>
        </p:pic>
        <p:sp>
          <p:nvSpPr>
            <p:cNvPr id="21" name="object 134">
              <a:extLst>
                <a:ext uri="{FF2B5EF4-FFF2-40B4-BE49-F238E27FC236}">
                  <a16:creationId xmlns:a16="http://schemas.microsoft.com/office/drawing/2014/main" id="{4981CE45-4045-B7F6-DB5B-E4987FD7D5DA}"/>
                </a:ext>
              </a:extLst>
            </p:cNvPr>
            <p:cNvSpPr/>
            <p:nvPr/>
          </p:nvSpPr>
          <p:spPr>
            <a:xfrm>
              <a:off x="1720596" y="5734049"/>
              <a:ext cx="242570" cy="73660"/>
            </a:xfrm>
            <a:custGeom>
              <a:avLst/>
              <a:gdLst/>
              <a:ahLst/>
              <a:cxnLst/>
              <a:rect l="l" t="t" r="r" b="b"/>
              <a:pathLst>
                <a:path w="242569" h="73660">
                  <a:moveTo>
                    <a:pt x="242316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242316" y="73151"/>
                  </a:lnTo>
                  <a:lnTo>
                    <a:pt x="242316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2" name="object 135">
              <a:extLst>
                <a:ext uri="{FF2B5EF4-FFF2-40B4-BE49-F238E27FC236}">
                  <a16:creationId xmlns:a16="http://schemas.microsoft.com/office/drawing/2014/main" id="{2B14BDF3-CED2-D24F-173B-7ACBD4B9C9ED}"/>
                </a:ext>
              </a:extLst>
            </p:cNvPr>
            <p:cNvSpPr/>
            <p:nvPr/>
          </p:nvSpPr>
          <p:spPr>
            <a:xfrm>
              <a:off x="1331214" y="5345429"/>
              <a:ext cx="1094740" cy="462915"/>
            </a:xfrm>
            <a:custGeom>
              <a:avLst/>
              <a:gdLst/>
              <a:ahLst/>
              <a:cxnLst/>
              <a:rect l="l" t="t" r="r" b="b"/>
              <a:pathLst>
                <a:path w="1094739" h="462914">
                  <a:moveTo>
                    <a:pt x="2286" y="455676"/>
                  </a:moveTo>
                  <a:lnTo>
                    <a:pt x="762" y="454152"/>
                  </a:lnTo>
                  <a:lnTo>
                    <a:pt x="0" y="455676"/>
                  </a:lnTo>
                  <a:lnTo>
                    <a:pt x="762" y="457200"/>
                  </a:lnTo>
                  <a:lnTo>
                    <a:pt x="2286" y="455676"/>
                  </a:lnTo>
                  <a:close/>
                </a:path>
                <a:path w="1094739" h="462914">
                  <a:moveTo>
                    <a:pt x="2286" y="449580"/>
                  </a:moveTo>
                  <a:lnTo>
                    <a:pt x="762" y="448056"/>
                  </a:lnTo>
                  <a:lnTo>
                    <a:pt x="0" y="449580"/>
                  </a:lnTo>
                  <a:lnTo>
                    <a:pt x="762" y="451104"/>
                  </a:lnTo>
                  <a:lnTo>
                    <a:pt x="2286" y="449580"/>
                  </a:lnTo>
                  <a:close/>
                </a:path>
                <a:path w="1094739" h="462914">
                  <a:moveTo>
                    <a:pt x="2286" y="443484"/>
                  </a:moveTo>
                  <a:lnTo>
                    <a:pt x="762" y="441960"/>
                  </a:lnTo>
                  <a:lnTo>
                    <a:pt x="0" y="443484"/>
                  </a:lnTo>
                  <a:lnTo>
                    <a:pt x="762" y="445008"/>
                  </a:lnTo>
                  <a:lnTo>
                    <a:pt x="2286" y="443484"/>
                  </a:lnTo>
                  <a:close/>
                </a:path>
                <a:path w="1094739" h="462914">
                  <a:moveTo>
                    <a:pt x="2286" y="437388"/>
                  </a:moveTo>
                  <a:lnTo>
                    <a:pt x="762" y="435864"/>
                  </a:lnTo>
                  <a:lnTo>
                    <a:pt x="0" y="437388"/>
                  </a:lnTo>
                  <a:lnTo>
                    <a:pt x="762" y="438912"/>
                  </a:lnTo>
                  <a:lnTo>
                    <a:pt x="2286" y="437388"/>
                  </a:lnTo>
                  <a:close/>
                </a:path>
                <a:path w="1094739" h="462914">
                  <a:moveTo>
                    <a:pt x="2286" y="431292"/>
                  </a:moveTo>
                  <a:lnTo>
                    <a:pt x="762" y="429768"/>
                  </a:lnTo>
                  <a:lnTo>
                    <a:pt x="0" y="431292"/>
                  </a:lnTo>
                  <a:lnTo>
                    <a:pt x="762" y="432816"/>
                  </a:lnTo>
                  <a:lnTo>
                    <a:pt x="2286" y="431292"/>
                  </a:lnTo>
                  <a:close/>
                </a:path>
                <a:path w="1094739" h="462914">
                  <a:moveTo>
                    <a:pt x="2286" y="425196"/>
                  </a:moveTo>
                  <a:lnTo>
                    <a:pt x="762" y="423672"/>
                  </a:lnTo>
                  <a:lnTo>
                    <a:pt x="0" y="425196"/>
                  </a:lnTo>
                  <a:lnTo>
                    <a:pt x="762" y="426720"/>
                  </a:lnTo>
                  <a:lnTo>
                    <a:pt x="2286" y="425196"/>
                  </a:lnTo>
                  <a:close/>
                </a:path>
                <a:path w="1094739" h="462914">
                  <a:moveTo>
                    <a:pt x="2286" y="419100"/>
                  </a:moveTo>
                  <a:lnTo>
                    <a:pt x="762" y="417576"/>
                  </a:lnTo>
                  <a:lnTo>
                    <a:pt x="0" y="419100"/>
                  </a:lnTo>
                  <a:lnTo>
                    <a:pt x="762" y="420624"/>
                  </a:lnTo>
                  <a:lnTo>
                    <a:pt x="2286" y="419100"/>
                  </a:lnTo>
                  <a:close/>
                </a:path>
                <a:path w="1094739" h="462914">
                  <a:moveTo>
                    <a:pt x="2286" y="413004"/>
                  </a:moveTo>
                  <a:lnTo>
                    <a:pt x="762" y="411480"/>
                  </a:lnTo>
                  <a:lnTo>
                    <a:pt x="0" y="413004"/>
                  </a:lnTo>
                  <a:lnTo>
                    <a:pt x="762" y="414528"/>
                  </a:lnTo>
                  <a:lnTo>
                    <a:pt x="2286" y="413004"/>
                  </a:lnTo>
                  <a:close/>
                </a:path>
                <a:path w="1094739" h="462914">
                  <a:moveTo>
                    <a:pt x="2286" y="406908"/>
                  </a:moveTo>
                  <a:lnTo>
                    <a:pt x="762" y="405384"/>
                  </a:lnTo>
                  <a:lnTo>
                    <a:pt x="0" y="406908"/>
                  </a:lnTo>
                  <a:lnTo>
                    <a:pt x="762" y="408432"/>
                  </a:lnTo>
                  <a:lnTo>
                    <a:pt x="2286" y="406908"/>
                  </a:lnTo>
                  <a:close/>
                </a:path>
                <a:path w="1094739" h="462914">
                  <a:moveTo>
                    <a:pt x="2286" y="400812"/>
                  </a:moveTo>
                  <a:lnTo>
                    <a:pt x="762" y="399288"/>
                  </a:lnTo>
                  <a:lnTo>
                    <a:pt x="0" y="400812"/>
                  </a:lnTo>
                  <a:lnTo>
                    <a:pt x="762" y="402336"/>
                  </a:lnTo>
                  <a:lnTo>
                    <a:pt x="2286" y="400812"/>
                  </a:lnTo>
                  <a:close/>
                </a:path>
                <a:path w="1094739" h="462914">
                  <a:moveTo>
                    <a:pt x="2286" y="394716"/>
                  </a:moveTo>
                  <a:lnTo>
                    <a:pt x="762" y="393192"/>
                  </a:lnTo>
                  <a:lnTo>
                    <a:pt x="0" y="394716"/>
                  </a:lnTo>
                  <a:lnTo>
                    <a:pt x="762" y="396240"/>
                  </a:lnTo>
                  <a:lnTo>
                    <a:pt x="2286" y="394716"/>
                  </a:lnTo>
                  <a:close/>
                </a:path>
                <a:path w="1094739" h="462914">
                  <a:moveTo>
                    <a:pt x="2286" y="388620"/>
                  </a:moveTo>
                  <a:lnTo>
                    <a:pt x="762" y="387096"/>
                  </a:lnTo>
                  <a:lnTo>
                    <a:pt x="0" y="388620"/>
                  </a:lnTo>
                  <a:lnTo>
                    <a:pt x="762" y="390144"/>
                  </a:lnTo>
                  <a:lnTo>
                    <a:pt x="2286" y="388620"/>
                  </a:lnTo>
                  <a:close/>
                </a:path>
                <a:path w="1094739" h="462914">
                  <a:moveTo>
                    <a:pt x="2286" y="382524"/>
                  </a:moveTo>
                  <a:lnTo>
                    <a:pt x="762" y="381000"/>
                  </a:lnTo>
                  <a:lnTo>
                    <a:pt x="0" y="382524"/>
                  </a:lnTo>
                  <a:lnTo>
                    <a:pt x="762" y="384048"/>
                  </a:lnTo>
                  <a:lnTo>
                    <a:pt x="2286" y="382524"/>
                  </a:lnTo>
                  <a:close/>
                </a:path>
                <a:path w="1094739" h="462914">
                  <a:moveTo>
                    <a:pt x="2286" y="376428"/>
                  </a:moveTo>
                  <a:lnTo>
                    <a:pt x="762" y="374904"/>
                  </a:lnTo>
                  <a:lnTo>
                    <a:pt x="0" y="376428"/>
                  </a:lnTo>
                  <a:lnTo>
                    <a:pt x="762" y="377952"/>
                  </a:lnTo>
                  <a:lnTo>
                    <a:pt x="2286" y="376428"/>
                  </a:lnTo>
                  <a:close/>
                </a:path>
                <a:path w="1094739" h="462914">
                  <a:moveTo>
                    <a:pt x="2286" y="370332"/>
                  </a:moveTo>
                  <a:lnTo>
                    <a:pt x="762" y="368808"/>
                  </a:lnTo>
                  <a:lnTo>
                    <a:pt x="0" y="370332"/>
                  </a:lnTo>
                  <a:lnTo>
                    <a:pt x="762" y="371856"/>
                  </a:lnTo>
                  <a:lnTo>
                    <a:pt x="2286" y="370332"/>
                  </a:lnTo>
                  <a:close/>
                </a:path>
                <a:path w="1094739" h="462914">
                  <a:moveTo>
                    <a:pt x="2286" y="364236"/>
                  </a:moveTo>
                  <a:lnTo>
                    <a:pt x="762" y="362712"/>
                  </a:lnTo>
                  <a:lnTo>
                    <a:pt x="0" y="364236"/>
                  </a:lnTo>
                  <a:lnTo>
                    <a:pt x="762" y="365760"/>
                  </a:lnTo>
                  <a:lnTo>
                    <a:pt x="2286" y="364236"/>
                  </a:lnTo>
                  <a:close/>
                </a:path>
                <a:path w="1094739" h="462914">
                  <a:moveTo>
                    <a:pt x="2286" y="358140"/>
                  </a:moveTo>
                  <a:lnTo>
                    <a:pt x="762" y="356616"/>
                  </a:lnTo>
                  <a:lnTo>
                    <a:pt x="0" y="358140"/>
                  </a:lnTo>
                  <a:lnTo>
                    <a:pt x="762" y="359664"/>
                  </a:lnTo>
                  <a:lnTo>
                    <a:pt x="2286" y="358140"/>
                  </a:lnTo>
                  <a:close/>
                </a:path>
                <a:path w="1094739" h="462914">
                  <a:moveTo>
                    <a:pt x="2286" y="352044"/>
                  </a:moveTo>
                  <a:lnTo>
                    <a:pt x="762" y="350520"/>
                  </a:lnTo>
                  <a:lnTo>
                    <a:pt x="0" y="352044"/>
                  </a:lnTo>
                  <a:lnTo>
                    <a:pt x="762" y="353568"/>
                  </a:lnTo>
                  <a:lnTo>
                    <a:pt x="2286" y="352044"/>
                  </a:lnTo>
                  <a:close/>
                </a:path>
                <a:path w="1094739" h="462914">
                  <a:moveTo>
                    <a:pt x="2286" y="345948"/>
                  </a:moveTo>
                  <a:lnTo>
                    <a:pt x="762" y="344424"/>
                  </a:lnTo>
                  <a:lnTo>
                    <a:pt x="0" y="345948"/>
                  </a:lnTo>
                  <a:lnTo>
                    <a:pt x="762" y="347472"/>
                  </a:lnTo>
                  <a:lnTo>
                    <a:pt x="2286" y="345948"/>
                  </a:lnTo>
                  <a:close/>
                </a:path>
                <a:path w="1094739" h="462914">
                  <a:moveTo>
                    <a:pt x="2286" y="339852"/>
                  </a:moveTo>
                  <a:lnTo>
                    <a:pt x="762" y="338328"/>
                  </a:lnTo>
                  <a:lnTo>
                    <a:pt x="0" y="339852"/>
                  </a:lnTo>
                  <a:lnTo>
                    <a:pt x="762" y="341376"/>
                  </a:lnTo>
                  <a:lnTo>
                    <a:pt x="2286" y="339852"/>
                  </a:lnTo>
                  <a:close/>
                </a:path>
                <a:path w="1094739" h="462914">
                  <a:moveTo>
                    <a:pt x="2286" y="334518"/>
                  </a:moveTo>
                  <a:lnTo>
                    <a:pt x="762" y="332994"/>
                  </a:lnTo>
                  <a:lnTo>
                    <a:pt x="0" y="334518"/>
                  </a:lnTo>
                  <a:lnTo>
                    <a:pt x="762" y="336042"/>
                  </a:lnTo>
                  <a:lnTo>
                    <a:pt x="2286" y="334518"/>
                  </a:lnTo>
                  <a:close/>
                </a:path>
                <a:path w="1094739" h="462914">
                  <a:moveTo>
                    <a:pt x="2286" y="328422"/>
                  </a:moveTo>
                  <a:lnTo>
                    <a:pt x="762" y="326898"/>
                  </a:lnTo>
                  <a:lnTo>
                    <a:pt x="0" y="328422"/>
                  </a:lnTo>
                  <a:lnTo>
                    <a:pt x="762" y="329946"/>
                  </a:lnTo>
                  <a:lnTo>
                    <a:pt x="2286" y="328422"/>
                  </a:lnTo>
                  <a:close/>
                </a:path>
                <a:path w="1094739" h="462914">
                  <a:moveTo>
                    <a:pt x="2286" y="322326"/>
                  </a:moveTo>
                  <a:lnTo>
                    <a:pt x="762" y="320802"/>
                  </a:lnTo>
                  <a:lnTo>
                    <a:pt x="0" y="322326"/>
                  </a:lnTo>
                  <a:lnTo>
                    <a:pt x="762" y="323850"/>
                  </a:lnTo>
                  <a:lnTo>
                    <a:pt x="2286" y="322326"/>
                  </a:lnTo>
                  <a:close/>
                </a:path>
                <a:path w="1094739" h="462914">
                  <a:moveTo>
                    <a:pt x="2286" y="316230"/>
                  </a:moveTo>
                  <a:lnTo>
                    <a:pt x="762" y="314706"/>
                  </a:lnTo>
                  <a:lnTo>
                    <a:pt x="0" y="316230"/>
                  </a:lnTo>
                  <a:lnTo>
                    <a:pt x="762" y="317754"/>
                  </a:lnTo>
                  <a:lnTo>
                    <a:pt x="2286" y="316230"/>
                  </a:lnTo>
                  <a:close/>
                </a:path>
                <a:path w="1094739" h="462914">
                  <a:moveTo>
                    <a:pt x="2286" y="310134"/>
                  </a:moveTo>
                  <a:lnTo>
                    <a:pt x="762" y="308610"/>
                  </a:lnTo>
                  <a:lnTo>
                    <a:pt x="0" y="310134"/>
                  </a:lnTo>
                  <a:lnTo>
                    <a:pt x="762" y="311658"/>
                  </a:lnTo>
                  <a:lnTo>
                    <a:pt x="2286" y="310134"/>
                  </a:lnTo>
                  <a:close/>
                </a:path>
                <a:path w="1094739" h="462914">
                  <a:moveTo>
                    <a:pt x="2286" y="304038"/>
                  </a:moveTo>
                  <a:lnTo>
                    <a:pt x="762" y="302514"/>
                  </a:lnTo>
                  <a:lnTo>
                    <a:pt x="0" y="304038"/>
                  </a:lnTo>
                  <a:lnTo>
                    <a:pt x="762" y="305562"/>
                  </a:lnTo>
                  <a:lnTo>
                    <a:pt x="2286" y="304038"/>
                  </a:lnTo>
                  <a:close/>
                </a:path>
                <a:path w="1094739" h="462914">
                  <a:moveTo>
                    <a:pt x="2286" y="297942"/>
                  </a:moveTo>
                  <a:lnTo>
                    <a:pt x="762" y="296418"/>
                  </a:lnTo>
                  <a:lnTo>
                    <a:pt x="0" y="297942"/>
                  </a:lnTo>
                  <a:lnTo>
                    <a:pt x="762" y="299466"/>
                  </a:lnTo>
                  <a:lnTo>
                    <a:pt x="2286" y="297942"/>
                  </a:lnTo>
                  <a:close/>
                </a:path>
                <a:path w="1094739" h="462914">
                  <a:moveTo>
                    <a:pt x="2286" y="291846"/>
                  </a:moveTo>
                  <a:lnTo>
                    <a:pt x="762" y="290322"/>
                  </a:lnTo>
                  <a:lnTo>
                    <a:pt x="0" y="291846"/>
                  </a:lnTo>
                  <a:lnTo>
                    <a:pt x="762" y="293370"/>
                  </a:lnTo>
                  <a:lnTo>
                    <a:pt x="2286" y="291846"/>
                  </a:lnTo>
                  <a:close/>
                </a:path>
                <a:path w="1094739" h="462914">
                  <a:moveTo>
                    <a:pt x="2286" y="285750"/>
                  </a:moveTo>
                  <a:lnTo>
                    <a:pt x="762" y="284226"/>
                  </a:lnTo>
                  <a:lnTo>
                    <a:pt x="0" y="285750"/>
                  </a:lnTo>
                  <a:lnTo>
                    <a:pt x="762" y="287274"/>
                  </a:lnTo>
                  <a:lnTo>
                    <a:pt x="2286" y="285750"/>
                  </a:lnTo>
                  <a:close/>
                </a:path>
                <a:path w="1094739" h="462914">
                  <a:moveTo>
                    <a:pt x="2286" y="279654"/>
                  </a:moveTo>
                  <a:lnTo>
                    <a:pt x="762" y="278130"/>
                  </a:lnTo>
                  <a:lnTo>
                    <a:pt x="0" y="279654"/>
                  </a:lnTo>
                  <a:lnTo>
                    <a:pt x="762" y="281178"/>
                  </a:lnTo>
                  <a:lnTo>
                    <a:pt x="2286" y="279654"/>
                  </a:lnTo>
                  <a:close/>
                </a:path>
                <a:path w="1094739" h="462914">
                  <a:moveTo>
                    <a:pt x="2286" y="273558"/>
                  </a:moveTo>
                  <a:lnTo>
                    <a:pt x="762" y="272034"/>
                  </a:lnTo>
                  <a:lnTo>
                    <a:pt x="0" y="273558"/>
                  </a:lnTo>
                  <a:lnTo>
                    <a:pt x="762" y="275082"/>
                  </a:lnTo>
                  <a:lnTo>
                    <a:pt x="2286" y="273558"/>
                  </a:lnTo>
                  <a:close/>
                </a:path>
                <a:path w="1094739" h="462914">
                  <a:moveTo>
                    <a:pt x="2286" y="267462"/>
                  </a:moveTo>
                  <a:lnTo>
                    <a:pt x="762" y="265938"/>
                  </a:lnTo>
                  <a:lnTo>
                    <a:pt x="0" y="267462"/>
                  </a:lnTo>
                  <a:lnTo>
                    <a:pt x="762" y="268986"/>
                  </a:lnTo>
                  <a:lnTo>
                    <a:pt x="2286" y="267462"/>
                  </a:lnTo>
                  <a:close/>
                </a:path>
                <a:path w="1094739" h="462914">
                  <a:moveTo>
                    <a:pt x="2286" y="261366"/>
                  </a:moveTo>
                  <a:lnTo>
                    <a:pt x="762" y="259842"/>
                  </a:lnTo>
                  <a:lnTo>
                    <a:pt x="0" y="261366"/>
                  </a:lnTo>
                  <a:lnTo>
                    <a:pt x="762" y="262890"/>
                  </a:lnTo>
                  <a:lnTo>
                    <a:pt x="2286" y="261366"/>
                  </a:lnTo>
                  <a:close/>
                </a:path>
                <a:path w="1094739" h="462914">
                  <a:moveTo>
                    <a:pt x="2286" y="255270"/>
                  </a:moveTo>
                  <a:lnTo>
                    <a:pt x="762" y="253746"/>
                  </a:lnTo>
                  <a:lnTo>
                    <a:pt x="0" y="255270"/>
                  </a:lnTo>
                  <a:lnTo>
                    <a:pt x="762" y="256794"/>
                  </a:lnTo>
                  <a:lnTo>
                    <a:pt x="2286" y="255270"/>
                  </a:lnTo>
                  <a:close/>
                </a:path>
                <a:path w="1094739" h="462914">
                  <a:moveTo>
                    <a:pt x="2286" y="249174"/>
                  </a:moveTo>
                  <a:lnTo>
                    <a:pt x="762" y="247650"/>
                  </a:lnTo>
                  <a:lnTo>
                    <a:pt x="0" y="249174"/>
                  </a:lnTo>
                  <a:lnTo>
                    <a:pt x="762" y="250698"/>
                  </a:lnTo>
                  <a:lnTo>
                    <a:pt x="2286" y="249174"/>
                  </a:lnTo>
                  <a:close/>
                </a:path>
                <a:path w="1094739" h="462914">
                  <a:moveTo>
                    <a:pt x="2286" y="243078"/>
                  </a:moveTo>
                  <a:lnTo>
                    <a:pt x="762" y="241554"/>
                  </a:lnTo>
                  <a:lnTo>
                    <a:pt x="0" y="243078"/>
                  </a:lnTo>
                  <a:lnTo>
                    <a:pt x="762" y="244602"/>
                  </a:lnTo>
                  <a:lnTo>
                    <a:pt x="2286" y="243078"/>
                  </a:lnTo>
                  <a:close/>
                </a:path>
                <a:path w="1094739" h="462914">
                  <a:moveTo>
                    <a:pt x="2286" y="236982"/>
                  </a:moveTo>
                  <a:lnTo>
                    <a:pt x="762" y="235458"/>
                  </a:lnTo>
                  <a:lnTo>
                    <a:pt x="0" y="236982"/>
                  </a:lnTo>
                  <a:lnTo>
                    <a:pt x="762" y="238506"/>
                  </a:lnTo>
                  <a:lnTo>
                    <a:pt x="2286" y="236982"/>
                  </a:lnTo>
                  <a:close/>
                </a:path>
                <a:path w="1094739" h="462914">
                  <a:moveTo>
                    <a:pt x="2286" y="230886"/>
                  </a:moveTo>
                  <a:lnTo>
                    <a:pt x="762" y="229362"/>
                  </a:lnTo>
                  <a:lnTo>
                    <a:pt x="0" y="230886"/>
                  </a:lnTo>
                  <a:lnTo>
                    <a:pt x="762" y="232410"/>
                  </a:lnTo>
                  <a:lnTo>
                    <a:pt x="2286" y="230886"/>
                  </a:lnTo>
                  <a:close/>
                </a:path>
                <a:path w="1094739" h="462914">
                  <a:moveTo>
                    <a:pt x="2286" y="224790"/>
                  </a:moveTo>
                  <a:lnTo>
                    <a:pt x="762" y="223266"/>
                  </a:lnTo>
                  <a:lnTo>
                    <a:pt x="0" y="224790"/>
                  </a:lnTo>
                  <a:lnTo>
                    <a:pt x="762" y="226314"/>
                  </a:lnTo>
                  <a:lnTo>
                    <a:pt x="2286" y="224790"/>
                  </a:lnTo>
                  <a:close/>
                </a:path>
                <a:path w="1094739" h="462914">
                  <a:moveTo>
                    <a:pt x="2286" y="218694"/>
                  </a:moveTo>
                  <a:lnTo>
                    <a:pt x="762" y="217170"/>
                  </a:lnTo>
                  <a:lnTo>
                    <a:pt x="0" y="218694"/>
                  </a:lnTo>
                  <a:lnTo>
                    <a:pt x="762" y="220218"/>
                  </a:lnTo>
                  <a:lnTo>
                    <a:pt x="2286" y="218694"/>
                  </a:lnTo>
                  <a:close/>
                </a:path>
                <a:path w="1094739" h="462914">
                  <a:moveTo>
                    <a:pt x="2286" y="212598"/>
                  </a:moveTo>
                  <a:lnTo>
                    <a:pt x="762" y="211074"/>
                  </a:lnTo>
                  <a:lnTo>
                    <a:pt x="0" y="212598"/>
                  </a:lnTo>
                  <a:lnTo>
                    <a:pt x="762" y="214122"/>
                  </a:lnTo>
                  <a:lnTo>
                    <a:pt x="2286" y="212598"/>
                  </a:lnTo>
                  <a:close/>
                </a:path>
                <a:path w="1094739" h="462914">
                  <a:moveTo>
                    <a:pt x="2286" y="206502"/>
                  </a:moveTo>
                  <a:lnTo>
                    <a:pt x="762" y="204978"/>
                  </a:lnTo>
                  <a:lnTo>
                    <a:pt x="0" y="206502"/>
                  </a:lnTo>
                  <a:lnTo>
                    <a:pt x="762" y="208026"/>
                  </a:lnTo>
                  <a:lnTo>
                    <a:pt x="2286" y="206502"/>
                  </a:lnTo>
                  <a:close/>
                </a:path>
                <a:path w="1094739" h="462914">
                  <a:moveTo>
                    <a:pt x="2286" y="200406"/>
                  </a:moveTo>
                  <a:lnTo>
                    <a:pt x="762" y="198882"/>
                  </a:lnTo>
                  <a:lnTo>
                    <a:pt x="0" y="200406"/>
                  </a:lnTo>
                  <a:lnTo>
                    <a:pt x="762" y="201930"/>
                  </a:lnTo>
                  <a:lnTo>
                    <a:pt x="2286" y="200406"/>
                  </a:lnTo>
                  <a:close/>
                </a:path>
                <a:path w="1094739" h="462914">
                  <a:moveTo>
                    <a:pt x="2286" y="194310"/>
                  </a:moveTo>
                  <a:lnTo>
                    <a:pt x="762" y="192786"/>
                  </a:lnTo>
                  <a:lnTo>
                    <a:pt x="0" y="194310"/>
                  </a:lnTo>
                  <a:lnTo>
                    <a:pt x="762" y="195834"/>
                  </a:lnTo>
                  <a:lnTo>
                    <a:pt x="2286" y="194310"/>
                  </a:lnTo>
                  <a:close/>
                </a:path>
                <a:path w="1094739" h="462914">
                  <a:moveTo>
                    <a:pt x="633222" y="387096"/>
                  </a:moveTo>
                  <a:lnTo>
                    <a:pt x="630174" y="387096"/>
                  </a:lnTo>
                  <a:lnTo>
                    <a:pt x="630174" y="390144"/>
                  </a:lnTo>
                  <a:lnTo>
                    <a:pt x="630174" y="460248"/>
                  </a:lnTo>
                  <a:lnTo>
                    <a:pt x="390906" y="460248"/>
                  </a:lnTo>
                  <a:lnTo>
                    <a:pt x="390906" y="390144"/>
                  </a:lnTo>
                  <a:lnTo>
                    <a:pt x="630174" y="390144"/>
                  </a:lnTo>
                  <a:lnTo>
                    <a:pt x="630174" y="387096"/>
                  </a:lnTo>
                  <a:lnTo>
                    <a:pt x="387858" y="387096"/>
                  </a:lnTo>
                  <a:lnTo>
                    <a:pt x="387858" y="462534"/>
                  </a:lnTo>
                  <a:lnTo>
                    <a:pt x="633222" y="462534"/>
                  </a:lnTo>
                  <a:lnTo>
                    <a:pt x="633222" y="461772"/>
                  </a:lnTo>
                  <a:lnTo>
                    <a:pt x="633222" y="460248"/>
                  </a:lnTo>
                  <a:lnTo>
                    <a:pt x="633222" y="390144"/>
                  </a:lnTo>
                  <a:lnTo>
                    <a:pt x="633222" y="388620"/>
                  </a:lnTo>
                  <a:lnTo>
                    <a:pt x="633222" y="387096"/>
                  </a:lnTo>
                  <a:close/>
                </a:path>
                <a:path w="1094739" h="462914">
                  <a:moveTo>
                    <a:pt x="1094232" y="188976"/>
                  </a:moveTo>
                  <a:lnTo>
                    <a:pt x="1092708" y="187452"/>
                  </a:lnTo>
                  <a:lnTo>
                    <a:pt x="1091184" y="188976"/>
                  </a:lnTo>
                  <a:lnTo>
                    <a:pt x="1092708" y="190500"/>
                  </a:lnTo>
                  <a:lnTo>
                    <a:pt x="1094232" y="188976"/>
                  </a:lnTo>
                  <a:close/>
                </a:path>
                <a:path w="1094739" h="462914">
                  <a:moveTo>
                    <a:pt x="1094232" y="182880"/>
                  </a:moveTo>
                  <a:lnTo>
                    <a:pt x="1092708" y="181356"/>
                  </a:lnTo>
                  <a:lnTo>
                    <a:pt x="1091184" y="182880"/>
                  </a:lnTo>
                  <a:lnTo>
                    <a:pt x="1092708" y="184404"/>
                  </a:lnTo>
                  <a:lnTo>
                    <a:pt x="1094232" y="182880"/>
                  </a:lnTo>
                  <a:close/>
                </a:path>
                <a:path w="1094739" h="462914">
                  <a:moveTo>
                    <a:pt x="1094232" y="176784"/>
                  </a:moveTo>
                  <a:lnTo>
                    <a:pt x="1092708" y="175260"/>
                  </a:lnTo>
                  <a:lnTo>
                    <a:pt x="1091184" y="176784"/>
                  </a:lnTo>
                  <a:lnTo>
                    <a:pt x="1092708" y="178308"/>
                  </a:lnTo>
                  <a:lnTo>
                    <a:pt x="1094232" y="176784"/>
                  </a:lnTo>
                  <a:close/>
                </a:path>
                <a:path w="1094739" h="462914">
                  <a:moveTo>
                    <a:pt x="1094232" y="170688"/>
                  </a:moveTo>
                  <a:lnTo>
                    <a:pt x="1092708" y="169164"/>
                  </a:lnTo>
                  <a:lnTo>
                    <a:pt x="1091184" y="170688"/>
                  </a:lnTo>
                  <a:lnTo>
                    <a:pt x="1092708" y="172212"/>
                  </a:lnTo>
                  <a:lnTo>
                    <a:pt x="1094232" y="170688"/>
                  </a:lnTo>
                  <a:close/>
                </a:path>
                <a:path w="1094739" h="462914">
                  <a:moveTo>
                    <a:pt x="1094232" y="164592"/>
                  </a:moveTo>
                  <a:lnTo>
                    <a:pt x="1092708" y="163068"/>
                  </a:lnTo>
                  <a:lnTo>
                    <a:pt x="1091184" y="164592"/>
                  </a:lnTo>
                  <a:lnTo>
                    <a:pt x="1092708" y="166116"/>
                  </a:lnTo>
                  <a:lnTo>
                    <a:pt x="1094232" y="164592"/>
                  </a:lnTo>
                  <a:close/>
                </a:path>
                <a:path w="1094739" h="462914">
                  <a:moveTo>
                    <a:pt x="1094232" y="158496"/>
                  </a:moveTo>
                  <a:lnTo>
                    <a:pt x="1092708" y="156972"/>
                  </a:lnTo>
                  <a:lnTo>
                    <a:pt x="1091184" y="158496"/>
                  </a:lnTo>
                  <a:lnTo>
                    <a:pt x="1092708" y="160020"/>
                  </a:lnTo>
                  <a:lnTo>
                    <a:pt x="1094232" y="158496"/>
                  </a:lnTo>
                  <a:close/>
                </a:path>
                <a:path w="1094739" h="462914">
                  <a:moveTo>
                    <a:pt x="1094232" y="152400"/>
                  </a:moveTo>
                  <a:lnTo>
                    <a:pt x="1092708" y="150876"/>
                  </a:lnTo>
                  <a:lnTo>
                    <a:pt x="1091184" y="152400"/>
                  </a:lnTo>
                  <a:lnTo>
                    <a:pt x="1092708" y="153924"/>
                  </a:lnTo>
                  <a:lnTo>
                    <a:pt x="1094232" y="152400"/>
                  </a:lnTo>
                  <a:close/>
                </a:path>
                <a:path w="1094739" h="462914">
                  <a:moveTo>
                    <a:pt x="1094232" y="146304"/>
                  </a:moveTo>
                  <a:lnTo>
                    <a:pt x="1092708" y="144780"/>
                  </a:lnTo>
                  <a:lnTo>
                    <a:pt x="1091184" y="146304"/>
                  </a:lnTo>
                  <a:lnTo>
                    <a:pt x="1092708" y="147828"/>
                  </a:lnTo>
                  <a:lnTo>
                    <a:pt x="1094232" y="146304"/>
                  </a:lnTo>
                  <a:close/>
                </a:path>
                <a:path w="1094739" h="462914">
                  <a:moveTo>
                    <a:pt x="1094232" y="140208"/>
                  </a:moveTo>
                  <a:lnTo>
                    <a:pt x="1092708" y="138684"/>
                  </a:lnTo>
                  <a:lnTo>
                    <a:pt x="1091184" y="140208"/>
                  </a:lnTo>
                  <a:lnTo>
                    <a:pt x="1092708" y="141732"/>
                  </a:lnTo>
                  <a:lnTo>
                    <a:pt x="1094232" y="140208"/>
                  </a:lnTo>
                  <a:close/>
                </a:path>
                <a:path w="1094739" h="462914">
                  <a:moveTo>
                    <a:pt x="1094232" y="134112"/>
                  </a:moveTo>
                  <a:lnTo>
                    <a:pt x="1092708" y="132588"/>
                  </a:lnTo>
                  <a:lnTo>
                    <a:pt x="1091184" y="134112"/>
                  </a:lnTo>
                  <a:lnTo>
                    <a:pt x="1092708" y="135636"/>
                  </a:lnTo>
                  <a:lnTo>
                    <a:pt x="1094232" y="134112"/>
                  </a:lnTo>
                  <a:close/>
                </a:path>
                <a:path w="1094739" h="462914">
                  <a:moveTo>
                    <a:pt x="1094232" y="128016"/>
                  </a:moveTo>
                  <a:lnTo>
                    <a:pt x="1092708" y="126492"/>
                  </a:lnTo>
                  <a:lnTo>
                    <a:pt x="1091184" y="128016"/>
                  </a:lnTo>
                  <a:lnTo>
                    <a:pt x="1092708" y="129540"/>
                  </a:lnTo>
                  <a:lnTo>
                    <a:pt x="1094232" y="128016"/>
                  </a:lnTo>
                  <a:close/>
                </a:path>
                <a:path w="1094739" h="462914">
                  <a:moveTo>
                    <a:pt x="1094232" y="121920"/>
                  </a:moveTo>
                  <a:lnTo>
                    <a:pt x="1092708" y="120396"/>
                  </a:lnTo>
                  <a:lnTo>
                    <a:pt x="1091184" y="121920"/>
                  </a:lnTo>
                  <a:lnTo>
                    <a:pt x="1092708" y="123444"/>
                  </a:lnTo>
                  <a:lnTo>
                    <a:pt x="1094232" y="121920"/>
                  </a:lnTo>
                  <a:close/>
                </a:path>
                <a:path w="1094739" h="462914">
                  <a:moveTo>
                    <a:pt x="1094232" y="115824"/>
                  </a:moveTo>
                  <a:lnTo>
                    <a:pt x="1092708" y="114300"/>
                  </a:lnTo>
                  <a:lnTo>
                    <a:pt x="1091184" y="115824"/>
                  </a:lnTo>
                  <a:lnTo>
                    <a:pt x="1092708" y="117348"/>
                  </a:lnTo>
                  <a:lnTo>
                    <a:pt x="1094232" y="115824"/>
                  </a:lnTo>
                  <a:close/>
                </a:path>
                <a:path w="1094739" h="462914">
                  <a:moveTo>
                    <a:pt x="1094232" y="109728"/>
                  </a:moveTo>
                  <a:lnTo>
                    <a:pt x="1092708" y="108204"/>
                  </a:lnTo>
                  <a:lnTo>
                    <a:pt x="1091184" y="109728"/>
                  </a:lnTo>
                  <a:lnTo>
                    <a:pt x="1092708" y="111252"/>
                  </a:lnTo>
                  <a:lnTo>
                    <a:pt x="1094232" y="109728"/>
                  </a:lnTo>
                  <a:close/>
                </a:path>
                <a:path w="1094739" h="462914">
                  <a:moveTo>
                    <a:pt x="1094232" y="103632"/>
                  </a:moveTo>
                  <a:lnTo>
                    <a:pt x="1092708" y="102108"/>
                  </a:lnTo>
                  <a:lnTo>
                    <a:pt x="1091184" y="103632"/>
                  </a:lnTo>
                  <a:lnTo>
                    <a:pt x="1092708" y="105156"/>
                  </a:lnTo>
                  <a:lnTo>
                    <a:pt x="1094232" y="103632"/>
                  </a:lnTo>
                  <a:close/>
                </a:path>
                <a:path w="1094739" h="462914">
                  <a:moveTo>
                    <a:pt x="1094232" y="97536"/>
                  </a:moveTo>
                  <a:lnTo>
                    <a:pt x="1092708" y="96012"/>
                  </a:lnTo>
                  <a:lnTo>
                    <a:pt x="1091184" y="97536"/>
                  </a:lnTo>
                  <a:lnTo>
                    <a:pt x="1092708" y="99060"/>
                  </a:lnTo>
                  <a:lnTo>
                    <a:pt x="1094232" y="97536"/>
                  </a:lnTo>
                  <a:close/>
                </a:path>
                <a:path w="1094739" h="462914">
                  <a:moveTo>
                    <a:pt x="1094232" y="91440"/>
                  </a:moveTo>
                  <a:lnTo>
                    <a:pt x="1092708" y="89916"/>
                  </a:lnTo>
                  <a:lnTo>
                    <a:pt x="1091184" y="91440"/>
                  </a:lnTo>
                  <a:lnTo>
                    <a:pt x="1092708" y="92964"/>
                  </a:lnTo>
                  <a:lnTo>
                    <a:pt x="1094232" y="91440"/>
                  </a:lnTo>
                  <a:close/>
                </a:path>
                <a:path w="1094739" h="462914">
                  <a:moveTo>
                    <a:pt x="1094232" y="85344"/>
                  </a:moveTo>
                  <a:lnTo>
                    <a:pt x="1092708" y="83820"/>
                  </a:lnTo>
                  <a:lnTo>
                    <a:pt x="1091184" y="85344"/>
                  </a:lnTo>
                  <a:lnTo>
                    <a:pt x="1092708" y="86868"/>
                  </a:lnTo>
                  <a:lnTo>
                    <a:pt x="1094232" y="85344"/>
                  </a:lnTo>
                  <a:close/>
                </a:path>
                <a:path w="1094739" h="462914">
                  <a:moveTo>
                    <a:pt x="1094232" y="79248"/>
                  </a:moveTo>
                  <a:lnTo>
                    <a:pt x="1092708" y="78486"/>
                  </a:lnTo>
                  <a:lnTo>
                    <a:pt x="1091184" y="79248"/>
                  </a:lnTo>
                  <a:lnTo>
                    <a:pt x="1091184" y="80010"/>
                  </a:lnTo>
                  <a:lnTo>
                    <a:pt x="1092708" y="80772"/>
                  </a:lnTo>
                  <a:lnTo>
                    <a:pt x="1094232" y="80010"/>
                  </a:lnTo>
                  <a:lnTo>
                    <a:pt x="1094232" y="79248"/>
                  </a:lnTo>
                  <a:close/>
                </a:path>
                <a:path w="1094739" h="462914">
                  <a:moveTo>
                    <a:pt x="1094232" y="73914"/>
                  </a:moveTo>
                  <a:lnTo>
                    <a:pt x="1092708" y="72390"/>
                  </a:lnTo>
                  <a:lnTo>
                    <a:pt x="1091184" y="73914"/>
                  </a:lnTo>
                  <a:lnTo>
                    <a:pt x="1092708" y="75438"/>
                  </a:lnTo>
                  <a:lnTo>
                    <a:pt x="1094232" y="73914"/>
                  </a:lnTo>
                  <a:close/>
                </a:path>
                <a:path w="1094739" h="462914">
                  <a:moveTo>
                    <a:pt x="1094232" y="67818"/>
                  </a:moveTo>
                  <a:lnTo>
                    <a:pt x="1092708" y="66294"/>
                  </a:lnTo>
                  <a:lnTo>
                    <a:pt x="1091184" y="67818"/>
                  </a:lnTo>
                  <a:lnTo>
                    <a:pt x="1092708" y="69342"/>
                  </a:lnTo>
                  <a:lnTo>
                    <a:pt x="1094232" y="67818"/>
                  </a:lnTo>
                  <a:close/>
                </a:path>
                <a:path w="1094739" h="462914">
                  <a:moveTo>
                    <a:pt x="1094232" y="61722"/>
                  </a:moveTo>
                  <a:lnTo>
                    <a:pt x="1092708" y="60198"/>
                  </a:lnTo>
                  <a:lnTo>
                    <a:pt x="1091184" y="61722"/>
                  </a:lnTo>
                  <a:lnTo>
                    <a:pt x="1092708" y="63246"/>
                  </a:lnTo>
                  <a:lnTo>
                    <a:pt x="1094232" y="61722"/>
                  </a:lnTo>
                  <a:close/>
                </a:path>
                <a:path w="1094739" h="462914">
                  <a:moveTo>
                    <a:pt x="1094232" y="55626"/>
                  </a:moveTo>
                  <a:lnTo>
                    <a:pt x="1092708" y="54102"/>
                  </a:lnTo>
                  <a:lnTo>
                    <a:pt x="1091184" y="55626"/>
                  </a:lnTo>
                  <a:lnTo>
                    <a:pt x="1092708" y="57150"/>
                  </a:lnTo>
                  <a:lnTo>
                    <a:pt x="1094232" y="55626"/>
                  </a:lnTo>
                  <a:close/>
                </a:path>
                <a:path w="1094739" h="462914">
                  <a:moveTo>
                    <a:pt x="1094232" y="49530"/>
                  </a:moveTo>
                  <a:lnTo>
                    <a:pt x="1092708" y="48006"/>
                  </a:lnTo>
                  <a:lnTo>
                    <a:pt x="1091184" y="49530"/>
                  </a:lnTo>
                  <a:lnTo>
                    <a:pt x="1092708" y="51054"/>
                  </a:lnTo>
                  <a:lnTo>
                    <a:pt x="1094232" y="49530"/>
                  </a:lnTo>
                  <a:close/>
                </a:path>
                <a:path w="1094739" h="462914">
                  <a:moveTo>
                    <a:pt x="1094232" y="43434"/>
                  </a:moveTo>
                  <a:lnTo>
                    <a:pt x="1092708" y="41910"/>
                  </a:lnTo>
                  <a:lnTo>
                    <a:pt x="1091184" y="43434"/>
                  </a:lnTo>
                  <a:lnTo>
                    <a:pt x="1092708" y="44958"/>
                  </a:lnTo>
                  <a:lnTo>
                    <a:pt x="1094232" y="43434"/>
                  </a:lnTo>
                  <a:close/>
                </a:path>
                <a:path w="1094739" h="462914">
                  <a:moveTo>
                    <a:pt x="1094232" y="37338"/>
                  </a:moveTo>
                  <a:lnTo>
                    <a:pt x="1092708" y="35814"/>
                  </a:lnTo>
                  <a:lnTo>
                    <a:pt x="1091184" y="37338"/>
                  </a:lnTo>
                  <a:lnTo>
                    <a:pt x="1092708" y="38862"/>
                  </a:lnTo>
                  <a:lnTo>
                    <a:pt x="1094232" y="37338"/>
                  </a:lnTo>
                  <a:close/>
                </a:path>
                <a:path w="1094739" h="462914">
                  <a:moveTo>
                    <a:pt x="1094232" y="31242"/>
                  </a:moveTo>
                  <a:lnTo>
                    <a:pt x="1092708" y="29718"/>
                  </a:lnTo>
                  <a:lnTo>
                    <a:pt x="1091184" y="31242"/>
                  </a:lnTo>
                  <a:lnTo>
                    <a:pt x="1092708" y="32766"/>
                  </a:lnTo>
                  <a:lnTo>
                    <a:pt x="1094232" y="31242"/>
                  </a:lnTo>
                  <a:close/>
                </a:path>
                <a:path w="1094739" h="462914">
                  <a:moveTo>
                    <a:pt x="1094232" y="25146"/>
                  </a:moveTo>
                  <a:lnTo>
                    <a:pt x="1092708" y="23622"/>
                  </a:lnTo>
                  <a:lnTo>
                    <a:pt x="1091184" y="25146"/>
                  </a:lnTo>
                  <a:lnTo>
                    <a:pt x="1092708" y="26670"/>
                  </a:lnTo>
                  <a:lnTo>
                    <a:pt x="1094232" y="25146"/>
                  </a:lnTo>
                  <a:close/>
                </a:path>
                <a:path w="1094739" h="462914">
                  <a:moveTo>
                    <a:pt x="1094232" y="19050"/>
                  </a:moveTo>
                  <a:lnTo>
                    <a:pt x="1092708" y="17526"/>
                  </a:lnTo>
                  <a:lnTo>
                    <a:pt x="1091184" y="19050"/>
                  </a:lnTo>
                  <a:lnTo>
                    <a:pt x="1092708" y="20574"/>
                  </a:lnTo>
                  <a:lnTo>
                    <a:pt x="1094232" y="19050"/>
                  </a:lnTo>
                  <a:close/>
                </a:path>
                <a:path w="1094739" h="462914">
                  <a:moveTo>
                    <a:pt x="1094232" y="12954"/>
                  </a:moveTo>
                  <a:lnTo>
                    <a:pt x="1092708" y="11430"/>
                  </a:lnTo>
                  <a:lnTo>
                    <a:pt x="1091184" y="12954"/>
                  </a:lnTo>
                  <a:lnTo>
                    <a:pt x="1092708" y="14478"/>
                  </a:lnTo>
                  <a:lnTo>
                    <a:pt x="1094232" y="12954"/>
                  </a:lnTo>
                  <a:close/>
                </a:path>
                <a:path w="1094739" h="462914">
                  <a:moveTo>
                    <a:pt x="1094232" y="6858"/>
                  </a:moveTo>
                  <a:lnTo>
                    <a:pt x="1092708" y="5334"/>
                  </a:lnTo>
                  <a:lnTo>
                    <a:pt x="1091184" y="6858"/>
                  </a:lnTo>
                  <a:lnTo>
                    <a:pt x="1092708" y="8382"/>
                  </a:lnTo>
                  <a:lnTo>
                    <a:pt x="1094232" y="6858"/>
                  </a:lnTo>
                  <a:close/>
                </a:path>
                <a:path w="1094739" h="462914">
                  <a:moveTo>
                    <a:pt x="1094232" y="762"/>
                  </a:moveTo>
                  <a:lnTo>
                    <a:pt x="1093470" y="0"/>
                  </a:lnTo>
                  <a:lnTo>
                    <a:pt x="1091946" y="0"/>
                  </a:lnTo>
                  <a:lnTo>
                    <a:pt x="1091184" y="762"/>
                  </a:lnTo>
                  <a:lnTo>
                    <a:pt x="1092708" y="2286"/>
                  </a:lnTo>
                  <a:lnTo>
                    <a:pt x="1094232" y="7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pic>
          <p:nvPicPr>
            <p:cNvPr id="23" name="object 136">
              <a:extLst>
                <a:ext uri="{FF2B5EF4-FFF2-40B4-BE49-F238E27FC236}">
                  <a16:creationId xmlns:a16="http://schemas.microsoft.com/office/drawing/2014/main" id="{7931FD7D-94C3-A410-CB81-F8C8340E245E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198876" y="5345429"/>
              <a:ext cx="100584" cy="195834"/>
            </a:xfrm>
            <a:prstGeom prst="rect">
              <a:avLst/>
            </a:prstGeom>
          </p:spPr>
        </p:pic>
        <p:sp>
          <p:nvSpPr>
            <p:cNvPr id="24" name="object 137">
              <a:extLst>
                <a:ext uri="{FF2B5EF4-FFF2-40B4-BE49-F238E27FC236}">
                  <a16:creationId xmlns:a16="http://schemas.microsoft.com/office/drawing/2014/main" id="{94FC8B96-39BB-4298-440C-4CDE9F74A8C7}"/>
                </a:ext>
              </a:extLst>
            </p:cNvPr>
            <p:cNvSpPr/>
            <p:nvPr/>
          </p:nvSpPr>
          <p:spPr>
            <a:xfrm>
              <a:off x="3297936" y="5734049"/>
              <a:ext cx="97155" cy="73660"/>
            </a:xfrm>
            <a:custGeom>
              <a:avLst/>
              <a:gdLst/>
              <a:ahLst/>
              <a:cxnLst/>
              <a:rect l="l" t="t" r="r" b="b"/>
              <a:pathLst>
                <a:path w="97154" h="73660">
                  <a:moveTo>
                    <a:pt x="96774" y="0"/>
                  </a:moveTo>
                  <a:lnTo>
                    <a:pt x="0" y="0"/>
                  </a:lnTo>
                  <a:lnTo>
                    <a:pt x="0" y="73151"/>
                  </a:lnTo>
                  <a:lnTo>
                    <a:pt x="96774" y="73151"/>
                  </a:lnTo>
                  <a:lnTo>
                    <a:pt x="96774" y="0"/>
                  </a:lnTo>
                  <a:close/>
                </a:path>
              </a:pathLst>
            </a:custGeom>
            <a:solidFill>
              <a:srgbClr val="00CC99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  <p:sp>
          <p:nvSpPr>
            <p:cNvPr id="25" name="object 138">
              <a:extLst>
                <a:ext uri="{FF2B5EF4-FFF2-40B4-BE49-F238E27FC236}">
                  <a16:creationId xmlns:a16="http://schemas.microsoft.com/office/drawing/2014/main" id="{A2C5DFD4-405B-DF73-ACFE-1373CF848724}"/>
                </a:ext>
              </a:extLst>
            </p:cNvPr>
            <p:cNvSpPr/>
            <p:nvPr/>
          </p:nvSpPr>
          <p:spPr>
            <a:xfrm>
              <a:off x="3296412" y="5538215"/>
              <a:ext cx="100330" cy="269875"/>
            </a:xfrm>
            <a:custGeom>
              <a:avLst/>
              <a:gdLst/>
              <a:ahLst/>
              <a:cxnLst/>
              <a:rect l="l" t="t" r="r" b="b"/>
              <a:pathLst>
                <a:path w="100329" h="269875">
                  <a:moveTo>
                    <a:pt x="3048" y="189738"/>
                  </a:moveTo>
                  <a:lnTo>
                    <a:pt x="1524" y="188214"/>
                  </a:lnTo>
                  <a:lnTo>
                    <a:pt x="0" y="189738"/>
                  </a:lnTo>
                  <a:lnTo>
                    <a:pt x="1524" y="191262"/>
                  </a:lnTo>
                  <a:lnTo>
                    <a:pt x="3048" y="189738"/>
                  </a:lnTo>
                  <a:close/>
                </a:path>
                <a:path w="100329" h="269875">
                  <a:moveTo>
                    <a:pt x="3048" y="183642"/>
                  </a:moveTo>
                  <a:lnTo>
                    <a:pt x="1524" y="182118"/>
                  </a:lnTo>
                  <a:lnTo>
                    <a:pt x="0" y="183642"/>
                  </a:lnTo>
                  <a:lnTo>
                    <a:pt x="1524" y="185166"/>
                  </a:lnTo>
                  <a:lnTo>
                    <a:pt x="3048" y="183642"/>
                  </a:lnTo>
                  <a:close/>
                </a:path>
                <a:path w="100329" h="269875">
                  <a:moveTo>
                    <a:pt x="3048" y="177546"/>
                  </a:moveTo>
                  <a:lnTo>
                    <a:pt x="1524" y="176022"/>
                  </a:lnTo>
                  <a:lnTo>
                    <a:pt x="0" y="177546"/>
                  </a:lnTo>
                  <a:lnTo>
                    <a:pt x="1524" y="179070"/>
                  </a:lnTo>
                  <a:lnTo>
                    <a:pt x="3048" y="177546"/>
                  </a:lnTo>
                  <a:close/>
                </a:path>
                <a:path w="100329" h="269875">
                  <a:moveTo>
                    <a:pt x="3048" y="171450"/>
                  </a:moveTo>
                  <a:lnTo>
                    <a:pt x="1524" y="169926"/>
                  </a:lnTo>
                  <a:lnTo>
                    <a:pt x="0" y="171450"/>
                  </a:lnTo>
                  <a:lnTo>
                    <a:pt x="1524" y="172974"/>
                  </a:lnTo>
                  <a:lnTo>
                    <a:pt x="3048" y="171450"/>
                  </a:lnTo>
                  <a:close/>
                </a:path>
                <a:path w="100329" h="269875">
                  <a:moveTo>
                    <a:pt x="3048" y="165354"/>
                  </a:moveTo>
                  <a:lnTo>
                    <a:pt x="1524" y="163830"/>
                  </a:lnTo>
                  <a:lnTo>
                    <a:pt x="0" y="165354"/>
                  </a:lnTo>
                  <a:lnTo>
                    <a:pt x="1524" y="166878"/>
                  </a:lnTo>
                  <a:lnTo>
                    <a:pt x="3048" y="165354"/>
                  </a:lnTo>
                  <a:close/>
                </a:path>
                <a:path w="100329" h="269875">
                  <a:moveTo>
                    <a:pt x="3048" y="159258"/>
                  </a:moveTo>
                  <a:lnTo>
                    <a:pt x="1524" y="157734"/>
                  </a:lnTo>
                  <a:lnTo>
                    <a:pt x="0" y="159258"/>
                  </a:lnTo>
                  <a:lnTo>
                    <a:pt x="1524" y="160782"/>
                  </a:lnTo>
                  <a:lnTo>
                    <a:pt x="3048" y="159258"/>
                  </a:lnTo>
                  <a:close/>
                </a:path>
                <a:path w="100329" h="269875">
                  <a:moveTo>
                    <a:pt x="3048" y="153162"/>
                  </a:moveTo>
                  <a:lnTo>
                    <a:pt x="1524" y="151638"/>
                  </a:lnTo>
                  <a:lnTo>
                    <a:pt x="0" y="153162"/>
                  </a:lnTo>
                  <a:lnTo>
                    <a:pt x="1524" y="154686"/>
                  </a:lnTo>
                  <a:lnTo>
                    <a:pt x="3048" y="153162"/>
                  </a:lnTo>
                  <a:close/>
                </a:path>
                <a:path w="100329" h="269875">
                  <a:moveTo>
                    <a:pt x="3048" y="147066"/>
                  </a:moveTo>
                  <a:lnTo>
                    <a:pt x="1524" y="145542"/>
                  </a:lnTo>
                  <a:lnTo>
                    <a:pt x="0" y="147066"/>
                  </a:lnTo>
                  <a:lnTo>
                    <a:pt x="1524" y="148590"/>
                  </a:lnTo>
                  <a:lnTo>
                    <a:pt x="3048" y="147066"/>
                  </a:lnTo>
                  <a:close/>
                </a:path>
                <a:path w="100329" h="269875">
                  <a:moveTo>
                    <a:pt x="3048" y="141732"/>
                  </a:moveTo>
                  <a:lnTo>
                    <a:pt x="1524" y="140208"/>
                  </a:lnTo>
                  <a:lnTo>
                    <a:pt x="0" y="141732"/>
                  </a:lnTo>
                  <a:lnTo>
                    <a:pt x="1524" y="143256"/>
                  </a:lnTo>
                  <a:lnTo>
                    <a:pt x="3048" y="141732"/>
                  </a:lnTo>
                  <a:close/>
                </a:path>
                <a:path w="100329" h="269875">
                  <a:moveTo>
                    <a:pt x="3048" y="135636"/>
                  </a:moveTo>
                  <a:lnTo>
                    <a:pt x="1524" y="134112"/>
                  </a:lnTo>
                  <a:lnTo>
                    <a:pt x="0" y="135636"/>
                  </a:lnTo>
                  <a:lnTo>
                    <a:pt x="1524" y="137160"/>
                  </a:lnTo>
                  <a:lnTo>
                    <a:pt x="3048" y="135636"/>
                  </a:lnTo>
                  <a:close/>
                </a:path>
                <a:path w="100329" h="269875">
                  <a:moveTo>
                    <a:pt x="3048" y="129540"/>
                  </a:moveTo>
                  <a:lnTo>
                    <a:pt x="1524" y="128016"/>
                  </a:lnTo>
                  <a:lnTo>
                    <a:pt x="0" y="129540"/>
                  </a:lnTo>
                  <a:lnTo>
                    <a:pt x="1524" y="131064"/>
                  </a:lnTo>
                  <a:lnTo>
                    <a:pt x="3048" y="129540"/>
                  </a:lnTo>
                  <a:close/>
                </a:path>
                <a:path w="100329" h="269875">
                  <a:moveTo>
                    <a:pt x="3048" y="123444"/>
                  </a:moveTo>
                  <a:lnTo>
                    <a:pt x="1524" y="121920"/>
                  </a:lnTo>
                  <a:lnTo>
                    <a:pt x="0" y="123444"/>
                  </a:lnTo>
                  <a:lnTo>
                    <a:pt x="1524" y="124968"/>
                  </a:lnTo>
                  <a:lnTo>
                    <a:pt x="3048" y="123444"/>
                  </a:lnTo>
                  <a:close/>
                </a:path>
                <a:path w="100329" h="269875">
                  <a:moveTo>
                    <a:pt x="3048" y="117348"/>
                  </a:moveTo>
                  <a:lnTo>
                    <a:pt x="1524" y="115824"/>
                  </a:lnTo>
                  <a:lnTo>
                    <a:pt x="0" y="117348"/>
                  </a:lnTo>
                  <a:lnTo>
                    <a:pt x="1524" y="118872"/>
                  </a:lnTo>
                  <a:lnTo>
                    <a:pt x="3048" y="117348"/>
                  </a:lnTo>
                  <a:close/>
                </a:path>
                <a:path w="100329" h="269875">
                  <a:moveTo>
                    <a:pt x="3048" y="111252"/>
                  </a:moveTo>
                  <a:lnTo>
                    <a:pt x="1524" y="109728"/>
                  </a:lnTo>
                  <a:lnTo>
                    <a:pt x="0" y="111252"/>
                  </a:lnTo>
                  <a:lnTo>
                    <a:pt x="1524" y="112776"/>
                  </a:lnTo>
                  <a:lnTo>
                    <a:pt x="3048" y="111252"/>
                  </a:lnTo>
                  <a:close/>
                </a:path>
                <a:path w="100329" h="269875">
                  <a:moveTo>
                    <a:pt x="3048" y="105156"/>
                  </a:moveTo>
                  <a:lnTo>
                    <a:pt x="1524" y="103632"/>
                  </a:lnTo>
                  <a:lnTo>
                    <a:pt x="0" y="105156"/>
                  </a:lnTo>
                  <a:lnTo>
                    <a:pt x="1524" y="106680"/>
                  </a:lnTo>
                  <a:lnTo>
                    <a:pt x="3048" y="105156"/>
                  </a:lnTo>
                  <a:close/>
                </a:path>
                <a:path w="100329" h="269875">
                  <a:moveTo>
                    <a:pt x="3048" y="99060"/>
                  </a:moveTo>
                  <a:lnTo>
                    <a:pt x="1524" y="97536"/>
                  </a:lnTo>
                  <a:lnTo>
                    <a:pt x="0" y="99060"/>
                  </a:lnTo>
                  <a:lnTo>
                    <a:pt x="1524" y="100584"/>
                  </a:lnTo>
                  <a:lnTo>
                    <a:pt x="3048" y="99060"/>
                  </a:lnTo>
                  <a:close/>
                </a:path>
                <a:path w="100329" h="269875">
                  <a:moveTo>
                    <a:pt x="3048" y="92964"/>
                  </a:moveTo>
                  <a:lnTo>
                    <a:pt x="1524" y="91440"/>
                  </a:lnTo>
                  <a:lnTo>
                    <a:pt x="0" y="92964"/>
                  </a:lnTo>
                  <a:lnTo>
                    <a:pt x="1524" y="94488"/>
                  </a:lnTo>
                  <a:lnTo>
                    <a:pt x="3048" y="92964"/>
                  </a:lnTo>
                  <a:close/>
                </a:path>
                <a:path w="100329" h="269875">
                  <a:moveTo>
                    <a:pt x="3048" y="86868"/>
                  </a:moveTo>
                  <a:lnTo>
                    <a:pt x="1524" y="85344"/>
                  </a:lnTo>
                  <a:lnTo>
                    <a:pt x="0" y="86868"/>
                  </a:lnTo>
                  <a:lnTo>
                    <a:pt x="1524" y="88392"/>
                  </a:lnTo>
                  <a:lnTo>
                    <a:pt x="3048" y="86868"/>
                  </a:lnTo>
                  <a:close/>
                </a:path>
                <a:path w="100329" h="269875">
                  <a:moveTo>
                    <a:pt x="3048" y="80772"/>
                  </a:moveTo>
                  <a:lnTo>
                    <a:pt x="1524" y="79248"/>
                  </a:lnTo>
                  <a:lnTo>
                    <a:pt x="0" y="80772"/>
                  </a:lnTo>
                  <a:lnTo>
                    <a:pt x="1524" y="82296"/>
                  </a:lnTo>
                  <a:lnTo>
                    <a:pt x="3048" y="80772"/>
                  </a:lnTo>
                  <a:close/>
                </a:path>
                <a:path w="100329" h="269875">
                  <a:moveTo>
                    <a:pt x="3048" y="74676"/>
                  </a:moveTo>
                  <a:lnTo>
                    <a:pt x="1524" y="73152"/>
                  </a:lnTo>
                  <a:lnTo>
                    <a:pt x="0" y="74676"/>
                  </a:lnTo>
                  <a:lnTo>
                    <a:pt x="1524" y="76200"/>
                  </a:lnTo>
                  <a:lnTo>
                    <a:pt x="3048" y="74676"/>
                  </a:lnTo>
                  <a:close/>
                </a:path>
                <a:path w="100329" h="269875">
                  <a:moveTo>
                    <a:pt x="3048" y="68580"/>
                  </a:moveTo>
                  <a:lnTo>
                    <a:pt x="1524" y="67056"/>
                  </a:lnTo>
                  <a:lnTo>
                    <a:pt x="0" y="68580"/>
                  </a:lnTo>
                  <a:lnTo>
                    <a:pt x="1524" y="70104"/>
                  </a:lnTo>
                  <a:lnTo>
                    <a:pt x="3048" y="68580"/>
                  </a:lnTo>
                  <a:close/>
                </a:path>
                <a:path w="100329" h="269875">
                  <a:moveTo>
                    <a:pt x="3048" y="62484"/>
                  </a:moveTo>
                  <a:lnTo>
                    <a:pt x="1524" y="60960"/>
                  </a:lnTo>
                  <a:lnTo>
                    <a:pt x="0" y="62484"/>
                  </a:lnTo>
                  <a:lnTo>
                    <a:pt x="1524" y="64008"/>
                  </a:lnTo>
                  <a:lnTo>
                    <a:pt x="3048" y="62484"/>
                  </a:lnTo>
                  <a:close/>
                </a:path>
                <a:path w="100329" h="269875">
                  <a:moveTo>
                    <a:pt x="3048" y="56388"/>
                  </a:moveTo>
                  <a:lnTo>
                    <a:pt x="1524" y="54864"/>
                  </a:lnTo>
                  <a:lnTo>
                    <a:pt x="0" y="56388"/>
                  </a:lnTo>
                  <a:lnTo>
                    <a:pt x="1524" y="57912"/>
                  </a:lnTo>
                  <a:lnTo>
                    <a:pt x="3048" y="56388"/>
                  </a:lnTo>
                  <a:close/>
                </a:path>
                <a:path w="100329" h="269875">
                  <a:moveTo>
                    <a:pt x="3048" y="50292"/>
                  </a:moveTo>
                  <a:lnTo>
                    <a:pt x="1524" y="48768"/>
                  </a:lnTo>
                  <a:lnTo>
                    <a:pt x="0" y="50292"/>
                  </a:lnTo>
                  <a:lnTo>
                    <a:pt x="1524" y="51816"/>
                  </a:lnTo>
                  <a:lnTo>
                    <a:pt x="3048" y="50292"/>
                  </a:lnTo>
                  <a:close/>
                </a:path>
                <a:path w="100329" h="269875">
                  <a:moveTo>
                    <a:pt x="3048" y="44196"/>
                  </a:moveTo>
                  <a:lnTo>
                    <a:pt x="1524" y="42672"/>
                  </a:lnTo>
                  <a:lnTo>
                    <a:pt x="0" y="44196"/>
                  </a:lnTo>
                  <a:lnTo>
                    <a:pt x="1524" y="45720"/>
                  </a:lnTo>
                  <a:lnTo>
                    <a:pt x="3048" y="44196"/>
                  </a:lnTo>
                  <a:close/>
                </a:path>
                <a:path w="100329" h="269875">
                  <a:moveTo>
                    <a:pt x="3048" y="38100"/>
                  </a:moveTo>
                  <a:lnTo>
                    <a:pt x="1524" y="36576"/>
                  </a:lnTo>
                  <a:lnTo>
                    <a:pt x="0" y="38100"/>
                  </a:lnTo>
                  <a:lnTo>
                    <a:pt x="1524" y="39624"/>
                  </a:lnTo>
                  <a:lnTo>
                    <a:pt x="3048" y="38100"/>
                  </a:lnTo>
                  <a:close/>
                </a:path>
                <a:path w="100329" h="269875">
                  <a:moveTo>
                    <a:pt x="3048" y="32004"/>
                  </a:moveTo>
                  <a:lnTo>
                    <a:pt x="1524" y="30480"/>
                  </a:lnTo>
                  <a:lnTo>
                    <a:pt x="0" y="32004"/>
                  </a:lnTo>
                  <a:lnTo>
                    <a:pt x="1524" y="33528"/>
                  </a:lnTo>
                  <a:lnTo>
                    <a:pt x="3048" y="32004"/>
                  </a:lnTo>
                  <a:close/>
                </a:path>
                <a:path w="100329" h="269875">
                  <a:moveTo>
                    <a:pt x="3048" y="25908"/>
                  </a:moveTo>
                  <a:lnTo>
                    <a:pt x="1524" y="24384"/>
                  </a:lnTo>
                  <a:lnTo>
                    <a:pt x="0" y="25908"/>
                  </a:lnTo>
                  <a:lnTo>
                    <a:pt x="1524" y="27432"/>
                  </a:lnTo>
                  <a:lnTo>
                    <a:pt x="3048" y="25908"/>
                  </a:lnTo>
                  <a:close/>
                </a:path>
                <a:path w="100329" h="269875">
                  <a:moveTo>
                    <a:pt x="3048" y="19812"/>
                  </a:moveTo>
                  <a:lnTo>
                    <a:pt x="1524" y="18288"/>
                  </a:lnTo>
                  <a:lnTo>
                    <a:pt x="0" y="19812"/>
                  </a:lnTo>
                  <a:lnTo>
                    <a:pt x="1524" y="21336"/>
                  </a:lnTo>
                  <a:lnTo>
                    <a:pt x="3048" y="19812"/>
                  </a:lnTo>
                  <a:close/>
                </a:path>
                <a:path w="100329" h="269875">
                  <a:moveTo>
                    <a:pt x="3048" y="13716"/>
                  </a:moveTo>
                  <a:lnTo>
                    <a:pt x="1524" y="12192"/>
                  </a:lnTo>
                  <a:lnTo>
                    <a:pt x="0" y="13716"/>
                  </a:lnTo>
                  <a:lnTo>
                    <a:pt x="1524" y="15240"/>
                  </a:lnTo>
                  <a:lnTo>
                    <a:pt x="3048" y="13716"/>
                  </a:lnTo>
                  <a:close/>
                </a:path>
                <a:path w="100329" h="269875">
                  <a:moveTo>
                    <a:pt x="3048" y="7620"/>
                  </a:moveTo>
                  <a:lnTo>
                    <a:pt x="1524" y="6096"/>
                  </a:lnTo>
                  <a:lnTo>
                    <a:pt x="0" y="7620"/>
                  </a:lnTo>
                  <a:lnTo>
                    <a:pt x="1524" y="9144"/>
                  </a:lnTo>
                  <a:lnTo>
                    <a:pt x="3048" y="7620"/>
                  </a:lnTo>
                  <a:close/>
                </a:path>
                <a:path w="100329" h="269875">
                  <a:moveTo>
                    <a:pt x="3048" y="1524"/>
                  </a:moveTo>
                  <a:lnTo>
                    <a:pt x="1524" y="0"/>
                  </a:lnTo>
                  <a:lnTo>
                    <a:pt x="0" y="1524"/>
                  </a:lnTo>
                  <a:lnTo>
                    <a:pt x="1524" y="3048"/>
                  </a:lnTo>
                  <a:lnTo>
                    <a:pt x="3048" y="1524"/>
                  </a:lnTo>
                  <a:close/>
                </a:path>
                <a:path w="100329" h="269875">
                  <a:moveTo>
                    <a:pt x="99822" y="194310"/>
                  </a:moveTo>
                  <a:lnTo>
                    <a:pt x="96774" y="194310"/>
                  </a:lnTo>
                  <a:lnTo>
                    <a:pt x="96774" y="197358"/>
                  </a:lnTo>
                  <a:lnTo>
                    <a:pt x="96774" y="267462"/>
                  </a:lnTo>
                  <a:lnTo>
                    <a:pt x="3048" y="267462"/>
                  </a:lnTo>
                  <a:lnTo>
                    <a:pt x="3048" y="262890"/>
                  </a:lnTo>
                  <a:lnTo>
                    <a:pt x="3048" y="256794"/>
                  </a:lnTo>
                  <a:lnTo>
                    <a:pt x="3048" y="197358"/>
                  </a:lnTo>
                  <a:lnTo>
                    <a:pt x="96774" y="197358"/>
                  </a:lnTo>
                  <a:lnTo>
                    <a:pt x="96774" y="194310"/>
                  </a:lnTo>
                  <a:lnTo>
                    <a:pt x="1524" y="194310"/>
                  </a:lnTo>
                  <a:lnTo>
                    <a:pt x="0" y="194310"/>
                  </a:lnTo>
                  <a:lnTo>
                    <a:pt x="0" y="269748"/>
                  </a:lnTo>
                  <a:lnTo>
                    <a:pt x="99822" y="269748"/>
                  </a:lnTo>
                  <a:lnTo>
                    <a:pt x="99822" y="268986"/>
                  </a:lnTo>
                  <a:lnTo>
                    <a:pt x="99822" y="267462"/>
                  </a:lnTo>
                  <a:lnTo>
                    <a:pt x="99822" y="197358"/>
                  </a:lnTo>
                  <a:lnTo>
                    <a:pt x="99822" y="195834"/>
                  </a:lnTo>
                  <a:lnTo>
                    <a:pt x="99822" y="19431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 sz="4000"/>
            </a:p>
          </p:txBody>
        </p:sp>
      </p:grpSp>
      <p:sp>
        <p:nvSpPr>
          <p:cNvPr id="13" name="object 139">
            <a:extLst>
              <a:ext uri="{FF2B5EF4-FFF2-40B4-BE49-F238E27FC236}">
                <a16:creationId xmlns:a16="http://schemas.microsoft.com/office/drawing/2014/main" id="{F5E6F07A-3753-C51B-5657-3C2C711B5974}"/>
              </a:ext>
            </a:extLst>
          </p:cNvPr>
          <p:cNvSpPr txBox="1"/>
          <p:nvPr/>
        </p:nvSpPr>
        <p:spPr>
          <a:xfrm>
            <a:off x="3485666" y="4445517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4" name="object 139">
            <a:extLst>
              <a:ext uri="{FF2B5EF4-FFF2-40B4-BE49-F238E27FC236}">
                <a16:creationId xmlns:a16="http://schemas.microsoft.com/office/drawing/2014/main" id="{3DB96228-2507-2264-3AB1-36BEA3EFA954}"/>
              </a:ext>
            </a:extLst>
          </p:cNvPr>
          <p:cNvSpPr txBox="1"/>
          <p:nvPr/>
        </p:nvSpPr>
        <p:spPr>
          <a:xfrm>
            <a:off x="3485666" y="507056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5" name="object 139">
            <a:extLst>
              <a:ext uri="{FF2B5EF4-FFF2-40B4-BE49-F238E27FC236}">
                <a16:creationId xmlns:a16="http://schemas.microsoft.com/office/drawing/2014/main" id="{5D7E4181-C811-735C-29CA-0EA3101FC473}"/>
              </a:ext>
            </a:extLst>
          </p:cNvPr>
          <p:cNvSpPr txBox="1"/>
          <p:nvPr/>
        </p:nvSpPr>
        <p:spPr>
          <a:xfrm>
            <a:off x="3485666" y="5695621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" name="object 139">
            <a:extLst>
              <a:ext uri="{FF2B5EF4-FFF2-40B4-BE49-F238E27FC236}">
                <a16:creationId xmlns:a16="http://schemas.microsoft.com/office/drawing/2014/main" id="{79F20F5A-144C-4EBB-4AD1-C9D86365AC49}"/>
              </a:ext>
            </a:extLst>
          </p:cNvPr>
          <p:cNvSpPr txBox="1"/>
          <p:nvPr/>
        </p:nvSpPr>
        <p:spPr>
          <a:xfrm>
            <a:off x="3616591" y="3820466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" name="object 139">
            <a:extLst>
              <a:ext uri="{FF2B5EF4-FFF2-40B4-BE49-F238E27FC236}">
                <a16:creationId xmlns:a16="http://schemas.microsoft.com/office/drawing/2014/main" id="{60E18CAB-ED4D-C7FB-6341-67FABB32AA42}"/>
              </a:ext>
            </a:extLst>
          </p:cNvPr>
          <p:cNvSpPr txBox="1"/>
          <p:nvPr/>
        </p:nvSpPr>
        <p:spPr>
          <a:xfrm>
            <a:off x="3135020" y="3396255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285639398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3DA03-3E87-7518-F79A-ECE8322E95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Priority Ceiling Protocol (PCP)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GB" sz="2800" dirty="0"/>
                  <a:t>Assumptions: fixed-priority scheduling; resources required by all tasks are known a priori at design time (not required by PIP)</a:t>
                </a:r>
              </a:p>
              <a:p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Priority Ceiling Protocol PCP </a:t>
                </a:r>
                <a:r>
                  <a:rPr lang="en-US" altLang="zh-CN" sz="2800" dirty="0">
                    <a:ea typeface="宋体" charset="-122"/>
                  </a:rPr>
                  <a:t>= PIP + ceiling blocking</a:t>
                </a:r>
              </a:p>
              <a:p>
                <a:r>
                  <a:rPr lang="en-US" altLang="zh-CN" sz="2800" dirty="0">
                    <a:ea typeface="宋体" charset="-122"/>
                  </a:rPr>
                  <a:t>PIP still holds: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, the lower-priority task currently holding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inherits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8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’s priority</a:t>
                </a:r>
                <a:endParaRPr lang="zh-CN" altLang="zh-CN" sz="2800" dirty="0">
                  <a:ea typeface="宋体" charset="-122"/>
                </a:endParaRPr>
              </a:p>
              <a:p>
                <a:r>
                  <a:rPr lang="en-GB" sz="2800" dirty="0"/>
                  <a:t>Each semaphore is assigned a ceiling, equal to maximum priority of all tasks that require it: </a:t>
                </a:r>
                <a14:m>
                  <m:oMath xmlns:m="http://schemas.openxmlformats.org/officeDocument/2006/math"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GB" sz="28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</m:oMath>
                </a14:m>
                <a:endParaRPr lang="en-GB" sz="2800" dirty="0"/>
              </a:p>
              <a:p>
                <a:r>
                  <a:rPr lang="en-GB" sz="28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800" dirty="0"/>
                  <a:t> can acquire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sz="2800" dirty="0"/>
                  <a:t> and enter CS only if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>
                        <a:latin typeface="Cambria Math" panose="02040503050406030204" pitchFamily="18" charset="0"/>
                      </a:rPr>
                      <m:t>&gt;</m:t>
                    </m:r>
                    <m:func>
                      <m:func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400">
                            <a:latin typeface="Cambria Math" panose="02040503050406030204" pitchFamily="18" charset="0"/>
                          </a:rPr>
                          <m:t>{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𝐶</m:t>
                        </m:r>
                        <m:d>
                          <m:d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a:rPr lang="en-GB" sz="240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  <m:r>
                          <a:rPr lang="en-GB" sz="240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locked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by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other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 sz="2400">
                            <a:latin typeface="Cambria Math" panose="02040503050406030204" pitchFamily="18" charset="0"/>
                          </a:rPr>
                          <m:t>tasks</m:t>
                        </m:r>
                        <m:r>
                          <a:rPr lang="en-GB" sz="2400">
                            <a:latin typeface="Cambria Math" panose="02040503050406030204" pitchFamily="18" charset="0"/>
                          </a:rPr>
                          <m:t>≠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sz="240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func>
                    <m:r>
                      <a:rPr lang="en-GB" sz="240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GB" sz="2400" b="0" dirty="0"/>
                  <a:t>, </a:t>
                </a:r>
                <a:r>
                  <a:rPr lang="en-GB" sz="2600" b="0" dirty="0"/>
                  <a:t>that is, </a:t>
                </a:r>
                <a:r>
                  <a:rPr lang="en-GB" sz="2400" dirty="0"/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400" dirty="0"/>
                  <a:t>‘s </a:t>
                </a:r>
                <a:r>
                  <a:rPr lang="en-US" altLang="zh-CN" sz="2400" dirty="0">
                    <a:ea typeface="宋体" charset="-122"/>
                  </a:rPr>
                  <a:t>priority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higher than the ceilings of all semaphores currently held by other tasks; otherwise it is blocked 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altLang="zh-CN" sz="2400" dirty="0">
                  <a:ea typeface="宋体" charset="-122"/>
                </a:endParaRP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Corollary: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currently held by some task,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b="0" i="1" kern="100" dirty="0" smtClean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cannot lock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since ceiling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altLang="zh-CN" sz="2400" baseline="-25000" dirty="0">
                    <a:ea typeface="宋体" charset="-122"/>
                  </a:rPr>
                  <a:t> </a:t>
                </a:r>
                <a:r>
                  <a:rPr lang="en-US" altLang="zh-CN" sz="2400" dirty="0">
                    <a:ea typeface="宋体" charset="-122"/>
                  </a:rPr>
                  <a:t>is at least</a:t>
                </a:r>
                <a:r>
                  <a:rPr lang="en-GB" altLang="zh-CN" sz="2400" dirty="0">
                    <a:ea typeface="宋体" charset="-122"/>
                  </a:rPr>
                  <a:t> the </a:t>
                </a:r>
                <a:r>
                  <a:rPr lang="en-US" altLang="zh-CN" sz="2400" dirty="0">
                    <a:ea typeface="宋体" charset="-122"/>
                  </a:rPr>
                  <a:t>priority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</m:ctrlPr>
                      </m:sSubPr>
                      <m:e>
                        <m:r>
                          <a:rPr lang="el-GR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𝜏</m:t>
                        </m:r>
                      </m:e>
                      <m:sub>
                        <m:r>
                          <a:rPr lang="en-GB" sz="2400" i="1" kern="100" dirty="0">
                            <a:latin typeface="Cambria Math" panose="02040503050406030204" pitchFamily="18" charset="0"/>
                            <a:ea typeface="宋体"/>
                            <a:cs typeface="Times New Roman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charset="-122"/>
                  </a:rPr>
                  <a:t>, i.e.,</a:t>
                </a:r>
                <a:r>
                  <a:rPr lang="en-GB" altLang="zh-CN" sz="2400" dirty="0">
                    <a:ea typeface="宋体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sz="2400" baseline="-25000" dirty="0">
                  <a:ea typeface="宋体" charset="-122"/>
                </a:endParaRPr>
              </a:p>
              <a:p>
                <a:pPr eaLnBrk="1" hangingPunct="1">
                  <a:defRPr/>
                </a:pPr>
                <a:r>
                  <a:rPr lang="en-GB" sz="2800" dirty="0">
                    <a:solidFill>
                      <a:schemeClr val="tx1"/>
                    </a:solidFill>
                  </a:rPr>
                  <a:t>In addition to </a:t>
                </a:r>
                <a:r>
                  <a:rPr lang="en-GB" sz="2800" dirty="0">
                    <a:solidFill>
                      <a:srgbClr val="FF0000"/>
                    </a:solidFill>
                  </a:rPr>
                  <a:t>direct blocking </a:t>
                </a:r>
                <a:r>
                  <a:rPr lang="en-GB" sz="2800" dirty="0">
                    <a:solidFill>
                      <a:schemeClr val="tx1"/>
                    </a:solidFill>
                  </a:rPr>
                  <a:t>and </a:t>
                </a:r>
                <a:r>
                  <a:rPr lang="en-GB" sz="2800" dirty="0">
                    <a:solidFill>
                      <a:srgbClr val="FF0000"/>
                    </a:solidFill>
                  </a:rPr>
                  <a:t>push-through blocking</a:t>
                </a:r>
                <a:r>
                  <a:rPr lang="en-GB" sz="2800" dirty="0"/>
                  <a:t> under PIP</a:t>
                </a:r>
                <a:r>
                  <a:rPr lang="en-GB" sz="2800" dirty="0">
                    <a:solidFill>
                      <a:schemeClr val="tx1"/>
                    </a:solidFill>
                  </a:rPr>
                  <a:t>, a task may experience </a:t>
                </a:r>
                <a:r>
                  <a:rPr lang="en-GB" sz="2800" dirty="0">
                    <a:solidFill>
                      <a:srgbClr val="FF0000"/>
                    </a:solidFill>
                  </a:rPr>
                  <a:t>c</a:t>
                </a:r>
                <a:r>
                  <a:rPr lang="en-US" altLang="zh-CN" sz="2800" dirty="0" err="1">
                    <a:solidFill>
                      <a:srgbClr val="FF0000"/>
                    </a:solidFill>
                    <a:ea typeface="宋体" charset="-122"/>
                  </a:rPr>
                  <a:t>eiling</a:t>
                </a:r>
                <a:r>
                  <a:rPr lang="en-US" altLang="zh-CN" sz="2800" dirty="0">
                    <a:solidFill>
                      <a:srgbClr val="FF0000"/>
                    </a:solidFill>
                    <a:ea typeface="宋体" charset="-122"/>
                  </a:rPr>
                  <a:t> blocking</a:t>
                </a:r>
                <a:r>
                  <a:rPr lang="en-US" altLang="zh-CN" sz="2800" dirty="0">
                    <a:ea typeface="宋体" charset="-122"/>
                  </a:rPr>
                  <a:t> under PCP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: </a:t>
                </a:r>
                <a14:m>
                  <m:oMath xmlns:m="http://schemas.openxmlformats.org/officeDocument/2006/math">
                    <m:r>
                      <a:rPr lang="el-GR" sz="2800" i="1" kern="1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/>
                        <a:cs typeface="Times New Roman"/>
                      </a:rPr>
                      <m:t>𝜏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 tried to lock s, but ceilings of currently locked semaphores are higher than </a:t>
                </a:r>
                <a14:m>
                  <m:oMath xmlns:m="http://schemas.openxmlformats.org/officeDocument/2006/math">
                    <m:r>
                      <a:rPr lang="en-US" altLang="zh-CN" sz="280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𝑃</m:t>
                    </m:r>
                    <m:r>
                      <a:rPr lang="en-US" altLang="zh-CN" sz="2800" i="1" baseline="-2500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𝑖</m:t>
                    </m:r>
                  </m:oMath>
                </a14:m>
                <a:r>
                  <a:rPr lang="en-US" altLang="zh-CN" sz="2800" baseline="-25000" dirty="0">
                    <a:solidFill>
                      <a:schemeClr val="tx1"/>
                    </a:solidFill>
                    <a:ea typeface="宋体" charset="-122"/>
                  </a:rPr>
                  <a:t> </a:t>
                </a:r>
                <a:r>
                  <a:rPr lang="en-US" altLang="zh-CN" sz="2800" dirty="0">
                    <a:solidFill>
                      <a:schemeClr val="tx1"/>
                    </a:solidFill>
                    <a:ea typeface="宋体" charset="-122"/>
                  </a:rPr>
                  <a:t>(s itself may be free)</a:t>
                </a:r>
              </a:p>
              <a:p>
                <a:pPr lvl="1" eaLnBrk="1" hangingPunct="1">
                  <a:defRPr/>
                </a:pPr>
                <a:r>
                  <a:rPr lang="en-US" altLang="zh-CN" sz="2400" dirty="0">
                    <a:ea typeface="宋体" charset="-122"/>
                  </a:rPr>
                  <a:t>Ceiling blocking helps to prevent deadlocks and chained blocking</a:t>
                </a:r>
              </a:p>
              <a:p>
                <a:endParaRPr lang="en-GB" sz="2800" dirty="0"/>
              </a:p>
              <a:p>
                <a:endParaRPr lang="en-GB" sz="2800" dirty="0"/>
              </a:p>
              <a:p>
                <a:pPr lvl="1"/>
                <a:endParaRPr lang="en-SE" sz="24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AF4B083-BA2E-E7D7-4620-5DDEDB8417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914400"/>
                <a:ext cx="10566400" cy="5486400"/>
              </a:xfrm>
              <a:blipFill>
                <a:blip r:embed="rId2"/>
                <a:stretch>
                  <a:fillRect l="-1038" t="-2556" b="-1111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92432811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BF97F9-A84D-0374-E460-76C5BC9D73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78E87-7B76-F189-6E8B-654B50CAD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</a:t>
            </a:r>
            <a:endParaRPr lang="en-SE" dirty="0"/>
          </a:p>
        </p:txBody>
      </p:sp>
      <p:sp>
        <p:nvSpPr>
          <p:cNvPr id="96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249DC1A-381C-B700-ADF6-2CE198C05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3400" y="689658"/>
            <a:ext cx="11125200" cy="2506515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endParaRPr lang="en-US" altLang="zh-CN" kern="0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Three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&gt;</m:t>
                    </m:r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both require semaphore s,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altLang="zh-CN" dirty="0">
                    <a:solidFill>
                      <a:srgbClr val="000000"/>
                    </a:solidFill>
                    <a:ea typeface="宋体" charset="-122"/>
                  </a:rPr>
                  <a:t> does not require any semaphore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The execution trace is the same as PIP, since PCP includes PIP as part of the protocol</a:t>
                </a:r>
              </a:p>
              <a:p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832189F-FBA6-FFE2-5652-207FA8AD52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3"/>
                <a:stretch>
                  <a:fillRect l="-1038" t="-380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object 4">
            <a:extLst>
              <a:ext uri="{FF2B5EF4-FFF2-40B4-BE49-F238E27FC236}">
                <a16:creationId xmlns:a16="http://schemas.microsoft.com/office/drawing/2014/main" id="{D528ABCD-F318-8D9F-0BEE-7AF749BE918E}"/>
              </a:ext>
            </a:extLst>
          </p:cNvPr>
          <p:cNvGrpSpPr/>
          <p:nvPr/>
        </p:nvGrpSpPr>
        <p:grpSpPr>
          <a:xfrm>
            <a:off x="2743200" y="3707384"/>
            <a:ext cx="7663180" cy="393700"/>
            <a:chOff x="806450" y="3270250"/>
            <a:chExt cx="7663180" cy="393700"/>
          </a:xfrm>
        </p:grpSpPr>
        <p:sp>
          <p:nvSpPr>
            <p:cNvPr id="5" name="object 5">
              <a:extLst>
                <a:ext uri="{FF2B5EF4-FFF2-40B4-BE49-F238E27FC236}">
                  <a16:creationId xmlns:a16="http://schemas.microsoft.com/office/drawing/2014/main" id="{BCDC6259-7AEC-B4C5-AA19-D8B8E01B1013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6" name="object 6">
              <a:extLst>
                <a:ext uri="{FF2B5EF4-FFF2-40B4-BE49-F238E27FC236}">
                  <a16:creationId xmlns:a16="http://schemas.microsoft.com/office/drawing/2014/main" id="{29D81126-87B7-88B1-C626-EC3D0E6412EE}"/>
                </a:ext>
              </a:extLst>
            </p:cNvPr>
            <p:cNvSpPr/>
            <p:nvPr/>
          </p:nvSpPr>
          <p:spPr>
            <a:xfrm>
              <a:off x="4381500" y="34211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7" name="object 7">
              <a:extLst>
                <a:ext uri="{FF2B5EF4-FFF2-40B4-BE49-F238E27FC236}">
                  <a16:creationId xmlns:a16="http://schemas.microsoft.com/office/drawing/2014/main" id="{A4AE3BFA-E719-B632-0C1A-3032B780E06A}"/>
                </a:ext>
              </a:extLst>
            </p:cNvPr>
            <p:cNvSpPr/>
            <p:nvPr/>
          </p:nvSpPr>
          <p:spPr>
            <a:xfrm>
              <a:off x="806450" y="3276600"/>
              <a:ext cx="7663180" cy="381000"/>
            </a:xfrm>
            <a:custGeom>
              <a:avLst/>
              <a:gdLst/>
              <a:ahLst/>
              <a:cxnLst/>
              <a:rect l="l" t="t" r="r" b="b"/>
              <a:pathLst>
                <a:path w="7663180" h="381000">
                  <a:moveTo>
                    <a:pt x="0" y="381000"/>
                  </a:moveTo>
                  <a:lnTo>
                    <a:pt x="7662926" y="381000"/>
                  </a:lnTo>
                </a:path>
                <a:path w="7663180" h="381000">
                  <a:moveTo>
                    <a:pt x="6373876" y="12700"/>
                  </a:moveTo>
                  <a:lnTo>
                    <a:pt x="6375400" y="379349"/>
                  </a:lnTo>
                </a:path>
                <a:path w="7663180" h="381000">
                  <a:moveTo>
                    <a:pt x="854075" y="0"/>
                  </a:moveTo>
                  <a:lnTo>
                    <a:pt x="855726" y="366649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8" name="object 8">
              <a:extLst>
                <a:ext uri="{FF2B5EF4-FFF2-40B4-BE49-F238E27FC236}">
                  <a16:creationId xmlns:a16="http://schemas.microsoft.com/office/drawing/2014/main" id="{29A01C86-C280-BF8F-92AE-8B7C784C37A3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852487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852487" y="231775"/>
                  </a:lnTo>
                  <a:lnTo>
                    <a:pt x="852487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9" name="object 9">
              <a:extLst>
                <a:ext uri="{FF2B5EF4-FFF2-40B4-BE49-F238E27FC236}">
                  <a16:creationId xmlns:a16="http://schemas.microsoft.com/office/drawing/2014/main" id="{CC0BC306-E9B9-4FFD-18E1-7576A1A28A00}"/>
                </a:ext>
              </a:extLst>
            </p:cNvPr>
            <p:cNvSpPr/>
            <p:nvPr/>
          </p:nvSpPr>
          <p:spPr>
            <a:xfrm>
              <a:off x="3530600" y="3419475"/>
              <a:ext cx="852805" cy="231775"/>
            </a:xfrm>
            <a:custGeom>
              <a:avLst/>
              <a:gdLst/>
              <a:ahLst/>
              <a:cxnLst/>
              <a:rect l="l" t="t" r="r" b="b"/>
              <a:pathLst>
                <a:path w="852804" h="231775">
                  <a:moveTo>
                    <a:pt x="0" y="231775"/>
                  </a:moveTo>
                  <a:lnTo>
                    <a:pt x="852487" y="231775"/>
                  </a:lnTo>
                  <a:lnTo>
                    <a:pt x="852487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0" name="object 10">
              <a:extLst>
                <a:ext uri="{FF2B5EF4-FFF2-40B4-BE49-F238E27FC236}">
                  <a16:creationId xmlns:a16="http://schemas.microsoft.com/office/drawing/2014/main" id="{B4C6B217-E321-9629-A252-D41FB4345E27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object 11">
              <a:extLst>
                <a:ext uri="{FF2B5EF4-FFF2-40B4-BE49-F238E27FC236}">
                  <a16:creationId xmlns:a16="http://schemas.microsoft.com/office/drawing/2014/main" id="{06142C39-98F6-3C0A-5914-63E1C71D9010}"/>
                </a:ext>
              </a:extLst>
            </p:cNvPr>
            <p:cNvSpPr/>
            <p:nvPr/>
          </p:nvSpPr>
          <p:spPr>
            <a:xfrm>
              <a:off x="1659000" y="3424173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sp>
        <p:nvSpPr>
          <p:cNvPr id="12" name="object 12">
            <a:extLst>
              <a:ext uri="{FF2B5EF4-FFF2-40B4-BE49-F238E27FC236}">
                <a16:creationId xmlns:a16="http://schemas.microsoft.com/office/drawing/2014/main" id="{081E0FF6-79B9-66C6-E0DF-DEF4A2E17B26}"/>
              </a:ext>
            </a:extLst>
          </p:cNvPr>
          <p:cNvSpPr/>
          <p:nvPr/>
        </p:nvSpPr>
        <p:spPr>
          <a:xfrm>
            <a:off x="2752725" y="6120384"/>
            <a:ext cx="7667625" cy="255904"/>
          </a:xfrm>
          <a:custGeom>
            <a:avLst/>
            <a:gdLst/>
            <a:ahLst/>
            <a:cxnLst/>
            <a:rect l="l" t="t" r="r" b="b"/>
            <a:pathLst>
              <a:path w="7667625" h="255904">
                <a:moveTo>
                  <a:pt x="4762" y="4762"/>
                </a:moveTo>
                <a:lnTo>
                  <a:pt x="7667625" y="4762"/>
                </a:lnTo>
              </a:path>
              <a:path w="7667625" h="255904">
                <a:moveTo>
                  <a:pt x="0" y="4762"/>
                </a:moveTo>
                <a:lnTo>
                  <a:pt x="0" y="250825"/>
                </a:lnTo>
              </a:path>
              <a:path w="7667625" h="255904">
                <a:moveTo>
                  <a:pt x="843026" y="4762"/>
                </a:moveTo>
                <a:lnTo>
                  <a:pt x="843026" y="250825"/>
                </a:lnTo>
              </a:path>
              <a:path w="7667625" h="255904">
                <a:moveTo>
                  <a:pt x="1695450" y="0"/>
                </a:moveTo>
                <a:lnTo>
                  <a:pt x="1695450" y="246062"/>
                </a:lnTo>
              </a:path>
              <a:path w="7667625" h="255904">
                <a:moveTo>
                  <a:pt x="2548001" y="9525"/>
                </a:moveTo>
                <a:lnTo>
                  <a:pt x="2548001" y="255587"/>
                </a:lnTo>
              </a:path>
              <a:path w="7667625" h="255904">
                <a:moveTo>
                  <a:pt x="3400425" y="4762"/>
                </a:moveTo>
                <a:lnTo>
                  <a:pt x="3400425" y="250825"/>
                </a:lnTo>
              </a:path>
              <a:path w="7667625" h="255904">
                <a:moveTo>
                  <a:pt x="4252976" y="0"/>
                </a:moveTo>
                <a:lnTo>
                  <a:pt x="4252976" y="246062"/>
                </a:lnTo>
              </a:path>
              <a:path w="7667625" h="255904">
                <a:moveTo>
                  <a:pt x="5105400" y="9525"/>
                </a:moveTo>
                <a:lnTo>
                  <a:pt x="5105400" y="255587"/>
                </a:lnTo>
              </a:path>
              <a:path w="7667625" h="255904">
                <a:moveTo>
                  <a:pt x="5957951" y="4762"/>
                </a:moveTo>
                <a:lnTo>
                  <a:pt x="5957951" y="250825"/>
                </a:lnTo>
              </a:path>
              <a:path w="7667625" h="255904">
                <a:moveTo>
                  <a:pt x="7662926" y="9525"/>
                </a:moveTo>
                <a:lnTo>
                  <a:pt x="7662926" y="255587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13" name="object 13">
            <a:extLst>
              <a:ext uri="{FF2B5EF4-FFF2-40B4-BE49-F238E27FC236}">
                <a16:creationId xmlns:a16="http://schemas.microsoft.com/office/drawing/2014/main" id="{FBC55196-80C0-6806-E8E9-C822B49B48B8}"/>
              </a:ext>
            </a:extLst>
          </p:cNvPr>
          <p:cNvSpPr txBox="1"/>
          <p:nvPr/>
        </p:nvSpPr>
        <p:spPr>
          <a:xfrm>
            <a:off x="2687269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4" name="object 14">
            <a:extLst>
              <a:ext uri="{FF2B5EF4-FFF2-40B4-BE49-F238E27FC236}">
                <a16:creationId xmlns:a16="http://schemas.microsoft.com/office/drawing/2014/main" id="{56A2C913-12CB-3779-2D3F-328B2BB65BCE}"/>
              </a:ext>
            </a:extLst>
          </p:cNvPr>
          <p:cNvSpPr txBox="1"/>
          <p:nvPr/>
        </p:nvSpPr>
        <p:spPr>
          <a:xfrm>
            <a:off x="3525519" y="6374130"/>
            <a:ext cx="153035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5" name="object 15">
            <a:extLst>
              <a:ext uri="{FF2B5EF4-FFF2-40B4-BE49-F238E27FC236}">
                <a16:creationId xmlns:a16="http://schemas.microsoft.com/office/drawing/2014/main" id="{D31CACD6-C485-4826-3318-F9301AF4E7E4}"/>
              </a:ext>
            </a:extLst>
          </p:cNvPr>
          <p:cNvSpPr txBox="1"/>
          <p:nvPr/>
        </p:nvSpPr>
        <p:spPr>
          <a:xfrm>
            <a:off x="4363720" y="6369557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6" name="object 16">
            <a:extLst>
              <a:ext uri="{FF2B5EF4-FFF2-40B4-BE49-F238E27FC236}">
                <a16:creationId xmlns:a16="http://schemas.microsoft.com/office/drawing/2014/main" id="{46A4565F-969C-DBCC-4498-EB7A8227BDEC}"/>
              </a:ext>
            </a:extLst>
          </p:cNvPr>
          <p:cNvSpPr txBox="1"/>
          <p:nvPr/>
        </p:nvSpPr>
        <p:spPr>
          <a:xfrm>
            <a:off x="5216525" y="6364681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7" name="object 17">
            <a:extLst>
              <a:ext uri="{FF2B5EF4-FFF2-40B4-BE49-F238E27FC236}">
                <a16:creationId xmlns:a16="http://schemas.microsoft.com/office/drawing/2014/main" id="{7CFC7155-82FA-0E7B-B6AD-2D4C84929AB0}"/>
              </a:ext>
            </a:extLst>
          </p:cNvPr>
          <p:cNvSpPr txBox="1"/>
          <p:nvPr/>
        </p:nvSpPr>
        <p:spPr>
          <a:xfrm>
            <a:off x="6083300" y="6360109"/>
            <a:ext cx="153035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50" dirty="0">
                <a:solidFill>
                  <a:srgbClr val="1F487C"/>
                </a:solidFill>
                <a:latin typeface="Times New Roman"/>
                <a:cs typeface="Times New Roman"/>
              </a:rPr>
              <a:t>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8" name="object 18">
            <a:extLst>
              <a:ext uri="{FF2B5EF4-FFF2-40B4-BE49-F238E27FC236}">
                <a16:creationId xmlns:a16="http://schemas.microsoft.com/office/drawing/2014/main" id="{68EFBA2D-302A-572D-53BB-3994A320FA62}"/>
              </a:ext>
            </a:extLst>
          </p:cNvPr>
          <p:cNvSpPr txBox="1"/>
          <p:nvPr/>
        </p:nvSpPr>
        <p:spPr>
          <a:xfrm>
            <a:off x="6864603" y="6369557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10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19" name="object 19">
            <a:extLst>
              <a:ext uri="{FF2B5EF4-FFF2-40B4-BE49-F238E27FC236}">
                <a16:creationId xmlns:a16="http://schemas.microsoft.com/office/drawing/2014/main" id="{B54BC70A-2259-FCFE-64EF-9F5C73B524AF}"/>
              </a:ext>
            </a:extLst>
          </p:cNvPr>
          <p:cNvSpPr txBox="1"/>
          <p:nvPr/>
        </p:nvSpPr>
        <p:spPr>
          <a:xfrm>
            <a:off x="7717028" y="6364681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12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0" name="object 20">
            <a:extLst>
              <a:ext uri="{FF2B5EF4-FFF2-40B4-BE49-F238E27FC236}">
                <a16:creationId xmlns:a16="http://schemas.microsoft.com/office/drawing/2014/main" id="{05DFECC3-310B-0DB9-5B47-E5385EA16198}"/>
              </a:ext>
            </a:extLst>
          </p:cNvPr>
          <p:cNvSpPr txBox="1"/>
          <p:nvPr/>
        </p:nvSpPr>
        <p:spPr>
          <a:xfrm>
            <a:off x="8584183" y="6345783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14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1" name="object 21">
            <a:extLst>
              <a:ext uri="{FF2B5EF4-FFF2-40B4-BE49-F238E27FC236}">
                <a16:creationId xmlns:a16="http://schemas.microsoft.com/office/drawing/2014/main" id="{43AE4073-8024-6A0F-3282-25CF990EEC75}"/>
              </a:ext>
            </a:extLst>
          </p:cNvPr>
          <p:cNvSpPr txBox="1"/>
          <p:nvPr/>
        </p:nvSpPr>
        <p:spPr>
          <a:xfrm>
            <a:off x="9422383" y="6355232"/>
            <a:ext cx="281940" cy="3308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eaLnBrk="1" fontAlgn="auto" hangingPunct="1">
              <a:spcBef>
                <a:spcPts val="100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16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sp>
        <p:nvSpPr>
          <p:cNvPr id="22" name="object 22">
            <a:extLst>
              <a:ext uri="{FF2B5EF4-FFF2-40B4-BE49-F238E27FC236}">
                <a16:creationId xmlns:a16="http://schemas.microsoft.com/office/drawing/2014/main" id="{4B8E021B-786C-FAA8-E76F-C0BECED784F8}"/>
              </a:ext>
            </a:extLst>
          </p:cNvPr>
          <p:cNvSpPr txBox="1"/>
          <p:nvPr/>
        </p:nvSpPr>
        <p:spPr>
          <a:xfrm>
            <a:off x="10274934" y="6350355"/>
            <a:ext cx="281940" cy="331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eaLnBrk="1" fontAlgn="auto" hangingPunct="1">
              <a:spcBef>
                <a:spcPts val="105"/>
              </a:spcBef>
              <a:spcAft>
                <a:spcPts val="0"/>
              </a:spcAft>
            </a:pPr>
            <a:r>
              <a:rPr sz="2000" b="0" kern="0" spc="-25" dirty="0">
                <a:solidFill>
                  <a:srgbClr val="1F487C"/>
                </a:solidFill>
                <a:latin typeface="Times New Roman"/>
                <a:cs typeface="Times New Roman"/>
              </a:rPr>
              <a:t>18</a:t>
            </a:r>
            <a:endParaRPr sz="2000" b="0" kern="0">
              <a:solidFill>
                <a:sysClr val="windowText" lastClr="000000"/>
              </a:solidFill>
              <a:latin typeface="Times New Roman"/>
              <a:cs typeface="Times New Roman"/>
            </a:endParaRPr>
          </a:p>
        </p:txBody>
      </p:sp>
      <p:grpSp>
        <p:nvGrpSpPr>
          <p:cNvPr id="23" name="object 23">
            <a:extLst>
              <a:ext uri="{FF2B5EF4-FFF2-40B4-BE49-F238E27FC236}">
                <a16:creationId xmlns:a16="http://schemas.microsoft.com/office/drawing/2014/main" id="{DB7E47EB-CD8F-2B0E-9307-E399DE81A19C}"/>
              </a:ext>
            </a:extLst>
          </p:cNvPr>
          <p:cNvGrpSpPr/>
          <p:nvPr/>
        </p:nvGrpSpPr>
        <p:grpSpPr>
          <a:xfrm>
            <a:off x="2732087" y="5298059"/>
            <a:ext cx="7671434" cy="401955"/>
            <a:chOff x="795337" y="4860925"/>
            <a:chExt cx="7671434" cy="401955"/>
          </a:xfrm>
        </p:grpSpPr>
        <p:sp>
          <p:nvSpPr>
            <p:cNvPr id="24" name="object 24">
              <a:extLst>
                <a:ext uri="{FF2B5EF4-FFF2-40B4-BE49-F238E27FC236}">
                  <a16:creationId xmlns:a16="http://schemas.microsoft.com/office/drawing/2014/main" id="{32ADBFD2-75E8-FA58-D1E7-0C352178FBBE}"/>
                </a:ext>
              </a:extLst>
            </p:cNvPr>
            <p:cNvSpPr/>
            <p:nvPr/>
          </p:nvSpPr>
          <p:spPr>
            <a:xfrm>
              <a:off x="801687" y="4860925"/>
              <a:ext cx="7663180" cy="395605"/>
            </a:xfrm>
            <a:custGeom>
              <a:avLst/>
              <a:gdLst/>
              <a:ahLst/>
              <a:cxnLst/>
              <a:rect l="l" t="t" r="r" b="b"/>
              <a:pathLst>
                <a:path w="7663180" h="395604">
                  <a:moveTo>
                    <a:pt x="0" y="393700"/>
                  </a:moveTo>
                  <a:lnTo>
                    <a:pt x="7662862" y="393700"/>
                  </a:lnTo>
                </a:path>
                <a:path w="7663180" h="395604">
                  <a:moveTo>
                    <a:pt x="0" y="0"/>
                  </a:moveTo>
                  <a:lnTo>
                    <a:pt x="0" y="395350"/>
                  </a:lnTo>
                </a:path>
                <a:path w="7663180" h="395604">
                  <a:moveTo>
                    <a:pt x="7656512" y="28575"/>
                  </a:moveTo>
                  <a:lnTo>
                    <a:pt x="7658163" y="395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5" name="object 25">
              <a:extLst>
                <a:ext uri="{FF2B5EF4-FFF2-40B4-BE49-F238E27FC236}">
                  <a16:creationId xmlns:a16="http://schemas.microsoft.com/office/drawing/2014/main" id="{BD190356-152C-1FFA-E882-70A1CC1858E1}"/>
                </a:ext>
              </a:extLst>
            </p:cNvPr>
            <p:cNvSpPr/>
            <p:nvPr/>
          </p:nvSpPr>
          <p:spPr>
            <a:xfrm>
              <a:off x="1223962" y="5022850"/>
              <a:ext cx="409575" cy="228600"/>
            </a:xfrm>
            <a:custGeom>
              <a:avLst/>
              <a:gdLst/>
              <a:ahLst/>
              <a:cxnLst/>
              <a:rect l="l" t="t" r="r" b="b"/>
              <a:pathLst>
                <a:path w="409575" h="228600">
                  <a:moveTo>
                    <a:pt x="0" y="228600"/>
                  </a:moveTo>
                  <a:lnTo>
                    <a:pt x="409575" y="228600"/>
                  </a:lnTo>
                  <a:lnTo>
                    <a:pt x="409575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6" name="object 26">
              <a:extLst>
                <a:ext uri="{FF2B5EF4-FFF2-40B4-BE49-F238E27FC236}">
                  <a16:creationId xmlns:a16="http://schemas.microsoft.com/office/drawing/2014/main" id="{3ECA006C-9F8E-0EF9-EAD9-35534E8923B5}"/>
                </a:ext>
              </a:extLst>
            </p:cNvPr>
            <p:cNvSpPr/>
            <p:nvPr/>
          </p:nvSpPr>
          <p:spPr>
            <a:xfrm>
              <a:off x="1214437" y="5022850"/>
              <a:ext cx="419100" cy="228600"/>
            </a:xfrm>
            <a:custGeom>
              <a:avLst/>
              <a:gdLst/>
              <a:ahLst/>
              <a:cxnLst/>
              <a:rect l="l" t="t" r="r" b="b"/>
              <a:pathLst>
                <a:path w="419100" h="228600">
                  <a:moveTo>
                    <a:pt x="0" y="228600"/>
                  </a:moveTo>
                  <a:lnTo>
                    <a:pt x="419100" y="228600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28600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7" name="object 27">
              <a:extLst>
                <a:ext uri="{FF2B5EF4-FFF2-40B4-BE49-F238E27FC236}">
                  <a16:creationId xmlns:a16="http://schemas.microsoft.com/office/drawing/2014/main" id="{C5E240F4-0A05-9111-01CB-6E4EE207EB9F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8" name="object 28">
              <a:extLst>
                <a:ext uri="{FF2B5EF4-FFF2-40B4-BE49-F238E27FC236}">
                  <a16:creationId xmlns:a16="http://schemas.microsoft.com/office/drawing/2014/main" id="{49BCA8D2-4FDF-B807-B38C-BACDB012FBF4}"/>
                </a:ext>
              </a:extLst>
            </p:cNvPr>
            <p:cNvSpPr/>
            <p:nvPr/>
          </p:nvSpPr>
          <p:spPr>
            <a:xfrm>
              <a:off x="804862" y="5022850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29" name="object 29">
              <a:extLst>
                <a:ext uri="{FF2B5EF4-FFF2-40B4-BE49-F238E27FC236}">
                  <a16:creationId xmlns:a16="http://schemas.microsoft.com/office/drawing/2014/main" id="{368800E8-62D0-F5E9-B1D1-208626BC9BE4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146685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1466850" y="231775"/>
                  </a:lnTo>
                  <a:lnTo>
                    <a:pt x="1466850" y="0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0" name="object 30">
              <a:extLst>
                <a:ext uri="{FF2B5EF4-FFF2-40B4-BE49-F238E27FC236}">
                  <a16:creationId xmlns:a16="http://schemas.microsoft.com/office/drawing/2014/main" id="{06C5E530-B653-EBE9-9399-3071F63E5197}"/>
                </a:ext>
              </a:extLst>
            </p:cNvPr>
            <p:cNvSpPr/>
            <p:nvPr/>
          </p:nvSpPr>
          <p:spPr>
            <a:xfrm>
              <a:off x="2073275" y="5022850"/>
              <a:ext cx="1466850" cy="231775"/>
            </a:xfrm>
            <a:custGeom>
              <a:avLst/>
              <a:gdLst/>
              <a:ahLst/>
              <a:cxnLst/>
              <a:rect l="l" t="t" r="r" b="b"/>
              <a:pathLst>
                <a:path w="1466850" h="231775">
                  <a:moveTo>
                    <a:pt x="0" y="231775"/>
                  </a:moveTo>
                  <a:lnTo>
                    <a:pt x="1466850" y="231775"/>
                  </a:lnTo>
                  <a:lnTo>
                    <a:pt x="146685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1" name="object 31">
              <a:extLst>
                <a:ext uri="{FF2B5EF4-FFF2-40B4-BE49-F238E27FC236}">
                  <a16:creationId xmlns:a16="http://schemas.microsoft.com/office/drawing/2014/main" id="{FD59A229-ABB3-E457-A4AA-984D73397B31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419100" y="0"/>
                  </a:moveTo>
                  <a:lnTo>
                    <a:pt x="0" y="0"/>
                  </a:lnTo>
                  <a:lnTo>
                    <a:pt x="0" y="231775"/>
                  </a:lnTo>
                  <a:lnTo>
                    <a:pt x="419100" y="231775"/>
                  </a:lnTo>
                  <a:lnTo>
                    <a:pt x="419100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2" name="object 32">
              <a:extLst>
                <a:ext uri="{FF2B5EF4-FFF2-40B4-BE49-F238E27FC236}">
                  <a16:creationId xmlns:a16="http://schemas.microsoft.com/office/drawing/2014/main" id="{2382970E-D0A0-2F92-FDA1-0C3147423F2E}"/>
                </a:ext>
              </a:extLst>
            </p:cNvPr>
            <p:cNvSpPr/>
            <p:nvPr/>
          </p:nvSpPr>
          <p:spPr>
            <a:xfrm>
              <a:off x="7186676" y="5021326"/>
              <a:ext cx="419100" cy="231775"/>
            </a:xfrm>
            <a:custGeom>
              <a:avLst/>
              <a:gdLst/>
              <a:ahLst/>
              <a:cxnLst/>
              <a:rect l="l" t="t" r="r" b="b"/>
              <a:pathLst>
                <a:path w="419100" h="231775">
                  <a:moveTo>
                    <a:pt x="0" y="231775"/>
                  </a:moveTo>
                  <a:lnTo>
                    <a:pt x="419100" y="231775"/>
                  </a:lnTo>
                  <a:lnTo>
                    <a:pt x="419100" y="0"/>
                  </a:lnTo>
                  <a:lnTo>
                    <a:pt x="0" y="0"/>
                  </a:lnTo>
                  <a:lnTo>
                    <a:pt x="0" y="231775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3" name="object 33">
            <a:extLst>
              <a:ext uri="{FF2B5EF4-FFF2-40B4-BE49-F238E27FC236}">
                <a16:creationId xmlns:a16="http://schemas.microsoft.com/office/drawing/2014/main" id="{EAB65EEA-D6D3-2B10-23CD-0CCFEC2C7F9D}"/>
              </a:ext>
            </a:extLst>
          </p:cNvPr>
          <p:cNvGrpSpPr/>
          <p:nvPr/>
        </p:nvGrpSpPr>
        <p:grpSpPr>
          <a:xfrm>
            <a:off x="2741612" y="4507484"/>
            <a:ext cx="7675880" cy="400050"/>
            <a:chOff x="804862" y="4070350"/>
            <a:chExt cx="7675880" cy="400050"/>
          </a:xfrm>
        </p:grpSpPr>
        <p:sp>
          <p:nvSpPr>
            <p:cNvPr id="34" name="object 34">
              <a:extLst>
                <a:ext uri="{FF2B5EF4-FFF2-40B4-BE49-F238E27FC236}">
                  <a16:creationId xmlns:a16="http://schemas.microsoft.com/office/drawing/2014/main" id="{B11D35B9-36E3-4E1B-FB89-1D5CFE95C703}"/>
                </a:ext>
              </a:extLst>
            </p:cNvPr>
            <p:cNvSpPr/>
            <p:nvPr/>
          </p:nvSpPr>
          <p:spPr>
            <a:xfrm>
              <a:off x="811212" y="4076700"/>
              <a:ext cx="7663180" cy="387350"/>
            </a:xfrm>
            <a:custGeom>
              <a:avLst/>
              <a:gdLst/>
              <a:ahLst/>
              <a:cxnLst/>
              <a:rect l="l" t="t" r="r" b="b"/>
              <a:pathLst>
                <a:path w="7663180" h="387350">
                  <a:moveTo>
                    <a:pt x="0" y="387350"/>
                  </a:moveTo>
                  <a:lnTo>
                    <a:pt x="7662862" y="382650"/>
                  </a:lnTo>
                </a:path>
                <a:path w="7663180" h="387350">
                  <a:moveTo>
                    <a:pt x="1887537" y="0"/>
                  </a:moveTo>
                  <a:lnTo>
                    <a:pt x="1892363" y="379349"/>
                  </a:lnTo>
                </a:path>
                <a:path w="7663180" h="387350">
                  <a:moveTo>
                    <a:pt x="7224712" y="20700"/>
                  </a:moveTo>
                  <a:lnTo>
                    <a:pt x="7226363" y="387350"/>
                  </a:lnTo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5" name="object 35">
              <a:extLst>
                <a:ext uri="{FF2B5EF4-FFF2-40B4-BE49-F238E27FC236}">
                  <a16:creationId xmlns:a16="http://schemas.microsoft.com/office/drawing/2014/main" id="{D1E0CBEA-3B53-0EA4-42A9-D5AF34C5747E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2363851" y="0"/>
                  </a:moveTo>
                  <a:lnTo>
                    <a:pt x="0" y="0"/>
                  </a:lnTo>
                  <a:lnTo>
                    <a:pt x="0" y="239712"/>
                  </a:lnTo>
                  <a:lnTo>
                    <a:pt x="2363851" y="239712"/>
                  </a:lnTo>
                  <a:lnTo>
                    <a:pt x="2363851" y="0"/>
                  </a:lnTo>
                  <a:close/>
                </a:path>
              </a:pathLst>
            </a:custGeom>
            <a:solidFill>
              <a:srgbClr val="CCEBFF"/>
            </a:solidFill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6" name="object 36">
              <a:extLst>
                <a:ext uri="{FF2B5EF4-FFF2-40B4-BE49-F238E27FC236}">
                  <a16:creationId xmlns:a16="http://schemas.microsoft.com/office/drawing/2014/main" id="{31A5C677-C66B-4AF2-F8B1-BD68AB5B43E1}"/>
                </a:ext>
              </a:extLst>
            </p:cNvPr>
            <p:cNvSpPr/>
            <p:nvPr/>
          </p:nvSpPr>
          <p:spPr>
            <a:xfrm>
              <a:off x="4800600" y="4219511"/>
              <a:ext cx="2364105" cy="240029"/>
            </a:xfrm>
            <a:custGeom>
              <a:avLst/>
              <a:gdLst/>
              <a:ahLst/>
              <a:cxnLst/>
              <a:rect l="l" t="t" r="r" b="b"/>
              <a:pathLst>
                <a:path w="2364104" h="240029">
                  <a:moveTo>
                    <a:pt x="0" y="239712"/>
                  </a:moveTo>
                  <a:lnTo>
                    <a:pt x="2363851" y="239712"/>
                  </a:lnTo>
                  <a:lnTo>
                    <a:pt x="2363851" y="0"/>
                  </a:lnTo>
                  <a:lnTo>
                    <a:pt x="0" y="0"/>
                  </a:lnTo>
                  <a:lnTo>
                    <a:pt x="0" y="239712"/>
                  </a:lnTo>
                  <a:close/>
                </a:path>
              </a:pathLst>
            </a:custGeom>
            <a:ln w="1270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sz="18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/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</p:spPr>
            <p:txBody>
              <a:bodyPr vert="horz" wrap="square" lIns="0" tIns="12700" rIns="0" bIns="0" rtlCol="0">
                <a:spAutoFit/>
              </a:bodyPr>
              <a:lstStyle/>
              <a:p>
                <a:pPr marL="38100" eaLnBrk="1" fontAlgn="auto" hangingPunct="1">
                  <a:spcBef>
                    <a:spcPts val="100"/>
                  </a:spcBef>
                  <a:spcAft>
                    <a:spcPts val="0"/>
                  </a:spcAft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i="1" kern="0" dirty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𝟑</m:t>
                        </m:r>
                      </m:sub>
                    </m:sSub>
                    <m:r>
                      <a:rPr lang="en-GB" i="1" kern="0" dirty="0">
                        <a:solidFill>
                          <a:srgbClr val="CC0000"/>
                        </a:solidFill>
                        <a:latin typeface="Cambria Math" panose="02040503050406030204" pitchFamily="18" charset="0"/>
                        <a:cs typeface="Times New Roman"/>
                      </a:rPr>
                      <m:t> </m:t>
                    </m:r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runs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</m:ctrlPr>
                      </m:sSubPr>
                      <m:e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𝝉</m:t>
                        </m:r>
                      </m:e>
                      <m:sub>
                        <m:r>
                          <a:rPr lang="en-GB" b="1" i="1" kern="0" dirty="0" smtClean="0">
                            <a:solidFill>
                              <a:srgbClr val="CC0000"/>
                            </a:solidFill>
                            <a:latin typeface="Cambria Math" panose="02040503050406030204" pitchFamily="18" charset="0"/>
                            <a:cs typeface="Times New Roman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GB" kern="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’s</a:t>
                </a:r>
                <a:r>
                  <a:rPr lang="en-GB" kern="0" spc="-15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 </a:t>
                </a:r>
                <a:r>
                  <a:rPr lang="en-GB" kern="0" spc="-10" dirty="0">
                    <a:solidFill>
                      <a:srgbClr val="CC0000"/>
                    </a:solidFill>
                    <a:latin typeface="Times New Roman"/>
                    <a:cs typeface="Times New Roman"/>
                  </a:rPr>
                  <a:t>priority</a:t>
                </a:r>
                <a:endParaRPr b="0" kern="0" dirty="0">
                  <a:solidFill>
                    <a:sysClr val="windowText" lastClr="000000"/>
                  </a:solidFill>
                  <a:latin typeface="Times New Roman"/>
                  <a:cs typeface="Times New Roman"/>
                </a:endParaRPr>
              </a:p>
            </p:txBody>
          </p:sp>
        </mc:Choice>
        <mc:Fallback xmlns="">
          <p:sp>
            <p:nvSpPr>
              <p:cNvPr id="37" name="object 39">
                <a:extLst>
                  <a:ext uri="{FF2B5EF4-FFF2-40B4-BE49-F238E27FC236}">
                    <a16:creationId xmlns:a16="http://schemas.microsoft.com/office/drawing/2014/main" id="{C4391546-CFBD-6D0C-4549-8CC2A01267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87794" y="5684038"/>
                <a:ext cx="2426176" cy="289823"/>
              </a:xfrm>
              <a:prstGeom prst="rect">
                <a:avLst/>
              </a:prstGeom>
              <a:blipFill>
                <a:blip r:embed="rId12"/>
                <a:stretch>
                  <a:fillRect l="-1005" t="-20833" b="-479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object 40">
            <a:extLst>
              <a:ext uri="{FF2B5EF4-FFF2-40B4-BE49-F238E27FC236}">
                <a16:creationId xmlns:a16="http://schemas.microsoft.com/office/drawing/2014/main" id="{C54CB0C0-CEBE-8182-F469-6D7E15BD87A1}"/>
              </a:ext>
            </a:extLst>
          </p:cNvPr>
          <p:cNvSpPr/>
          <p:nvPr/>
        </p:nvSpPr>
        <p:spPr>
          <a:xfrm>
            <a:off x="9552051" y="6142609"/>
            <a:ext cx="0" cy="246379"/>
          </a:xfrm>
          <a:custGeom>
            <a:avLst/>
            <a:gdLst/>
            <a:ahLst/>
            <a:cxnLst/>
            <a:rect l="l" t="t" r="r" b="b"/>
            <a:pathLst>
              <a:path h="246379">
                <a:moveTo>
                  <a:pt x="0" y="0"/>
                </a:moveTo>
                <a:lnTo>
                  <a:pt x="0" y="246062"/>
                </a:lnTo>
              </a:path>
            </a:pathLst>
          </a:custGeom>
          <a:ln w="127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/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94B86943-BC28-A427-7110-68D0156421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99" y="3894679"/>
                <a:ext cx="1396949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/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dirty="0">
                    <a:solidFill>
                      <a:schemeClr val="tx1"/>
                    </a:solidFill>
                    <a:ea typeface="宋体" charset="-122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94F78526-0592-B51B-7251-CB0DC7ED6F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5648" y="4617752"/>
                <a:ext cx="1396949" cy="400110"/>
              </a:xfrm>
              <a:prstGeom prst="rect">
                <a:avLst/>
              </a:prstGeom>
              <a:blipFill>
                <a:blip r:embed="rId14"/>
                <a:stretch>
                  <a:fillRect b="-307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/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altLang="zh-CN" sz="2000" b="0" kern="0" spc="-25" dirty="0">
                    <a:latin typeface="Times New Roman"/>
                    <a:ea typeface="+mn-ea"/>
                    <a:cs typeface="Times New Roman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14EC1AC9-239C-AA99-ACF1-480606EF92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6435" y="5322502"/>
                <a:ext cx="1396949" cy="400110"/>
              </a:xfrm>
              <a:prstGeom prst="rect">
                <a:avLst/>
              </a:prstGeom>
              <a:blipFill>
                <a:blip r:embed="rId15"/>
                <a:stretch>
                  <a:fillRect b="-151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E6B5177C-9812-E7DD-0AE5-224EB46DC76F}"/>
              </a:ext>
            </a:extLst>
          </p:cNvPr>
          <p:cNvCxnSpPr>
            <a:cxnSpLocks/>
          </p:cNvCxnSpPr>
          <p:nvPr/>
        </p:nvCxnSpPr>
        <p:spPr bwMode="auto">
          <a:xfrm flipV="1">
            <a:off x="3587794" y="4125206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/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6C0DA92B-828E-C5E1-413C-F91816067E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51406" y="4112827"/>
                <a:ext cx="1703406" cy="400110"/>
              </a:xfrm>
              <a:prstGeom prst="rect">
                <a:avLst/>
              </a:prstGeom>
              <a:blipFill>
                <a:blip r:embed="rId16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A1CF00C7-EBBD-CB1E-8D44-8DF5D29D6AB1}"/>
              </a:ext>
            </a:extLst>
          </p:cNvPr>
          <p:cNvCxnSpPr>
            <a:cxnSpLocks/>
          </p:cNvCxnSpPr>
          <p:nvPr/>
        </p:nvCxnSpPr>
        <p:spPr bwMode="auto">
          <a:xfrm flipV="1">
            <a:off x="4012010" y="4134533"/>
            <a:ext cx="0" cy="1327092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/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blocks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D916E59B-1FDD-A0FF-D722-1E8A0DD203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1715" y="4112827"/>
                <a:ext cx="1703406" cy="400110"/>
              </a:xfrm>
              <a:prstGeom prst="rect">
                <a:avLst/>
              </a:prstGeom>
              <a:blipFill>
                <a:blip r:embed="rId17"/>
                <a:stretch>
                  <a:fillRect t="-9231" b="-27692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6" name="object 10">
            <a:extLst>
              <a:ext uri="{FF2B5EF4-FFF2-40B4-BE49-F238E27FC236}">
                <a16:creationId xmlns:a16="http://schemas.microsoft.com/office/drawing/2014/main" id="{F32D1B19-9FF9-BC30-268E-48CC846273B7}"/>
              </a:ext>
            </a:extLst>
          </p:cNvPr>
          <p:cNvSpPr/>
          <p:nvPr/>
        </p:nvSpPr>
        <p:spPr>
          <a:xfrm>
            <a:off x="4010025" y="3571286"/>
            <a:ext cx="1454150" cy="268316"/>
          </a:xfrm>
          <a:custGeom>
            <a:avLst/>
            <a:gdLst/>
            <a:ahLst/>
            <a:cxnLst/>
            <a:rect l="l" t="t" r="r" b="b"/>
            <a:pathLst>
              <a:path w="3824604" h="490855">
                <a:moveTo>
                  <a:pt x="0" y="490474"/>
                </a:moveTo>
                <a:lnTo>
                  <a:pt x="4169" y="450678"/>
                </a:lnTo>
                <a:lnTo>
                  <a:pt x="16240" y="412933"/>
                </a:lnTo>
                <a:lnTo>
                  <a:pt x="35558" y="377743"/>
                </a:lnTo>
                <a:lnTo>
                  <a:pt x="61468" y="345610"/>
                </a:lnTo>
                <a:lnTo>
                  <a:pt x="93313" y="317039"/>
                </a:lnTo>
                <a:lnTo>
                  <a:pt x="130439" y="292533"/>
                </a:lnTo>
                <a:lnTo>
                  <a:pt x="172190" y="272596"/>
                </a:lnTo>
                <a:lnTo>
                  <a:pt x="217911" y="257732"/>
                </a:lnTo>
                <a:lnTo>
                  <a:pt x="266947" y="248444"/>
                </a:lnTo>
                <a:lnTo>
                  <a:pt x="318643" y="245237"/>
                </a:lnTo>
                <a:lnTo>
                  <a:pt x="1593469" y="245237"/>
                </a:lnTo>
                <a:lnTo>
                  <a:pt x="1645164" y="242025"/>
                </a:lnTo>
                <a:lnTo>
                  <a:pt x="1694200" y="232729"/>
                </a:lnTo>
                <a:lnTo>
                  <a:pt x="1739921" y="217853"/>
                </a:lnTo>
                <a:lnTo>
                  <a:pt x="1781672" y="197903"/>
                </a:lnTo>
                <a:lnTo>
                  <a:pt x="1818798" y="173386"/>
                </a:lnTo>
                <a:lnTo>
                  <a:pt x="1850643" y="144808"/>
                </a:lnTo>
                <a:lnTo>
                  <a:pt x="1876553" y="112674"/>
                </a:lnTo>
                <a:lnTo>
                  <a:pt x="1895871" y="77491"/>
                </a:lnTo>
                <a:lnTo>
                  <a:pt x="1907942" y="39764"/>
                </a:lnTo>
                <a:lnTo>
                  <a:pt x="1912112" y="0"/>
                </a:lnTo>
                <a:lnTo>
                  <a:pt x="1916284" y="39764"/>
                </a:lnTo>
                <a:lnTo>
                  <a:pt x="1928365" y="77491"/>
                </a:lnTo>
                <a:lnTo>
                  <a:pt x="1947698" y="112674"/>
                </a:lnTo>
                <a:lnTo>
                  <a:pt x="1973624" y="144808"/>
                </a:lnTo>
                <a:lnTo>
                  <a:pt x="2005488" y="173386"/>
                </a:lnTo>
                <a:lnTo>
                  <a:pt x="2042633" y="197903"/>
                </a:lnTo>
                <a:lnTo>
                  <a:pt x="2084401" y="217853"/>
                </a:lnTo>
                <a:lnTo>
                  <a:pt x="2130137" y="232729"/>
                </a:lnTo>
                <a:lnTo>
                  <a:pt x="2179183" y="242025"/>
                </a:lnTo>
                <a:lnTo>
                  <a:pt x="2230882" y="245237"/>
                </a:lnTo>
                <a:lnTo>
                  <a:pt x="3505580" y="245237"/>
                </a:lnTo>
                <a:lnTo>
                  <a:pt x="3557276" y="248444"/>
                </a:lnTo>
                <a:lnTo>
                  <a:pt x="3606312" y="257732"/>
                </a:lnTo>
                <a:lnTo>
                  <a:pt x="3652033" y="272596"/>
                </a:lnTo>
                <a:lnTo>
                  <a:pt x="3693784" y="292533"/>
                </a:lnTo>
                <a:lnTo>
                  <a:pt x="3730910" y="317039"/>
                </a:lnTo>
                <a:lnTo>
                  <a:pt x="3762755" y="345610"/>
                </a:lnTo>
                <a:lnTo>
                  <a:pt x="3788665" y="377743"/>
                </a:lnTo>
                <a:lnTo>
                  <a:pt x="3807983" y="412933"/>
                </a:lnTo>
                <a:lnTo>
                  <a:pt x="3820054" y="450678"/>
                </a:lnTo>
                <a:lnTo>
                  <a:pt x="3824224" y="490474"/>
                </a:lnTo>
              </a:path>
            </a:pathLst>
          </a:custGeom>
          <a:ln w="28574">
            <a:solidFill>
              <a:srgbClr val="CC0000"/>
            </a:solidFill>
          </a:ln>
        </p:spPr>
        <p:txBody>
          <a:bodyPr wrap="square" lIns="0" tIns="0" rIns="0" bIns="0" rtlCol="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/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0" lang="en-GB" sz="1800" b="0" i="0" u="none" strike="noStrike" kern="0" cap="none" spc="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Blocking Delay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GB" altLang="zh-CN" b="0" i="0" smtClean="0">
                        <a:latin typeface="Cambria Math" panose="02040503050406030204" pitchFamily="18" charset="0"/>
                        <a:ea typeface="宋体" charset="-122"/>
                      </a:rPr>
                      <m:t>Δ</m:t>
                    </m:r>
                  </m:oMath>
                </a14:m>
                <a:r>
                  <a:rPr kumimoji="0" lang="en-GB" sz="1800" b="0" i="0" u="none" strike="noStrike" kern="0" cap="none" spc="-10" normalizeH="0" baseline="0" noProof="0" dirty="0">
                    <a:ln>
                      <a:noFill/>
                    </a:ln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(short, bounded)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298E3037-E6BE-C63F-B9CA-EB7C30CEAB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2108" y="3190840"/>
                <a:ext cx="3379759" cy="369332"/>
              </a:xfrm>
              <a:prstGeom prst="rect">
                <a:avLst/>
              </a:prstGeom>
              <a:blipFill>
                <a:blip r:embed="rId18"/>
                <a:stretch>
                  <a:fillRect l="-1441" t="-8197" r="-1441" b="-2459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26A0B20-4DAA-3D03-6632-D25CA5855541}"/>
              </a:ext>
            </a:extLst>
          </p:cNvPr>
          <p:cNvCxnSpPr>
            <a:cxnSpLocks/>
          </p:cNvCxnSpPr>
          <p:nvPr/>
        </p:nvCxnSpPr>
        <p:spPr bwMode="auto">
          <a:xfrm flipV="1">
            <a:off x="5476875" y="4126374"/>
            <a:ext cx="5869" cy="1333610"/>
          </a:xfrm>
          <a:prstGeom prst="straightConnector1">
            <a:avLst/>
          </a:prstGeom>
          <a:solidFill>
            <a:schemeClr val="bg1"/>
          </a:solidFill>
          <a:ln w="19050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/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b="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0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</m:oMath>
                </a14:m>
                <a:r>
                  <a:rPr kumimoji="0" lang="en-GB" sz="2000" b="0" i="0" u="none" strike="noStrike" kern="0" cap="none" spc="-25" normalizeH="0" baseline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Times New Roman"/>
                    <a:ea typeface="+mn-ea"/>
                    <a:cs typeface="Times New Roman"/>
                  </a:rPr>
                  <a:t> exits CS   </a:t>
                </a:r>
                <a:endParaRPr lang="en-SE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CE946AFE-E13D-E58F-9DD5-70CBC7F0F7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3729" y="4034279"/>
                <a:ext cx="1948263" cy="707886"/>
              </a:xfrm>
              <a:prstGeom prst="rect">
                <a:avLst/>
              </a:prstGeom>
              <a:blipFill>
                <a:blip r:embed="rId19"/>
                <a:stretch>
                  <a:fillRect l="-3448" t="-5172" r="-10031" b="-14655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bject 139">
            <a:extLst>
              <a:ext uri="{FF2B5EF4-FFF2-40B4-BE49-F238E27FC236}">
                <a16:creationId xmlns:a16="http://schemas.microsoft.com/office/drawing/2014/main" id="{C5D085FB-A5E5-AF13-BABD-98171E7EBDA9}"/>
              </a:ext>
            </a:extLst>
          </p:cNvPr>
          <p:cNvSpPr txBox="1"/>
          <p:nvPr/>
        </p:nvSpPr>
        <p:spPr>
          <a:xfrm>
            <a:off x="1511643" y="3733120"/>
            <a:ext cx="967130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pc="-10" dirty="0">
                <a:latin typeface="Times New Roman"/>
                <a:cs typeface="Times New Roman"/>
              </a:rPr>
              <a:t>priori</a:t>
            </a:r>
            <a:r>
              <a:rPr lang="en-GB" spc="-10" dirty="0">
                <a:latin typeface="Times New Roman"/>
                <a:cs typeface="Times New Roman"/>
              </a:rPr>
              <a:t>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FD792093-B6B1-44A3-9039-94B0AD8F8B3D}"/>
              </a:ext>
            </a:extLst>
          </p:cNvPr>
          <p:cNvCxnSpPr>
            <a:cxnSpLocks/>
          </p:cNvCxnSpPr>
          <p:nvPr/>
        </p:nvCxnSpPr>
        <p:spPr bwMode="auto">
          <a:xfrm flipV="1">
            <a:off x="1950331" y="4046026"/>
            <a:ext cx="22863" cy="1676586"/>
          </a:xfrm>
          <a:prstGeom prst="straightConnector1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7849AEC1-9C9A-6DB9-FF1B-1744B906FB89}"/>
              </a:ext>
            </a:extLst>
          </p:cNvPr>
          <p:cNvCxnSpPr>
            <a:cxnSpLocks/>
          </p:cNvCxnSpPr>
          <p:nvPr/>
        </p:nvCxnSpPr>
        <p:spPr bwMode="auto">
          <a:xfrm>
            <a:off x="3694059" y="4540821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8944495C-3244-2398-5946-064209BBB09E}"/>
              </a:ext>
            </a:extLst>
          </p:cNvPr>
          <p:cNvCxnSpPr>
            <a:cxnSpLocks/>
          </p:cNvCxnSpPr>
          <p:nvPr/>
        </p:nvCxnSpPr>
        <p:spPr bwMode="auto">
          <a:xfrm>
            <a:off x="3582511" y="3713184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0A201152-E84C-8741-A111-675AB107FD55}"/>
              </a:ext>
            </a:extLst>
          </p:cNvPr>
          <p:cNvCxnSpPr>
            <a:cxnSpLocks/>
          </p:cNvCxnSpPr>
          <p:nvPr/>
        </p:nvCxnSpPr>
        <p:spPr bwMode="auto">
          <a:xfrm>
            <a:off x="2744787" y="5311626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chemeClr val="accent1">
                <a:lumMod val="50000"/>
              </a:schemeClr>
            </a:solidFill>
            <a:prstDash val="solid"/>
            <a:round/>
            <a:headEnd type="triangl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749D9E74-9DF8-1C74-821C-450A97AF0800}"/>
              </a:ext>
            </a:extLst>
          </p:cNvPr>
          <p:cNvSpPr/>
          <p:nvPr/>
        </p:nvSpPr>
        <p:spPr bwMode="auto">
          <a:xfrm>
            <a:off x="9921783" y="4507711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47E776ED-D889-57E8-F90B-0460225703DB}"/>
              </a:ext>
            </a:extLst>
          </p:cNvPr>
          <p:cNvSpPr/>
          <p:nvPr/>
        </p:nvSpPr>
        <p:spPr bwMode="auto">
          <a:xfrm>
            <a:off x="10142537" y="5303136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164C9786-A843-E299-01CA-86986FDE32A2}"/>
              </a:ext>
            </a:extLst>
          </p:cNvPr>
          <p:cNvSpPr/>
          <p:nvPr/>
        </p:nvSpPr>
        <p:spPr bwMode="auto">
          <a:xfrm>
            <a:off x="4402406" y="4519555"/>
            <a:ext cx="556260" cy="369332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bg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SE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Gill Sans Light"/>
            </a:endParaRP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ED0E11BD-8252-F985-2619-8355A38DDF6C}"/>
              </a:ext>
            </a:extLst>
          </p:cNvPr>
          <p:cNvCxnSpPr>
            <a:cxnSpLocks/>
          </p:cNvCxnSpPr>
          <p:nvPr/>
        </p:nvCxnSpPr>
        <p:spPr bwMode="auto">
          <a:xfrm>
            <a:off x="9124122" y="3744250"/>
            <a:ext cx="0" cy="371475"/>
          </a:xfrm>
          <a:prstGeom prst="straightConnector1">
            <a:avLst/>
          </a:prstGeom>
          <a:solidFill>
            <a:schemeClr val="bg1"/>
          </a:solidFill>
          <a:ln w="28575" cap="flat" cmpd="sng" algn="ctr">
            <a:solidFill>
              <a:srgbClr val="C00000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/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</m:ctrlPr>
                        </m:sSubPr>
                        <m:e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𝑑</m:t>
                          </m:r>
                        </m:e>
                        <m:sub>
                          <m:r>
                            <a:rPr kumimoji="0" lang="en-GB" sz="1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C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+mn-ea"/>
                              <a:cs typeface="Times New Roman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kumimoji="0" lang="en-GB" sz="1800" b="0" i="0" u="none" strike="noStrike" kern="0" cap="none" spc="-10" normalizeH="0" baseline="0" noProof="0" dirty="0">
                  <a:ln>
                    <a:noFill/>
                  </a:ln>
                  <a:solidFill>
                    <a:srgbClr val="C00000"/>
                  </a:solidFill>
                  <a:effectLst/>
                  <a:uLnTx/>
                  <a:uFillTx/>
                  <a:latin typeface="Times New Roman"/>
                  <a:ea typeface="+mn-ea"/>
                  <a:cs typeface="Times New Roman"/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F49EF5E0-7B89-50BA-20BA-35CC84C2DF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749" y="3680750"/>
                <a:ext cx="412098" cy="369332"/>
              </a:xfrm>
              <a:prstGeom prst="rect">
                <a:avLst/>
              </a:prstGeom>
              <a:blipFill>
                <a:blip r:embed="rId20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09594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Multiprocessor models</a:t>
            </a:r>
          </a:p>
        </p:txBody>
      </p:sp>
      <p:sp>
        <p:nvSpPr>
          <p:cNvPr id="4403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Identical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processor has the same computing capacity 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Uniform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different processors have different computing capacities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Heterogeneous multiprocessors: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(task, processor) pair may have a different computing capacity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MP scheduling</a:t>
            </a:r>
            <a:endParaRPr lang="it-IT" altLang="zh-CN" dirty="0">
              <a:ea typeface="宋体" charset="-122"/>
            </a:endParaRPr>
          </a:p>
          <a:p>
            <a:pPr lvl="1" eaLnBrk="1" hangingPunct="1"/>
            <a:r>
              <a:rPr lang="it-IT" altLang="zh-CN" dirty="0">
                <a:ea typeface="宋体" charset="-122"/>
              </a:rPr>
              <a:t>Many NP-hard problems, with few optimal results, mainly heuristic approaches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Only sufficient schedulability tests</a:t>
            </a:r>
            <a:endParaRPr lang="en-US" altLang="zh-CN" dirty="0">
              <a:ea typeface="宋体" charset="-122"/>
            </a:endParaRPr>
          </a:p>
          <a:p>
            <a:pPr eaLnBrk="1" hangingPunct="1"/>
            <a:endParaRPr lang="en-US" altLang="zh-CN" dirty="0"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D62632-1C03-1925-B307-D112E46F0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Example II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Four tasks with priority ordering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(highest)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宋体" charset="-122"/>
                          </a:rPr>
                          <m:t>4</m:t>
                        </m:r>
                      </m:sub>
                    </m:sSub>
                    <m:r>
                      <a:rPr lang="en-GB" altLang="zh-CN" b="0" i="1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宋体" charset="-122"/>
                      </a:rPr>
                      <m:t>=1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(lowest) and two semaphores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uses</m:t>
                        </m:r>
                        <m:r>
                          <a:rPr lang="en-GB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cannot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2400" b="0" i="0" smtClean="0">
                        <a:latin typeface="Cambria Math" panose="02040503050406030204" pitchFamily="18" charset="0"/>
                      </a:rPr>
                      <m:t>=3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</a:t>
                </a:r>
                <a:r>
                  <a:rPr lang="en-GB" dirty="0"/>
                  <a:t>(ceiling blocking)</a:t>
                </a:r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GB" dirty="0"/>
                  <a:t>Ceiling blocking </a:t>
                </a:r>
                <a:r>
                  <a:rPr lang="en-GB" dirty="0">
                    <a:solidFill>
                      <a:schemeClr val="tx1"/>
                    </a:solidFill>
                  </a:rPr>
                  <a:t>is “preventive blocking”,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, even though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tries to lock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which is free.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This prevents any potential deadlocks in the future, 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each holds one of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and tries to lock the other</a:t>
                </a:r>
              </a:p>
              <a:p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When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4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is holding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2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can lock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GB" sz="2400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GB" sz="2400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=4&gt;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endParaRPr lang="en-US" altLang="zh-CN" dirty="0">
                  <a:solidFill>
                    <a:srgbClr val="000000"/>
                  </a:solidFill>
                  <a:ea typeface="宋体" charset="-122"/>
                </a:endParaRPr>
              </a:p>
              <a:p>
                <a:pPr lvl="1"/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Since </a:t>
                </a:r>
                <a:r>
                  <a:rPr lang="el-GR" kern="100" dirty="0">
                    <a:latin typeface="Code2000"/>
                    <a:ea typeface="宋体"/>
                    <a:cs typeface="Times New Roman"/>
                  </a:rPr>
                  <a:t>τ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 requires s</a:t>
                </a:r>
                <a:r>
                  <a:rPr lang="en-US" altLang="zh-CN" baseline="-25000" dirty="0">
                    <a:solidFill>
                      <a:srgbClr val="000000"/>
                    </a:solidFill>
                    <a:ea typeface="宋体" charset="-122"/>
                  </a:rPr>
                  <a:t>1 </a:t>
                </a:r>
                <a:r>
                  <a:rPr lang="en-US" altLang="zh-CN" dirty="0">
                    <a:solidFill>
                      <a:srgbClr val="000000"/>
                    </a:solidFill>
                    <a:ea typeface="宋体" charset="-122"/>
                  </a:rPr>
                  <a:t>only, there is no cyclic dependency and no deadlock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5E52EA-7ABA-E9F9-01F2-37E19554326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52726"/>
                <a:ext cx="10566400" cy="2878138"/>
              </a:xfrm>
              <a:blipFill>
                <a:blip r:embed="rId2"/>
                <a:stretch>
                  <a:fillRect l="-750" t="-4651" r="-634" b="-401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Oval 4">
            <a:extLst>
              <a:ext uri="{FF2B5EF4-FFF2-40B4-BE49-F238E27FC236}">
                <a16:creationId xmlns:a16="http://schemas.microsoft.com/office/drawing/2014/main" id="{14401649-69F3-9615-57D7-C9CF22A9B2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09548" y="3749749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</a:p>
        </p:txBody>
      </p:sp>
      <p:sp>
        <p:nvSpPr>
          <p:cNvPr id="5" name="Oval 6">
            <a:extLst>
              <a:ext uri="{FF2B5EF4-FFF2-40B4-BE49-F238E27FC236}">
                <a16:creationId xmlns:a16="http://schemas.microsoft.com/office/drawing/2014/main" id="{EEFAB8B1-350D-E2F3-6B7C-6897B54368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01037" y="3733800"/>
            <a:ext cx="998538" cy="922337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 w="9525">
            <a:solidFill>
              <a:srgbClr val="40458C"/>
            </a:solidFill>
            <a:round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</a:p>
        </p:txBody>
      </p:sp>
      <p:sp>
        <p:nvSpPr>
          <p:cNvPr id="8" name="Rectangle 10">
            <a:extLst>
              <a:ext uri="{FF2B5EF4-FFF2-40B4-BE49-F238E27FC236}">
                <a16:creationId xmlns:a16="http://schemas.microsoft.com/office/drawing/2014/main" id="{43BC7A44-FC91-D95E-FD10-C41D22098E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56425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3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=2)</a:t>
            </a:r>
          </a:p>
        </p:txBody>
      </p:sp>
      <p:sp>
        <p:nvSpPr>
          <p:cNvPr id="10" name="Text Box 12">
            <a:extLst>
              <a:ext uri="{FF2B5EF4-FFF2-40B4-BE49-F238E27FC236}">
                <a16:creationId xmlns:a16="http://schemas.microsoft.com/office/drawing/2014/main" id="{5022C191-286D-FE44-1D19-C31D80C225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60488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)=4</a:t>
            </a:r>
          </a:p>
        </p:txBody>
      </p:sp>
      <p:sp>
        <p:nvSpPr>
          <p:cNvPr id="11" name="Text Box 13">
            <a:extLst>
              <a:ext uri="{FF2B5EF4-FFF2-40B4-BE49-F238E27FC236}">
                <a16:creationId xmlns:a16="http://schemas.microsoft.com/office/drawing/2014/main" id="{2332E3A7-F712-1338-5F87-880E7E7B55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6549" y="3963640"/>
            <a:ext cx="124906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C(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s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lang="en-US" altLang="zh-CN" sz="2400" b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)=3</a:t>
            </a:r>
          </a:p>
        </p:txBody>
      </p:sp>
      <p:sp>
        <p:nvSpPr>
          <p:cNvPr id="12" name="Line 14">
            <a:extLst>
              <a:ext uri="{FF2B5EF4-FFF2-40B4-BE49-F238E27FC236}">
                <a16:creationId xmlns:a16="http://schemas.microsoft.com/office/drawing/2014/main" id="{5E9A7D00-B637-6A30-14D9-D41E54DEC9F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86075" y="4656137"/>
            <a:ext cx="8445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3" name="Line 15">
            <a:extLst>
              <a:ext uri="{FF2B5EF4-FFF2-40B4-BE49-F238E27FC236}">
                <a16:creationId xmlns:a16="http://schemas.microsoft.com/office/drawing/2014/main" id="{FD19F111-D922-D102-873F-744D8C8BC0BD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000500" y="4656137"/>
            <a:ext cx="882650" cy="1304925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4" name="Line 16">
            <a:extLst>
              <a:ext uri="{FF2B5EF4-FFF2-40B4-BE49-F238E27FC236}">
                <a16:creationId xmlns:a16="http://schemas.microsoft.com/office/drawing/2014/main" id="{7D7CC3E4-0DE1-0B72-C930-B7DFF460AF18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610475" y="4598734"/>
            <a:ext cx="998538" cy="1362327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5" name="Line 17">
            <a:extLst>
              <a:ext uri="{FF2B5EF4-FFF2-40B4-BE49-F238E27FC236}">
                <a16:creationId xmlns:a16="http://schemas.microsoft.com/office/drawing/2014/main" id="{41F5E09D-88E0-BE69-3311-84B6DEE7B487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9000459" y="4598736"/>
            <a:ext cx="951578" cy="136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6" name="Line 19">
            <a:extLst>
              <a:ext uri="{FF2B5EF4-FFF2-40B4-BE49-F238E27FC236}">
                <a16:creationId xmlns:a16="http://schemas.microsoft.com/office/drawing/2014/main" id="{524DADF4-8006-5BCD-AF3A-951E0687310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83150" y="4387850"/>
            <a:ext cx="3487422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17" name="Line 21">
            <a:extLst>
              <a:ext uri="{FF2B5EF4-FFF2-40B4-BE49-F238E27FC236}">
                <a16:creationId xmlns:a16="http://schemas.microsoft.com/office/drawing/2014/main" id="{F581F822-C17E-B518-6C0E-20352571E361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4384675" y="4387850"/>
            <a:ext cx="5076825" cy="1573212"/>
          </a:xfrm>
          <a:prstGeom prst="line">
            <a:avLst/>
          </a:prstGeom>
          <a:noFill/>
          <a:ln w="9525">
            <a:solidFill>
              <a:srgbClr val="40458C"/>
            </a:solidFill>
            <a:round/>
            <a:headEnd/>
            <a:tailEnd type="triangle" w="med" len="med"/>
          </a:ln>
        </p:spPr>
        <p:txBody>
          <a:bodyPr wrap="none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400" b="0" i="0" u="none" strike="noStrike" kern="0" cap="none" spc="0" normalizeH="0" baseline="0" noProof="0">
              <a:ln>
                <a:noFill/>
              </a:ln>
              <a:solidFill>
                <a:srgbClr val="40458C"/>
              </a:solidFill>
              <a:effectLst/>
              <a:uLnTx/>
              <a:uFillTx/>
              <a:latin typeface="Tahoma" pitchFamily="34" charset="0"/>
              <a:ea typeface="+mn-ea"/>
              <a:cs typeface="+mn-cs"/>
            </a:endParaRPr>
          </a:p>
        </p:txBody>
      </p:sp>
      <p:sp>
        <p:nvSpPr>
          <p:cNvPr id="20" name="Rectangle 10">
            <a:extLst>
              <a:ext uri="{FF2B5EF4-FFF2-40B4-BE49-F238E27FC236}">
                <a16:creationId xmlns:a16="http://schemas.microsoft.com/office/drawing/2014/main" id="{EA626EB8-25DB-EC83-3354-57C7C6EB2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7960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=3)</a:t>
            </a:r>
          </a:p>
        </p:txBody>
      </p:sp>
      <p:sp>
        <p:nvSpPr>
          <p:cNvPr id="21" name="Rectangle 10">
            <a:extLst>
              <a:ext uri="{FF2B5EF4-FFF2-40B4-BE49-F238E27FC236}">
                <a16:creationId xmlns:a16="http://schemas.microsoft.com/office/drawing/2014/main" id="{53FAAF43-B290-9304-484B-A05CBC3306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2806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=4)</a:t>
            </a:r>
          </a:p>
        </p:txBody>
      </p:sp>
      <p:sp>
        <p:nvSpPr>
          <p:cNvPr id="22" name="Rectangle 10">
            <a:extLst>
              <a:ext uri="{FF2B5EF4-FFF2-40B4-BE49-F238E27FC236}">
                <a16:creationId xmlns:a16="http://schemas.microsoft.com/office/drawing/2014/main" id="{05836516-78B4-57FB-A347-0E231DB399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37312" y="5958012"/>
            <a:ext cx="1344612" cy="542674"/>
          </a:xfrm>
          <a:prstGeom prst="rect">
            <a:avLst/>
          </a:prstGeom>
          <a:solidFill>
            <a:srgbClr val="ECD882"/>
          </a:solidFill>
          <a:ln w="9525">
            <a:solidFill>
              <a:srgbClr val="40458C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l-GR" sz="2400" b="0" i="0" u="none" strike="noStrike" kern="100" cap="none" spc="0" normalizeH="0" baseline="0" noProof="0" dirty="0">
                <a:ln>
                  <a:noFill/>
                </a:ln>
                <a:solidFill>
                  <a:srgbClr val="40458C"/>
                </a:solidFill>
                <a:effectLst/>
                <a:uLnTx/>
                <a:uFillTx/>
                <a:latin typeface="Code2000"/>
                <a:ea typeface="宋体"/>
                <a:cs typeface="Times New Roman"/>
              </a:rPr>
              <a:t>τ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 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(P</a:t>
            </a:r>
            <a:r>
              <a:rPr kumimoji="0" lang="en-US" altLang="zh-CN" sz="2400" b="0" i="0" u="none" strike="noStrike" kern="0" cap="none" spc="0" normalizeH="0" baseline="-2500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=</a:t>
            </a:r>
            <a:r>
              <a:rPr lang="en-US" altLang="zh-CN" sz="2400" b="0" kern="0" dirty="0">
                <a:solidFill>
                  <a:srgbClr val="000000"/>
                </a:solidFill>
                <a:latin typeface="Tahoma" pitchFamily="34" charset="0"/>
                <a:ea typeface="宋体" charset="-122"/>
                <a:cs typeface="+mn-cs"/>
              </a:rPr>
              <a:t>1</a:t>
            </a: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157999455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6EE213-D41F-7ED1-7CB4-36C22B0FED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Deadlocks</a:t>
            </a:r>
            <a:endParaRPr lang="en-S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79C2157-3AB3-AE29-C7C5-14325EC3E5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6781800" y="3429001"/>
            <a:ext cx="4810367" cy="3276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F9D165-18B5-77E9-CB4F-CC79307F07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447800" y="3688048"/>
            <a:ext cx="4506322" cy="3017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70000" lnSpcReduction="2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r>
                  <a:rPr lang="en-GB" sz="2800" dirty="0"/>
                  <a:t>Under PCP, </a:t>
                </a:r>
                <a14:m>
                  <m:oMath xmlns:m="http://schemas.openxmlformats.org/officeDocument/2006/math">
                    <m:r>
                      <a:rPr lang="en-GB" sz="280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sz="2800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sz="280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sz="28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Both semaphores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GB" sz="2800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, since they are all required by the higher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sz="2800" dirty="0"/>
                  <a:t>. </a:t>
                </a: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first and locks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80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runs and preempts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. When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</a:t>
                </a:r>
                <a:r>
                  <a:rPr lang="en-GB" sz="2800" dirty="0"/>
                  <a:t>tries to lock </a:t>
                </a:r>
                <a:r>
                  <a:rPr lang="en-US" altLang="zh-CN" sz="2800" dirty="0">
                    <a:ea typeface="宋体" charset="-122"/>
                  </a:rPr>
                  <a:t>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it is blocked since its priority does not exceed ceiling of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𝑐𝑒𝑖𝑙</m:t>
                    </m:r>
                    <m:d>
                      <m:d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sSubPr>
                          <m:e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𝑠</m:t>
                            </m:r>
                          </m:e>
                          <m:sub>
                            <m:r>
                              <a:rPr lang="en-GB" altLang="zh-CN" sz="2800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altLang="zh-CN" sz="2800" b="0" i="1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80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800" dirty="0">
                    <a:ea typeface="宋体" charset="-122"/>
                  </a:rPr>
                  <a:t> will lock both s</a:t>
                </a:r>
                <a:r>
                  <a:rPr lang="en-US" altLang="zh-CN" sz="2800" baseline="-25000" dirty="0">
                    <a:ea typeface="宋体" charset="-122"/>
                  </a:rPr>
                  <a:t>2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, and exit both </a:t>
                </a:r>
                <a:r>
                  <a:rPr lang="en-US" altLang="zh-CN" sz="2800" dirty="0" err="1">
                    <a:ea typeface="宋体" charset="-122"/>
                  </a:rPr>
                  <a:t>CSes</a:t>
                </a:r>
                <a:r>
                  <a:rPr lang="en-US" altLang="zh-CN" sz="2800" dirty="0">
                    <a:ea typeface="宋体" charset="-122"/>
                  </a:rPr>
                  <a:t>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800" baseline="-25000" dirty="0">
                    <a:ea typeface="宋体" charset="-122"/>
                  </a:rPr>
                  <a:t> </a:t>
                </a:r>
                <a:r>
                  <a:rPr lang="en-US" altLang="zh-CN" sz="2800" dirty="0">
                    <a:ea typeface="宋体" charset="-122"/>
                  </a:rPr>
                  <a:t>can lock s</a:t>
                </a:r>
                <a:r>
                  <a:rPr lang="en-US" altLang="zh-CN" sz="2800" baseline="-25000" dirty="0">
                    <a:ea typeface="宋体" charset="-122"/>
                  </a:rPr>
                  <a:t>1</a:t>
                </a:r>
                <a:r>
                  <a:rPr lang="en-US" altLang="zh-CN" sz="2800" dirty="0">
                    <a:ea typeface="宋体" charset="-122"/>
                  </a:rPr>
                  <a:t> and s</a:t>
                </a:r>
                <a:r>
                  <a:rPr lang="en-US" altLang="zh-CN" sz="2800" baseline="-25000" dirty="0">
                    <a:ea typeface="宋体" charset="-122"/>
                  </a:rPr>
                  <a:t>2. </a:t>
                </a:r>
                <a:r>
                  <a:rPr lang="en-US" altLang="zh-CN" sz="2800" dirty="0">
                    <a:ea typeface="宋体" charset="-122"/>
                  </a:rPr>
                  <a:t>This prevents circular waiting and deadlock</a:t>
                </a:r>
              </a:p>
            </p:txBody>
          </p:sp>
        </mc:Choice>
        <mc:Fallback xmlns="">
          <p:sp>
            <p:nvSpPr>
              <p:cNvPr id="8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3E1AE441-3B65-A148-79AC-C1377D6094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715000" y="808355"/>
                <a:ext cx="6248400" cy="2879693"/>
              </a:xfrm>
              <a:prstGeom prst="rect">
                <a:avLst/>
              </a:prstGeom>
              <a:blipFill>
                <a:blip r:embed="rId5"/>
                <a:stretch>
                  <a:fillRect l="-1366" t="-4873" r="-1366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rmAutofit fontScale="92500" lnSpcReduction="10000"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eaLnBrk="1" hangingPunct="1"/>
                <a:r>
                  <a:rPr lang="en-US" altLang="zh-CN" kern="0" dirty="0">
                    <a:ea typeface="宋体" charset="-122"/>
                  </a:rPr>
                  <a:t>Classic deadlock scenario (with or without PIP): Two tasks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kern="0" dirty="0">
                    <a:ea typeface="宋体" charset="-122"/>
                  </a:rPr>
                  <a:t> lock two semaphores in opposite order:</a:t>
                </a: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runs first and locks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sz="2400" kern="0" dirty="0">
                    <a:ea typeface="宋体" charset="-122"/>
                  </a:rPr>
                  <a:t>HP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starts running and locks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, then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2</a:t>
                </a:r>
                <a:r>
                  <a:rPr lang="en-US" altLang="zh-CN" sz="2400" kern="0" dirty="0">
                    <a:ea typeface="宋体" charset="-122"/>
                  </a:rPr>
                  <a:t>, gets blocked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endParaRPr lang="en-US" altLang="zh-CN" sz="2400" kern="0" dirty="0"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</a:t>
                </a:r>
                <a:r>
                  <a:rPr lang="en-GB" altLang="zh-CN" sz="2400" kern="0" dirty="0">
                    <a:ea typeface="宋体" charset="-122"/>
                  </a:rPr>
                  <a:t>starts </a:t>
                </a:r>
                <a:r>
                  <a:rPr lang="en-US" altLang="zh-CN" sz="2400" kern="0" dirty="0">
                    <a:ea typeface="宋体" charset="-122"/>
                  </a:rPr>
                  <a:t>running and tries to lock s</a:t>
                </a:r>
                <a:r>
                  <a:rPr lang="en-US" altLang="zh-CN" sz="2400" kern="0" baseline="-25000" dirty="0">
                    <a:ea typeface="宋体" charset="-122"/>
                  </a:rPr>
                  <a:t>1, </a:t>
                </a:r>
                <a:r>
                  <a:rPr lang="en-US" altLang="zh-CN" sz="2400" kern="0" dirty="0">
                    <a:ea typeface="宋体" charset="-122"/>
                  </a:rPr>
                  <a:t>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i="1" ker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kern="0" dirty="0">
                    <a:ea typeface="宋体" charset="-122"/>
                  </a:rPr>
                  <a:t> holds s</a:t>
                </a:r>
                <a:r>
                  <a:rPr lang="en-US" altLang="zh-CN" sz="2400" kern="0" baseline="-25000" dirty="0">
                    <a:ea typeface="宋体" charset="-122"/>
                  </a:rPr>
                  <a:t>1</a:t>
                </a:r>
                <a:r>
                  <a:rPr lang="en-US" altLang="zh-CN" sz="2400" kern="0" dirty="0">
                    <a:ea typeface="宋体" charset="-122"/>
                  </a:rPr>
                  <a:t>. Circular waiting </a:t>
                </a:r>
                <a:r>
                  <a:rPr lang="en-US" altLang="zh-CN" sz="2400" kern="0" dirty="0">
                    <a:ea typeface="宋体" charset="-122"/>
                    <a:sym typeface="Wingdings" panose="05000000000000000000" pitchFamily="2" charset="2"/>
                  </a:rPr>
                  <a:t> </a:t>
                </a:r>
                <a:r>
                  <a:rPr lang="en-US" altLang="zh-CN" sz="2400" kern="0" dirty="0">
                    <a:ea typeface="宋体" charset="-122"/>
                  </a:rPr>
                  <a:t>deadlock</a:t>
                </a:r>
              </a:p>
            </p:txBody>
          </p:sp>
        </mc:Choice>
        <mc:Fallback xmlns="">
          <p:sp>
            <p:nvSpPr>
              <p:cNvPr id="10" name="Content Placeholder 2" descr="Rectangle: Click to edit Master text styles&#10;Second level&#10;Third level&#10;Fourth level&#10;Fifth level">
                <a:extLst>
                  <a:ext uri="{FF2B5EF4-FFF2-40B4-BE49-F238E27FC236}">
                    <a16:creationId xmlns:a16="http://schemas.microsoft.com/office/drawing/2014/main" id="{895E798B-BFCE-8E56-DE7F-62A700EE6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39428" y="808355"/>
                <a:ext cx="5514694" cy="2696845"/>
              </a:xfrm>
              <a:prstGeom prst="rect">
                <a:avLst/>
              </a:prstGeom>
              <a:blipFill>
                <a:blip r:embed="rId6"/>
                <a:stretch>
                  <a:fillRect l="-1768" t="-4977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40354537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3A2F3-C7A7-DA61-0FD5-A9DA1B74B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altLang="zh-CN" dirty="0">
                    <a:ea typeface="宋体" charset="-122"/>
                  </a:rPr>
                  <a:t>Three tasks and two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CS)</a:t>
                </a:r>
                <a:endParaRPr lang="en-GB" dirty="0"/>
              </a:p>
              <a:p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Both semaphores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and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. </a:t>
                </a:r>
                <a:r>
                  <a:rPr lang="en-GB" dirty="0"/>
                  <a:t>At time t</a:t>
                </a:r>
                <a:r>
                  <a:rPr lang="en-GB" baseline="-25000" dirty="0"/>
                  <a:t>1</a:t>
                </a:r>
                <a:r>
                  <a:rPr lang="en-GB" dirty="0"/>
                  <a:t>, </a:t>
                </a:r>
                <a:r>
                  <a:rPr lang="en-GB" dirty="0">
                    <a:solidFill>
                      <a:schemeClr val="tx1"/>
                    </a:solidFill>
                  </a:rPr>
                  <a:t>LP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is holding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GB" dirty="0">
                    <a:solidFill>
                      <a:schemeClr val="tx1"/>
                    </a:solidFill>
                  </a:rPr>
                  <a:t> (in red CS). When MP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tries to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>
                    <a:solidFill>
                      <a:schemeClr val="tx1"/>
                    </a:solidFill>
                  </a:rPr>
                  <a:t> and enter yellow CS, it is blocked since </a:t>
                </a:r>
                <a:r>
                  <a:rPr lang="en-US" altLang="zh-CN" dirty="0">
                    <a:ea typeface="宋体" charset="-122"/>
                  </a:rPr>
                  <a:t>its priority does not exceed ceiling of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>
                    <a:solidFill>
                      <a:schemeClr val="tx1"/>
                    </a:solidFill>
                  </a:rPr>
                  <a:t> (</a:t>
                </a:r>
                <a:r>
                  <a:rPr lang="en-GB" dirty="0"/>
                  <a:t>ceiling blocking</a:t>
                </a:r>
                <a:r>
                  <a:rPr lang="en-GB" dirty="0">
                    <a:solidFill>
                      <a:schemeClr val="tx1"/>
                    </a:solidFill>
                  </a:rPr>
                  <a:t>)</a:t>
                </a:r>
              </a:p>
              <a:p>
                <a:r>
                  <a:rPr lang="en-GB" dirty="0"/>
                  <a:t>Hence</a:t>
                </a:r>
                <a:r>
                  <a:rPr lang="en-GB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must unlock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before</a:t>
                </a:r>
                <a:r>
                  <a:rPr lang="en-GB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 lock </a:t>
                </a:r>
                <a:r>
                  <a:rPr lang="en-US" altLang="zh-CN" dirty="0">
                    <a:ea typeface="宋体" charset="-122"/>
                  </a:rPr>
                  <a:t>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GB" dirty="0"/>
                  <a:t>. This prevents possible chained blocking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73B26D6-AA84-D15D-6D82-7445E43F8FB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838200"/>
                <a:ext cx="10566400" cy="2288095"/>
              </a:xfrm>
              <a:blipFill>
                <a:blip r:embed="rId2"/>
                <a:stretch>
                  <a:fillRect l="-865" t="-480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172D5DE4-DC2E-F02E-AD5C-872D400D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1400" y="2995161"/>
            <a:ext cx="5648868" cy="3577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070106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BB353A-0CC4-BBAC-EE3B-EF9E0A6EE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3B772-8BFE-43CB-CF1F-8957813B3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Prevents Chained Blocking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GB" dirty="0"/>
                  <a:t>Recall </a:t>
                </a:r>
                <a:r>
                  <a:rPr lang="en-GB" dirty="0">
                    <a:hlinkClick r:id="rId3" action="ppaction://hlinksldjump"/>
                  </a:rPr>
                  <a:t>the example with chained blocking under PIP</a:t>
                </a:r>
                <a:endParaRPr lang="en-GB" dirty="0"/>
              </a:p>
              <a:p>
                <a:r>
                  <a:rPr lang="en-US" altLang="zh-CN" dirty="0">
                    <a:ea typeface="宋体" charset="-122"/>
                  </a:rPr>
                  <a:t>Four tasks and three semaphores (s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 protects red CS,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 protects yellow CS,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  <a:r>
                  <a:rPr lang="en-US" altLang="zh-CN" dirty="0">
                    <a:ea typeface="宋体" charset="-122"/>
                  </a:rPr>
                  <a:t> protects beige CS)</a:t>
                </a:r>
                <a:endParaRPr lang="en-GB" dirty="0"/>
              </a:p>
              <a:p>
                <a:r>
                  <a:rPr lang="en-GB" dirty="0"/>
                  <a:t>Under PCP: 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0" smtClean="0">
                        <a:latin typeface="Cambria Math" panose="02040503050406030204" pitchFamily="18" charset="0"/>
                      </a:rPr>
                      <m:t>, 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{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</m:func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All semaphores s</a:t>
                </a:r>
                <a:r>
                  <a:rPr lang="en-GB" baseline="-25000" dirty="0"/>
                  <a:t>1</a:t>
                </a:r>
                <a:r>
                  <a:rPr lang="en-GB" dirty="0"/>
                  <a:t>, s</a:t>
                </a:r>
                <a:r>
                  <a:rPr lang="en-GB" baseline="-25000" dirty="0"/>
                  <a:t>2</a:t>
                </a:r>
                <a:r>
                  <a:rPr lang="en-GB" dirty="0"/>
                  <a:t>, s</a:t>
                </a:r>
                <a:r>
                  <a:rPr lang="en-GB" baseline="-25000" dirty="0"/>
                  <a:t>3</a:t>
                </a:r>
                <a:r>
                  <a:rPr lang="en-GB" dirty="0"/>
                  <a:t> have ceiling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, since they are all required by the highest priority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While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 is holding s</a:t>
                </a:r>
                <a:r>
                  <a:rPr lang="en-GB" baseline="-25000" dirty="0"/>
                  <a:t>1 </a:t>
                </a:r>
                <a:r>
                  <a:rPr lang="en-GB" dirty="0"/>
                  <a:t>(in the red CS),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2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;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 cannot lock s</a:t>
                </a:r>
                <a:r>
                  <a:rPr lang="en-GB" baseline="-25000" dirty="0"/>
                  <a:t>3</a:t>
                </a:r>
                <a:r>
                  <a:rPr lang="en-GB" dirty="0"/>
                  <a:t>, since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i="1">
                        <a:latin typeface="Cambria Math" panose="02040503050406030204" pitchFamily="18" charset="0"/>
                      </a:rPr>
                      <m:t>𝐶</m:t>
                    </m:r>
                    <m:d>
                      <m:d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GB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GB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GB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GB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(ceiling blocking)</a:t>
                </a:r>
              </a:p>
              <a:p>
                <a:r>
                  <a:rPr lang="en-GB" dirty="0"/>
                  <a:t>Hence PCP prevents chained blocking, since 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GB" dirty="0"/>
                  <a:t> </a:t>
                </a:r>
                <a:r>
                  <a:rPr lang="en-US" altLang="zh-CN" dirty="0">
                    <a:ea typeface="宋体" charset="-122"/>
                  </a:rPr>
                  <a:t>is blocked at most once by a lower-priority task (either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GB" dirty="0"/>
                  <a:t>, 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GB" dirty="0"/>
                  <a:t>)</a:t>
                </a:r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02317-A17E-504B-E086-9E08AD091D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4127" y="774018"/>
                <a:ext cx="5199939" cy="5779181"/>
              </a:xfrm>
              <a:blipFill>
                <a:blip r:embed="rId4"/>
                <a:stretch>
                  <a:fillRect l="-1758" t="-1793" r="-211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bject 102">
            <a:extLst>
              <a:ext uri="{FF2B5EF4-FFF2-40B4-BE49-F238E27FC236}">
                <a16:creationId xmlns:a16="http://schemas.microsoft.com/office/drawing/2014/main" id="{4F7E5D25-9F52-D866-3543-EE2F659A3587}"/>
              </a:ext>
            </a:extLst>
          </p:cNvPr>
          <p:cNvSpPr/>
          <p:nvPr/>
        </p:nvSpPr>
        <p:spPr>
          <a:xfrm>
            <a:off x="5715000" y="994738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1" name="object 103">
            <a:extLst>
              <a:ext uri="{FF2B5EF4-FFF2-40B4-BE49-F238E27FC236}">
                <a16:creationId xmlns:a16="http://schemas.microsoft.com/office/drawing/2014/main" id="{56EB060A-44C3-AA89-6275-49F03615E75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279578" y="936019"/>
            <a:ext cx="399667" cy="484906"/>
          </a:xfrm>
          <a:prstGeom prst="rect">
            <a:avLst/>
          </a:prstGeom>
        </p:spPr>
      </p:pic>
      <p:sp>
        <p:nvSpPr>
          <p:cNvPr id="13" name="object 105">
            <a:extLst>
              <a:ext uri="{FF2B5EF4-FFF2-40B4-BE49-F238E27FC236}">
                <a16:creationId xmlns:a16="http://schemas.microsoft.com/office/drawing/2014/main" id="{A7221DFE-6701-EEBC-7737-3385AEAABD8D}"/>
              </a:ext>
            </a:extLst>
          </p:cNvPr>
          <p:cNvSpPr/>
          <p:nvPr/>
        </p:nvSpPr>
        <p:spPr>
          <a:xfrm>
            <a:off x="6978406" y="159897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5" name="object 107">
            <a:extLst>
              <a:ext uri="{FF2B5EF4-FFF2-40B4-BE49-F238E27FC236}">
                <a16:creationId xmlns:a16="http://schemas.microsoft.com/office/drawing/2014/main" id="{03D3697E-F391-E6D9-BE29-E673FB02AFF3}"/>
              </a:ext>
            </a:extLst>
          </p:cNvPr>
          <p:cNvSpPr/>
          <p:nvPr/>
        </p:nvSpPr>
        <p:spPr>
          <a:xfrm>
            <a:off x="10333487" y="1891549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" name="object 108">
            <a:extLst>
              <a:ext uri="{FF2B5EF4-FFF2-40B4-BE49-F238E27FC236}">
                <a16:creationId xmlns:a16="http://schemas.microsoft.com/office/drawing/2014/main" id="{038FAD65-B2D8-989E-270F-EA6EF6D08830}"/>
              </a:ext>
            </a:extLst>
          </p:cNvPr>
          <p:cNvSpPr/>
          <p:nvPr/>
        </p:nvSpPr>
        <p:spPr>
          <a:xfrm>
            <a:off x="10329702" y="1896361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" name="object 109">
            <a:extLst>
              <a:ext uri="{FF2B5EF4-FFF2-40B4-BE49-F238E27FC236}">
                <a16:creationId xmlns:a16="http://schemas.microsoft.com/office/drawing/2014/main" id="{B70B1D65-7F6B-CA4D-7343-C1E980199D10}"/>
              </a:ext>
            </a:extLst>
          </p:cNvPr>
          <p:cNvSpPr/>
          <p:nvPr/>
        </p:nvSpPr>
        <p:spPr>
          <a:xfrm>
            <a:off x="9418320" y="1907769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9" name="object 111">
            <a:extLst>
              <a:ext uri="{FF2B5EF4-FFF2-40B4-BE49-F238E27FC236}">
                <a16:creationId xmlns:a16="http://schemas.microsoft.com/office/drawing/2014/main" id="{8F186B0B-8B81-CD48-FB7C-3BB93C215CC0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788126" y="1233403"/>
            <a:ext cx="551202" cy="187520"/>
          </a:xfrm>
          <a:prstGeom prst="rect">
            <a:avLst/>
          </a:prstGeom>
        </p:spPr>
      </p:pic>
      <p:pic>
        <p:nvPicPr>
          <p:cNvPr id="20" name="object 112">
            <a:extLst>
              <a:ext uri="{FF2B5EF4-FFF2-40B4-BE49-F238E27FC236}">
                <a16:creationId xmlns:a16="http://schemas.microsoft.com/office/drawing/2014/main" id="{9A30F812-B3E7-22EE-A961-87293157A00B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329146" y="1233403"/>
            <a:ext cx="551200" cy="187520"/>
          </a:xfrm>
          <a:prstGeom prst="rect">
            <a:avLst/>
          </a:prstGeom>
        </p:spPr>
      </p:pic>
      <p:sp>
        <p:nvSpPr>
          <p:cNvPr id="23" name="object 115">
            <a:extLst>
              <a:ext uri="{FF2B5EF4-FFF2-40B4-BE49-F238E27FC236}">
                <a16:creationId xmlns:a16="http://schemas.microsoft.com/office/drawing/2014/main" id="{84B41E3E-4DEA-E254-76CD-A93AD9685322}"/>
              </a:ext>
            </a:extLst>
          </p:cNvPr>
          <p:cNvSpPr/>
          <p:nvPr/>
        </p:nvSpPr>
        <p:spPr>
          <a:xfrm>
            <a:off x="9418320" y="1899169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25" name="object 117">
            <a:extLst>
              <a:ext uri="{FF2B5EF4-FFF2-40B4-BE49-F238E27FC236}">
                <a16:creationId xmlns:a16="http://schemas.microsoft.com/office/drawing/2014/main" id="{0EFEB8FE-F573-A61F-32F5-2B0AF7C7F921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870166" y="1233403"/>
            <a:ext cx="551202" cy="187520"/>
          </a:xfrm>
          <a:prstGeom prst="rect">
            <a:avLst/>
          </a:prstGeom>
        </p:spPr>
      </p:pic>
      <p:sp>
        <p:nvSpPr>
          <p:cNvPr id="28" name="object 118">
            <a:extLst>
              <a:ext uri="{FF2B5EF4-FFF2-40B4-BE49-F238E27FC236}">
                <a16:creationId xmlns:a16="http://schemas.microsoft.com/office/drawing/2014/main" id="{1B72C243-040A-EFA6-7D7D-224045E3F498}"/>
              </a:ext>
            </a:extLst>
          </p:cNvPr>
          <p:cNvSpPr txBox="1"/>
          <p:nvPr/>
        </p:nvSpPr>
        <p:spPr>
          <a:xfrm>
            <a:off x="7587255" y="736480"/>
            <a:ext cx="292862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30" name="object 129">
            <a:extLst>
              <a:ext uri="{FF2B5EF4-FFF2-40B4-BE49-F238E27FC236}">
                <a16:creationId xmlns:a16="http://schemas.microsoft.com/office/drawing/2014/main" id="{FE5276EF-F88D-4A5A-244D-64A7C01F82C4}"/>
              </a:ext>
            </a:extLst>
          </p:cNvPr>
          <p:cNvSpPr/>
          <p:nvPr/>
        </p:nvSpPr>
        <p:spPr>
          <a:xfrm>
            <a:off x="5740014" y="2259494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34" name="object 133">
            <a:extLst>
              <a:ext uri="{FF2B5EF4-FFF2-40B4-BE49-F238E27FC236}">
                <a16:creationId xmlns:a16="http://schemas.microsoft.com/office/drawing/2014/main" id="{DEBEE9BE-1DE4-E244-E1C0-99CFF6DA87DD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374170" y="2924892"/>
            <a:ext cx="339053" cy="484907"/>
          </a:xfrm>
          <a:prstGeom prst="rect">
            <a:avLst/>
          </a:prstGeom>
        </p:spPr>
      </p:pic>
      <p:sp>
        <p:nvSpPr>
          <p:cNvPr id="38" name="object 137">
            <a:extLst>
              <a:ext uri="{FF2B5EF4-FFF2-40B4-BE49-F238E27FC236}">
                <a16:creationId xmlns:a16="http://schemas.microsoft.com/office/drawing/2014/main" id="{A6A446B6-9BD5-043F-CFB5-023CA9D33ADF}"/>
              </a:ext>
            </a:extLst>
          </p:cNvPr>
          <p:cNvSpPr/>
          <p:nvPr/>
        </p:nvSpPr>
        <p:spPr>
          <a:xfrm>
            <a:off x="11726693" y="3226065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39" name="object 138">
            <a:extLst>
              <a:ext uri="{FF2B5EF4-FFF2-40B4-BE49-F238E27FC236}">
                <a16:creationId xmlns:a16="http://schemas.microsoft.com/office/drawing/2014/main" id="{E40A212B-6C27-867B-4222-C78F468C6086}"/>
              </a:ext>
            </a:extLst>
          </p:cNvPr>
          <p:cNvSpPr/>
          <p:nvPr/>
        </p:nvSpPr>
        <p:spPr>
          <a:xfrm>
            <a:off x="11722905" y="2739264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40" name="object 139">
            <a:extLst>
              <a:ext uri="{FF2B5EF4-FFF2-40B4-BE49-F238E27FC236}">
                <a16:creationId xmlns:a16="http://schemas.microsoft.com/office/drawing/2014/main" id="{B26305F8-42A8-93A4-60F0-0FCCCF1DEF94}"/>
              </a:ext>
            </a:extLst>
          </p:cNvPr>
          <p:cNvSpPr txBox="1"/>
          <p:nvPr/>
        </p:nvSpPr>
        <p:spPr>
          <a:xfrm>
            <a:off x="5867400" y="1066800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1" name="object 139">
            <a:extLst>
              <a:ext uri="{FF2B5EF4-FFF2-40B4-BE49-F238E27FC236}">
                <a16:creationId xmlns:a16="http://schemas.microsoft.com/office/drawing/2014/main" id="{7290A876-8F77-FDB9-EDDF-3CD0337CAC2F}"/>
              </a:ext>
            </a:extLst>
          </p:cNvPr>
          <p:cNvSpPr txBox="1"/>
          <p:nvPr/>
        </p:nvSpPr>
        <p:spPr>
          <a:xfrm>
            <a:off x="5771666" y="16947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2" name="object 139">
            <a:extLst>
              <a:ext uri="{FF2B5EF4-FFF2-40B4-BE49-F238E27FC236}">
                <a16:creationId xmlns:a16="http://schemas.microsoft.com/office/drawing/2014/main" id="{ACFF0A79-03B8-6D2E-707D-008B5F9BB888}"/>
              </a:ext>
            </a:extLst>
          </p:cNvPr>
          <p:cNvSpPr txBox="1"/>
          <p:nvPr/>
        </p:nvSpPr>
        <p:spPr>
          <a:xfrm>
            <a:off x="5771666" y="2322753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43" name="object 139">
            <a:extLst>
              <a:ext uri="{FF2B5EF4-FFF2-40B4-BE49-F238E27FC236}">
                <a16:creationId xmlns:a16="http://schemas.microsoft.com/office/drawing/2014/main" id="{B2365394-3D53-287F-246C-B5E37B45FCF8}"/>
              </a:ext>
            </a:extLst>
          </p:cNvPr>
          <p:cNvSpPr txBox="1"/>
          <p:nvPr/>
        </p:nvSpPr>
        <p:spPr>
          <a:xfrm>
            <a:off x="5771666" y="295072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35" name="object 134">
            <a:extLst>
              <a:ext uri="{FF2B5EF4-FFF2-40B4-BE49-F238E27FC236}">
                <a16:creationId xmlns:a16="http://schemas.microsoft.com/office/drawing/2014/main" id="{2B719D73-0887-7C04-DD18-9CA44BF77A9E}"/>
              </a:ext>
            </a:extLst>
          </p:cNvPr>
          <p:cNvSpPr/>
          <p:nvPr/>
        </p:nvSpPr>
        <p:spPr>
          <a:xfrm>
            <a:off x="6407635" y="3221797"/>
            <a:ext cx="902254" cy="193761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2" name="object 134">
            <a:extLst>
              <a:ext uri="{FF2B5EF4-FFF2-40B4-BE49-F238E27FC236}">
                <a16:creationId xmlns:a16="http://schemas.microsoft.com/office/drawing/2014/main" id="{129CE9B5-2769-76E7-F927-3FCFD80A2741}"/>
              </a:ext>
            </a:extLst>
          </p:cNvPr>
          <p:cNvSpPr/>
          <p:nvPr/>
        </p:nvSpPr>
        <p:spPr>
          <a:xfrm>
            <a:off x="7673650" y="3208145"/>
            <a:ext cx="124003" cy="207413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3" name="object 107">
            <a:extLst>
              <a:ext uri="{FF2B5EF4-FFF2-40B4-BE49-F238E27FC236}">
                <a16:creationId xmlns:a16="http://schemas.microsoft.com/office/drawing/2014/main" id="{BCD35711-2C1A-1286-CAF8-0D3C6612223E}"/>
              </a:ext>
            </a:extLst>
          </p:cNvPr>
          <p:cNvSpPr/>
          <p:nvPr/>
        </p:nvSpPr>
        <p:spPr>
          <a:xfrm>
            <a:off x="11481566" y="2546886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4" name="object 108">
            <a:extLst>
              <a:ext uri="{FF2B5EF4-FFF2-40B4-BE49-F238E27FC236}">
                <a16:creationId xmlns:a16="http://schemas.microsoft.com/office/drawing/2014/main" id="{9F3EECD3-9E4A-FCA4-039F-CCBAC88353D9}"/>
              </a:ext>
            </a:extLst>
          </p:cNvPr>
          <p:cNvSpPr/>
          <p:nvPr/>
        </p:nvSpPr>
        <p:spPr>
          <a:xfrm>
            <a:off x="11477781" y="2551698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5" name="object 109">
            <a:extLst>
              <a:ext uri="{FF2B5EF4-FFF2-40B4-BE49-F238E27FC236}">
                <a16:creationId xmlns:a16="http://schemas.microsoft.com/office/drawing/2014/main" id="{B2328D63-873A-009B-A22A-A25C54AE2555}"/>
              </a:ext>
            </a:extLst>
          </p:cNvPr>
          <p:cNvSpPr/>
          <p:nvPr/>
        </p:nvSpPr>
        <p:spPr>
          <a:xfrm>
            <a:off x="10566399" y="2563106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86" name="object 115">
            <a:extLst>
              <a:ext uri="{FF2B5EF4-FFF2-40B4-BE49-F238E27FC236}">
                <a16:creationId xmlns:a16="http://schemas.microsoft.com/office/drawing/2014/main" id="{D636554C-F3AD-D1AC-2BBA-E514883627B5}"/>
              </a:ext>
            </a:extLst>
          </p:cNvPr>
          <p:cNvSpPr/>
          <p:nvPr/>
        </p:nvSpPr>
        <p:spPr>
          <a:xfrm>
            <a:off x="10566399" y="2562126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91" name="object 105">
            <a:extLst>
              <a:ext uri="{FF2B5EF4-FFF2-40B4-BE49-F238E27FC236}">
                <a16:creationId xmlns:a16="http://schemas.microsoft.com/office/drawing/2014/main" id="{634ADB6E-1A21-53EE-F539-AA54B6A94A57}"/>
              </a:ext>
            </a:extLst>
          </p:cNvPr>
          <p:cNvSpPr/>
          <p:nvPr/>
        </p:nvSpPr>
        <p:spPr>
          <a:xfrm>
            <a:off x="6674574" y="2265967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94" name="Straight Connector 93">
            <a:extLst>
              <a:ext uri="{FF2B5EF4-FFF2-40B4-BE49-F238E27FC236}">
                <a16:creationId xmlns:a16="http://schemas.microsoft.com/office/drawing/2014/main" id="{C7530F1E-16FC-7111-0F94-E624F50F0537}"/>
              </a:ext>
            </a:extLst>
          </p:cNvPr>
          <p:cNvCxnSpPr>
            <a:cxnSpLocks/>
          </p:cNvCxnSpPr>
          <p:nvPr/>
        </p:nvCxnSpPr>
        <p:spPr bwMode="auto">
          <a:xfrm flipV="1">
            <a:off x="6400313" y="3409168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61" name="object 102">
            <a:extLst>
              <a:ext uri="{FF2B5EF4-FFF2-40B4-BE49-F238E27FC236}">
                <a16:creationId xmlns:a16="http://schemas.microsoft.com/office/drawing/2014/main" id="{B4D51B05-464D-F68B-14CE-5ABBD7B15551}"/>
              </a:ext>
            </a:extLst>
          </p:cNvPr>
          <p:cNvSpPr/>
          <p:nvPr/>
        </p:nvSpPr>
        <p:spPr>
          <a:xfrm>
            <a:off x="5743062" y="3993089"/>
            <a:ext cx="6182873" cy="1265934"/>
          </a:xfrm>
          <a:custGeom>
            <a:avLst/>
            <a:gdLst/>
            <a:ahLst/>
            <a:cxnLst/>
            <a:rect l="l" t="t" r="r" b="b"/>
            <a:pathLst>
              <a:path w="2487295" h="509270">
                <a:moveTo>
                  <a:pt x="24384" y="40386"/>
                </a:moveTo>
                <a:lnTo>
                  <a:pt x="23228" y="36576"/>
                </a:lnTo>
                <a:lnTo>
                  <a:pt x="12192" y="0"/>
                </a:lnTo>
                <a:lnTo>
                  <a:pt x="0" y="40386"/>
                </a:lnTo>
                <a:lnTo>
                  <a:pt x="9906" y="40386"/>
                </a:lnTo>
                <a:lnTo>
                  <a:pt x="9906" y="509028"/>
                </a:lnTo>
                <a:lnTo>
                  <a:pt x="14478" y="509028"/>
                </a:lnTo>
                <a:lnTo>
                  <a:pt x="14478" y="40386"/>
                </a:lnTo>
                <a:lnTo>
                  <a:pt x="24384" y="40386"/>
                </a:lnTo>
                <a:close/>
              </a:path>
              <a:path w="2487295" h="509270">
                <a:moveTo>
                  <a:pt x="2487168" y="435114"/>
                </a:moveTo>
                <a:lnTo>
                  <a:pt x="278892" y="435114"/>
                </a:lnTo>
                <a:lnTo>
                  <a:pt x="278892" y="438150"/>
                </a:lnTo>
                <a:lnTo>
                  <a:pt x="2487168" y="438150"/>
                </a:lnTo>
                <a:lnTo>
                  <a:pt x="2487168" y="435114"/>
                </a:lnTo>
                <a:close/>
              </a:path>
              <a:path w="2487295" h="509270">
                <a:moveTo>
                  <a:pt x="2487168" y="168414"/>
                </a:moveTo>
                <a:lnTo>
                  <a:pt x="278892" y="168414"/>
                </a:lnTo>
                <a:lnTo>
                  <a:pt x="278892" y="171450"/>
                </a:lnTo>
                <a:lnTo>
                  <a:pt x="2487168" y="171450"/>
                </a:lnTo>
                <a:lnTo>
                  <a:pt x="2487168" y="16841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2" name="object 103">
            <a:extLst>
              <a:ext uri="{FF2B5EF4-FFF2-40B4-BE49-F238E27FC236}">
                <a16:creationId xmlns:a16="http://schemas.microsoft.com/office/drawing/2014/main" id="{08528A4B-F5A0-4FF8-163A-D40CABC2E24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307640" y="3934370"/>
            <a:ext cx="399667" cy="484906"/>
          </a:xfrm>
          <a:prstGeom prst="rect">
            <a:avLst/>
          </a:prstGeom>
        </p:spPr>
      </p:pic>
      <p:sp>
        <p:nvSpPr>
          <p:cNvPr id="163" name="object 105">
            <a:extLst>
              <a:ext uri="{FF2B5EF4-FFF2-40B4-BE49-F238E27FC236}">
                <a16:creationId xmlns:a16="http://schemas.microsoft.com/office/drawing/2014/main" id="{497904F8-026C-66C5-9A3D-E1B5FD2EFC38}"/>
              </a:ext>
            </a:extLst>
          </p:cNvPr>
          <p:cNvSpPr/>
          <p:nvPr/>
        </p:nvSpPr>
        <p:spPr>
          <a:xfrm>
            <a:off x="7006468" y="459732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5" name="object 107">
            <a:extLst>
              <a:ext uri="{FF2B5EF4-FFF2-40B4-BE49-F238E27FC236}">
                <a16:creationId xmlns:a16="http://schemas.microsoft.com/office/drawing/2014/main" id="{1A805528-18C5-C3C4-2337-640ABBC7A4F4}"/>
              </a:ext>
            </a:extLst>
          </p:cNvPr>
          <p:cNvSpPr/>
          <p:nvPr/>
        </p:nvSpPr>
        <p:spPr>
          <a:xfrm>
            <a:off x="10080473" y="4889900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6" name="object 108">
            <a:extLst>
              <a:ext uri="{FF2B5EF4-FFF2-40B4-BE49-F238E27FC236}">
                <a16:creationId xmlns:a16="http://schemas.microsoft.com/office/drawing/2014/main" id="{1FA59611-DA1E-F1C1-91F0-A7CE6043DCCA}"/>
              </a:ext>
            </a:extLst>
          </p:cNvPr>
          <p:cNvSpPr/>
          <p:nvPr/>
        </p:nvSpPr>
        <p:spPr>
          <a:xfrm>
            <a:off x="10076688" y="4894712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67" name="object 109">
            <a:extLst>
              <a:ext uri="{FF2B5EF4-FFF2-40B4-BE49-F238E27FC236}">
                <a16:creationId xmlns:a16="http://schemas.microsoft.com/office/drawing/2014/main" id="{E12431A9-A651-88AB-E73F-5099D074E147}"/>
              </a:ext>
            </a:extLst>
          </p:cNvPr>
          <p:cNvSpPr/>
          <p:nvPr/>
        </p:nvSpPr>
        <p:spPr>
          <a:xfrm>
            <a:off x="8787384" y="4906120"/>
            <a:ext cx="737616" cy="1627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68" name="object 111">
            <a:extLst>
              <a:ext uri="{FF2B5EF4-FFF2-40B4-BE49-F238E27FC236}">
                <a16:creationId xmlns:a16="http://schemas.microsoft.com/office/drawing/2014/main" id="{1DA8928F-7277-8806-AE44-C2F95737C63F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696200" y="4231754"/>
            <a:ext cx="551202" cy="187520"/>
          </a:xfrm>
          <a:prstGeom prst="rect">
            <a:avLst/>
          </a:prstGeom>
        </p:spPr>
      </p:pic>
      <p:pic>
        <p:nvPicPr>
          <p:cNvPr id="169" name="object 112">
            <a:extLst>
              <a:ext uri="{FF2B5EF4-FFF2-40B4-BE49-F238E27FC236}">
                <a16:creationId xmlns:a16="http://schemas.microsoft.com/office/drawing/2014/main" id="{992AEECE-C0B6-9C53-E71A-179148727F82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237220" y="4231754"/>
            <a:ext cx="551200" cy="187520"/>
          </a:xfrm>
          <a:prstGeom prst="rect">
            <a:avLst/>
          </a:prstGeom>
        </p:spPr>
      </p:pic>
      <p:sp>
        <p:nvSpPr>
          <p:cNvPr id="171" name="object 115">
            <a:extLst>
              <a:ext uri="{FF2B5EF4-FFF2-40B4-BE49-F238E27FC236}">
                <a16:creationId xmlns:a16="http://schemas.microsoft.com/office/drawing/2014/main" id="{31C356B6-BE66-87E7-AB7E-D313989AC7B8}"/>
              </a:ext>
            </a:extLst>
          </p:cNvPr>
          <p:cNvSpPr/>
          <p:nvPr/>
        </p:nvSpPr>
        <p:spPr>
          <a:xfrm>
            <a:off x="8787384" y="4897520"/>
            <a:ext cx="737616" cy="1713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2" name="object 117">
            <a:extLst>
              <a:ext uri="{FF2B5EF4-FFF2-40B4-BE49-F238E27FC236}">
                <a16:creationId xmlns:a16="http://schemas.microsoft.com/office/drawing/2014/main" id="{38B941D4-7E3A-AD37-A1E6-54241E2D0357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519390" y="4231754"/>
            <a:ext cx="551202" cy="187520"/>
          </a:xfrm>
          <a:prstGeom prst="rect">
            <a:avLst/>
          </a:prstGeom>
        </p:spPr>
      </p:pic>
      <p:sp>
        <p:nvSpPr>
          <p:cNvPr id="173" name="object 118">
            <a:extLst>
              <a:ext uri="{FF2B5EF4-FFF2-40B4-BE49-F238E27FC236}">
                <a16:creationId xmlns:a16="http://schemas.microsoft.com/office/drawing/2014/main" id="{F59E1589-EEC0-BA69-A230-484EC9B69441}"/>
              </a:ext>
            </a:extLst>
          </p:cNvPr>
          <p:cNvSpPr txBox="1"/>
          <p:nvPr/>
        </p:nvSpPr>
        <p:spPr>
          <a:xfrm>
            <a:off x="9006214" y="3759691"/>
            <a:ext cx="267613" cy="29110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110"/>
              </a:spcBef>
              <a:tabLst>
                <a:tab pos="511175" algn="l"/>
                <a:tab pos="972185" algn="l"/>
              </a:tabLst>
            </a:pPr>
            <a:r>
              <a:rPr lang="en-GB" spc="-25" dirty="0">
                <a:latin typeface="Times New Roman"/>
                <a:cs typeface="Times New Roman"/>
              </a:rPr>
              <a:t>B</a:t>
            </a:r>
            <a:endParaRPr baseline="-22222" dirty="0">
              <a:latin typeface="Times New Roman"/>
              <a:cs typeface="Times New Roman"/>
            </a:endParaRPr>
          </a:p>
        </p:txBody>
      </p:sp>
      <p:sp>
        <p:nvSpPr>
          <p:cNvPr id="174" name="object 129">
            <a:extLst>
              <a:ext uri="{FF2B5EF4-FFF2-40B4-BE49-F238E27FC236}">
                <a16:creationId xmlns:a16="http://schemas.microsoft.com/office/drawing/2014/main" id="{4A520C59-2407-2F2E-2A8C-218E482DE7C0}"/>
              </a:ext>
            </a:extLst>
          </p:cNvPr>
          <p:cNvSpPr/>
          <p:nvPr/>
        </p:nvSpPr>
        <p:spPr>
          <a:xfrm>
            <a:off x="5766044" y="5257845"/>
            <a:ext cx="6159196" cy="966025"/>
          </a:xfrm>
          <a:custGeom>
            <a:avLst/>
            <a:gdLst/>
            <a:ahLst/>
            <a:cxnLst/>
            <a:rect l="l" t="t" r="r" b="b"/>
            <a:pathLst>
              <a:path w="2477770" h="388620">
                <a:moveTo>
                  <a:pt x="4572" y="0"/>
                </a:moveTo>
                <a:lnTo>
                  <a:pt x="0" y="0"/>
                </a:lnTo>
                <a:lnTo>
                  <a:pt x="0" y="388620"/>
                </a:lnTo>
                <a:lnTo>
                  <a:pt x="4572" y="388620"/>
                </a:lnTo>
                <a:lnTo>
                  <a:pt x="4572" y="0"/>
                </a:lnTo>
                <a:close/>
              </a:path>
              <a:path w="2477770" h="388620">
                <a:moveTo>
                  <a:pt x="2477262" y="192798"/>
                </a:moveTo>
                <a:lnTo>
                  <a:pt x="268986" y="192798"/>
                </a:lnTo>
                <a:lnTo>
                  <a:pt x="268986" y="195834"/>
                </a:lnTo>
                <a:lnTo>
                  <a:pt x="2477262" y="195834"/>
                </a:lnTo>
                <a:lnTo>
                  <a:pt x="2477262" y="192798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pic>
        <p:nvPicPr>
          <p:cNvPr id="175" name="object 133">
            <a:extLst>
              <a:ext uri="{FF2B5EF4-FFF2-40B4-BE49-F238E27FC236}">
                <a16:creationId xmlns:a16="http://schemas.microsoft.com/office/drawing/2014/main" id="{D4119ACA-F4F9-61CB-C44A-85D06E11C091}"/>
              </a:ext>
            </a:extLst>
          </p:cNvPr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6402232" y="5923243"/>
            <a:ext cx="339053" cy="484907"/>
          </a:xfrm>
          <a:prstGeom prst="rect">
            <a:avLst/>
          </a:prstGeom>
        </p:spPr>
      </p:pic>
      <p:sp>
        <p:nvSpPr>
          <p:cNvPr id="176" name="object 137">
            <a:extLst>
              <a:ext uri="{FF2B5EF4-FFF2-40B4-BE49-F238E27FC236}">
                <a16:creationId xmlns:a16="http://schemas.microsoft.com/office/drawing/2014/main" id="{77F0C399-B0A0-E7FA-A07F-06BA3FD2F6FB}"/>
              </a:ext>
            </a:extLst>
          </p:cNvPr>
          <p:cNvSpPr/>
          <p:nvPr/>
        </p:nvSpPr>
        <p:spPr>
          <a:xfrm>
            <a:off x="11479508" y="6224416"/>
            <a:ext cx="241506" cy="183103"/>
          </a:xfrm>
          <a:custGeom>
            <a:avLst/>
            <a:gdLst/>
            <a:ahLst/>
            <a:cxnLst/>
            <a:rect l="l" t="t" r="r" b="b"/>
            <a:pathLst>
              <a:path w="97154" h="73660">
                <a:moveTo>
                  <a:pt x="96774" y="0"/>
                </a:moveTo>
                <a:lnTo>
                  <a:pt x="0" y="0"/>
                </a:lnTo>
                <a:lnTo>
                  <a:pt x="0" y="73151"/>
                </a:lnTo>
                <a:lnTo>
                  <a:pt x="96774" y="73151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7" name="object 138">
            <a:extLst>
              <a:ext uri="{FF2B5EF4-FFF2-40B4-BE49-F238E27FC236}">
                <a16:creationId xmlns:a16="http://schemas.microsoft.com/office/drawing/2014/main" id="{19090A3D-78E3-16C5-E139-51F4D55F13B0}"/>
              </a:ext>
            </a:extLst>
          </p:cNvPr>
          <p:cNvSpPr/>
          <p:nvPr/>
        </p:nvSpPr>
        <p:spPr>
          <a:xfrm>
            <a:off x="11475720" y="5737615"/>
            <a:ext cx="249399" cy="670851"/>
          </a:xfrm>
          <a:custGeom>
            <a:avLst/>
            <a:gdLst/>
            <a:ahLst/>
            <a:cxnLst/>
            <a:rect l="l" t="t" r="r" b="b"/>
            <a:pathLst>
              <a:path w="100329" h="269875">
                <a:moveTo>
                  <a:pt x="3048" y="189738"/>
                </a:moveTo>
                <a:lnTo>
                  <a:pt x="1524" y="188214"/>
                </a:lnTo>
                <a:lnTo>
                  <a:pt x="0" y="189738"/>
                </a:lnTo>
                <a:lnTo>
                  <a:pt x="1524" y="191262"/>
                </a:lnTo>
                <a:lnTo>
                  <a:pt x="3048" y="189738"/>
                </a:lnTo>
                <a:close/>
              </a:path>
              <a:path w="100329" h="269875">
                <a:moveTo>
                  <a:pt x="3048" y="183642"/>
                </a:moveTo>
                <a:lnTo>
                  <a:pt x="1524" y="182118"/>
                </a:lnTo>
                <a:lnTo>
                  <a:pt x="0" y="183642"/>
                </a:lnTo>
                <a:lnTo>
                  <a:pt x="1524" y="185166"/>
                </a:lnTo>
                <a:lnTo>
                  <a:pt x="3048" y="183642"/>
                </a:lnTo>
                <a:close/>
              </a:path>
              <a:path w="100329" h="269875">
                <a:moveTo>
                  <a:pt x="3048" y="177546"/>
                </a:moveTo>
                <a:lnTo>
                  <a:pt x="1524" y="176022"/>
                </a:lnTo>
                <a:lnTo>
                  <a:pt x="0" y="177546"/>
                </a:lnTo>
                <a:lnTo>
                  <a:pt x="1524" y="179070"/>
                </a:lnTo>
                <a:lnTo>
                  <a:pt x="3048" y="177546"/>
                </a:lnTo>
                <a:close/>
              </a:path>
              <a:path w="100329" h="269875">
                <a:moveTo>
                  <a:pt x="3048" y="171450"/>
                </a:moveTo>
                <a:lnTo>
                  <a:pt x="1524" y="169926"/>
                </a:lnTo>
                <a:lnTo>
                  <a:pt x="0" y="171450"/>
                </a:lnTo>
                <a:lnTo>
                  <a:pt x="1524" y="172974"/>
                </a:lnTo>
                <a:lnTo>
                  <a:pt x="3048" y="171450"/>
                </a:lnTo>
                <a:close/>
              </a:path>
              <a:path w="100329" h="269875">
                <a:moveTo>
                  <a:pt x="3048" y="165354"/>
                </a:moveTo>
                <a:lnTo>
                  <a:pt x="1524" y="163830"/>
                </a:lnTo>
                <a:lnTo>
                  <a:pt x="0" y="165354"/>
                </a:lnTo>
                <a:lnTo>
                  <a:pt x="1524" y="166878"/>
                </a:lnTo>
                <a:lnTo>
                  <a:pt x="3048" y="165354"/>
                </a:lnTo>
                <a:close/>
              </a:path>
              <a:path w="100329" h="269875">
                <a:moveTo>
                  <a:pt x="3048" y="159258"/>
                </a:moveTo>
                <a:lnTo>
                  <a:pt x="1524" y="157734"/>
                </a:lnTo>
                <a:lnTo>
                  <a:pt x="0" y="159258"/>
                </a:lnTo>
                <a:lnTo>
                  <a:pt x="1524" y="160782"/>
                </a:lnTo>
                <a:lnTo>
                  <a:pt x="3048" y="159258"/>
                </a:lnTo>
                <a:close/>
              </a:path>
              <a:path w="100329" h="269875">
                <a:moveTo>
                  <a:pt x="3048" y="153162"/>
                </a:moveTo>
                <a:lnTo>
                  <a:pt x="1524" y="151638"/>
                </a:lnTo>
                <a:lnTo>
                  <a:pt x="0" y="153162"/>
                </a:lnTo>
                <a:lnTo>
                  <a:pt x="1524" y="154686"/>
                </a:lnTo>
                <a:lnTo>
                  <a:pt x="3048" y="153162"/>
                </a:lnTo>
                <a:close/>
              </a:path>
              <a:path w="100329" h="269875">
                <a:moveTo>
                  <a:pt x="3048" y="147066"/>
                </a:moveTo>
                <a:lnTo>
                  <a:pt x="1524" y="145542"/>
                </a:lnTo>
                <a:lnTo>
                  <a:pt x="0" y="147066"/>
                </a:lnTo>
                <a:lnTo>
                  <a:pt x="1524" y="148590"/>
                </a:lnTo>
                <a:lnTo>
                  <a:pt x="3048" y="147066"/>
                </a:lnTo>
                <a:close/>
              </a:path>
              <a:path w="100329" h="269875">
                <a:moveTo>
                  <a:pt x="3048" y="141732"/>
                </a:moveTo>
                <a:lnTo>
                  <a:pt x="1524" y="140208"/>
                </a:lnTo>
                <a:lnTo>
                  <a:pt x="0" y="141732"/>
                </a:lnTo>
                <a:lnTo>
                  <a:pt x="1524" y="143256"/>
                </a:lnTo>
                <a:lnTo>
                  <a:pt x="3048" y="141732"/>
                </a:lnTo>
                <a:close/>
              </a:path>
              <a:path w="100329" h="269875">
                <a:moveTo>
                  <a:pt x="3048" y="135636"/>
                </a:moveTo>
                <a:lnTo>
                  <a:pt x="1524" y="134112"/>
                </a:lnTo>
                <a:lnTo>
                  <a:pt x="0" y="135636"/>
                </a:lnTo>
                <a:lnTo>
                  <a:pt x="1524" y="137160"/>
                </a:lnTo>
                <a:lnTo>
                  <a:pt x="3048" y="135636"/>
                </a:lnTo>
                <a:close/>
              </a:path>
              <a:path w="100329" h="269875">
                <a:moveTo>
                  <a:pt x="3048" y="129540"/>
                </a:moveTo>
                <a:lnTo>
                  <a:pt x="1524" y="128016"/>
                </a:lnTo>
                <a:lnTo>
                  <a:pt x="0" y="129540"/>
                </a:lnTo>
                <a:lnTo>
                  <a:pt x="1524" y="131064"/>
                </a:lnTo>
                <a:lnTo>
                  <a:pt x="3048" y="129540"/>
                </a:lnTo>
                <a:close/>
              </a:path>
              <a:path w="100329" h="269875">
                <a:moveTo>
                  <a:pt x="3048" y="123444"/>
                </a:moveTo>
                <a:lnTo>
                  <a:pt x="1524" y="121920"/>
                </a:lnTo>
                <a:lnTo>
                  <a:pt x="0" y="123444"/>
                </a:lnTo>
                <a:lnTo>
                  <a:pt x="1524" y="124968"/>
                </a:lnTo>
                <a:lnTo>
                  <a:pt x="3048" y="123444"/>
                </a:lnTo>
                <a:close/>
              </a:path>
              <a:path w="100329" h="269875">
                <a:moveTo>
                  <a:pt x="3048" y="117348"/>
                </a:moveTo>
                <a:lnTo>
                  <a:pt x="1524" y="115824"/>
                </a:lnTo>
                <a:lnTo>
                  <a:pt x="0" y="117348"/>
                </a:lnTo>
                <a:lnTo>
                  <a:pt x="1524" y="118872"/>
                </a:lnTo>
                <a:lnTo>
                  <a:pt x="3048" y="117348"/>
                </a:lnTo>
                <a:close/>
              </a:path>
              <a:path w="100329" h="269875">
                <a:moveTo>
                  <a:pt x="3048" y="111252"/>
                </a:moveTo>
                <a:lnTo>
                  <a:pt x="1524" y="109728"/>
                </a:lnTo>
                <a:lnTo>
                  <a:pt x="0" y="111252"/>
                </a:lnTo>
                <a:lnTo>
                  <a:pt x="1524" y="112776"/>
                </a:lnTo>
                <a:lnTo>
                  <a:pt x="3048" y="111252"/>
                </a:lnTo>
                <a:close/>
              </a:path>
              <a:path w="100329" h="269875">
                <a:moveTo>
                  <a:pt x="3048" y="105156"/>
                </a:moveTo>
                <a:lnTo>
                  <a:pt x="1524" y="103632"/>
                </a:lnTo>
                <a:lnTo>
                  <a:pt x="0" y="105156"/>
                </a:lnTo>
                <a:lnTo>
                  <a:pt x="1524" y="106680"/>
                </a:lnTo>
                <a:lnTo>
                  <a:pt x="3048" y="105156"/>
                </a:lnTo>
                <a:close/>
              </a:path>
              <a:path w="100329" h="269875">
                <a:moveTo>
                  <a:pt x="3048" y="99060"/>
                </a:moveTo>
                <a:lnTo>
                  <a:pt x="1524" y="97536"/>
                </a:lnTo>
                <a:lnTo>
                  <a:pt x="0" y="99060"/>
                </a:lnTo>
                <a:lnTo>
                  <a:pt x="1524" y="100584"/>
                </a:lnTo>
                <a:lnTo>
                  <a:pt x="3048" y="99060"/>
                </a:lnTo>
                <a:close/>
              </a:path>
              <a:path w="100329" h="269875">
                <a:moveTo>
                  <a:pt x="3048" y="92964"/>
                </a:moveTo>
                <a:lnTo>
                  <a:pt x="1524" y="91440"/>
                </a:lnTo>
                <a:lnTo>
                  <a:pt x="0" y="92964"/>
                </a:lnTo>
                <a:lnTo>
                  <a:pt x="1524" y="94488"/>
                </a:lnTo>
                <a:lnTo>
                  <a:pt x="3048" y="92964"/>
                </a:lnTo>
                <a:close/>
              </a:path>
              <a:path w="100329" h="269875">
                <a:moveTo>
                  <a:pt x="3048" y="86868"/>
                </a:moveTo>
                <a:lnTo>
                  <a:pt x="1524" y="85344"/>
                </a:lnTo>
                <a:lnTo>
                  <a:pt x="0" y="86868"/>
                </a:lnTo>
                <a:lnTo>
                  <a:pt x="1524" y="88392"/>
                </a:lnTo>
                <a:lnTo>
                  <a:pt x="3048" y="86868"/>
                </a:lnTo>
                <a:close/>
              </a:path>
              <a:path w="100329" h="269875">
                <a:moveTo>
                  <a:pt x="3048" y="80772"/>
                </a:moveTo>
                <a:lnTo>
                  <a:pt x="1524" y="79248"/>
                </a:lnTo>
                <a:lnTo>
                  <a:pt x="0" y="80772"/>
                </a:lnTo>
                <a:lnTo>
                  <a:pt x="1524" y="82296"/>
                </a:lnTo>
                <a:lnTo>
                  <a:pt x="3048" y="80772"/>
                </a:lnTo>
                <a:close/>
              </a:path>
              <a:path w="100329" h="269875">
                <a:moveTo>
                  <a:pt x="3048" y="74676"/>
                </a:moveTo>
                <a:lnTo>
                  <a:pt x="1524" y="73152"/>
                </a:lnTo>
                <a:lnTo>
                  <a:pt x="0" y="74676"/>
                </a:lnTo>
                <a:lnTo>
                  <a:pt x="1524" y="76200"/>
                </a:lnTo>
                <a:lnTo>
                  <a:pt x="3048" y="74676"/>
                </a:lnTo>
                <a:close/>
              </a:path>
              <a:path w="100329" h="269875">
                <a:moveTo>
                  <a:pt x="3048" y="68580"/>
                </a:moveTo>
                <a:lnTo>
                  <a:pt x="1524" y="67056"/>
                </a:lnTo>
                <a:lnTo>
                  <a:pt x="0" y="68580"/>
                </a:lnTo>
                <a:lnTo>
                  <a:pt x="1524" y="70104"/>
                </a:lnTo>
                <a:lnTo>
                  <a:pt x="3048" y="68580"/>
                </a:lnTo>
                <a:close/>
              </a:path>
              <a:path w="100329" h="269875">
                <a:moveTo>
                  <a:pt x="3048" y="62484"/>
                </a:moveTo>
                <a:lnTo>
                  <a:pt x="1524" y="60960"/>
                </a:lnTo>
                <a:lnTo>
                  <a:pt x="0" y="62484"/>
                </a:lnTo>
                <a:lnTo>
                  <a:pt x="1524" y="64008"/>
                </a:lnTo>
                <a:lnTo>
                  <a:pt x="3048" y="62484"/>
                </a:lnTo>
                <a:close/>
              </a:path>
              <a:path w="100329" h="269875">
                <a:moveTo>
                  <a:pt x="3048" y="56388"/>
                </a:moveTo>
                <a:lnTo>
                  <a:pt x="1524" y="54864"/>
                </a:lnTo>
                <a:lnTo>
                  <a:pt x="0" y="56388"/>
                </a:lnTo>
                <a:lnTo>
                  <a:pt x="1524" y="57912"/>
                </a:lnTo>
                <a:lnTo>
                  <a:pt x="3048" y="56388"/>
                </a:lnTo>
                <a:close/>
              </a:path>
              <a:path w="100329" h="269875">
                <a:moveTo>
                  <a:pt x="3048" y="50292"/>
                </a:moveTo>
                <a:lnTo>
                  <a:pt x="1524" y="48768"/>
                </a:lnTo>
                <a:lnTo>
                  <a:pt x="0" y="50292"/>
                </a:lnTo>
                <a:lnTo>
                  <a:pt x="1524" y="51816"/>
                </a:lnTo>
                <a:lnTo>
                  <a:pt x="3048" y="50292"/>
                </a:lnTo>
                <a:close/>
              </a:path>
              <a:path w="100329" h="269875">
                <a:moveTo>
                  <a:pt x="3048" y="44196"/>
                </a:moveTo>
                <a:lnTo>
                  <a:pt x="1524" y="42672"/>
                </a:lnTo>
                <a:lnTo>
                  <a:pt x="0" y="44196"/>
                </a:lnTo>
                <a:lnTo>
                  <a:pt x="1524" y="45720"/>
                </a:lnTo>
                <a:lnTo>
                  <a:pt x="3048" y="44196"/>
                </a:lnTo>
                <a:close/>
              </a:path>
              <a:path w="100329" h="269875">
                <a:moveTo>
                  <a:pt x="3048" y="38100"/>
                </a:moveTo>
                <a:lnTo>
                  <a:pt x="1524" y="36576"/>
                </a:lnTo>
                <a:lnTo>
                  <a:pt x="0" y="38100"/>
                </a:lnTo>
                <a:lnTo>
                  <a:pt x="1524" y="39624"/>
                </a:lnTo>
                <a:lnTo>
                  <a:pt x="3048" y="38100"/>
                </a:lnTo>
                <a:close/>
              </a:path>
              <a:path w="100329" h="269875">
                <a:moveTo>
                  <a:pt x="3048" y="32004"/>
                </a:moveTo>
                <a:lnTo>
                  <a:pt x="1524" y="30480"/>
                </a:lnTo>
                <a:lnTo>
                  <a:pt x="0" y="32004"/>
                </a:lnTo>
                <a:lnTo>
                  <a:pt x="1524" y="33528"/>
                </a:lnTo>
                <a:lnTo>
                  <a:pt x="3048" y="32004"/>
                </a:lnTo>
                <a:close/>
              </a:path>
              <a:path w="100329" h="269875">
                <a:moveTo>
                  <a:pt x="3048" y="25908"/>
                </a:moveTo>
                <a:lnTo>
                  <a:pt x="1524" y="24384"/>
                </a:lnTo>
                <a:lnTo>
                  <a:pt x="0" y="25908"/>
                </a:lnTo>
                <a:lnTo>
                  <a:pt x="1524" y="27432"/>
                </a:lnTo>
                <a:lnTo>
                  <a:pt x="3048" y="25908"/>
                </a:lnTo>
                <a:close/>
              </a:path>
              <a:path w="100329" h="269875">
                <a:moveTo>
                  <a:pt x="3048" y="19812"/>
                </a:moveTo>
                <a:lnTo>
                  <a:pt x="1524" y="18288"/>
                </a:lnTo>
                <a:lnTo>
                  <a:pt x="0" y="19812"/>
                </a:lnTo>
                <a:lnTo>
                  <a:pt x="1524" y="21336"/>
                </a:lnTo>
                <a:lnTo>
                  <a:pt x="3048" y="19812"/>
                </a:lnTo>
                <a:close/>
              </a:path>
              <a:path w="100329" h="269875">
                <a:moveTo>
                  <a:pt x="3048" y="13716"/>
                </a:moveTo>
                <a:lnTo>
                  <a:pt x="1524" y="12192"/>
                </a:lnTo>
                <a:lnTo>
                  <a:pt x="0" y="13716"/>
                </a:lnTo>
                <a:lnTo>
                  <a:pt x="1524" y="15240"/>
                </a:lnTo>
                <a:lnTo>
                  <a:pt x="3048" y="13716"/>
                </a:lnTo>
                <a:close/>
              </a:path>
              <a:path w="100329" h="269875">
                <a:moveTo>
                  <a:pt x="3048" y="7620"/>
                </a:moveTo>
                <a:lnTo>
                  <a:pt x="1524" y="6096"/>
                </a:lnTo>
                <a:lnTo>
                  <a:pt x="0" y="7620"/>
                </a:lnTo>
                <a:lnTo>
                  <a:pt x="1524" y="9144"/>
                </a:lnTo>
                <a:lnTo>
                  <a:pt x="3048" y="7620"/>
                </a:lnTo>
                <a:close/>
              </a:path>
              <a:path w="100329" h="269875">
                <a:moveTo>
                  <a:pt x="3048" y="1524"/>
                </a:moveTo>
                <a:lnTo>
                  <a:pt x="1524" y="0"/>
                </a:lnTo>
                <a:lnTo>
                  <a:pt x="0" y="1524"/>
                </a:lnTo>
                <a:lnTo>
                  <a:pt x="1524" y="3048"/>
                </a:lnTo>
                <a:lnTo>
                  <a:pt x="3048" y="1524"/>
                </a:lnTo>
                <a:close/>
              </a:path>
              <a:path w="100329" h="269875">
                <a:moveTo>
                  <a:pt x="99822" y="194310"/>
                </a:moveTo>
                <a:lnTo>
                  <a:pt x="96774" y="194310"/>
                </a:lnTo>
                <a:lnTo>
                  <a:pt x="96774" y="197358"/>
                </a:lnTo>
                <a:lnTo>
                  <a:pt x="96774" y="267462"/>
                </a:lnTo>
                <a:lnTo>
                  <a:pt x="3048" y="267462"/>
                </a:lnTo>
                <a:lnTo>
                  <a:pt x="3048" y="262890"/>
                </a:lnTo>
                <a:lnTo>
                  <a:pt x="3048" y="256794"/>
                </a:lnTo>
                <a:lnTo>
                  <a:pt x="3048" y="197358"/>
                </a:lnTo>
                <a:lnTo>
                  <a:pt x="96774" y="197358"/>
                </a:lnTo>
                <a:lnTo>
                  <a:pt x="96774" y="194310"/>
                </a:lnTo>
                <a:lnTo>
                  <a:pt x="1524" y="194310"/>
                </a:lnTo>
                <a:lnTo>
                  <a:pt x="0" y="194310"/>
                </a:lnTo>
                <a:lnTo>
                  <a:pt x="0" y="269748"/>
                </a:lnTo>
                <a:lnTo>
                  <a:pt x="99822" y="269748"/>
                </a:lnTo>
                <a:lnTo>
                  <a:pt x="99822" y="268986"/>
                </a:lnTo>
                <a:lnTo>
                  <a:pt x="99822" y="267462"/>
                </a:lnTo>
                <a:lnTo>
                  <a:pt x="99822" y="197358"/>
                </a:lnTo>
                <a:lnTo>
                  <a:pt x="99822" y="195834"/>
                </a:lnTo>
                <a:lnTo>
                  <a:pt x="99822" y="19431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79" name="object 139">
            <a:extLst>
              <a:ext uri="{FF2B5EF4-FFF2-40B4-BE49-F238E27FC236}">
                <a16:creationId xmlns:a16="http://schemas.microsoft.com/office/drawing/2014/main" id="{2B243C8B-8F3A-2E2E-E701-DD8CF8C32CEE}"/>
              </a:ext>
            </a:extLst>
          </p:cNvPr>
          <p:cNvSpPr txBox="1"/>
          <p:nvPr/>
        </p:nvSpPr>
        <p:spPr>
          <a:xfrm>
            <a:off x="5799728" y="4723759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2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0" name="object 139">
            <a:extLst>
              <a:ext uri="{FF2B5EF4-FFF2-40B4-BE49-F238E27FC236}">
                <a16:creationId xmlns:a16="http://schemas.microsoft.com/office/drawing/2014/main" id="{BE774B7B-662A-9CEE-2E73-F1861B57FAF9}"/>
              </a:ext>
            </a:extLst>
          </p:cNvPr>
          <p:cNvSpPr txBox="1"/>
          <p:nvPr/>
        </p:nvSpPr>
        <p:spPr>
          <a:xfrm>
            <a:off x="5799728" y="5343418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3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1" name="object 139">
            <a:extLst>
              <a:ext uri="{FF2B5EF4-FFF2-40B4-BE49-F238E27FC236}">
                <a16:creationId xmlns:a16="http://schemas.microsoft.com/office/drawing/2014/main" id="{A720BE2F-115E-2C18-3878-824E6868C7FE}"/>
              </a:ext>
            </a:extLst>
          </p:cNvPr>
          <p:cNvSpPr txBox="1"/>
          <p:nvPr/>
        </p:nvSpPr>
        <p:spPr>
          <a:xfrm>
            <a:off x="5799728" y="5963076"/>
            <a:ext cx="879209" cy="405240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46050">
              <a:lnSpc>
                <a:spcPct val="100000"/>
              </a:lnSpc>
              <a:spcBef>
                <a:spcPts val="61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lang="en-GB" sz="2400" spc="-37" baseline="-22222" dirty="0">
                <a:latin typeface="Times New Roman"/>
                <a:cs typeface="Times New Roman"/>
              </a:rPr>
              <a:t>4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182" name="object 134">
            <a:extLst>
              <a:ext uri="{FF2B5EF4-FFF2-40B4-BE49-F238E27FC236}">
                <a16:creationId xmlns:a16="http://schemas.microsoft.com/office/drawing/2014/main" id="{2BCF79B8-3644-02FF-BAFF-1625916BB532}"/>
              </a:ext>
            </a:extLst>
          </p:cNvPr>
          <p:cNvSpPr/>
          <p:nvPr/>
        </p:nvSpPr>
        <p:spPr>
          <a:xfrm>
            <a:off x="6435698" y="6220148"/>
            <a:ext cx="746714" cy="206320"/>
          </a:xfrm>
          <a:custGeom>
            <a:avLst/>
            <a:gdLst/>
            <a:ahLst/>
            <a:cxnLst/>
            <a:rect l="l" t="t" r="r" b="b"/>
            <a:pathLst>
              <a:path w="242569" h="73660">
                <a:moveTo>
                  <a:pt x="242316" y="0"/>
                </a:moveTo>
                <a:lnTo>
                  <a:pt x="0" y="0"/>
                </a:lnTo>
                <a:lnTo>
                  <a:pt x="0" y="73151"/>
                </a:lnTo>
                <a:lnTo>
                  <a:pt x="242316" y="73151"/>
                </a:lnTo>
                <a:lnTo>
                  <a:pt x="242316" y="0"/>
                </a:lnTo>
                <a:close/>
              </a:path>
            </a:pathLst>
          </a:cu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4" name="object 107">
            <a:extLst>
              <a:ext uri="{FF2B5EF4-FFF2-40B4-BE49-F238E27FC236}">
                <a16:creationId xmlns:a16="http://schemas.microsoft.com/office/drawing/2014/main" id="{A1972157-AF29-5749-223B-8FE770B11552}"/>
              </a:ext>
            </a:extLst>
          </p:cNvPr>
          <p:cNvSpPr/>
          <p:nvPr/>
        </p:nvSpPr>
        <p:spPr>
          <a:xfrm>
            <a:off x="11240267" y="5545237"/>
            <a:ext cx="245613" cy="188546"/>
          </a:xfrm>
          <a:custGeom>
            <a:avLst/>
            <a:gdLst/>
            <a:ahLst/>
            <a:cxnLst/>
            <a:rect l="l" t="t" r="r" b="b"/>
            <a:pathLst>
              <a:path w="97155" h="72389">
                <a:moveTo>
                  <a:pt x="96774" y="0"/>
                </a:moveTo>
                <a:lnTo>
                  <a:pt x="0" y="0"/>
                </a:lnTo>
                <a:lnTo>
                  <a:pt x="0" y="72389"/>
                </a:lnTo>
                <a:lnTo>
                  <a:pt x="96774" y="72389"/>
                </a:lnTo>
                <a:lnTo>
                  <a:pt x="96774" y="0"/>
                </a:lnTo>
                <a:close/>
              </a:path>
            </a:pathLst>
          </a:custGeom>
          <a:solidFill>
            <a:srgbClr val="00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5" name="object 108">
            <a:extLst>
              <a:ext uri="{FF2B5EF4-FFF2-40B4-BE49-F238E27FC236}">
                <a16:creationId xmlns:a16="http://schemas.microsoft.com/office/drawing/2014/main" id="{66D96B35-6FB8-E3CA-075A-F70323C33999}"/>
              </a:ext>
            </a:extLst>
          </p:cNvPr>
          <p:cNvSpPr/>
          <p:nvPr/>
        </p:nvSpPr>
        <p:spPr>
          <a:xfrm>
            <a:off x="11236482" y="5550049"/>
            <a:ext cx="249399" cy="187838"/>
          </a:xfrm>
          <a:custGeom>
            <a:avLst/>
            <a:gdLst/>
            <a:ahLst/>
            <a:cxnLst/>
            <a:rect l="l" t="t" r="r" b="b"/>
            <a:pathLst>
              <a:path w="100330" h="75564">
                <a:moveTo>
                  <a:pt x="99822" y="0"/>
                </a:moveTo>
                <a:lnTo>
                  <a:pt x="0" y="0"/>
                </a:lnTo>
                <a:lnTo>
                  <a:pt x="0" y="75437"/>
                </a:lnTo>
                <a:lnTo>
                  <a:pt x="99822" y="75437"/>
                </a:lnTo>
                <a:lnTo>
                  <a:pt x="99822" y="73913"/>
                </a:lnTo>
                <a:lnTo>
                  <a:pt x="3048" y="73913"/>
                </a:lnTo>
                <a:lnTo>
                  <a:pt x="1524" y="72389"/>
                </a:lnTo>
                <a:lnTo>
                  <a:pt x="3048" y="72389"/>
                </a:lnTo>
                <a:lnTo>
                  <a:pt x="3048" y="3048"/>
                </a:lnTo>
                <a:lnTo>
                  <a:pt x="1524" y="3048"/>
                </a:lnTo>
                <a:lnTo>
                  <a:pt x="3048" y="1524"/>
                </a:lnTo>
                <a:lnTo>
                  <a:pt x="99822" y="1524"/>
                </a:lnTo>
                <a:lnTo>
                  <a:pt x="99822" y="0"/>
                </a:lnTo>
                <a:close/>
              </a:path>
              <a:path w="100330" h="75564">
                <a:moveTo>
                  <a:pt x="3048" y="72389"/>
                </a:moveTo>
                <a:lnTo>
                  <a:pt x="1524" y="72389"/>
                </a:lnTo>
                <a:lnTo>
                  <a:pt x="3048" y="73913"/>
                </a:lnTo>
                <a:lnTo>
                  <a:pt x="3048" y="72389"/>
                </a:lnTo>
                <a:close/>
              </a:path>
              <a:path w="100330" h="75564">
                <a:moveTo>
                  <a:pt x="96774" y="72389"/>
                </a:moveTo>
                <a:lnTo>
                  <a:pt x="3048" y="72389"/>
                </a:lnTo>
                <a:lnTo>
                  <a:pt x="3048" y="73913"/>
                </a:lnTo>
                <a:lnTo>
                  <a:pt x="96774" y="73913"/>
                </a:lnTo>
                <a:lnTo>
                  <a:pt x="96774" y="72389"/>
                </a:lnTo>
                <a:close/>
              </a:path>
              <a:path w="100330" h="75564">
                <a:moveTo>
                  <a:pt x="96774" y="1524"/>
                </a:moveTo>
                <a:lnTo>
                  <a:pt x="96774" y="73913"/>
                </a:lnTo>
                <a:lnTo>
                  <a:pt x="98298" y="72389"/>
                </a:lnTo>
                <a:lnTo>
                  <a:pt x="99822" y="72389"/>
                </a:lnTo>
                <a:lnTo>
                  <a:pt x="99822" y="3048"/>
                </a:lnTo>
                <a:lnTo>
                  <a:pt x="98298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72389"/>
                </a:moveTo>
                <a:lnTo>
                  <a:pt x="98298" y="72389"/>
                </a:lnTo>
                <a:lnTo>
                  <a:pt x="96774" y="73913"/>
                </a:lnTo>
                <a:lnTo>
                  <a:pt x="99822" y="73913"/>
                </a:lnTo>
                <a:lnTo>
                  <a:pt x="99822" y="72389"/>
                </a:lnTo>
                <a:close/>
              </a:path>
              <a:path w="100330" h="75564">
                <a:moveTo>
                  <a:pt x="3048" y="1524"/>
                </a:moveTo>
                <a:lnTo>
                  <a:pt x="1524" y="3048"/>
                </a:lnTo>
                <a:lnTo>
                  <a:pt x="3048" y="3048"/>
                </a:lnTo>
                <a:lnTo>
                  <a:pt x="3048" y="1524"/>
                </a:lnTo>
                <a:close/>
              </a:path>
              <a:path w="100330" h="75564">
                <a:moveTo>
                  <a:pt x="96774" y="1524"/>
                </a:moveTo>
                <a:lnTo>
                  <a:pt x="3048" y="1524"/>
                </a:lnTo>
                <a:lnTo>
                  <a:pt x="3048" y="3048"/>
                </a:lnTo>
                <a:lnTo>
                  <a:pt x="96774" y="3048"/>
                </a:lnTo>
                <a:lnTo>
                  <a:pt x="96774" y="1524"/>
                </a:lnTo>
                <a:close/>
              </a:path>
              <a:path w="100330" h="75564">
                <a:moveTo>
                  <a:pt x="99822" y="1524"/>
                </a:moveTo>
                <a:lnTo>
                  <a:pt x="96774" y="1524"/>
                </a:lnTo>
                <a:lnTo>
                  <a:pt x="98298" y="3048"/>
                </a:lnTo>
                <a:lnTo>
                  <a:pt x="99822" y="3048"/>
                </a:lnTo>
                <a:lnTo>
                  <a:pt x="99822" y="152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6" name="object 109">
            <a:extLst>
              <a:ext uri="{FF2B5EF4-FFF2-40B4-BE49-F238E27FC236}">
                <a16:creationId xmlns:a16="http://schemas.microsoft.com/office/drawing/2014/main" id="{594C94B4-919F-9122-7223-C8AAA99E7BBF}"/>
              </a:ext>
            </a:extLst>
          </p:cNvPr>
          <p:cNvSpPr/>
          <p:nvPr/>
        </p:nvSpPr>
        <p:spPr>
          <a:xfrm>
            <a:off x="10325100" y="5561457"/>
            <a:ext cx="912354" cy="171346"/>
          </a:xfrm>
          <a:custGeom>
            <a:avLst/>
            <a:gdLst/>
            <a:ahLst/>
            <a:cxnLst/>
            <a:rect l="l" t="t" r="r" b="b"/>
            <a:pathLst>
              <a:path w="121284" h="72389">
                <a:moveTo>
                  <a:pt x="121158" y="0"/>
                </a:moveTo>
                <a:lnTo>
                  <a:pt x="0" y="0"/>
                </a:lnTo>
                <a:lnTo>
                  <a:pt x="0" y="72389"/>
                </a:lnTo>
                <a:lnTo>
                  <a:pt x="121158" y="72389"/>
                </a:lnTo>
                <a:lnTo>
                  <a:pt x="121158" y="0"/>
                </a:lnTo>
                <a:close/>
              </a:path>
            </a:pathLst>
          </a:custGeom>
          <a:solidFill>
            <a:srgbClr val="FFCC99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7" name="object 115">
            <a:extLst>
              <a:ext uri="{FF2B5EF4-FFF2-40B4-BE49-F238E27FC236}">
                <a16:creationId xmlns:a16="http://schemas.microsoft.com/office/drawing/2014/main" id="{598240BE-59F9-B790-6BBC-47CFD840ED34}"/>
              </a:ext>
            </a:extLst>
          </p:cNvPr>
          <p:cNvSpPr/>
          <p:nvPr/>
        </p:nvSpPr>
        <p:spPr>
          <a:xfrm>
            <a:off x="10325100" y="5560477"/>
            <a:ext cx="912354" cy="17994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sp>
        <p:nvSpPr>
          <p:cNvPr id="188" name="object 105">
            <a:extLst>
              <a:ext uri="{FF2B5EF4-FFF2-40B4-BE49-F238E27FC236}">
                <a16:creationId xmlns:a16="http://schemas.microsoft.com/office/drawing/2014/main" id="{0DAD69EA-2774-2EA6-17E8-FDD01C7B399F}"/>
              </a:ext>
            </a:extLst>
          </p:cNvPr>
          <p:cNvSpPr/>
          <p:nvPr/>
        </p:nvSpPr>
        <p:spPr>
          <a:xfrm>
            <a:off x="6702636" y="5264318"/>
            <a:ext cx="69453" cy="481434"/>
          </a:xfrm>
          <a:custGeom>
            <a:avLst/>
            <a:gdLst/>
            <a:ahLst/>
            <a:cxnLst/>
            <a:rect l="l" t="t" r="r" b="b"/>
            <a:pathLst>
              <a:path w="27940" h="193675">
                <a:moveTo>
                  <a:pt x="18287" y="40386"/>
                </a:moveTo>
                <a:lnTo>
                  <a:pt x="9143" y="40386"/>
                </a:lnTo>
                <a:lnTo>
                  <a:pt x="9143" y="193548"/>
                </a:lnTo>
                <a:lnTo>
                  <a:pt x="18287" y="193548"/>
                </a:lnTo>
                <a:lnTo>
                  <a:pt x="18287" y="40386"/>
                </a:lnTo>
                <a:close/>
              </a:path>
              <a:path w="27940" h="193675">
                <a:moveTo>
                  <a:pt x="13715" y="0"/>
                </a:moveTo>
                <a:lnTo>
                  <a:pt x="0" y="44958"/>
                </a:lnTo>
                <a:lnTo>
                  <a:pt x="9143" y="44958"/>
                </a:lnTo>
                <a:lnTo>
                  <a:pt x="9143" y="40386"/>
                </a:lnTo>
                <a:lnTo>
                  <a:pt x="26037" y="40386"/>
                </a:lnTo>
                <a:lnTo>
                  <a:pt x="13715" y="0"/>
                </a:lnTo>
                <a:close/>
              </a:path>
              <a:path w="27940" h="193675">
                <a:moveTo>
                  <a:pt x="26037" y="40386"/>
                </a:moveTo>
                <a:lnTo>
                  <a:pt x="18287" y="40386"/>
                </a:lnTo>
                <a:lnTo>
                  <a:pt x="18287" y="44958"/>
                </a:lnTo>
                <a:lnTo>
                  <a:pt x="27431" y="44958"/>
                </a:lnTo>
                <a:lnTo>
                  <a:pt x="26037" y="40386"/>
                </a:lnTo>
                <a:close/>
              </a:path>
            </a:pathLst>
          </a:custGeom>
          <a:solidFill>
            <a:srgbClr val="0000FF"/>
          </a:solidFill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A11302B7-2556-010A-0212-E0A0EFB5AF7C}"/>
              </a:ext>
            </a:extLst>
          </p:cNvPr>
          <p:cNvCxnSpPr>
            <a:cxnSpLocks/>
          </p:cNvCxnSpPr>
          <p:nvPr/>
        </p:nvCxnSpPr>
        <p:spPr bwMode="auto">
          <a:xfrm flipV="1">
            <a:off x="6428375" y="6407519"/>
            <a:ext cx="5511089" cy="10972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0" name="object 115">
            <a:extLst>
              <a:ext uri="{FF2B5EF4-FFF2-40B4-BE49-F238E27FC236}">
                <a16:creationId xmlns:a16="http://schemas.microsoft.com/office/drawing/2014/main" id="{2363C09D-DDF8-FC28-F17D-AB3A1C703F6C}"/>
              </a:ext>
            </a:extLst>
          </p:cNvPr>
          <p:cNvSpPr/>
          <p:nvPr/>
        </p:nvSpPr>
        <p:spPr>
          <a:xfrm>
            <a:off x="7163805" y="4897520"/>
            <a:ext cx="185024" cy="172326"/>
          </a:xfrm>
          <a:custGeom>
            <a:avLst/>
            <a:gdLst/>
            <a:ahLst/>
            <a:cxnLst/>
            <a:rect l="l" t="t" r="r" b="b"/>
            <a:pathLst>
              <a:path w="242569" h="72389">
                <a:moveTo>
                  <a:pt x="242316" y="0"/>
                </a:moveTo>
                <a:lnTo>
                  <a:pt x="0" y="0"/>
                </a:lnTo>
                <a:lnTo>
                  <a:pt x="0" y="72389"/>
                </a:lnTo>
                <a:lnTo>
                  <a:pt x="242316" y="72389"/>
                </a:lnTo>
                <a:lnTo>
                  <a:pt x="242316" y="0"/>
                </a:lnTo>
                <a:close/>
              </a:path>
            </a:pathLst>
          </a:custGeom>
          <a:solidFill>
            <a:srgbClr val="FFCC99"/>
          </a:solidFill>
          <a:ln>
            <a:solidFill>
              <a:schemeClr val="tx1"/>
            </a:solidFill>
          </a:ln>
        </p:spPr>
        <p:txBody>
          <a:bodyPr wrap="square" lIns="0" tIns="0" rIns="0" bIns="0" rtlCol="0"/>
          <a:lstStyle/>
          <a:p>
            <a:endParaRPr sz="4000"/>
          </a:p>
        </p:txBody>
      </p:sp>
      <p:cxnSp>
        <p:nvCxnSpPr>
          <p:cNvPr id="192" name="Straight Connector 191">
            <a:extLst>
              <a:ext uri="{FF2B5EF4-FFF2-40B4-BE49-F238E27FC236}">
                <a16:creationId xmlns:a16="http://schemas.microsoft.com/office/drawing/2014/main" id="{FECEA88B-F3EC-54BF-84F6-95793D977AD1}"/>
              </a:ext>
            </a:extLst>
          </p:cNvPr>
          <p:cNvCxnSpPr>
            <a:cxnSpLocks/>
          </p:cNvCxnSpPr>
          <p:nvPr/>
        </p:nvCxnSpPr>
        <p:spPr bwMode="auto">
          <a:xfrm>
            <a:off x="7788575" y="1318650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99" name="Straight Connector 198">
            <a:extLst>
              <a:ext uri="{FF2B5EF4-FFF2-40B4-BE49-F238E27FC236}">
                <a16:creationId xmlns:a16="http://schemas.microsoft.com/office/drawing/2014/main" id="{460EE0B2-A1F3-2EF8-5818-2E721C1D3417}"/>
              </a:ext>
            </a:extLst>
          </p:cNvPr>
          <p:cNvCxnSpPr>
            <a:cxnSpLocks/>
          </p:cNvCxnSpPr>
          <p:nvPr/>
        </p:nvCxnSpPr>
        <p:spPr bwMode="auto">
          <a:xfrm>
            <a:off x="7666819" y="1330886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0" name="Straight Connector 199">
            <a:extLst>
              <a:ext uri="{FF2B5EF4-FFF2-40B4-BE49-F238E27FC236}">
                <a16:creationId xmlns:a16="http://schemas.microsoft.com/office/drawing/2014/main" id="{02D7BE1C-0BDC-774A-09A1-E6F2B040F128}"/>
              </a:ext>
            </a:extLst>
          </p:cNvPr>
          <p:cNvCxnSpPr>
            <a:cxnSpLocks/>
          </p:cNvCxnSpPr>
          <p:nvPr/>
        </p:nvCxnSpPr>
        <p:spPr bwMode="auto">
          <a:xfrm>
            <a:off x="7306149" y="1352558"/>
            <a:ext cx="3431" cy="1894634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1" name="Straight Connector 200">
            <a:extLst>
              <a:ext uri="{FF2B5EF4-FFF2-40B4-BE49-F238E27FC236}">
                <a16:creationId xmlns:a16="http://schemas.microsoft.com/office/drawing/2014/main" id="{2AAA78B4-A7A7-D45B-E973-2604777A6B24}"/>
              </a:ext>
            </a:extLst>
          </p:cNvPr>
          <p:cNvCxnSpPr>
            <a:cxnSpLocks/>
          </p:cNvCxnSpPr>
          <p:nvPr/>
        </p:nvCxnSpPr>
        <p:spPr bwMode="auto">
          <a:xfrm>
            <a:off x="7171322" y="5051553"/>
            <a:ext cx="0" cy="1208466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4" name="Straight Connector 203">
            <a:extLst>
              <a:ext uri="{FF2B5EF4-FFF2-40B4-BE49-F238E27FC236}">
                <a16:creationId xmlns:a16="http://schemas.microsoft.com/office/drawing/2014/main" id="{40ECCFEF-6D6C-31A9-F1DA-3A19A28A9FA4}"/>
              </a:ext>
            </a:extLst>
          </p:cNvPr>
          <p:cNvCxnSpPr>
            <a:cxnSpLocks/>
          </p:cNvCxnSpPr>
          <p:nvPr/>
        </p:nvCxnSpPr>
        <p:spPr bwMode="auto">
          <a:xfrm flipH="1">
            <a:off x="7345408" y="4418788"/>
            <a:ext cx="1139" cy="58346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8" name="Straight Connector 207">
            <a:extLst>
              <a:ext uri="{FF2B5EF4-FFF2-40B4-BE49-F238E27FC236}">
                <a16:creationId xmlns:a16="http://schemas.microsoft.com/office/drawing/2014/main" id="{32FDA030-D82A-9F64-F771-63708D119D32}"/>
              </a:ext>
            </a:extLst>
          </p:cNvPr>
          <p:cNvCxnSpPr>
            <a:cxnSpLocks/>
          </p:cNvCxnSpPr>
          <p:nvPr/>
        </p:nvCxnSpPr>
        <p:spPr bwMode="auto">
          <a:xfrm>
            <a:off x="8785474" y="441241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15856BDA-743E-3AD8-7F4F-39899C444ED5}"/>
              </a:ext>
            </a:extLst>
          </p:cNvPr>
          <p:cNvCxnSpPr>
            <a:cxnSpLocks/>
          </p:cNvCxnSpPr>
          <p:nvPr/>
        </p:nvCxnSpPr>
        <p:spPr bwMode="auto">
          <a:xfrm flipH="1">
            <a:off x="9512280" y="4365366"/>
            <a:ext cx="9049" cy="60145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AC02DC8-0689-3B93-8936-116DFE673096}"/>
              </a:ext>
            </a:extLst>
          </p:cNvPr>
          <p:cNvCxnSpPr>
            <a:cxnSpLocks/>
          </p:cNvCxnSpPr>
          <p:nvPr/>
        </p:nvCxnSpPr>
        <p:spPr bwMode="auto">
          <a:xfrm>
            <a:off x="10065448" y="4354167"/>
            <a:ext cx="0" cy="612652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71608BCF-70C4-7DEC-F819-F106EBD82EE0}"/>
              </a:ext>
            </a:extLst>
          </p:cNvPr>
          <p:cNvCxnSpPr>
            <a:cxnSpLocks/>
          </p:cNvCxnSpPr>
          <p:nvPr/>
        </p:nvCxnSpPr>
        <p:spPr bwMode="auto">
          <a:xfrm>
            <a:off x="10314664" y="5074196"/>
            <a:ext cx="10435" cy="564405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7F378E66-AAC4-4650-D213-CBD3A59E1A4F}"/>
              </a:ext>
            </a:extLst>
          </p:cNvPr>
          <p:cNvCxnSpPr>
            <a:cxnSpLocks/>
          </p:cNvCxnSpPr>
          <p:nvPr/>
        </p:nvCxnSpPr>
        <p:spPr bwMode="auto">
          <a:xfrm>
            <a:off x="10572197" y="2023214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18" name="Straight Connector 217">
            <a:extLst>
              <a:ext uri="{FF2B5EF4-FFF2-40B4-BE49-F238E27FC236}">
                <a16:creationId xmlns:a16="http://schemas.microsoft.com/office/drawing/2014/main" id="{7796E1B7-560A-51A6-539A-4602CA814D4B}"/>
              </a:ext>
            </a:extLst>
          </p:cNvPr>
          <p:cNvCxnSpPr>
            <a:cxnSpLocks/>
          </p:cNvCxnSpPr>
          <p:nvPr/>
        </p:nvCxnSpPr>
        <p:spPr bwMode="auto">
          <a:xfrm>
            <a:off x="9420333" y="1371600"/>
            <a:ext cx="5830" cy="616693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dash"/>
            <a:round/>
            <a:headEnd type="none" w="med" len="med"/>
            <a:tailEnd type="none" w="med" len="med"/>
          </a:ln>
          <a:extLs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221" name="object 113">
            <a:extLst>
              <a:ext uri="{FF2B5EF4-FFF2-40B4-BE49-F238E27FC236}">
                <a16:creationId xmlns:a16="http://schemas.microsoft.com/office/drawing/2014/main" id="{28058A56-9A46-808B-99DD-1C3959347FFE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8771213" y="3974382"/>
            <a:ext cx="737616" cy="198399"/>
          </a:xfrm>
          <a:prstGeom prst="rect">
            <a:avLst/>
          </a:prstGeom>
        </p:spPr>
      </p:pic>
      <p:sp>
        <p:nvSpPr>
          <p:cNvPr id="226" name="object 139">
            <a:extLst>
              <a:ext uri="{FF2B5EF4-FFF2-40B4-BE49-F238E27FC236}">
                <a16:creationId xmlns:a16="http://schemas.microsoft.com/office/drawing/2014/main" id="{E713DC41-89EB-74C7-4E00-C1B6DC7DEEAF}"/>
              </a:ext>
            </a:extLst>
          </p:cNvPr>
          <p:cNvSpPr txBox="1"/>
          <p:nvPr/>
        </p:nvSpPr>
        <p:spPr>
          <a:xfrm>
            <a:off x="5457819" y="642589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7" name="object 139">
            <a:extLst>
              <a:ext uri="{FF2B5EF4-FFF2-40B4-BE49-F238E27FC236}">
                <a16:creationId xmlns:a16="http://schemas.microsoft.com/office/drawing/2014/main" id="{477F3A36-744B-F070-2740-F1A027082F20}"/>
              </a:ext>
            </a:extLst>
          </p:cNvPr>
          <p:cNvSpPr txBox="1"/>
          <p:nvPr/>
        </p:nvSpPr>
        <p:spPr>
          <a:xfrm>
            <a:off x="5938151" y="4104101"/>
            <a:ext cx="879209" cy="40523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sz="2400" spc="-25" dirty="0">
                <a:latin typeface="Symbol"/>
                <a:cs typeface="Symbol"/>
              </a:rPr>
              <a:t></a:t>
            </a:r>
            <a:r>
              <a:rPr sz="2400" spc="-37" baseline="-22222" dirty="0">
                <a:latin typeface="Times New Roman"/>
                <a:cs typeface="Times New Roman"/>
              </a:rPr>
              <a:t>1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sp>
        <p:nvSpPr>
          <p:cNvPr id="228" name="object 139">
            <a:extLst>
              <a:ext uri="{FF2B5EF4-FFF2-40B4-BE49-F238E27FC236}">
                <a16:creationId xmlns:a16="http://schemas.microsoft.com/office/drawing/2014/main" id="{3052FAC4-ADD7-A7E7-E3B9-CFC99D97F10B}"/>
              </a:ext>
            </a:extLst>
          </p:cNvPr>
          <p:cNvSpPr txBox="1"/>
          <p:nvPr/>
        </p:nvSpPr>
        <p:spPr>
          <a:xfrm>
            <a:off x="5489715" y="3679890"/>
            <a:ext cx="879209" cy="312906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25400">
              <a:lnSpc>
                <a:spcPct val="100000"/>
              </a:lnSpc>
              <a:spcBef>
                <a:spcPts val="280"/>
              </a:spcBef>
            </a:pPr>
            <a:r>
              <a:rPr lang="en-GB" spc="-10" dirty="0">
                <a:latin typeface="Times New Roman"/>
                <a:cs typeface="Times New Roman"/>
              </a:rPr>
              <a:t>priority</a:t>
            </a:r>
            <a:endParaRPr sz="2400" baseline="-22222" dirty="0">
              <a:latin typeface="Times New Roman"/>
              <a:cs typeface="Times New Roman"/>
            </a:endParaRPr>
          </a:p>
        </p:txBody>
      </p:sp>
      <p:pic>
        <p:nvPicPr>
          <p:cNvPr id="4" name="object 113">
            <a:extLst>
              <a:ext uri="{FF2B5EF4-FFF2-40B4-BE49-F238E27FC236}">
                <a16:creationId xmlns:a16="http://schemas.microsoft.com/office/drawing/2014/main" id="{C3F687D6-10A9-7488-56B9-D936624444F4}"/>
              </a:ext>
            </a:extLst>
          </p:cNvPr>
          <p:cNvPicPr/>
          <p:nvPr/>
        </p:nvPicPr>
        <p:blipFill>
          <a:blip r:embed="rId10" cstate="print"/>
          <a:stretch>
            <a:fillRect/>
          </a:stretch>
        </p:blipFill>
        <p:spPr>
          <a:xfrm>
            <a:off x="7666253" y="990600"/>
            <a:ext cx="131400" cy="187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488979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C6D86-F055-B7D8-F15A-EBA17F565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Blocking Time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</p:spPr>
            <p:txBody>
              <a:bodyPr>
                <a:normAutofit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Consider all lower-priority tasks (k</a:t>
                </a:r>
                <a14:m>
                  <m:oMath xmlns:m="http://schemas.openxmlformats.org/officeDocument/2006/math">
                    <m:r>
                      <a:rPr lang="en-GB" altLang="zh-CN" b="0" i="1" smtClean="0">
                        <a:latin typeface="Cambria Math" panose="02040503050406030204" pitchFamily="18" charset="0"/>
                        <a:ea typeface="宋体" charset="-122"/>
                      </a:rPr>
                      <m:t>∈</m:t>
                    </m:r>
                  </m:oMath>
                </a14:m>
                <a:r>
                  <a:rPr lang="en-US" altLang="zh-CN" dirty="0" err="1">
                    <a:ea typeface="宋体" charset="-122"/>
                  </a:rPr>
                  <a:t>lp</a:t>
                </a:r>
                <a:r>
                  <a:rPr lang="en-US" altLang="zh-CN" dirty="0">
                    <a:ea typeface="宋体" charset="-122"/>
                  </a:rPr>
                  <a:t>(i)), and the semaphores they can lock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Select from those semaphores (s) with ceiling higher than or equal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𝑝𝑟𝑖</m:t>
                        </m:r>
                        <m:d>
                          <m:dPr>
                            <m:ctrlP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GB" altLang="zh-CN" b="0" i="1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𝑖</m:t>
                            </m:r>
                          </m:e>
                        </m:d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=</m:t>
                        </m:r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smtClean="0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baseline="-25000" dirty="0">
                  <a:ea typeface="宋体" charset="-122"/>
                </a:endParaRP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Take max length of all tasks (k)’s critical sections that lock semaphores (s)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(The blocking time is valid even for a task that does not require any semaphores/critical sections, as it may experience </a:t>
                </a:r>
                <a:r>
                  <a:rPr lang="en-US" altLang="zh-CN" dirty="0">
                    <a:ea typeface="宋体" charset="-122"/>
                    <a:hlinkClick r:id="rId3" action="ppaction://hlinksldjump"/>
                  </a:rPr>
                  <a:t>push-through blocking</a:t>
                </a:r>
                <a:r>
                  <a:rPr lang="en-US" altLang="zh-CN" dirty="0">
                    <a:ea typeface="宋体" charset="-122"/>
                  </a:rPr>
                  <a:t>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79CDF9D-7843-5545-1EC4-8168EACF15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54350" y="4097436"/>
                <a:ext cx="10566400" cy="2455763"/>
              </a:xfrm>
              <a:blipFill>
                <a:blip r:embed="rId4"/>
                <a:stretch>
                  <a:fillRect l="-1039" t="-44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68273A30-C3C8-747C-9ED6-D4CD76EA9A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57200" y="873888"/>
            <a:ext cx="10863550" cy="3012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165030028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69099-4094-E851-CEFE-C9B3AEE86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PCP Pros and Cons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3432E-D6D8-4094-BE7E-E4CE0EC23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800" y="762000"/>
            <a:ext cx="10693400" cy="3429000"/>
          </a:xfrm>
        </p:spPr>
        <p:txBody>
          <a:bodyPr>
            <a:normAutofit lnSpcReduction="10000"/>
          </a:bodyPr>
          <a:lstStyle/>
          <a:p>
            <a:r>
              <a:rPr lang="en-GB" sz="2800" dirty="0"/>
              <a:t>Pros:</a:t>
            </a:r>
          </a:p>
          <a:p>
            <a:pPr lvl="1"/>
            <a:r>
              <a:rPr lang="en-GB" sz="2600" dirty="0"/>
              <a:t>It prevents priority inversion, deadlocks, and chained blocking</a:t>
            </a:r>
          </a:p>
          <a:p>
            <a:pPr lvl="1" eaLnBrk="1" hangingPunct="1">
              <a:defRPr/>
            </a:pPr>
            <a:r>
              <a:rPr lang="en-US" altLang="zh-CN" sz="2600" dirty="0">
                <a:ea typeface="宋体" charset="-122"/>
              </a:rPr>
              <a:t>Any given task is blocked at most once by a lower-priority task</a:t>
            </a:r>
          </a:p>
          <a:p>
            <a:pPr eaLnBrk="1" hangingPunct="1">
              <a:defRPr/>
            </a:pPr>
            <a:r>
              <a:rPr lang="en-GB" sz="3000" dirty="0"/>
              <a:t>Cons:</a:t>
            </a:r>
          </a:p>
          <a:p>
            <a:pPr lvl="1"/>
            <a:r>
              <a:rPr lang="en-GB" sz="2600" dirty="0"/>
              <a:t>It is not transparent to the programmer, as shared resources required by all tasks must be known a priori at design time, and </a:t>
            </a:r>
            <a:r>
              <a:rPr lang="en-GB" sz="2800" dirty="0"/>
              <a:t>programmer</a:t>
            </a:r>
            <a:r>
              <a:rPr lang="en-US" sz="2800" dirty="0"/>
              <a:t> needs </a:t>
            </a:r>
            <a:r>
              <a:rPr lang="en-US" altLang="zh-CN" sz="2800" dirty="0"/>
              <a:t>to calculate priority ceilings of all semaphores and pass them to the OS (PIP does not need this step)</a:t>
            </a:r>
            <a:endParaRPr lang="en-GB" sz="2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1386366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38608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unc>
                                  <m:funcPr>
                                    <m:ctrlPr>
                                      <a:rPr lang="en-GB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GB" sz="2400" b="0" i="0" smtClean="0">
                                        <a:latin typeface="Cambria Math" panose="02040503050406030204" pitchFamily="18" charset="0"/>
                                      </a:rPr>
                                      <m:t>min</m:t>
                                    </m:r>
                                  </m:fName>
                                  <m:e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GB" sz="2400" dirty="0" err="1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GB" sz="2400" dirty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4">
                <a:extLst>
                  <a:ext uri="{FF2B5EF4-FFF2-40B4-BE49-F238E27FC236}">
                    <a16:creationId xmlns:a16="http://schemas.microsoft.com/office/drawing/2014/main" id="{9394ABB0-2EFE-3305-1586-61769289B814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761386366"/>
                  </p:ext>
                </p:extLst>
              </p:nvPr>
            </p:nvGraphicFramePr>
            <p:xfrm>
              <a:off x="2971800" y="4191000"/>
              <a:ext cx="7112000" cy="173736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778000">
                      <a:extLst>
                        <a:ext uri="{9D8B030D-6E8A-4147-A177-3AD203B41FA5}">
                          <a16:colId xmlns:a16="http://schemas.microsoft.com/office/drawing/2014/main" val="3407630838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58209414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1507522799"/>
                        </a:ext>
                      </a:extLst>
                    </a:gridCol>
                    <a:gridCol w="1778000">
                      <a:extLst>
                        <a:ext uri="{9D8B030D-6E8A-4147-A177-3AD203B41FA5}">
                          <a16:colId xmlns:a16="http://schemas.microsoft.com/office/drawing/2014/main" val="3893309745"/>
                        </a:ext>
                      </a:extLst>
                    </a:gridCol>
                  </a:tblGrid>
                  <a:tr h="822960">
                    <a:tc>
                      <a:txBody>
                        <a:bodyPr/>
                        <a:lstStyle/>
                        <a:p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Deadlock Prevention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Number of blockings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Programmer</a:t>
                          </a:r>
                        </a:p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GB" sz="2400" b="0" dirty="0">
                              <a:latin typeface="Gill Sans Light" panose="020B0302020104020203"/>
                            </a:rPr>
                            <a:t>Transparency</a:t>
                          </a:r>
                          <a:endParaRPr lang="en-SE" sz="2400" b="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561239768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PIP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SE"/>
                        </a:p>
                      </a:txBody>
                      <a:tcPr>
                        <a:blipFill>
                          <a:blip r:embed="rId3"/>
                          <a:stretch>
                            <a:fillRect l="-200342" t="-186842" r="-101370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790817802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PCP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Yes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1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GB" sz="2400" dirty="0">
                              <a:latin typeface="Gill Sans Light" panose="020B0302020104020203"/>
                            </a:rPr>
                            <a:t>No</a:t>
                          </a:r>
                          <a:endParaRPr lang="en-SE" sz="2400" dirty="0">
                            <a:latin typeface="Gill Sans Light" panose="020B0302020104020203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22048065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FAA26D3D-D897-4be2-8F04-BA451C77F1D7}">
                  <ma14:placeholderFlag xmlns="" xmlns:ma14="http://schemas.microsoft.com/office/mac/drawingml/2011/main" val="1"/>
                </a:ext>
                <a:ext uri="{909E8E84-426E-40dd-AFC4-6F175D3DCCD1}">
                  <a14:hiddenFill xmlns="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vert="horz" wrap="square" lIns="90478" tIns="44445" rIns="90478" bIns="44445" numCol="1" anchor="t" anchorCtr="0" compatLnSpc="1">
                <a:prstTxWarp prst="textNoShape">
                  <a:avLst/>
                </a:prstTxWarp>
                <a:noAutofit/>
              </a:bodyPr>
              <a:lstStyle>
                <a:lvl1pPr marL="285750" indent="-2857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4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1pPr>
                <a:lvl2pPr marL="6858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2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2pPr>
                <a:lvl3pPr marL="1143000" indent="-22860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»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3pPr>
                <a:lvl4pPr marL="1543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•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4pPr>
                <a:lvl5pPr marL="20002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0" i="0">
                    <a:solidFill>
                      <a:schemeClr val="tx1"/>
                    </a:solidFill>
                    <a:latin typeface="Gill Sans Light" charset="0"/>
                    <a:ea typeface="Gill Sans Light" charset="0"/>
                    <a:cs typeface="Gill Sans Light" charset="0"/>
                  </a:defRPr>
                </a:lvl5pPr>
                <a:lvl6pPr marL="24574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6pPr>
                <a:lvl7pPr marL="29146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7pPr>
                <a:lvl8pPr marL="33718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8pPr>
                <a:lvl9pPr marL="3829050" indent="-171450" algn="l" rtl="0" eaLnBrk="0" fontAlgn="base" hangingPunct="0">
                  <a:lnSpc>
                    <a:spcPct val="90000"/>
                  </a:lnSpc>
                  <a:spcBef>
                    <a:spcPct val="30000"/>
                  </a:spcBef>
                  <a:spcAft>
                    <a:spcPct val="0"/>
                  </a:spcAft>
                  <a:buSzPct val="100000"/>
                  <a:buChar char="–"/>
                  <a:defRPr sz="2000" b="1">
                    <a:solidFill>
                      <a:schemeClr val="tx1"/>
                    </a:solidFill>
                    <a:latin typeface="+mn-lt"/>
                  </a:defRPr>
                </a:lvl9pPr>
              </a:lstStyle>
              <a:p>
                <a:pPr marL="457200" lvl="1" indent="0">
                  <a:buNone/>
                </a:pPr>
                <a:r>
                  <a:rPr lang="en-GB" sz="2000" dirty="0">
                    <a:latin typeface="Gill Sans Light" panose="020B0302020104020203"/>
                  </a:rPr>
                  <a:t># blockings under PIP: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GB" sz="2000" dirty="0"/>
                  <a:t> is the number of tasks with priority lower than 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sz="2000" dirty="0"/>
                  <a:t>;</a:t>
                </a:r>
                <a14:m>
                  <m:oMath xmlns:m="http://schemas.openxmlformats.org/officeDocument/2006/math">
                    <m:r>
                      <a:rPr lang="en-GB" sz="20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GB" sz="2000" dirty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GB" sz="2000" dirty="0"/>
                  <a:t> is the number of locks/semaphores on which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0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𝜏</m:t>
                        </m:r>
                      </m:e>
                      <m:sub>
                        <m:r>
                          <a:rPr lang="en-GB" sz="2000" dirty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000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sz="2000" dirty="0"/>
                  <a:t>can be blocked</a:t>
                </a:r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2EA1360A-17FA-8094-EE4B-2B8EE32BA6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535274" y="6038230"/>
                <a:ext cx="7985051" cy="684382"/>
              </a:xfrm>
              <a:prstGeom prst="rect">
                <a:avLst/>
              </a:prstGeom>
              <a:blipFill>
                <a:blip r:embed="rId4"/>
                <a:stretch>
                  <a:fillRect t="-8929" r="-305" b="-9821"/>
                </a:stretch>
              </a:blipFill>
              <a:ln>
                <a:noFill/>
              </a:ln>
              <a:effectLst/>
              <a:extLst>
                <a:ext uri="{FAA26D3D-D897-4be2-8F04-BA451C77F1D7}">
                  <ma14:placeholderFlag xmlns:ma14="http://schemas.microsoft.com/office/mac/drawingml/2011/main" xmlns="" xmlns:a14="http://schemas.microsoft.com/office/drawing/2010/main" val="1"/>
                </a:ext>
                <a:ext uri="{909E8E84-426E-40dd-AFC4-6F175D3DCCD1}">
                  <a14:hiddenFill xmlns="" xmlns:a14="http://schemas.microsoft.com/office/drawing/2010/main">
                    <a:solidFill>
                      <a:schemeClr val="bg1"/>
                    </a:solidFill>
                  </a14:hiddenFill>
                </a:ext>
                <a:ext uri="{91240B29-F687-4f45-9708-019B960494DF}">
                  <a14:hiddenLine xmlns="" xmlns:a14="http://schemas.microsoft.com/office/drawing/2010/main" w="12700">
                    <a:pattFill prst="narHorz">
                      <a:fgClr>
                        <a:schemeClr val="tx1"/>
                      </a:fgClr>
                      <a:bgClr>
                        <a:schemeClr val="bg1"/>
                      </a:bgClr>
                    </a:patt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040153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63B6A7-8856-3C9B-6B46-E8C7D73F49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B4654-3367-1978-5FC1-51772F85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>
                <a:ea typeface="宋体" pitchFamily="2" charset="-122"/>
              </a:rPr>
              <a:t>Schedulability</a:t>
            </a:r>
            <a:r>
              <a:rPr lang="en-US" altLang="zh-CN" dirty="0">
                <a:ea typeface="宋体" pitchFamily="2" charset="-122"/>
              </a:rPr>
              <a:t> Analysis under PIP and PCP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GB" altLang="zh-CN" sz="2800" b="0" dirty="0">
                    <a:ea typeface="宋体" pitchFamily="2" charset="-122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8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denote the maximum blocking time experienced by </a:t>
                </a:r>
                <a:r>
                  <a:rPr lang="en-GB" altLang="zh-CN" sz="2800" dirty="0">
                    <a:ea typeface="宋体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800" i="1">
                            <a:latin typeface="Cambria Math" panose="02040503050406030204" pitchFamily="18" charset="0"/>
                            <a:ea typeface="宋体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800" b="0" dirty="0">
                    <a:ea typeface="宋体" pitchFamily="2" charset="-122"/>
                  </a:rPr>
                  <a:t> due to shared resources</a:t>
                </a:r>
              </a:p>
              <a:p>
                <a:r>
                  <a:rPr lang="en-US" altLang="zh-CN" sz="2800" dirty="0"/>
                  <a:t>Schedulable utilization bound for </a:t>
                </a:r>
                <a:r>
                  <a:rPr lang="en-GB" altLang="zh-CN" sz="2800" dirty="0"/>
                  <a:t>RM scheduling with blocking time (sufficient condition):</a:t>
                </a:r>
              </a:p>
              <a:p>
                <a:pPr lvl="1" eaLnBrk="1" hangingPunct="1"/>
                <a:r>
                  <a:rPr lang="en-GB" sz="2400" dirty="0"/>
                  <a:t>A taskset is schedulable under RM scheduling with blocking time if 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2400" dirty="0"/>
                  <a:t> priority level i 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sz="24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24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2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en-GB" sz="24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24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GB" sz="2400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GB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GB" sz="2400" i="1">
                            <a:latin typeface="Cambria Math" panose="02040503050406030204" pitchFamily="18" charset="0"/>
                          </a:rPr>
                          <m:t>1/</m:t>
                        </m:r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  <m:r>
                      <a:rPr lang="en-GB" sz="2400" i="1">
                        <a:latin typeface="Cambria Math" panose="02040503050406030204" pitchFamily="18" charset="0"/>
                      </a:rPr>
                      <m:t>−1)</m:t>
                    </m:r>
                  </m:oMath>
                </a14:m>
                <a:endParaRPr lang="en-GB" sz="2400" dirty="0"/>
              </a:p>
              <a:p>
                <a:pPr lvl="1" eaLnBrk="1" hangingPunct="1"/>
                <a:r>
                  <a:rPr lang="en-US" altLang="zh-CN" sz="2400" dirty="0">
                    <a:ea typeface="宋体" pitchFamily="2" charset="-122"/>
                  </a:rPr>
                  <a:t>Assumptions: task period equal to deadline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); task with smaller period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4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dirty="0">
                    <a:ea typeface="宋体" pitchFamily="2" charset="-122"/>
                  </a:rPr>
                  <a:t> is assigned higher priority (RM priority assignment)</a:t>
                </a:r>
                <a:endParaRPr lang="en-GB" sz="2000" dirty="0"/>
              </a:p>
              <a:p>
                <a:pPr eaLnBrk="1" hangingPunct="1"/>
                <a:r>
                  <a:rPr lang="en-US" altLang="zh-CN" sz="2800" dirty="0"/>
                  <a:t>Response Time Analysis (RTA) for </a:t>
                </a:r>
                <a:r>
                  <a:rPr lang="en-GB" altLang="zh-CN" sz="2800" dirty="0"/>
                  <a:t>RM scheduling with blocking time (necessary and sufficient condition):</a:t>
                </a:r>
              </a:p>
              <a:p>
                <a:pPr lvl="1" indent="-285750" eaLnBrk="1" hangingPunct="1">
                  <a:buFontTx/>
                  <a:buChar char="•"/>
                </a:pPr>
                <a:r>
                  <a:rPr lang="en-US" altLang="zh-CN" sz="2400" b="0" dirty="0">
                    <a:ea typeface="宋体" pitchFamily="2" charset="-122"/>
                  </a:rPr>
                  <a:t>Task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altLang="zh-CN" sz="2400" b="0" dirty="0">
                    <a:ea typeface="宋体" pitchFamily="2" charset="-122"/>
                  </a:rPr>
                  <a:t>‘s WCRT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computed by solving the following recursive equation to find the minimum fixed-point solution:</a:t>
                </a: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𝑅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=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sSub>
                      <m:sSubPr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  <m:r>
                      <a:rPr lang="en-GB" altLang="zh-CN" sz="24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)</m:t>
                        </m:r>
                      </m:sub>
                      <m:sup/>
                      <m:e>
                        <m:d>
                          <m:dPr>
                            <m:begChr m:val="⌈"/>
                            <m:endChr m:val="⌉"/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GB" altLang="zh-CN" sz="2400" b="0" i="1" smtClean="0">
                                    <a:latin typeface="Cambria Math" panose="02040503050406030204" pitchFamily="18" charset="0"/>
                                    <a:ea typeface="宋体" pitchFamily="2" charset="-122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𝑅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𝑖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𝑇</m:t>
                                    </m:r>
                                  </m:e>
                                  <m:sub>
                                    <m:r>
                                      <a:rPr lang="en-GB" altLang="zh-CN" sz="2400" b="0" i="1" smtClean="0">
                                        <a:latin typeface="Cambria Math" panose="02040503050406030204" pitchFamily="18" charset="0"/>
                                        <a:ea typeface="宋体" pitchFamily="2" charset="-122"/>
                                      </a:rPr>
                                      <m:t>𝑗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  <m:sSub>
                          <m:sSubPr>
                            <m:ctrlP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𝐶</m:t>
                            </m:r>
                          </m:e>
                          <m:sub>
                            <m:r>
                              <a:rPr lang="en-GB" altLang="zh-CN" sz="2400" b="0" i="1" smtClean="0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lvl="1" indent="-285750" eaLnBrk="1" hangingPunct="1">
                  <a:buFontTx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𝜏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zh-CN" sz="2400" b="0" dirty="0">
                    <a:ea typeface="宋体" pitchFamily="2" charset="-122"/>
                  </a:rPr>
                  <a:t> is schedulable </a:t>
                </a:r>
                <a:r>
                  <a:rPr lang="en-US" altLang="zh-CN" sz="2400" b="0" dirty="0" err="1">
                    <a:ea typeface="宋体" pitchFamily="2" charset="-122"/>
                  </a:rPr>
                  <a:t>iff</a:t>
                </a:r>
                <a:r>
                  <a:rPr lang="en-US" altLang="zh-CN" sz="2400" b="0" dirty="0">
                    <a:ea typeface="宋体" pitchFamily="2" charset="-122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</m:ctrlPr>
                          </m:sSubPr>
                          <m:e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𝑅</m:t>
                            </m:r>
                          </m:e>
                          <m:sub>
                            <m:r>
                              <a:rPr lang="en-GB" altLang="zh-CN" sz="2400" b="0" i="1">
                                <a:latin typeface="Cambria Math" panose="02040503050406030204" pitchFamily="18" charset="0"/>
                                <a:ea typeface="宋体" pitchFamily="2" charset="-122"/>
                              </a:rPr>
                              <m:t>𝑖</m:t>
                            </m:r>
                          </m:sub>
                        </m:sSub>
                        <m:r>
                          <a:rPr lang="en-GB" altLang="zh-CN" sz="2400" b="0" i="1" smtClean="0">
                            <a:latin typeface="Cambria Math" panose="02040503050406030204" pitchFamily="18" charset="0"/>
                            <a:ea typeface="宋体" pitchFamily="2" charset="-122"/>
                          </a:rPr>
                          <m:t>≤</m:t>
                        </m:r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2400" b="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𝑖</m:t>
                        </m:r>
                      </m:sub>
                    </m:sSub>
                  </m:oMath>
                </a14:m>
                <a:endParaRPr lang="en-US" altLang="zh-CN" sz="2400" b="0" dirty="0">
                  <a:ea typeface="宋体" pitchFamily="2" charset="-122"/>
                </a:endParaRPr>
              </a:p>
              <a:p>
                <a:pPr marL="342900" eaLnBrk="1" hangingPunct="1"/>
                <a:endParaRPr lang="en-US" altLang="zh-CN" sz="2800" b="0" dirty="0">
                  <a:latin typeface="Gill Sans Light" charset="0"/>
                  <a:ea typeface="宋体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82814-EC63-E642-A192-69FFA5F33F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5300" y="762000"/>
                <a:ext cx="11201400" cy="5943600"/>
              </a:xfrm>
              <a:blipFill>
                <a:blip r:embed="rId3"/>
                <a:stretch>
                  <a:fillRect l="-1088" t="-2667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内容占位符 2">
            <a:extLst>
              <a:ext uri="{FF2B5EF4-FFF2-40B4-BE49-F238E27FC236}">
                <a16:creationId xmlns:a16="http://schemas.microsoft.com/office/drawing/2014/main" id="{CE078297-0B04-B9C8-461E-1DAD05C92E23}"/>
              </a:ext>
            </a:extLst>
          </p:cNvPr>
          <p:cNvSpPr txBox="1">
            <a:spLocks/>
          </p:cNvSpPr>
          <p:nvPr/>
        </p:nvSpPr>
        <p:spPr bwMode="auto">
          <a:xfrm>
            <a:off x="5119710" y="4866700"/>
            <a:ext cx="8759825" cy="1439426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endParaRPr lang="zh-CN" altLang="en-US" kern="0" dirty="0"/>
          </a:p>
        </p:txBody>
      </p:sp>
    </p:spTree>
    <p:extLst>
      <p:ext uri="{BB962C8B-B14F-4D97-AF65-F5344CB8AC3E}">
        <p14:creationId xmlns:p14="http://schemas.microsoft.com/office/powerpoint/2010/main" val="330891020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Example Taskset (without shared resources)</a:t>
            </a:r>
            <a:endParaRPr lang="zh-CN" altLang="en-US" dirty="0">
              <a:ea typeface="宋体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</p:spPr>
            <p:txBody>
              <a:bodyPr>
                <a:normAutofit fontScale="92500"/>
              </a:bodyPr>
              <a:lstStyle/>
              <a:p>
                <a:pPr eaLnBrk="1" hangingPunct="1"/>
                <a:r>
                  <a:rPr lang="en-US" altLang="zh-CN" dirty="0">
                    <a:ea typeface="宋体" charset="-122"/>
                  </a:rPr>
                  <a:t>System utilization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𝑈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1000</m:t>
                        </m:r>
                      </m:num>
                      <m:den>
                        <m:r>
                          <a:rPr lang="en-US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3000</m:t>
                        </m:r>
                      </m:den>
                    </m:f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=0.9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&gt;0.780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lvl="1" eaLnBrk="1" hangingPunct="1"/>
                <a:r>
                  <a:rPr lang="en-US" altLang="zh-CN" dirty="0">
                    <a:ea typeface="宋体" charset="-122"/>
                  </a:rPr>
                  <a:t>Since utilization exceeds the Utilization Bound of 0.780 of 3 tasks under RM scheduling, we cannot determine </a:t>
                </a:r>
                <a:r>
                  <a:rPr lang="en-US" altLang="zh-CN" dirty="0" err="1">
                    <a:ea typeface="宋体" charset="-122"/>
                  </a:rPr>
                  <a:t>schdulability</a:t>
                </a:r>
                <a:r>
                  <a:rPr lang="en-US" altLang="zh-CN" dirty="0">
                    <a:ea typeface="宋体" charset="-122"/>
                  </a:rPr>
                  <a:t> by the Utilization Bound test</a:t>
                </a:r>
              </a:p>
              <a:p>
                <a:pPr eaLnBrk="1" hangingPunct="1"/>
                <a:r>
                  <a:rPr lang="en-US" altLang="zh-CN" dirty="0">
                    <a:ea typeface="宋体" charset="-122"/>
                  </a:rPr>
                  <a:t>RTA shows that the taskset is schedulable by computing WCRT of each task:</a:t>
                </a: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+0=5+0=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280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</m:oMath>
                </a14:m>
                <a:endParaRPr lang="en-GB" altLang="zh-CN" i="1" dirty="0">
                  <a:latin typeface="Cambria Math" panose="02040503050406030204" pitchFamily="18" charset="0"/>
                  <a:ea typeface="宋体" charset="-122"/>
                </a:endParaRPr>
              </a:p>
              <a:p>
                <a:pPr lvl="1" eaLnBrk="1" hangingPunct="1"/>
                <a14:m>
                  <m:oMath xmlns:m="http://schemas.openxmlformats.org/officeDocument/2006/math"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=1000+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⋅5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3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500</m:t>
                            </m:r>
                          </m:den>
                        </m:f>
                      </m:e>
                    </m:d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250=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2500</m:t>
                    </m:r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GB" altLang="zh-CN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GB" altLang="zh-CN" b="0" i="1" dirty="0" smtClean="0">
                        <a:latin typeface="Cambria Math" panose="02040503050406030204" pitchFamily="18" charset="0"/>
                        <a:ea typeface="宋体" charset="-122"/>
                      </a:rPr>
                      <m:t>3000</m:t>
                    </m:r>
                  </m:oMath>
                </a14:m>
                <a:endParaRPr lang="en-GB" altLang="zh-CN" dirty="0">
                  <a:ea typeface="宋体" charset="-122"/>
                </a:endParaRPr>
              </a:p>
            </p:txBody>
          </p:sp>
        </mc:Choice>
        <mc:Fallback xmlns="">
          <p:sp>
            <p:nvSpPr>
              <p:cNvPr id="10243" name="Content Placeholder 2" descr="Rectangle: Click to edit Master text styles&#10;Second level&#10;Third level&#10;Fourth level&#10;Fifth level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62000" y="914400"/>
                <a:ext cx="10210800" cy="3124200"/>
              </a:xfrm>
              <a:blipFill>
                <a:blip r:embed="rId3"/>
                <a:stretch>
                  <a:fillRect l="-955" t="-780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339715206"/>
              </p:ext>
            </p:extLst>
          </p:nvPr>
        </p:nvGraphicFramePr>
        <p:xfrm>
          <a:off x="3811587" y="4114800"/>
          <a:ext cx="4568825" cy="2049464"/>
        </p:xfrm>
        <a:graphic>
          <a:graphicData uri="http://schemas.openxmlformats.org/drawingml/2006/table">
            <a:tbl>
              <a:tblPr/>
              <a:tblGrid>
                <a:gridCol w="914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12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28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4831807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33528-55CB-433A-B121-3AF78EEB0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</a:t>
            </a:r>
            <a:endParaRPr lang="en-S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</p:spPr>
            <p:txBody>
              <a:bodyPr>
                <a:normAutofit fontScale="92500" lnSpcReduction="2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3 semaphores s</a:t>
                </a:r>
                <a:r>
                  <a:rPr lang="en-US" altLang="zh-CN" baseline="-25000" dirty="0">
                    <a:ea typeface="宋体" charset="-122"/>
                  </a:rPr>
                  <a:t>1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2</a:t>
                </a:r>
                <a:r>
                  <a:rPr lang="en-US" altLang="zh-CN" dirty="0">
                    <a:ea typeface="宋体" charset="-122"/>
                  </a:rPr>
                  <a:t>, s</a:t>
                </a:r>
                <a:r>
                  <a:rPr lang="en-US" altLang="zh-CN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 requires semaphore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with critical section length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 requires semaphores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, with critical section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sSub>
                      <m:sSubPr>
                        <m:ctrlP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; 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i="1" dirty="0" smtClean="0">
                        <a:latin typeface="Cambria Math" panose="02040503050406030204" pitchFamily="18" charset="0"/>
                        <a:ea typeface="宋体" charset="-122"/>
                      </a:rPr>
                      <m:t>𝑀</m:t>
                    </m:r>
                  </m:oMath>
                </a14:m>
                <a:endParaRPr lang="en-US" altLang="zh-CN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1’s priority is higher than ceilings of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 and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  <a:r>
                  <a:rPr lang="en-US" altLang="zh-CN" sz="2000" dirty="0">
                    <a:ea typeface="宋体" charset="-122"/>
                  </a:rPr>
                  <a:t>), so it remains schedulable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20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20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20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8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GB" sz="18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8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(2)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8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8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8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GB" sz="1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8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den>
                    </m:f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250</m:t>
                        </m:r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+4</m:t>
                        </m:r>
                      </m:num>
                      <m:den>
                        <m:r>
                          <a:rPr lang="en-US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500</m:t>
                        </m:r>
                      </m:den>
                    </m:f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608</m:t>
                    </m:r>
                    <m:r>
                      <a:rPr lang="en-GB" sz="18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800" b="0" i="1" smtClean="0">
                        <a:latin typeface="Cambria Math" panose="02040503050406030204" pitchFamily="18" charset="0"/>
                      </a:rPr>
                      <m:t>0.828</m:t>
                    </m:r>
                  </m:oMath>
                </a14:m>
                <a:r>
                  <a:rPr lang="en-GB" sz="1800" dirty="0"/>
                  <a:t> (utilization bound for 2 tasks under RM)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8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8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i="1" dirty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i="1" dirty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1</m:t>
                                </m:r>
                              </m:sub>
                            </m:sSub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</m:t>
                    </m:r>
                    <m:sSub>
                      <m:sSubPr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=250+4+</m:t>
                    </m:r>
                    <m:d>
                      <m:dPr>
                        <m:begChr m:val="⌈"/>
                        <m:endChr m:val="⌉"/>
                        <m:ctrlPr>
                          <a:rPr lang="en-GB" altLang="zh-CN" sz="18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</m:ctrlPr>
                              </m:sSubPr>
                              <m:e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𝑅</m:t>
                                </m:r>
                              </m:e>
                              <m:sub>
                                <m:r>
                                  <a:rPr lang="en-GB" altLang="zh-CN" sz="1800" b="0" i="1" dirty="0" smtClean="0">
                                    <a:latin typeface="Cambria Math" panose="02040503050406030204" pitchFamily="18" charset="0"/>
                                    <a:ea typeface="宋体" charset="-122"/>
                                  </a:rPr>
                                  <m:t>2</m:t>
                                </m:r>
                              </m:sub>
                            </m:sSub>
                          </m:num>
                          <m:den>
                            <m:r>
                              <a:rPr lang="en-GB" altLang="zh-CN" sz="1800" b="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50</m:t>
                            </m:r>
                          </m:den>
                        </m:f>
                      </m:e>
                    </m:d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⋅5=</m:t>
                    </m:r>
                    <m:r>
                      <a:rPr lang="en-US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28</m:t>
                    </m:r>
                    <m:r>
                      <a:rPr lang="en-GB" altLang="zh-CN" sz="18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4</m:t>
                    </m:r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8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GB" altLang="zh-CN" sz="1800" i="1" dirty="0">
                        <a:latin typeface="Cambria Math" panose="02040503050406030204" pitchFamily="18" charset="0"/>
                        <a:ea typeface="宋体" charset="-122"/>
                      </a:rPr>
                      <m:t>=500</m:t>
                    </m:r>
                  </m:oMath>
                </a14:m>
                <a:endParaRPr lang="en-US" altLang="zh-CN" sz="18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20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2000" dirty="0">
                    <a:ea typeface="宋体" charset="-122"/>
                  </a:rPr>
                  <a:t> (Task 3 is the lowest priority task, so it does not experience any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dirty="0">
                    <a:ea typeface="宋体" charset="-122"/>
                  </a:rPr>
                  <a:t>The taskset remains schedulable with shared resources under PCP</a:t>
                </a:r>
                <a:endParaRPr lang="zh-CN" altLang="en-US" dirty="0">
                  <a:ea typeface="宋体" charset="-122"/>
                </a:endParaRPr>
              </a:p>
              <a:p>
                <a:endParaRPr lang="en-SE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E5505DC-57BA-7BFC-3985-51B5029678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772556"/>
                <a:ext cx="10566400" cy="3878264"/>
              </a:xfrm>
              <a:blipFill>
                <a:blip r:embed="rId3"/>
                <a:stretch>
                  <a:fillRect l="-865" t="-4560" r="-865" b="-4088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EC46D344-6B7B-D384-8E58-75003D1D092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82803207"/>
              </p:ext>
            </p:extLst>
          </p:nvPr>
        </p:nvGraphicFramePr>
        <p:xfrm>
          <a:off x="685800" y="4650820"/>
          <a:ext cx="7845426" cy="2049464"/>
        </p:xfrm>
        <a:graphic>
          <a:graphicData uri="http://schemas.openxmlformats.org/drawingml/2006/table">
            <a:tbl>
              <a:tblPr/>
              <a:tblGrid>
                <a:gridCol w="11213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1938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21332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DECBA30F-2116-B88E-B494-A7A8603293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5680774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6283830"/>
      </p:ext>
    </p:extLst>
  </p:cSld>
  <p:clrMapOvr>
    <a:masterClrMapping/>
  </p:clrMapOvr>
  <p:transition/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EB471E-15A5-B2C8-535B-4D70980B73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63CCB-22A3-BEE5-DA12-FA0D26380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Taskset (with shared resources under PCP) II</a:t>
            </a:r>
            <a:endParaRPr lang="en-S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</p:spPr>
            <p:txBody>
              <a:bodyPr>
                <a:normAutofit lnSpcReduction="10000"/>
              </a:bodyPr>
              <a:lstStyle/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3 semaphores s</a:t>
                </a:r>
                <a:r>
                  <a:rPr lang="en-US" altLang="zh-CN" sz="2000" baseline="-25000" dirty="0">
                    <a:ea typeface="宋体" charset="-122"/>
                  </a:rPr>
                  <a:t>1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2</a:t>
                </a:r>
                <a:r>
                  <a:rPr lang="en-US" altLang="zh-CN" sz="2000" dirty="0">
                    <a:ea typeface="宋体" charset="-122"/>
                  </a:rPr>
                  <a:t>, s</a:t>
                </a:r>
                <a:r>
                  <a:rPr lang="en-US" altLang="zh-CN" sz="2000" baseline="-25000" dirty="0">
                    <a:ea typeface="宋体" charset="-122"/>
                  </a:rPr>
                  <a:t>3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 requires semaphores s</a:t>
                </a:r>
                <a:r>
                  <a:rPr lang="en-US" altLang="zh-CN" sz="1600" baseline="-25000" dirty="0">
                    <a:ea typeface="宋体" charset="-122"/>
                  </a:rPr>
                  <a:t>1</a:t>
                </a:r>
                <a:r>
                  <a:rPr lang="en-US" altLang="zh-CN" sz="1600" dirty="0">
                    <a:ea typeface="宋体" charset="-122"/>
                  </a:rPr>
                  <a:t>,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 </a:t>
                </a:r>
                <a:r>
                  <a:rPr lang="en-US" altLang="zh-CN" sz="1600" dirty="0">
                    <a:ea typeface="宋体" charset="-122"/>
                  </a:rPr>
                  <a:t>with CS lengths 1, 1, 1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2 and 5, respectively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 requires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, with CS lengths 3 and 4, respectively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Ceilings </a:t>
                </a:r>
                <a14:m>
                  <m:oMath xmlns:m="http://schemas.openxmlformats.org/officeDocument/2006/math"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𝐶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(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𝑠</m:t>
                    </m:r>
                    <m:r>
                      <a:rPr lang="en-US" altLang="zh-CN" sz="2000" i="1" baseline="-25000" dirty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)=</m:t>
                    </m:r>
                    <m:r>
                      <m:rPr>
                        <m:sty m:val="p"/>
                      </m:rP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max</m:t>
                    </m:r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⁡(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20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, 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2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,</m:t>
                    </m:r>
                    <m:sSub>
                      <m:sSubPr>
                        <m:ctrlP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𝑃</m:t>
                        </m:r>
                      </m:e>
                      <m:sub>
                        <m:r>
                          <a:rPr lang="en-GB" altLang="zh-CN" sz="2000" i="1" dirty="0">
                            <a:latin typeface="Cambria Math" panose="02040503050406030204" pitchFamily="18" charset="0"/>
                            <a:ea typeface="宋体" charset="-122"/>
                          </a:rPr>
                          <m:t>3</m:t>
                        </m:r>
                      </m:sub>
                    </m:sSub>
                    <m:r>
                      <a:rPr lang="en-US" altLang="zh-CN" sz="2000" i="1" dirty="0">
                        <a:latin typeface="Cambria Math" panose="02040503050406030204" pitchFamily="18" charset="0"/>
                        <a:ea typeface="宋体" charset="-122"/>
                      </a:rPr>
                      <m:t>)</m:t>
                    </m:r>
                    <m:r>
                      <a:rPr lang="en-GB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 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r>
                      <a:rPr lang="en-US" altLang="zh-CN" sz="2000" i="1" dirty="0" smtClean="0">
                        <a:latin typeface="Cambria Math" panose="02040503050406030204" pitchFamily="18" charset="0"/>
                        <a:ea typeface="宋体" charset="-122"/>
                      </a:rPr>
                      <m:t>𝐻</m:t>
                    </m:r>
                  </m:oMath>
                </a14:m>
                <a:endParaRPr lang="en-US" altLang="zh-CN" sz="2000" dirty="0">
                  <a:ea typeface="宋体" charset="-122"/>
                </a:endParaRP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2000" dirty="0">
                    <a:ea typeface="宋体" charset="-122"/>
                  </a:rPr>
                  <a:t>Blocking times: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1: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GB" altLang="zh-CN" sz="1600" b="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(2, 5, 3, 4)</m:t>
                        </m:r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Tasks 2 and 3, associated with semaphores s</a:t>
                </a:r>
                <a:r>
                  <a:rPr lang="en-US" altLang="zh-CN" sz="1600" baseline="-25000" dirty="0">
                    <a:ea typeface="宋体" charset="-122"/>
                  </a:rPr>
                  <a:t>2</a:t>
                </a:r>
                <a:r>
                  <a:rPr lang="en-US" altLang="zh-CN" sz="1600" dirty="0">
                    <a:ea typeface="宋体" charset="-122"/>
                  </a:rPr>
                  <a:t> and s</a:t>
                </a:r>
                <a:r>
                  <a:rPr lang="en-US" altLang="zh-CN" sz="1600" baseline="-25000" dirty="0">
                    <a:ea typeface="宋体" charset="-122"/>
                  </a:rPr>
                  <a:t>3</a:t>
                </a:r>
                <a:r>
                  <a:rPr lang="en-US" altLang="zh-CN" sz="1600" dirty="0">
                    <a:ea typeface="宋体" charset="-122"/>
                  </a:rPr>
                  <a:t>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Utilization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GB" sz="1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GB" sz="1600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</m:ctrlPr>
                      </m:naryPr>
                      <m:sub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∀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𝑗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∈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h𝑝</m:t>
                        </m:r>
                        <m:r>
                          <a:rPr lang="en-GB" altLang="zh-CN" sz="1600" i="1">
                            <a:latin typeface="Cambria Math" panose="02040503050406030204" pitchFamily="18" charset="0"/>
                            <a:ea typeface="宋体" pitchFamily="2" charset="-122"/>
                          </a:rPr>
                          <m:t>(1)</m:t>
                        </m:r>
                      </m:sub>
                      <m:sup/>
                      <m:e>
                        <m:f>
                          <m:f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num>
                          <m:den>
                            <m:sSub>
                              <m:sSubPr>
                                <m:ctrlPr>
                                  <a:rPr lang="en-GB" sz="16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GB" sz="1600" i="1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GB" sz="16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den>
                        </m:f>
                      </m:e>
                    </m:nary>
                    <m:r>
                      <a:rPr lang="en-GB" altLang="zh-CN" sz="1600" b="0" i="1" smtClean="0">
                        <a:latin typeface="Cambria Math" panose="02040503050406030204" pitchFamily="18" charset="0"/>
                        <a:ea typeface="宋体" pitchFamily="2" charset="-122"/>
                      </a:rPr>
                      <m:t>+</m:t>
                    </m:r>
                    <m:f>
                      <m:fPr>
                        <m:ctrlPr>
                          <a:rPr lang="en-GB" sz="16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6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GB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GB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0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f>
                      <m:fPr>
                        <m:ctrlPr>
                          <a:rPr lang="en-US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Pr>
                      <m:num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5+5</m:t>
                        </m:r>
                      </m:num>
                      <m:den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50</m:t>
                        </m:r>
                      </m:den>
                    </m:f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=0.</m:t>
                    </m:r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GB" sz="1600" i="1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GB" sz="1600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GB" sz="1600" dirty="0"/>
                  <a:t> (Utilization bound for 1 task under RM), so Task 1 remains schedulable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Or WCRT: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𝑅</m:t>
                    </m:r>
                    <m:r>
                      <a:rPr lang="en-GB" altLang="zh-CN" sz="1600" b="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1</m:t>
                    </m:r>
                    <m:r>
                      <a:rPr lang="en-US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𝐶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+</m:t>
                    </m:r>
                    <m:sSub>
                      <m:sSubPr>
                        <m:ctrlP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𝐵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=5+5=10</m:t>
                    </m:r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≤</m:t>
                    </m:r>
                    <m:sSub>
                      <m:sSubPr>
                        <m:ctrlP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sSubPr>
                      <m:e>
                        <m:r>
                          <a:rPr lang="en-GB" altLang="zh-CN" sz="1600" i="1" dirty="0">
                            <a:latin typeface="Cambria Math" panose="02040503050406030204" pitchFamily="18" charset="0"/>
                            <a:ea typeface="宋体" charset="-122"/>
                          </a:rPr>
                          <m:t>𝐷</m:t>
                        </m:r>
                      </m:e>
                      <m:sub>
                        <m:r>
                          <a:rPr lang="en-GB" altLang="zh-CN" sz="1600" b="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1</m:t>
                        </m:r>
                      </m:sub>
                    </m:sSub>
                    <m:r>
                      <a:rPr lang="en-GB" altLang="zh-CN" sz="1600" i="1" dirty="0">
                        <a:latin typeface="Cambria Math" panose="02040503050406030204" pitchFamily="18" charset="0"/>
                        <a:ea typeface="宋体" charset="-122"/>
                      </a:rPr>
                      <m:t>=50</m:t>
                    </m:r>
                  </m:oMath>
                </a14:m>
                <a:endParaRPr lang="en-US" altLang="zh-CN" sz="1600" dirty="0">
                  <a:ea typeface="宋体" charset="-122"/>
                </a:endParaRP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(Task 1’s CS lengths (1, 1, 1) do not matter since it is the highest priority task and does not block any other task)</a:t>
                </a: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2: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2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</m:t>
                    </m:r>
                    <m:func>
                      <m:funcPr>
                        <m:ctrlPr>
                          <a:rPr lang="en-US" altLang="zh-CN" sz="1600" i="1" dirty="0" smtClean="0">
                            <a:latin typeface="Cambria Math" panose="02040503050406030204" pitchFamily="18" charset="0"/>
                            <a:ea typeface="宋体" charset="-122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zh-CN" sz="1600" i="0" dirty="0" smtClean="0">
                            <a:latin typeface="Cambria Math" panose="02040503050406030204" pitchFamily="18" charset="0"/>
                            <a:ea typeface="宋体" charset="-122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</m:ctrlPr>
                          </m:dPr>
                          <m:e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ea typeface="宋体" charset="-122"/>
                              </a:rPr>
                              <m:t>3, 4</m:t>
                            </m:r>
                          </m:e>
                        </m:d>
                      </m:e>
                    </m:func>
                    <m:r>
                      <a:rPr lang="en-GB" altLang="zh-CN" sz="1600" b="0" i="1" dirty="0" smtClean="0">
                        <a:latin typeface="Cambria Math" panose="02040503050406030204" pitchFamily="18" charset="0"/>
                        <a:ea typeface="宋体" charset="-122"/>
                      </a:rPr>
                      <m:t>=4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(maximum CS length of LP Task 3)</a:t>
                </a:r>
              </a:p>
              <a:p>
                <a:pPr lvl="2" eaLnBrk="1" hangingPunct="1">
                  <a:lnSpc>
                    <a:spcPct val="80000"/>
                  </a:lnSpc>
                </a:pPr>
                <a:r>
                  <a:rPr lang="en-GB" sz="1600" b="0" dirty="0"/>
                  <a:t>Same calculation of utilization and WCRT as before</a:t>
                </a:r>
                <a:endParaRPr lang="en-US" altLang="zh-CN" sz="1600" dirty="0">
                  <a:ea typeface="宋体" charset="-122"/>
                </a:endParaRPr>
              </a:p>
              <a:p>
                <a:pPr lvl="1" eaLnBrk="1" hangingPunct="1">
                  <a:lnSpc>
                    <a:spcPct val="80000"/>
                  </a:lnSpc>
                </a:pPr>
                <a:r>
                  <a:rPr lang="en-US" altLang="zh-CN" sz="1600" dirty="0">
                    <a:ea typeface="宋体" charset="-122"/>
                  </a:rPr>
                  <a:t>Task 3: </a:t>
                </a:r>
                <a14:m>
                  <m:oMath xmlns:m="http://schemas.openxmlformats.org/officeDocument/2006/math"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𝐵</m:t>
                    </m:r>
                    <m:r>
                      <a:rPr lang="en-US" altLang="zh-CN" sz="1600" i="1" baseline="-25000" dirty="0" smtClean="0">
                        <a:latin typeface="Cambria Math" panose="02040503050406030204" pitchFamily="18" charset="0"/>
                        <a:ea typeface="宋体" charset="-122"/>
                      </a:rPr>
                      <m:t>3</m:t>
                    </m:r>
                    <m:r>
                      <a:rPr lang="en-US" altLang="zh-CN" sz="1600" i="1" dirty="0" smtClean="0">
                        <a:latin typeface="Cambria Math" panose="02040503050406030204" pitchFamily="18" charset="0"/>
                        <a:ea typeface="宋体" charset="-122"/>
                      </a:rPr>
                      <m:t>=0</m:t>
                    </m:r>
                  </m:oMath>
                </a14:m>
                <a:r>
                  <a:rPr lang="en-US" altLang="zh-CN" sz="1600" dirty="0">
                    <a:ea typeface="宋体" charset="-122"/>
                  </a:rPr>
                  <a:t> (Task 3 is the lowest priority task, so it does not experience blocking), so it remains schedulable</a:t>
                </a:r>
              </a:p>
              <a:p>
                <a:pPr eaLnBrk="1" hangingPunct="1">
                  <a:lnSpc>
                    <a:spcPct val="80000"/>
                  </a:lnSpc>
                </a:pPr>
                <a:r>
                  <a:rPr lang="en-US" altLang="zh-CN" sz="1800" dirty="0">
                    <a:ea typeface="宋体" charset="-122"/>
                  </a:rPr>
                  <a:t>The taskset remains schedulable with shared resources under PCP </a:t>
                </a:r>
                <a:endParaRPr lang="zh-CN" altLang="en-US" sz="1800" dirty="0">
                  <a:ea typeface="宋体" charset="-122"/>
                </a:endParaRPr>
              </a:p>
              <a:p>
                <a:endParaRPr lang="en-SE" sz="180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CC827AA-3393-5C0F-FBB6-27F9947E57E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800" y="693736"/>
                <a:ext cx="10566400" cy="4183064"/>
              </a:xfrm>
              <a:blipFill>
                <a:blip r:embed="rId3"/>
                <a:stretch>
                  <a:fillRect l="-750" t="-3353"/>
                </a:stretch>
              </a:blipFill>
            </p:spPr>
            <p:txBody>
              <a:bodyPr/>
              <a:lstStyle/>
              <a:p>
                <a:r>
                  <a:rPr lang="en-SE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Group 36">
            <a:extLst>
              <a:ext uri="{FF2B5EF4-FFF2-40B4-BE49-F238E27FC236}">
                <a16:creationId xmlns:a16="http://schemas.microsoft.com/office/drawing/2014/main" id="{91921E22-D791-094C-3267-F29C578C76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54966426"/>
              </p:ext>
            </p:extLst>
          </p:nvPr>
        </p:nvGraphicFramePr>
        <p:xfrm>
          <a:off x="457200" y="4667171"/>
          <a:ext cx="8113711" cy="2049464"/>
        </p:xfrm>
        <a:graphic>
          <a:graphicData uri="http://schemas.openxmlformats.org/drawingml/2006/table">
            <a:tbl>
              <a:tblPr/>
              <a:tblGrid>
                <a:gridCol w="11596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7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3180017077"/>
                    </a:ext>
                  </a:extLst>
                </a:gridCol>
                <a:gridCol w="1159677">
                  <a:extLst>
                    <a:ext uri="{9D8B030D-6E8A-4147-A177-3AD203B41FA5}">
                      <a16:colId xmlns:a16="http://schemas.microsoft.com/office/drawing/2014/main" val="525097281"/>
                    </a:ext>
                  </a:extLst>
                </a:gridCol>
              </a:tblGrid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Task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Prio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sems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CS Len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1, 1, 1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11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500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250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2, 5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1000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, 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  <a:cs typeface="+mn-cs"/>
                        </a:rPr>
                        <a:t>3, 4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5" name="Group 36">
            <a:extLst>
              <a:ext uri="{FF2B5EF4-FFF2-40B4-BE49-F238E27FC236}">
                <a16:creationId xmlns:a16="http://schemas.microsoft.com/office/drawing/2014/main" id="{2B2695B6-51AA-A38B-A937-C12B0ABD0A8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0296499"/>
              </p:ext>
            </p:extLst>
          </p:nvPr>
        </p:nvGraphicFramePr>
        <p:xfrm>
          <a:off x="8991600" y="4667171"/>
          <a:ext cx="2118368" cy="2033113"/>
        </p:xfrm>
        <a:graphic>
          <a:graphicData uri="http://schemas.openxmlformats.org/drawingml/2006/table">
            <a:tbl>
              <a:tblPr/>
              <a:tblGrid>
                <a:gridCol w="10358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254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9482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sem</a:t>
                      </a:r>
                      <a:endParaRPr kumimoji="0" lang="en-US" altLang="zh-CN" sz="24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ahoma" pitchFamily="34" charset="0"/>
                        <a:ea typeface="宋体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Ceiling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1680480"/>
                  </a:ext>
                </a:extLst>
              </a:tr>
              <a:tr h="512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  <a:defRPr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s</a:t>
                      </a:r>
                      <a:r>
                        <a:rPr kumimoji="0" lang="en-US" altLang="zh-CN" sz="2400" b="0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3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11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Tahoma" pitchFamily="34" charset="0"/>
                          <a:ea typeface="宋体" charset="-122"/>
                        </a:rPr>
                        <a:t>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65383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94678644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477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Identical</a:t>
            </a:r>
            <a:r>
              <a:rPr lang="en-US" altLang="zh-CN" dirty="0">
                <a:ea typeface="宋体" charset="-122"/>
              </a:rPr>
              <a:t> multiprocessors: each processor has the same speed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7107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7108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1790701" y="2305050"/>
            <a:ext cx="7664450" cy="3683000"/>
            <a:chOff x="168" y="1860"/>
            <a:chExt cx="4828" cy="2320"/>
          </a:xfrm>
        </p:grpSpPr>
        <p:grpSp>
          <p:nvGrpSpPr>
            <p:cNvPr id="47120" name="Group 6"/>
            <p:cNvGrpSpPr>
              <a:grpSpLocks/>
            </p:cNvGrpSpPr>
            <p:nvPr/>
          </p:nvGrpSpPr>
          <p:grpSpPr bwMode="auto">
            <a:xfrm>
              <a:off x="960" y="2687"/>
              <a:ext cx="4036" cy="1493"/>
              <a:chOff x="960" y="2687"/>
              <a:chExt cx="4036" cy="1493"/>
            </a:xfrm>
          </p:grpSpPr>
          <p:sp>
            <p:nvSpPr>
              <p:cNvPr id="47122" name="Rectangle 7"/>
              <p:cNvSpPr>
                <a:spLocks noChangeArrowheads="1"/>
              </p:cNvSpPr>
              <p:nvPr/>
            </p:nvSpPr>
            <p:spPr bwMode="auto">
              <a:xfrm>
                <a:off x="96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3" name="Rectangle 8"/>
              <p:cNvSpPr>
                <a:spLocks noChangeArrowheads="1"/>
              </p:cNvSpPr>
              <p:nvPr/>
            </p:nvSpPr>
            <p:spPr bwMode="auto">
              <a:xfrm>
                <a:off x="264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4" name="Rectangle 9"/>
              <p:cNvSpPr>
                <a:spLocks noChangeArrowheads="1"/>
              </p:cNvSpPr>
              <p:nvPr/>
            </p:nvSpPr>
            <p:spPr bwMode="auto">
              <a:xfrm>
                <a:off x="4320" y="2687"/>
                <a:ext cx="676" cy="1303"/>
              </a:xfrm>
              <a:prstGeom prst="rect">
                <a:avLst/>
              </a:prstGeom>
              <a:noFill/>
              <a:ln w="25400">
                <a:solidFill>
                  <a:schemeClr val="accent2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sp>
            <p:nvSpPr>
              <p:cNvPr id="47125" name="Text Box 10"/>
              <p:cNvSpPr txBox="1">
                <a:spLocks noChangeArrowheads="1"/>
              </p:cNvSpPr>
              <p:nvPr/>
            </p:nvSpPr>
            <p:spPr bwMode="auto">
              <a:xfrm>
                <a:off x="1024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P1</a:t>
                </a:r>
              </a:p>
            </p:txBody>
          </p:sp>
          <p:sp>
            <p:nvSpPr>
              <p:cNvPr id="47126" name="Text Box 11"/>
              <p:cNvSpPr txBox="1">
                <a:spLocks noChangeArrowheads="1"/>
              </p:cNvSpPr>
              <p:nvPr/>
            </p:nvSpPr>
            <p:spPr bwMode="auto">
              <a:xfrm>
                <a:off x="2888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P2</a:t>
                </a:r>
              </a:p>
            </p:txBody>
          </p:sp>
          <p:sp>
            <p:nvSpPr>
              <p:cNvPr id="47127" name="Text Box 12"/>
              <p:cNvSpPr txBox="1">
                <a:spLocks noChangeArrowheads="1"/>
              </p:cNvSpPr>
              <p:nvPr/>
            </p:nvSpPr>
            <p:spPr bwMode="auto">
              <a:xfrm>
                <a:off x="4472" y="3947"/>
                <a:ext cx="293" cy="23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b="1">
                    <a:latin typeface="Microsoft Sans Serif" pitchFamily="34" charset="0"/>
                    <a:ea typeface="宋体" charset="-122"/>
                  </a:rPr>
                  <a:t>P3</a:t>
                </a:r>
              </a:p>
            </p:txBody>
          </p:sp>
        </p:grpSp>
        <p:sp>
          <p:nvSpPr>
            <p:cNvPr id="47121" name="Text Box 13"/>
            <p:cNvSpPr txBox="1">
              <a:spLocks noChangeArrowheads="1"/>
            </p:cNvSpPr>
            <p:nvPr/>
          </p:nvSpPr>
          <p:spPr bwMode="auto">
            <a:xfrm>
              <a:off x="168" y="1860"/>
              <a:ext cx="638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Task T1</a:t>
              </a:r>
            </a:p>
          </p:txBody>
        </p:sp>
      </p:grpSp>
      <p:sp>
        <p:nvSpPr>
          <p:cNvPr id="984078" name="Rectangle 14"/>
          <p:cNvSpPr>
            <a:spLocks noChangeArrowheads="1"/>
          </p:cNvSpPr>
          <p:nvPr/>
        </p:nvSpPr>
        <p:spPr bwMode="auto">
          <a:xfrm>
            <a:off x="3048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79" name="Rectangle 15"/>
          <p:cNvSpPr>
            <a:spLocks noChangeArrowheads="1"/>
          </p:cNvSpPr>
          <p:nvPr/>
        </p:nvSpPr>
        <p:spPr bwMode="auto">
          <a:xfrm>
            <a:off x="5715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0" name="Rectangle 16"/>
          <p:cNvSpPr>
            <a:spLocks noChangeArrowheads="1"/>
          </p:cNvSpPr>
          <p:nvPr/>
        </p:nvSpPr>
        <p:spPr bwMode="auto">
          <a:xfrm>
            <a:off x="8382000" y="49704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prstDash val="dash"/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1" name="Line 17"/>
          <p:cNvSpPr>
            <a:spLocks noChangeShapeType="1"/>
          </p:cNvSpPr>
          <p:nvPr/>
        </p:nvSpPr>
        <p:spPr bwMode="auto">
          <a:xfrm>
            <a:off x="2259013" y="4970463"/>
            <a:ext cx="7689850" cy="0"/>
          </a:xfrm>
          <a:prstGeom prst="line">
            <a:avLst/>
          </a:prstGeom>
          <a:noFill/>
          <a:ln w="19050">
            <a:solidFill>
              <a:srgbClr val="990099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984082" name="Text Box 18"/>
          <p:cNvSpPr txBox="1">
            <a:spLocks noChangeArrowheads="1"/>
          </p:cNvSpPr>
          <p:nvPr/>
        </p:nvSpPr>
        <p:spPr bwMode="auto">
          <a:xfrm>
            <a:off x="3220108" y="23034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984083" name="Rectangle 19"/>
          <p:cNvSpPr>
            <a:spLocks noChangeArrowheads="1"/>
          </p:cNvSpPr>
          <p:nvPr/>
        </p:nvSpPr>
        <p:spPr bwMode="auto">
          <a:xfrm>
            <a:off x="3035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4" name="Rectangle 20"/>
          <p:cNvSpPr>
            <a:spLocks noChangeArrowheads="1"/>
          </p:cNvSpPr>
          <p:nvPr/>
        </p:nvSpPr>
        <p:spPr bwMode="auto">
          <a:xfrm>
            <a:off x="57150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5" name="Rectangle 21"/>
          <p:cNvSpPr>
            <a:spLocks noChangeArrowheads="1"/>
          </p:cNvSpPr>
          <p:nvPr/>
        </p:nvSpPr>
        <p:spPr bwMode="auto">
          <a:xfrm>
            <a:off x="8369300" y="3619501"/>
            <a:ext cx="1073150" cy="441325"/>
          </a:xfrm>
          <a:prstGeom prst="rect">
            <a:avLst/>
          </a:prstGeom>
          <a:solidFill>
            <a:srgbClr val="009900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4086" name="Line 22"/>
          <p:cNvSpPr>
            <a:spLocks noChangeShapeType="1"/>
          </p:cNvSpPr>
          <p:nvPr/>
        </p:nvSpPr>
        <p:spPr bwMode="auto">
          <a:xfrm>
            <a:off x="2297113" y="4068763"/>
            <a:ext cx="7689850" cy="0"/>
          </a:xfrm>
          <a:prstGeom prst="line">
            <a:avLst/>
          </a:prstGeom>
          <a:noFill/>
          <a:ln w="19050">
            <a:solidFill>
              <a:srgbClr val="009900"/>
            </a:solidFill>
            <a:prstDash val="lgDash"/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840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984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840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840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84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9840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9840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9840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9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4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9840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4078" grpId="0" animBg="1"/>
      <p:bldP spid="984079" grpId="0" animBg="1"/>
      <p:bldP spid="984080" grpId="0" animBg="1"/>
      <p:bldP spid="984081" grpId="0" animBg="1"/>
      <p:bldP spid="984082" grpId="0" autoUpdateAnimBg="0"/>
      <p:bldP spid="984083" grpId="0" animBg="1"/>
      <p:bldP spid="984084" grpId="0" animBg="1"/>
      <p:bldP spid="984085" grpId="0" animBg="1"/>
      <p:bldP spid="984086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2481C8-0E5D-15E0-D53B-183D5E0DF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Scheduling Anomaly w</a:t>
            </a:r>
            <a:r>
              <a:rPr lang="en-GB" altLang="zh-CN" dirty="0"/>
              <a:t>/ </a:t>
            </a:r>
            <a:r>
              <a:rPr lang="en-GB" altLang="zh-CN"/>
              <a:t>Resource Synchronization</a:t>
            </a:r>
            <a:endParaRPr lang="en-S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2D678-A26A-A362-7A9B-EF12FC0A6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Doubling processor speed causes T1 to miss its deadline</a:t>
            </a:r>
          </a:p>
          <a:p>
            <a:pPr lvl="1"/>
            <a:r>
              <a:rPr lang="en-GB" dirty="0"/>
              <a:t>(Yellow part denotes a critical section shared by T1 and T2)</a:t>
            </a:r>
          </a:p>
          <a:p>
            <a:endParaRPr lang="en-SE" dirty="0"/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D9A2C59D-10F6-1800-8140-24BF3D1F39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09800" y="1752600"/>
            <a:ext cx="8077200" cy="46159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541929729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1638300" y="1122363"/>
            <a:ext cx="9029700" cy="1066800"/>
          </a:xfrm>
        </p:spPr>
        <p:txBody>
          <a:bodyPr/>
          <a:lstStyle/>
          <a:p>
            <a:pPr marL="0" indent="0" eaLnBrk="1" hangingPunct="1">
              <a:lnSpc>
                <a:spcPct val="125000"/>
              </a:lnSpc>
              <a:buNone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Uniform</a:t>
            </a:r>
            <a:r>
              <a:rPr lang="en-US" altLang="zh-CN" dirty="0">
                <a:ea typeface="宋体" charset="-122"/>
              </a:rPr>
              <a:t> multiprocessors: different processors have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different</a:t>
            </a:r>
            <a:r>
              <a:rPr lang="en-US" altLang="zh-CN" dirty="0">
                <a:ea typeface="宋体" charset="-122"/>
              </a:rPr>
              <a:t> speeds</a:t>
            </a:r>
            <a:endParaRPr lang="en-US" altLang="zh-CN" b="1" dirty="0">
              <a:solidFill>
                <a:schemeClr val="hlink"/>
              </a:solidFill>
              <a:ea typeface="宋体" charset="-122"/>
            </a:endParaRPr>
          </a:p>
        </p:txBody>
      </p:sp>
      <p:sp>
        <p:nvSpPr>
          <p:cNvPr id="48131" name="Rectangle 3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8132" name="Line 4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grpSp>
        <p:nvGrpSpPr>
          <p:cNvPr id="48167" name="Group 6"/>
          <p:cNvGrpSpPr>
            <a:grpSpLocks/>
          </p:cNvGrpSpPr>
          <p:nvPr/>
        </p:nvGrpSpPr>
        <p:grpSpPr bwMode="auto">
          <a:xfrm>
            <a:off x="3048000" y="3605213"/>
            <a:ext cx="6407150" cy="2370138"/>
            <a:chOff x="960" y="2687"/>
            <a:chExt cx="4036" cy="1493"/>
          </a:xfrm>
        </p:grpSpPr>
        <p:sp>
          <p:nvSpPr>
            <p:cNvPr id="48169" name="Rectangle 7"/>
            <p:cNvSpPr>
              <a:spLocks noChangeArrowheads="1"/>
            </p:cNvSpPr>
            <p:nvPr/>
          </p:nvSpPr>
          <p:spPr bwMode="auto">
            <a:xfrm>
              <a:off x="96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0" name="Rectangle 8"/>
            <p:cNvSpPr>
              <a:spLocks noChangeArrowheads="1"/>
            </p:cNvSpPr>
            <p:nvPr/>
          </p:nvSpPr>
          <p:spPr bwMode="auto">
            <a:xfrm>
              <a:off x="264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1" name="Rectangle 9"/>
            <p:cNvSpPr>
              <a:spLocks noChangeArrowheads="1"/>
            </p:cNvSpPr>
            <p:nvPr/>
          </p:nvSpPr>
          <p:spPr bwMode="auto">
            <a:xfrm>
              <a:off x="4320" y="2687"/>
              <a:ext cx="676" cy="1303"/>
            </a:xfrm>
            <a:prstGeom prst="rect">
              <a:avLst/>
            </a:prstGeom>
            <a:noFill/>
            <a:ln w="25400">
              <a:solidFill>
                <a:schemeClr val="accent2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sp>
          <p:nvSpPr>
            <p:cNvPr id="48172" name="Text Box 10"/>
            <p:cNvSpPr txBox="1">
              <a:spLocks noChangeArrowheads="1"/>
            </p:cNvSpPr>
            <p:nvPr/>
          </p:nvSpPr>
          <p:spPr bwMode="auto">
            <a:xfrm>
              <a:off x="1024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P1</a:t>
              </a:r>
            </a:p>
          </p:txBody>
        </p:sp>
        <p:sp>
          <p:nvSpPr>
            <p:cNvPr id="48173" name="Text Box 11"/>
            <p:cNvSpPr txBox="1">
              <a:spLocks noChangeArrowheads="1"/>
            </p:cNvSpPr>
            <p:nvPr/>
          </p:nvSpPr>
          <p:spPr bwMode="auto">
            <a:xfrm>
              <a:off x="2888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P2</a:t>
              </a:r>
            </a:p>
          </p:txBody>
        </p:sp>
        <p:sp>
          <p:nvSpPr>
            <p:cNvPr id="48174" name="Text Box 12"/>
            <p:cNvSpPr txBox="1">
              <a:spLocks noChangeArrowheads="1"/>
            </p:cNvSpPr>
            <p:nvPr/>
          </p:nvSpPr>
          <p:spPr bwMode="auto">
            <a:xfrm>
              <a:off x="4472" y="3947"/>
              <a:ext cx="293" cy="23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90488" tIns="44450" rIns="90488" bIns="44450">
              <a:spAutoFit/>
            </a:bodyPr>
            <a:lstStyle/>
            <a:p>
              <a:pPr algn="ctr"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b="1">
                  <a:latin typeface="Microsoft Sans Serif" pitchFamily="34" charset="0"/>
                  <a:ea typeface="宋体" charset="-122"/>
                </a:rPr>
                <a:t>P3</a:t>
              </a:r>
            </a:p>
          </p:txBody>
        </p:sp>
      </p:grpSp>
      <p:sp>
        <p:nvSpPr>
          <p:cNvPr id="48168" name="Text Box 13"/>
          <p:cNvSpPr txBox="1">
            <a:spLocks noChangeArrowheads="1"/>
          </p:cNvSpPr>
          <p:nvPr/>
        </p:nvSpPr>
        <p:spPr bwMode="auto">
          <a:xfrm>
            <a:off x="1791358" y="2292350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48134" name="Rectangle 14"/>
          <p:cNvSpPr>
            <a:spLocks noChangeArrowheads="1"/>
          </p:cNvSpPr>
          <p:nvPr/>
        </p:nvSpPr>
        <p:spPr bwMode="auto">
          <a:xfrm>
            <a:off x="3048000" y="4957763"/>
            <a:ext cx="1073150" cy="715962"/>
          </a:xfrm>
          <a:prstGeom prst="rect">
            <a:avLst/>
          </a:prstGeom>
          <a:solidFill>
            <a:srgbClr val="990099">
              <a:alpha val="50195"/>
            </a:srgb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>
              <a:ea typeface="宋体" charset="-122"/>
            </a:endParaRPr>
          </a:p>
        </p:txBody>
      </p:sp>
      <p:sp>
        <p:nvSpPr>
          <p:cNvPr id="986127" name="Text Box 15"/>
          <p:cNvSpPr txBox="1">
            <a:spLocks noChangeArrowheads="1"/>
          </p:cNvSpPr>
          <p:nvPr/>
        </p:nvSpPr>
        <p:spPr bwMode="auto">
          <a:xfrm>
            <a:off x="3220108" y="2290764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  <p:sp>
        <p:nvSpPr>
          <p:cNvPr id="48136" name="Line 16"/>
          <p:cNvSpPr>
            <a:spLocks noChangeShapeType="1"/>
          </p:cNvSpPr>
          <p:nvPr/>
        </p:nvSpPr>
        <p:spPr bwMode="auto">
          <a:xfrm>
            <a:off x="2690813" y="4957764"/>
            <a:ext cx="0" cy="7318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 type="triangle" w="med" len="med"/>
            <a:tailEnd type="triangle" w="med" len="med"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8137" name="Text Box 17"/>
          <p:cNvSpPr txBox="1">
            <a:spLocks noChangeArrowheads="1"/>
          </p:cNvSpPr>
          <p:nvPr/>
        </p:nvSpPr>
        <p:spPr bwMode="auto">
          <a:xfrm>
            <a:off x="2396538" y="5037138"/>
            <a:ext cx="285336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sz="1600">
                <a:latin typeface="Microsoft Sans Serif" pitchFamily="34" charset="0"/>
                <a:ea typeface="宋体" charset="-122"/>
              </a:rPr>
              <a:t>x</a:t>
            </a:r>
          </a:p>
        </p:txBody>
      </p:sp>
      <p:grpSp>
        <p:nvGrpSpPr>
          <p:cNvPr id="4" name="Group 18"/>
          <p:cNvGrpSpPr>
            <a:grpSpLocks/>
          </p:cNvGrpSpPr>
          <p:nvPr/>
        </p:nvGrpSpPr>
        <p:grpSpPr bwMode="auto">
          <a:xfrm>
            <a:off x="5040314" y="5291138"/>
            <a:ext cx="1747837" cy="398462"/>
            <a:chOff x="2215" y="3749"/>
            <a:chExt cx="1101" cy="251"/>
          </a:xfrm>
        </p:grpSpPr>
        <p:sp>
          <p:nvSpPr>
            <p:cNvPr id="48163" name="Rectangle 19"/>
            <p:cNvSpPr>
              <a:spLocks noChangeArrowheads="1"/>
            </p:cNvSpPr>
            <p:nvPr/>
          </p:nvSpPr>
          <p:spPr bwMode="auto">
            <a:xfrm>
              <a:off x="2640" y="3755"/>
              <a:ext cx="676" cy="225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4" name="Group 20"/>
            <p:cNvGrpSpPr>
              <a:grpSpLocks/>
            </p:cNvGrpSpPr>
            <p:nvPr/>
          </p:nvGrpSpPr>
          <p:grpSpPr bwMode="auto">
            <a:xfrm>
              <a:off x="2215" y="3749"/>
              <a:ext cx="288" cy="251"/>
              <a:chOff x="2215" y="3749"/>
              <a:chExt cx="288" cy="251"/>
            </a:xfrm>
          </p:grpSpPr>
          <p:sp>
            <p:nvSpPr>
              <p:cNvPr id="48165" name="Line 2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6" name="Text Box 22"/>
              <p:cNvSpPr txBox="1">
                <a:spLocks noChangeArrowheads="1"/>
              </p:cNvSpPr>
              <p:nvPr/>
            </p:nvSpPr>
            <p:spPr bwMode="auto">
              <a:xfrm>
                <a:off x="2215" y="3749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x/2</a:t>
                </a:r>
              </a:p>
            </p:txBody>
          </p:sp>
        </p:grpSp>
      </p:grpSp>
      <p:grpSp>
        <p:nvGrpSpPr>
          <p:cNvPr id="6" name="Group 23"/>
          <p:cNvGrpSpPr>
            <a:grpSpLocks/>
          </p:cNvGrpSpPr>
          <p:nvPr/>
        </p:nvGrpSpPr>
        <p:grpSpPr bwMode="auto">
          <a:xfrm>
            <a:off x="7572376" y="5362575"/>
            <a:ext cx="1882775" cy="338138"/>
            <a:chOff x="3810" y="3794"/>
            <a:chExt cx="1186" cy="213"/>
          </a:xfrm>
        </p:grpSpPr>
        <p:sp>
          <p:nvSpPr>
            <p:cNvPr id="48159" name="Rectangle 24"/>
            <p:cNvSpPr>
              <a:spLocks noChangeArrowheads="1"/>
            </p:cNvSpPr>
            <p:nvPr/>
          </p:nvSpPr>
          <p:spPr bwMode="auto">
            <a:xfrm>
              <a:off x="4320" y="3835"/>
              <a:ext cx="676" cy="150"/>
            </a:xfrm>
            <a:prstGeom prst="rect">
              <a:avLst/>
            </a:prstGeom>
            <a:solidFill>
              <a:srgbClr val="990099">
                <a:alpha val="50195"/>
              </a:srgbClr>
            </a:solidFill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60" name="Group 25"/>
            <p:cNvGrpSpPr>
              <a:grpSpLocks/>
            </p:cNvGrpSpPr>
            <p:nvPr/>
          </p:nvGrpSpPr>
          <p:grpSpPr bwMode="auto">
            <a:xfrm>
              <a:off x="3810" y="3794"/>
              <a:ext cx="502" cy="213"/>
              <a:chOff x="3810" y="3794"/>
              <a:chExt cx="502" cy="213"/>
            </a:xfrm>
          </p:grpSpPr>
          <p:sp>
            <p:nvSpPr>
              <p:cNvPr id="48161" name="Line 26"/>
              <p:cNvSpPr>
                <a:spLocks noChangeShapeType="1"/>
              </p:cNvSpPr>
              <p:nvPr/>
            </p:nvSpPr>
            <p:spPr bwMode="auto">
              <a:xfrm>
                <a:off x="4215" y="3835"/>
                <a:ext cx="0" cy="16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62" name="Text Box 27"/>
              <p:cNvSpPr txBox="1">
                <a:spLocks noChangeArrowheads="1"/>
              </p:cNvSpPr>
              <p:nvPr/>
            </p:nvSpPr>
            <p:spPr bwMode="auto">
              <a:xfrm>
                <a:off x="3810" y="3794"/>
                <a:ext cx="50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x/3</a:t>
                </a:r>
              </a:p>
            </p:txBody>
          </p:sp>
        </p:grpSp>
      </p:grpSp>
      <p:grpSp>
        <p:nvGrpSpPr>
          <p:cNvPr id="8" name="Group 28"/>
          <p:cNvGrpSpPr>
            <a:grpSpLocks/>
          </p:cNvGrpSpPr>
          <p:nvPr/>
        </p:nvGrpSpPr>
        <p:grpSpPr bwMode="auto">
          <a:xfrm>
            <a:off x="2498727" y="3606801"/>
            <a:ext cx="1622425" cy="441325"/>
            <a:chOff x="614" y="2688"/>
            <a:chExt cx="1022" cy="278"/>
          </a:xfrm>
        </p:grpSpPr>
        <p:sp>
          <p:nvSpPr>
            <p:cNvPr id="48155" name="Rectangle 29"/>
            <p:cNvSpPr>
              <a:spLocks noChangeArrowheads="1"/>
            </p:cNvSpPr>
            <p:nvPr/>
          </p:nvSpPr>
          <p:spPr bwMode="auto">
            <a:xfrm>
              <a:off x="960" y="2688"/>
              <a:ext cx="676" cy="27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6" name="Group 30"/>
            <p:cNvGrpSpPr>
              <a:grpSpLocks/>
            </p:cNvGrpSpPr>
            <p:nvPr/>
          </p:nvGrpSpPr>
          <p:grpSpPr bwMode="auto">
            <a:xfrm>
              <a:off x="614" y="2715"/>
              <a:ext cx="201" cy="251"/>
              <a:chOff x="2270" y="3749"/>
              <a:chExt cx="201" cy="251"/>
            </a:xfrm>
          </p:grpSpPr>
          <p:sp>
            <p:nvSpPr>
              <p:cNvPr id="48157" name="Line 31"/>
              <p:cNvSpPr>
                <a:spLocks noChangeShapeType="1"/>
              </p:cNvSpPr>
              <p:nvPr/>
            </p:nvSpPr>
            <p:spPr bwMode="auto">
              <a:xfrm>
                <a:off x="2471" y="37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8" name="Text Box 32"/>
              <p:cNvSpPr txBox="1">
                <a:spLocks noChangeArrowheads="1"/>
              </p:cNvSpPr>
              <p:nvPr/>
            </p:nvSpPr>
            <p:spPr bwMode="auto">
              <a:xfrm>
                <a:off x="2270" y="3749"/>
                <a:ext cx="180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</a:t>
                </a:r>
              </a:p>
            </p:txBody>
          </p:sp>
        </p:grpSp>
      </p:grpSp>
      <p:grpSp>
        <p:nvGrpSpPr>
          <p:cNvPr id="10" name="Group 33"/>
          <p:cNvGrpSpPr>
            <a:grpSpLocks/>
          </p:cNvGrpSpPr>
          <p:nvPr/>
        </p:nvGrpSpPr>
        <p:grpSpPr bwMode="auto">
          <a:xfrm>
            <a:off x="5129214" y="3573464"/>
            <a:ext cx="1658937" cy="338137"/>
            <a:chOff x="2271" y="2667"/>
            <a:chExt cx="1045" cy="213"/>
          </a:xfrm>
        </p:grpSpPr>
        <p:sp>
          <p:nvSpPr>
            <p:cNvPr id="48151" name="Rectangle 34"/>
            <p:cNvSpPr>
              <a:spLocks noChangeArrowheads="1"/>
            </p:cNvSpPr>
            <p:nvPr/>
          </p:nvSpPr>
          <p:spPr bwMode="auto">
            <a:xfrm>
              <a:off x="2640" y="2688"/>
              <a:ext cx="676" cy="138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52" name="Group 35"/>
            <p:cNvGrpSpPr>
              <a:grpSpLocks/>
            </p:cNvGrpSpPr>
            <p:nvPr/>
          </p:nvGrpSpPr>
          <p:grpSpPr bwMode="auto">
            <a:xfrm>
              <a:off x="2271" y="2667"/>
              <a:ext cx="288" cy="213"/>
              <a:chOff x="2271" y="2667"/>
              <a:chExt cx="288" cy="213"/>
            </a:xfrm>
          </p:grpSpPr>
          <p:sp>
            <p:nvSpPr>
              <p:cNvPr id="48153" name="Line 36"/>
              <p:cNvSpPr>
                <a:spLocks noChangeShapeType="1"/>
              </p:cNvSpPr>
              <p:nvPr/>
            </p:nvSpPr>
            <p:spPr bwMode="auto">
              <a:xfrm>
                <a:off x="2527" y="2673"/>
                <a:ext cx="0" cy="15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4" name="Text Box 37"/>
              <p:cNvSpPr txBox="1">
                <a:spLocks noChangeArrowheads="1"/>
              </p:cNvSpPr>
              <p:nvPr/>
            </p:nvSpPr>
            <p:spPr bwMode="auto">
              <a:xfrm>
                <a:off x="2271" y="2667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y/2</a:t>
                </a:r>
              </a:p>
            </p:txBody>
          </p:sp>
        </p:grpSp>
      </p:grpSp>
      <p:grpSp>
        <p:nvGrpSpPr>
          <p:cNvPr id="12" name="Group 38"/>
          <p:cNvGrpSpPr>
            <a:grpSpLocks/>
          </p:cNvGrpSpPr>
          <p:nvPr/>
        </p:nvGrpSpPr>
        <p:grpSpPr bwMode="auto">
          <a:xfrm>
            <a:off x="7797800" y="3595688"/>
            <a:ext cx="1644650" cy="392112"/>
            <a:chOff x="3952" y="2681"/>
            <a:chExt cx="1036" cy="247"/>
          </a:xfrm>
        </p:grpSpPr>
        <p:sp>
          <p:nvSpPr>
            <p:cNvPr id="48147" name="Rectangle 39"/>
            <p:cNvSpPr>
              <a:spLocks noChangeArrowheads="1"/>
            </p:cNvSpPr>
            <p:nvPr/>
          </p:nvSpPr>
          <p:spPr bwMode="auto">
            <a:xfrm>
              <a:off x="4312" y="2688"/>
              <a:ext cx="676" cy="92"/>
            </a:xfrm>
            <a:prstGeom prst="rect">
              <a:avLst/>
            </a:prstGeom>
            <a:solidFill>
              <a:srgbClr val="009900">
                <a:alpha val="50195"/>
              </a:srgb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8" tIns="44450" rIns="90488" bIns="44450" anchor="ctr"/>
            <a:lstStyle/>
            <a:p>
              <a:endParaRPr lang="zh-CN" altLang="en-US">
                <a:ea typeface="宋体" charset="-122"/>
              </a:endParaRPr>
            </a:p>
          </p:txBody>
        </p:sp>
        <p:grpSp>
          <p:nvGrpSpPr>
            <p:cNvPr id="48148" name="Group 40"/>
            <p:cNvGrpSpPr>
              <a:grpSpLocks/>
            </p:cNvGrpSpPr>
            <p:nvPr/>
          </p:nvGrpSpPr>
          <p:grpSpPr bwMode="auto">
            <a:xfrm>
              <a:off x="3952" y="2681"/>
              <a:ext cx="288" cy="247"/>
              <a:chOff x="3952" y="2681"/>
              <a:chExt cx="288" cy="247"/>
            </a:xfrm>
          </p:grpSpPr>
          <p:sp>
            <p:nvSpPr>
              <p:cNvPr id="48149" name="Line 41"/>
              <p:cNvSpPr>
                <a:spLocks noChangeShapeType="1"/>
              </p:cNvSpPr>
              <p:nvPr/>
            </p:nvSpPr>
            <p:spPr bwMode="auto">
              <a:xfrm>
                <a:off x="4239" y="2681"/>
                <a:ext cx="0" cy="1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sp>
            <p:nvSpPr>
              <p:cNvPr id="48150" name="Text Box 42"/>
              <p:cNvSpPr txBox="1">
                <a:spLocks noChangeArrowheads="1"/>
              </p:cNvSpPr>
              <p:nvPr/>
            </p:nvSpPr>
            <p:spPr bwMode="auto">
              <a:xfrm>
                <a:off x="3952" y="2715"/>
                <a:ext cx="288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>
                <a:spAutoFit/>
              </a:bodyPr>
              <a:lstStyle/>
              <a:p>
                <a:pPr algn="ctr"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latin typeface="Microsoft Sans Serif" pitchFamily="34" charset="0"/>
                    <a:ea typeface="宋体" charset="-122"/>
                  </a:rPr>
                  <a:t>y/3</a:t>
                </a:r>
              </a:p>
            </p:txBody>
          </p:sp>
        </p:grpSp>
      </p:grpSp>
      <p:sp>
        <p:nvSpPr>
          <p:cNvPr id="48144" name="Text Box 44"/>
          <p:cNvSpPr txBox="1">
            <a:spLocks noChangeArrowheads="1"/>
          </p:cNvSpPr>
          <p:nvPr/>
        </p:nvSpPr>
        <p:spPr bwMode="auto">
          <a:xfrm>
            <a:off x="29644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1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5" name="Text Box 45"/>
          <p:cNvSpPr txBox="1">
            <a:spLocks noChangeArrowheads="1"/>
          </p:cNvSpPr>
          <p:nvPr/>
        </p:nvSpPr>
        <p:spPr bwMode="auto">
          <a:xfrm>
            <a:off x="56568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2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  <p:sp>
        <p:nvSpPr>
          <p:cNvPr id="48146" name="Text Box 46"/>
          <p:cNvSpPr txBox="1">
            <a:spLocks noChangeArrowheads="1"/>
          </p:cNvSpPr>
          <p:nvPr/>
        </p:nvSpPr>
        <p:spPr bwMode="auto">
          <a:xfrm>
            <a:off x="8349231" y="5873751"/>
            <a:ext cx="1195841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>
                <a:solidFill>
                  <a:srgbClr val="CC0099"/>
                </a:solidFill>
                <a:latin typeface="Microsoft Sans Serif" pitchFamily="34" charset="0"/>
                <a:ea typeface="宋体" charset="-122"/>
              </a:rPr>
              <a:t>speed = 3</a:t>
            </a:r>
            <a:endParaRPr lang="en-US" altLang="zh-CN" b="1">
              <a:solidFill>
                <a:srgbClr val="009900"/>
              </a:solidFill>
              <a:latin typeface="Microsoft Sans Serif" pitchFamily="34" charset="0"/>
              <a:ea typeface="宋体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6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986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86127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152400"/>
            <a:ext cx="7824788" cy="762000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Multiprocessor Models</a:t>
            </a:r>
            <a:endParaRPr lang="en-US" altLang="zh-CN" sz="4400" dirty="0">
              <a:solidFill>
                <a:schemeClr val="accent2"/>
              </a:solidFill>
              <a:ea typeface="宋体" charset="-122"/>
            </a:endParaRPr>
          </a:p>
        </p:txBody>
      </p:sp>
      <p:sp>
        <p:nvSpPr>
          <p:cNvPr id="49155" name="Line 3"/>
          <p:cNvSpPr>
            <a:spLocks noChangeShapeType="1"/>
          </p:cNvSpPr>
          <p:nvPr/>
        </p:nvSpPr>
        <p:spPr bwMode="auto">
          <a:xfrm>
            <a:off x="1778001" y="1143000"/>
            <a:ext cx="817086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lIns="90488" tIns="44450" rIns="90488" bIns="44450" anchor="ctr"/>
          <a:lstStyle/>
          <a:p>
            <a:endParaRPr lang="zh-CN" altLang="en-US"/>
          </a:p>
        </p:txBody>
      </p:sp>
      <p:sp>
        <p:nvSpPr>
          <p:cNvPr id="49166" name="Rectangle 37"/>
          <p:cNvSpPr>
            <a:spLocks noChangeArrowheads="1"/>
          </p:cNvSpPr>
          <p:nvPr/>
        </p:nvSpPr>
        <p:spPr bwMode="auto">
          <a:xfrm>
            <a:off x="1638300" y="1111250"/>
            <a:ext cx="9029700" cy="1066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r>
              <a:rPr lang="en-US" altLang="zh-CN" dirty="0">
                <a:solidFill>
                  <a:schemeClr val="hlink"/>
                </a:solidFill>
                <a:ea typeface="宋体" charset="-122"/>
              </a:rPr>
              <a:t>Heterogeneous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multiprocessors: each </a:t>
            </a:r>
            <a:r>
              <a:rPr lang="en-US" altLang="zh-CN" dirty="0">
                <a:solidFill>
                  <a:srgbClr val="0000FF"/>
                </a:solidFill>
                <a:ea typeface="宋体" charset="-122"/>
              </a:rPr>
              <a:t>(task, processor)</a:t>
            </a:r>
            <a:r>
              <a:rPr lang="en-US" altLang="zh-CN" dirty="0">
                <a:solidFill>
                  <a:srgbClr val="000000"/>
                </a:solidFill>
                <a:ea typeface="宋体" charset="-122"/>
              </a:rPr>
              <a:t> pair may have a different relative speed, due to specialized processor architectures</a:t>
            </a:r>
          </a:p>
          <a:p>
            <a:pPr>
              <a:lnSpc>
                <a:spcPct val="125000"/>
              </a:lnSpc>
              <a:spcBef>
                <a:spcPct val="20000"/>
              </a:spcBef>
              <a:buClr>
                <a:schemeClr val="hlink"/>
              </a:buClr>
              <a:buSzPct val="110000"/>
              <a:tabLst>
                <a:tab pos="635000" algn="l"/>
                <a:tab pos="1139825" algn="l"/>
              </a:tabLst>
            </a:pPr>
            <a:endParaRPr lang="en-US" altLang="zh-CN" dirty="0">
              <a:solidFill>
                <a:srgbClr val="000000"/>
              </a:solidFill>
              <a:ea typeface="宋体" charset="-122"/>
            </a:endParaRPr>
          </a:p>
        </p:txBody>
      </p:sp>
      <p:grpSp>
        <p:nvGrpSpPr>
          <p:cNvPr id="44" name="Group 6"/>
          <p:cNvGrpSpPr>
            <a:grpSpLocks/>
          </p:cNvGrpSpPr>
          <p:nvPr/>
        </p:nvGrpSpPr>
        <p:grpSpPr bwMode="auto">
          <a:xfrm>
            <a:off x="1466851" y="3552826"/>
            <a:ext cx="8570913" cy="2659063"/>
            <a:chOff x="-36" y="2238"/>
            <a:chExt cx="5399" cy="1675"/>
          </a:xfrm>
        </p:grpSpPr>
        <p:grpSp>
          <p:nvGrpSpPr>
            <p:cNvPr id="45" name="Group 7"/>
            <p:cNvGrpSpPr>
              <a:grpSpLocks/>
            </p:cNvGrpSpPr>
            <p:nvPr/>
          </p:nvGrpSpPr>
          <p:grpSpPr bwMode="auto">
            <a:xfrm>
              <a:off x="550" y="3122"/>
              <a:ext cx="4446" cy="468"/>
              <a:chOff x="550" y="3122"/>
              <a:chExt cx="4446" cy="468"/>
            </a:xfrm>
          </p:grpSpPr>
          <p:sp>
            <p:nvSpPr>
              <p:cNvPr id="85" name="Line 8"/>
              <p:cNvSpPr>
                <a:spLocks noChangeShapeType="1"/>
              </p:cNvSpPr>
              <p:nvPr/>
            </p:nvSpPr>
            <p:spPr bwMode="auto">
              <a:xfrm>
                <a:off x="735" y="3122"/>
                <a:ext cx="0" cy="46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 type="triangle" w="med" len="med"/>
                <a:tailEnd type="triangle" w="med" len="med"/>
              </a:ln>
            </p:spPr>
            <p:txBody>
              <a:bodyPr wrap="none" lIns="90488" tIns="44450" rIns="90488" bIns="44450" anchor="ctr"/>
              <a:lstStyle/>
              <a:p>
                <a:endParaRPr lang="zh-CN" altLang="en-US"/>
              </a:p>
            </p:txBody>
          </p:sp>
          <p:grpSp>
            <p:nvGrpSpPr>
              <p:cNvPr id="86" name="Group 9"/>
              <p:cNvGrpSpPr>
                <a:grpSpLocks/>
              </p:cNvGrpSpPr>
              <p:nvPr/>
            </p:nvGrpSpPr>
            <p:grpSpPr bwMode="auto">
              <a:xfrm>
                <a:off x="550" y="3122"/>
                <a:ext cx="4446" cy="468"/>
                <a:chOff x="550" y="3122"/>
                <a:chExt cx="4446" cy="468"/>
              </a:xfrm>
            </p:grpSpPr>
            <p:sp>
              <p:nvSpPr>
                <p:cNvPr id="87" name="Rectangle 10"/>
                <p:cNvSpPr>
                  <a:spLocks noChangeArrowheads="1"/>
                </p:cNvSpPr>
                <p:nvPr/>
              </p:nvSpPr>
              <p:spPr bwMode="auto">
                <a:xfrm>
                  <a:off x="960" y="3122"/>
                  <a:ext cx="676" cy="451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88" name="Group 11"/>
                <p:cNvGrpSpPr>
                  <a:grpSpLocks/>
                </p:cNvGrpSpPr>
                <p:nvPr/>
              </p:nvGrpSpPr>
              <p:grpSpPr bwMode="auto">
                <a:xfrm>
                  <a:off x="2215" y="3332"/>
                  <a:ext cx="1101" cy="251"/>
                  <a:chOff x="2215" y="3749"/>
                  <a:chExt cx="1101" cy="251"/>
                </a:xfrm>
              </p:grpSpPr>
              <p:sp>
                <p:nvSpPr>
                  <p:cNvPr id="95" name="Rectangle 12"/>
                  <p:cNvSpPr>
                    <a:spLocks noChangeArrowheads="1"/>
                  </p:cNvSpPr>
                  <p:nvPr/>
                </p:nvSpPr>
                <p:spPr bwMode="auto">
                  <a:xfrm>
                    <a:off x="2640" y="3755"/>
                    <a:ext cx="676" cy="225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6" name="Group 13"/>
                  <p:cNvGrpSpPr>
                    <a:grpSpLocks/>
                  </p:cNvGrpSpPr>
                  <p:nvPr/>
                </p:nvGrpSpPr>
                <p:grpSpPr bwMode="auto">
                  <a:xfrm>
                    <a:off x="2215" y="3749"/>
                    <a:ext cx="288" cy="251"/>
                    <a:chOff x="2215" y="3749"/>
                    <a:chExt cx="288" cy="251"/>
                  </a:xfrm>
                </p:grpSpPr>
                <p:sp>
                  <p:nvSpPr>
                    <p:cNvPr id="97" name="Line 14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2471" y="3755"/>
                      <a:ext cx="0" cy="24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8" name="Text Box 15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2215" y="3749"/>
                      <a:ext cx="288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wrap="none"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x/2</a:t>
                      </a:r>
                    </a:p>
                  </p:txBody>
                </p:sp>
              </p:grpSp>
            </p:grpSp>
            <p:grpSp>
              <p:nvGrpSpPr>
                <p:cNvPr id="89" name="Group 16"/>
                <p:cNvGrpSpPr>
                  <a:grpSpLocks/>
                </p:cNvGrpSpPr>
                <p:nvPr/>
              </p:nvGrpSpPr>
              <p:grpSpPr bwMode="auto">
                <a:xfrm>
                  <a:off x="3810" y="3377"/>
                  <a:ext cx="1186" cy="213"/>
                  <a:chOff x="3810" y="3794"/>
                  <a:chExt cx="1186" cy="213"/>
                </a:xfrm>
              </p:grpSpPr>
              <p:sp>
                <p:nvSpPr>
                  <p:cNvPr id="91" name="Rectangle 17"/>
                  <p:cNvSpPr>
                    <a:spLocks noChangeArrowheads="1"/>
                  </p:cNvSpPr>
                  <p:nvPr/>
                </p:nvSpPr>
                <p:spPr bwMode="auto">
                  <a:xfrm>
                    <a:off x="4320" y="3835"/>
                    <a:ext cx="676" cy="150"/>
                  </a:xfrm>
                  <a:prstGeom prst="rect">
                    <a:avLst/>
                  </a:prstGeom>
                  <a:solidFill>
                    <a:srgbClr val="990099">
                      <a:alpha val="50195"/>
                    </a:srgbClr>
                  </a:solidFill>
                  <a:ln w="9525">
                    <a:solidFill>
                      <a:schemeClr val="tx1"/>
                    </a:solidFill>
                    <a:prstDash val="dash"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>
                      <a:ea typeface="宋体" charset="-122"/>
                    </a:endParaRPr>
                  </a:p>
                </p:txBody>
              </p:sp>
              <p:grpSp>
                <p:nvGrpSpPr>
                  <p:cNvPr id="92" name="Group 18"/>
                  <p:cNvGrpSpPr>
                    <a:grpSpLocks/>
                  </p:cNvGrpSpPr>
                  <p:nvPr/>
                </p:nvGrpSpPr>
                <p:grpSpPr bwMode="auto">
                  <a:xfrm>
                    <a:off x="3810" y="3794"/>
                    <a:ext cx="502" cy="213"/>
                    <a:chOff x="3810" y="3794"/>
                    <a:chExt cx="502" cy="213"/>
                  </a:xfrm>
                </p:grpSpPr>
                <p:sp>
                  <p:nvSpPr>
                    <p:cNvPr id="93" name="Line 1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215" y="3835"/>
                      <a:ext cx="0" cy="165"/>
                    </a:xfrm>
                    <a:prstGeom prst="line">
                      <a:avLst/>
                    </a:prstGeom>
                    <a:noFill/>
                    <a:ln w="9525">
                      <a:solidFill>
                        <a:schemeClr val="tx1"/>
                      </a:solidFill>
                      <a:round/>
                      <a:headEnd type="triangle" w="med" len="med"/>
                      <a:tailEnd type="triangle" w="med" len="med"/>
                    </a:ln>
                  </p:spPr>
                  <p:txBody>
                    <a:bodyPr wrap="none" lIns="90488" tIns="44450" rIns="90488" bIns="44450" anchor="ctr"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94" name="Text Box 20"/>
                    <p:cNvSpPr txBox="1">
                      <a:spLocks noChangeArrowheads="1"/>
                    </p:cNvSpPr>
                    <p:nvPr/>
                  </p:nvSpPr>
                  <p:spPr bwMode="auto">
                    <a:xfrm>
                      <a:off x="3810" y="3794"/>
                      <a:ext cx="502" cy="213"/>
                    </a:xfrm>
                    <a:prstGeom prst="rect">
                      <a:avLst/>
                    </a:prstGeom>
                    <a:noFill/>
                    <a:ln w="9525">
                      <a:noFill/>
                      <a:miter lim="800000"/>
                      <a:headEnd/>
                      <a:tailEnd/>
                    </a:ln>
                  </p:spPr>
                  <p:txBody>
                    <a:bodyPr lIns="90488" tIns="44450" rIns="90488" bIns="44450">
                      <a:spAutoFit/>
                    </a:bodyPr>
                    <a:lstStyle/>
                    <a:p>
                      <a:pPr algn="ctr" eaLnBrk="0" hangingPunct="0">
                        <a:lnSpc>
                          <a:spcPct val="110000"/>
                        </a:lnSpc>
                        <a:spcBef>
                          <a:spcPct val="20000"/>
                        </a:spcBef>
                      </a:pPr>
                      <a:r>
                        <a:rPr lang="en-US" altLang="zh-CN" sz="1600">
                          <a:latin typeface="Microsoft Sans Serif" pitchFamily="34" charset="0"/>
                          <a:ea typeface="宋体" charset="-122"/>
                        </a:rPr>
                        <a:t>x/3</a:t>
                      </a:r>
                    </a:p>
                  </p:txBody>
                </p:sp>
              </p:grpSp>
            </p:grpSp>
            <p:sp>
              <p:nvSpPr>
                <p:cNvPr id="90" name="Text Box 21"/>
                <p:cNvSpPr txBox="1">
                  <a:spLocks noChangeArrowheads="1"/>
                </p:cNvSpPr>
                <p:nvPr/>
              </p:nvSpPr>
              <p:spPr bwMode="auto">
                <a:xfrm>
                  <a:off x="550" y="3172"/>
                  <a:ext cx="180" cy="21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x</a:t>
                  </a:r>
                </a:p>
              </p:txBody>
            </p:sp>
          </p:grpSp>
        </p:grpSp>
        <p:grpSp>
          <p:nvGrpSpPr>
            <p:cNvPr id="46" name="Group 22"/>
            <p:cNvGrpSpPr>
              <a:grpSpLocks/>
            </p:cNvGrpSpPr>
            <p:nvPr/>
          </p:nvGrpSpPr>
          <p:grpSpPr bwMode="auto">
            <a:xfrm>
              <a:off x="960" y="2270"/>
              <a:ext cx="4403" cy="1517"/>
              <a:chOff x="960" y="2270"/>
              <a:chExt cx="4403" cy="1517"/>
            </a:xfrm>
          </p:grpSpPr>
          <p:grpSp>
            <p:nvGrpSpPr>
              <p:cNvPr id="75" name="Group 23"/>
              <p:cNvGrpSpPr>
                <a:grpSpLocks/>
              </p:cNvGrpSpPr>
              <p:nvPr/>
            </p:nvGrpSpPr>
            <p:grpSpPr bwMode="auto">
              <a:xfrm>
                <a:off x="960" y="2270"/>
                <a:ext cx="4036" cy="1493"/>
                <a:chOff x="960" y="2687"/>
                <a:chExt cx="4036" cy="1493"/>
              </a:xfrm>
            </p:grpSpPr>
            <p:sp>
              <p:nvSpPr>
                <p:cNvPr id="79" name="Rectangle 24"/>
                <p:cNvSpPr>
                  <a:spLocks noChangeArrowheads="1"/>
                </p:cNvSpPr>
                <p:nvPr/>
              </p:nvSpPr>
              <p:spPr bwMode="auto">
                <a:xfrm>
                  <a:off x="96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0" name="Rectangle 25"/>
                <p:cNvSpPr>
                  <a:spLocks noChangeArrowheads="1"/>
                </p:cNvSpPr>
                <p:nvPr/>
              </p:nvSpPr>
              <p:spPr bwMode="auto">
                <a:xfrm>
                  <a:off x="264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1" name="Rectangle 26"/>
                <p:cNvSpPr>
                  <a:spLocks noChangeArrowheads="1"/>
                </p:cNvSpPr>
                <p:nvPr/>
              </p:nvSpPr>
              <p:spPr bwMode="auto">
                <a:xfrm>
                  <a:off x="4320" y="2687"/>
                  <a:ext cx="676" cy="1303"/>
                </a:xfrm>
                <a:prstGeom prst="rect">
                  <a:avLst/>
                </a:prstGeom>
                <a:noFill/>
                <a:ln w="25400">
                  <a:solidFill>
                    <a:schemeClr val="accent2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82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1112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3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2976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  <p:sp>
              <p:nvSpPr>
                <p:cNvPr id="84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4560" y="3947"/>
                  <a:ext cx="115" cy="233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zh-CN" altLang="zh-CN" b="1">
                    <a:latin typeface="Microsoft Sans Serif" pitchFamily="34" charset="0"/>
                    <a:ea typeface="宋体" charset="-122"/>
                  </a:endParaRPr>
                </a:p>
              </p:txBody>
            </p:sp>
          </p:grpSp>
          <p:sp>
            <p:nvSpPr>
              <p:cNvPr id="76" name="Text Box 30"/>
              <p:cNvSpPr txBox="1">
                <a:spLocks noChangeArrowheads="1"/>
              </p:cNvSpPr>
              <p:nvPr/>
            </p:nvSpPr>
            <p:spPr bwMode="auto">
              <a:xfrm>
                <a:off x="1011" y="3562"/>
                <a:ext cx="389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CPU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7" name="Text Box 31"/>
              <p:cNvSpPr txBox="1">
                <a:spLocks noChangeArrowheads="1"/>
              </p:cNvSpPr>
              <p:nvPr/>
            </p:nvSpPr>
            <p:spPr bwMode="auto">
              <a:xfrm>
                <a:off x="2673" y="3568"/>
                <a:ext cx="652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DSP chip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  <p:sp>
            <p:nvSpPr>
              <p:cNvPr id="78" name="Text Box 32"/>
              <p:cNvSpPr txBox="1">
                <a:spLocks noChangeArrowheads="1"/>
              </p:cNvSpPr>
              <p:nvPr/>
            </p:nvSpPr>
            <p:spPr bwMode="auto">
              <a:xfrm>
                <a:off x="3948" y="3574"/>
                <a:ext cx="1415" cy="21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wrap="none" lIns="90488" tIns="44450" rIns="90488" bIns="44450" anchor="ctr">
                <a:spAutoFit/>
              </a:bodyPr>
              <a:lstStyle/>
              <a:p>
                <a:pPr eaLnBrk="0" hangingPunct="0">
                  <a:lnSpc>
                    <a:spcPct val="110000"/>
                  </a:lnSpc>
                  <a:spcBef>
                    <a:spcPct val="20000"/>
                  </a:spcBef>
                </a:pPr>
                <a:r>
                  <a:rPr lang="en-US" altLang="zh-CN" sz="1600">
                    <a:solidFill>
                      <a:schemeClr val="accent2"/>
                    </a:solidFill>
                    <a:latin typeface="Microsoft Sans Serif" pitchFamily="34" charset="0"/>
                    <a:ea typeface="宋体" charset="-122"/>
                  </a:rPr>
                  <a:t>Graphics co-processor</a:t>
                </a:r>
                <a:endParaRPr lang="en-US" altLang="zh-CN">
                  <a:solidFill>
                    <a:srgbClr val="0000FF"/>
                  </a:solidFill>
                  <a:latin typeface="Microsoft Sans Serif" pitchFamily="34" charset="0"/>
                  <a:ea typeface="宋体" charset="-122"/>
                </a:endParaRPr>
              </a:p>
            </p:txBody>
          </p:sp>
        </p:grpSp>
        <p:sp>
          <p:nvSpPr>
            <p:cNvPr id="47" name="Text Box 33"/>
            <p:cNvSpPr txBox="1">
              <a:spLocks noChangeArrowheads="1"/>
            </p:cNvSpPr>
            <p:nvPr/>
          </p:nvSpPr>
          <p:spPr bwMode="auto">
            <a:xfrm>
              <a:off x="39" y="3519"/>
              <a:ext cx="1074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990099"/>
                  </a:solidFill>
                  <a:latin typeface="Microsoft Sans Serif" pitchFamily="34" charset="0"/>
                  <a:ea typeface="宋体" charset="-122"/>
                </a:rPr>
                <a:t>Graphics-intensive task</a:t>
              </a:r>
              <a:r>
                <a:rPr lang="en-US" altLang="zh-CN" sz="1600">
                  <a:latin typeface="Microsoft Sans Serif" pitchFamily="34" charset="0"/>
                  <a:ea typeface="宋体" charset="-122"/>
                </a:rPr>
                <a:t>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sp>
          <p:nvSpPr>
            <p:cNvPr id="48" name="Text Box 34"/>
            <p:cNvSpPr txBox="1">
              <a:spLocks noChangeArrowheads="1"/>
            </p:cNvSpPr>
            <p:nvPr/>
          </p:nvSpPr>
          <p:spPr bwMode="auto">
            <a:xfrm>
              <a:off x="-36" y="2527"/>
              <a:ext cx="1218" cy="39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90488" tIns="44450" rIns="90488" bIns="44450" anchor="ctr">
              <a:spAutoFit/>
            </a:bodyPr>
            <a:lstStyle/>
            <a:p>
              <a:pPr eaLnBrk="0" hangingPunct="0">
                <a:lnSpc>
                  <a:spcPct val="110000"/>
                </a:lnSpc>
                <a:spcBef>
                  <a:spcPct val="20000"/>
                </a:spcBef>
              </a:pPr>
              <a:r>
                <a:rPr lang="en-US" altLang="zh-CN" sz="1600">
                  <a:solidFill>
                    <a:srgbClr val="009900"/>
                  </a:solidFill>
                  <a:latin typeface="Microsoft Sans Serif" pitchFamily="34" charset="0"/>
                  <a:ea typeface="宋体" charset="-122"/>
                </a:rPr>
                <a:t>Number-crunching task:</a:t>
              </a:r>
              <a:endParaRPr lang="en-US" altLang="zh-CN">
                <a:latin typeface="Microsoft Sans Serif" pitchFamily="34" charset="0"/>
                <a:ea typeface="宋体" charset="-122"/>
              </a:endParaRPr>
            </a:p>
          </p:txBody>
        </p:sp>
        <p:grpSp>
          <p:nvGrpSpPr>
            <p:cNvPr id="49" name="Group 35"/>
            <p:cNvGrpSpPr>
              <a:grpSpLocks/>
            </p:cNvGrpSpPr>
            <p:nvPr/>
          </p:nvGrpSpPr>
          <p:grpSpPr bwMode="auto">
            <a:xfrm>
              <a:off x="614" y="2238"/>
              <a:ext cx="4382" cy="1353"/>
              <a:chOff x="614" y="2238"/>
              <a:chExt cx="4382" cy="1353"/>
            </a:xfrm>
          </p:grpSpPr>
          <p:sp>
            <p:nvSpPr>
              <p:cNvPr id="50" name="Rectangle 36"/>
              <p:cNvSpPr>
                <a:spLocks noChangeArrowheads="1"/>
              </p:cNvSpPr>
              <p:nvPr/>
            </p:nvSpPr>
            <p:spPr bwMode="auto">
              <a:xfrm>
                <a:off x="960" y="3123"/>
                <a:ext cx="676" cy="451"/>
              </a:xfrm>
              <a:prstGeom prst="rect">
                <a:avLst/>
              </a:prstGeom>
              <a:solidFill>
                <a:srgbClr val="990099">
                  <a:alpha val="50195"/>
                </a:srgb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lIns="90488" tIns="44450" rIns="90488" bIns="44450" anchor="ctr"/>
              <a:lstStyle/>
              <a:p>
                <a:endParaRPr lang="zh-CN" altLang="en-US">
                  <a:ea typeface="宋体" charset="-122"/>
                </a:endParaRPr>
              </a:p>
            </p:txBody>
          </p:sp>
          <p:grpSp>
            <p:nvGrpSpPr>
              <p:cNvPr id="51" name="Group 37"/>
              <p:cNvGrpSpPr>
                <a:grpSpLocks/>
              </p:cNvGrpSpPr>
              <p:nvPr/>
            </p:nvGrpSpPr>
            <p:grpSpPr bwMode="auto">
              <a:xfrm>
                <a:off x="2215" y="3333"/>
                <a:ext cx="1101" cy="251"/>
                <a:chOff x="2215" y="3749"/>
                <a:chExt cx="1101" cy="251"/>
              </a:xfrm>
            </p:grpSpPr>
            <p:sp>
              <p:nvSpPr>
                <p:cNvPr id="71" name="Rectangle 38"/>
                <p:cNvSpPr>
                  <a:spLocks noChangeArrowheads="1"/>
                </p:cNvSpPr>
                <p:nvPr/>
              </p:nvSpPr>
              <p:spPr bwMode="auto">
                <a:xfrm>
                  <a:off x="2640" y="3755"/>
                  <a:ext cx="676" cy="225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72" name="Group 39"/>
                <p:cNvGrpSpPr>
                  <a:grpSpLocks/>
                </p:cNvGrpSpPr>
                <p:nvPr/>
              </p:nvGrpSpPr>
              <p:grpSpPr bwMode="auto">
                <a:xfrm>
                  <a:off x="2215" y="3749"/>
                  <a:ext cx="288" cy="251"/>
                  <a:chOff x="2215" y="3749"/>
                  <a:chExt cx="288" cy="251"/>
                </a:xfrm>
              </p:grpSpPr>
              <p:sp>
                <p:nvSpPr>
                  <p:cNvPr id="73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4" name="Text Box 4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15" y="3749"/>
                    <a:ext cx="288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x/2</a:t>
                    </a:r>
                  </a:p>
                </p:txBody>
              </p:sp>
            </p:grpSp>
          </p:grpSp>
          <p:grpSp>
            <p:nvGrpSpPr>
              <p:cNvPr id="52" name="Group 42"/>
              <p:cNvGrpSpPr>
                <a:grpSpLocks/>
              </p:cNvGrpSpPr>
              <p:nvPr/>
            </p:nvGrpSpPr>
            <p:grpSpPr bwMode="auto">
              <a:xfrm>
                <a:off x="3810" y="3378"/>
                <a:ext cx="1186" cy="213"/>
                <a:chOff x="3810" y="3794"/>
                <a:chExt cx="1186" cy="213"/>
              </a:xfrm>
            </p:grpSpPr>
            <p:sp>
              <p:nvSpPr>
                <p:cNvPr id="67" name="Rectangle 43"/>
                <p:cNvSpPr>
                  <a:spLocks noChangeArrowheads="1"/>
                </p:cNvSpPr>
                <p:nvPr/>
              </p:nvSpPr>
              <p:spPr bwMode="auto">
                <a:xfrm>
                  <a:off x="4320" y="3835"/>
                  <a:ext cx="676" cy="150"/>
                </a:xfrm>
                <a:prstGeom prst="rect">
                  <a:avLst/>
                </a:prstGeom>
                <a:solidFill>
                  <a:srgbClr val="990099">
                    <a:alpha val="50195"/>
                  </a:srgbClr>
                </a:solidFill>
                <a:ln w="9525">
                  <a:solidFill>
                    <a:schemeClr val="tx1"/>
                  </a:solidFill>
                  <a:prstDash val="dash"/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8" name="Group 44"/>
                <p:cNvGrpSpPr>
                  <a:grpSpLocks/>
                </p:cNvGrpSpPr>
                <p:nvPr/>
              </p:nvGrpSpPr>
              <p:grpSpPr bwMode="auto">
                <a:xfrm>
                  <a:off x="3810" y="3794"/>
                  <a:ext cx="502" cy="213"/>
                  <a:chOff x="3810" y="3794"/>
                  <a:chExt cx="502" cy="213"/>
                </a:xfrm>
              </p:grpSpPr>
              <p:sp>
                <p:nvSpPr>
                  <p:cNvPr id="69" name="Line 45"/>
                  <p:cNvSpPr>
                    <a:spLocks noChangeShapeType="1"/>
                  </p:cNvSpPr>
                  <p:nvPr/>
                </p:nvSpPr>
                <p:spPr bwMode="auto">
                  <a:xfrm>
                    <a:off x="4215" y="3835"/>
                    <a:ext cx="0" cy="16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70" name="Text Box 46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3810" y="3794"/>
                    <a:ext cx="502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x/3</a:t>
                    </a:r>
                  </a:p>
                </p:txBody>
              </p:sp>
            </p:grpSp>
          </p:grpSp>
          <p:grpSp>
            <p:nvGrpSpPr>
              <p:cNvPr id="53" name="Group 47"/>
              <p:cNvGrpSpPr>
                <a:grpSpLocks/>
              </p:cNvGrpSpPr>
              <p:nvPr/>
            </p:nvGrpSpPr>
            <p:grpSpPr bwMode="auto">
              <a:xfrm>
                <a:off x="614" y="2272"/>
                <a:ext cx="1022" cy="278"/>
                <a:chOff x="614" y="2688"/>
                <a:chExt cx="1022" cy="278"/>
              </a:xfrm>
            </p:grpSpPr>
            <p:sp>
              <p:nvSpPr>
                <p:cNvPr id="63" name="Rectangle 48"/>
                <p:cNvSpPr>
                  <a:spLocks noChangeArrowheads="1"/>
                </p:cNvSpPr>
                <p:nvPr/>
              </p:nvSpPr>
              <p:spPr bwMode="auto">
                <a:xfrm>
                  <a:off x="960" y="2688"/>
                  <a:ext cx="676" cy="278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64" name="Group 49"/>
                <p:cNvGrpSpPr>
                  <a:grpSpLocks/>
                </p:cNvGrpSpPr>
                <p:nvPr/>
              </p:nvGrpSpPr>
              <p:grpSpPr bwMode="auto">
                <a:xfrm>
                  <a:off x="614" y="2715"/>
                  <a:ext cx="201" cy="251"/>
                  <a:chOff x="2270" y="3749"/>
                  <a:chExt cx="201" cy="251"/>
                </a:xfrm>
              </p:grpSpPr>
              <p:sp>
                <p:nvSpPr>
                  <p:cNvPr id="65" name="Line 50"/>
                  <p:cNvSpPr>
                    <a:spLocks noChangeShapeType="1"/>
                  </p:cNvSpPr>
                  <p:nvPr/>
                </p:nvSpPr>
                <p:spPr bwMode="auto">
                  <a:xfrm>
                    <a:off x="2471" y="3755"/>
                    <a:ext cx="0" cy="2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66" name="Text Box 51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2270" y="3749"/>
                    <a:ext cx="180" cy="213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  <p:grpSp>
            <p:nvGrpSpPr>
              <p:cNvPr id="54" name="Group 52"/>
              <p:cNvGrpSpPr>
                <a:grpSpLocks/>
              </p:cNvGrpSpPr>
              <p:nvPr/>
            </p:nvGrpSpPr>
            <p:grpSpPr bwMode="auto">
              <a:xfrm>
                <a:off x="3777" y="2280"/>
                <a:ext cx="1219" cy="511"/>
                <a:chOff x="3777" y="2696"/>
                <a:chExt cx="1219" cy="675"/>
              </a:xfrm>
            </p:grpSpPr>
            <p:sp>
              <p:nvSpPr>
                <p:cNvPr id="60" name="Rectangle 53"/>
                <p:cNvSpPr>
                  <a:spLocks noChangeArrowheads="1"/>
                </p:cNvSpPr>
                <p:nvPr/>
              </p:nvSpPr>
              <p:spPr bwMode="auto">
                <a:xfrm>
                  <a:off x="4320" y="2696"/>
                  <a:ext cx="676" cy="675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sp>
              <p:nvSpPr>
                <p:cNvPr id="61" name="Line 54"/>
                <p:cNvSpPr>
                  <a:spLocks noChangeShapeType="1"/>
                </p:cNvSpPr>
                <p:nvPr/>
              </p:nvSpPr>
              <p:spPr bwMode="auto">
                <a:xfrm>
                  <a:off x="4175" y="2721"/>
                  <a:ext cx="0" cy="65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 type="triangle" w="med" len="med"/>
                  <a:tailEnd type="triangle" w="med" len="med"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/>
                </a:p>
              </p:txBody>
            </p:sp>
            <p:sp>
              <p:nvSpPr>
                <p:cNvPr id="62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77" y="2746"/>
                  <a:ext cx="399" cy="562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wrap="none" lIns="90488" tIns="44450" rIns="90488" bIns="44450">
                  <a:spAutoFit/>
                </a:bodyPr>
                <a:lstStyle/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endParaRPr lang="en-US" altLang="zh-CN" sz="1600">
                    <a:solidFill>
                      <a:srgbClr val="0000FF"/>
                    </a:solidFill>
                    <a:latin typeface="Microsoft Sans Serif" pitchFamily="34" charset="0"/>
                    <a:ea typeface="宋体" charset="-122"/>
                  </a:endParaRPr>
                </a:p>
                <a:p>
                  <a:pPr algn="ctr" eaLnBrk="0" hangingPunct="0">
                    <a:lnSpc>
                      <a:spcPct val="110000"/>
                    </a:lnSpc>
                    <a:spcBef>
                      <a:spcPct val="20000"/>
                    </a:spcBef>
                  </a:pPr>
                  <a:r>
                    <a:rPr lang="en-US" altLang="zh-CN" sz="1600">
                      <a:latin typeface="Microsoft Sans Serif" pitchFamily="34" charset="0"/>
                      <a:ea typeface="宋体" charset="-122"/>
                    </a:rPr>
                    <a:t>1.5 y</a:t>
                  </a:r>
                </a:p>
              </p:txBody>
            </p:sp>
          </p:grpSp>
          <p:grpSp>
            <p:nvGrpSpPr>
              <p:cNvPr id="55" name="Group 56"/>
              <p:cNvGrpSpPr>
                <a:grpSpLocks/>
              </p:cNvGrpSpPr>
              <p:nvPr/>
            </p:nvGrpSpPr>
            <p:grpSpPr bwMode="auto">
              <a:xfrm>
                <a:off x="2333" y="2238"/>
                <a:ext cx="981" cy="452"/>
                <a:chOff x="4007" y="2681"/>
                <a:chExt cx="981" cy="145"/>
              </a:xfrm>
            </p:grpSpPr>
            <p:sp>
              <p:nvSpPr>
                <p:cNvPr id="56" name="Rectangle 57"/>
                <p:cNvSpPr>
                  <a:spLocks noChangeArrowheads="1"/>
                </p:cNvSpPr>
                <p:nvPr/>
              </p:nvSpPr>
              <p:spPr bwMode="auto">
                <a:xfrm>
                  <a:off x="4312" y="2688"/>
                  <a:ext cx="676" cy="92"/>
                </a:xfrm>
                <a:prstGeom prst="rect">
                  <a:avLst/>
                </a:prstGeom>
                <a:solidFill>
                  <a:srgbClr val="009900">
                    <a:alpha val="50195"/>
                  </a:srgbClr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lIns="90488" tIns="44450" rIns="90488" bIns="44450" anchor="ctr"/>
                <a:lstStyle/>
                <a:p>
                  <a:endParaRPr lang="zh-CN" altLang="en-US">
                    <a:ea typeface="宋体" charset="-122"/>
                  </a:endParaRPr>
                </a:p>
              </p:txBody>
            </p:sp>
            <p:grpSp>
              <p:nvGrpSpPr>
                <p:cNvPr id="57" name="Group 58"/>
                <p:cNvGrpSpPr>
                  <a:grpSpLocks/>
                </p:cNvGrpSpPr>
                <p:nvPr/>
              </p:nvGrpSpPr>
              <p:grpSpPr bwMode="auto">
                <a:xfrm>
                  <a:off x="4007" y="2681"/>
                  <a:ext cx="232" cy="145"/>
                  <a:chOff x="4007" y="2681"/>
                  <a:chExt cx="232" cy="145"/>
                </a:xfrm>
              </p:grpSpPr>
              <p:sp>
                <p:nvSpPr>
                  <p:cNvPr id="58" name="Line 59"/>
                  <p:cNvSpPr>
                    <a:spLocks noChangeShapeType="1"/>
                  </p:cNvSpPr>
                  <p:nvPr/>
                </p:nvSpPr>
                <p:spPr bwMode="auto">
                  <a:xfrm>
                    <a:off x="4239" y="2681"/>
                    <a:ext cx="0" cy="145"/>
                  </a:xfrm>
                  <a:prstGeom prst="line">
                    <a:avLst/>
                  </a:prstGeom>
                  <a:noFill/>
                  <a:ln w="9525">
                    <a:solidFill>
                      <a:schemeClr val="tx1"/>
                    </a:solidFill>
                    <a:round/>
                    <a:headEnd type="triangle" w="med" len="med"/>
                    <a:tailEnd type="triangle" w="med" len="med"/>
                  </a:ln>
                </p:spPr>
                <p:txBody>
                  <a:bodyPr wrap="none" lIns="90488" tIns="44450" rIns="90488" bIns="44450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59" name="Text Box 60"/>
                  <p:cNvSpPr txBox="1">
                    <a:spLocks noChangeArrowheads="1"/>
                  </p:cNvSpPr>
                  <p:nvPr/>
                </p:nvSpPr>
                <p:spPr bwMode="auto">
                  <a:xfrm>
                    <a:off x="4007" y="2715"/>
                    <a:ext cx="180" cy="68"/>
                  </a:xfrm>
                  <a:prstGeom prst="rect">
                    <a:avLst/>
                  </a:prstGeom>
                  <a:noFill/>
                  <a:ln w="9525">
                    <a:noFill/>
                    <a:miter lim="800000"/>
                    <a:headEnd/>
                    <a:tailEnd/>
                  </a:ln>
                </p:spPr>
                <p:txBody>
                  <a:bodyPr wrap="none" lIns="90488" tIns="44450" rIns="90488" bIns="44450">
                    <a:spAutoFit/>
                  </a:bodyPr>
                  <a:lstStyle/>
                  <a:p>
                    <a:pPr algn="ctr" eaLnBrk="0" hangingPunct="0">
                      <a:lnSpc>
                        <a:spcPct val="110000"/>
                      </a:lnSpc>
                      <a:spcBef>
                        <a:spcPct val="20000"/>
                      </a:spcBef>
                    </a:pPr>
                    <a:r>
                      <a:rPr lang="en-US" altLang="zh-CN" sz="1600">
                        <a:latin typeface="Microsoft Sans Serif" pitchFamily="34" charset="0"/>
                        <a:ea typeface="宋体" charset="-122"/>
                      </a:rPr>
                      <a:t>y</a:t>
                    </a:r>
                  </a:p>
                </p:txBody>
              </p:sp>
            </p:grpSp>
          </p:grpSp>
        </p:grpSp>
      </p:grpSp>
      <p:sp>
        <p:nvSpPr>
          <p:cNvPr id="99" name="Text Box 13"/>
          <p:cNvSpPr txBox="1">
            <a:spLocks noChangeArrowheads="1"/>
          </p:cNvSpPr>
          <p:nvPr/>
        </p:nvSpPr>
        <p:spPr bwMode="auto">
          <a:xfrm>
            <a:off x="1791358" y="2557462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990099"/>
                </a:solidFill>
                <a:latin typeface="Microsoft Sans Serif" pitchFamily="34" charset="0"/>
                <a:ea typeface="宋体" charset="-122"/>
              </a:rPr>
              <a:t>Task T1</a:t>
            </a:r>
          </a:p>
        </p:txBody>
      </p:sp>
      <p:sp>
        <p:nvSpPr>
          <p:cNvPr id="100" name="Text Box 15"/>
          <p:cNvSpPr txBox="1">
            <a:spLocks noChangeArrowheads="1"/>
          </p:cNvSpPr>
          <p:nvPr/>
        </p:nvSpPr>
        <p:spPr bwMode="auto">
          <a:xfrm>
            <a:off x="3220108" y="2555876"/>
            <a:ext cx="1013099" cy="3696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>
              <a:lnSpc>
                <a:spcPct val="11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9900"/>
                </a:solidFill>
                <a:latin typeface="Microsoft Sans Serif" pitchFamily="34" charset="0"/>
                <a:ea typeface="宋体" charset="-122"/>
              </a:rPr>
              <a:t>Task T2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0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9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524000" y="914400"/>
            <a:ext cx="8610600" cy="5214938"/>
          </a:xfrm>
        </p:spPr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All ready jobs are kept in a common (global) queue; when selected for execution, a job can be dispatched to an arbitrary processor, even after being preempted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Partitioned scheduling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Each task may only execute on a specific processor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2135188" y="4419600"/>
            <a:ext cx="3600450" cy="1943100"/>
            <a:chOff x="1701" y="845"/>
            <a:chExt cx="3554" cy="1859"/>
          </a:xfrm>
        </p:grpSpPr>
        <p:sp>
          <p:nvSpPr>
            <p:cNvPr id="31791" name="Rectangle 4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2" name="Oval 5"/>
            <p:cNvSpPr>
              <a:spLocks noChangeArrowheads="1"/>
            </p:cNvSpPr>
            <p:nvPr/>
          </p:nvSpPr>
          <p:spPr bwMode="auto">
            <a:xfrm>
              <a:off x="4560" y="845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93" name="Oval 6"/>
            <p:cNvSpPr>
              <a:spLocks noChangeArrowheads="1"/>
            </p:cNvSpPr>
            <p:nvPr/>
          </p:nvSpPr>
          <p:spPr bwMode="auto">
            <a:xfrm>
              <a:off x="4560" y="1547"/>
              <a:ext cx="425" cy="455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94" name="Oval 7"/>
            <p:cNvSpPr>
              <a:spLocks noChangeArrowheads="1"/>
            </p:cNvSpPr>
            <p:nvPr/>
          </p:nvSpPr>
          <p:spPr bwMode="auto">
            <a:xfrm>
              <a:off x="4560" y="2250"/>
              <a:ext cx="425" cy="454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b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95" name="Rectangle 8"/>
            <p:cNvSpPr>
              <a:spLocks noChangeArrowheads="1"/>
            </p:cNvSpPr>
            <p:nvPr/>
          </p:nvSpPr>
          <p:spPr bwMode="auto">
            <a:xfrm>
              <a:off x="5023" y="928"/>
              <a:ext cx="232" cy="247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6" name="Rectangle 9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7" name="Rectangle 10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8" name="Rectangle 11"/>
            <p:cNvSpPr>
              <a:spLocks noChangeArrowheads="1"/>
            </p:cNvSpPr>
            <p:nvPr/>
          </p:nvSpPr>
          <p:spPr bwMode="auto">
            <a:xfrm>
              <a:off x="5023" y="1630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99" name="Rectangle 12"/>
            <p:cNvSpPr>
              <a:spLocks noChangeArrowheads="1"/>
            </p:cNvSpPr>
            <p:nvPr/>
          </p:nvSpPr>
          <p:spPr bwMode="auto">
            <a:xfrm>
              <a:off x="5023" y="2332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16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0" name="Line 13"/>
            <p:cNvSpPr>
              <a:spLocks noChangeShapeType="1"/>
            </p:cNvSpPr>
            <p:nvPr/>
          </p:nvSpPr>
          <p:spPr bwMode="auto">
            <a:xfrm>
              <a:off x="3555" y="1795"/>
              <a:ext cx="10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1" name="Line 14"/>
            <p:cNvSpPr>
              <a:spLocks noChangeShapeType="1"/>
            </p:cNvSpPr>
            <p:nvPr/>
          </p:nvSpPr>
          <p:spPr bwMode="auto">
            <a:xfrm>
              <a:off x="4096" y="1093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2" name="Line 15"/>
            <p:cNvSpPr>
              <a:spLocks noChangeShapeType="1"/>
            </p:cNvSpPr>
            <p:nvPr/>
          </p:nvSpPr>
          <p:spPr bwMode="auto">
            <a:xfrm>
              <a:off x="4096" y="2497"/>
              <a:ext cx="464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3" name="Line 16"/>
            <p:cNvSpPr>
              <a:spLocks noChangeShapeType="1"/>
            </p:cNvSpPr>
            <p:nvPr/>
          </p:nvSpPr>
          <p:spPr bwMode="auto">
            <a:xfrm>
              <a:off x="4096" y="1093"/>
              <a:ext cx="0" cy="140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/>
            </a:p>
          </p:txBody>
        </p:sp>
        <p:sp>
          <p:nvSpPr>
            <p:cNvPr id="31804" name="Rectangle 17" descr="30%"/>
            <p:cNvSpPr>
              <a:spLocks noChangeArrowheads="1"/>
            </p:cNvSpPr>
            <p:nvPr/>
          </p:nvSpPr>
          <p:spPr bwMode="auto">
            <a:xfrm>
              <a:off x="2937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5" name="Rectangle 18"/>
            <p:cNvSpPr>
              <a:spLocks noChangeArrowheads="1"/>
            </p:cNvSpPr>
            <p:nvPr/>
          </p:nvSpPr>
          <p:spPr bwMode="auto">
            <a:xfrm>
              <a:off x="2976" y="1671"/>
              <a:ext cx="232" cy="248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06" name="Rectangle 19" descr="30%"/>
            <p:cNvSpPr>
              <a:spLocks noChangeArrowheads="1"/>
            </p:cNvSpPr>
            <p:nvPr/>
          </p:nvSpPr>
          <p:spPr bwMode="auto">
            <a:xfrm>
              <a:off x="3246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7" name="Rectangle 20" descr="30%"/>
            <p:cNvSpPr>
              <a:spLocks noChangeArrowheads="1"/>
            </p:cNvSpPr>
            <p:nvPr/>
          </p:nvSpPr>
          <p:spPr bwMode="auto">
            <a:xfrm>
              <a:off x="2628" y="1589"/>
              <a:ext cx="309" cy="413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8" name="Rectangle 21" descr="20%"/>
            <p:cNvSpPr>
              <a:spLocks noChangeArrowheads="1"/>
            </p:cNvSpPr>
            <p:nvPr/>
          </p:nvSpPr>
          <p:spPr bwMode="auto">
            <a:xfrm>
              <a:off x="2319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09" name="Rectangle 22" descr="20%"/>
            <p:cNvSpPr>
              <a:spLocks noChangeArrowheads="1"/>
            </p:cNvSpPr>
            <p:nvPr/>
          </p:nvSpPr>
          <p:spPr bwMode="auto">
            <a:xfrm>
              <a:off x="2010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0" name="Rectangle 23" descr="20%"/>
            <p:cNvSpPr>
              <a:spLocks noChangeArrowheads="1"/>
            </p:cNvSpPr>
            <p:nvPr/>
          </p:nvSpPr>
          <p:spPr bwMode="auto">
            <a:xfrm>
              <a:off x="1701" y="1589"/>
              <a:ext cx="309" cy="413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b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811" name="Rectangle 24"/>
            <p:cNvSpPr>
              <a:spLocks noChangeArrowheads="1"/>
            </p:cNvSpPr>
            <p:nvPr/>
          </p:nvSpPr>
          <p:spPr bwMode="auto">
            <a:xfrm>
              <a:off x="3285" y="1671"/>
              <a:ext cx="232" cy="248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2" name="Rectangle 25"/>
            <p:cNvSpPr>
              <a:spLocks noChangeArrowheads="1"/>
            </p:cNvSpPr>
            <p:nvPr/>
          </p:nvSpPr>
          <p:spPr bwMode="auto">
            <a:xfrm>
              <a:off x="2667" y="1671"/>
              <a:ext cx="232" cy="248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3" name="Rectangle 26"/>
            <p:cNvSpPr>
              <a:spLocks noChangeArrowheads="1"/>
            </p:cNvSpPr>
            <p:nvPr/>
          </p:nvSpPr>
          <p:spPr bwMode="auto">
            <a:xfrm>
              <a:off x="2358" y="1671"/>
              <a:ext cx="232" cy="248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814" name="Rectangle 27"/>
            <p:cNvSpPr>
              <a:spLocks noChangeArrowheads="1"/>
            </p:cNvSpPr>
            <p:nvPr/>
          </p:nvSpPr>
          <p:spPr bwMode="auto">
            <a:xfrm>
              <a:off x="2049" y="1671"/>
              <a:ext cx="231" cy="248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</p:grpSp>
      <p:sp>
        <p:nvSpPr>
          <p:cNvPr id="31751" name="Rectangle 28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>
                <a:ea typeface="宋体" charset="-122"/>
              </a:rPr>
              <a:t>Global vs partitioned scheduling</a:t>
            </a:r>
          </a:p>
        </p:txBody>
      </p:sp>
      <p:grpSp>
        <p:nvGrpSpPr>
          <p:cNvPr id="3" name="Group 29"/>
          <p:cNvGrpSpPr>
            <a:grpSpLocks/>
          </p:cNvGrpSpPr>
          <p:nvPr/>
        </p:nvGrpSpPr>
        <p:grpSpPr bwMode="auto">
          <a:xfrm>
            <a:off x="6383338" y="4416425"/>
            <a:ext cx="3600450" cy="1943100"/>
            <a:chOff x="3061" y="1344"/>
            <a:chExt cx="2268" cy="1224"/>
          </a:xfrm>
        </p:grpSpPr>
        <p:sp>
          <p:nvSpPr>
            <p:cNvPr id="31757" name="Rectangle 30" descr="20%"/>
            <p:cNvSpPr>
              <a:spLocks noChangeArrowheads="1"/>
            </p:cNvSpPr>
            <p:nvPr/>
          </p:nvSpPr>
          <p:spPr bwMode="auto">
            <a:xfrm>
              <a:off x="3848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8" name="Rectangle 31" descr="20%"/>
            <p:cNvSpPr>
              <a:spLocks noChangeArrowheads="1"/>
            </p:cNvSpPr>
            <p:nvPr/>
          </p:nvSpPr>
          <p:spPr bwMode="auto">
            <a:xfrm>
              <a:off x="3848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59" name="Rectangle 32" descr="20%"/>
            <p:cNvSpPr>
              <a:spLocks noChangeArrowheads="1"/>
            </p:cNvSpPr>
            <p:nvPr/>
          </p:nvSpPr>
          <p:spPr bwMode="auto">
            <a:xfrm>
              <a:off x="365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60" name="Rectangle 33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1" name="Oval 34"/>
            <p:cNvSpPr>
              <a:spLocks noChangeArrowheads="1"/>
            </p:cNvSpPr>
            <p:nvPr/>
          </p:nvSpPr>
          <p:spPr bwMode="auto">
            <a:xfrm>
              <a:off x="4885" y="1344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CPU1</a:t>
              </a:r>
            </a:p>
          </p:txBody>
        </p:sp>
        <p:sp>
          <p:nvSpPr>
            <p:cNvPr id="31762" name="Oval 35"/>
            <p:cNvSpPr>
              <a:spLocks noChangeArrowheads="1"/>
            </p:cNvSpPr>
            <p:nvPr/>
          </p:nvSpPr>
          <p:spPr bwMode="auto">
            <a:xfrm>
              <a:off x="4885" y="1806"/>
              <a:ext cx="272" cy="300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CPU2</a:t>
              </a:r>
            </a:p>
          </p:txBody>
        </p:sp>
        <p:sp>
          <p:nvSpPr>
            <p:cNvPr id="31763" name="Oval 36"/>
            <p:cNvSpPr>
              <a:spLocks noChangeArrowheads="1"/>
            </p:cNvSpPr>
            <p:nvPr/>
          </p:nvSpPr>
          <p:spPr bwMode="auto">
            <a:xfrm>
              <a:off x="4885" y="2269"/>
              <a:ext cx="272" cy="299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algn="ctr"/>
              <a:r>
                <a:rPr lang="it-IT" altLang="zh-CN" sz="1100">
                  <a:solidFill>
                    <a:srgbClr val="000000"/>
                  </a:solidFill>
                  <a:ea typeface="宋体" charset="-122"/>
                </a:rPr>
                <a:t>CPU</a:t>
              </a:r>
              <a:r>
                <a:rPr lang="en-US" altLang="zh-CN" sz="1100">
                  <a:solidFill>
                    <a:srgbClr val="000000"/>
                  </a:solidFill>
                  <a:ea typeface="宋体" charset="-122"/>
                </a:rPr>
                <a:t>3</a:t>
              </a:r>
              <a:endParaRPr lang="it-IT" altLang="zh-CN" sz="1100">
                <a:solidFill>
                  <a:srgbClr val="000000"/>
                </a:solidFill>
                <a:ea typeface="宋体" charset="-122"/>
              </a:endParaRPr>
            </a:p>
          </p:txBody>
        </p:sp>
        <p:sp>
          <p:nvSpPr>
            <p:cNvPr id="31764" name="Rectangle 37"/>
            <p:cNvSpPr>
              <a:spLocks noChangeArrowheads="1"/>
            </p:cNvSpPr>
            <p:nvPr/>
          </p:nvSpPr>
          <p:spPr bwMode="auto">
            <a:xfrm>
              <a:off x="5181" y="1399"/>
              <a:ext cx="148" cy="162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5" name="Rectangle 38"/>
            <p:cNvSpPr>
              <a:spLocks noChangeArrowheads="1"/>
            </p:cNvSpPr>
            <p:nvPr/>
          </p:nvSpPr>
          <p:spPr bwMode="auto">
            <a:xfrm>
              <a:off x="5181" y="2323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6" name="Rectangle 39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Ctr="1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endParaRPr lang="en-US" altLang="zh-CN" sz="2000"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7" name="Rectangle 40"/>
            <p:cNvSpPr>
              <a:spLocks noChangeArrowheads="1"/>
            </p:cNvSpPr>
            <p:nvPr/>
          </p:nvSpPr>
          <p:spPr bwMode="auto">
            <a:xfrm>
              <a:off x="5181" y="1861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16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16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16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68" name="Line 41"/>
            <p:cNvSpPr>
              <a:spLocks noChangeShapeType="1"/>
            </p:cNvSpPr>
            <p:nvPr/>
          </p:nvSpPr>
          <p:spPr bwMode="auto">
            <a:xfrm>
              <a:off x="4244" y="1969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69" name="Rectangle 42" descr="30%"/>
            <p:cNvSpPr>
              <a:spLocks noChangeArrowheads="1"/>
            </p:cNvSpPr>
            <p:nvPr/>
          </p:nvSpPr>
          <p:spPr bwMode="auto">
            <a:xfrm>
              <a:off x="4047" y="1834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0" name="Rectangle 43" descr="20%"/>
            <p:cNvSpPr>
              <a:spLocks noChangeArrowheads="1"/>
            </p:cNvSpPr>
            <p:nvPr/>
          </p:nvSpPr>
          <p:spPr bwMode="auto">
            <a:xfrm>
              <a:off x="3455" y="1834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1" name="Rectangle 44" descr="20%"/>
            <p:cNvSpPr>
              <a:spLocks noChangeArrowheads="1"/>
            </p:cNvSpPr>
            <p:nvPr/>
          </p:nvSpPr>
          <p:spPr bwMode="auto">
            <a:xfrm>
              <a:off x="3258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2" name="Rectangle 45" descr="20%"/>
            <p:cNvSpPr>
              <a:spLocks noChangeArrowheads="1"/>
            </p:cNvSpPr>
            <p:nvPr/>
          </p:nvSpPr>
          <p:spPr bwMode="auto">
            <a:xfrm>
              <a:off x="306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3" name="Rectangle 46"/>
            <p:cNvSpPr>
              <a:spLocks noChangeArrowheads="1"/>
            </p:cNvSpPr>
            <p:nvPr/>
          </p:nvSpPr>
          <p:spPr bwMode="auto">
            <a:xfrm>
              <a:off x="3878" y="1888"/>
              <a:ext cx="149" cy="163"/>
            </a:xfrm>
            <a:prstGeom prst="rect">
              <a:avLst/>
            </a:prstGeom>
            <a:solidFill>
              <a:srgbClr val="008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3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74" name="Line 47"/>
            <p:cNvSpPr>
              <a:spLocks noChangeShapeType="1"/>
            </p:cNvSpPr>
            <p:nvPr/>
          </p:nvSpPr>
          <p:spPr bwMode="auto">
            <a:xfrm>
              <a:off x="4241" y="1525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5" name="Line 48"/>
            <p:cNvSpPr>
              <a:spLocks noChangeShapeType="1"/>
            </p:cNvSpPr>
            <p:nvPr/>
          </p:nvSpPr>
          <p:spPr bwMode="auto">
            <a:xfrm>
              <a:off x="4241" y="2432"/>
              <a:ext cx="641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pPr algn="ctr"/>
              <a:endParaRPr lang="zh-CN" altLang="en-US" sz="2000"/>
            </a:p>
          </p:txBody>
        </p:sp>
        <p:sp>
          <p:nvSpPr>
            <p:cNvPr id="31776" name="Rectangle 49" descr="30%"/>
            <p:cNvSpPr>
              <a:spLocks noChangeArrowheads="1"/>
            </p:cNvSpPr>
            <p:nvPr/>
          </p:nvSpPr>
          <p:spPr bwMode="auto">
            <a:xfrm>
              <a:off x="4047" y="1389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7" name="Rectangle 50" descr="20%"/>
            <p:cNvSpPr>
              <a:spLocks noChangeArrowheads="1"/>
            </p:cNvSpPr>
            <p:nvPr/>
          </p:nvSpPr>
          <p:spPr bwMode="auto">
            <a:xfrm>
              <a:off x="3455" y="1389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8" name="Rectangle 51" descr="20%"/>
            <p:cNvSpPr>
              <a:spLocks noChangeArrowheads="1"/>
            </p:cNvSpPr>
            <p:nvPr/>
          </p:nvSpPr>
          <p:spPr bwMode="auto">
            <a:xfrm>
              <a:off x="3258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79" name="Rectangle 52" descr="20%"/>
            <p:cNvSpPr>
              <a:spLocks noChangeArrowheads="1"/>
            </p:cNvSpPr>
            <p:nvPr/>
          </p:nvSpPr>
          <p:spPr bwMode="auto">
            <a:xfrm>
              <a:off x="3061" y="1389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0" name="Rectangle 53"/>
            <p:cNvSpPr>
              <a:spLocks noChangeArrowheads="1"/>
            </p:cNvSpPr>
            <p:nvPr/>
          </p:nvSpPr>
          <p:spPr bwMode="auto">
            <a:xfrm>
              <a:off x="4072" y="1443"/>
              <a:ext cx="148" cy="1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 dirty="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1</a:t>
              </a:r>
              <a:endParaRPr lang="it-IT" altLang="zh-CN" sz="2000" dirty="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1" name="Rectangle 54"/>
            <p:cNvSpPr>
              <a:spLocks noChangeArrowheads="1"/>
            </p:cNvSpPr>
            <p:nvPr/>
          </p:nvSpPr>
          <p:spPr bwMode="auto">
            <a:xfrm>
              <a:off x="3878" y="1443"/>
              <a:ext cx="148" cy="163"/>
            </a:xfrm>
            <a:prstGeom prst="rect">
              <a:avLst/>
            </a:prstGeom>
            <a:solidFill>
              <a:srgbClr val="CC00CC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4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2" name="Rectangle 55"/>
            <p:cNvSpPr>
              <a:spLocks noChangeArrowheads="1"/>
            </p:cNvSpPr>
            <p:nvPr/>
          </p:nvSpPr>
          <p:spPr bwMode="auto">
            <a:xfrm>
              <a:off x="3686" y="1443"/>
              <a:ext cx="147" cy="163"/>
            </a:xfrm>
            <a:prstGeom prst="rect">
              <a:avLst/>
            </a:prstGeom>
            <a:solidFill>
              <a:srgbClr val="0066FF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5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3" name="Rectangle 56" descr="30%"/>
            <p:cNvSpPr>
              <a:spLocks noChangeArrowheads="1"/>
            </p:cNvSpPr>
            <p:nvPr/>
          </p:nvSpPr>
          <p:spPr bwMode="auto">
            <a:xfrm>
              <a:off x="4047" y="2296"/>
              <a:ext cx="197" cy="272"/>
            </a:xfrm>
            <a:prstGeom prst="rect">
              <a:avLst/>
            </a:prstGeom>
            <a:pattFill prst="pct30">
              <a:fgClr>
                <a:srgbClr val="FF0000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4" name="Rectangle 57" descr="20%"/>
            <p:cNvSpPr>
              <a:spLocks noChangeArrowheads="1"/>
            </p:cNvSpPr>
            <p:nvPr/>
          </p:nvSpPr>
          <p:spPr bwMode="auto">
            <a:xfrm>
              <a:off x="3455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5" name="Rectangle 58" descr="20%"/>
            <p:cNvSpPr>
              <a:spLocks noChangeArrowheads="1"/>
            </p:cNvSpPr>
            <p:nvPr/>
          </p:nvSpPr>
          <p:spPr bwMode="auto">
            <a:xfrm>
              <a:off x="3258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6" name="Rectangle 59" descr="20%"/>
            <p:cNvSpPr>
              <a:spLocks noChangeArrowheads="1"/>
            </p:cNvSpPr>
            <p:nvPr/>
          </p:nvSpPr>
          <p:spPr bwMode="auto">
            <a:xfrm>
              <a:off x="3061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7" name="Rectangle 60"/>
            <p:cNvSpPr>
              <a:spLocks noChangeArrowheads="1"/>
            </p:cNvSpPr>
            <p:nvPr/>
          </p:nvSpPr>
          <p:spPr bwMode="auto">
            <a:xfrm>
              <a:off x="4059" y="1888"/>
              <a:ext cx="148" cy="163"/>
            </a:xfrm>
            <a:prstGeom prst="rect">
              <a:avLst/>
            </a:prstGeom>
            <a:solidFill>
              <a:srgbClr val="FF0000"/>
            </a:solidFill>
            <a:ln w="9525">
              <a:noFill/>
              <a:miter lim="800000"/>
              <a:headEnd/>
              <a:tailEnd/>
            </a:ln>
          </p:spPr>
          <p:txBody>
            <a:bodyPr wrap="none" anchor="b"/>
            <a:lstStyle/>
            <a:p>
              <a:pPr algn="ctr">
                <a:spcBef>
                  <a:spcPct val="20000"/>
                </a:spcBef>
                <a:buClr>
                  <a:schemeClr val="folHlink"/>
                </a:buClr>
                <a:buSzPct val="60000"/>
                <a:buFont typeface="Wingdings" pitchFamily="2" charset="2"/>
                <a:buNone/>
              </a:pPr>
              <a:r>
                <a:rPr lang="en-US" altLang="zh-CN" sz="2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t</a:t>
              </a:r>
              <a:r>
                <a:rPr lang="en-US" altLang="zh-CN" sz="2000" baseline="-25000">
                  <a:solidFill>
                    <a:srgbClr val="000000"/>
                  </a:solidFill>
                  <a:latin typeface="Symbol" pitchFamily="48" charset="2"/>
                  <a:ea typeface="宋体" charset="-122"/>
                </a:rPr>
                <a:t>2</a:t>
              </a:r>
              <a:endParaRPr lang="it-IT" altLang="zh-CN" sz="2000">
                <a:solidFill>
                  <a:srgbClr val="000000"/>
                </a:solidFill>
                <a:latin typeface="Symbol" pitchFamily="48" charset="2"/>
                <a:ea typeface="宋体" charset="-122"/>
              </a:endParaRPr>
            </a:p>
          </p:txBody>
        </p:sp>
        <p:sp>
          <p:nvSpPr>
            <p:cNvPr id="31788" name="Rectangle 61" descr="20%"/>
            <p:cNvSpPr>
              <a:spLocks noChangeArrowheads="1"/>
            </p:cNvSpPr>
            <p:nvPr/>
          </p:nvSpPr>
          <p:spPr bwMode="auto">
            <a:xfrm>
              <a:off x="3651" y="1834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89" name="Rectangle 62" descr="20%"/>
            <p:cNvSpPr>
              <a:spLocks noChangeArrowheads="1"/>
            </p:cNvSpPr>
            <p:nvPr/>
          </p:nvSpPr>
          <p:spPr bwMode="auto">
            <a:xfrm>
              <a:off x="3852" y="2296"/>
              <a:ext cx="198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  <p:sp>
          <p:nvSpPr>
            <p:cNvPr id="31790" name="Rectangle 63" descr="20%"/>
            <p:cNvSpPr>
              <a:spLocks noChangeArrowheads="1"/>
            </p:cNvSpPr>
            <p:nvPr/>
          </p:nvSpPr>
          <p:spPr bwMode="auto">
            <a:xfrm>
              <a:off x="3655" y="2296"/>
              <a:ext cx="197" cy="272"/>
            </a:xfrm>
            <a:prstGeom prst="rect">
              <a:avLst/>
            </a:prstGeom>
            <a:pattFill prst="pct20">
              <a:fgClr>
                <a:srgbClr val="FFCF01"/>
              </a:fgClr>
              <a:bgClr>
                <a:srgbClr val="FFFFFF"/>
              </a:bgClr>
            </a:patt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en-US" sz="2000">
                <a:ea typeface="宋体" charset="-122"/>
              </a:endParaRPr>
            </a:p>
          </p:txBody>
        </p:sp>
      </p:grpSp>
      <p:sp>
        <p:nvSpPr>
          <p:cNvPr id="31753" name="Text Box 64"/>
          <p:cNvSpPr txBox="1">
            <a:spLocks noChangeArrowheads="1"/>
          </p:cNvSpPr>
          <p:nvPr/>
        </p:nvSpPr>
        <p:spPr bwMode="auto">
          <a:xfrm>
            <a:off x="2414385" y="3566379"/>
            <a:ext cx="316304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Global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Single system-wide queue 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  <p:sp>
        <p:nvSpPr>
          <p:cNvPr id="31754" name="Text Box 65"/>
          <p:cNvSpPr txBox="1">
            <a:spLocks noChangeArrowheads="1"/>
          </p:cNvSpPr>
          <p:nvPr/>
        </p:nvSpPr>
        <p:spPr bwMode="auto">
          <a:xfrm>
            <a:off x="6877344" y="3566379"/>
            <a:ext cx="2749471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Helvetica" pitchFamily="34" charset="0"/>
                <a:ea typeface="宋体" charset="-122"/>
              </a:rPr>
              <a:t>Partitioned scheduling:</a:t>
            </a:r>
          </a:p>
          <a:p>
            <a:pPr algn="ctr"/>
            <a:r>
              <a:rPr lang="en-US" altLang="zh-CN" dirty="0">
                <a:ea typeface="宋体" charset="-122"/>
              </a:rPr>
              <a:t>per-processor queues</a:t>
            </a:r>
            <a:endParaRPr lang="en-US" altLang="zh-CN" dirty="0">
              <a:latin typeface="Helvetica" pitchFamily="34" charset="0"/>
              <a:ea typeface="宋体" charset="-122"/>
            </a:endParaRP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>
                <a:ea typeface="宋体" charset="-122"/>
              </a:rPr>
              <a:t>Global Scheduling vs. Partitioned Scheduling</a:t>
            </a:r>
          </a:p>
        </p:txBody>
      </p:sp>
      <p:sp>
        <p:nvSpPr>
          <p:cNvPr id="7577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12800" y="914400"/>
            <a:ext cx="5054600" cy="5105400"/>
          </a:xfrm>
        </p:spPr>
        <p:txBody>
          <a:bodyPr/>
          <a:lstStyle/>
          <a:p>
            <a:pPr eaLnBrk="1" hangingPunct="1"/>
            <a:r>
              <a:rPr lang="en-US" altLang="zh-CN" b="1" dirty="0">
                <a:ea typeface="宋体" charset="-122"/>
              </a:rPr>
              <a:t>Global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Runtime load-balancing across cores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More effective utilization of processors and overload management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Supported by most multiprocessor operating systems</a:t>
            </a:r>
          </a:p>
          <a:p>
            <a:pPr lvl="2" eaLnBrk="1" hangingPunct="1"/>
            <a:r>
              <a:rPr lang="en-US" altLang="zh-CN" dirty="0">
                <a:ea typeface="宋体" charset="-122"/>
              </a:rPr>
              <a:t>Windows, Linux, </a:t>
            </a:r>
            <a:r>
              <a:rPr lang="en-US" altLang="zh-CN" dirty="0" err="1">
                <a:ea typeface="宋体" charset="-122"/>
              </a:rPr>
              <a:t>MacOS</a:t>
            </a:r>
            <a:r>
              <a:rPr lang="en-US" altLang="zh-CN" dirty="0">
                <a:ea typeface="宋体" charset="-122"/>
              </a:rPr>
              <a:t>...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it-IT" altLang="zh-CN" dirty="0">
                <a:ea typeface="宋体" charset="-122"/>
              </a:rPr>
              <a:t>Low schedulable utilization</a:t>
            </a:r>
          </a:p>
          <a:p>
            <a:pPr lvl="1" eaLnBrk="1" hangingPunct="1"/>
            <a:r>
              <a:rPr lang="en-US" altLang="zh-CN" dirty="0"/>
              <a:t>Weak theoretical framework</a:t>
            </a:r>
          </a:p>
        </p:txBody>
      </p:sp>
      <p:sp>
        <p:nvSpPr>
          <p:cNvPr id="2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75BF8534-ACD4-7101-ECC5-04C4964DF6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2" y="914400"/>
            <a:ext cx="5054600" cy="5105400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="" xmlns:ma14="http://schemas.microsoft.com/office/mac/drawingml/2011/main" val="1"/>
            </a:ex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pattFill prst="narHorz">
                  <a:fgClr>
                    <a:schemeClr val="tx1"/>
                  </a:fgClr>
                  <a:bgClr>
                    <a:schemeClr val="bg1"/>
                  </a:bgClr>
                </a:patt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0478" tIns="44445" rIns="90478" bIns="44445" numCol="1" anchor="t" anchorCtr="0" compatLnSpc="1">
            <a:prstTxWarp prst="textNoShape">
              <a:avLst/>
            </a:prstTxWarp>
            <a:normAutofit/>
          </a:bodyPr>
          <a:lstStyle>
            <a:lvl1pPr marL="285750" indent="-2857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4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1pPr>
            <a:lvl2pPr marL="6858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2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»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3pPr>
            <a:lvl4pPr marL="1543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•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4pPr>
            <a:lvl5pPr marL="20002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0" i="0">
                <a:solidFill>
                  <a:schemeClr val="tx1"/>
                </a:solidFill>
                <a:latin typeface="Gill Sans Light" charset="0"/>
                <a:ea typeface="Gill Sans Light" charset="0"/>
                <a:cs typeface="Gill Sans Light" charset="0"/>
              </a:defRPr>
            </a:lvl5pPr>
            <a:lvl6pPr marL="24574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6pPr>
            <a:lvl7pPr marL="29146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7pPr>
            <a:lvl8pPr marL="33718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8pPr>
            <a:lvl9pPr marL="3829050" indent="-171450" algn="l" rtl="0" eaLnBrk="0" fontAlgn="base" hangingPunct="0">
              <a:lnSpc>
                <a:spcPct val="90000"/>
              </a:lnSpc>
              <a:spcBef>
                <a:spcPct val="30000"/>
              </a:spcBef>
              <a:spcAft>
                <a:spcPct val="0"/>
              </a:spcAft>
              <a:buSzPct val="100000"/>
              <a:buChar char="–"/>
              <a:defRPr sz="2000" b="1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en-US" altLang="zh-CN" b="1" dirty="0">
                <a:ea typeface="宋体" charset="-122"/>
              </a:rPr>
              <a:t>Partitioned Scheduling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Pros: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Mature scheduling framework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Uniprocessor scheduling theory scheduling are applicable on each core</a:t>
            </a:r>
            <a:r>
              <a:rPr lang="en-GB" altLang="zh-CN" dirty="0">
                <a:ea typeface="宋体" charset="-122"/>
              </a:rPr>
              <a:t>; </a:t>
            </a:r>
            <a:r>
              <a:rPr lang="en-US" altLang="zh-CN" dirty="0">
                <a:ea typeface="宋体" charset="-122"/>
              </a:rPr>
              <a:t>uniprocessor resource access protocols (PIP, PCP…) can be used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Partitioning of tasks can be done by efficient bin-packing algorithms</a:t>
            </a:r>
          </a:p>
          <a:p>
            <a:pPr eaLnBrk="1" hangingPunct="1"/>
            <a:r>
              <a:rPr lang="en-US" altLang="zh-CN" dirty="0">
                <a:ea typeface="宋体" charset="-122"/>
              </a:rPr>
              <a:t>Cons:</a:t>
            </a:r>
          </a:p>
          <a:p>
            <a:pPr lvl="1" eaLnBrk="1" hangingPunct="1"/>
            <a:r>
              <a:rPr lang="en-US" altLang="zh-CN" dirty="0">
                <a:ea typeface="宋体" charset="-122"/>
              </a:rPr>
              <a:t>No runtime load-balancing; surplus CPU time cannot be shared among processors</a:t>
            </a:r>
          </a:p>
        </p:txBody>
      </p:sp>
    </p:spTree>
  </p:cSld>
  <p:clrMapOvr>
    <a:masterClrMapping/>
  </p:clrMapOvr>
  <p:transition/>
</p:sld>
</file>

<file path=ppt/theme/theme1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omic Sans MS"/>
        <a:ea typeface=""/>
        <a:cs typeface=""/>
      </a:majorFont>
      <a:minorFont>
        <a:latin typeface="Comic Sans M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1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Gill Sans Light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Comic Sans MS" pitchFamily="66" charset="0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dirty="0">
            <a:latin typeface="Gill Sans Light"/>
          </a:defRPr>
        </a:defPPr>
      </a:lstStyle>
    </a:txDef>
  </a:objectDefaults>
  <a:extraClrSchemeLst>
    <a:extraClrScheme>
      <a:clrScheme name="Offic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a48a9ac-7937-4134-8b13-3620bf967764}" enabled="1" method="Privileged" siteId="{5a4ba6f9-f531-4f32-9467-398f19e69d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101186</TotalTime>
  <Pages>60</Pages>
  <Words>8201</Words>
  <Application>Microsoft Office PowerPoint</Application>
  <PresentationFormat>Widescreen</PresentationFormat>
  <Paragraphs>1091</Paragraphs>
  <Slides>50</Slides>
  <Notes>41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65" baseType="lpstr">
      <vt:lpstr>Code2000</vt:lpstr>
      <vt:lpstr>Gill Sans</vt:lpstr>
      <vt:lpstr>Gill Sans Light</vt:lpstr>
      <vt:lpstr>宋体</vt:lpstr>
      <vt:lpstr>Arial</vt:lpstr>
      <vt:lpstr>Cambria Math</vt:lpstr>
      <vt:lpstr>Comic Sans MS</vt:lpstr>
      <vt:lpstr>Gill Sans Nova Light</vt:lpstr>
      <vt:lpstr>Helvetica</vt:lpstr>
      <vt:lpstr>Microsoft Sans Serif</vt:lpstr>
      <vt:lpstr>Symbol</vt:lpstr>
      <vt:lpstr>Tahoma</vt:lpstr>
      <vt:lpstr>Times New Roman</vt:lpstr>
      <vt:lpstr>Wingdings</vt:lpstr>
      <vt:lpstr>Office</vt:lpstr>
      <vt:lpstr>CSC 112: Computer Operating Systems Lecture 6   Real-Time Scheduling II</vt:lpstr>
      <vt:lpstr>Outline</vt:lpstr>
      <vt:lpstr>PowerPoint Presentation</vt:lpstr>
      <vt:lpstr>Multiprocessor models</vt:lpstr>
      <vt:lpstr>Multiprocessor Models</vt:lpstr>
      <vt:lpstr>Multiprocessor Models</vt:lpstr>
      <vt:lpstr>Multiprocessor Models</vt:lpstr>
      <vt:lpstr>Global vs partitioned scheduling</vt:lpstr>
      <vt:lpstr>Global Scheduling vs. Partitioned Scheduling</vt:lpstr>
      <vt:lpstr>Partitioned Scheduling</vt:lpstr>
      <vt:lpstr>Partitioned Scheduling</vt:lpstr>
      <vt:lpstr>Assumptions for Global Scheduling</vt:lpstr>
      <vt:lpstr>Source of Difficulty</vt:lpstr>
      <vt:lpstr>Global scheduling example</vt:lpstr>
      <vt:lpstr>Global scheduling example</vt:lpstr>
      <vt:lpstr>Global scheduling example</vt:lpstr>
      <vt:lpstr>Global scheduling example</vt:lpstr>
      <vt:lpstr>Global vs. Partitioned</vt:lpstr>
      <vt:lpstr>Global vs Partitioned (FP) Scheduling</vt:lpstr>
      <vt:lpstr>Global vs Partitioned (FP) Scheduling</vt:lpstr>
      <vt:lpstr>Difficulties of Global Scheduling</vt:lpstr>
      <vt:lpstr>Dhall’s effect</vt:lpstr>
      <vt:lpstr>Hard-to-Find Worst-Case</vt:lpstr>
      <vt:lpstr>MP Scheduling Anomalies</vt:lpstr>
      <vt:lpstr>Scheduling Anomaly Example 1</vt:lpstr>
      <vt:lpstr>Scheduling Anomaly Example 2</vt:lpstr>
      <vt:lpstr>Scheduling Anomaly Example 2</vt:lpstr>
      <vt:lpstr>PowerPoint Presentation</vt:lpstr>
      <vt:lpstr>Resource Sharing</vt:lpstr>
      <vt:lpstr>Blocking Delay</vt:lpstr>
      <vt:lpstr>Priority Inversion I</vt:lpstr>
      <vt:lpstr>Priority Inversion II</vt:lpstr>
      <vt:lpstr>Deadlocks</vt:lpstr>
      <vt:lpstr>Priority Inheritance Protocol (PIP)</vt:lpstr>
      <vt:lpstr>Blocking Time under PIP</vt:lpstr>
      <vt:lpstr>PIP Pros and Cons</vt:lpstr>
      <vt:lpstr>PIP Causes Chained Blocking</vt:lpstr>
      <vt:lpstr>Priority Ceiling Protocol (PCP)</vt:lpstr>
      <vt:lpstr>PCP Example I</vt:lpstr>
      <vt:lpstr>PCP Example II</vt:lpstr>
      <vt:lpstr>PCP Prevents Deadlocks</vt:lpstr>
      <vt:lpstr>PCP Prevents Chained Blocking</vt:lpstr>
      <vt:lpstr>PCP Prevents Chained Blocking</vt:lpstr>
      <vt:lpstr>PCP Blocking Time</vt:lpstr>
      <vt:lpstr>PCP Pros and Cons</vt:lpstr>
      <vt:lpstr>Schedulability Analysis under PIP and PCP</vt:lpstr>
      <vt:lpstr>Example Taskset (without shared resources)</vt:lpstr>
      <vt:lpstr>Example Taskset (with shared resources under PCP) I</vt:lpstr>
      <vt:lpstr>Example Taskset (with shared resources under PCP) II</vt:lpstr>
      <vt:lpstr>Scheduling Anomaly w/ Resource Synchronization</vt:lpstr>
    </vt:vector>
  </TitlesOfParts>
  <Company>UC Berkeley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1: Course Introduction and Overview</dc:title>
  <dc:creator>John D. Kubiatowicz</dc:creator>
  <dc:description>Imported some pictures from Silbershatz (c) 2005</dc:description>
  <cp:lastModifiedBy>Zonghua Gu</cp:lastModifiedBy>
  <cp:revision>1161</cp:revision>
  <cp:lastPrinted>2022-03-15T20:14:46Z</cp:lastPrinted>
  <dcterms:created xsi:type="dcterms:W3CDTF">1995-08-12T11:37:26Z</dcterms:created>
  <dcterms:modified xsi:type="dcterms:W3CDTF">2025-04-16T12:56:57Z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wner">
    <vt:lpwstr>Joseph</vt:lpwstr>
  </property>
  <property fmtid="{D5CDD505-2E9C-101B-9397-08002B2CF9AE}" pid="3" name="Semester">
    <vt:lpwstr>Spring 2006</vt:lpwstr>
  </property>
</Properties>
</file>