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
  </p:notesMasterIdLst>
  <p:handoutMasterIdLst>
    <p:handoutMasterId r:id="rId9"/>
  </p:handoutMasterIdLst>
  <p:sldIdLst>
    <p:sldId id="256" r:id="rId2"/>
    <p:sldId id="1493" r:id="rId3"/>
    <p:sldId id="1488" r:id="rId4"/>
    <p:sldId id="1494" r:id="rId5"/>
    <p:sldId id="1497" r:id="rId6"/>
    <p:sldId id="1499" r:id="rId7"/>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78431" autoAdjust="0"/>
  </p:normalViewPr>
  <p:slideViewPr>
    <p:cSldViewPr>
      <p:cViewPr varScale="1">
        <p:scale>
          <a:sx n="64" d="100"/>
          <a:sy n="64" d="100"/>
        </p:scale>
        <p:origin x="1152" y="3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900687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8C160-40DD-F6BF-A956-D5A195FCB2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B8ED0F-38C7-C548-9D73-3C69D85AAB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14CFB0-ED51-C926-662D-81D547C60941}"/>
              </a:ext>
            </a:extLst>
          </p:cNvPr>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2497137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BD56A-182F-D88E-0234-D71A91B8F1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ABCA10-BF0C-940C-9041-BD6F749CBA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8B8278-3395-5B05-3ADC-3909FE407DDF}"/>
              </a:ext>
            </a:extLst>
          </p:cNvPr>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2885661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4D5F9-BD45-03CC-B159-031F0DE2EF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6AD611-C0F7-C90A-4E41-3CF30E6A1F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96E9EF-A53D-7846-B44B-A635BB899328}"/>
              </a:ext>
            </a:extLst>
          </p:cNvPr>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1447493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5</a:t>
            </a:r>
            <a:br>
              <a:rPr lang="en-US" sz="3000" dirty="0"/>
            </a:br>
            <a:br>
              <a:rPr lang="en-US" sz="3000" dirty="0"/>
            </a:br>
            <a:br>
              <a:rPr lang="en-US" sz="3000"/>
            </a:br>
            <a:r>
              <a:rPr lang="en-US" sz="3000"/>
              <a:t>Scheduling</a:t>
            </a:r>
            <a:br>
              <a:rPr lang="en-US" sz="3000"/>
            </a:br>
            <a:r>
              <a:rPr lang="en-US" sz="3000"/>
              <a:t>Exercises </a:t>
            </a:r>
            <a:r>
              <a:rPr lang="en-US" sz="3000" dirty="0"/>
              <a:t>Solution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BE6B-0C65-5110-8483-EE9E77544F77}"/>
              </a:ext>
            </a:extLst>
          </p:cNvPr>
          <p:cNvSpPr>
            <a:spLocks noGrp="1"/>
          </p:cNvSpPr>
          <p:nvPr>
            <p:ph type="title"/>
          </p:nvPr>
        </p:nvSpPr>
        <p:spPr/>
        <p:txBody>
          <a:bodyPr/>
          <a:lstStyle/>
          <a:p>
            <a:r>
              <a:rPr lang="en-US" dirty="0"/>
              <a:t>Scheduling</a:t>
            </a:r>
            <a:endParaRPr lang="en-SE" dirty="0"/>
          </a:p>
        </p:txBody>
      </p:sp>
      <p:sp>
        <p:nvSpPr>
          <p:cNvPr id="3" name="Content Placeholder 2">
            <a:extLst>
              <a:ext uri="{FF2B5EF4-FFF2-40B4-BE49-F238E27FC236}">
                <a16:creationId xmlns:a16="http://schemas.microsoft.com/office/drawing/2014/main" id="{EB56F1D9-966C-5F42-C49B-BBC015FF1F6D}"/>
              </a:ext>
            </a:extLst>
          </p:cNvPr>
          <p:cNvSpPr>
            <a:spLocks noGrp="1"/>
          </p:cNvSpPr>
          <p:nvPr>
            <p:ph idx="1"/>
          </p:nvPr>
        </p:nvSpPr>
        <p:spPr/>
        <p:txBody>
          <a:bodyPr>
            <a:normAutofit/>
          </a:bodyPr>
          <a:lstStyle/>
          <a:p>
            <a:r>
              <a:rPr lang="en-GB" dirty="0"/>
              <a:t>Here is a table of processes and their arrival and execution times.</a:t>
            </a:r>
          </a:p>
          <a:p>
            <a:r>
              <a:rPr lang="en-GB" dirty="0"/>
              <a:t>1) Fill in the scheduling table with the Process ID (PID) that runs at each time instant, under 4 policies: First Come First Serve (FCFS), Shortest Job First (SJF), Shortest-Remaining-Time-First (SRTF), Round-Robin (RR) with </a:t>
            </a:r>
            <a:r>
              <a:rPr lang="en-GB" dirty="0" err="1"/>
              <a:t>timeslice</a:t>
            </a:r>
            <a:r>
              <a:rPr lang="en-GB" dirty="0"/>
              <a:t> quantum = 1. Assume that context switch overhead is 0. For RR, assume that an arriving process is scheduled to run at the beginning of its arrival time, i.e., it is added to the head of the queue upon arrival. </a:t>
            </a:r>
          </a:p>
          <a:p>
            <a:r>
              <a:rPr lang="en-GB" dirty="0"/>
              <a:t>2) Compute the finish times and response times for all 5 processes, and the average response time. (If the division is hard, write a fraction like 28/5 instead of 5.6)</a:t>
            </a:r>
          </a:p>
        </p:txBody>
      </p:sp>
    </p:spTree>
    <p:extLst>
      <p:ext uri="{BB962C8B-B14F-4D97-AF65-F5344CB8AC3E}">
        <p14:creationId xmlns:p14="http://schemas.microsoft.com/office/powerpoint/2010/main" val="105798708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8027-5F46-AE07-1A33-4FEF2B5E971C}"/>
              </a:ext>
            </a:extLst>
          </p:cNvPr>
          <p:cNvSpPr>
            <a:spLocks noGrp="1"/>
          </p:cNvSpPr>
          <p:nvPr>
            <p:ph type="title"/>
          </p:nvPr>
        </p:nvSpPr>
        <p:spPr/>
        <p:txBody>
          <a:bodyPr/>
          <a:lstStyle/>
          <a:p>
            <a:r>
              <a:rPr lang="en-US" dirty="0"/>
              <a:t>Scheduling I</a:t>
            </a:r>
            <a:endParaRPr lang="en-SE" dirty="0"/>
          </a:p>
        </p:txBody>
      </p:sp>
      <p:graphicFrame>
        <p:nvGraphicFramePr>
          <p:cNvPr id="6" name="表格 6">
            <a:extLst>
              <a:ext uri="{FF2B5EF4-FFF2-40B4-BE49-F238E27FC236}">
                <a16:creationId xmlns:a16="http://schemas.microsoft.com/office/drawing/2014/main" id="{F56D55BF-D2CA-CC53-ED25-ACF1ECCD8AEA}"/>
              </a:ext>
            </a:extLst>
          </p:cNvPr>
          <p:cNvGraphicFramePr>
            <a:graphicFrameLocks noGrp="1"/>
          </p:cNvGraphicFramePr>
          <p:nvPr>
            <p:extLst>
              <p:ext uri="{D42A27DB-BD31-4B8C-83A1-F6EECF244321}">
                <p14:modId xmlns:p14="http://schemas.microsoft.com/office/powerpoint/2010/main" val="3612067224"/>
              </p:ext>
            </p:extLst>
          </p:nvPr>
        </p:nvGraphicFramePr>
        <p:xfrm>
          <a:off x="850898" y="1240518"/>
          <a:ext cx="10490204" cy="265176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gridCol w="1072097">
                  <a:extLst>
                    <a:ext uri="{9D8B030D-6E8A-4147-A177-3AD203B41FA5}">
                      <a16:colId xmlns:a16="http://schemas.microsoft.com/office/drawing/2014/main" val="4072710305"/>
                    </a:ext>
                  </a:extLst>
                </a:gridCol>
                <a:gridCol w="1072097">
                  <a:extLst>
                    <a:ext uri="{9D8B030D-6E8A-4147-A177-3AD203B41FA5}">
                      <a16:colId xmlns:a16="http://schemas.microsoft.com/office/drawing/2014/main" val="3685768401"/>
                    </a:ext>
                  </a:extLst>
                </a:gridCol>
                <a:gridCol w="1072097">
                  <a:extLst>
                    <a:ext uri="{9D8B030D-6E8A-4147-A177-3AD203B41FA5}">
                      <a16:colId xmlns:a16="http://schemas.microsoft.com/office/drawing/2014/main" val="3601507115"/>
                    </a:ext>
                  </a:extLst>
                </a:gridCol>
                <a:gridCol w="1072097">
                  <a:extLst>
                    <a:ext uri="{9D8B030D-6E8A-4147-A177-3AD203B41FA5}">
                      <a16:colId xmlns:a16="http://schemas.microsoft.com/office/drawing/2014/main" val="2233393087"/>
                    </a:ext>
                  </a:extLst>
                </a:gridCol>
              </a:tblGrid>
              <a:tr h="7314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Response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Response Time</a:t>
                      </a:r>
                    </a:p>
                  </a:txBody>
                  <a:tcPr/>
                </a:tc>
                <a:tc>
                  <a:txBody>
                    <a:bodyPr/>
                    <a:lstStyle/>
                    <a:p>
                      <a:pPr algn="r"/>
                      <a:r>
                        <a:rPr lang="en-US" b="0" dirty="0">
                          <a:solidFill>
                            <a:schemeClr val="tx1"/>
                          </a:solidFill>
                        </a:rPr>
                        <a:t>RR</a:t>
                      </a:r>
                    </a:p>
                    <a:p>
                      <a:pPr algn="r"/>
                      <a:r>
                        <a:rPr lang="en-US" b="0" dirty="0">
                          <a:solidFill>
                            <a:schemeClr val="tx1"/>
                          </a:solidFill>
                        </a:rPr>
                        <a:t>Finish Time</a:t>
                      </a:r>
                    </a:p>
                  </a:txBody>
                  <a:tcPr/>
                </a:tc>
                <a:tc>
                  <a:txBody>
                    <a:bodyPr/>
                    <a:lstStyle/>
                    <a:p>
                      <a:pPr algn="r"/>
                      <a:r>
                        <a:rPr lang="en-US" b="0" dirty="0">
                          <a:solidFill>
                            <a:schemeClr val="tx1"/>
                          </a:solidFill>
                        </a:rPr>
                        <a:t>RR</a:t>
                      </a:r>
                    </a:p>
                    <a:p>
                      <a:pPr algn="r"/>
                      <a:r>
                        <a:rPr lang="en-US" b="0" dirty="0">
                          <a:solidFill>
                            <a:schemeClr val="tx1"/>
                          </a:solidFill>
                        </a:rPr>
                        <a:t>Response Time</a:t>
                      </a:r>
                    </a:p>
                  </a:txBody>
                  <a:tcPr/>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4</a:t>
                      </a:r>
                      <a:endParaRPr lang="en-US" baseline="30000"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2879113726"/>
                  </a:ext>
                </a:extLst>
              </a:tr>
            </a:tbl>
          </a:graphicData>
        </a:graphic>
      </p:graphicFrame>
      <p:sp>
        <p:nvSpPr>
          <p:cNvPr id="11" name="文本框 10">
            <a:extLst>
              <a:ext uri="{FF2B5EF4-FFF2-40B4-BE49-F238E27FC236}">
                <a16:creationId xmlns:a16="http://schemas.microsoft.com/office/drawing/2014/main" id="{7B95E552-BB9C-9DD5-CCC3-40AA06825068}"/>
              </a:ext>
            </a:extLst>
          </p:cNvPr>
          <p:cNvSpPr txBox="1"/>
          <p:nvPr/>
        </p:nvSpPr>
        <p:spPr>
          <a:xfrm>
            <a:off x="4942626" y="7629372"/>
            <a:ext cx="10951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arrives</a:t>
            </a:r>
            <a:endParaRPr lang="en-US" b="0" dirty="0">
              <a:solidFill>
                <a:srgbClr val="000000"/>
              </a:solidFill>
              <a:latin typeface="Arial" panose="020B0604020202020204"/>
              <a:ea typeface="+mn-ea"/>
              <a:cs typeface="+mn-cs"/>
            </a:endParaRPr>
          </a:p>
        </p:txBody>
      </p:sp>
      <p:sp>
        <p:nvSpPr>
          <p:cNvPr id="42" name="文本框 10">
            <a:extLst>
              <a:ext uri="{FF2B5EF4-FFF2-40B4-BE49-F238E27FC236}">
                <a16:creationId xmlns:a16="http://schemas.microsoft.com/office/drawing/2014/main" id="{2193EE09-BEED-D6C1-361A-A16E6E3D7CBF}"/>
              </a:ext>
            </a:extLst>
          </p:cNvPr>
          <p:cNvSpPr txBox="1"/>
          <p:nvPr/>
        </p:nvSpPr>
        <p:spPr>
          <a:xfrm>
            <a:off x="5944367" y="7629372"/>
            <a:ext cx="110799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arrives</a:t>
            </a:r>
            <a:endParaRPr lang="en-US" b="0" dirty="0">
              <a:solidFill>
                <a:srgbClr val="000000"/>
              </a:solidFill>
              <a:latin typeface="Arial" panose="020B0604020202020204"/>
              <a:ea typeface="+mn-ea"/>
              <a:cs typeface="+mn-cs"/>
            </a:endParaRPr>
          </a:p>
        </p:txBody>
      </p:sp>
      <p:graphicFrame>
        <p:nvGraphicFramePr>
          <p:cNvPr id="32" name="Table 31">
            <a:extLst>
              <a:ext uri="{FF2B5EF4-FFF2-40B4-BE49-F238E27FC236}">
                <a16:creationId xmlns:a16="http://schemas.microsoft.com/office/drawing/2014/main" id="{57975AA6-80FA-7BF1-4E89-648A2FFB6619}"/>
              </a:ext>
            </a:extLst>
          </p:cNvPr>
          <p:cNvGraphicFramePr>
            <a:graphicFrameLocks noGrp="1"/>
          </p:cNvGraphicFramePr>
          <p:nvPr>
            <p:extLst>
              <p:ext uri="{D42A27DB-BD31-4B8C-83A1-F6EECF244321}">
                <p14:modId xmlns:p14="http://schemas.microsoft.com/office/powerpoint/2010/main" val="3731690118"/>
              </p:ext>
            </p:extLst>
          </p:nvPr>
        </p:nvGraphicFramePr>
        <p:xfrm>
          <a:off x="3276600" y="4038600"/>
          <a:ext cx="5939140"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FCFS</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8A8433EE-5FDA-45B0-C06A-8C9691339AAA}"/>
              </a:ext>
            </a:extLst>
          </p:cNvPr>
          <p:cNvGraphicFramePr>
            <a:graphicFrameLocks noGrp="1"/>
          </p:cNvGraphicFramePr>
          <p:nvPr>
            <p:extLst>
              <p:ext uri="{D42A27DB-BD31-4B8C-83A1-F6EECF244321}">
                <p14:modId xmlns:p14="http://schemas.microsoft.com/office/powerpoint/2010/main" val="1732515516"/>
              </p:ext>
            </p:extLst>
          </p:nvPr>
        </p:nvGraphicFramePr>
        <p:xfrm>
          <a:off x="3037242" y="5521960"/>
          <a:ext cx="6459539"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510909">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5DDDDC17-1B53-D0C6-AC2C-40B2632F153E}"/>
              </a:ext>
            </a:extLst>
          </p:cNvPr>
          <p:cNvSpPr>
            <a:spLocks noGrp="1"/>
          </p:cNvSpPr>
          <p:nvPr>
            <p:ph idx="1"/>
          </p:nvPr>
        </p:nvSpPr>
        <p:spPr>
          <a:xfrm>
            <a:off x="5490212" y="5892800"/>
            <a:ext cx="1676400" cy="395575"/>
          </a:xfrm>
        </p:spPr>
        <p:txBody>
          <a:bodyPr>
            <a:normAutofit lnSpcReduction="10000"/>
          </a:bodyPr>
          <a:lstStyle/>
          <a:p>
            <a:pPr marL="0" indent="0">
              <a:buNone/>
            </a:pPr>
            <a:r>
              <a:rPr lang="en-GB" sz="2400" dirty="0"/>
              <a:t>Gantt Chart</a:t>
            </a:r>
            <a:endParaRPr lang="en-SE" sz="2400" dirty="0"/>
          </a:p>
        </p:txBody>
      </p:sp>
    </p:spTree>
    <p:extLst>
      <p:ext uri="{BB962C8B-B14F-4D97-AF65-F5344CB8AC3E}">
        <p14:creationId xmlns:p14="http://schemas.microsoft.com/office/powerpoint/2010/main" val="82076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C1DC6-65FD-902D-179B-2081EE4B53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418E9A-71B3-4EE2-668D-B117E5DAAF73}"/>
              </a:ext>
            </a:extLst>
          </p:cNvPr>
          <p:cNvSpPr>
            <a:spLocks noGrp="1"/>
          </p:cNvSpPr>
          <p:nvPr>
            <p:ph type="title"/>
          </p:nvPr>
        </p:nvSpPr>
        <p:spPr/>
        <p:txBody>
          <a:bodyPr/>
          <a:lstStyle/>
          <a:p>
            <a:r>
              <a:rPr lang="en-US" dirty="0"/>
              <a:t>Scheduling I ANS</a:t>
            </a:r>
            <a:endParaRPr lang="en-SE" dirty="0"/>
          </a:p>
        </p:txBody>
      </p:sp>
      <p:graphicFrame>
        <p:nvGraphicFramePr>
          <p:cNvPr id="6" name="表格 6">
            <a:extLst>
              <a:ext uri="{FF2B5EF4-FFF2-40B4-BE49-F238E27FC236}">
                <a16:creationId xmlns:a16="http://schemas.microsoft.com/office/drawing/2014/main" id="{554771CD-BFB6-6462-29E4-2DE6E213704D}"/>
              </a:ext>
            </a:extLst>
          </p:cNvPr>
          <p:cNvGraphicFramePr>
            <a:graphicFrameLocks noGrp="1"/>
          </p:cNvGraphicFramePr>
          <p:nvPr/>
        </p:nvGraphicFramePr>
        <p:xfrm>
          <a:off x="850898" y="1240518"/>
          <a:ext cx="10490204" cy="265176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gridCol w="1072097">
                  <a:extLst>
                    <a:ext uri="{9D8B030D-6E8A-4147-A177-3AD203B41FA5}">
                      <a16:colId xmlns:a16="http://schemas.microsoft.com/office/drawing/2014/main" val="4072710305"/>
                    </a:ext>
                  </a:extLst>
                </a:gridCol>
                <a:gridCol w="1072097">
                  <a:extLst>
                    <a:ext uri="{9D8B030D-6E8A-4147-A177-3AD203B41FA5}">
                      <a16:colId xmlns:a16="http://schemas.microsoft.com/office/drawing/2014/main" val="3685768401"/>
                    </a:ext>
                  </a:extLst>
                </a:gridCol>
                <a:gridCol w="1072097">
                  <a:extLst>
                    <a:ext uri="{9D8B030D-6E8A-4147-A177-3AD203B41FA5}">
                      <a16:colId xmlns:a16="http://schemas.microsoft.com/office/drawing/2014/main" val="3601507115"/>
                    </a:ext>
                  </a:extLst>
                </a:gridCol>
                <a:gridCol w="1072097">
                  <a:extLst>
                    <a:ext uri="{9D8B030D-6E8A-4147-A177-3AD203B41FA5}">
                      <a16:colId xmlns:a16="http://schemas.microsoft.com/office/drawing/2014/main" val="2233393087"/>
                    </a:ext>
                  </a:extLst>
                </a:gridCol>
              </a:tblGrid>
              <a:tr h="7314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Response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Response Time</a:t>
                      </a:r>
                    </a:p>
                  </a:txBody>
                  <a:tcPr/>
                </a:tc>
                <a:tc>
                  <a:txBody>
                    <a:bodyPr/>
                    <a:lstStyle/>
                    <a:p>
                      <a:pPr algn="r"/>
                      <a:r>
                        <a:rPr lang="en-US" b="0" dirty="0">
                          <a:solidFill>
                            <a:schemeClr val="tx1"/>
                          </a:solidFill>
                        </a:rPr>
                        <a:t>RR</a:t>
                      </a:r>
                    </a:p>
                    <a:p>
                      <a:pPr algn="r"/>
                      <a:r>
                        <a:rPr lang="en-US" b="0" dirty="0">
                          <a:solidFill>
                            <a:schemeClr val="tx1"/>
                          </a:solidFill>
                        </a:rPr>
                        <a:t>Finish Time</a:t>
                      </a:r>
                    </a:p>
                  </a:txBody>
                  <a:tcPr/>
                </a:tc>
                <a:tc>
                  <a:txBody>
                    <a:bodyPr/>
                    <a:lstStyle/>
                    <a:p>
                      <a:pPr algn="r"/>
                      <a:r>
                        <a:rPr lang="en-US" b="0" dirty="0">
                          <a:solidFill>
                            <a:schemeClr val="tx1"/>
                          </a:solidFill>
                        </a:rPr>
                        <a:t>RR</a:t>
                      </a:r>
                    </a:p>
                    <a:p>
                      <a:pPr algn="r"/>
                      <a:r>
                        <a:rPr lang="en-US" b="0" dirty="0">
                          <a:solidFill>
                            <a:schemeClr val="tx1"/>
                          </a:solidFill>
                        </a:rPr>
                        <a:t>Response Time</a:t>
                      </a:r>
                    </a:p>
                  </a:txBody>
                  <a:tcPr/>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3</a:t>
                      </a: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r>
                        <a:rPr lang="en-US" altLang="zh-CN" dirty="0">
                          <a:solidFill>
                            <a:schemeClr val="tx1"/>
                          </a:solidFill>
                        </a:rPr>
                        <a:t>8</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altLang="zh-CN" dirty="0">
                          <a:solidFill>
                            <a:schemeClr val="tx1"/>
                          </a:solidFill>
                        </a:rPr>
                        <a:t>8</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10</a:t>
                      </a:r>
                    </a:p>
                  </a:txBody>
                  <a:tcPr/>
                </a:tc>
                <a:tc>
                  <a:txBody>
                    <a:bodyPr/>
                    <a:lstStyle/>
                    <a:p>
                      <a:pPr algn="r"/>
                      <a:r>
                        <a:rPr lang="en-US" dirty="0">
                          <a:solidFill>
                            <a:schemeClr val="tx1"/>
                          </a:solidFill>
                        </a:rPr>
                        <a:t>9</a:t>
                      </a:r>
                    </a:p>
                  </a:txBody>
                  <a:tcPr/>
                </a:tc>
                <a:tc>
                  <a:txBody>
                    <a:bodyPr/>
                    <a:lstStyle/>
                    <a:p>
                      <a:pPr algn="r"/>
                      <a:r>
                        <a:rPr lang="en-US" dirty="0">
                          <a:solidFill>
                            <a:schemeClr val="tx1"/>
                          </a:solidFill>
                        </a:rPr>
                        <a:t>10</a:t>
                      </a:r>
                    </a:p>
                  </a:txBody>
                  <a:tcPr/>
                </a:tc>
                <a:tc>
                  <a:txBody>
                    <a:bodyPr/>
                    <a:lstStyle/>
                    <a:p>
                      <a:pPr algn="r"/>
                      <a:r>
                        <a:rPr lang="en-US" dirty="0">
                          <a:solidFill>
                            <a:schemeClr val="tx1"/>
                          </a:solidFill>
                        </a:rPr>
                        <a:t>9</a:t>
                      </a: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4</a:t>
                      </a:r>
                      <a:endParaRPr lang="en-US" baseline="30000"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dirty="0">
                          <a:solidFill>
                            <a:schemeClr val="tx1"/>
                          </a:solidFill>
                        </a:rPr>
                        <a:t>6</a:t>
                      </a: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3</a:t>
                      </a: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5.6</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5.6</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4.3</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5</a:t>
                      </a:r>
                    </a:p>
                  </a:txBody>
                  <a:tcPr/>
                </a:tc>
                <a:extLst>
                  <a:ext uri="{0D108BD9-81ED-4DB2-BD59-A6C34878D82A}">
                    <a16:rowId xmlns:a16="http://schemas.microsoft.com/office/drawing/2014/main" val="2879113726"/>
                  </a:ext>
                </a:extLst>
              </a:tr>
            </a:tbl>
          </a:graphicData>
        </a:graphic>
      </p:graphicFrame>
      <p:sp>
        <p:nvSpPr>
          <p:cNvPr id="11" name="文本框 10">
            <a:extLst>
              <a:ext uri="{FF2B5EF4-FFF2-40B4-BE49-F238E27FC236}">
                <a16:creationId xmlns:a16="http://schemas.microsoft.com/office/drawing/2014/main" id="{497E2242-97E2-A443-5AC8-A038E760CE0A}"/>
              </a:ext>
            </a:extLst>
          </p:cNvPr>
          <p:cNvSpPr txBox="1"/>
          <p:nvPr/>
        </p:nvSpPr>
        <p:spPr>
          <a:xfrm>
            <a:off x="4942626" y="7629372"/>
            <a:ext cx="10951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arrives</a:t>
            </a:r>
            <a:endParaRPr lang="en-US" b="0" dirty="0">
              <a:solidFill>
                <a:srgbClr val="000000"/>
              </a:solidFill>
              <a:latin typeface="Arial" panose="020B0604020202020204"/>
              <a:ea typeface="+mn-ea"/>
              <a:cs typeface="+mn-cs"/>
            </a:endParaRPr>
          </a:p>
        </p:txBody>
      </p:sp>
      <p:sp>
        <p:nvSpPr>
          <p:cNvPr id="42" name="文本框 10">
            <a:extLst>
              <a:ext uri="{FF2B5EF4-FFF2-40B4-BE49-F238E27FC236}">
                <a16:creationId xmlns:a16="http://schemas.microsoft.com/office/drawing/2014/main" id="{FC0DA23B-6382-934C-FA03-3A309312BDBF}"/>
              </a:ext>
            </a:extLst>
          </p:cNvPr>
          <p:cNvSpPr txBox="1"/>
          <p:nvPr/>
        </p:nvSpPr>
        <p:spPr>
          <a:xfrm>
            <a:off x="5944367" y="7629372"/>
            <a:ext cx="110799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arrives</a:t>
            </a:r>
            <a:endParaRPr lang="en-US" b="0" dirty="0">
              <a:solidFill>
                <a:srgbClr val="000000"/>
              </a:solidFill>
              <a:latin typeface="Arial" panose="020B0604020202020204"/>
              <a:ea typeface="+mn-ea"/>
              <a:cs typeface="+mn-cs"/>
            </a:endParaRPr>
          </a:p>
        </p:txBody>
      </p:sp>
      <p:graphicFrame>
        <p:nvGraphicFramePr>
          <p:cNvPr id="32" name="Table 31">
            <a:extLst>
              <a:ext uri="{FF2B5EF4-FFF2-40B4-BE49-F238E27FC236}">
                <a16:creationId xmlns:a16="http://schemas.microsoft.com/office/drawing/2014/main" id="{00EAADDA-ADD5-1E2E-0833-84BA339292D7}"/>
              </a:ext>
            </a:extLst>
          </p:cNvPr>
          <p:cNvGraphicFramePr>
            <a:graphicFrameLocks noGrp="1"/>
          </p:cNvGraphicFramePr>
          <p:nvPr/>
        </p:nvGraphicFramePr>
        <p:xfrm>
          <a:off x="3276600" y="4038600"/>
          <a:ext cx="5939140"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F0D2A11F-4806-F819-4EEB-729763B52ADF}"/>
              </a:ext>
            </a:extLst>
          </p:cNvPr>
          <p:cNvGraphicFramePr>
            <a:graphicFrameLocks noGrp="1"/>
          </p:cNvGraphicFramePr>
          <p:nvPr/>
        </p:nvGraphicFramePr>
        <p:xfrm>
          <a:off x="3037242" y="5521960"/>
          <a:ext cx="6459539"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510909">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BEEF5EE8-C76E-AA34-5994-C3A4EB7F41C8}"/>
              </a:ext>
            </a:extLst>
          </p:cNvPr>
          <p:cNvSpPr>
            <a:spLocks noGrp="1"/>
          </p:cNvSpPr>
          <p:nvPr>
            <p:ph idx="1"/>
          </p:nvPr>
        </p:nvSpPr>
        <p:spPr>
          <a:xfrm>
            <a:off x="5490212" y="5892800"/>
            <a:ext cx="1676400" cy="395575"/>
          </a:xfrm>
        </p:spPr>
        <p:txBody>
          <a:bodyPr>
            <a:normAutofit lnSpcReduction="10000"/>
          </a:bodyPr>
          <a:lstStyle/>
          <a:p>
            <a:pPr marL="0" indent="0">
              <a:buNone/>
            </a:pPr>
            <a:r>
              <a:rPr lang="en-GB" sz="2400" dirty="0"/>
              <a:t>Gantt Chart</a:t>
            </a:r>
            <a:endParaRPr lang="en-SE" sz="2400" dirty="0"/>
          </a:p>
        </p:txBody>
      </p:sp>
    </p:spTree>
    <p:extLst>
      <p:ext uri="{BB962C8B-B14F-4D97-AF65-F5344CB8AC3E}">
        <p14:creationId xmlns:p14="http://schemas.microsoft.com/office/powerpoint/2010/main" val="3396740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7EFE7-1570-81CA-8C67-68E86B556B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6ABFB-C171-2319-5443-055F7FA74FE1}"/>
              </a:ext>
            </a:extLst>
          </p:cNvPr>
          <p:cNvSpPr>
            <a:spLocks noGrp="1"/>
          </p:cNvSpPr>
          <p:nvPr>
            <p:ph type="title"/>
          </p:nvPr>
        </p:nvSpPr>
        <p:spPr/>
        <p:txBody>
          <a:bodyPr/>
          <a:lstStyle/>
          <a:p>
            <a:r>
              <a:rPr lang="en-US" dirty="0"/>
              <a:t>Scheduling II</a:t>
            </a:r>
            <a:endParaRPr lang="en-SE" dirty="0"/>
          </a:p>
        </p:txBody>
      </p:sp>
      <p:graphicFrame>
        <p:nvGraphicFramePr>
          <p:cNvPr id="6" name="表格 6">
            <a:extLst>
              <a:ext uri="{FF2B5EF4-FFF2-40B4-BE49-F238E27FC236}">
                <a16:creationId xmlns:a16="http://schemas.microsoft.com/office/drawing/2014/main" id="{9E59607C-9FBA-0525-178B-8C1B758047D8}"/>
              </a:ext>
            </a:extLst>
          </p:cNvPr>
          <p:cNvGraphicFramePr>
            <a:graphicFrameLocks noGrp="1"/>
          </p:cNvGraphicFramePr>
          <p:nvPr/>
        </p:nvGraphicFramePr>
        <p:xfrm>
          <a:off x="530799" y="889000"/>
          <a:ext cx="10490204" cy="274320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gridCol w="1072097">
                  <a:extLst>
                    <a:ext uri="{9D8B030D-6E8A-4147-A177-3AD203B41FA5}">
                      <a16:colId xmlns:a16="http://schemas.microsoft.com/office/drawing/2014/main" val="4072710305"/>
                    </a:ext>
                  </a:extLst>
                </a:gridCol>
                <a:gridCol w="1072097">
                  <a:extLst>
                    <a:ext uri="{9D8B030D-6E8A-4147-A177-3AD203B41FA5}">
                      <a16:colId xmlns:a16="http://schemas.microsoft.com/office/drawing/2014/main" val="3685768401"/>
                    </a:ext>
                  </a:extLst>
                </a:gridCol>
                <a:gridCol w="1072097">
                  <a:extLst>
                    <a:ext uri="{9D8B030D-6E8A-4147-A177-3AD203B41FA5}">
                      <a16:colId xmlns:a16="http://schemas.microsoft.com/office/drawing/2014/main" val="3601507115"/>
                    </a:ext>
                  </a:extLst>
                </a:gridCol>
                <a:gridCol w="1072097">
                  <a:extLst>
                    <a:ext uri="{9D8B030D-6E8A-4147-A177-3AD203B41FA5}">
                      <a16:colId xmlns:a16="http://schemas.microsoft.com/office/drawing/2014/main" val="2233393087"/>
                    </a:ext>
                  </a:extLst>
                </a:gridCol>
              </a:tblGrid>
              <a:tr h="875830">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Response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Response Time</a:t>
                      </a:r>
                    </a:p>
                  </a:txBody>
                  <a:tcPr/>
                </a:tc>
                <a:tc>
                  <a:txBody>
                    <a:bodyPr/>
                    <a:lstStyle/>
                    <a:p>
                      <a:pPr algn="r"/>
                      <a:r>
                        <a:rPr lang="en-US" b="0" dirty="0">
                          <a:solidFill>
                            <a:schemeClr val="tx1"/>
                          </a:solidFill>
                        </a:rPr>
                        <a:t>RR</a:t>
                      </a:r>
                    </a:p>
                    <a:p>
                      <a:pPr algn="r"/>
                      <a:r>
                        <a:rPr lang="en-US" b="0" dirty="0">
                          <a:solidFill>
                            <a:schemeClr val="tx1"/>
                          </a:solidFill>
                        </a:rPr>
                        <a:t>Finish Time</a:t>
                      </a:r>
                    </a:p>
                  </a:txBody>
                  <a:tcPr/>
                </a:tc>
                <a:tc>
                  <a:txBody>
                    <a:bodyPr/>
                    <a:lstStyle/>
                    <a:p>
                      <a:pPr algn="r"/>
                      <a:r>
                        <a:rPr lang="en-US" b="0" dirty="0">
                          <a:solidFill>
                            <a:schemeClr val="tx1"/>
                          </a:solidFill>
                        </a:rPr>
                        <a:t>RR</a:t>
                      </a:r>
                    </a:p>
                    <a:p>
                      <a:pPr algn="r"/>
                      <a:r>
                        <a:rPr lang="en-US" b="0" dirty="0">
                          <a:solidFill>
                            <a:schemeClr val="tx1"/>
                          </a:solidFill>
                        </a:rPr>
                        <a:t>Response Time</a:t>
                      </a:r>
                    </a:p>
                  </a:txBody>
                  <a:tcPr/>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5</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3</a:t>
                      </a:r>
                      <a:endParaRPr lang="en-US" baseline="30000"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4</a:t>
                      </a:r>
                    </a:p>
                  </a:txBody>
                  <a:tcPr/>
                </a:tc>
                <a:tc>
                  <a:txBody>
                    <a:bodyPr/>
                    <a:lstStyle/>
                    <a:p>
                      <a:pPr algn="r"/>
                      <a:r>
                        <a:rPr lang="en-US" baseline="0" dirty="0">
                          <a:solidFill>
                            <a:schemeClr val="tx1"/>
                          </a:solidFill>
                        </a:rPr>
                        <a:t>9</a:t>
                      </a:r>
                    </a:p>
                  </a:txBody>
                  <a:tcPr/>
                </a:tc>
                <a:tc>
                  <a:txBody>
                    <a:bodyPr/>
                    <a:lstStyle/>
                    <a:p>
                      <a:pPr algn="r"/>
                      <a:r>
                        <a:rPr lang="en-US" dirty="0">
                          <a:solidFill>
                            <a:schemeClr val="tx1"/>
                          </a:solidFill>
                        </a:rPr>
                        <a:t>2</a:t>
                      </a: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2284253600"/>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a:t>
                      </a:r>
                    </a:p>
                  </a:txBody>
                  <a:tcPr/>
                </a:tc>
                <a:extLst>
                  <a:ext uri="{0D108BD9-81ED-4DB2-BD59-A6C34878D82A}">
                    <a16:rowId xmlns:a16="http://schemas.microsoft.com/office/drawing/2014/main" val="2879113726"/>
                  </a:ext>
                </a:extLst>
              </a:tr>
            </a:tbl>
          </a:graphicData>
        </a:graphic>
      </p:graphicFrame>
      <p:sp>
        <p:nvSpPr>
          <p:cNvPr id="11" name="文本框 10">
            <a:extLst>
              <a:ext uri="{FF2B5EF4-FFF2-40B4-BE49-F238E27FC236}">
                <a16:creationId xmlns:a16="http://schemas.microsoft.com/office/drawing/2014/main" id="{30F0970B-47A5-D306-9A89-16794956F88F}"/>
              </a:ext>
            </a:extLst>
          </p:cNvPr>
          <p:cNvSpPr txBox="1"/>
          <p:nvPr/>
        </p:nvSpPr>
        <p:spPr>
          <a:xfrm>
            <a:off x="4942626" y="7629372"/>
            <a:ext cx="10951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arrives</a:t>
            </a:r>
            <a:endParaRPr lang="en-US" b="0" dirty="0">
              <a:solidFill>
                <a:srgbClr val="000000"/>
              </a:solidFill>
              <a:latin typeface="Arial" panose="020B0604020202020204"/>
              <a:ea typeface="+mn-ea"/>
              <a:cs typeface="+mn-cs"/>
            </a:endParaRPr>
          </a:p>
        </p:txBody>
      </p:sp>
      <p:sp>
        <p:nvSpPr>
          <p:cNvPr id="42" name="文本框 10">
            <a:extLst>
              <a:ext uri="{FF2B5EF4-FFF2-40B4-BE49-F238E27FC236}">
                <a16:creationId xmlns:a16="http://schemas.microsoft.com/office/drawing/2014/main" id="{84A9D2B7-C986-0478-DB39-9322737E146A}"/>
              </a:ext>
            </a:extLst>
          </p:cNvPr>
          <p:cNvSpPr txBox="1"/>
          <p:nvPr/>
        </p:nvSpPr>
        <p:spPr>
          <a:xfrm>
            <a:off x="5944367" y="7629372"/>
            <a:ext cx="110799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arrives</a:t>
            </a:r>
            <a:endParaRPr lang="en-US" b="0" dirty="0">
              <a:solidFill>
                <a:srgbClr val="000000"/>
              </a:solidFill>
              <a:latin typeface="Arial" panose="020B0604020202020204"/>
              <a:ea typeface="+mn-ea"/>
              <a:cs typeface="+mn-cs"/>
            </a:endParaRPr>
          </a:p>
        </p:txBody>
      </p:sp>
      <p:graphicFrame>
        <p:nvGraphicFramePr>
          <p:cNvPr id="32" name="Table 31">
            <a:extLst>
              <a:ext uri="{FF2B5EF4-FFF2-40B4-BE49-F238E27FC236}">
                <a16:creationId xmlns:a16="http://schemas.microsoft.com/office/drawing/2014/main" id="{B8F9F04B-E9FD-D7AF-3C0F-6872766CB875}"/>
              </a:ext>
            </a:extLst>
          </p:cNvPr>
          <p:cNvGraphicFramePr>
            <a:graphicFrameLocks noGrp="1"/>
          </p:cNvGraphicFramePr>
          <p:nvPr/>
        </p:nvGraphicFramePr>
        <p:xfrm>
          <a:off x="2895600" y="4267200"/>
          <a:ext cx="6959328"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8477DA40-32A4-696E-A951-47FE7E32C149}"/>
              </a:ext>
            </a:extLst>
          </p:cNvPr>
          <p:cNvGraphicFramePr>
            <a:graphicFrameLocks noGrp="1"/>
          </p:cNvGraphicFramePr>
          <p:nvPr/>
        </p:nvGraphicFramePr>
        <p:xfrm>
          <a:off x="2656242" y="5750560"/>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A3E78703-1E7E-8610-9A1F-E93CA60B988D}"/>
              </a:ext>
            </a:extLst>
          </p:cNvPr>
          <p:cNvSpPr>
            <a:spLocks noGrp="1"/>
          </p:cNvSpPr>
          <p:nvPr>
            <p:ph idx="1"/>
          </p:nvPr>
        </p:nvSpPr>
        <p:spPr>
          <a:xfrm>
            <a:off x="5537064" y="6187772"/>
            <a:ext cx="1676400" cy="395575"/>
          </a:xfrm>
        </p:spPr>
        <p:txBody>
          <a:bodyPr>
            <a:normAutofit lnSpcReduction="10000"/>
          </a:bodyPr>
          <a:lstStyle/>
          <a:p>
            <a:pPr marL="0" indent="0">
              <a:buNone/>
            </a:pPr>
            <a:r>
              <a:rPr lang="en-GB" sz="2400" dirty="0"/>
              <a:t>Gantt Chart</a:t>
            </a:r>
            <a:endParaRPr lang="en-SE" sz="2400" dirty="0"/>
          </a:p>
        </p:txBody>
      </p:sp>
    </p:spTree>
    <p:extLst>
      <p:ext uri="{BB962C8B-B14F-4D97-AF65-F5344CB8AC3E}">
        <p14:creationId xmlns:p14="http://schemas.microsoft.com/office/powerpoint/2010/main" val="34081018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E224D-CE2B-C9BC-14EB-B815184D8C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2315A7-63E7-58ED-769B-C1B9FBE22BC2}"/>
              </a:ext>
            </a:extLst>
          </p:cNvPr>
          <p:cNvSpPr>
            <a:spLocks noGrp="1"/>
          </p:cNvSpPr>
          <p:nvPr>
            <p:ph type="title"/>
          </p:nvPr>
        </p:nvSpPr>
        <p:spPr/>
        <p:txBody>
          <a:bodyPr/>
          <a:lstStyle/>
          <a:p>
            <a:r>
              <a:rPr lang="en-US"/>
              <a:t>Scheduling II ANS</a:t>
            </a:r>
            <a:endParaRPr lang="en-SE" dirty="0"/>
          </a:p>
        </p:txBody>
      </p:sp>
      <p:graphicFrame>
        <p:nvGraphicFramePr>
          <p:cNvPr id="6" name="表格 6">
            <a:extLst>
              <a:ext uri="{FF2B5EF4-FFF2-40B4-BE49-F238E27FC236}">
                <a16:creationId xmlns:a16="http://schemas.microsoft.com/office/drawing/2014/main" id="{0C5C220C-57BB-4A26-90EF-1B4C9D9A49FD}"/>
              </a:ext>
            </a:extLst>
          </p:cNvPr>
          <p:cNvGraphicFramePr>
            <a:graphicFrameLocks noGrp="1"/>
          </p:cNvGraphicFramePr>
          <p:nvPr/>
        </p:nvGraphicFramePr>
        <p:xfrm>
          <a:off x="990600" y="854105"/>
          <a:ext cx="10490204" cy="301752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gridCol w="1072097">
                  <a:extLst>
                    <a:ext uri="{9D8B030D-6E8A-4147-A177-3AD203B41FA5}">
                      <a16:colId xmlns:a16="http://schemas.microsoft.com/office/drawing/2014/main" val="4072710305"/>
                    </a:ext>
                  </a:extLst>
                </a:gridCol>
                <a:gridCol w="1072097">
                  <a:extLst>
                    <a:ext uri="{9D8B030D-6E8A-4147-A177-3AD203B41FA5}">
                      <a16:colId xmlns:a16="http://schemas.microsoft.com/office/drawing/2014/main" val="3685768401"/>
                    </a:ext>
                  </a:extLst>
                </a:gridCol>
                <a:gridCol w="1072097">
                  <a:extLst>
                    <a:ext uri="{9D8B030D-6E8A-4147-A177-3AD203B41FA5}">
                      <a16:colId xmlns:a16="http://schemas.microsoft.com/office/drawing/2014/main" val="3601507115"/>
                    </a:ext>
                  </a:extLst>
                </a:gridCol>
                <a:gridCol w="1072097">
                  <a:extLst>
                    <a:ext uri="{9D8B030D-6E8A-4147-A177-3AD203B41FA5}">
                      <a16:colId xmlns:a16="http://schemas.microsoft.com/office/drawing/2014/main" val="2233393087"/>
                    </a:ext>
                  </a:extLst>
                </a:gridCol>
              </a:tblGrid>
              <a:tr h="875830">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Response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Response Time</a:t>
                      </a:r>
                    </a:p>
                  </a:txBody>
                  <a:tcPr/>
                </a:tc>
                <a:tc>
                  <a:txBody>
                    <a:bodyPr/>
                    <a:lstStyle/>
                    <a:p>
                      <a:pPr algn="r"/>
                      <a:r>
                        <a:rPr lang="en-US" b="0" dirty="0">
                          <a:solidFill>
                            <a:schemeClr val="tx1"/>
                          </a:solidFill>
                        </a:rPr>
                        <a:t>RR</a:t>
                      </a:r>
                    </a:p>
                    <a:p>
                      <a:pPr algn="r"/>
                      <a:r>
                        <a:rPr lang="en-US" b="0" dirty="0">
                          <a:solidFill>
                            <a:schemeClr val="tx1"/>
                          </a:solidFill>
                        </a:rPr>
                        <a:t>Finish Time</a:t>
                      </a:r>
                    </a:p>
                  </a:txBody>
                  <a:tcPr/>
                </a:tc>
                <a:tc>
                  <a:txBody>
                    <a:bodyPr/>
                    <a:lstStyle/>
                    <a:p>
                      <a:pPr algn="r"/>
                      <a:r>
                        <a:rPr lang="en-US" b="0" dirty="0">
                          <a:solidFill>
                            <a:schemeClr val="tx1"/>
                          </a:solidFill>
                        </a:rPr>
                        <a:t>RR</a:t>
                      </a:r>
                    </a:p>
                    <a:p>
                      <a:pPr algn="r"/>
                      <a:r>
                        <a:rPr lang="en-US" b="0" dirty="0">
                          <a:solidFill>
                            <a:schemeClr val="tx1"/>
                          </a:solidFill>
                        </a:rPr>
                        <a:t>Response Time</a:t>
                      </a:r>
                    </a:p>
                  </a:txBody>
                  <a:tcPr/>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6</a:t>
                      </a: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5</a:t>
                      </a:r>
                      <a:endParaRPr lang="en-US" dirty="0">
                        <a:solidFill>
                          <a:schemeClr val="tx1"/>
                        </a:solidFill>
                      </a:endParaRPr>
                    </a:p>
                  </a:txBody>
                  <a:tcPr/>
                </a:tc>
                <a:tc>
                  <a:txBody>
                    <a:bodyPr/>
                    <a:lstStyle/>
                    <a:p>
                      <a:pPr algn="r"/>
                      <a:r>
                        <a:rPr lang="en-US" altLang="zh-CN" dirty="0">
                          <a:solidFill>
                            <a:schemeClr val="tx1"/>
                          </a:solidFill>
                        </a:rPr>
                        <a:t>8</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altLang="zh-CN" dirty="0">
                          <a:solidFill>
                            <a:schemeClr val="tx1"/>
                          </a:solidFill>
                        </a:rPr>
                        <a:t>8</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10</a:t>
                      </a:r>
                    </a:p>
                  </a:txBody>
                  <a:tcPr/>
                </a:tc>
                <a:tc>
                  <a:txBody>
                    <a:bodyPr/>
                    <a:lstStyle/>
                    <a:p>
                      <a:pPr algn="r"/>
                      <a:r>
                        <a:rPr lang="en-US" dirty="0">
                          <a:solidFill>
                            <a:schemeClr val="tx1"/>
                          </a:solidFill>
                        </a:rPr>
                        <a:t>9</a:t>
                      </a: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10</a:t>
                      </a: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3</a:t>
                      </a:r>
                      <a:endParaRPr lang="en-US" baseline="30000"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5</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4</a:t>
                      </a:r>
                    </a:p>
                  </a:txBody>
                  <a:tcPr/>
                </a:tc>
                <a:extLst>
                  <a:ext uri="{0D108BD9-81ED-4DB2-BD59-A6C34878D82A}">
                    <a16:rowId xmlns:a16="http://schemas.microsoft.com/office/drawing/2014/main" val="123394570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4</a:t>
                      </a:r>
                    </a:p>
                  </a:txBody>
                  <a:tcPr/>
                </a:tc>
                <a:tc>
                  <a:txBody>
                    <a:bodyPr/>
                    <a:lstStyle/>
                    <a:p>
                      <a:pPr algn="r"/>
                      <a:r>
                        <a:rPr lang="en-US" baseline="0" dirty="0">
                          <a:solidFill>
                            <a:schemeClr val="tx1"/>
                          </a:solidFill>
                        </a:rPr>
                        <a:t>9</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12</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12</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12</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12</a:t>
                      </a:r>
                    </a:p>
                  </a:txBody>
                  <a:tcPr/>
                </a:tc>
                <a:tc>
                  <a:txBody>
                    <a:bodyPr/>
                    <a:lstStyle/>
                    <a:p>
                      <a:pPr algn="r"/>
                      <a:r>
                        <a:rPr lang="en-US" dirty="0">
                          <a:solidFill>
                            <a:schemeClr val="tx1"/>
                          </a:solidFill>
                        </a:rPr>
                        <a:t>3</a:t>
                      </a:r>
                    </a:p>
                  </a:txBody>
                  <a:tcPr/>
                </a:tc>
                <a:extLst>
                  <a:ext uri="{0D108BD9-81ED-4DB2-BD59-A6C34878D82A}">
                    <a16:rowId xmlns:a16="http://schemas.microsoft.com/office/drawing/2014/main" val="2284253600"/>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5</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5</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4.25</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5.75</a:t>
                      </a:r>
                    </a:p>
                  </a:txBody>
                  <a:tcPr/>
                </a:tc>
                <a:extLst>
                  <a:ext uri="{0D108BD9-81ED-4DB2-BD59-A6C34878D82A}">
                    <a16:rowId xmlns:a16="http://schemas.microsoft.com/office/drawing/2014/main" val="2879113726"/>
                  </a:ext>
                </a:extLst>
              </a:tr>
            </a:tbl>
          </a:graphicData>
        </a:graphic>
      </p:graphicFrame>
      <p:sp>
        <p:nvSpPr>
          <p:cNvPr id="11" name="文本框 10">
            <a:extLst>
              <a:ext uri="{FF2B5EF4-FFF2-40B4-BE49-F238E27FC236}">
                <a16:creationId xmlns:a16="http://schemas.microsoft.com/office/drawing/2014/main" id="{770E5F04-59B8-CFC5-9808-44958791B33D}"/>
              </a:ext>
            </a:extLst>
          </p:cNvPr>
          <p:cNvSpPr txBox="1"/>
          <p:nvPr/>
        </p:nvSpPr>
        <p:spPr>
          <a:xfrm>
            <a:off x="5998668" y="7436332"/>
            <a:ext cx="10951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arrives</a:t>
            </a:r>
            <a:endParaRPr lang="en-US" b="0" dirty="0">
              <a:solidFill>
                <a:srgbClr val="000000"/>
              </a:solidFill>
              <a:latin typeface="Arial" panose="020B0604020202020204"/>
              <a:ea typeface="+mn-ea"/>
              <a:cs typeface="+mn-cs"/>
            </a:endParaRPr>
          </a:p>
        </p:txBody>
      </p:sp>
      <p:sp>
        <p:nvSpPr>
          <p:cNvPr id="42" name="文本框 10">
            <a:extLst>
              <a:ext uri="{FF2B5EF4-FFF2-40B4-BE49-F238E27FC236}">
                <a16:creationId xmlns:a16="http://schemas.microsoft.com/office/drawing/2014/main" id="{B93C1493-8BE5-9595-1A42-12B6BC324DF9}"/>
              </a:ext>
            </a:extLst>
          </p:cNvPr>
          <p:cNvSpPr txBox="1"/>
          <p:nvPr/>
        </p:nvSpPr>
        <p:spPr>
          <a:xfrm>
            <a:off x="7000409" y="7436332"/>
            <a:ext cx="110799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arrives</a:t>
            </a:r>
            <a:endParaRPr lang="en-US" b="0" dirty="0">
              <a:solidFill>
                <a:srgbClr val="000000"/>
              </a:solidFill>
              <a:latin typeface="Arial" panose="020B0604020202020204"/>
              <a:ea typeface="+mn-ea"/>
              <a:cs typeface="+mn-cs"/>
            </a:endParaRPr>
          </a:p>
        </p:txBody>
      </p:sp>
      <p:graphicFrame>
        <p:nvGraphicFramePr>
          <p:cNvPr id="32" name="Table 31">
            <a:extLst>
              <a:ext uri="{FF2B5EF4-FFF2-40B4-BE49-F238E27FC236}">
                <a16:creationId xmlns:a16="http://schemas.microsoft.com/office/drawing/2014/main" id="{AB5AE1BC-0B4D-8B67-7214-84933EF44092}"/>
              </a:ext>
            </a:extLst>
          </p:cNvPr>
          <p:cNvGraphicFramePr>
            <a:graphicFrameLocks noGrp="1"/>
          </p:cNvGraphicFramePr>
          <p:nvPr/>
        </p:nvGraphicFramePr>
        <p:xfrm>
          <a:off x="2971800" y="4267200"/>
          <a:ext cx="6959328"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4</a:t>
                      </a:r>
                      <a:endParaRPr lang="en-SE" dirty="0"/>
                    </a:p>
                  </a:txBody>
                  <a:tcPr/>
                </a:tc>
                <a:tc>
                  <a:txBody>
                    <a:bodyPr/>
                    <a:lstStyle/>
                    <a:p>
                      <a:pPr algn="ctr"/>
                      <a:r>
                        <a:rPr lang="en-GB" dirty="0"/>
                        <a:t>2</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62412147-C408-2D0D-0D2F-A1AE959E9821}"/>
              </a:ext>
            </a:extLst>
          </p:cNvPr>
          <p:cNvGraphicFramePr>
            <a:graphicFrameLocks noGrp="1"/>
          </p:cNvGraphicFramePr>
          <p:nvPr/>
        </p:nvGraphicFramePr>
        <p:xfrm>
          <a:off x="2732442" y="5750560"/>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A35A2B42-7B3B-159C-1D86-853A7CA206BD}"/>
              </a:ext>
            </a:extLst>
          </p:cNvPr>
          <p:cNvSpPr>
            <a:spLocks noGrp="1"/>
          </p:cNvSpPr>
          <p:nvPr>
            <p:ph idx="1"/>
          </p:nvPr>
        </p:nvSpPr>
        <p:spPr>
          <a:xfrm>
            <a:off x="5775901" y="6121400"/>
            <a:ext cx="1676400" cy="395575"/>
          </a:xfrm>
        </p:spPr>
        <p:txBody>
          <a:bodyPr>
            <a:normAutofit lnSpcReduction="10000"/>
          </a:bodyPr>
          <a:lstStyle/>
          <a:p>
            <a:pPr marL="0" indent="0">
              <a:buNone/>
            </a:pPr>
            <a:r>
              <a:rPr lang="en-GB" sz="2400" dirty="0"/>
              <a:t>Gantt Chart</a:t>
            </a:r>
            <a:endParaRPr lang="en-SE" sz="2400" dirty="0"/>
          </a:p>
        </p:txBody>
      </p:sp>
    </p:spTree>
    <p:extLst>
      <p:ext uri="{BB962C8B-B14F-4D97-AF65-F5344CB8AC3E}">
        <p14:creationId xmlns:p14="http://schemas.microsoft.com/office/powerpoint/2010/main" val="4751835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2" grpId="0"/>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98492</TotalTime>
  <Pages>60</Pages>
  <Words>921</Words>
  <Application>Microsoft Office PowerPoint</Application>
  <PresentationFormat>Widescreen</PresentationFormat>
  <Paragraphs>370</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fkGroteskNeue</vt:lpstr>
      <vt:lpstr>Gill Sans</vt:lpstr>
      <vt:lpstr>Gill Sans Light</vt:lpstr>
      <vt:lpstr>Arial</vt:lpstr>
      <vt:lpstr>Comic Sans MS</vt:lpstr>
      <vt:lpstr>Office</vt:lpstr>
      <vt:lpstr>CSC 112: Computer Operating Systems Lecture 5   Scheduling Exercises Solution</vt:lpstr>
      <vt:lpstr>Scheduling</vt:lpstr>
      <vt:lpstr>Scheduling I</vt:lpstr>
      <vt:lpstr>Scheduling I ANS</vt:lpstr>
      <vt:lpstr>Scheduling II</vt:lpstr>
      <vt:lpstr>Scheduling II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1088</cp:revision>
  <cp:lastPrinted>2022-03-15T20:14:46Z</cp:lastPrinted>
  <dcterms:created xsi:type="dcterms:W3CDTF">1995-08-12T11:37:26Z</dcterms:created>
  <dcterms:modified xsi:type="dcterms:W3CDTF">2025-03-12T00:36:46Z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