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
  </p:notesMasterIdLst>
  <p:handoutMasterIdLst>
    <p:handoutMasterId r:id="rId7"/>
  </p:handoutMasterIdLst>
  <p:sldIdLst>
    <p:sldId id="256" r:id="rId2"/>
    <p:sldId id="1493" r:id="rId3"/>
    <p:sldId id="1488" r:id="rId4"/>
    <p:sldId id="1497" r:id="rId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8431" autoAdjust="0"/>
  </p:normalViewPr>
  <p:slideViewPr>
    <p:cSldViewPr>
      <p:cViewPr varScale="1">
        <p:scale>
          <a:sx n="64" d="100"/>
          <a:sy n="64" d="100"/>
        </p:scale>
        <p:origin x="1152"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900687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BD56A-182F-D88E-0234-D71A91B8F1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ABCA10-BF0C-940C-9041-BD6F749CBA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B8278-3395-5B05-3ADC-3909FE407DDF}"/>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288566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5</a:t>
            </a:r>
            <a:br>
              <a:rPr lang="en-US" sz="3000" dirty="0"/>
            </a:br>
            <a:br>
              <a:rPr lang="en-US" sz="3000" dirty="0"/>
            </a:br>
            <a:br>
              <a:rPr lang="en-US" sz="3000" dirty="0"/>
            </a:br>
            <a:r>
              <a:rPr lang="en-US" sz="3000" dirty="0"/>
              <a:t>Scheduling Exercises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BE6B-0C65-5110-8483-EE9E77544F77}"/>
              </a:ext>
            </a:extLst>
          </p:cNvPr>
          <p:cNvSpPr>
            <a:spLocks noGrp="1"/>
          </p:cNvSpPr>
          <p:nvPr>
            <p:ph type="title"/>
          </p:nvPr>
        </p:nvSpPr>
        <p:spPr/>
        <p:txBody>
          <a:bodyPr/>
          <a:lstStyle/>
          <a:p>
            <a:r>
              <a:rPr lang="en-US" dirty="0"/>
              <a:t>Scheduling</a:t>
            </a:r>
            <a:endParaRPr lang="en-SE" dirty="0"/>
          </a:p>
        </p:txBody>
      </p:sp>
      <p:sp>
        <p:nvSpPr>
          <p:cNvPr id="3" name="Content Placeholder 2">
            <a:extLst>
              <a:ext uri="{FF2B5EF4-FFF2-40B4-BE49-F238E27FC236}">
                <a16:creationId xmlns:a16="http://schemas.microsoft.com/office/drawing/2014/main" id="{EB56F1D9-966C-5F42-C49B-BBC015FF1F6D}"/>
              </a:ext>
            </a:extLst>
          </p:cNvPr>
          <p:cNvSpPr>
            <a:spLocks noGrp="1"/>
          </p:cNvSpPr>
          <p:nvPr>
            <p:ph idx="1"/>
          </p:nvPr>
        </p:nvSpPr>
        <p:spPr/>
        <p:txBody>
          <a:bodyPr>
            <a:normAutofit/>
          </a:bodyPr>
          <a:lstStyle/>
          <a:p>
            <a:r>
              <a:rPr lang="en-GB" dirty="0"/>
              <a:t>Here is a table of processes and their arrival and execution times.</a:t>
            </a:r>
          </a:p>
          <a:p>
            <a:r>
              <a:rPr lang="en-GB" dirty="0"/>
              <a:t>1) Fill in the scheduling table with the Process ID (PID) that runs at each time instant, under 4 policies: First Come First Serve (FCFS), Shortest Job First (SJF), Shortest-Remaining-Time-First (SRTF), Round-Robin (RR) with </a:t>
            </a:r>
            <a:r>
              <a:rPr lang="en-GB" dirty="0" err="1"/>
              <a:t>timeslice</a:t>
            </a:r>
            <a:r>
              <a:rPr lang="en-GB" dirty="0"/>
              <a:t> quantum = 1. Assume that context switch overhead is 0. For RR, assume that an arriving process is scheduled to run at the beginning of its arrival time, i.e., it is added to the head of the queue upon arrival. </a:t>
            </a:r>
          </a:p>
          <a:p>
            <a:r>
              <a:rPr lang="en-GB" dirty="0"/>
              <a:t>2) Compute the finish times and response times for all 5 processes, and the average response time. (If the division is hard, write a fraction like 28/5 instead of 5.6)</a:t>
            </a:r>
          </a:p>
        </p:txBody>
      </p:sp>
    </p:spTree>
    <p:extLst>
      <p:ext uri="{BB962C8B-B14F-4D97-AF65-F5344CB8AC3E}">
        <p14:creationId xmlns:p14="http://schemas.microsoft.com/office/powerpoint/2010/main" val="10579870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dirty="0"/>
              <a:t>Scheduling I</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3612067224"/>
              </p:ext>
            </p:extLst>
          </p:nvPr>
        </p:nvGraphicFramePr>
        <p:xfrm>
          <a:off x="850898" y="1240518"/>
          <a:ext cx="10490204"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7314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4</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7B95E552-BB9C-9DD5-CCC3-40AA06825068}"/>
              </a:ext>
            </a:extLst>
          </p:cNvPr>
          <p:cNvSpPr txBox="1"/>
          <p:nvPr/>
        </p:nvSpPr>
        <p:spPr>
          <a:xfrm>
            <a:off x="4942626" y="7629372"/>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5944367" y="7629372"/>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57975AA6-80FA-7BF1-4E89-648A2FFB6619}"/>
              </a:ext>
            </a:extLst>
          </p:cNvPr>
          <p:cNvGraphicFramePr>
            <a:graphicFrameLocks noGrp="1"/>
          </p:cNvGraphicFramePr>
          <p:nvPr>
            <p:extLst>
              <p:ext uri="{D42A27DB-BD31-4B8C-83A1-F6EECF244321}">
                <p14:modId xmlns:p14="http://schemas.microsoft.com/office/powerpoint/2010/main" val="3731690118"/>
              </p:ext>
            </p:extLst>
          </p:nvPr>
        </p:nvGraphicFramePr>
        <p:xfrm>
          <a:off x="3276600" y="4038600"/>
          <a:ext cx="5939140"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A8433EE-5FDA-45B0-C06A-8C9691339AAA}"/>
              </a:ext>
            </a:extLst>
          </p:cNvPr>
          <p:cNvGraphicFramePr>
            <a:graphicFrameLocks noGrp="1"/>
          </p:cNvGraphicFramePr>
          <p:nvPr>
            <p:extLst>
              <p:ext uri="{D42A27DB-BD31-4B8C-83A1-F6EECF244321}">
                <p14:modId xmlns:p14="http://schemas.microsoft.com/office/powerpoint/2010/main" val="1732515516"/>
              </p:ext>
            </p:extLst>
          </p:nvPr>
        </p:nvGraphicFramePr>
        <p:xfrm>
          <a:off x="3037242" y="5521960"/>
          <a:ext cx="6459539"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510909">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5DDDDC17-1B53-D0C6-AC2C-40B2632F153E}"/>
              </a:ext>
            </a:extLst>
          </p:cNvPr>
          <p:cNvSpPr>
            <a:spLocks noGrp="1"/>
          </p:cNvSpPr>
          <p:nvPr>
            <p:ph idx="1"/>
          </p:nvPr>
        </p:nvSpPr>
        <p:spPr>
          <a:xfrm>
            <a:off x="5490212" y="5892800"/>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7EFE7-1570-81CA-8C67-68E86B556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6ABFB-C171-2319-5443-055F7FA74FE1}"/>
              </a:ext>
            </a:extLst>
          </p:cNvPr>
          <p:cNvSpPr>
            <a:spLocks noGrp="1"/>
          </p:cNvSpPr>
          <p:nvPr>
            <p:ph type="title"/>
          </p:nvPr>
        </p:nvSpPr>
        <p:spPr/>
        <p:txBody>
          <a:bodyPr/>
          <a:lstStyle/>
          <a:p>
            <a:r>
              <a:rPr lang="en-US"/>
              <a:t>Scheduling II</a:t>
            </a:r>
            <a:endParaRPr lang="en-SE" dirty="0"/>
          </a:p>
        </p:txBody>
      </p:sp>
      <p:graphicFrame>
        <p:nvGraphicFramePr>
          <p:cNvPr id="6" name="表格 6">
            <a:extLst>
              <a:ext uri="{FF2B5EF4-FFF2-40B4-BE49-F238E27FC236}">
                <a16:creationId xmlns:a16="http://schemas.microsoft.com/office/drawing/2014/main" id="{9E59607C-9FBA-0525-178B-8C1B758047D8}"/>
              </a:ext>
            </a:extLst>
          </p:cNvPr>
          <p:cNvGraphicFramePr>
            <a:graphicFrameLocks noGrp="1"/>
          </p:cNvGraphicFramePr>
          <p:nvPr/>
        </p:nvGraphicFramePr>
        <p:xfrm>
          <a:off x="530799" y="889000"/>
          <a:ext cx="10490204" cy="274320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5</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algn="r"/>
                      <a:r>
                        <a:rPr lang="en-US" baseline="0" dirty="0">
                          <a:solidFill>
                            <a:schemeClr val="tx1"/>
                          </a:solidFill>
                        </a:rPr>
                        <a:t>9</a:t>
                      </a:r>
                    </a:p>
                  </a:txBody>
                  <a:tcPr/>
                </a:tc>
                <a:tc>
                  <a:txBody>
                    <a:bodyPr/>
                    <a:lstStyle/>
                    <a:p>
                      <a:pPr algn="r"/>
                      <a:r>
                        <a:rPr lang="en-US" dirty="0">
                          <a:solidFill>
                            <a:schemeClr val="tx1"/>
                          </a:solidFill>
                        </a:rPr>
                        <a:t>2</a:t>
                      </a: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284253600"/>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30F0970B-47A5-D306-9A89-16794956F88F}"/>
              </a:ext>
            </a:extLst>
          </p:cNvPr>
          <p:cNvSpPr txBox="1"/>
          <p:nvPr/>
        </p:nvSpPr>
        <p:spPr>
          <a:xfrm>
            <a:off x="4942626" y="7629372"/>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84A9D2B7-C986-0478-DB39-9322737E146A}"/>
              </a:ext>
            </a:extLst>
          </p:cNvPr>
          <p:cNvSpPr txBox="1"/>
          <p:nvPr/>
        </p:nvSpPr>
        <p:spPr>
          <a:xfrm>
            <a:off x="5944367" y="7629372"/>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B8F9F04B-E9FD-D7AF-3C0F-6872766CB875}"/>
              </a:ext>
            </a:extLst>
          </p:cNvPr>
          <p:cNvGraphicFramePr>
            <a:graphicFrameLocks noGrp="1"/>
          </p:cNvGraphicFramePr>
          <p:nvPr/>
        </p:nvGraphicFramePr>
        <p:xfrm>
          <a:off x="2895600" y="4267200"/>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477DA40-32A4-696E-A951-47FE7E32C149}"/>
              </a:ext>
            </a:extLst>
          </p:cNvPr>
          <p:cNvGraphicFramePr>
            <a:graphicFrameLocks noGrp="1"/>
          </p:cNvGraphicFramePr>
          <p:nvPr/>
        </p:nvGraphicFramePr>
        <p:xfrm>
          <a:off x="2656242" y="5750560"/>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A3E78703-1E7E-8610-9A1F-E93CA60B988D}"/>
              </a:ext>
            </a:extLst>
          </p:cNvPr>
          <p:cNvSpPr>
            <a:spLocks noGrp="1"/>
          </p:cNvSpPr>
          <p:nvPr>
            <p:ph idx="1"/>
          </p:nvPr>
        </p:nvSpPr>
        <p:spPr>
          <a:xfrm>
            <a:off x="5537064" y="6187772"/>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3408101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98491</TotalTime>
  <Pages>60</Pages>
  <Words>474</Words>
  <Application>Microsoft Office PowerPoint</Application>
  <PresentationFormat>Widescreen</PresentationFormat>
  <Paragraphs>117</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fkGroteskNeue</vt:lpstr>
      <vt:lpstr>Gill Sans</vt:lpstr>
      <vt:lpstr>Gill Sans Light</vt:lpstr>
      <vt:lpstr>Arial</vt:lpstr>
      <vt:lpstr>Comic Sans MS</vt:lpstr>
      <vt:lpstr>Office</vt:lpstr>
      <vt:lpstr>CSC 112: Computer Operating Systems Lecture 5   Scheduling Exercises</vt:lpstr>
      <vt:lpstr>Scheduling</vt:lpstr>
      <vt:lpstr>Scheduling I</vt:lpstr>
      <vt:lpstr>Scheduling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1086</cp:revision>
  <cp:lastPrinted>2022-03-15T20:14:46Z</cp:lastPrinted>
  <dcterms:created xsi:type="dcterms:W3CDTF">1995-08-12T11:37:26Z</dcterms:created>
  <dcterms:modified xsi:type="dcterms:W3CDTF">2025-03-12T00:35:41Z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