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3"/>
  </p:notesMasterIdLst>
  <p:handoutMasterIdLst>
    <p:handoutMasterId r:id="rId34"/>
  </p:handoutMasterIdLst>
  <p:sldIdLst>
    <p:sldId id="256" r:id="rId2"/>
    <p:sldId id="1480" r:id="rId3"/>
    <p:sldId id="1433" r:id="rId4"/>
    <p:sldId id="1481" r:id="rId5"/>
    <p:sldId id="1482" r:id="rId6"/>
    <p:sldId id="1483" r:id="rId7"/>
    <p:sldId id="1438" r:id="rId8"/>
    <p:sldId id="1440" r:id="rId9"/>
    <p:sldId id="1439" r:id="rId10"/>
    <p:sldId id="1441" r:id="rId11"/>
    <p:sldId id="1443" r:id="rId12"/>
    <p:sldId id="1444" r:id="rId13"/>
    <p:sldId id="1476" r:id="rId14"/>
    <p:sldId id="1477" r:id="rId15"/>
    <p:sldId id="1478" r:id="rId16"/>
    <p:sldId id="1445" r:id="rId17"/>
    <p:sldId id="1485" r:id="rId18"/>
    <p:sldId id="1487" r:id="rId19"/>
    <p:sldId id="1455" r:id="rId20"/>
    <p:sldId id="1488" r:id="rId21"/>
    <p:sldId id="1456" r:id="rId22"/>
    <p:sldId id="1457" r:id="rId23"/>
    <p:sldId id="1458" r:id="rId24"/>
    <p:sldId id="1459" r:id="rId25"/>
    <p:sldId id="1460" r:id="rId26"/>
    <p:sldId id="1491" r:id="rId27"/>
    <p:sldId id="1447" r:id="rId28"/>
    <p:sldId id="1489" r:id="rId29"/>
    <p:sldId id="1461" r:id="rId30"/>
    <p:sldId id="1490" r:id="rId31"/>
    <p:sldId id="1474" r:id="rId3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19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gaia.ecs.csus.edu/~zhangd/oscal/pscheduling.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pPr lvl="1">
              <a:lnSpc>
                <a:spcPct val="100000"/>
              </a:lnSpc>
              <a:spcBef>
                <a:spcPct val="20000"/>
              </a:spcBef>
            </a:pPr>
            <a:r>
              <a:rPr lang="en-US" altLang="ko-KR" dirty="0">
                <a:ea typeface="굴림" panose="020B0600000101010101" pitchFamily="34" charset="-127"/>
                <a:sym typeface="Symbol" panose="05050102010706020507" pitchFamily="18" charset="2"/>
              </a:rPr>
              <a:t>otherwise overhead is too high</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How do you choose time quantum (slice)?</a:t>
            </a:r>
          </a:p>
          <a:p>
            <a:pPr lvl="1">
              <a:lnSpc>
                <a:spcPct val="80000"/>
              </a:lnSpc>
              <a:spcBef>
                <a:spcPct val="20000"/>
              </a:spcBef>
            </a:pPr>
            <a:r>
              <a:rPr lang="en-US" altLang="ko-KR" dirty="0">
                <a:ea typeface="굴림" panose="020B0600000101010101" pitchFamily="34" charset="-127"/>
              </a:rPr>
              <a:t>T</a:t>
            </a:r>
            <a:r>
              <a:rPr lang="en-US" altLang="ko-KR" sz="2400" dirty="0">
                <a:ea typeface="굴림" panose="020B0600000101010101" pitchFamily="34" charset="-127"/>
              </a:rPr>
              <a:t>oo big </a:t>
            </a:r>
          </a:p>
          <a:p>
            <a:pPr lvl="2">
              <a:lnSpc>
                <a:spcPct val="80000"/>
              </a:lnSpc>
              <a:spcBef>
                <a:spcPct val="20000"/>
              </a:spcBef>
            </a:pPr>
            <a:r>
              <a:rPr lang="en-US" altLang="ko-KR" sz="2400" dirty="0">
                <a:ea typeface="굴림" panose="020B0600000101010101" pitchFamily="34" charset="-127"/>
              </a:rPr>
              <a:t>Response time suffers</a:t>
            </a:r>
          </a:p>
          <a:p>
            <a:pPr lvl="1">
              <a:lnSpc>
                <a:spcPct val="80000"/>
              </a:lnSpc>
              <a:spcBef>
                <a:spcPct val="20000"/>
              </a:spcBef>
            </a:pPr>
            <a:r>
              <a:rPr lang="en-US" altLang="ko-KR" sz="2400" dirty="0">
                <a:ea typeface="굴림" panose="020B0600000101010101" pitchFamily="34" charset="-127"/>
              </a:rPr>
              <a:t>What if infinite (</a:t>
            </a:r>
            <a:r>
              <a:rPr lang="en-US" altLang="ko-KR" sz="2400" i="1" dirty="0">
                <a:ea typeface="굴림" panose="020B0600000101010101" pitchFamily="34" charset="-127"/>
                <a:sym typeface="Symbol" panose="05050102010706020507" pitchFamily="18" charset="2"/>
              </a:rPr>
              <a:t>)?</a:t>
            </a:r>
          </a:p>
          <a:p>
            <a:pPr lvl="2">
              <a:lnSpc>
                <a:spcPct val="80000"/>
              </a:lnSpc>
              <a:spcBef>
                <a:spcPct val="20000"/>
              </a:spcBef>
            </a:pPr>
            <a:r>
              <a:rPr lang="en-US" altLang="ko-KR" sz="2400" dirty="0">
                <a:ea typeface="굴림" panose="020B0600000101010101" pitchFamily="34" charset="-127"/>
                <a:sym typeface="Symbol" panose="05050102010706020507" pitchFamily="18" charset="2"/>
              </a:rPr>
              <a:t>Get back FIFO</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What if time slice too small?</a:t>
            </a:r>
          </a:p>
          <a:p>
            <a:pPr marL="914400" marR="0" lvl="2" indent="0" algn="l" defTabSz="914400" rtl="0" eaLnBrk="0" fontAlgn="base" latinLnBrk="0" hangingPunct="0">
              <a:lnSpc>
                <a:spcPct val="80000"/>
              </a:lnSpc>
              <a:spcBef>
                <a:spcPct val="20000"/>
              </a:spcBef>
              <a:spcAft>
                <a:spcPct val="0"/>
              </a:spcAft>
              <a:buClrTx/>
              <a:buSzTx/>
              <a:buFontTx/>
              <a:buNone/>
              <a:tabLst/>
              <a:defRPr/>
            </a:pPr>
            <a:r>
              <a:rPr lang="en-US" altLang="ko-KR" sz="2400" dirty="0">
                <a:ea typeface="굴림" panose="020B0600000101010101" pitchFamily="34" charset="-127"/>
                <a:sym typeface="Symbol" panose="05050102010706020507" pitchFamily="18" charset="2"/>
              </a:rPr>
              <a:t>Throughput suffers! </a:t>
            </a:r>
            <a:r>
              <a:rPr lang="en-US" altLang="ko-KR" sz="4800" dirty="0">
                <a:ea typeface="굴림" panose="020B0600000101010101" pitchFamily="34" charset="-127"/>
                <a:sym typeface="Symbol" panose="05050102010706020507" pitchFamily="18" charset="2"/>
              </a:rPr>
              <a:t>Need to balance short-job performance and long-job throughput:</a:t>
            </a:r>
          </a:p>
          <a:p>
            <a:pPr lvl="2">
              <a:lnSpc>
                <a:spcPct val="80000"/>
              </a:lnSpc>
              <a:spcBef>
                <a:spcPct val="20000"/>
              </a:spcBef>
            </a:pPr>
            <a:endParaRPr lang="en-US" altLang="ko-KR" sz="2400" dirty="0">
              <a:ea typeface="굴림" panose="020B0600000101010101" pitchFamily="34" charset="-127"/>
              <a:sym typeface="Symbol" panose="05050102010706020507" pitchFamily="18" charset="2"/>
            </a:endParaRPr>
          </a:p>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endParaRPr lang="en-US" altLang="en-US" dirty="0"/>
          </a:p>
        </p:txBody>
      </p:sp>
    </p:spTree>
    <p:extLst>
      <p:ext uri="{BB962C8B-B14F-4D97-AF65-F5344CB8AC3E}">
        <p14:creationId xmlns:p14="http://schemas.microsoft.com/office/powerpoint/2010/main" val="219414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a:lnSpc>
                <a:spcPct val="80000"/>
              </a:lnSpc>
              <a:spcBef>
                <a:spcPct val="20000"/>
              </a:spcBef>
              <a:tabLst>
                <a:tab pos="3319463" algn="l"/>
              </a:tabLst>
            </a:pPr>
            <a:r>
              <a:rPr lang="en-US" altLang="ko-KR" dirty="0">
                <a:ea typeface="굴림" panose="020B0600000101010101" pitchFamily="34" charset="-127"/>
              </a:rPr>
              <a:t>Also: Cache state must be shared between all jobs with RR but can be devoted to each job with FIFO</a:t>
            </a:r>
          </a:p>
          <a:p>
            <a:pPr lvl="1">
              <a:lnSpc>
                <a:spcPct val="80000"/>
              </a:lnSpc>
              <a:spcBef>
                <a:spcPct val="20000"/>
              </a:spcBef>
              <a:tabLst>
                <a:tab pos="3319463" algn="l"/>
              </a:tabLst>
            </a:pPr>
            <a:r>
              <a:rPr lang="en-US" altLang="ko-KR" sz="2400" dirty="0">
                <a:ea typeface="굴림" panose="020B0600000101010101" pitchFamily="34" charset="-127"/>
              </a:rPr>
              <a:t>Total time for RR longer even for zero-cost switch!</a:t>
            </a:r>
          </a:p>
          <a:p>
            <a:endParaRPr lang="en-US" altLang="en-US" dirty="0"/>
          </a:p>
        </p:txBody>
      </p:sp>
    </p:spTree>
    <p:extLst>
      <p:ext uri="{BB962C8B-B14F-4D97-AF65-F5344CB8AC3E}">
        <p14:creationId xmlns:p14="http://schemas.microsoft.com/office/powerpoint/2010/main" val="30434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en-US" dirty="0"/>
              <a:t>Rich get richer, and poor get poorer = short jobs get through the system faster, long jobs take even longer</a:t>
            </a:r>
          </a:p>
          <a:p>
            <a:r>
              <a:rPr lang="en-US" altLang="ko-KR" dirty="0"/>
              <a:t>These can be applied to whole program or current CPU burst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Remaining Time to Completion” (SRTC)</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Time to Completion First” (STCF)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0" dirty="0">
                <a:latin typeface="+mn-lt"/>
              </a:rPr>
              <a:t>if a new job arrives with remaining time less than remaining time of currently-executing job, preempt the current job.</a:t>
            </a:r>
          </a:p>
          <a:p>
            <a:pPr lvl="1"/>
            <a:endParaRPr lang="en-US" altLang="ko-KR" dirty="0"/>
          </a:p>
          <a:p>
            <a:pPr lvl="1"/>
            <a:r>
              <a:rPr lang="en-US" altLang="ko-KR" dirty="0"/>
              <a:t>if job arrives and has a shorter time to completion than the remaining time of </a:t>
            </a:r>
            <a:r>
              <a:rPr lang="en-GB" altLang="ko-KR" dirty="0"/>
              <a:t>currently-executing job, </a:t>
            </a:r>
            <a:r>
              <a:rPr lang="en-GB" altLang="ko-KR" dirty="0" err="1"/>
              <a:t>preempt</a:t>
            </a:r>
            <a:r>
              <a:rPr lang="en-GB" altLang="ko-KR" dirty="0"/>
              <a:t> the current job</a:t>
            </a: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0" dirty="0">
              <a:latin typeface="+mn-lt"/>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endParaRPr lang="en-US" altLang="en-US" dirty="0"/>
          </a:p>
        </p:txBody>
      </p:sp>
    </p:spTree>
    <p:extLst>
      <p:ext uri="{BB962C8B-B14F-4D97-AF65-F5344CB8AC3E}">
        <p14:creationId xmlns:p14="http://schemas.microsoft.com/office/powerpoint/2010/main" val="259443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ko-KR" sz="4400" dirty="0"/>
          </a:p>
          <a:p>
            <a:r>
              <a:rPr lang="en-US" altLang="ko-KR" sz="4400" dirty="0"/>
              <a:t>SJF/SRTF are provably optimal (SJF among non-preemptive algorithms, SRTF among preemptive algorithms) for minimizing average response time</a:t>
            </a:r>
          </a:p>
          <a:p>
            <a:endParaRPr lang="en-GB" sz="2000" dirty="0"/>
          </a:p>
          <a:p>
            <a:r>
              <a:rPr lang="en-GB" sz="2000" dirty="0"/>
              <a:t>SJF is the optimal scheduling algorithm for minimizing the average turnaround time under the following assumptions:</a:t>
            </a:r>
          </a:p>
          <a:p>
            <a:endParaRPr lang="en-GB" sz="2000" dirty="0"/>
          </a:p>
          <a:p>
            <a:r>
              <a:rPr lang="en-GB" sz="2000" dirty="0"/>
              <a:t>All Jobs Arrive at the Same Time. </a:t>
            </a:r>
          </a:p>
          <a:p>
            <a:pPr lvl="1"/>
            <a:r>
              <a:rPr lang="en-GB" sz="1800" dirty="0"/>
              <a:t>This ensures that the scheduler can make a complete decision about the order of execution based on job lengths without interruptions from newly arriving tasks.</a:t>
            </a:r>
          </a:p>
          <a:p>
            <a:r>
              <a:rPr lang="en-GB" sz="2000" dirty="0"/>
              <a:t>Job Execution Times Are Known in Advance</a:t>
            </a:r>
          </a:p>
          <a:p>
            <a:pPr lvl="1"/>
            <a:r>
              <a:rPr lang="en-GB" sz="1800" dirty="0"/>
              <a:t>The algorithm requires precise knowledge of each job’s run-time (execution time) to determine which job is the shortest. This assumption is often unrealistic in practice, as predicting exact execution times is challenging.</a:t>
            </a:r>
          </a:p>
          <a:p>
            <a:r>
              <a:rPr lang="en-GB" sz="2000" dirty="0"/>
              <a:t>Non-</a:t>
            </a:r>
            <a:r>
              <a:rPr lang="en-GB" sz="2000" dirty="0" err="1"/>
              <a:t>Preemptive</a:t>
            </a:r>
            <a:r>
              <a:rPr lang="en-GB" sz="2000" dirty="0"/>
              <a:t> Scheduling</a:t>
            </a:r>
          </a:p>
          <a:p>
            <a:pPr lvl="1"/>
            <a:r>
              <a:rPr lang="en-GB" sz="1800" dirty="0"/>
              <a:t>Once a job starts, it runs to completion without being interrupted by other jobs. This avoids complications like context switching but can lead to issues like starvation for longer jobs if shorter ones keep arriving.</a:t>
            </a:r>
            <a:endParaRPr lang="en-SE" sz="1800" dirty="0"/>
          </a:p>
        </p:txBody>
      </p:sp>
    </p:spTree>
    <p:extLst>
      <p:ext uri="{BB962C8B-B14F-4D97-AF65-F5344CB8AC3E}">
        <p14:creationId xmlns:p14="http://schemas.microsoft.com/office/powerpoint/2010/main" val="284414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830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158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lvl="1"/>
            <a:r>
              <a:rPr lang="en-US" altLang="ko-KR" dirty="0"/>
              <a:t>How can we do this? </a:t>
            </a:r>
          </a:p>
          <a:p>
            <a:pPr lvl="1"/>
            <a:r>
              <a:rPr lang="en-US" altLang="ko-KR" dirty="0"/>
              <a:t>Some systems ask the user</a:t>
            </a:r>
          </a:p>
          <a:p>
            <a:pPr lvl="2"/>
            <a:r>
              <a:rPr lang="en-US" altLang="ko-KR" dirty="0"/>
              <a:t>When you submit a job, have to say how long it will take</a:t>
            </a:r>
          </a:p>
          <a:p>
            <a:pPr lvl="2"/>
            <a:r>
              <a:rPr lang="en-US" altLang="ko-KR" dirty="0"/>
              <a:t>To stop cheating, system kills job if takes too long</a:t>
            </a:r>
          </a:p>
          <a:p>
            <a:pPr lvl="1"/>
            <a:r>
              <a:rPr lang="en-US" altLang="ko-KR" dirty="0"/>
              <a:t>But: hard to predict job’s runtime even for non-malicious users</a:t>
            </a:r>
          </a:p>
          <a:p>
            <a:r>
              <a:rPr lang="en-US" altLang="ko-KR" dirty="0"/>
              <a:t>Bottom line, can’t really know how long job will take</a:t>
            </a:r>
          </a:p>
          <a:p>
            <a:pPr lvl="1"/>
            <a:r>
              <a:rPr lang="en-US" altLang="ko-KR" dirty="0"/>
              <a:t>However, can use SRTF as a yardstick </a:t>
            </a:r>
            <a:br>
              <a:rPr lang="en-US" altLang="ko-KR" dirty="0"/>
            </a:br>
            <a:r>
              <a:rPr lang="en-US" altLang="ko-KR" dirty="0"/>
              <a:t>for measuring other policies</a:t>
            </a:r>
          </a:p>
          <a:p>
            <a:pPr lvl="1"/>
            <a:r>
              <a:rPr lang="en-US" altLang="ko-KR" dirty="0"/>
              <a:t>Optimal, so can’t do any better</a:t>
            </a:r>
          </a:p>
          <a:p>
            <a:endParaRPr lang="en-US" altLang="en-US" dirty="0"/>
          </a:p>
        </p:txBody>
      </p:sp>
    </p:spTree>
    <p:extLst>
      <p:ext uri="{BB962C8B-B14F-4D97-AF65-F5344CB8AC3E}">
        <p14:creationId xmlns:p14="http://schemas.microsoft.com/office/powerpoint/2010/main" val="32489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ko-KR" dirty="0">
                <a:sym typeface="Symbol" panose="05050102010706020507" pitchFamily="18" charset="2"/>
              </a:rPr>
              <a:t>CPU scheduling, in virtual memory, in file systems, </a:t>
            </a:r>
            <a:r>
              <a:rPr lang="en-US" altLang="ko-KR" dirty="0" err="1">
                <a:sym typeface="Symbol" panose="05050102010706020507" pitchFamily="18" charset="2"/>
              </a:rPr>
              <a:t>etc</a:t>
            </a:r>
            <a:endParaRPr lang="ko-KR" altLang="en-US" dirty="0">
              <a:ea typeface="굴림" panose="020B0600000101010101" pitchFamily="34" charset="-127"/>
            </a:endParaRPr>
          </a:p>
        </p:txBody>
      </p:sp>
    </p:spTree>
    <p:extLst>
      <p:ext uri="{BB962C8B-B14F-4D97-AF65-F5344CB8AC3E}">
        <p14:creationId xmlns:p14="http://schemas.microsoft.com/office/powerpoint/2010/main" val="279555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Deadlock: Priority Inversion</a:t>
            </a:r>
          </a:p>
          <a:p>
            <a:pPr lvl="2"/>
            <a:r>
              <a:rPr lang="en-US" dirty="0"/>
              <a:t>Happens when low priority task has lock needed by high-priority task</a:t>
            </a:r>
          </a:p>
          <a:p>
            <a:pPr lvl="2"/>
            <a:r>
              <a:rPr lang="en-US" dirty="0"/>
              <a:t>Usually involves third, intermediate priority task preventing high-priority task from running</a:t>
            </a:r>
          </a:p>
          <a:p>
            <a:pPr lvl="2"/>
            <a:r>
              <a:rPr lang="en-US" dirty="0"/>
              <a:t>Each queue can be processed in RR with some time-quantum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next/remaining CPU burst time</a:t>
            </a:r>
          </a:p>
          <a:p>
            <a:endParaRPr lang="en-GB" dirty="0"/>
          </a:p>
          <a:p>
            <a:endParaRPr lang="en-GB" dirty="0"/>
          </a:p>
          <a:p>
            <a:endParaRPr lang="en-US" dirty="0"/>
          </a:p>
          <a:p>
            <a:r>
              <a:rPr lang="en-US" dirty="0"/>
              <a:t>Problem: starvation </a:t>
            </a:r>
          </a:p>
          <a:p>
            <a:pPr lvl="1"/>
            <a:r>
              <a:rPr lang="en-US" dirty="0"/>
              <a:t>Lower priority jobs don’t get to run because higher priority jobs</a:t>
            </a:r>
          </a:p>
          <a:p>
            <a:r>
              <a:rPr lang="en-US" dirty="0"/>
              <a:t>How to fix problems?</a:t>
            </a:r>
          </a:p>
          <a:p>
            <a:pPr lvl="1"/>
            <a:r>
              <a:rPr lang="en-US" dirty="0"/>
              <a:t>Dynamic priorities – adjust job priority at runtime based on heuristics about interactivity, burst behavior, </a:t>
            </a:r>
            <a:r>
              <a:rPr lang="en-US" dirty="0" err="1"/>
              <a:t>etc</a:t>
            </a:r>
            <a:r>
              <a:rPr lang="en-US" dirty="0"/>
              <a:t>…</a:t>
            </a:r>
          </a:p>
          <a:p>
            <a:endParaRPr lang="en-US" dirty="0"/>
          </a:p>
          <a:p>
            <a:r>
              <a:rPr lang="en-GB" dirty="0"/>
              <a:t>A priority number (integer) is associated with each process; CPU is allocated to the process with the highest priority</a:t>
            </a:r>
          </a:p>
          <a:p>
            <a:r>
              <a:rPr lang="en-GB" dirty="0"/>
              <a:t>(Convention: smallest integer ≡ highest priority)</a:t>
            </a:r>
          </a:p>
          <a:p>
            <a:endParaRPr lang="en-SE" dirty="0"/>
          </a:p>
        </p:txBody>
      </p:sp>
    </p:spTree>
    <p:extLst>
      <p:ext uri="{BB962C8B-B14F-4D97-AF65-F5344CB8AC3E}">
        <p14:creationId xmlns:p14="http://schemas.microsoft.com/office/powerpoint/2010/main" val="4103217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endParaRPr lang="en-SE" dirty="0"/>
          </a:p>
        </p:txBody>
      </p:sp>
    </p:spTree>
    <p:extLst>
      <p:ext uri="{BB962C8B-B14F-4D97-AF65-F5344CB8AC3E}">
        <p14:creationId xmlns:p14="http://schemas.microsoft.com/office/powerpoint/2010/main" val="28757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altLang="ko-KR" dirty="0">
                <a:ea typeface="굴림" panose="020B0600000101010101" pitchFamily="34" charset="-127"/>
              </a:rPr>
              <a:t>Execution model: programs alternate between bursts of CPU and I/O</a:t>
            </a:r>
          </a:p>
          <a:p>
            <a:pPr lvl="1">
              <a:lnSpc>
                <a:spcPct val="80000"/>
              </a:lnSpc>
              <a:spcBef>
                <a:spcPct val="20000"/>
              </a:spcBef>
            </a:pPr>
            <a:r>
              <a:rPr lang="en-US" altLang="ko-KR" dirty="0">
                <a:ea typeface="굴림" panose="020B0600000101010101" pitchFamily="34" charset="-127"/>
              </a:rPr>
              <a:t>Program typically uses the CPU for some period of time, then does I/O, then uses CPU again</a:t>
            </a:r>
          </a:p>
          <a:p>
            <a:pPr lvl="1">
              <a:lnSpc>
                <a:spcPct val="80000"/>
              </a:lnSpc>
              <a:spcBef>
                <a:spcPct val="20000"/>
              </a:spcBef>
            </a:pPr>
            <a:r>
              <a:rPr lang="en-US" altLang="ko-KR" dirty="0">
                <a:ea typeface="굴림" panose="020B0600000101010101" pitchFamily="34" charset="-127"/>
              </a:rPr>
              <a:t>Each scheduling decision is about which job to give to the CPU for use by its next CPU burst</a:t>
            </a:r>
          </a:p>
          <a:p>
            <a:pPr lvl="1">
              <a:lnSpc>
                <a:spcPct val="80000"/>
              </a:lnSpc>
              <a:spcBef>
                <a:spcPct val="20000"/>
              </a:spcBef>
            </a:pPr>
            <a:r>
              <a:rPr lang="en-US" altLang="ko-KR" dirty="0">
                <a:ea typeface="굴림" panose="020B0600000101010101" pitchFamily="34" charset="-127"/>
              </a:rPr>
              <a:t>With </a:t>
            </a:r>
            <a:r>
              <a:rPr lang="en-US" altLang="ko-KR" dirty="0" err="1">
                <a:ea typeface="굴림" panose="020B0600000101010101" pitchFamily="34" charset="-127"/>
              </a:rPr>
              <a:t>timeslicing</a:t>
            </a:r>
            <a:r>
              <a:rPr lang="en-US" altLang="ko-KR" dirty="0">
                <a:ea typeface="굴림" panose="020B0600000101010101" pitchFamily="34" charset="-127"/>
              </a:rPr>
              <a:t>, thread may be forced to give up CPU before finishing current CPU burst</a:t>
            </a:r>
          </a:p>
          <a:p>
            <a:r>
              <a:rPr lang="en-US" dirty="0"/>
              <a:t>By convention, we use the term “process” in this section, assuming that each process is single-threaded</a:t>
            </a:r>
          </a:p>
          <a:p>
            <a:pPr lvl="1"/>
            <a:r>
              <a:rPr lang="en-US" dirty="0"/>
              <a:t>The scheduling algorithms can be applied to threads as well</a:t>
            </a:r>
          </a:p>
          <a:p>
            <a:r>
              <a:rPr lang="en-US" dirty="0"/>
              <a:t>The term “job” is often used to refer to a CPU burst, or a compute-only process</a:t>
            </a:r>
          </a:p>
          <a:p>
            <a:pPr lvl="1">
              <a:lnSpc>
                <a:spcPct val="80000"/>
              </a:lnSpc>
              <a:spcBef>
                <a:spcPct val="20000"/>
              </a:spcBef>
            </a:pPr>
            <a:endParaRPr lang="en-US" altLang="ko-KR" dirty="0">
              <a:ea typeface="굴림" panose="020B0600000101010101" pitchFamily="34" charset="-127"/>
            </a:endParaRPr>
          </a:p>
          <a:p>
            <a:endParaRPr lang="en-SE" dirty="0"/>
          </a:p>
        </p:txBody>
      </p:sp>
    </p:spTree>
    <p:extLst>
      <p:ext uri="{BB962C8B-B14F-4D97-AF65-F5344CB8AC3E}">
        <p14:creationId xmlns:p14="http://schemas.microsoft.com/office/powerpoint/2010/main" val="399257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p:txBody>
      </p:sp>
    </p:spTree>
    <p:extLst>
      <p:ext uri="{BB962C8B-B14F-4D97-AF65-F5344CB8AC3E}">
        <p14:creationId xmlns:p14="http://schemas.microsoft.com/office/powerpoint/2010/main" val="2217655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demoted to lower priority</a:t>
            </a:r>
          </a:p>
          <a:p>
            <a:endParaRPr lang="en-GB" dirty="0"/>
          </a:p>
          <a:p>
            <a:r>
              <a:rPr lang="en-GB" dirty="0"/>
              <a:t>CPU-bound processes </a:t>
            </a:r>
            <a:endParaRPr lang="en-SE" dirty="0"/>
          </a:p>
        </p:txBody>
      </p:sp>
    </p:spTree>
    <p:extLst>
      <p:ext uri="{BB962C8B-B14F-4D97-AF65-F5344CB8AC3E}">
        <p14:creationId xmlns:p14="http://schemas.microsoft.com/office/powerpoint/2010/main" val="402382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dirty="0"/>
              <a:t>Many textbooks use the “old model”—one thread per job</a:t>
            </a:r>
          </a:p>
          <a:p>
            <a:r>
              <a:rPr lang="en-US" dirty="0"/>
              <a:t>Usually it's really: </a:t>
            </a:r>
            <a:r>
              <a:rPr lang="en-US" b="1" dirty="0"/>
              <a:t>threads</a:t>
            </a:r>
            <a:r>
              <a:rPr lang="en-US" dirty="0"/>
              <a:t> (e.g., in Linux)</a:t>
            </a:r>
          </a:p>
          <a:p>
            <a:endParaRPr lang="en-US" dirty="0"/>
          </a:p>
          <a:p>
            <a:r>
              <a:rPr lang="en-US" dirty="0"/>
              <a:t>One point to notice: switching threads vs. switching jobs incurs different costs:</a:t>
            </a:r>
          </a:p>
          <a:p>
            <a:pPr lvl="1"/>
            <a:r>
              <a:rPr lang="en-US" dirty="0"/>
              <a:t>Switch threads: Save/restore registers</a:t>
            </a:r>
          </a:p>
          <a:p>
            <a:pPr lvl="1"/>
            <a:r>
              <a:rPr lang="en-US" dirty="0"/>
              <a:t>Switch jobs: Change active address space too!</a:t>
            </a:r>
          </a:p>
          <a:p>
            <a:pPr lvl="2"/>
            <a:r>
              <a:rPr lang="en-US" dirty="0"/>
              <a:t>Expensive</a:t>
            </a:r>
          </a:p>
          <a:p>
            <a:pPr lvl="2"/>
            <a:r>
              <a:rPr lang="en-US" dirty="0"/>
              <a:t>Disrupts caching</a:t>
            </a:r>
          </a:p>
          <a:p>
            <a:pPr>
              <a:lnSpc>
                <a:spcPct val="80000"/>
              </a:lnSpc>
            </a:pPr>
            <a:r>
              <a:rPr lang="en-US" dirty="0"/>
              <a:t>Scheduling: selecting a waiting process from the ready queue and allocating the CPU to it</a:t>
            </a:r>
          </a:p>
          <a:p>
            <a:pPr>
              <a:lnSpc>
                <a:spcPct val="80000"/>
              </a:lnSpc>
            </a:pPr>
            <a:r>
              <a:rPr lang="en-US" dirty="0"/>
              <a:t>FCFS Scheduling:</a:t>
            </a:r>
          </a:p>
          <a:p>
            <a:pPr lvl="1">
              <a:lnSpc>
                <a:spcPct val="80000"/>
              </a:lnSpc>
            </a:pPr>
            <a:r>
              <a:rPr lang="en-US" dirty="0"/>
              <a:t>Pros: Simple</a:t>
            </a:r>
          </a:p>
          <a:p>
            <a:pPr lvl="1">
              <a:lnSpc>
                <a:spcPct val="80000"/>
              </a:lnSpc>
            </a:pPr>
            <a:r>
              <a:rPr lang="en-US" dirty="0"/>
              <a:t>Cons: Short jobs can get stuck behind long ones</a:t>
            </a:r>
          </a:p>
          <a:p>
            <a:pPr>
              <a:lnSpc>
                <a:spcPct val="80000"/>
              </a:lnSpc>
            </a:pPr>
            <a:r>
              <a:rPr lang="en-US" dirty="0"/>
              <a:t>Round-Robin Scheduling: </a:t>
            </a:r>
          </a:p>
          <a:p>
            <a:pPr lvl="1">
              <a:lnSpc>
                <a:spcPct val="80000"/>
              </a:lnSpc>
            </a:pPr>
            <a:r>
              <a:rPr lang="en-US" dirty="0"/>
              <a:t>Pros: Better for short jobs </a:t>
            </a:r>
          </a:p>
          <a:p>
            <a:pPr lvl="1">
              <a:lnSpc>
                <a:spcPct val="80000"/>
              </a:lnSpc>
            </a:pPr>
            <a:r>
              <a:rPr lang="en-US" dirty="0"/>
              <a:t>Cons: Poor performance when jobs have same length </a:t>
            </a:r>
          </a:p>
          <a:p>
            <a:pPr lvl="1">
              <a:lnSpc>
                <a:spcPct val="80000"/>
              </a:lnSpc>
            </a:pPr>
            <a:endParaRPr lang="en-US" dirty="0"/>
          </a:p>
          <a:p>
            <a:pPr lvl="1">
              <a:lnSpc>
                <a:spcPct val="80000"/>
              </a:lnSpc>
            </a:pPr>
            <a:r>
              <a:rPr lang="en-GB" altLang="ko-KR" dirty="0">
                <a:ea typeface="굴림" panose="020B0600000101010101" pitchFamily="34" charset="-127"/>
              </a:rPr>
              <a:t>Pros: Simple</a:t>
            </a:r>
            <a:endParaRPr lang="en-US" dirty="0"/>
          </a:p>
          <a:p>
            <a:pPr lvl="1">
              <a:lnSpc>
                <a:spcPct val="80000"/>
              </a:lnSpc>
            </a:pPr>
            <a:endParaRPr lang="en-US" dirty="0"/>
          </a:p>
          <a:p>
            <a:endParaRPr lang="en-US" dirty="0"/>
          </a:p>
          <a:p>
            <a:endParaRPr lang="en-GB" altLang="ko-KR" dirty="0">
              <a:ea typeface="굴림" panose="020B0600000101010101" pitchFamily="34" charset="-127"/>
            </a:endParaRPr>
          </a:p>
          <a:p>
            <a:endParaRPr lang="en-GB" altLang="ko-KR" dirty="0">
              <a:ea typeface="굴림" panose="020B0600000101010101" pitchFamily="34" charset="-127"/>
            </a:endParaRPr>
          </a:p>
          <a:p>
            <a:pPr>
              <a:lnSpc>
                <a:spcPct val="85000"/>
              </a:lnSpc>
            </a:pPr>
            <a:r>
              <a:rPr lang="en-US" dirty="0"/>
              <a:t>Shortest Job First (SJF) and Shortest Remaining Time First (SRTF)</a:t>
            </a:r>
          </a:p>
          <a:p>
            <a:pPr lvl="1">
              <a:lnSpc>
                <a:spcPct val="85000"/>
              </a:lnSpc>
            </a:pPr>
            <a:r>
              <a:rPr lang="en-US" dirty="0"/>
              <a:t>Run the job with least amount of computation to do/least remaining amount of computation to do</a:t>
            </a:r>
          </a:p>
          <a:p>
            <a:pPr lvl="1">
              <a:lnSpc>
                <a:spcPct val="80000"/>
              </a:lnSpc>
            </a:pPr>
            <a:r>
              <a:rPr lang="en-US" dirty="0"/>
              <a:t>Pros: Optimal (average response time) </a:t>
            </a:r>
          </a:p>
          <a:p>
            <a:pPr lvl="1">
              <a:lnSpc>
                <a:spcPct val="80000"/>
              </a:lnSpc>
            </a:pPr>
            <a:r>
              <a:rPr lang="en-US" dirty="0"/>
              <a:t>Cons: Hard to predict future, Unfair</a:t>
            </a:r>
          </a:p>
          <a:p>
            <a:pPr>
              <a:lnSpc>
                <a:spcPct val="80000"/>
              </a:lnSpc>
            </a:pPr>
            <a:r>
              <a:rPr lang="en-US" dirty="0"/>
              <a:t>Priority-Based Scheduling</a:t>
            </a:r>
          </a:p>
          <a:p>
            <a:pPr lvl="1">
              <a:lnSpc>
                <a:spcPct val="80000"/>
              </a:lnSpc>
            </a:pPr>
            <a:r>
              <a:rPr lang="en-US" dirty="0"/>
              <a:t>Each process is assigned a fixed priority</a:t>
            </a:r>
          </a:p>
          <a:p>
            <a:pPr>
              <a:lnSpc>
                <a:spcPct val="80000"/>
              </a:lnSpc>
            </a:pPr>
            <a:r>
              <a:rPr lang="en-US" dirty="0"/>
              <a:t>Multi-Level Queue Scheduling</a:t>
            </a:r>
          </a:p>
          <a:p>
            <a:pPr lvl="1">
              <a:lnSpc>
                <a:spcPct val="80000"/>
              </a:lnSpc>
            </a:pPr>
            <a:r>
              <a:rPr lang="en-US" dirty="0"/>
              <a:t>Multiple queues of different priorities</a:t>
            </a:r>
          </a:p>
          <a:p>
            <a:pPr>
              <a:lnSpc>
                <a:spcPct val="80000"/>
              </a:lnSpc>
            </a:pPr>
            <a:r>
              <a:rPr lang="en-US" dirty="0"/>
              <a:t>Multi-Level Feedback Queue Scheduling:</a:t>
            </a:r>
          </a:p>
          <a:p>
            <a:pPr lvl="1">
              <a:lnSpc>
                <a:spcPct val="80000"/>
              </a:lnSpc>
            </a:pPr>
            <a:r>
              <a:rPr lang="en-US" dirty="0"/>
              <a:t>Automatic promotion/demotion of process between queues</a:t>
            </a:r>
          </a:p>
          <a:p>
            <a:pPr>
              <a:lnSpc>
                <a:spcPct val="80000"/>
              </a:lnSpc>
            </a:pPr>
            <a:r>
              <a:rPr lang="en-US" dirty="0"/>
              <a:t>Lottery Scheduling:</a:t>
            </a:r>
          </a:p>
          <a:p>
            <a:pPr lvl="1">
              <a:lnSpc>
                <a:spcPct val="80000"/>
              </a:lnSpc>
            </a:pPr>
            <a:r>
              <a:rPr lang="en-US" dirty="0"/>
              <a:t>Give each process a number of tickets (short tasks </a:t>
            </a:r>
            <a:r>
              <a:rPr lang="en-US" dirty="0">
                <a:sym typeface="Symbol" pitchFamily="18" charset="2"/>
              </a:rPr>
              <a:t> more tickets)</a:t>
            </a:r>
          </a:p>
          <a:p>
            <a:pPr lvl="1">
              <a:lnSpc>
                <a:spcPct val="80000"/>
              </a:lnSpc>
            </a:pPr>
            <a:r>
              <a:rPr lang="en-US" dirty="0"/>
              <a:t>Reserve a minimum number of tickets for every process to ensure forward progress</a:t>
            </a:r>
          </a:p>
          <a:p>
            <a:pPr>
              <a:lnSpc>
                <a:spcPct val="80000"/>
              </a:lnSpc>
            </a:pPr>
            <a:r>
              <a:rPr lang="en-US" dirty="0"/>
              <a:t>See </a:t>
            </a:r>
            <a:r>
              <a:rPr lang="en-US" dirty="0">
                <a:hlinkClick r:id="rId3"/>
              </a:rPr>
              <a:t>animations</a:t>
            </a:r>
            <a:r>
              <a:rPr lang="en-US" dirty="0"/>
              <a:t> of common scheduling algorithms</a:t>
            </a:r>
          </a:p>
          <a:p>
            <a:endParaRPr lang="en-US" dirty="0"/>
          </a:p>
          <a:p>
            <a:endParaRPr lang="en-US" dirty="0"/>
          </a:p>
          <a:p>
            <a:endParaRPr lang="en-US"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9771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Question: How is the OS to decide which of several tasks to take off a queue?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When multiple processes are ready, the scheduling algorithm decides which one is given access to the CPU</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deciding which jobs are given access to resources from moment to moment  </a:t>
            </a:r>
          </a:p>
          <a:p>
            <a:pPr lvl="1">
              <a:lnSpc>
                <a:spcPct val="80000"/>
              </a:lnSpc>
              <a:spcBef>
                <a:spcPct val="20000"/>
              </a:spcBef>
            </a:pPr>
            <a:r>
              <a:rPr lang="en-US" altLang="ko-KR" dirty="0">
                <a:ea typeface="굴림" panose="020B0600000101010101" pitchFamily="34" charset="-127"/>
              </a:rPr>
              <a:t>Resource often refers to CPU time, but may also be network BW or disk access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altLang="en-US" dirty="0"/>
          </a:p>
        </p:txBody>
      </p:sp>
    </p:spTree>
    <p:extLst>
      <p:ext uri="{BB962C8B-B14F-4D97-AF65-F5344CB8AC3E}">
        <p14:creationId xmlns:p14="http://schemas.microsoft.com/office/powerpoint/2010/main" val="223729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26609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amount of time a process waits in the ready queue before it starts execution</a:t>
            </a:r>
          </a:p>
          <a:p>
            <a:pPr>
              <a:lnSpc>
                <a:spcPct val="80000"/>
              </a:lnSpc>
              <a:spcBef>
                <a:spcPct val="20000"/>
              </a:spcBef>
            </a:pPr>
            <a:r>
              <a:rPr lang="en-US" altLang="ko-KR" dirty="0">
                <a:ea typeface="굴림" panose="020B0600000101010101" pitchFamily="34" charset="-127"/>
              </a:rPr>
              <a:t>Wait </a:t>
            </a:r>
          </a:p>
          <a:p>
            <a:pPr>
              <a:lnSpc>
                <a:spcPct val="80000"/>
              </a:lnSpc>
              <a:spcBef>
                <a:spcPct val="20000"/>
              </a:spcBef>
            </a:pPr>
            <a:r>
              <a:rPr lang="en-US" altLang="ko-KR" dirty="0">
                <a:ea typeface="굴림" panose="020B0600000101010101" pitchFamily="34" charset="-127"/>
              </a:rPr>
              <a:t>Minimize Response Time</a:t>
            </a:r>
          </a:p>
          <a:p>
            <a:pPr lvl="1">
              <a:lnSpc>
                <a:spcPct val="80000"/>
              </a:lnSpc>
              <a:spcBef>
                <a:spcPct val="20000"/>
              </a:spcBef>
            </a:pPr>
            <a:r>
              <a:rPr lang="en-GB" altLang="ko-KR" dirty="0">
                <a:ea typeface="굴림" panose="020B0600000101010101" pitchFamily="34" charset="-127"/>
              </a:rPr>
              <a:t>Response Time=Time at which job first gets CPU−Arrival Time</a:t>
            </a:r>
          </a:p>
          <a:p>
            <a:pPr lvl="1">
              <a:lnSpc>
                <a:spcPct val="80000"/>
              </a:lnSpc>
              <a:spcBef>
                <a:spcPct val="20000"/>
              </a:spcBef>
            </a:pPr>
            <a:r>
              <a:rPr lang="en-GB" altLang="ko-KR" dirty="0">
                <a:ea typeface="굴림" panose="020B0600000101010101" pitchFamily="34" charset="-127"/>
              </a:rPr>
              <a:t>Defined as the amount of time from when a job or request is submitted to the system (enters the ready queue) until it gets the CPU for the first time. It measures how quickly a system starts responding to a job after it arrives.</a:t>
            </a:r>
          </a:p>
          <a:p>
            <a:pPr>
              <a:lnSpc>
                <a:spcPct val="80000"/>
              </a:lnSpc>
              <a:spcBef>
                <a:spcPct val="20000"/>
              </a:spcBef>
            </a:pPr>
            <a:r>
              <a:rPr lang="en-US" altLang="ko-KR" dirty="0">
                <a:ea typeface="굴림" panose="020B0600000101010101" pitchFamily="34" charset="-127"/>
              </a:rPr>
              <a:t>Fairness</a:t>
            </a:r>
          </a:p>
          <a:p>
            <a:pPr lvl="1">
              <a:lnSpc>
                <a:spcPct val="80000"/>
              </a:lnSpc>
              <a:spcBef>
                <a:spcPct val="20000"/>
              </a:spcBef>
            </a:pPr>
            <a:r>
              <a:rPr lang="en-US" altLang="ko-KR" dirty="0">
                <a:ea typeface="굴림" panose="020B0600000101010101" pitchFamily="34" charset="-127"/>
              </a:rPr>
              <a:t>Share CPU among users in some equitable way</a:t>
            </a:r>
          </a:p>
          <a:p>
            <a:pPr lvl="1">
              <a:lnSpc>
                <a:spcPct val="80000"/>
              </a:lnSpc>
              <a:spcBef>
                <a:spcPct val="20000"/>
              </a:spcBef>
            </a:pPr>
            <a:r>
              <a:rPr lang="en-US" altLang="ko-KR" dirty="0">
                <a:ea typeface="굴림" panose="020B0600000101010101" pitchFamily="34" charset="-127"/>
              </a:rPr>
              <a:t>Fairness is not minimizing average response time:</a:t>
            </a:r>
          </a:p>
          <a:p>
            <a:pPr lvl="2">
              <a:lnSpc>
                <a:spcPct val="80000"/>
              </a:lnSpc>
              <a:spcBef>
                <a:spcPct val="20000"/>
              </a:spcBef>
            </a:pPr>
            <a:r>
              <a:rPr lang="en-US" altLang="ko-KR" dirty="0">
                <a:ea typeface="굴림" panose="020B0600000101010101" pitchFamily="34" charset="-127"/>
              </a:rPr>
              <a:t>Better </a:t>
            </a:r>
            <a:r>
              <a:rPr lang="en-US" altLang="ko-KR" i="1" dirty="0">
                <a:ea typeface="굴림" panose="020B0600000101010101" pitchFamily="34" charset="-127"/>
              </a:rPr>
              <a:t>average</a:t>
            </a:r>
            <a:r>
              <a:rPr lang="en-US" altLang="ko-KR" dirty="0">
                <a:ea typeface="굴림" panose="020B0600000101010101" pitchFamily="34" charset="-127"/>
              </a:rPr>
              <a:t> response time by making system </a:t>
            </a:r>
            <a:r>
              <a:rPr lang="en-US" altLang="ko-KR" i="1" dirty="0">
                <a:ea typeface="굴림" panose="020B0600000101010101" pitchFamily="34" charset="-127"/>
              </a:rPr>
              <a:t>less</a:t>
            </a:r>
            <a:r>
              <a:rPr lang="en-US" altLang="ko-KR" dirty="0">
                <a:ea typeface="굴림" panose="020B0600000101010101" pitchFamily="34" charset="-127"/>
              </a:rPr>
              <a:t> fair</a:t>
            </a:r>
          </a:p>
          <a:p>
            <a:endParaRPr lang="en-SE" dirty="0"/>
          </a:p>
        </p:txBody>
      </p:sp>
    </p:spTree>
    <p:extLst>
      <p:ext uri="{BB962C8B-B14F-4D97-AF65-F5344CB8AC3E}">
        <p14:creationId xmlns:p14="http://schemas.microsoft.com/office/powerpoint/2010/main" val="239937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marL="1085850" lvl="2">
              <a:lnSpc>
                <a:spcPct val="80000"/>
              </a:lnSpc>
              <a:spcBef>
                <a:spcPct val="20000"/>
              </a:spcBef>
              <a:tabLst>
                <a:tab pos="3032125" algn="ctr"/>
                <a:tab pos="4635500" algn="ctr"/>
              </a:tabLst>
            </a:pPr>
            <a:r>
              <a:rPr lang="en-US" altLang="ko-KR" dirty="0">
                <a:ea typeface="굴림" panose="020B0600000101010101" pitchFamily="34" charset="-127"/>
              </a:rPr>
              <a:t>In early systems, FCFS meant one program </a:t>
            </a:r>
            <a:br>
              <a:rPr lang="en-US" altLang="ko-KR" dirty="0">
                <a:ea typeface="굴림" panose="020B0600000101010101" pitchFamily="34" charset="-127"/>
              </a:rPr>
            </a:br>
            <a:r>
              <a:rPr lang="en-US" altLang="ko-KR" dirty="0">
                <a:ea typeface="굴림" panose="020B0600000101010101" pitchFamily="34" charset="-127"/>
              </a:rPr>
              <a:t>scheduled until done (including I/O)</a:t>
            </a:r>
          </a:p>
          <a:p>
            <a:pPr marL="1085850" lvl="2">
              <a:lnSpc>
                <a:spcPct val="80000"/>
              </a:lnSpc>
              <a:spcBef>
                <a:spcPct val="20000"/>
              </a:spcBef>
              <a:tabLst>
                <a:tab pos="3032125" algn="ctr"/>
                <a:tab pos="4635500" algn="ctr"/>
              </a:tabLst>
            </a:pPr>
            <a:r>
              <a:rPr lang="en-US" altLang="ko-KR" dirty="0">
                <a:ea typeface="굴림" panose="020B0600000101010101" pitchFamily="34" charset="-127"/>
              </a:rPr>
              <a:t>Now, means keep CPU until thread blocks </a:t>
            </a:r>
          </a:p>
          <a:p>
            <a:endParaRPr lang="en-US" altLang="en-US" dirty="0"/>
          </a:p>
        </p:txBody>
      </p:sp>
    </p:spTree>
    <p:extLst>
      <p:ext uri="{BB962C8B-B14F-4D97-AF65-F5344CB8AC3E}">
        <p14:creationId xmlns:p14="http://schemas.microsoft.com/office/powerpoint/2010/main" val="277247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lvl="1"/>
            <a:endParaRPr lang="en-US" altLang="ko-KR" dirty="0"/>
          </a:p>
          <a:p>
            <a:pPr lvl="2"/>
            <a:r>
              <a:rPr lang="en-US" altLang="ko-KR" dirty="0"/>
              <a:t>Safeway: Getting milk, always stuck behind cart full of items!</a:t>
            </a:r>
            <a:br>
              <a:rPr lang="en-US" altLang="ko-KR" dirty="0"/>
            </a:br>
            <a:r>
              <a:rPr lang="en-US" altLang="ko-KR" dirty="0"/>
              <a:t>Upside: get to read about Space Aliens!</a:t>
            </a:r>
          </a:p>
          <a:p>
            <a:r>
              <a:rPr lang="en-US" altLang="ko-KR" dirty="0"/>
              <a:t>FCFS scheduling</a:t>
            </a:r>
          </a:p>
          <a:p>
            <a:pPr lvl="1"/>
            <a:r>
              <a:rPr lang="en-US" altLang="ko-KR" dirty="0"/>
              <a:t>Pro: Simple</a:t>
            </a:r>
          </a:p>
          <a:p>
            <a:pPr lvl="1"/>
            <a:r>
              <a:rPr lang="en-US" altLang="ko-KR" dirty="0"/>
              <a:t>Con: Short jobs get stuck behind long ones (Convoy effect)</a:t>
            </a:r>
          </a:p>
          <a:p>
            <a:pPr lvl="1"/>
            <a:endParaRPr lang="en-US" altLang="ko-KR" dirty="0"/>
          </a:p>
          <a:p>
            <a:pPr lvl="1"/>
            <a:endParaRPr lang="en-US" altLang="ko-KR" dirty="0"/>
          </a:p>
          <a:p>
            <a:r>
              <a:rPr lang="en-US" altLang="ko-KR" dirty="0"/>
              <a:t>In second case:</a:t>
            </a:r>
          </a:p>
          <a:p>
            <a:pPr lvl="1"/>
            <a:r>
              <a:rPr lang="en-US" altLang="ko-KR" dirty="0"/>
              <a:t>Average initial waiting time is much better (before it was 17)</a:t>
            </a:r>
          </a:p>
          <a:p>
            <a:pPr lvl="1"/>
            <a:r>
              <a:rPr lang="en-US" altLang="ko-KR" dirty="0"/>
              <a:t>Average response time is better (before it was 27) </a:t>
            </a:r>
          </a:p>
          <a:p>
            <a:pPr lvl="1"/>
            <a:endParaRPr lang="en-US" altLang="ko-KR" dirty="0"/>
          </a:p>
          <a:p>
            <a:endParaRPr lang="en-US" altLang="en-US" dirty="0"/>
          </a:p>
        </p:txBody>
      </p:sp>
    </p:spTree>
    <p:extLst>
      <p:ext uri="{BB962C8B-B14F-4D97-AF65-F5344CB8AC3E}">
        <p14:creationId xmlns:p14="http://schemas.microsoft.com/office/powerpoint/2010/main" val="27621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a:lnSpc>
                <a:spcPct val="80000"/>
              </a:lnSpc>
            </a:pPr>
            <a:r>
              <a:rPr lang="en-US" dirty="0"/>
              <a:t>Each process gets a small unit of CPU time </a:t>
            </a:r>
            <a:br>
              <a:rPr lang="en-US" dirty="0"/>
            </a:br>
            <a:r>
              <a:rPr lang="en-US" dirty="0"/>
              <a:t>(</a:t>
            </a:r>
            <a:r>
              <a:rPr lang="en-US" i="1" dirty="0"/>
              <a:t>time quantum or time slice</a:t>
            </a:r>
            <a:r>
              <a:rPr lang="en-US" dirty="0"/>
              <a:t>), usually 10-100 milliseconds</a:t>
            </a:r>
          </a:p>
          <a:p>
            <a:pPr>
              <a:lnSpc>
                <a:spcPct val="80000"/>
              </a:lnSpc>
            </a:pPr>
            <a:r>
              <a:rPr lang="en-US" dirty="0"/>
              <a:t>When quantum expires, if the current CPU burst has not finished, the process is preempted and added to the end of the ready queue.</a:t>
            </a:r>
          </a:p>
          <a:p>
            <a:pPr>
              <a:lnSpc>
                <a:spcPct val="80000"/>
              </a:lnSpc>
            </a:pPr>
            <a:r>
              <a:rPr lang="en-US" i="1" dirty="0"/>
              <a:t>n</a:t>
            </a:r>
            <a:r>
              <a:rPr lang="en-US" dirty="0"/>
              <a:t> processes in ready queue and time quantum is </a:t>
            </a:r>
            <a:r>
              <a:rPr lang="en-US" i="1" dirty="0"/>
              <a:t>q </a:t>
            </a:r>
            <a:r>
              <a:rPr lang="en-US" i="1" dirty="0">
                <a:sym typeface="Symbol" pitchFamily="18" charset="2"/>
              </a:rPr>
              <a:t></a:t>
            </a:r>
            <a:endParaRPr lang="en-US" dirty="0"/>
          </a:p>
          <a:p>
            <a:pPr lvl="1">
              <a:lnSpc>
                <a:spcPct val="80000"/>
              </a:lnSpc>
            </a:pPr>
            <a:r>
              <a:rPr lang="en-US" dirty="0"/>
              <a:t>Each process gets (roughly) 1/</a:t>
            </a:r>
            <a:r>
              <a:rPr lang="en-US" i="1" dirty="0"/>
              <a:t>n</a:t>
            </a:r>
            <a:r>
              <a:rPr lang="en-US" dirty="0"/>
              <a:t> of the CPU time </a:t>
            </a:r>
          </a:p>
          <a:p>
            <a:pPr lvl="1">
              <a:lnSpc>
                <a:spcPct val="80000"/>
              </a:lnSpc>
            </a:pPr>
            <a:r>
              <a:rPr lang="en-US" dirty="0"/>
              <a:t>In chunks of at most </a:t>
            </a:r>
            <a:r>
              <a:rPr lang="en-US" i="1" dirty="0"/>
              <a:t>q</a:t>
            </a:r>
            <a:r>
              <a:rPr lang="en-US" dirty="0"/>
              <a:t> time units </a:t>
            </a:r>
          </a:p>
          <a:p>
            <a:pPr lvl="1">
              <a:lnSpc>
                <a:spcPct val="80000"/>
              </a:lnSpc>
            </a:pPr>
            <a:r>
              <a:rPr lang="en-US" dirty="0"/>
              <a:t>No process waits more than (n-1)q time units</a:t>
            </a:r>
          </a:p>
          <a:p>
            <a:pPr>
              <a:spcBef>
                <a:spcPct val="20000"/>
              </a:spcBef>
            </a:pPr>
            <a:endParaRPr lang="en-US" altLang="ko-KR" sz="2800" dirty="0">
              <a:ea typeface="굴림" panose="020B0600000101010101" pitchFamily="34" charset="-127"/>
            </a:endParaRPr>
          </a:p>
          <a:p>
            <a:pPr>
              <a:spcBef>
                <a:spcPct val="20000"/>
              </a:spcBef>
            </a:pPr>
            <a:endParaRPr lang="en-US" altLang="ko-KR" sz="2800" dirty="0">
              <a:ea typeface="굴림" panose="020B0600000101010101" pitchFamily="34" charset="-127"/>
            </a:endParaRPr>
          </a:p>
          <a:p>
            <a:pPr>
              <a:spcBef>
                <a:spcPct val="20000"/>
              </a:spcBef>
            </a:pPr>
            <a:r>
              <a:rPr lang="en-US" altLang="ko-KR" sz="2800" dirty="0">
                <a:ea typeface="굴림" panose="020B0600000101010101" pitchFamily="34" charset="-127"/>
              </a:rPr>
              <a:t>FCFS Scheme: Potentially bad for short jobs!</a:t>
            </a:r>
          </a:p>
          <a:p>
            <a:pPr lvl="1">
              <a:spcBef>
                <a:spcPct val="20000"/>
              </a:spcBef>
            </a:pPr>
            <a:r>
              <a:rPr lang="en-US" altLang="ko-KR" sz="2400" dirty="0">
                <a:ea typeface="굴림" panose="020B0600000101010101" pitchFamily="34" charset="-127"/>
              </a:rPr>
              <a:t>Depends on submit order</a:t>
            </a:r>
          </a:p>
          <a:p>
            <a:pPr lvl="1">
              <a:spcBef>
                <a:spcPct val="20000"/>
              </a:spcBef>
            </a:pPr>
            <a:r>
              <a:rPr lang="en-US" altLang="ko-KR" sz="2400" dirty="0">
                <a:ea typeface="굴림" panose="020B0600000101010101" pitchFamily="34" charset="-127"/>
              </a:rPr>
              <a:t>If you are first in line at supermarket with milk, you don’t care who is behind you, on the other hand…</a:t>
            </a:r>
          </a:p>
          <a:p>
            <a:pPr marL="457200" marR="0" lvl="1" indent="0" algn="l" defTabSz="914400" rtl="0" eaLnBrk="0" fontAlgn="base" latinLnBrk="0" hangingPunct="0">
              <a:lnSpc>
                <a:spcPct val="90000"/>
              </a:lnSpc>
              <a:spcBef>
                <a:spcPct val="20000"/>
              </a:spcBef>
              <a:spcAft>
                <a:spcPct val="0"/>
              </a:spcAft>
              <a:buClrTx/>
              <a:buSzTx/>
              <a:buFontTx/>
              <a:buNone/>
              <a:tabLst/>
              <a:defRPr/>
            </a:pPr>
            <a:r>
              <a:rPr lang="en-US" altLang="ko-KR" sz="4400" i="1" dirty="0">
                <a:ea typeface="굴림" panose="020B0600000101010101" pitchFamily="34" charset="-127"/>
                <a:sym typeface="Symbol" panose="05050102010706020507" pitchFamily="18" charset="2"/>
              </a:rPr>
              <a:t>q </a:t>
            </a:r>
            <a:r>
              <a:rPr lang="en-US" altLang="ko-KR" sz="4400" dirty="0">
                <a:ea typeface="굴림" panose="020B0600000101010101" pitchFamily="34" charset="-127"/>
                <a:sym typeface="Symbol" panose="05050102010706020507" pitchFamily="18" charset="2"/>
              </a:rPr>
              <a:t>small  Interleaved (really small  hyperthreading?)</a:t>
            </a:r>
          </a:p>
          <a:p>
            <a:pPr lvl="1">
              <a:spcBef>
                <a:spcPct val="20000"/>
              </a:spcBef>
            </a:pPr>
            <a:endParaRPr lang="en-US" altLang="ko-KR" sz="24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76279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293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a:t>Lecture </a:t>
            </a:r>
            <a:r>
              <a:rPr lang="en-US" altLang="zh-CN" sz="3000"/>
              <a:t>5</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990600" y="838200"/>
            <a:ext cx="10287000" cy="5791200"/>
          </a:xfrm>
        </p:spPr>
        <p:txBody>
          <a:bodyPr>
            <a:normAutofit/>
          </a:bodyPr>
          <a:lstStyle/>
          <a:p>
            <a:pPr>
              <a:spcBef>
                <a:spcPct val="20000"/>
              </a:spcBef>
            </a:pPr>
            <a:r>
              <a:rPr lang="en-US" altLang="ko-KR" sz="2800" dirty="0">
                <a:ea typeface="굴림" panose="020B0600000101010101" pitchFamily="34" charset="-127"/>
              </a:rPr>
              <a:t>Round Robin Scheme:</a:t>
            </a:r>
          </a:p>
          <a:p>
            <a:pPr lvl="1">
              <a:spcBef>
                <a:spcPct val="20000"/>
              </a:spcBef>
            </a:pPr>
            <a:r>
              <a:rPr lang="en-US" altLang="ko-KR" sz="2400" dirty="0">
                <a:ea typeface="굴림" panose="020B0600000101010101" pitchFamily="34" charset="-127"/>
              </a:rPr>
              <a:t>Each job gets a small unit of CPU time (</a:t>
            </a:r>
            <a:r>
              <a:rPr lang="en-US" altLang="ko-KR" sz="2400" i="1" dirty="0">
                <a:ea typeface="굴림" panose="020B0600000101010101" pitchFamily="34" charset="-127"/>
              </a:rPr>
              <a:t>time slice or time quantum</a:t>
            </a:r>
            <a:r>
              <a:rPr lang="en-US" altLang="ko-KR" sz="2400" dirty="0">
                <a:ea typeface="굴림" panose="020B0600000101010101" pitchFamily="34" charset="-127"/>
              </a:rPr>
              <a:t>), usually 10-100 milliseconds</a:t>
            </a:r>
          </a:p>
          <a:p>
            <a:pPr lvl="1">
              <a:spcBef>
                <a:spcPct val="20000"/>
              </a:spcBef>
            </a:pPr>
            <a:r>
              <a:rPr lang="en-US" altLang="ko-KR" sz="2400" dirty="0">
                <a:ea typeface="굴림" panose="020B0600000101010101" pitchFamily="34" charset="-127"/>
              </a:rPr>
              <a:t>When quantum expires, the job is preempted and added to the end of the ready queue</a:t>
            </a:r>
          </a:p>
          <a:p>
            <a:pPr lvl="1">
              <a:spcBef>
                <a:spcPct val="20000"/>
              </a:spcBef>
            </a:pPr>
            <a:r>
              <a:rPr lang="en-GB" altLang="ko-KR" dirty="0">
                <a:ea typeface="굴림" panose="020B0600000101010101" pitchFamily="34" charset="-127"/>
              </a:rPr>
              <a:t>If the current CPU burst finishes before quantum expires, the job blocks for IO and is added to the end of the ready queue</a:t>
            </a:r>
          </a:p>
          <a:p>
            <a:pPr lvl="1">
              <a:spcBef>
                <a:spcPct val="20000"/>
              </a:spcBef>
            </a:pPr>
            <a:r>
              <a:rPr lang="en-US" altLang="ko-KR" sz="2400" i="1" dirty="0">
                <a:ea typeface="굴림" panose="020B0600000101010101" pitchFamily="34" charset="-127"/>
              </a:rPr>
              <a:t>n</a:t>
            </a:r>
            <a:r>
              <a:rPr lang="en-US" altLang="ko-KR" sz="2400" dirty="0">
                <a:ea typeface="굴림" panose="020B0600000101010101" pitchFamily="34" charset="-127"/>
              </a:rPr>
              <a:t> jobs in ready queue and time quantum is </a:t>
            </a:r>
            <a:r>
              <a:rPr lang="en-US" altLang="ko-KR" sz="2400" i="1" dirty="0">
                <a:ea typeface="굴림" panose="020B0600000101010101" pitchFamily="34" charset="-127"/>
              </a:rPr>
              <a:t>q </a:t>
            </a:r>
            <a:r>
              <a:rPr lang="en-US" altLang="ko-KR" sz="2400" i="1" dirty="0">
                <a:ea typeface="굴림" panose="020B0600000101010101" pitchFamily="34" charset="-127"/>
                <a:sym typeface="Symbol" panose="05050102010706020507" pitchFamily="18" charset="2"/>
              </a:rPr>
              <a:t></a:t>
            </a:r>
            <a:endParaRPr lang="en-US" altLang="ko-KR" sz="2400" dirty="0">
              <a:ea typeface="굴림" panose="020B0600000101010101" pitchFamily="34" charset="-127"/>
            </a:endParaRPr>
          </a:p>
          <a:p>
            <a:pPr lvl="2">
              <a:spcBef>
                <a:spcPct val="20000"/>
              </a:spcBef>
            </a:pPr>
            <a:r>
              <a:rPr lang="en-US" altLang="ko-KR" sz="2400" dirty="0">
                <a:ea typeface="굴림" panose="020B0600000101010101" pitchFamily="34" charset="-127"/>
              </a:rPr>
              <a:t>Each job gets (roughly) 1/</a:t>
            </a:r>
            <a:r>
              <a:rPr lang="en-US" altLang="ko-KR" sz="2400" i="1" dirty="0">
                <a:ea typeface="굴림" panose="020B0600000101010101" pitchFamily="34" charset="-127"/>
              </a:rPr>
              <a:t>n</a:t>
            </a:r>
            <a:r>
              <a:rPr lang="en-US" altLang="ko-KR" sz="2400" dirty="0">
                <a:ea typeface="굴림" panose="020B0600000101010101" pitchFamily="34" charset="-127"/>
              </a:rPr>
              <a:t> of the CPU time </a:t>
            </a:r>
          </a:p>
          <a:p>
            <a:pPr lvl="2">
              <a:spcBef>
                <a:spcPct val="20000"/>
              </a:spcBef>
            </a:pPr>
            <a:r>
              <a:rPr lang="en-US" altLang="ko-KR" sz="2400" dirty="0">
                <a:ea typeface="굴림" panose="020B0600000101010101" pitchFamily="34" charset="-127"/>
              </a:rPr>
              <a:t>In chunks of at most </a:t>
            </a:r>
            <a:r>
              <a:rPr lang="en-US" altLang="ko-KR" sz="2400" i="1" dirty="0">
                <a:ea typeface="굴림" panose="020B0600000101010101" pitchFamily="34" charset="-127"/>
              </a:rPr>
              <a:t>q</a:t>
            </a:r>
            <a:r>
              <a:rPr lang="en-US" altLang="ko-KR" sz="2400" dirty="0">
                <a:ea typeface="굴림" panose="020B0600000101010101" pitchFamily="34" charset="-127"/>
              </a:rPr>
              <a:t> time units </a:t>
            </a:r>
          </a:p>
          <a:p>
            <a:pPr lvl="2">
              <a:spcBef>
                <a:spcPct val="20000"/>
              </a:spcBef>
            </a:pPr>
            <a:r>
              <a:rPr lang="en-US" altLang="ko-KR" sz="2400" dirty="0">
                <a:ea typeface="굴림" panose="020B0600000101010101" pitchFamily="34" charset="-127"/>
              </a:rPr>
              <a:t>No job waits more than (</a:t>
            </a:r>
            <a:r>
              <a:rPr lang="en-US" altLang="ko-KR" sz="2400" i="1" dirty="0">
                <a:ea typeface="굴림" panose="020B0600000101010101" pitchFamily="34" charset="-127"/>
              </a:rPr>
              <a:t>n</a:t>
            </a:r>
            <a:r>
              <a:rPr lang="en-US" altLang="ko-KR" sz="2400" dirty="0">
                <a:ea typeface="굴림" panose="020B0600000101010101" pitchFamily="34" charset="-127"/>
              </a:rPr>
              <a:t>-1)</a:t>
            </a:r>
            <a:r>
              <a:rPr lang="en-US" altLang="ko-KR" sz="2400" i="1" dirty="0">
                <a:ea typeface="굴림" panose="020B0600000101010101" pitchFamily="34" charset="-127"/>
              </a:rPr>
              <a:t>q </a:t>
            </a:r>
            <a:r>
              <a:rPr lang="en-US" altLang="ko-KR" sz="2400" dirty="0">
                <a:ea typeface="굴림" panose="020B0600000101010101" pitchFamily="34" charset="-127"/>
              </a:rPr>
              <a:t>time units</a:t>
            </a:r>
          </a:p>
          <a:p>
            <a:pPr>
              <a:spcBef>
                <a:spcPct val="20000"/>
              </a:spcBef>
            </a:pPr>
            <a:r>
              <a:rPr lang="en-GB" altLang="ko-KR" dirty="0">
                <a:ea typeface="굴림" panose="020B0600000101010101" pitchFamily="34" charset="-127"/>
              </a:rPr>
              <a:t>OS implementation: </a:t>
            </a:r>
          </a:p>
          <a:p>
            <a:pPr lvl="1">
              <a:spcBef>
                <a:spcPct val="20000"/>
              </a:spcBef>
            </a:pPr>
            <a:r>
              <a:rPr lang="en-GB" altLang="ko-KR" dirty="0">
                <a:ea typeface="굴림" panose="020B0600000101010101" pitchFamily="34" charset="-127"/>
              </a:rPr>
              <a:t>Use a periodic timer interrupt to </a:t>
            </a:r>
            <a:r>
              <a:rPr lang="en-GB" altLang="ko-KR" dirty="0" err="1">
                <a:ea typeface="굴림" panose="020B0600000101010101" pitchFamily="34" charset="-127"/>
              </a:rPr>
              <a:t>preempt</a:t>
            </a:r>
            <a:r>
              <a:rPr lang="en-GB" altLang="ko-KR" dirty="0">
                <a:ea typeface="굴림" panose="020B0600000101010101" pitchFamily="34" charset="-127"/>
              </a:rPr>
              <a:t> the running job every time quantum, and send it to the back of the ready queue</a:t>
            </a:r>
            <a:endParaRPr lang="en-US" altLang="ko-KR" dirty="0">
              <a:ea typeface="굴림" panose="020B0600000101010101" pitchFamily="34" charset="-127"/>
            </a:endParaRPr>
          </a:p>
        </p:txBody>
      </p:sp>
      <p:sp>
        <p:nvSpPr>
          <p:cNvPr id="22531" name="Rectangle 2"/>
          <p:cNvSpPr>
            <a:spLocks noGrp="1" noChangeArrowheads="1"/>
          </p:cNvSpPr>
          <p:nvPr>
            <p:ph type="title"/>
          </p:nvPr>
        </p:nvSpPr>
        <p:spPr/>
        <p:txBody>
          <a:bodyPr/>
          <a:lstStyle/>
          <a:p>
            <a:r>
              <a:rPr lang="en-US" altLang="ko-KR" dirty="0">
                <a:ea typeface="굴림" panose="020B0600000101010101" pitchFamily="34" charset="-127"/>
              </a:rPr>
              <a:t>Round Robin (RR) Scheduling</a:t>
            </a:r>
          </a:p>
        </p:txBody>
      </p:sp>
    </p:spTree>
    <p:extLst>
      <p:ext uri="{BB962C8B-B14F-4D97-AF65-F5344CB8AC3E}">
        <p14:creationId xmlns:p14="http://schemas.microsoft.com/office/powerpoint/2010/main" val="19757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0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06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0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6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06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0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1054100" y="666750"/>
            <a:ext cx="10363200" cy="6172200"/>
          </a:xfrm>
        </p:spPr>
        <p:txBody>
          <a:bodyPr>
            <a:normAutofit lnSpcReduction="10000"/>
          </a:bodyPr>
          <a:lstStyle/>
          <a:p>
            <a:pPr marL="342900" indent="-342900">
              <a:tabLst>
                <a:tab pos="2630488" algn="ctr"/>
                <a:tab pos="3206750" algn="l"/>
                <a:tab pos="4459288" algn="ctr"/>
              </a:tabLst>
            </a:pPr>
            <a:r>
              <a:rPr lang="en-US" altLang="ko-KR" dirty="0">
                <a:ea typeface="굴림" panose="020B0600000101010101" pitchFamily="34" charset="-127"/>
              </a:rPr>
              <a:t>Example:</a:t>
            </a:r>
            <a:r>
              <a:rPr lang="en-US" altLang="ko-KR" sz="18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i="1" dirty="0">
                <a:ea typeface="굴림" panose="020B0600000101010101" pitchFamily="34" charset="-127"/>
              </a:rPr>
              <a:t>	 P</a:t>
            </a:r>
            <a:r>
              <a:rPr lang="en-US" altLang="ko-KR" sz="2000" i="1" baseline="-25000" dirty="0">
                <a:ea typeface="굴림" panose="020B0600000101010101" pitchFamily="34" charset="-127"/>
              </a:rPr>
              <a:t>1	  	</a:t>
            </a:r>
            <a:r>
              <a:rPr lang="en-US" altLang="ko-KR" sz="2000" dirty="0">
                <a:ea typeface="굴림" panose="020B0600000101010101" pitchFamily="34" charset="-127"/>
              </a:rPr>
              <a:t>53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	 	 </a:t>
            </a:r>
            <a:r>
              <a:rPr lang="en-US" altLang="ko-KR" sz="2000" dirty="0">
                <a:ea typeface="굴림" panose="020B0600000101010101" pitchFamily="34" charset="-127"/>
              </a:rPr>
              <a:t>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68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4		</a:t>
            </a:r>
            <a:r>
              <a:rPr lang="en-US" altLang="ko-KR" sz="2000" dirty="0">
                <a:ea typeface="굴림" panose="020B0600000101010101" pitchFamily="34" charset="-127"/>
              </a:rPr>
              <a:t>24</a:t>
            </a:r>
          </a:p>
          <a:p>
            <a:pPr marL="742950" lvl="1" indent="-285750">
              <a:tabLst>
                <a:tab pos="2630488" algn="ctr"/>
                <a:tab pos="3206750" algn="l"/>
                <a:tab pos="4459288" algn="ctr"/>
              </a:tabLst>
            </a:pPr>
            <a:r>
              <a:rPr lang="en-US" altLang="ko-KR" sz="2000" dirty="0">
                <a:ea typeface="굴림" panose="020B0600000101010101" pitchFamily="34" charset="-127"/>
              </a:rPr>
              <a:t>The Gantt chart is:</a:t>
            </a:r>
          </a:p>
          <a:p>
            <a:pPr marL="742950" lvl="1" indent="-285750">
              <a:tabLst>
                <a:tab pos="2630488" algn="ctr"/>
                <a:tab pos="3206750" algn="l"/>
                <a:tab pos="4459288" algn="ctr"/>
              </a:tabLst>
            </a:pPr>
            <a:endParaRPr lang="en-US" altLang="ko-KR" sz="2000" dirty="0">
              <a:ea typeface="굴림" panose="020B0600000101010101" pitchFamily="34" charset="-127"/>
            </a:endParaRPr>
          </a:p>
          <a:p>
            <a:pPr marL="457200" lvl="1" indent="0">
              <a:buNone/>
              <a:tabLst>
                <a:tab pos="2630488" algn="ctr"/>
                <a:tab pos="3206750" algn="l"/>
                <a:tab pos="4459288" algn="ctr"/>
              </a:tabLst>
            </a:pPr>
            <a:endParaRPr lang="en-US" altLang="ko-KR" sz="1600" dirty="0">
              <a:ea typeface="굴림" panose="020B0600000101010101" pitchFamily="34" charset="-127"/>
            </a:endParaRPr>
          </a:p>
          <a:p>
            <a:pPr marL="742950" lvl="1" indent="-285750">
              <a:tabLst>
                <a:tab pos="2630488" algn="ctr"/>
                <a:tab pos="3206750" algn="l"/>
                <a:tab pos="4459288" algn="ctr"/>
              </a:tabLst>
            </a:pPr>
            <a:endParaRPr lang="en-US" altLang="ko-KR" sz="2400" dirty="0">
              <a:ea typeface="굴림" panose="020B0600000101010101" pitchFamily="34" charset="-127"/>
            </a:endParaRPr>
          </a:p>
          <a:p>
            <a:pPr marL="742950" lvl="1" indent="-285750">
              <a:tabLst>
                <a:tab pos="2630488" algn="ctr"/>
                <a:tab pos="3206750" algn="l"/>
                <a:tab pos="4459288" algn="ctr"/>
              </a:tabLst>
            </a:pPr>
            <a:r>
              <a:rPr lang="en-US" altLang="ko-KR" sz="2400" dirty="0">
                <a:ea typeface="굴림" panose="020B0600000101010101" pitchFamily="34" charset="-127"/>
              </a:rPr>
              <a:t>Waiting time for 	</a:t>
            </a:r>
            <a:r>
              <a:rPr lang="en-US" altLang="ko-KR" dirty="0">
                <a:ea typeface="굴림" panose="020B0600000101010101" pitchFamily="34" charset="-127"/>
              </a:rPr>
              <a:t>P</a:t>
            </a:r>
            <a:r>
              <a:rPr lang="en-US" altLang="ko-KR" baseline="-25000" dirty="0">
                <a:ea typeface="굴림" panose="020B0600000101010101" pitchFamily="34" charset="-127"/>
              </a:rPr>
              <a:t>1</a:t>
            </a:r>
            <a:r>
              <a:rPr lang="en-US" altLang="ko-KR" dirty="0">
                <a:ea typeface="굴림" panose="020B0600000101010101" pitchFamily="34" charset="-127"/>
              </a:rPr>
              <a:t>=(68-20)+(112-88)=72							P</a:t>
            </a:r>
            <a:r>
              <a:rPr lang="en-US" altLang="ko-KR" baseline="-25000" dirty="0">
                <a:ea typeface="굴림" panose="020B0600000101010101" pitchFamily="34" charset="-127"/>
              </a:rPr>
              <a:t>2</a:t>
            </a:r>
            <a:r>
              <a:rPr lang="en-US" altLang="ko-KR" dirty="0">
                <a:ea typeface="굴림" panose="020B0600000101010101" pitchFamily="34" charset="-127"/>
              </a:rPr>
              <a:t>=(20-0)=20</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3</a:t>
            </a:r>
            <a:r>
              <a:rPr lang="en-US" altLang="ko-KR" dirty="0">
                <a:ea typeface="굴림" panose="020B0600000101010101" pitchFamily="34" charset="-127"/>
              </a:rPr>
              <a:t>=(28-0)+(88-48)+(125-108)=85</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4</a:t>
            </a:r>
            <a:r>
              <a:rPr lang="en-US" altLang="ko-KR" dirty="0">
                <a:ea typeface="굴림" panose="020B0600000101010101" pitchFamily="34" charset="-127"/>
              </a:rPr>
              <a:t>=(48-0)+(108-68)=88</a:t>
            </a:r>
          </a:p>
          <a:p>
            <a:pPr marL="742950" lvl="1" indent="-285750">
              <a:tabLst>
                <a:tab pos="2630488" algn="ctr"/>
                <a:tab pos="3206750" algn="l"/>
                <a:tab pos="4459288" algn="ctr"/>
              </a:tabLst>
            </a:pPr>
            <a:r>
              <a:rPr lang="en-US" altLang="ko-KR" sz="2400" dirty="0">
                <a:ea typeface="굴림" panose="020B0600000101010101" pitchFamily="34" charset="-127"/>
              </a:rPr>
              <a:t>Average waiting time = (72+20+85+88)/4=66¼</a:t>
            </a:r>
          </a:p>
          <a:p>
            <a:pPr marL="742950" lvl="1" indent="-285750">
              <a:tabLst>
                <a:tab pos="2630488" algn="ctr"/>
                <a:tab pos="3206750" algn="l"/>
                <a:tab pos="4459288" algn="ctr"/>
              </a:tabLst>
            </a:pPr>
            <a:r>
              <a:rPr lang="en-US" altLang="ko-KR" sz="2400" dirty="0">
                <a:ea typeface="굴림" panose="020B0600000101010101" pitchFamily="34" charset="-127"/>
              </a:rPr>
              <a:t>Average response time = (125+28+153+112)/4 = 104½</a:t>
            </a:r>
          </a:p>
          <a:p>
            <a:pPr marL="342900" indent="-342900">
              <a:lnSpc>
                <a:spcPct val="80000"/>
              </a:lnSpc>
              <a:spcBef>
                <a:spcPct val="20000"/>
              </a:spcBef>
              <a:tabLst>
                <a:tab pos="2630488" algn="ctr"/>
                <a:tab pos="3206750" algn="l"/>
                <a:tab pos="4459288" algn="ctr"/>
              </a:tabLst>
            </a:pPr>
            <a:r>
              <a:rPr lang="en-US" altLang="ko-KR" dirty="0">
                <a:ea typeface="굴림" panose="020B0600000101010101" pitchFamily="34" charset="-127"/>
              </a:rPr>
              <a:t>Round-Robin scheduling</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Pro: Better for short jobs, Fair</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Con: Context-switching overhead adds up for long jobs</a:t>
            </a:r>
            <a:endParaRPr lang="en-US" altLang="ko-KR" sz="2000" dirty="0">
              <a:ea typeface="굴림" panose="020B0600000101010101" pitchFamily="34" charset="-127"/>
            </a:endParaRPr>
          </a:p>
        </p:txBody>
      </p:sp>
      <p:grpSp>
        <p:nvGrpSpPr>
          <p:cNvPr id="8" name="Group 7"/>
          <p:cNvGrpSpPr/>
          <p:nvPr/>
        </p:nvGrpSpPr>
        <p:grpSpPr>
          <a:xfrm>
            <a:off x="4191000" y="2286000"/>
            <a:ext cx="908050" cy="976312"/>
            <a:chOff x="2895600" y="2452688"/>
            <a:chExt cx="908050" cy="976312"/>
          </a:xfrm>
        </p:grpSpPr>
        <p:sp>
          <p:nvSpPr>
            <p:cNvPr id="23569" name="Rectangle 6"/>
            <p:cNvSpPr>
              <a:spLocks noChangeArrowheads="1"/>
            </p:cNvSpPr>
            <p:nvPr/>
          </p:nvSpPr>
          <p:spPr bwMode="auto">
            <a:xfrm>
              <a:off x="304800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1</a:t>
              </a:r>
              <a:endParaRPr lang="en-US" altLang="en-US" sz="2400" b="0" dirty="0">
                <a:latin typeface="Helvetica" panose="020B0604020202020204" pitchFamily="34" charset="0"/>
              </a:endParaRPr>
            </a:p>
          </p:txBody>
        </p:sp>
        <p:sp>
          <p:nvSpPr>
            <p:cNvPr id="23558" name="Text Box 16"/>
            <p:cNvSpPr txBox="1">
              <a:spLocks noChangeArrowheads="1"/>
            </p:cNvSpPr>
            <p:nvPr/>
          </p:nvSpPr>
          <p:spPr bwMode="auto">
            <a:xfrm>
              <a:off x="2895600" y="3062288"/>
              <a:ext cx="311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sp>
          <p:nvSpPr>
            <p:cNvPr id="23559" name="Text Box 17"/>
            <p:cNvSpPr txBox="1">
              <a:spLocks noChangeArrowheads="1"/>
            </p:cNvSpPr>
            <p:nvPr/>
          </p:nvSpPr>
          <p:spPr bwMode="auto">
            <a:xfrm>
              <a:off x="33655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20</a:t>
              </a:r>
            </a:p>
          </p:txBody>
        </p:sp>
      </p:grpSp>
      <p:grpSp>
        <p:nvGrpSpPr>
          <p:cNvPr id="3" name="Group 2"/>
          <p:cNvGrpSpPr/>
          <p:nvPr/>
        </p:nvGrpSpPr>
        <p:grpSpPr>
          <a:xfrm>
            <a:off x="4907402" y="2286000"/>
            <a:ext cx="725048" cy="976312"/>
            <a:chOff x="3612002" y="2452688"/>
            <a:chExt cx="725048" cy="976312"/>
          </a:xfrm>
        </p:grpSpPr>
        <p:sp>
          <p:nvSpPr>
            <p:cNvPr id="23570" name="Rectangle 7"/>
            <p:cNvSpPr>
              <a:spLocks noChangeArrowheads="1"/>
            </p:cNvSpPr>
            <p:nvPr/>
          </p:nvSpPr>
          <p:spPr bwMode="auto">
            <a:xfrm>
              <a:off x="361200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2</a:t>
              </a:r>
            </a:p>
          </p:txBody>
        </p:sp>
        <p:sp>
          <p:nvSpPr>
            <p:cNvPr id="23560" name="Text Box 18"/>
            <p:cNvSpPr txBox="1">
              <a:spLocks noChangeArrowheads="1"/>
            </p:cNvSpPr>
            <p:nvPr/>
          </p:nvSpPr>
          <p:spPr bwMode="auto">
            <a:xfrm>
              <a:off x="38989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28</a:t>
              </a:r>
            </a:p>
          </p:txBody>
        </p:sp>
      </p:grpSp>
      <p:grpSp>
        <p:nvGrpSpPr>
          <p:cNvPr id="4" name="Group 3"/>
          <p:cNvGrpSpPr/>
          <p:nvPr/>
        </p:nvGrpSpPr>
        <p:grpSpPr>
          <a:xfrm>
            <a:off x="5473362" y="2286000"/>
            <a:ext cx="762338" cy="976312"/>
            <a:chOff x="4177962" y="2452688"/>
            <a:chExt cx="762338" cy="976312"/>
          </a:xfrm>
        </p:grpSpPr>
        <p:sp>
          <p:nvSpPr>
            <p:cNvPr id="23571" name="Rectangle 8"/>
            <p:cNvSpPr>
              <a:spLocks noChangeArrowheads="1"/>
            </p:cNvSpPr>
            <p:nvPr/>
          </p:nvSpPr>
          <p:spPr bwMode="auto">
            <a:xfrm>
              <a:off x="417796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1" name="Text Box 19"/>
            <p:cNvSpPr txBox="1">
              <a:spLocks noChangeArrowheads="1"/>
            </p:cNvSpPr>
            <p:nvPr/>
          </p:nvSpPr>
          <p:spPr bwMode="auto">
            <a:xfrm>
              <a:off x="450215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48</a:t>
              </a:r>
            </a:p>
          </p:txBody>
        </p:sp>
      </p:grpSp>
      <p:grpSp>
        <p:nvGrpSpPr>
          <p:cNvPr id="5" name="Group 4"/>
          <p:cNvGrpSpPr/>
          <p:nvPr/>
        </p:nvGrpSpPr>
        <p:grpSpPr>
          <a:xfrm>
            <a:off x="6037364" y="2286000"/>
            <a:ext cx="814287" cy="976312"/>
            <a:chOff x="4741963" y="2452688"/>
            <a:chExt cx="814287" cy="976312"/>
          </a:xfrm>
        </p:grpSpPr>
        <p:sp>
          <p:nvSpPr>
            <p:cNvPr id="23572" name="Rectangle 9"/>
            <p:cNvSpPr>
              <a:spLocks noChangeArrowheads="1"/>
            </p:cNvSpPr>
            <p:nvPr/>
          </p:nvSpPr>
          <p:spPr bwMode="auto">
            <a:xfrm>
              <a:off x="474196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62" name="Text Box 20"/>
            <p:cNvSpPr txBox="1">
              <a:spLocks noChangeArrowheads="1"/>
            </p:cNvSpPr>
            <p:nvPr/>
          </p:nvSpPr>
          <p:spPr bwMode="auto">
            <a:xfrm>
              <a:off x="51181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68</a:t>
              </a:r>
            </a:p>
          </p:txBody>
        </p:sp>
      </p:grpSp>
      <p:grpSp>
        <p:nvGrpSpPr>
          <p:cNvPr id="6" name="Group 5"/>
          <p:cNvGrpSpPr/>
          <p:nvPr/>
        </p:nvGrpSpPr>
        <p:grpSpPr>
          <a:xfrm>
            <a:off x="6601366" y="2286000"/>
            <a:ext cx="783685" cy="976312"/>
            <a:chOff x="5305965" y="2452688"/>
            <a:chExt cx="783685" cy="976312"/>
          </a:xfrm>
        </p:grpSpPr>
        <p:sp>
          <p:nvSpPr>
            <p:cNvPr id="23573" name="Rectangle 10"/>
            <p:cNvSpPr>
              <a:spLocks noChangeArrowheads="1"/>
            </p:cNvSpPr>
            <p:nvPr/>
          </p:nvSpPr>
          <p:spPr bwMode="auto">
            <a:xfrm>
              <a:off x="5305965"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63" name="Text Box 21"/>
            <p:cNvSpPr txBox="1">
              <a:spLocks noChangeArrowheads="1"/>
            </p:cNvSpPr>
            <p:nvPr/>
          </p:nvSpPr>
          <p:spPr bwMode="auto">
            <a:xfrm>
              <a:off x="56515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88</a:t>
              </a:r>
            </a:p>
          </p:txBody>
        </p:sp>
      </p:grpSp>
      <p:grpSp>
        <p:nvGrpSpPr>
          <p:cNvPr id="7" name="Group 6"/>
          <p:cNvGrpSpPr/>
          <p:nvPr/>
        </p:nvGrpSpPr>
        <p:grpSpPr>
          <a:xfrm>
            <a:off x="7165368" y="2286000"/>
            <a:ext cx="816583" cy="976312"/>
            <a:chOff x="5869967" y="2452688"/>
            <a:chExt cx="816583" cy="976312"/>
          </a:xfrm>
        </p:grpSpPr>
        <p:sp>
          <p:nvSpPr>
            <p:cNvPr id="23574" name="Rectangle 11"/>
            <p:cNvSpPr>
              <a:spLocks noChangeArrowheads="1"/>
            </p:cNvSpPr>
            <p:nvPr/>
          </p:nvSpPr>
          <p:spPr bwMode="auto">
            <a:xfrm>
              <a:off x="5869967"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4" name="Text Box 22"/>
            <p:cNvSpPr txBox="1">
              <a:spLocks noChangeArrowheads="1"/>
            </p:cNvSpPr>
            <p:nvPr/>
          </p:nvSpPr>
          <p:spPr bwMode="auto">
            <a:xfrm>
              <a:off x="61214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108</a:t>
              </a:r>
            </a:p>
          </p:txBody>
        </p:sp>
      </p:grpSp>
      <p:grpSp>
        <p:nvGrpSpPr>
          <p:cNvPr id="2" name="Group 1"/>
          <p:cNvGrpSpPr/>
          <p:nvPr/>
        </p:nvGrpSpPr>
        <p:grpSpPr>
          <a:xfrm>
            <a:off x="7729368" y="2286000"/>
            <a:ext cx="2513182" cy="976312"/>
            <a:chOff x="6433968" y="2452688"/>
            <a:chExt cx="2513182" cy="976312"/>
          </a:xfrm>
        </p:grpSpPr>
        <p:sp>
          <p:nvSpPr>
            <p:cNvPr id="23575" name="Rectangle 12"/>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76" name="Rectangle 13"/>
            <p:cNvSpPr>
              <a:spLocks noChangeArrowheads="1"/>
            </p:cNvSpPr>
            <p:nvPr/>
          </p:nvSpPr>
          <p:spPr bwMode="auto">
            <a:xfrm>
              <a:off x="699797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77" name="Rectangle 14"/>
            <p:cNvSpPr>
              <a:spLocks noChangeArrowheads="1"/>
            </p:cNvSpPr>
            <p:nvPr/>
          </p:nvSpPr>
          <p:spPr bwMode="auto">
            <a:xfrm>
              <a:off x="756197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78" name="Rectangle 15"/>
            <p:cNvSpPr>
              <a:spLocks noChangeArrowheads="1"/>
            </p:cNvSpPr>
            <p:nvPr/>
          </p:nvSpPr>
          <p:spPr bwMode="auto">
            <a:xfrm>
              <a:off x="812597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5" name="Text Box 23"/>
            <p:cNvSpPr txBox="1">
              <a:spLocks noChangeArrowheads="1"/>
            </p:cNvSpPr>
            <p:nvPr/>
          </p:nvSpPr>
          <p:spPr bwMode="auto">
            <a:xfrm>
              <a:off x="67310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112</a:t>
              </a:r>
            </a:p>
          </p:txBody>
        </p:sp>
        <p:sp>
          <p:nvSpPr>
            <p:cNvPr id="23566" name="Text Box 24"/>
            <p:cNvSpPr txBox="1">
              <a:spLocks noChangeArrowheads="1"/>
            </p:cNvSpPr>
            <p:nvPr/>
          </p:nvSpPr>
          <p:spPr bwMode="auto">
            <a:xfrm>
              <a:off x="72644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125</a:t>
              </a:r>
            </a:p>
          </p:txBody>
        </p:sp>
        <p:sp>
          <p:nvSpPr>
            <p:cNvPr id="23567" name="Text Box 25"/>
            <p:cNvSpPr txBox="1">
              <a:spLocks noChangeArrowheads="1"/>
            </p:cNvSpPr>
            <p:nvPr/>
          </p:nvSpPr>
          <p:spPr bwMode="auto">
            <a:xfrm>
              <a:off x="78486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145</a:t>
              </a:r>
            </a:p>
          </p:txBody>
        </p:sp>
        <p:sp>
          <p:nvSpPr>
            <p:cNvPr id="23568" name="Text Box 26"/>
            <p:cNvSpPr txBox="1">
              <a:spLocks noChangeArrowheads="1"/>
            </p:cNvSpPr>
            <p:nvPr/>
          </p:nvSpPr>
          <p:spPr bwMode="auto">
            <a:xfrm>
              <a:off x="83820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dirty="0">
                  <a:latin typeface="Helvetica" panose="020B0604020202020204" pitchFamily="34" charset="0"/>
                </a:rPr>
                <a:t>153</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Example of RR with Time Quantum = 20</a:t>
            </a:r>
            <a:endParaRPr lang="en-US" dirty="0"/>
          </a:p>
        </p:txBody>
      </p:sp>
    </p:spTree>
    <p:extLst>
      <p:ext uri="{BB962C8B-B14F-4D97-AF65-F5344CB8AC3E}">
        <p14:creationId xmlns:p14="http://schemas.microsoft.com/office/powerpoint/2010/main" val="362991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163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163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16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1635">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1635">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1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7" name="Rectangle 3"/>
          <p:cNvSpPr>
            <a:spLocks noGrp="1" noChangeArrowheads="1"/>
          </p:cNvSpPr>
          <p:nvPr>
            <p:ph type="body" idx="1"/>
          </p:nvPr>
        </p:nvSpPr>
        <p:spPr>
          <a:xfrm>
            <a:off x="609600" y="762000"/>
            <a:ext cx="11277600" cy="6019800"/>
          </a:xfrm>
        </p:spPr>
        <p:txBody>
          <a:bodyPr>
            <a:normAutofit/>
          </a:bodyPr>
          <a:lstStyle/>
          <a:p>
            <a:pPr>
              <a:lnSpc>
                <a:spcPct val="100000"/>
              </a:lnSpc>
              <a:spcBef>
                <a:spcPct val="20000"/>
              </a:spcBef>
            </a:pPr>
            <a:r>
              <a:rPr lang="en-US" altLang="ko-KR" dirty="0">
                <a:ea typeface="굴림" panose="020B0600000101010101" pitchFamily="34" charset="-127"/>
              </a:rPr>
              <a:t>Choice of quantum size </a:t>
            </a:r>
            <a:r>
              <a:rPr lang="en-US" altLang="ko-KR" i="1" dirty="0">
                <a:ea typeface="굴림" panose="020B0600000101010101" pitchFamily="34" charset="-127"/>
              </a:rPr>
              <a:t>q</a:t>
            </a:r>
            <a:r>
              <a:rPr lang="en-US" altLang="ko-KR" dirty="0">
                <a:ea typeface="굴림" panose="020B0600000101010101" pitchFamily="34" charset="-127"/>
              </a:rPr>
              <a:t>:</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must be large with respect to context-switching overhead, </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large: response time will be long. </a:t>
            </a:r>
            <a:r>
              <a:rPr lang="en-US" altLang="ko-KR" i="1" dirty="0">
                <a:ea typeface="굴림" panose="020B0600000101010101" pitchFamily="34" charset="-127"/>
              </a:rPr>
              <a:t>q</a:t>
            </a:r>
            <a:r>
              <a:rPr lang="en-US" altLang="ko-KR" dirty="0">
                <a:ea typeface="굴림" panose="020B0600000101010101" pitchFamily="34" charset="-127"/>
              </a:rPr>
              <a:t> very large </a:t>
            </a:r>
            <a:r>
              <a:rPr lang="en-US" altLang="ko-KR" dirty="0">
                <a:ea typeface="굴림" panose="020B0600000101010101" pitchFamily="34" charset="-127"/>
                <a:sym typeface="Symbol" panose="05050102010706020507" pitchFamily="18" charset="2"/>
              </a:rPr>
              <a:t> FCFS</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small: too many context-switches with high overhead </a:t>
            </a:r>
          </a:p>
          <a:p>
            <a:pPr>
              <a:lnSpc>
                <a:spcPct val="80000"/>
              </a:lnSpc>
              <a:spcBef>
                <a:spcPct val="20000"/>
              </a:spcBef>
            </a:pPr>
            <a:r>
              <a:rPr lang="en-US" altLang="ko-KR" dirty="0">
                <a:ea typeface="굴림" panose="020B0600000101010101" pitchFamily="34" charset="-127"/>
                <a:sym typeface="Symbol" panose="05050102010706020507" pitchFamily="18" charset="2"/>
              </a:rPr>
              <a:t>Typical time slice in modern OS is between </a:t>
            </a:r>
            <a:r>
              <a:rPr lang="en-US" altLang="ko-KR" dirty="0">
                <a:solidFill>
                  <a:schemeClr val="hlink"/>
                </a:solidFill>
                <a:ea typeface="굴림" panose="020B0600000101010101" pitchFamily="34" charset="-127"/>
                <a:sym typeface="Symbol" panose="05050102010706020507" pitchFamily="18" charset="2"/>
              </a:rPr>
              <a:t>10ms – 100ms</a:t>
            </a:r>
          </a:p>
          <a:p>
            <a:pPr>
              <a:lnSpc>
                <a:spcPct val="80000"/>
              </a:lnSpc>
              <a:spcBef>
                <a:spcPct val="20000"/>
              </a:spcBef>
            </a:pPr>
            <a:r>
              <a:rPr lang="en-US" altLang="ko-KR" dirty="0">
                <a:ea typeface="굴림" panose="020B0600000101010101" pitchFamily="34" charset="-127"/>
                <a:sym typeface="Symbol" panose="05050102010706020507" pitchFamily="18" charset="2"/>
              </a:rPr>
              <a:t>Typical context-switching overhead is </a:t>
            </a:r>
            <a:r>
              <a:rPr lang="en-US" altLang="ko-KR" dirty="0">
                <a:solidFill>
                  <a:schemeClr val="hlink"/>
                </a:solidFill>
                <a:ea typeface="굴림" panose="020B0600000101010101" pitchFamily="34" charset="-127"/>
                <a:sym typeface="Symbol" panose="05050102010706020507" pitchFamily="18" charset="2"/>
              </a:rPr>
              <a:t>0.1ms – 1ms</a:t>
            </a:r>
          </a:p>
          <a:p>
            <a:pPr lvl="1">
              <a:lnSpc>
                <a:spcPct val="80000"/>
              </a:lnSpc>
              <a:spcBef>
                <a:spcPct val="20000"/>
              </a:spcBef>
            </a:pPr>
            <a:r>
              <a:rPr lang="en-US" altLang="ko-KR" dirty="0">
                <a:ea typeface="굴림" panose="020B0600000101010101" pitchFamily="34" charset="-127"/>
                <a:sym typeface="Symbol" panose="05050102010706020507" pitchFamily="18" charset="2"/>
              </a:rPr>
              <a:t>Roughly </a:t>
            </a:r>
            <a:r>
              <a:rPr lang="en-US" altLang="ko-KR" dirty="0">
                <a:solidFill>
                  <a:schemeClr val="hlink"/>
                </a:solidFill>
                <a:ea typeface="굴림" panose="020B0600000101010101" pitchFamily="34" charset="-127"/>
                <a:sym typeface="Symbol" panose="05050102010706020507" pitchFamily="18" charset="2"/>
              </a:rPr>
              <a:t>1%</a:t>
            </a:r>
            <a:r>
              <a:rPr lang="en-US" altLang="ko-KR" dirty="0">
                <a:ea typeface="굴림" panose="020B0600000101010101" pitchFamily="34" charset="-127"/>
                <a:sym typeface="Symbol" panose="05050102010706020507" pitchFamily="18" charset="2"/>
              </a:rPr>
              <a:t> overhead due to context-switching</a:t>
            </a:r>
          </a:p>
          <a:p>
            <a:pPr lvl="2">
              <a:lnSpc>
                <a:spcPct val="80000"/>
              </a:lnSpc>
              <a:spcBef>
                <a:spcPct val="20000"/>
              </a:spcBef>
              <a:buFontTx/>
              <a:buNone/>
            </a:pPr>
            <a:endParaRPr lang="en-US" altLang="ko-KR" sz="2400" dirty="0">
              <a:ea typeface="굴림" panose="020B0600000101010101" pitchFamily="34" charset="-127"/>
              <a:sym typeface="Symbol" panose="05050102010706020507" pitchFamily="18" charset="2"/>
            </a:endParaRPr>
          </a:p>
          <a:p>
            <a:pPr lvl="2">
              <a:lnSpc>
                <a:spcPct val="80000"/>
              </a:lnSpc>
              <a:spcBef>
                <a:spcPct val="20000"/>
              </a:spcBef>
            </a:pPr>
            <a:endParaRPr lang="ko-KR" altLang="en-US" sz="2400" dirty="0">
              <a:ea typeface="굴림" panose="020B0600000101010101" pitchFamily="34" charset="-127"/>
              <a:sym typeface="Symbol" panose="05050102010706020507" pitchFamily="18" charset="2"/>
            </a:endParaRPr>
          </a:p>
        </p:txBody>
      </p:sp>
      <p:sp>
        <p:nvSpPr>
          <p:cNvPr id="24579" name="Rectangle 2"/>
          <p:cNvSpPr>
            <a:spLocks noGrp="1" noChangeArrowheads="1"/>
          </p:cNvSpPr>
          <p:nvPr>
            <p:ph type="title"/>
          </p:nvPr>
        </p:nvSpPr>
        <p:spPr/>
        <p:txBody>
          <a:bodyPr/>
          <a:lstStyle/>
          <a:p>
            <a:r>
              <a:rPr lang="en-US" altLang="ko-KR" dirty="0">
                <a:ea typeface="굴림" panose="020B0600000101010101" pitchFamily="34" charset="-127"/>
              </a:rPr>
              <a:t>Quantum size</a:t>
            </a:r>
          </a:p>
        </p:txBody>
      </p:sp>
    </p:spTree>
    <p:extLst>
      <p:ext uri="{BB962C8B-B14F-4D97-AF65-F5344CB8AC3E}">
        <p14:creationId xmlns:p14="http://schemas.microsoft.com/office/powerpoint/2010/main" val="2313312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9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FC4-8A44-490D-9B51-14146038F4B6}"/>
              </a:ext>
            </a:extLst>
          </p:cNvPr>
          <p:cNvSpPr>
            <a:spLocks noGrp="1"/>
          </p:cNvSpPr>
          <p:nvPr>
            <p:ph type="title"/>
          </p:nvPr>
        </p:nvSpPr>
        <p:spPr>
          <a:xfrm>
            <a:off x="1295400" y="152400"/>
            <a:ext cx="9550400" cy="533400"/>
          </a:xfrm>
        </p:spPr>
        <p:txBody>
          <a:bodyPr/>
          <a:lstStyle/>
          <a:p>
            <a:r>
              <a:rPr lang="en-US" dirty="0">
                <a:ea typeface="굴림" panose="020B0600000101010101" pitchFamily="34" charset="-127"/>
              </a:rPr>
              <a:t>Decrease Response Time w. Decreasing Quantum</a:t>
            </a:r>
          </a:p>
        </p:txBody>
      </p:sp>
      <p:sp>
        <p:nvSpPr>
          <p:cNvPr id="22" name="Content Placeholder 21">
            <a:extLst>
              <a:ext uri="{FF2B5EF4-FFF2-40B4-BE49-F238E27FC236}">
                <a16:creationId xmlns:a16="http://schemas.microsoft.com/office/drawing/2014/main" id="{03711E5D-494D-43D6-B8BD-1DA48C511AC7}"/>
              </a:ext>
            </a:extLst>
          </p:cNvPr>
          <p:cNvSpPr>
            <a:spLocks noGrp="1"/>
          </p:cNvSpPr>
          <p:nvPr>
            <p:ph idx="1"/>
          </p:nvPr>
        </p:nvSpPr>
        <p:spPr>
          <a:xfrm>
            <a:off x="1066800" y="914400"/>
            <a:ext cx="10515600" cy="5265738"/>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10</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pPr marL="0" indent="0">
              <a:buNone/>
            </a:pPr>
            <a:endParaRPr lang="en-US" dirty="0"/>
          </a:p>
          <a:p>
            <a:pPr lvl="1"/>
            <a:r>
              <a:rPr lang="en-US" dirty="0"/>
              <a:t>Average Response Time = (10 + 11)/2 = 10.5</a:t>
            </a:r>
          </a:p>
          <a:p>
            <a:endParaRPr lang="en-US" i="1" dirty="0"/>
          </a:p>
          <a:p>
            <a:r>
              <a:rPr lang="en-US" i="1" dirty="0"/>
              <a:t>Q</a:t>
            </a:r>
            <a:r>
              <a:rPr lang="en-US" dirty="0"/>
              <a:t> = 5</a:t>
            </a:r>
          </a:p>
          <a:p>
            <a:endParaRPr lang="en-US" dirty="0"/>
          </a:p>
          <a:p>
            <a:pPr lvl="1"/>
            <a:r>
              <a:rPr lang="en-US" dirty="0"/>
              <a:t>Average Response Time = (6 + 11)/2 = 8.5</a:t>
            </a:r>
          </a:p>
        </p:txBody>
      </p:sp>
      <p:grpSp>
        <p:nvGrpSpPr>
          <p:cNvPr id="8" name="Group 7">
            <a:extLst>
              <a:ext uri="{FF2B5EF4-FFF2-40B4-BE49-F238E27FC236}">
                <a16:creationId xmlns:a16="http://schemas.microsoft.com/office/drawing/2014/main" id="{D552DBB4-B34A-4BC4-B85B-15A0862DBAA4}"/>
              </a:ext>
            </a:extLst>
          </p:cNvPr>
          <p:cNvGrpSpPr/>
          <p:nvPr/>
        </p:nvGrpSpPr>
        <p:grpSpPr>
          <a:xfrm>
            <a:off x="2667000" y="2514600"/>
            <a:ext cx="6570493" cy="1049191"/>
            <a:chOff x="1214997" y="2908288"/>
            <a:chExt cx="6570493" cy="1049191"/>
          </a:xfrm>
        </p:grpSpPr>
        <p:sp>
          <p:nvSpPr>
            <p:cNvPr id="9" name="Rectangle 6">
              <a:extLst>
                <a:ext uri="{FF2B5EF4-FFF2-40B4-BE49-F238E27FC236}">
                  <a16:creationId xmlns:a16="http://schemas.microsoft.com/office/drawing/2014/main" id="{E53E05C7-32AB-4440-A956-6DCF4FDE5813}"/>
                </a:ext>
              </a:extLst>
            </p:cNvPr>
            <p:cNvSpPr>
              <a:spLocks noChangeArrowheads="1"/>
            </p:cNvSpPr>
            <p:nvPr/>
          </p:nvSpPr>
          <p:spPr bwMode="auto">
            <a:xfrm>
              <a:off x="1309985" y="2908288"/>
              <a:ext cx="566928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0" name="Text Box 16">
              <a:extLst>
                <a:ext uri="{FF2B5EF4-FFF2-40B4-BE49-F238E27FC236}">
                  <a16:creationId xmlns:a16="http://schemas.microsoft.com/office/drawing/2014/main" id="{B5F3DD59-0E32-4CF8-9C3A-18C7D3EC24E3}"/>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1" name="Text Box 17">
              <a:extLst>
                <a:ext uri="{FF2B5EF4-FFF2-40B4-BE49-F238E27FC236}">
                  <a16:creationId xmlns:a16="http://schemas.microsoft.com/office/drawing/2014/main" id="{6218ED46-9667-4C44-B9EA-B9CAD66FD2B7}"/>
                </a:ext>
              </a:extLst>
            </p:cNvPr>
            <p:cNvSpPr txBox="1">
              <a:spLocks noChangeArrowheads="1"/>
            </p:cNvSpPr>
            <p:nvPr/>
          </p:nvSpPr>
          <p:spPr bwMode="auto">
            <a:xfrm>
              <a:off x="6716606" y="3495814"/>
              <a:ext cx="52770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10</a:t>
              </a:r>
            </a:p>
          </p:txBody>
        </p:sp>
        <p:sp>
          <p:nvSpPr>
            <p:cNvPr id="12" name="Rectangle 7">
              <a:extLst>
                <a:ext uri="{FF2B5EF4-FFF2-40B4-BE49-F238E27FC236}">
                  <a16:creationId xmlns:a16="http://schemas.microsoft.com/office/drawing/2014/main" id="{24CF2C6B-7591-4E1A-9B18-AC696E075FB1}"/>
                </a:ext>
              </a:extLst>
            </p:cNvPr>
            <p:cNvSpPr>
              <a:spLocks noChangeArrowheads="1"/>
            </p:cNvSpPr>
            <p:nvPr/>
          </p:nvSpPr>
          <p:spPr bwMode="auto">
            <a:xfrm>
              <a:off x="6935681"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3" name="Text Box 18">
              <a:extLst>
                <a:ext uri="{FF2B5EF4-FFF2-40B4-BE49-F238E27FC236}">
                  <a16:creationId xmlns:a16="http://schemas.microsoft.com/office/drawing/2014/main" id="{A9EF7B4B-BB59-48BB-BCEA-8BA9418B9341}"/>
                </a:ext>
              </a:extLst>
            </p:cNvPr>
            <p:cNvSpPr txBox="1">
              <a:spLocks noChangeArrowheads="1"/>
            </p:cNvSpPr>
            <p:nvPr/>
          </p:nvSpPr>
          <p:spPr bwMode="auto">
            <a:xfrm>
              <a:off x="7280608" y="3483113"/>
              <a:ext cx="50488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grpSp>
      <p:grpSp>
        <p:nvGrpSpPr>
          <p:cNvPr id="14" name="Group 13">
            <a:extLst>
              <a:ext uri="{FF2B5EF4-FFF2-40B4-BE49-F238E27FC236}">
                <a16:creationId xmlns:a16="http://schemas.microsoft.com/office/drawing/2014/main" id="{7164E1B7-B010-4EEF-AE5E-5038404F0B07}"/>
              </a:ext>
            </a:extLst>
          </p:cNvPr>
          <p:cNvGrpSpPr/>
          <p:nvPr/>
        </p:nvGrpSpPr>
        <p:grpSpPr>
          <a:xfrm>
            <a:off x="2690808" y="4173391"/>
            <a:ext cx="6570493" cy="1049191"/>
            <a:chOff x="1238805" y="4932367"/>
            <a:chExt cx="6570493" cy="1049191"/>
          </a:xfrm>
        </p:grpSpPr>
        <p:sp>
          <p:nvSpPr>
            <p:cNvPr id="15" name="Rectangle 6">
              <a:extLst>
                <a:ext uri="{FF2B5EF4-FFF2-40B4-BE49-F238E27FC236}">
                  <a16:creationId xmlns:a16="http://schemas.microsoft.com/office/drawing/2014/main" id="{1F391041-CAA9-454C-9379-2CB92F393E11}"/>
                </a:ext>
              </a:extLst>
            </p:cNvPr>
            <p:cNvSpPr>
              <a:spLocks noChangeArrowheads="1"/>
            </p:cNvSpPr>
            <p:nvPr/>
          </p:nvSpPr>
          <p:spPr bwMode="auto">
            <a:xfrm>
              <a:off x="1333793" y="493236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6" name="Text Box 16">
              <a:extLst>
                <a:ext uri="{FF2B5EF4-FFF2-40B4-BE49-F238E27FC236}">
                  <a16:creationId xmlns:a16="http://schemas.microsoft.com/office/drawing/2014/main" id="{C7C643C5-201C-44AC-BD7A-3DE35000CD33}"/>
                </a:ext>
              </a:extLst>
            </p:cNvPr>
            <p:cNvSpPr txBox="1">
              <a:spLocks noChangeArrowheads="1"/>
            </p:cNvSpPr>
            <p:nvPr/>
          </p:nvSpPr>
          <p:spPr bwMode="auto">
            <a:xfrm>
              <a:off x="1238805" y="5494491"/>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7" name="Text Box 17">
              <a:extLst>
                <a:ext uri="{FF2B5EF4-FFF2-40B4-BE49-F238E27FC236}">
                  <a16:creationId xmlns:a16="http://schemas.microsoft.com/office/drawing/2014/main" id="{3890F6B2-88D5-4E85-B0C6-A52961E16BB5}"/>
                </a:ext>
              </a:extLst>
            </p:cNvPr>
            <p:cNvSpPr txBox="1">
              <a:spLocks noChangeArrowheads="1"/>
            </p:cNvSpPr>
            <p:nvPr/>
          </p:nvSpPr>
          <p:spPr bwMode="auto">
            <a:xfrm>
              <a:off x="4620379" y="5519893"/>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6</a:t>
              </a:r>
            </a:p>
          </p:txBody>
        </p:sp>
        <p:sp>
          <p:nvSpPr>
            <p:cNvPr id="18" name="Rectangle 7">
              <a:extLst>
                <a:ext uri="{FF2B5EF4-FFF2-40B4-BE49-F238E27FC236}">
                  <a16:creationId xmlns:a16="http://schemas.microsoft.com/office/drawing/2014/main" id="{0B5057A0-9E57-479A-8CD1-50D796232E17}"/>
                </a:ext>
              </a:extLst>
            </p:cNvPr>
            <p:cNvSpPr>
              <a:spLocks noChangeArrowheads="1"/>
            </p:cNvSpPr>
            <p:nvPr/>
          </p:nvSpPr>
          <p:spPr bwMode="auto">
            <a:xfrm>
              <a:off x="4168433" y="4932367"/>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9" name="Text Box 18">
              <a:extLst>
                <a:ext uri="{FF2B5EF4-FFF2-40B4-BE49-F238E27FC236}">
                  <a16:creationId xmlns:a16="http://schemas.microsoft.com/office/drawing/2014/main" id="{351DBB8F-0D64-4992-A9F5-F3EB6E7A79E2}"/>
                </a:ext>
              </a:extLst>
            </p:cNvPr>
            <p:cNvSpPr txBox="1">
              <a:spLocks noChangeArrowheads="1"/>
            </p:cNvSpPr>
            <p:nvPr/>
          </p:nvSpPr>
          <p:spPr bwMode="auto">
            <a:xfrm>
              <a:off x="7304416" y="5507192"/>
              <a:ext cx="50488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sp>
          <p:nvSpPr>
            <p:cNvPr id="20" name="Rectangle 6">
              <a:extLst>
                <a:ext uri="{FF2B5EF4-FFF2-40B4-BE49-F238E27FC236}">
                  <a16:creationId xmlns:a16="http://schemas.microsoft.com/office/drawing/2014/main" id="{ACF0DAB7-DA58-47F7-AAF2-58371431EF6C}"/>
                </a:ext>
              </a:extLst>
            </p:cNvPr>
            <p:cNvSpPr>
              <a:spLocks noChangeArrowheads="1"/>
            </p:cNvSpPr>
            <p:nvPr/>
          </p:nvSpPr>
          <p:spPr bwMode="auto">
            <a:xfrm>
              <a:off x="4732435" y="493713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21" name="Text Box 17">
              <a:extLst>
                <a:ext uri="{FF2B5EF4-FFF2-40B4-BE49-F238E27FC236}">
                  <a16:creationId xmlns:a16="http://schemas.microsoft.com/office/drawing/2014/main" id="{1A306477-ABF3-46E3-B4B7-977BC38C8C44}"/>
                </a:ext>
              </a:extLst>
            </p:cNvPr>
            <p:cNvSpPr txBox="1">
              <a:spLocks noChangeArrowheads="1"/>
            </p:cNvSpPr>
            <p:nvPr/>
          </p:nvSpPr>
          <p:spPr bwMode="auto">
            <a:xfrm>
              <a:off x="4011980" y="5519893"/>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5</a:t>
              </a:r>
            </a:p>
          </p:txBody>
        </p:sp>
      </p:grpSp>
    </p:spTree>
    <p:extLst>
      <p:ext uri="{BB962C8B-B14F-4D97-AF65-F5344CB8AC3E}">
        <p14:creationId xmlns:p14="http://schemas.microsoft.com/office/powerpoint/2010/main" val="301827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AFCD-9B2C-4CD2-BAC6-B7628664872A}"/>
              </a:ext>
            </a:extLst>
          </p:cNvPr>
          <p:cNvSpPr>
            <a:spLocks noGrp="1"/>
          </p:cNvSpPr>
          <p:nvPr>
            <p:ph type="title"/>
          </p:nvPr>
        </p:nvSpPr>
        <p:spPr/>
        <p:txBody>
          <a:bodyPr/>
          <a:lstStyle/>
          <a:p>
            <a:r>
              <a:rPr lang="en-US" dirty="0"/>
              <a:t>Same Response Time </a:t>
            </a:r>
            <a:r>
              <a:rPr lang="en-US" dirty="0">
                <a:ea typeface="굴림" panose="020B0600000101010101" pitchFamily="34" charset="-127"/>
              </a:rPr>
              <a:t>w. Decreasing Quantum</a:t>
            </a:r>
            <a:endParaRPr lang="en-US" dirty="0"/>
          </a:p>
        </p:txBody>
      </p:sp>
      <p:sp>
        <p:nvSpPr>
          <p:cNvPr id="3" name="Content Placeholder 2">
            <a:extLst>
              <a:ext uri="{FF2B5EF4-FFF2-40B4-BE49-F238E27FC236}">
                <a16:creationId xmlns:a16="http://schemas.microsoft.com/office/drawing/2014/main" id="{BFFFCBAF-CDD3-4E3C-BB4B-D7D26C210B7B}"/>
              </a:ext>
            </a:extLst>
          </p:cNvPr>
          <p:cNvSpPr>
            <a:spLocks noGrp="1"/>
          </p:cNvSpPr>
          <p:nvPr>
            <p:ph idx="1"/>
          </p:nvPr>
        </p:nvSpPr>
        <p:spPr>
          <a:xfrm>
            <a:off x="1066800" y="914400"/>
            <a:ext cx="10566400" cy="5105400"/>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endParaRPr lang="en-US" dirty="0"/>
          </a:p>
          <a:p>
            <a:pPr lvl="1"/>
            <a:r>
              <a:rPr lang="en-US" dirty="0"/>
              <a:t>Average Response Time = (1 + 2)/2 = 1.5</a:t>
            </a:r>
          </a:p>
          <a:p>
            <a:pPr lvl="1"/>
            <a:endParaRPr lang="en-US" dirty="0"/>
          </a:p>
          <a:p>
            <a:r>
              <a:rPr lang="en-US" i="1" dirty="0"/>
              <a:t>Q</a:t>
            </a:r>
            <a:r>
              <a:rPr lang="en-US" dirty="0"/>
              <a:t> = 1</a:t>
            </a:r>
          </a:p>
          <a:p>
            <a:endParaRPr lang="en-US" dirty="0"/>
          </a:p>
          <a:p>
            <a:pPr lvl="1"/>
            <a:r>
              <a:rPr lang="en-US" dirty="0"/>
              <a:t>Average Response Time = (1 + 2)/2 = 1.5</a:t>
            </a:r>
          </a:p>
        </p:txBody>
      </p:sp>
      <p:grpSp>
        <p:nvGrpSpPr>
          <p:cNvPr id="7" name="Group 6">
            <a:extLst>
              <a:ext uri="{FF2B5EF4-FFF2-40B4-BE49-F238E27FC236}">
                <a16:creationId xmlns:a16="http://schemas.microsoft.com/office/drawing/2014/main" id="{08C4C323-8578-41F0-89B8-7195D33D7A4D}"/>
              </a:ext>
            </a:extLst>
          </p:cNvPr>
          <p:cNvGrpSpPr/>
          <p:nvPr/>
        </p:nvGrpSpPr>
        <p:grpSpPr>
          <a:xfrm>
            <a:off x="2590800" y="2410396"/>
            <a:ext cx="1439655" cy="1024314"/>
            <a:chOff x="1214997" y="2908288"/>
            <a:chExt cx="1439655" cy="1024314"/>
          </a:xfrm>
        </p:grpSpPr>
        <p:sp>
          <p:nvSpPr>
            <p:cNvPr id="8" name="Rectangle 6">
              <a:extLst>
                <a:ext uri="{FF2B5EF4-FFF2-40B4-BE49-F238E27FC236}">
                  <a16:creationId xmlns:a16="http://schemas.microsoft.com/office/drawing/2014/main" id="{138158BB-0FA4-4838-AD38-E9CB138C4546}"/>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7B33863B-A417-4687-995A-E9DD4FE0FDC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15926AC6-7E9F-4F76-B199-295CFAB28475}"/>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71F454A8-9CE6-4DA2-9728-B0B839E3C63E}"/>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26DC4F0D-C1E8-4322-94EA-7456600F541F}"/>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grpSp>
        <p:nvGrpSpPr>
          <p:cNvPr id="13" name="Group 12">
            <a:extLst>
              <a:ext uri="{FF2B5EF4-FFF2-40B4-BE49-F238E27FC236}">
                <a16:creationId xmlns:a16="http://schemas.microsoft.com/office/drawing/2014/main" id="{7E68B643-24A9-4079-BC29-88D904F158A8}"/>
              </a:ext>
            </a:extLst>
          </p:cNvPr>
          <p:cNvGrpSpPr/>
          <p:nvPr/>
        </p:nvGrpSpPr>
        <p:grpSpPr>
          <a:xfrm>
            <a:off x="2591085" y="4081086"/>
            <a:ext cx="1439655" cy="1024314"/>
            <a:chOff x="1214997" y="2908288"/>
            <a:chExt cx="1439655" cy="1024314"/>
          </a:xfrm>
        </p:grpSpPr>
        <p:sp>
          <p:nvSpPr>
            <p:cNvPr id="14" name="Rectangle 6">
              <a:extLst>
                <a:ext uri="{FF2B5EF4-FFF2-40B4-BE49-F238E27FC236}">
                  <a16:creationId xmlns:a16="http://schemas.microsoft.com/office/drawing/2014/main" id="{B7EC8A46-3C51-4785-961E-E7C1410E8034}"/>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5" name="Text Box 16">
              <a:extLst>
                <a:ext uri="{FF2B5EF4-FFF2-40B4-BE49-F238E27FC236}">
                  <a16:creationId xmlns:a16="http://schemas.microsoft.com/office/drawing/2014/main" id="{09D6593E-3F00-4D52-81F3-BD2114C29F77}"/>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6" name="Text Box 17">
              <a:extLst>
                <a:ext uri="{FF2B5EF4-FFF2-40B4-BE49-F238E27FC236}">
                  <a16:creationId xmlns:a16="http://schemas.microsoft.com/office/drawing/2014/main" id="{D9BB7870-9B03-4485-8962-54FD7784530A}"/>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7" name="Rectangle 7">
              <a:extLst>
                <a:ext uri="{FF2B5EF4-FFF2-40B4-BE49-F238E27FC236}">
                  <a16:creationId xmlns:a16="http://schemas.microsoft.com/office/drawing/2014/main" id="{A41CF5C5-0591-4D52-9A68-31988B99C46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8" name="Text Box 18">
              <a:extLst>
                <a:ext uri="{FF2B5EF4-FFF2-40B4-BE49-F238E27FC236}">
                  <a16:creationId xmlns:a16="http://schemas.microsoft.com/office/drawing/2014/main" id="{BCA8E295-5F5F-4EF1-9D30-CDC1CDA1AD0C}"/>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Tree>
    <p:extLst>
      <p:ext uri="{BB962C8B-B14F-4D97-AF65-F5344CB8AC3E}">
        <p14:creationId xmlns:p14="http://schemas.microsoft.com/office/powerpoint/2010/main" val="385226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0A29-DFF6-4A43-8D96-3EDFD91871A5}"/>
              </a:ext>
            </a:extLst>
          </p:cNvPr>
          <p:cNvSpPr>
            <a:spLocks noGrp="1"/>
          </p:cNvSpPr>
          <p:nvPr>
            <p:ph idx="1"/>
          </p:nvPr>
        </p:nvSpPr>
        <p:spPr>
          <a:xfrm>
            <a:off x="1092200" y="914400"/>
            <a:ext cx="10566400" cy="5105400"/>
          </a:xfrm>
        </p:spPr>
        <p:txBody>
          <a:bodyPr>
            <a:normAutofit/>
          </a:bodyPr>
          <a:lstStyle/>
          <a:p>
            <a:r>
              <a:rPr lang="en-US" dirty="0">
                <a:solidFill>
                  <a:schemeClr val="accent2"/>
                </a:solidFill>
                <a:latin typeface="Gill Sans Light"/>
              </a:rPr>
              <a:t>T</a:t>
            </a:r>
            <a:r>
              <a:rPr lang="en-US" baseline="-25000" dirty="0">
                <a:solidFill>
                  <a:schemeClr val="accent2"/>
                </a:solidFill>
                <a:latin typeface="Gill Sans Light"/>
              </a:rPr>
              <a:t>1</a:t>
            </a:r>
            <a:r>
              <a:rPr lang="en-US" dirty="0">
                <a:latin typeface="Gill Sans Light"/>
              </a:rPr>
              <a:t>: Burst Length 1</a:t>
            </a:r>
          </a:p>
          <a:p>
            <a:r>
              <a:rPr lang="en-US" dirty="0">
                <a:solidFill>
                  <a:srgbClr val="0070C0"/>
                </a:solidFill>
                <a:latin typeface="Gill Sans Light"/>
              </a:rPr>
              <a:t>T</a:t>
            </a:r>
            <a:r>
              <a:rPr lang="en-US" baseline="-25000" dirty="0">
                <a:solidFill>
                  <a:srgbClr val="0070C0"/>
                </a:solidFill>
                <a:latin typeface="Gill Sans Light"/>
              </a:rPr>
              <a:t>2</a:t>
            </a:r>
            <a:r>
              <a:rPr lang="en-US" dirty="0">
                <a:latin typeface="Gill Sans Light"/>
              </a:rPr>
              <a:t>: Burst Length 1</a:t>
            </a:r>
          </a:p>
          <a:p>
            <a:endParaRPr lang="en-US" i="1" dirty="0">
              <a:latin typeface="Gill Sans Light"/>
            </a:endParaRPr>
          </a:p>
          <a:p>
            <a:r>
              <a:rPr lang="en-US" i="1" dirty="0">
                <a:latin typeface="Gill Sans Light"/>
              </a:rPr>
              <a:t>Q</a:t>
            </a:r>
            <a:r>
              <a:rPr lang="en-US" dirty="0">
                <a:latin typeface="Gill Sans Light"/>
              </a:rPr>
              <a:t> = 1</a:t>
            </a:r>
            <a:endParaRPr lang="en-US" sz="1100" dirty="0">
              <a:latin typeface="Gill Sans Light"/>
            </a:endParaRPr>
          </a:p>
          <a:p>
            <a:pPr lvl="1"/>
            <a:endParaRPr lang="en-US" dirty="0">
              <a:latin typeface="Gill Sans Light"/>
            </a:endParaRPr>
          </a:p>
          <a:p>
            <a:pPr lvl="1"/>
            <a:r>
              <a:rPr lang="en-US" dirty="0">
                <a:latin typeface="Gill Sans Light"/>
              </a:rPr>
              <a:t>Average Response Time = (1 + 2)/2 = 1.5</a:t>
            </a:r>
          </a:p>
          <a:p>
            <a:pPr lvl="1"/>
            <a:endParaRPr lang="en-US" dirty="0">
              <a:latin typeface="Gill Sans Light"/>
            </a:endParaRPr>
          </a:p>
          <a:p>
            <a:r>
              <a:rPr lang="en-US" i="1" dirty="0">
                <a:latin typeface="Gill Sans Light"/>
              </a:rPr>
              <a:t>Q</a:t>
            </a:r>
            <a:r>
              <a:rPr lang="en-US" dirty="0">
                <a:latin typeface="Gill Sans Light"/>
              </a:rPr>
              <a:t> = 0.5</a:t>
            </a:r>
          </a:p>
          <a:p>
            <a:endParaRPr lang="en-US" dirty="0">
              <a:latin typeface="Gill Sans Light"/>
            </a:endParaRPr>
          </a:p>
          <a:p>
            <a:pPr lvl="1"/>
            <a:r>
              <a:rPr lang="en-US" dirty="0">
                <a:latin typeface="Gill Sans Light"/>
              </a:rPr>
              <a:t>Average Response Time = (1.5 + 2)/2 = 1.75</a:t>
            </a:r>
          </a:p>
        </p:txBody>
      </p:sp>
      <p:grpSp>
        <p:nvGrpSpPr>
          <p:cNvPr id="7" name="Group 6">
            <a:extLst>
              <a:ext uri="{FF2B5EF4-FFF2-40B4-BE49-F238E27FC236}">
                <a16:creationId xmlns:a16="http://schemas.microsoft.com/office/drawing/2014/main" id="{6269ED4E-F080-48C7-886E-ADF4FE5B576D}"/>
              </a:ext>
            </a:extLst>
          </p:cNvPr>
          <p:cNvGrpSpPr/>
          <p:nvPr/>
        </p:nvGrpSpPr>
        <p:grpSpPr>
          <a:xfrm>
            <a:off x="2598945" y="2095315"/>
            <a:ext cx="1439655" cy="1024314"/>
            <a:chOff x="1214997" y="2908288"/>
            <a:chExt cx="1439655" cy="1024314"/>
          </a:xfrm>
        </p:grpSpPr>
        <p:sp>
          <p:nvSpPr>
            <p:cNvPr id="8" name="Rectangle 6">
              <a:extLst>
                <a:ext uri="{FF2B5EF4-FFF2-40B4-BE49-F238E27FC236}">
                  <a16:creationId xmlns:a16="http://schemas.microsoft.com/office/drawing/2014/main" id="{57D7B1BD-0E76-46AE-B57D-34E76E974915}"/>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980E5E37-B67E-4669-A1A1-E5693FE0B31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85706CF4-DA69-412F-AB52-2D067F723653}"/>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6BE1EB8C-A5FD-43C5-9554-AC73F736DF4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922D8E4B-182A-466A-B398-AADAF666BE82}"/>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16" name="Text Box 18">
            <a:extLst>
              <a:ext uri="{FF2B5EF4-FFF2-40B4-BE49-F238E27FC236}">
                <a16:creationId xmlns:a16="http://schemas.microsoft.com/office/drawing/2014/main" id="{1953C3A7-7F5B-4945-AF2C-FE4AE6A98B6E}"/>
              </a:ext>
            </a:extLst>
          </p:cNvPr>
          <p:cNvSpPr txBox="1">
            <a:spLocks noChangeArrowheads="1"/>
          </p:cNvSpPr>
          <p:nvPr/>
        </p:nvSpPr>
        <p:spPr bwMode="auto">
          <a:xfrm>
            <a:off x="3661015" y="4396085"/>
            <a:ext cx="184731"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endParaRPr lang="en-US" altLang="en-US" sz="2400" b="0" dirty="0">
              <a:latin typeface="Gill Sans Light"/>
            </a:endParaRPr>
          </a:p>
        </p:txBody>
      </p:sp>
      <p:grpSp>
        <p:nvGrpSpPr>
          <p:cNvPr id="20" name="Group 19">
            <a:extLst>
              <a:ext uri="{FF2B5EF4-FFF2-40B4-BE49-F238E27FC236}">
                <a16:creationId xmlns:a16="http://schemas.microsoft.com/office/drawing/2014/main" id="{099612A5-763C-4EBE-BECA-619554058A6C}"/>
              </a:ext>
            </a:extLst>
          </p:cNvPr>
          <p:cNvGrpSpPr/>
          <p:nvPr/>
        </p:nvGrpSpPr>
        <p:grpSpPr>
          <a:xfrm>
            <a:off x="2590800" y="3810000"/>
            <a:ext cx="1427931" cy="1027347"/>
            <a:chOff x="2670809" y="4665215"/>
            <a:chExt cx="1427931" cy="1027347"/>
          </a:xfrm>
        </p:grpSpPr>
        <p:sp>
          <p:nvSpPr>
            <p:cNvPr id="13" name="Rectangle 6">
              <a:extLst>
                <a:ext uri="{FF2B5EF4-FFF2-40B4-BE49-F238E27FC236}">
                  <a16:creationId xmlns:a16="http://schemas.microsoft.com/office/drawing/2014/main" id="{722FE8D5-7010-41CA-8914-6BBDF40CDD8F}"/>
                </a:ext>
              </a:extLst>
            </p:cNvPr>
            <p:cNvSpPr>
              <a:spLocks noChangeArrowheads="1"/>
            </p:cNvSpPr>
            <p:nvPr/>
          </p:nvSpPr>
          <p:spPr bwMode="auto">
            <a:xfrm>
              <a:off x="2765797"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4" name="Text Box 16">
              <a:extLst>
                <a:ext uri="{FF2B5EF4-FFF2-40B4-BE49-F238E27FC236}">
                  <a16:creationId xmlns:a16="http://schemas.microsoft.com/office/drawing/2014/main" id="{201FD6E4-8E0F-4735-8BDA-9BD85B5E1DE2}"/>
                </a:ext>
              </a:extLst>
            </p:cNvPr>
            <p:cNvSpPr txBox="1">
              <a:spLocks noChangeArrowheads="1"/>
            </p:cNvSpPr>
            <p:nvPr/>
          </p:nvSpPr>
          <p:spPr bwMode="auto">
            <a:xfrm>
              <a:off x="2670809" y="523089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5" name="Rectangle 7">
              <a:extLst>
                <a:ext uri="{FF2B5EF4-FFF2-40B4-BE49-F238E27FC236}">
                  <a16:creationId xmlns:a16="http://schemas.microsoft.com/office/drawing/2014/main" id="{EC960C6F-12CD-450E-BBCF-11175957823A}"/>
                </a:ext>
              </a:extLst>
            </p:cNvPr>
            <p:cNvSpPr>
              <a:spLocks noChangeArrowheads="1"/>
            </p:cNvSpPr>
            <p:nvPr/>
          </p:nvSpPr>
          <p:spPr bwMode="auto">
            <a:xfrm>
              <a:off x="3048371"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7" name="Rectangle 6">
              <a:extLst>
                <a:ext uri="{FF2B5EF4-FFF2-40B4-BE49-F238E27FC236}">
                  <a16:creationId xmlns:a16="http://schemas.microsoft.com/office/drawing/2014/main" id="{E44F4FB7-3A74-4D6A-ADF3-CE42E2C7530F}"/>
                </a:ext>
              </a:extLst>
            </p:cNvPr>
            <p:cNvSpPr>
              <a:spLocks noChangeArrowheads="1"/>
            </p:cNvSpPr>
            <p:nvPr/>
          </p:nvSpPr>
          <p:spPr bwMode="auto">
            <a:xfrm>
              <a:off x="3322332"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8" name="Rectangle 7">
              <a:extLst>
                <a:ext uri="{FF2B5EF4-FFF2-40B4-BE49-F238E27FC236}">
                  <a16:creationId xmlns:a16="http://schemas.microsoft.com/office/drawing/2014/main" id="{C7932CFC-D54E-406E-B819-75D673BB0818}"/>
                </a:ext>
              </a:extLst>
            </p:cNvPr>
            <p:cNvSpPr>
              <a:spLocks noChangeArrowheads="1"/>
            </p:cNvSpPr>
            <p:nvPr/>
          </p:nvSpPr>
          <p:spPr bwMode="auto">
            <a:xfrm>
              <a:off x="3619194"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9" name="Text Box 16">
              <a:extLst>
                <a:ext uri="{FF2B5EF4-FFF2-40B4-BE49-F238E27FC236}">
                  <a16:creationId xmlns:a16="http://schemas.microsoft.com/office/drawing/2014/main" id="{15944BBF-0649-47FB-A938-BD3AF9E49EE9}"/>
                </a:ext>
              </a:extLst>
            </p:cNvPr>
            <p:cNvSpPr txBox="1">
              <a:spLocks noChangeArrowheads="1"/>
            </p:cNvSpPr>
            <p:nvPr/>
          </p:nvSpPr>
          <p:spPr bwMode="auto">
            <a:xfrm>
              <a:off x="3742552" y="5210616"/>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21" name="Title 20"/>
          <p:cNvSpPr>
            <a:spLocks noGrp="1"/>
          </p:cNvSpPr>
          <p:nvPr>
            <p:ph type="title"/>
          </p:nvPr>
        </p:nvSpPr>
        <p:spPr/>
        <p:txBody>
          <a:bodyPr/>
          <a:lstStyle/>
          <a:p>
            <a:r>
              <a:rPr lang="en-US" dirty="0">
                <a:ea typeface="굴림" panose="020B0600000101010101" pitchFamily="34" charset="-127"/>
              </a:rPr>
              <a:t>Increase Response Time w. Decreasing Quantum</a:t>
            </a:r>
            <a:endParaRPr lang="en-US" dirty="0">
              <a:latin typeface="Gill Sans Light"/>
            </a:endParaRPr>
          </a:p>
        </p:txBody>
      </p:sp>
    </p:spTree>
    <p:extLst>
      <p:ext uri="{BB962C8B-B14F-4D97-AF65-F5344CB8AC3E}">
        <p14:creationId xmlns:p14="http://schemas.microsoft.com/office/powerpoint/2010/main" val="2062129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152400"/>
            <a:ext cx="8915400" cy="533400"/>
          </a:xfrm>
        </p:spPr>
        <p:txBody>
          <a:bodyPr/>
          <a:lstStyle/>
          <a:p>
            <a:r>
              <a:rPr lang="en-US" altLang="ko-KR" dirty="0">
                <a:ea typeface="굴림" panose="020B0600000101010101" pitchFamily="34" charset="-127"/>
              </a:rPr>
              <a:t>FCFS vs. Round Robin</a:t>
            </a:r>
          </a:p>
        </p:txBody>
      </p:sp>
      <p:sp>
        <p:nvSpPr>
          <p:cNvPr id="592899" name="Rectangle 3"/>
          <p:cNvSpPr>
            <a:spLocks noGrp="1" noChangeArrowheads="1"/>
          </p:cNvSpPr>
          <p:nvPr>
            <p:ph type="body" sz="half" idx="1"/>
          </p:nvPr>
        </p:nvSpPr>
        <p:spPr>
          <a:xfrm>
            <a:off x="838200" y="685800"/>
            <a:ext cx="10820400" cy="6172200"/>
          </a:xfrm>
        </p:spPr>
        <p:txBody>
          <a:bodyPr>
            <a:normAutofit lnSpcReduction="10000"/>
          </a:bodyPr>
          <a:lstStyle/>
          <a:p>
            <a:pPr>
              <a:lnSpc>
                <a:spcPct val="80000"/>
              </a:lnSpc>
              <a:spcBef>
                <a:spcPct val="20000"/>
              </a:spcBef>
              <a:tabLst>
                <a:tab pos="3319463" algn="l"/>
              </a:tabLst>
            </a:pPr>
            <a:r>
              <a:rPr lang="en-US" altLang="ko-KR" dirty="0">
                <a:ea typeface="굴림" panose="020B0600000101010101" pitchFamily="34" charset="-127"/>
              </a:rPr>
              <a:t>Assuming zero-cost context-switching time, RR may not be better than FCFS, e.g., when all jobs have equal execution time</a:t>
            </a:r>
          </a:p>
          <a:p>
            <a:pPr>
              <a:lnSpc>
                <a:spcPct val="80000"/>
              </a:lnSpc>
              <a:spcBef>
                <a:spcPct val="20000"/>
              </a:spcBef>
              <a:tabLst>
                <a:tab pos="3319463" algn="l"/>
              </a:tabLst>
            </a:pPr>
            <a:r>
              <a:rPr lang="en-US" altLang="ko-KR" dirty="0">
                <a:ea typeface="굴림" panose="020B0600000101010101" pitchFamily="34" charset="-127"/>
              </a:rPr>
              <a:t>Simple example:</a:t>
            </a:r>
            <a:r>
              <a:rPr lang="en-US" altLang="ko-KR" sz="2000" dirty="0">
                <a:ea typeface="굴림" panose="020B0600000101010101" pitchFamily="34" charset="-127"/>
              </a:rPr>
              <a:t> 	10 jobs, each take 100s of CPU time</a:t>
            </a:r>
            <a:br>
              <a:rPr lang="en-US" altLang="ko-KR" sz="2000" dirty="0">
                <a:ea typeface="굴림" panose="020B0600000101010101" pitchFamily="34" charset="-127"/>
              </a:rPr>
            </a:br>
            <a:r>
              <a:rPr lang="en-US" altLang="ko-KR" sz="2000" dirty="0">
                <a:ea typeface="굴림" panose="020B0600000101010101" pitchFamily="34" charset="-127"/>
              </a:rPr>
              <a:t>	RR scheduler quantum of 1s</a:t>
            </a:r>
            <a:br>
              <a:rPr lang="en-US" altLang="ko-KR" sz="2000" dirty="0">
                <a:ea typeface="굴림" panose="020B0600000101010101" pitchFamily="34" charset="-127"/>
              </a:rPr>
            </a:br>
            <a:r>
              <a:rPr lang="en-US" altLang="ko-KR" sz="2000" dirty="0">
                <a:ea typeface="굴림" panose="020B0600000101010101" pitchFamily="34" charset="-127"/>
              </a:rPr>
              <a:t>	All jobs start at the same time</a:t>
            </a:r>
          </a:p>
          <a:p>
            <a:pPr>
              <a:lnSpc>
                <a:spcPct val="80000"/>
              </a:lnSpc>
              <a:spcBef>
                <a:spcPct val="20000"/>
              </a:spcBef>
              <a:tabLst>
                <a:tab pos="3319463" algn="l"/>
              </a:tabLst>
            </a:pPr>
            <a:r>
              <a:rPr lang="en-US" altLang="ko-KR" dirty="0">
                <a:ea typeface="굴림" panose="020B0600000101010101" pitchFamily="34" charset="-127"/>
              </a:rPr>
              <a:t>response times:</a:t>
            </a: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lvl="1">
              <a:lnSpc>
                <a:spcPct val="80000"/>
              </a:lnSpc>
              <a:spcBef>
                <a:spcPct val="20000"/>
              </a:spcBef>
              <a:tabLst>
                <a:tab pos="3319463" algn="l"/>
              </a:tabLst>
            </a:pPr>
            <a:r>
              <a:rPr lang="en-US" altLang="ko-KR" sz="2400" dirty="0">
                <a:ea typeface="굴림" panose="020B0600000101010101" pitchFamily="34" charset="-127"/>
              </a:rPr>
              <a:t>Both RR and FCFS finish at the same time</a:t>
            </a:r>
          </a:p>
          <a:p>
            <a:pPr lvl="1">
              <a:lnSpc>
                <a:spcPct val="80000"/>
              </a:lnSpc>
              <a:spcBef>
                <a:spcPct val="20000"/>
              </a:spcBef>
              <a:tabLst>
                <a:tab pos="3319463" algn="l"/>
              </a:tabLst>
            </a:pPr>
            <a:r>
              <a:rPr lang="en-US" altLang="ko-KR" sz="2400" dirty="0">
                <a:ea typeface="굴림" panose="020B0600000101010101" pitchFamily="34" charset="-127"/>
              </a:rPr>
              <a:t>Average response time is much worse under RR than FCFS</a:t>
            </a:r>
          </a:p>
          <a:p>
            <a:pPr>
              <a:lnSpc>
                <a:spcPct val="80000"/>
              </a:lnSpc>
              <a:spcBef>
                <a:spcPct val="20000"/>
              </a:spcBef>
              <a:tabLst>
                <a:tab pos="3319463" algn="l"/>
              </a:tabLst>
            </a:pPr>
            <a:r>
              <a:rPr lang="en-US" altLang="ko-KR" dirty="0">
                <a:ea typeface="굴림" panose="020B0600000101010101" pitchFamily="34" charset="-127"/>
              </a:rPr>
              <a:t>Frequent context switches under RR hurts cache locality and increases job execution time due to increased cache miss rate</a:t>
            </a:r>
            <a:endParaRPr lang="en-US" altLang="ko-KR" sz="2400" dirty="0">
              <a:ea typeface="굴림" panose="020B0600000101010101" pitchFamily="34" charset="-127"/>
            </a:endParaRPr>
          </a:p>
        </p:txBody>
      </p:sp>
      <p:graphicFrame>
        <p:nvGraphicFramePr>
          <p:cNvPr id="592938" name="Group 42"/>
          <p:cNvGraphicFramePr>
            <a:graphicFrameLocks noGrp="1"/>
          </p:cNvGraphicFramePr>
          <p:nvPr>
            <p:ph sz="half" idx="2"/>
            <p:extLst>
              <p:ext uri="{D42A27DB-BD31-4B8C-83A1-F6EECF244321}">
                <p14:modId xmlns:p14="http://schemas.microsoft.com/office/powerpoint/2010/main" val="2055925161"/>
              </p:ext>
            </p:extLst>
          </p:nvPr>
        </p:nvGraphicFramePr>
        <p:xfrm>
          <a:off x="4191000" y="2362200"/>
          <a:ext cx="37338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RR</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991</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992</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999</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431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899">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899">
                                            <p:txEl>
                                              <p:pRg st="10" end="10"/>
                                            </p:txEl>
                                          </p:spTgt>
                                        </p:tgtEl>
                                        <p:attrNameLst>
                                          <p:attrName>style.visibility</p:attrName>
                                        </p:attrNameLst>
                                      </p:cBhvr>
                                      <p:to>
                                        <p:strVal val="visible"/>
                                      </p:to>
                                    </p:set>
                                  </p:childTnLst>
                                </p:cTn>
                              </p:par>
                              <p:par>
                                <p:cTn id="19" presetID="2" presetClass="entr" presetSubtype="2" fill="hold" nodeType="withEffect">
                                  <p:stCondLst>
                                    <p:cond delay="0"/>
                                  </p:stCondLst>
                                  <p:childTnLst>
                                    <p:set>
                                      <p:cBhvr>
                                        <p:cTn id="20" dur="1" fill="hold">
                                          <p:stCondLst>
                                            <p:cond delay="0"/>
                                          </p:stCondLst>
                                        </p:cTn>
                                        <p:tgtEl>
                                          <p:spTgt spid="592938"/>
                                        </p:tgtEl>
                                        <p:attrNameLst>
                                          <p:attrName>style.visibility</p:attrName>
                                        </p:attrNameLst>
                                      </p:cBhvr>
                                      <p:to>
                                        <p:strVal val="visible"/>
                                      </p:to>
                                    </p:set>
                                    <p:anim calcmode="lin" valueType="num">
                                      <p:cBhvr additive="base">
                                        <p:cTn id="21" dur="500" fill="hold"/>
                                        <p:tgtEl>
                                          <p:spTgt spid="592938"/>
                                        </p:tgtEl>
                                        <p:attrNameLst>
                                          <p:attrName>ppt_x</p:attrName>
                                        </p:attrNameLst>
                                      </p:cBhvr>
                                      <p:tavLst>
                                        <p:tav tm="0">
                                          <p:val>
                                            <p:strVal val="1+#ppt_w/2"/>
                                          </p:val>
                                        </p:tav>
                                        <p:tav tm="100000">
                                          <p:val>
                                            <p:strVal val="#ppt_x"/>
                                          </p:val>
                                        </p:tav>
                                      </p:tavLst>
                                    </p:anim>
                                    <p:anim calcmode="lin" valueType="num">
                                      <p:cBhvr additive="base">
                                        <p:cTn id="22" dur="500" fill="hold"/>
                                        <p:tgtEl>
                                          <p:spTgt spid="5929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2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F8BF-D0A0-4E56-620D-BAF080009BC4}"/>
              </a:ext>
            </a:extLst>
          </p:cNvPr>
          <p:cNvSpPr>
            <a:spLocks noGrp="1"/>
          </p:cNvSpPr>
          <p:nvPr>
            <p:ph type="title"/>
          </p:nvPr>
        </p:nvSpPr>
        <p:spPr/>
        <p:txBody>
          <a:bodyPr/>
          <a:lstStyle/>
          <a:p>
            <a:r>
              <a:rPr lang="en-GB" dirty="0"/>
              <a:t>Consider the Previous Example</a:t>
            </a:r>
            <a:endParaRPr lang="en-SE" dirty="0"/>
          </a:p>
        </p:txBody>
      </p:sp>
      <p:sp>
        <p:nvSpPr>
          <p:cNvPr id="5" name="Content Placeholder 2">
            <a:extLst>
              <a:ext uri="{FF2B5EF4-FFF2-40B4-BE49-F238E27FC236}">
                <a16:creationId xmlns:a16="http://schemas.microsoft.com/office/drawing/2014/main" id="{C34208AE-4D07-657E-A110-50C46174E5CC}"/>
              </a:ext>
            </a:extLst>
          </p:cNvPr>
          <p:cNvSpPr txBox="1">
            <a:spLocks/>
          </p:cNvSpPr>
          <p:nvPr/>
        </p:nvSpPr>
        <p:spPr bwMode="auto">
          <a:xfrm>
            <a:off x="1066800" y="5697778"/>
            <a:ext cx="9804400" cy="86885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zh-CN" b="0" kern="0" dirty="0"/>
              <a:t>When jobs have uneven length, it seems to be a good idea to run short jobs first!</a:t>
            </a:r>
          </a:p>
        </p:txBody>
      </p:sp>
      <p:sp>
        <p:nvSpPr>
          <p:cNvPr id="9" name="Rectangle 198">
            <a:extLst>
              <a:ext uri="{FF2B5EF4-FFF2-40B4-BE49-F238E27FC236}">
                <a16:creationId xmlns:a16="http://schemas.microsoft.com/office/drawing/2014/main" id="{F62B9F3E-FF82-B980-C33D-24A05FA08BD3}"/>
              </a:ext>
            </a:extLst>
          </p:cNvPr>
          <p:cNvSpPr>
            <a:spLocks noChangeArrowheads="1"/>
          </p:cNvSpPr>
          <p:nvPr/>
        </p:nvSpPr>
        <p:spPr bwMode="auto">
          <a:xfrm>
            <a:off x="3942666" y="3694337"/>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2</a:t>
            </a:r>
            <a:endParaRPr lang="en-US" b="0">
              <a:solidFill>
                <a:srgbClr val="000000"/>
              </a:solidFill>
              <a:latin typeface="Helvetica" pitchFamily="34" charset="0"/>
            </a:endParaRPr>
          </a:p>
          <a:p>
            <a:pPr algn="ctr"/>
            <a:r>
              <a:rPr lang="en-US" b="0">
                <a:solidFill>
                  <a:srgbClr val="000000"/>
                </a:solidFill>
                <a:latin typeface="Helvetica" pitchFamily="34" charset="0"/>
              </a:rPr>
              <a:t>[8]</a:t>
            </a:r>
          </a:p>
        </p:txBody>
      </p:sp>
      <p:sp>
        <p:nvSpPr>
          <p:cNvPr id="10" name="Rectangle 199">
            <a:extLst>
              <a:ext uri="{FF2B5EF4-FFF2-40B4-BE49-F238E27FC236}">
                <a16:creationId xmlns:a16="http://schemas.microsoft.com/office/drawing/2014/main" id="{9D528747-6AB6-4C5B-27CB-28854B6B3770}"/>
              </a:ext>
            </a:extLst>
          </p:cNvPr>
          <p:cNvSpPr>
            <a:spLocks noChangeArrowheads="1"/>
          </p:cNvSpPr>
          <p:nvPr/>
        </p:nvSpPr>
        <p:spPr bwMode="auto">
          <a:xfrm>
            <a:off x="4399866" y="3694337"/>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4</a:t>
            </a:r>
            <a:endParaRPr lang="en-US" b="0">
              <a:solidFill>
                <a:srgbClr val="000000"/>
              </a:solidFill>
              <a:latin typeface="Helvetica" pitchFamily="34" charset="0"/>
            </a:endParaRPr>
          </a:p>
          <a:p>
            <a:pPr algn="ctr"/>
            <a:r>
              <a:rPr lang="en-US" b="0">
                <a:solidFill>
                  <a:srgbClr val="000000"/>
                </a:solidFill>
                <a:latin typeface="Helvetica" pitchFamily="34" charset="0"/>
              </a:rPr>
              <a:t>[24]</a:t>
            </a:r>
            <a:endParaRPr lang="en-US" b="0" baseline="-25000">
              <a:solidFill>
                <a:srgbClr val="000000"/>
              </a:solidFill>
              <a:latin typeface="Helvetica" pitchFamily="34" charset="0"/>
            </a:endParaRPr>
          </a:p>
        </p:txBody>
      </p:sp>
      <p:sp>
        <p:nvSpPr>
          <p:cNvPr id="11" name="Rectangle 200">
            <a:extLst>
              <a:ext uri="{FF2B5EF4-FFF2-40B4-BE49-F238E27FC236}">
                <a16:creationId xmlns:a16="http://schemas.microsoft.com/office/drawing/2014/main" id="{390FEA13-DFF8-2298-A3E7-16460FB112EB}"/>
              </a:ext>
            </a:extLst>
          </p:cNvPr>
          <p:cNvSpPr>
            <a:spLocks noChangeArrowheads="1"/>
          </p:cNvSpPr>
          <p:nvPr/>
        </p:nvSpPr>
        <p:spPr bwMode="auto">
          <a:xfrm>
            <a:off x="5634941" y="3694337"/>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a:p>
            <a:pPr algn="ctr"/>
            <a:r>
              <a:rPr lang="en-US" b="0">
                <a:solidFill>
                  <a:srgbClr val="000000"/>
                </a:solidFill>
                <a:latin typeface="Helvetica" pitchFamily="34" charset="0"/>
              </a:rPr>
              <a:t>[53]</a:t>
            </a:r>
            <a:endParaRPr lang="en-US" b="0" baseline="-25000">
              <a:solidFill>
                <a:srgbClr val="000000"/>
              </a:solidFill>
              <a:latin typeface="Helvetica" pitchFamily="34" charset="0"/>
            </a:endParaRPr>
          </a:p>
        </p:txBody>
      </p:sp>
      <p:sp>
        <p:nvSpPr>
          <p:cNvPr id="12" name="Rectangle 201">
            <a:extLst>
              <a:ext uri="{FF2B5EF4-FFF2-40B4-BE49-F238E27FC236}">
                <a16:creationId xmlns:a16="http://schemas.microsoft.com/office/drawing/2014/main" id="{2524F2BB-F6D4-B51C-9E6D-A9F02C954337}"/>
              </a:ext>
            </a:extLst>
          </p:cNvPr>
          <p:cNvSpPr>
            <a:spLocks noChangeArrowheads="1"/>
          </p:cNvSpPr>
          <p:nvPr/>
        </p:nvSpPr>
        <p:spPr bwMode="auto">
          <a:xfrm>
            <a:off x="7295467" y="3694337"/>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13" name="Text Box 202">
            <a:extLst>
              <a:ext uri="{FF2B5EF4-FFF2-40B4-BE49-F238E27FC236}">
                <a16:creationId xmlns:a16="http://schemas.microsoft.com/office/drawing/2014/main" id="{01E497E6-BB8F-AE72-0B9F-9B95881AB5ED}"/>
              </a:ext>
            </a:extLst>
          </p:cNvPr>
          <p:cNvSpPr txBox="1">
            <a:spLocks noChangeArrowheads="1"/>
          </p:cNvSpPr>
          <p:nvPr/>
        </p:nvSpPr>
        <p:spPr bwMode="auto">
          <a:xfrm>
            <a:off x="37902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14" name="Text Box 203">
            <a:extLst>
              <a:ext uri="{FF2B5EF4-FFF2-40B4-BE49-F238E27FC236}">
                <a16:creationId xmlns:a16="http://schemas.microsoft.com/office/drawing/2014/main" id="{BBAD8F04-3135-415F-D5A1-DB7D052E24AF}"/>
              </a:ext>
            </a:extLst>
          </p:cNvPr>
          <p:cNvSpPr txBox="1">
            <a:spLocks noChangeArrowheads="1"/>
          </p:cNvSpPr>
          <p:nvPr/>
        </p:nvSpPr>
        <p:spPr bwMode="auto">
          <a:xfrm>
            <a:off x="42347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a:t>
            </a:r>
          </a:p>
        </p:txBody>
      </p:sp>
      <p:sp>
        <p:nvSpPr>
          <p:cNvPr id="15" name="Text Box 204">
            <a:extLst>
              <a:ext uri="{FF2B5EF4-FFF2-40B4-BE49-F238E27FC236}">
                <a16:creationId xmlns:a16="http://schemas.microsoft.com/office/drawing/2014/main" id="{E54C96DE-0B21-2DE2-18E2-CF7B87F1056A}"/>
              </a:ext>
            </a:extLst>
          </p:cNvPr>
          <p:cNvSpPr txBox="1">
            <a:spLocks noChangeArrowheads="1"/>
          </p:cNvSpPr>
          <p:nvPr/>
        </p:nvSpPr>
        <p:spPr bwMode="auto">
          <a:xfrm>
            <a:off x="5396816"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32</a:t>
            </a:r>
          </a:p>
        </p:txBody>
      </p:sp>
      <p:sp>
        <p:nvSpPr>
          <p:cNvPr id="16" name="Text Box 205">
            <a:extLst>
              <a:ext uri="{FF2B5EF4-FFF2-40B4-BE49-F238E27FC236}">
                <a16:creationId xmlns:a16="http://schemas.microsoft.com/office/drawing/2014/main" id="{0A26DE1A-F25E-4C9D-BD78-661B49CF712E}"/>
              </a:ext>
            </a:extLst>
          </p:cNvPr>
          <p:cNvSpPr txBox="1">
            <a:spLocks noChangeArrowheads="1"/>
          </p:cNvSpPr>
          <p:nvPr/>
        </p:nvSpPr>
        <p:spPr bwMode="auto">
          <a:xfrm>
            <a:off x="7079567"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85</a:t>
            </a:r>
          </a:p>
        </p:txBody>
      </p:sp>
      <p:sp>
        <p:nvSpPr>
          <p:cNvPr id="17" name="Text Box 206">
            <a:extLst>
              <a:ext uri="{FF2B5EF4-FFF2-40B4-BE49-F238E27FC236}">
                <a16:creationId xmlns:a16="http://schemas.microsoft.com/office/drawing/2014/main" id="{479B40AA-9529-C211-6054-5E76B95C7053}"/>
              </a:ext>
            </a:extLst>
          </p:cNvPr>
          <p:cNvSpPr txBox="1">
            <a:spLocks noChangeArrowheads="1"/>
          </p:cNvSpPr>
          <p:nvPr/>
        </p:nvSpPr>
        <p:spPr bwMode="auto">
          <a:xfrm>
            <a:off x="9276667" y="4303937"/>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8" name="Text Box 207">
            <a:extLst>
              <a:ext uri="{FF2B5EF4-FFF2-40B4-BE49-F238E27FC236}">
                <a16:creationId xmlns:a16="http://schemas.microsoft.com/office/drawing/2014/main" id="{7A368B68-FAAB-CD5E-DDDF-6A2E0B5F811B}"/>
              </a:ext>
            </a:extLst>
          </p:cNvPr>
          <p:cNvSpPr txBox="1">
            <a:spLocks noChangeArrowheads="1"/>
          </p:cNvSpPr>
          <p:nvPr/>
        </p:nvSpPr>
        <p:spPr bwMode="auto">
          <a:xfrm>
            <a:off x="2432858" y="3871968"/>
            <a:ext cx="1394934" cy="369332"/>
          </a:xfrm>
          <a:prstGeom prst="rect">
            <a:avLst/>
          </a:prstGeom>
          <a:noFill/>
          <a:ln w="38100" algn="ctr">
            <a:noFill/>
            <a:miter lim="800000"/>
            <a:headEnd/>
            <a:tailEnd/>
          </a:ln>
          <a:effectLst/>
        </p:spPr>
        <p:txBody>
          <a:bodyPr wrap="none">
            <a:spAutoFit/>
          </a:bodyPr>
          <a:lstStyle/>
          <a:p>
            <a:r>
              <a:rPr lang="en-US" b="0">
                <a:solidFill>
                  <a:srgbClr val="000000"/>
                </a:solidFill>
              </a:rPr>
              <a:t>Best FCFS:</a:t>
            </a:r>
            <a:endParaRPr lang="en-US" b="0" dirty="0">
              <a:solidFill>
                <a:srgbClr val="000000"/>
              </a:solidFill>
            </a:endParaRPr>
          </a:p>
        </p:txBody>
      </p:sp>
      <p:sp>
        <p:nvSpPr>
          <p:cNvPr id="18" name="Rectangle 198">
            <a:extLst>
              <a:ext uri="{FF2B5EF4-FFF2-40B4-BE49-F238E27FC236}">
                <a16:creationId xmlns:a16="http://schemas.microsoft.com/office/drawing/2014/main" id="{B626DAA6-92E8-64DA-64E5-4C5B61FF1576}"/>
              </a:ext>
            </a:extLst>
          </p:cNvPr>
          <p:cNvSpPr>
            <a:spLocks noChangeArrowheads="1"/>
          </p:cNvSpPr>
          <p:nvPr/>
        </p:nvSpPr>
        <p:spPr bwMode="auto">
          <a:xfrm>
            <a:off x="9136966" y="4743353"/>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2</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[8]</a:t>
            </a:r>
          </a:p>
        </p:txBody>
      </p:sp>
      <p:sp>
        <p:nvSpPr>
          <p:cNvPr id="19" name="Rectangle 199">
            <a:extLst>
              <a:ext uri="{FF2B5EF4-FFF2-40B4-BE49-F238E27FC236}">
                <a16:creationId xmlns:a16="http://schemas.microsoft.com/office/drawing/2014/main" id="{90B5257B-34B0-42A3-194E-E622CD078EDD}"/>
              </a:ext>
            </a:extLst>
          </p:cNvPr>
          <p:cNvSpPr>
            <a:spLocks noChangeArrowheads="1"/>
          </p:cNvSpPr>
          <p:nvPr/>
        </p:nvSpPr>
        <p:spPr bwMode="auto">
          <a:xfrm>
            <a:off x="7892366" y="4743353"/>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4</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[24]</a:t>
            </a:r>
            <a:endParaRPr lang="en-US" b="0" baseline="-25000" dirty="0">
              <a:solidFill>
                <a:srgbClr val="000000"/>
              </a:solidFill>
              <a:latin typeface="Helvetica" pitchFamily="34" charset="0"/>
            </a:endParaRPr>
          </a:p>
        </p:txBody>
      </p:sp>
      <p:sp>
        <p:nvSpPr>
          <p:cNvPr id="20" name="Rectangle 200">
            <a:extLst>
              <a:ext uri="{FF2B5EF4-FFF2-40B4-BE49-F238E27FC236}">
                <a16:creationId xmlns:a16="http://schemas.microsoft.com/office/drawing/2014/main" id="{B24B96BE-F541-932B-CD7E-9A357A6DFB02}"/>
              </a:ext>
            </a:extLst>
          </p:cNvPr>
          <p:cNvSpPr>
            <a:spLocks noChangeArrowheads="1"/>
          </p:cNvSpPr>
          <p:nvPr/>
        </p:nvSpPr>
        <p:spPr bwMode="auto">
          <a:xfrm>
            <a:off x="6231841" y="4743353"/>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1</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[53]</a:t>
            </a:r>
            <a:endParaRPr lang="en-US" b="0" baseline="-25000" dirty="0">
              <a:solidFill>
                <a:srgbClr val="000000"/>
              </a:solidFill>
              <a:latin typeface="Helvetica" pitchFamily="34" charset="0"/>
            </a:endParaRPr>
          </a:p>
        </p:txBody>
      </p:sp>
      <p:sp>
        <p:nvSpPr>
          <p:cNvPr id="21" name="Rectangle 201">
            <a:extLst>
              <a:ext uri="{FF2B5EF4-FFF2-40B4-BE49-F238E27FC236}">
                <a16:creationId xmlns:a16="http://schemas.microsoft.com/office/drawing/2014/main" id="{F2EDC910-AEBC-AAB8-CA08-DA095DA5BDA1}"/>
              </a:ext>
            </a:extLst>
          </p:cNvPr>
          <p:cNvSpPr>
            <a:spLocks noChangeArrowheads="1"/>
          </p:cNvSpPr>
          <p:nvPr/>
        </p:nvSpPr>
        <p:spPr bwMode="auto">
          <a:xfrm>
            <a:off x="3929967" y="4743353"/>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22" name="Text Box 202">
            <a:extLst>
              <a:ext uri="{FF2B5EF4-FFF2-40B4-BE49-F238E27FC236}">
                <a16:creationId xmlns:a16="http://schemas.microsoft.com/office/drawing/2014/main" id="{50D9BC69-85BE-9E87-6D44-FDCB90CE8E83}"/>
              </a:ext>
            </a:extLst>
          </p:cNvPr>
          <p:cNvSpPr txBox="1">
            <a:spLocks noChangeArrowheads="1"/>
          </p:cNvSpPr>
          <p:nvPr/>
        </p:nvSpPr>
        <p:spPr bwMode="auto">
          <a:xfrm>
            <a:off x="3790266" y="5327553"/>
            <a:ext cx="311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0</a:t>
            </a:r>
          </a:p>
        </p:txBody>
      </p:sp>
      <p:sp>
        <p:nvSpPr>
          <p:cNvPr id="23" name="Text Box 206">
            <a:extLst>
              <a:ext uri="{FF2B5EF4-FFF2-40B4-BE49-F238E27FC236}">
                <a16:creationId xmlns:a16="http://schemas.microsoft.com/office/drawing/2014/main" id="{07979B06-9205-BD85-2B70-55C52BDB0A9B}"/>
              </a:ext>
            </a:extLst>
          </p:cNvPr>
          <p:cNvSpPr txBox="1">
            <a:spLocks noChangeArrowheads="1"/>
          </p:cNvSpPr>
          <p:nvPr/>
        </p:nvSpPr>
        <p:spPr bwMode="auto">
          <a:xfrm>
            <a:off x="9276667" y="5327553"/>
            <a:ext cx="565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153</a:t>
            </a:r>
          </a:p>
        </p:txBody>
      </p:sp>
      <p:sp>
        <p:nvSpPr>
          <p:cNvPr id="24" name="Text Box 207">
            <a:extLst>
              <a:ext uri="{FF2B5EF4-FFF2-40B4-BE49-F238E27FC236}">
                <a16:creationId xmlns:a16="http://schemas.microsoft.com/office/drawing/2014/main" id="{254C3397-FCAA-C7F4-5CC8-9C273B93EEE1}"/>
              </a:ext>
            </a:extLst>
          </p:cNvPr>
          <p:cNvSpPr txBox="1">
            <a:spLocks noChangeArrowheads="1"/>
          </p:cNvSpPr>
          <p:nvPr/>
        </p:nvSpPr>
        <p:spPr bwMode="auto">
          <a:xfrm>
            <a:off x="2342557" y="4959084"/>
            <a:ext cx="1595309" cy="369332"/>
          </a:xfrm>
          <a:prstGeom prst="rect">
            <a:avLst/>
          </a:prstGeom>
          <a:noFill/>
          <a:ln w="38100" algn="ctr">
            <a:noFill/>
            <a:miter lim="800000"/>
            <a:headEnd/>
            <a:tailEnd/>
          </a:ln>
          <a:effectLst/>
        </p:spPr>
        <p:txBody>
          <a:bodyPr wrap="none">
            <a:spAutoFit/>
          </a:bodyPr>
          <a:lstStyle/>
          <a:p>
            <a:r>
              <a:rPr lang="en-US" b="0" dirty="0">
                <a:solidFill>
                  <a:srgbClr val="000000"/>
                </a:solidFill>
              </a:rPr>
              <a:t>Worst FCFS:</a:t>
            </a:r>
          </a:p>
        </p:txBody>
      </p:sp>
      <p:sp>
        <p:nvSpPr>
          <p:cNvPr id="25" name="Text Box 205">
            <a:extLst>
              <a:ext uri="{FF2B5EF4-FFF2-40B4-BE49-F238E27FC236}">
                <a16:creationId xmlns:a16="http://schemas.microsoft.com/office/drawing/2014/main" id="{23D284CC-2672-95C5-FF5A-F08837A97BF8}"/>
              </a:ext>
            </a:extLst>
          </p:cNvPr>
          <p:cNvSpPr txBox="1">
            <a:spLocks noChangeArrowheads="1"/>
          </p:cNvSpPr>
          <p:nvPr/>
        </p:nvSpPr>
        <p:spPr bwMode="auto">
          <a:xfrm>
            <a:off x="6036669" y="5327553"/>
            <a:ext cx="441147"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68</a:t>
            </a:r>
          </a:p>
        </p:txBody>
      </p:sp>
      <p:sp>
        <p:nvSpPr>
          <p:cNvPr id="26" name="Text Box 205">
            <a:extLst>
              <a:ext uri="{FF2B5EF4-FFF2-40B4-BE49-F238E27FC236}">
                <a16:creationId xmlns:a16="http://schemas.microsoft.com/office/drawing/2014/main" id="{CCCCB019-5A6E-9C4E-CBD9-A94BFA1875EA}"/>
              </a:ext>
            </a:extLst>
          </p:cNvPr>
          <p:cNvSpPr txBox="1">
            <a:spLocks noChangeArrowheads="1"/>
          </p:cNvSpPr>
          <p:nvPr/>
        </p:nvSpPr>
        <p:spPr bwMode="auto">
          <a:xfrm>
            <a:off x="7623549"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121</a:t>
            </a:r>
          </a:p>
        </p:txBody>
      </p:sp>
      <p:sp>
        <p:nvSpPr>
          <p:cNvPr id="27" name="Text Box 205">
            <a:extLst>
              <a:ext uri="{FF2B5EF4-FFF2-40B4-BE49-F238E27FC236}">
                <a16:creationId xmlns:a16="http://schemas.microsoft.com/office/drawing/2014/main" id="{AE391D43-79C5-2C7F-19EB-BDE186F2CB2C}"/>
              </a:ext>
            </a:extLst>
          </p:cNvPr>
          <p:cNvSpPr txBox="1">
            <a:spLocks noChangeArrowheads="1"/>
          </p:cNvSpPr>
          <p:nvPr/>
        </p:nvSpPr>
        <p:spPr bwMode="auto">
          <a:xfrm>
            <a:off x="8804650"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145</a:t>
            </a:r>
          </a:p>
        </p:txBody>
      </p:sp>
      <p:grpSp>
        <p:nvGrpSpPr>
          <p:cNvPr id="29" name="Group 5">
            <a:extLst>
              <a:ext uri="{FF2B5EF4-FFF2-40B4-BE49-F238E27FC236}">
                <a16:creationId xmlns:a16="http://schemas.microsoft.com/office/drawing/2014/main" id="{1BEF60C9-4692-453C-3B17-BC710DC9AC44}"/>
              </a:ext>
            </a:extLst>
          </p:cNvPr>
          <p:cNvGrpSpPr>
            <a:grpSpLocks/>
          </p:cNvGrpSpPr>
          <p:nvPr/>
        </p:nvGrpSpPr>
        <p:grpSpPr bwMode="auto">
          <a:xfrm>
            <a:off x="3960813" y="2582600"/>
            <a:ext cx="5635626" cy="609600"/>
            <a:chOff x="1152" y="2736"/>
            <a:chExt cx="2880" cy="288"/>
          </a:xfrm>
          <a:solidFill>
            <a:schemeClr val="accent1">
              <a:lumMod val="20000"/>
              <a:lumOff val="80000"/>
            </a:schemeClr>
          </a:solidFill>
        </p:grpSpPr>
        <p:sp>
          <p:nvSpPr>
            <p:cNvPr id="41" name="Rectangle 6">
              <a:extLst>
                <a:ext uri="{FF2B5EF4-FFF2-40B4-BE49-F238E27FC236}">
                  <a16:creationId xmlns:a16="http://schemas.microsoft.com/office/drawing/2014/main" id="{03357DD0-4B5D-85DC-411D-2C0FFDE9E3EB}"/>
                </a:ext>
              </a:extLst>
            </p:cNvPr>
            <p:cNvSpPr>
              <a:spLocks noChangeArrowheads="1"/>
            </p:cNvSpPr>
            <p:nvPr/>
          </p:nvSpPr>
          <p:spPr bwMode="auto">
            <a:xfrm>
              <a:off x="115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p:txBody>
        </p:sp>
        <p:sp>
          <p:nvSpPr>
            <p:cNvPr id="42" name="Rectangle 7">
              <a:extLst>
                <a:ext uri="{FF2B5EF4-FFF2-40B4-BE49-F238E27FC236}">
                  <a16:creationId xmlns:a16="http://schemas.microsoft.com/office/drawing/2014/main" id="{36DD5D98-F049-116A-7CDD-17DBA1EAA18A}"/>
                </a:ext>
              </a:extLst>
            </p:cNvPr>
            <p:cNvSpPr>
              <a:spLocks noChangeArrowheads="1"/>
            </p:cNvSpPr>
            <p:nvPr/>
          </p:nvSpPr>
          <p:spPr bwMode="auto">
            <a:xfrm>
              <a:off x="144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2</a:t>
              </a:r>
            </a:p>
          </p:txBody>
        </p:sp>
        <p:sp>
          <p:nvSpPr>
            <p:cNvPr id="43" name="Rectangle 8">
              <a:extLst>
                <a:ext uri="{FF2B5EF4-FFF2-40B4-BE49-F238E27FC236}">
                  <a16:creationId xmlns:a16="http://schemas.microsoft.com/office/drawing/2014/main" id="{D04D0158-6614-94D4-74C0-38AC73B2FDC7}"/>
                </a:ext>
              </a:extLst>
            </p:cNvPr>
            <p:cNvSpPr>
              <a:spLocks noChangeArrowheads="1"/>
            </p:cNvSpPr>
            <p:nvPr/>
          </p:nvSpPr>
          <p:spPr bwMode="auto">
            <a:xfrm>
              <a:off x="172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4" name="Rectangle 9">
              <a:extLst>
                <a:ext uri="{FF2B5EF4-FFF2-40B4-BE49-F238E27FC236}">
                  <a16:creationId xmlns:a16="http://schemas.microsoft.com/office/drawing/2014/main" id="{7472917C-55FA-539B-8753-F8649B966BB6}"/>
                </a:ext>
              </a:extLst>
            </p:cNvPr>
            <p:cNvSpPr>
              <a:spLocks noChangeArrowheads="1"/>
            </p:cNvSpPr>
            <p:nvPr/>
          </p:nvSpPr>
          <p:spPr bwMode="auto">
            <a:xfrm>
              <a:off x="201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5" name="Rectangle 10">
              <a:extLst>
                <a:ext uri="{FF2B5EF4-FFF2-40B4-BE49-F238E27FC236}">
                  <a16:creationId xmlns:a16="http://schemas.microsoft.com/office/drawing/2014/main" id="{84CFA6ED-F1E3-C790-A320-28BAAF97155A}"/>
                </a:ext>
              </a:extLst>
            </p:cNvPr>
            <p:cNvSpPr>
              <a:spLocks noChangeArrowheads="1"/>
            </p:cNvSpPr>
            <p:nvPr/>
          </p:nvSpPr>
          <p:spPr bwMode="auto">
            <a:xfrm>
              <a:off x="230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6" name="Rectangle 11">
              <a:extLst>
                <a:ext uri="{FF2B5EF4-FFF2-40B4-BE49-F238E27FC236}">
                  <a16:creationId xmlns:a16="http://schemas.microsoft.com/office/drawing/2014/main" id="{BA51C97A-DB8B-909C-2EA2-ABAFB81F3590}"/>
                </a:ext>
              </a:extLst>
            </p:cNvPr>
            <p:cNvSpPr>
              <a:spLocks noChangeArrowheads="1"/>
            </p:cNvSpPr>
            <p:nvPr/>
          </p:nvSpPr>
          <p:spPr bwMode="auto">
            <a:xfrm>
              <a:off x="259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7" name="Rectangle 12">
              <a:extLst>
                <a:ext uri="{FF2B5EF4-FFF2-40B4-BE49-F238E27FC236}">
                  <a16:creationId xmlns:a16="http://schemas.microsoft.com/office/drawing/2014/main" id="{40232775-DB03-CA68-5510-2EB8A756B7F6}"/>
                </a:ext>
              </a:extLst>
            </p:cNvPr>
            <p:cNvSpPr>
              <a:spLocks noChangeArrowheads="1"/>
            </p:cNvSpPr>
            <p:nvPr/>
          </p:nvSpPr>
          <p:spPr bwMode="auto">
            <a:xfrm>
              <a:off x="288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8" name="Rectangle 13">
              <a:extLst>
                <a:ext uri="{FF2B5EF4-FFF2-40B4-BE49-F238E27FC236}">
                  <a16:creationId xmlns:a16="http://schemas.microsoft.com/office/drawing/2014/main" id="{5BFDC4D7-2769-EB70-372A-E07D15C08856}"/>
                </a:ext>
              </a:extLst>
            </p:cNvPr>
            <p:cNvSpPr>
              <a:spLocks noChangeArrowheads="1"/>
            </p:cNvSpPr>
            <p:nvPr/>
          </p:nvSpPr>
          <p:spPr bwMode="auto">
            <a:xfrm>
              <a:off x="316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9" name="Rectangle 14">
              <a:extLst>
                <a:ext uri="{FF2B5EF4-FFF2-40B4-BE49-F238E27FC236}">
                  <a16:creationId xmlns:a16="http://schemas.microsoft.com/office/drawing/2014/main" id="{9BF7A3DF-447D-2118-175A-8579D22B8856}"/>
                </a:ext>
              </a:extLst>
            </p:cNvPr>
            <p:cNvSpPr>
              <a:spLocks noChangeArrowheads="1"/>
            </p:cNvSpPr>
            <p:nvPr/>
          </p:nvSpPr>
          <p:spPr bwMode="auto">
            <a:xfrm>
              <a:off x="345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50" name="Rectangle 15">
              <a:extLst>
                <a:ext uri="{FF2B5EF4-FFF2-40B4-BE49-F238E27FC236}">
                  <a16:creationId xmlns:a16="http://schemas.microsoft.com/office/drawing/2014/main" id="{F0341534-72C5-D88E-FCA9-276BE07690CA}"/>
                </a:ext>
              </a:extLst>
            </p:cNvPr>
            <p:cNvSpPr>
              <a:spLocks noChangeArrowheads="1"/>
            </p:cNvSpPr>
            <p:nvPr/>
          </p:nvSpPr>
          <p:spPr bwMode="auto">
            <a:xfrm>
              <a:off x="374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baseline="-25000" dirty="0">
                <a:solidFill>
                  <a:srgbClr val="000000"/>
                </a:solidFill>
                <a:latin typeface="Helvetica" pitchFamily="34" charset="0"/>
              </a:endParaRPr>
            </a:p>
          </p:txBody>
        </p:sp>
      </p:grpSp>
      <p:sp>
        <p:nvSpPr>
          <p:cNvPr id="30" name="Text Box 16">
            <a:extLst>
              <a:ext uri="{FF2B5EF4-FFF2-40B4-BE49-F238E27FC236}">
                <a16:creationId xmlns:a16="http://schemas.microsoft.com/office/drawing/2014/main" id="{DE427253-45EC-8F8A-7CB8-AC23FC2986BC}"/>
              </a:ext>
            </a:extLst>
          </p:cNvPr>
          <p:cNvSpPr txBox="1">
            <a:spLocks noChangeArrowheads="1"/>
          </p:cNvSpPr>
          <p:nvPr/>
        </p:nvSpPr>
        <p:spPr bwMode="auto">
          <a:xfrm>
            <a:off x="3810000" y="3192200"/>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31" name="Text Box 17">
            <a:extLst>
              <a:ext uri="{FF2B5EF4-FFF2-40B4-BE49-F238E27FC236}">
                <a16:creationId xmlns:a16="http://schemas.microsoft.com/office/drawing/2014/main" id="{46F08880-F272-DECD-A9FA-C4F646C77763}"/>
              </a:ext>
            </a:extLst>
          </p:cNvPr>
          <p:cNvSpPr txBox="1">
            <a:spLocks noChangeArrowheads="1"/>
          </p:cNvSpPr>
          <p:nvPr/>
        </p:nvSpPr>
        <p:spPr bwMode="auto">
          <a:xfrm>
            <a:off x="4279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20</a:t>
            </a:r>
          </a:p>
        </p:txBody>
      </p:sp>
      <p:sp>
        <p:nvSpPr>
          <p:cNvPr id="32" name="Text Box 18">
            <a:extLst>
              <a:ext uri="{FF2B5EF4-FFF2-40B4-BE49-F238E27FC236}">
                <a16:creationId xmlns:a16="http://schemas.microsoft.com/office/drawing/2014/main" id="{594E71A1-363E-802E-D39B-CE56B5DB6865}"/>
              </a:ext>
            </a:extLst>
          </p:cNvPr>
          <p:cNvSpPr txBox="1">
            <a:spLocks noChangeArrowheads="1"/>
          </p:cNvSpPr>
          <p:nvPr/>
        </p:nvSpPr>
        <p:spPr bwMode="auto">
          <a:xfrm>
            <a:off x="48133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28</a:t>
            </a:r>
          </a:p>
        </p:txBody>
      </p:sp>
      <p:sp>
        <p:nvSpPr>
          <p:cNvPr id="33" name="Text Box 19">
            <a:extLst>
              <a:ext uri="{FF2B5EF4-FFF2-40B4-BE49-F238E27FC236}">
                <a16:creationId xmlns:a16="http://schemas.microsoft.com/office/drawing/2014/main" id="{75588750-5426-28A2-ED00-318F8CA042F5}"/>
              </a:ext>
            </a:extLst>
          </p:cNvPr>
          <p:cNvSpPr txBox="1">
            <a:spLocks noChangeArrowheads="1"/>
          </p:cNvSpPr>
          <p:nvPr/>
        </p:nvSpPr>
        <p:spPr bwMode="auto">
          <a:xfrm>
            <a:off x="541655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48</a:t>
            </a:r>
          </a:p>
        </p:txBody>
      </p:sp>
      <p:sp>
        <p:nvSpPr>
          <p:cNvPr id="34" name="Text Box 20">
            <a:extLst>
              <a:ext uri="{FF2B5EF4-FFF2-40B4-BE49-F238E27FC236}">
                <a16:creationId xmlns:a16="http://schemas.microsoft.com/office/drawing/2014/main" id="{432A28A2-E5E1-5D1C-1782-8F6288CC5B48}"/>
              </a:ext>
            </a:extLst>
          </p:cNvPr>
          <p:cNvSpPr txBox="1">
            <a:spLocks noChangeArrowheads="1"/>
          </p:cNvSpPr>
          <p:nvPr/>
        </p:nvSpPr>
        <p:spPr bwMode="auto">
          <a:xfrm>
            <a:off x="60325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68</a:t>
            </a:r>
          </a:p>
        </p:txBody>
      </p:sp>
      <p:sp>
        <p:nvSpPr>
          <p:cNvPr id="35" name="Text Box 21">
            <a:extLst>
              <a:ext uri="{FF2B5EF4-FFF2-40B4-BE49-F238E27FC236}">
                <a16:creationId xmlns:a16="http://schemas.microsoft.com/office/drawing/2014/main" id="{88427B9F-E2A7-A898-B312-D2C04B9D135F}"/>
              </a:ext>
            </a:extLst>
          </p:cNvPr>
          <p:cNvSpPr txBox="1">
            <a:spLocks noChangeArrowheads="1"/>
          </p:cNvSpPr>
          <p:nvPr/>
        </p:nvSpPr>
        <p:spPr bwMode="auto">
          <a:xfrm>
            <a:off x="6565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88</a:t>
            </a:r>
          </a:p>
        </p:txBody>
      </p:sp>
      <p:sp>
        <p:nvSpPr>
          <p:cNvPr id="36" name="Text Box 22">
            <a:extLst>
              <a:ext uri="{FF2B5EF4-FFF2-40B4-BE49-F238E27FC236}">
                <a16:creationId xmlns:a16="http://schemas.microsoft.com/office/drawing/2014/main" id="{A1111E90-19D2-4344-9628-35669C45E81D}"/>
              </a:ext>
            </a:extLst>
          </p:cNvPr>
          <p:cNvSpPr txBox="1">
            <a:spLocks noChangeArrowheads="1"/>
          </p:cNvSpPr>
          <p:nvPr/>
        </p:nvSpPr>
        <p:spPr bwMode="auto">
          <a:xfrm>
            <a:off x="7035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108</a:t>
            </a:r>
          </a:p>
        </p:txBody>
      </p:sp>
      <p:sp>
        <p:nvSpPr>
          <p:cNvPr id="37" name="Text Box 23">
            <a:extLst>
              <a:ext uri="{FF2B5EF4-FFF2-40B4-BE49-F238E27FC236}">
                <a16:creationId xmlns:a16="http://schemas.microsoft.com/office/drawing/2014/main" id="{2AD90EC7-1772-EA16-5D43-D007A95F7EAA}"/>
              </a:ext>
            </a:extLst>
          </p:cNvPr>
          <p:cNvSpPr txBox="1">
            <a:spLocks noChangeArrowheads="1"/>
          </p:cNvSpPr>
          <p:nvPr/>
        </p:nvSpPr>
        <p:spPr bwMode="auto">
          <a:xfrm>
            <a:off x="7645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112</a:t>
            </a:r>
          </a:p>
        </p:txBody>
      </p:sp>
      <p:sp>
        <p:nvSpPr>
          <p:cNvPr id="38" name="Text Box 24">
            <a:extLst>
              <a:ext uri="{FF2B5EF4-FFF2-40B4-BE49-F238E27FC236}">
                <a16:creationId xmlns:a16="http://schemas.microsoft.com/office/drawing/2014/main" id="{C6927812-A58E-DD71-2166-79CE9FFDA1F1}"/>
              </a:ext>
            </a:extLst>
          </p:cNvPr>
          <p:cNvSpPr txBox="1">
            <a:spLocks noChangeArrowheads="1"/>
          </p:cNvSpPr>
          <p:nvPr/>
        </p:nvSpPr>
        <p:spPr bwMode="auto">
          <a:xfrm>
            <a:off x="8178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125</a:t>
            </a:r>
          </a:p>
        </p:txBody>
      </p:sp>
      <p:sp>
        <p:nvSpPr>
          <p:cNvPr id="39" name="Text Box 25">
            <a:extLst>
              <a:ext uri="{FF2B5EF4-FFF2-40B4-BE49-F238E27FC236}">
                <a16:creationId xmlns:a16="http://schemas.microsoft.com/office/drawing/2014/main" id="{22DB6E73-4DDB-8D7D-D6F1-C30A60C07E17}"/>
              </a:ext>
            </a:extLst>
          </p:cNvPr>
          <p:cNvSpPr txBox="1">
            <a:spLocks noChangeArrowheads="1"/>
          </p:cNvSpPr>
          <p:nvPr/>
        </p:nvSpPr>
        <p:spPr bwMode="auto">
          <a:xfrm>
            <a:off x="87630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145</a:t>
            </a:r>
          </a:p>
        </p:txBody>
      </p:sp>
      <p:sp>
        <p:nvSpPr>
          <p:cNvPr id="40" name="Text Box 26">
            <a:extLst>
              <a:ext uri="{FF2B5EF4-FFF2-40B4-BE49-F238E27FC236}">
                <a16:creationId xmlns:a16="http://schemas.microsoft.com/office/drawing/2014/main" id="{0DBED2CE-4020-F158-87D0-BE65BC1FEB0F}"/>
              </a:ext>
            </a:extLst>
          </p:cNvPr>
          <p:cNvSpPr txBox="1">
            <a:spLocks noChangeArrowheads="1"/>
          </p:cNvSpPr>
          <p:nvPr/>
        </p:nvSpPr>
        <p:spPr bwMode="auto">
          <a:xfrm>
            <a:off x="9296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51" name="Text Box 207">
            <a:extLst>
              <a:ext uri="{FF2B5EF4-FFF2-40B4-BE49-F238E27FC236}">
                <a16:creationId xmlns:a16="http://schemas.microsoft.com/office/drawing/2014/main" id="{774D56EF-65CF-5B5F-B5D5-66F7AA2E6384}"/>
              </a:ext>
            </a:extLst>
          </p:cNvPr>
          <p:cNvSpPr txBox="1">
            <a:spLocks noChangeArrowheads="1"/>
          </p:cNvSpPr>
          <p:nvPr/>
        </p:nvSpPr>
        <p:spPr bwMode="auto">
          <a:xfrm>
            <a:off x="2478501" y="2772345"/>
            <a:ext cx="1130438" cy="369332"/>
          </a:xfrm>
          <a:prstGeom prst="rect">
            <a:avLst/>
          </a:prstGeom>
          <a:noFill/>
          <a:ln w="38100" algn="ctr">
            <a:noFill/>
            <a:miter lim="800000"/>
            <a:headEnd/>
            <a:tailEnd/>
          </a:ln>
          <a:effectLst/>
        </p:spPr>
        <p:txBody>
          <a:bodyPr wrap="none">
            <a:spAutoFit/>
          </a:bodyPr>
          <a:lstStyle/>
          <a:p>
            <a:r>
              <a:rPr lang="en-US" b="0" dirty="0">
                <a:solidFill>
                  <a:srgbClr val="000000"/>
                </a:solidFill>
              </a:rPr>
              <a:t>RR q=20:</a:t>
            </a:r>
          </a:p>
        </p:txBody>
      </p:sp>
      <p:sp>
        <p:nvSpPr>
          <p:cNvPr id="52" name="矩形 55">
            <a:extLst>
              <a:ext uri="{FF2B5EF4-FFF2-40B4-BE49-F238E27FC236}">
                <a16:creationId xmlns:a16="http://schemas.microsoft.com/office/drawing/2014/main" id="{15CB409C-4EC2-9782-2045-8D123FB90C6D}"/>
              </a:ext>
            </a:extLst>
          </p:cNvPr>
          <p:cNvSpPr/>
          <p:nvPr/>
        </p:nvSpPr>
        <p:spPr>
          <a:xfrm>
            <a:off x="3464116" y="895534"/>
            <a:ext cx="4572000" cy="1477328"/>
          </a:xfrm>
          <a:prstGeom prst="rect">
            <a:avLst/>
          </a:prstGeom>
        </p:spPr>
        <p:txBody>
          <a:bodyPr>
            <a:spAutoFit/>
          </a:bodyPr>
          <a:lstStyle/>
          <a:p>
            <a:r>
              <a:rPr lang="en-US" altLang="zh-CN" b="0" kern="0" dirty="0">
                <a:solidFill>
                  <a:srgbClr val="000000"/>
                </a:solidFill>
                <a:latin typeface="Helvetica"/>
              </a:rPr>
              <a:t>	</a:t>
            </a:r>
            <a:r>
              <a:rPr lang="en-US" altLang="zh-CN" b="0" u="sng" kern="0" dirty="0">
                <a:solidFill>
                  <a:srgbClr val="000000"/>
                </a:solidFill>
                <a:latin typeface="Helvetica"/>
              </a:rPr>
              <a:t>Job</a:t>
            </a:r>
            <a:r>
              <a:rPr lang="en-US" altLang="zh-CN" b="0" kern="0" dirty="0">
                <a:solidFill>
                  <a:srgbClr val="000000"/>
                </a:solidFill>
                <a:latin typeface="Helvetica"/>
              </a:rPr>
              <a:t>		</a:t>
            </a:r>
            <a:r>
              <a:rPr lang="en-US" altLang="zh-CN" b="0" u="sng" kern="0" dirty="0">
                <a:solidFill>
                  <a:srgbClr val="000000"/>
                </a:solidFill>
                <a:latin typeface="Helvetica"/>
              </a:rPr>
              <a:t>Burst Time</a:t>
            </a:r>
            <a:br>
              <a:rPr lang="en-US" altLang="zh-CN" b="0" u="sng" kern="0" dirty="0">
                <a:solidFill>
                  <a:srgbClr val="000000"/>
                </a:solidFill>
                <a:latin typeface="Helvetica"/>
              </a:rPr>
            </a:br>
            <a:r>
              <a:rPr lang="en-US" altLang="zh-CN" b="0" i="1" kern="0" dirty="0">
                <a:solidFill>
                  <a:srgbClr val="000000"/>
                </a:solidFill>
                <a:latin typeface="Helvetica"/>
              </a:rPr>
              <a:t>	P</a:t>
            </a:r>
            <a:r>
              <a:rPr lang="en-US" altLang="zh-CN" b="0" i="1" kern="0" baseline="-25000" dirty="0">
                <a:solidFill>
                  <a:srgbClr val="000000"/>
                </a:solidFill>
                <a:latin typeface="Helvetica"/>
              </a:rPr>
              <a:t>1		</a:t>
            </a:r>
            <a:r>
              <a:rPr lang="en-US" altLang="zh-CN" b="0" kern="0" dirty="0">
                <a:solidFill>
                  <a:srgbClr val="000000"/>
                </a:solidFill>
                <a:latin typeface="Helvetica"/>
              </a:rPr>
              <a:t>53</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2		 </a:t>
            </a:r>
            <a:r>
              <a:rPr lang="en-US" altLang="zh-CN" b="0" kern="0" dirty="0">
                <a:solidFill>
                  <a:srgbClr val="000000"/>
                </a:solidFill>
                <a:latin typeface="Helvetica"/>
              </a:rPr>
              <a:t>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3		</a:t>
            </a:r>
            <a:r>
              <a:rPr lang="en-US" altLang="zh-CN" b="0" kern="0" dirty="0">
                <a:solidFill>
                  <a:srgbClr val="000000"/>
                </a:solidFill>
                <a:latin typeface="Helvetica"/>
              </a:rPr>
              <a:t>68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4		 </a:t>
            </a:r>
            <a:r>
              <a:rPr lang="en-US" altLang="zh-CN" b="0" kern="0" dirty="0">
                <a:solidFill>
                  <a:srgbClr val="000000"/>
                </a:solidFill>
                <a:latin typeface="Helvetica"/>
              </a:rPr>
              <a:t>24</a:t>
            </a:r>
            <a:endParaRPr lang="zh-CN" altLang="en-US" b="0" dirty="0"/>
          </a:p>
        </p:txBody>
      </p:sp>
    </p:spTree>
    <p:extLst>
      <p:ext uri="{BB962C8B-B14F-4D97-AF65-F5344CB8AC3E}">
        <p14:creationId xmlns:p14="http://schemas.microsoft.com/office/powerpoint/2010/main" val="441580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FEA-4DBD-94C7-9289-47AB19AC077E}"/>
              </a:ext>
            </a:extLst>
          </p:cNvPr>
          <p:cNvSpPr>
            <a:spLocks noGrp="1"/>
          </p:cNvSpPr>
          <p:nvPr>
            <p:ph type="title"/>
          </p:nvPr>
        </p:nvSpPr>
        <p:spPr/>
        <p:txBody>
          <a:bodyPr/>
          <a:lstStyle/>
          <a:p>
            <a:r>
              <a:rPr lang="en-GB" dirty="0"/>
              <a:t>Earlier Example with Different Time Quantum</a:t>
            </a:r>
            <a:endParaRPr lang="en-SE" dirty="0"/>
          </a:p>
        </p:txBody>
      </p:sp>
      <p:pic>
        <p:nvPicPr>
          <p:cNvPr id="243" name="Picture 242">
            <a:extLst>
              <a:ext uri="{FF2B5EF4-FFF2-40B4-BE49-F238E27FC236}">
                <a16:creationId xmlns:a16="http://schemas.microsoft.com/office/drawing/2014/main" id="{BD2F42BC-29CD-3E33-44E3-E9DF20087EC2}"/>
              </a:ext>
            </a:extLst>
          </p:cNvPr>
          <p:cNvPicPr>
            <a:picLocks noChangeAspect="1"/>
          </p:cNvPicPr>
          <p:nvPr/>
        </p:nvPicPr>
        <p:blipFill>
          <a:blip r:embed="rId2"/>
          <a:stretch>
            <a:fillRect/>
          </a:stretch>
        </p:blipFill>
        <p:spPr>
          <a:xfrm>
            <a:off x="1932071" y="999533"/>
            <a:ext cx="8327858" cy="4858933"/>
          </a:xfrm>
          <a:prstGeom prst="rect">
            <a:avLst/>
          </a:prstGeom>
        </p:spPr>
      </p:pic>
    </p:spTree>
    <p:extLst>
      <p:ext uri="{BB962C8B-B14F-4D97-AF65-F5344CB8AC3E}">
        <p14:creationId xmlns:p14="http://schemas.microsoft.com/office/powerpoint/2010/main" val="31262467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SJF and SRTF</a:t>
            </a:r>
          </a:p>
        </p:txBody>
      </p:sp>
      <p:sp>
        <p:nvSpPr>
          <p:cNvPr id="574467" name="Rectangle 3"/>
          <p:cNvSpPr>
            <a:spLocks noGrp="1" noChangeArrowheads="1"/>
          </p:cNvSpPr>
          <p:nvPr>
            <p:ph type="body" idx="1"/>
          </p:nvPr>
        </p:nvSpPr>
        <p:spPr>
          <a:xfrm>
            <a:off x="914400" y="762000"/>
            <a:ext cx="9753600" cy="5867400"/>
          </a:xfrm>
        </p:spPr>
        <p:txBody>
          <a:bodyPr>
            <a:normAutofit lnSpcReduction="10000"/>
          </a:bodyPr>
          <a:lstStyle/>
          <a:p>
            <a:r>
              <a:rPr lang="en-US" altLang="ko-KR" dirty="0"/>
              <a:t>If we know job execution times at arrival time (predict the future), then we can implement SJF and SRTF</a:t>
            </a:r>
          </a:p>
          <a:p>
            <a:r>
              <a:rPr lang="en-US" altLang="ko-KR" dirty="0"/>
              <a:t>Shortest Job First (SJF):</a:t>
            </a:r>
          </a:p>
          <a:p>
            <a:pPr lvl="1"/>
            <a:r>
              <a:rPr lang="en-US" altLang="ko-KR" dirty="0"/>
              <a:t>Non-preemptive scheduling: Run whatever job has least amount of computation to do</a:t>
            </a:r>
          </a:p>
          <a:p>
            <a:pPr lvl="1"/>
            <a:r>
              <a:rPr lang="en-US" altLang="ko-KR" dirty="0"/>
              <a:t>Still suffers from convoy effect due to non-preemption</a:t>
            </a:r>
          </a:p>
          <a:p>
            <a:r>
              <a:rPr lang="en-US" altLang="ko-KR" dirty="0"/>
              <a:t>Shortest Remaining Time First (SRTF):</a:t>
            </a:r>
          </a:p>
          <a:p>
            <a:pPr lvl="1"/>
            <a:r>
              <a:rPr lang="en-US" altLang="ko-KR" dirty="0"/>
              <a:t>Preemptive scheduling: </a:t>
            </a:r>
            <a:r>
              <a:rPr lang="en-GB" altLang="ko-KR" dirty="0"/>
              <a:t>if a new job arrives with remaining time less than remaining time of currently-executing job, </a:t>
            </a:r>
            <a:r>
              <a:rPr lang="en-GB" altLang="ko-KR" dirty="0" err="1"/>
              <a:t>preempt</a:t>
            </a:r>
            <a:r>
              <a:rPr lang="en-GB" altLang="ko-KR" dirty="0"/>
              <a:t> the current job.</a:t>
            </a:r>
          </a:p>
          <a:p>
            <a:r>
              <a:rPr lang="en-US" altLang="ko-KR" dirty="0"/>
              <a:t>Key idea: Give higher priority to short jobs and finish them quickly</a:t>
            </a:r>
          </a:p>
          <a:p>
            <a:pPr lvl="1"/>
            <a:r>
              <a:rPr lang="en-US" altLang="ko-KR" dirty="0"/>
              <a:t>Big benefit for short jobs, only small delay effect on long ones</a:t>
            </a:r>
          </a:p>
          <a:p>
            <a:pPr lvl="1"/>
            <a:r>
              <a:rPr lang="en-US" altLang="ko-KR" dirty="0"/>
              <a:t>Result is better average response time</a:t>
            </a:r>
          </a:p>
        </p:txBody>
      </p:sp>
      <p:pic>
        <p:nvPicPr>
          <p:cNvPr id="57446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87000" y="770021"/>
            <a:ext cx="1682678" cy="155459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18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4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574468"/>
                                        </p:tgtEl>
                                        <p:attrNameLst>
                                          <p:attrName>style.visibility</p:attrName>
                                        </p:attrNameLst>
                                      </p:cBhvr>
                                      <p:to>
                                        <p:strVal val="visible"/>
                                      </p:to>
                                    </p:set>
                                    <p:anim calcmode="lin" valueType="num">
                                      <p:cBhvr additive="base">
                                        <p:cTn id="13" dur="500" fill="hold"/>
                                        <p:tgtEl>
                                          <p:spTgt spid="574468"/>
                                        </p:tgtEl>
                                        <p:attrNameLst>
                                          <p:attrName>ppt_x</p:attrName>
                                        </p:attrNameLst>
                                      </p:cBhvr>
                                      <p:tavLst>
                                        <p:tav tm="0">
                                          <p:val>
                                            <p:strVal val="1+#ppt_w/2"/>
                                          </p:val>
                                        </p:tav>
                                        <p:tav tm="100000">
                                          <p:val>
                                            <p:strVal val="#ppt_x"/>
                                          </p:val>
                                        </p:tav>
                                      </p:tavLst>
                                    </p:anim>
                                    <p:anim calcmode="lin" valueType="num">
                                      <p:cBhvr additive="base">
                                        <p:cTn id="14" dur="500" fill="hold"/>
                                        <p:tgtEl>
                                          <p:spTgt spid="574468"/>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4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446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446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446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44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4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9BC-16ED-0FAA-46EA-E2F13DCCF64B}"/>
              </a:ext>
            </a:extLst>
          </p:cNvPr>
          <p:cNvSpPr>
            <a:spLocks noGrp="1"/>
          </p:cNvSpPr>
          <p:nvPr>
            <p:ph type="title"/>
          </p:nvPr>
        </p:nvSpPr>
        <p:spPr/>
        <p:txBody>
          <a:bodyPr/>
          <a:lstStyle/>
          <a:p>
            <a:r>
              <a:rPr lang="en-GB" dirty="0"/>
              <a:t>CPU/IO Bursts</a:t>
            </a:r>
            <a:endParaRPr lang="en-SE" dirty="0"/>
          </a:p>
        </p:txBody>
      </p:sp>
      <p:sp>
        <p:nvSpPr>
          <p:cNvPr id="3" name="Content Placeholder 2">
            <a:extLst>
              <a:ext uri="{FF2B5EF4-FFF2-40B4-BE49-F238E27FC236}">
                <a16:creationId xmlns:a16="http://schemas.microsoft.com/office/drawing/2014/main" id="{27C3F8DB-83E0-A478-3BA5-2B7AC780C074}"/>
              </a:ext>
            </a:extLst>
          </p:cNvPr>
          <p:cNvSpPr>
            <a:spLocks noGrp="1"/>
          </p:cNvSpPr>
          <p:nvPr>
            <p:ph idx="1"/>
          </p:nvPr>
        </p:nvSpPr>
        <p:spPr>
          <a:xfrm>
            <a:off x="812800" y="914400"/>
            <a:ext cx="7264400" cy="5105400"/>
          </a:xfrm>
        </p:spPr>
        <p:txBody>
          <a:bodyPr/>
          <a:lstStyle/>
          <a:p>
            <a:r>
              <a:rPr lang="en-GB" dirty="0"/>
              <a:t>A typical job alternates between bursts of CPU and I/O</a:t>
            </a:r>
          </a:p>
          <a:p>
            <a:pPr lvl="1"/>
            <a:r>
              <a:rPr lang="en-GB" dirty="0"/>
              <a:t>It uses the CPU for some period of time, then does I/O, then uses CPU again (A job may be pre-empted and forced to give up CPU before finishing current CPU burst)</a:t>
            </a:r>
          </a:p>
          <a:p>
            <a:endParaRPr lang="en-GB" dirty="0"/>
          </a:p>
          <a:p>
            <a:endParaRPr lang="en-SE" dirty="0"/>
          </a:p>
        </p:txBody>
      </p:sp>
      <p:pic>
        <p:nvPicPr>
          <p:cNvPr id="4" name="Picture 5">
            <a:extLst>
              <a:ext uri="{FF2B5EF4-FFF2-40B4-BE49-F238E27FC236}">
                <a16:creationId xmlns:a16="http://schemas.microsoft.com/office/drawing/2014/main" id="{64ABE8EE-7ED5-D905-B718-03B24E597D9C}"/>
              </a:ext>
            </a:extLst>
          </p:cNvPr>
          <p:cNvPicPr>
            <a:picLocks noChangeAspect="1" noChangeArrowheads="1"/>
          </p:cNvPicPr>
          <p:nvPr/>
        </p:nvPicPr>
        <p:blipFill>
          <a:blip r:embed="rId3" cstate="print"/>
          <a:srcRect l="30032" t="789" r="30032" b="1576"/>
          <a:stretch>
            <a:fillRect/>
          </a:stretch>
        </p:blipFill>
        <p:spPr bwMode="auto">
          <a:xfrm>
            <a:off x="8153400" y="802105"/>
            <a:ext cx="3663496" cy="5958698"/>
          </a:xfrm>
          <a:prstGeom prst="rect">
            <a:avLst/>
          </a:prstGeom>
          <a:noFill/>
          <a:ln w="38100" cmpd="dbl">
            <a:solidFill>
              <a:srgbClr val="CC6600"/>
            </a:solidFill>
            <a:miter lim="800000"/>
            <a:headEnd/>
            <a:tailEnd/>
          </a:ln>
          <a:effectLst/>
        </p:spPr>
      </p:pic>
      <p:pic>
        <p:nvPicPr>
          <p:cNvPr id="5" name="Picture 2">
            <a:extLst>
              <a:ext uri="{FF2B5EF4-FFF2-40B4-BE49-F238E27FC236}">
                <a16:creationId xmlns:a16="http://schemas.microsoft.com/office/drawing/2014/main" id="{ECD8511F-68A8-D18B-FF1F-83A60161AC6A}"/>
              </a:ext>
            </a:extLst>
          </p:cNvPr>
          <p:cNvPicPr>
            <a:picLocks noChangeAspect="1" noChangeArrowheads="1"/>
          </p:cNvPicPr>
          <p:nvPr/>
        </p:nvPicPr>
        <p:blipFill>
          <a:blip r:embed="rId4" cstate="print"/>
          <a:srcRect/>
          <a:stretch>
            <a:fillRect/>
          </a:stretch>
        </p:blipFill>
        <p:spPr bwMode="auto">
          <a:xfrm>
            <a:off x="191990" y="3276600"/>
            <a:ext cx="6992848" cy="3429000"/>
          </a:xfrm>
          <a:prstGeom prst="rect">
            <a:avLst/>
          </a:prstGeom>
          <a:noFill/>
          <a:ln w="9525">
            <a:noFill/>
            <a:miter lim="800000"/>
            <a:headEnd/>
            <a:tailEnd/>
          </a:ln>
        </p:spPr>
      </p:pic>
      <p:sp>
        <p:nvSpPr>
          <p:cNvPr id="6" name="TextBox 5">
            <a:extLst>
              <a:ext uri="{FF2B5EF4-FFF2-40B4-BE49-F238E27FC236}">
                <a16:creationId xmlns:a16="http://schemas.microsoft.com/office/drawing/2014/main" id="{307B9525-E804-0F34-0D91-48AD56174F94}"/>
              </a:ext>
            </a:extLst>
          </p:cNvPr>
          <p:cNvSpPr txBox="1"/>
          <p:nvPr/>
        </p:nvSpPr>
        <p:spPr>
          <a:xfrm>
            <a:off x="5985114" y="3467100"/>
            <a:ext cx="1816523" cy="369332"/>
          </a:xfrm>
          <a:prstGeom prst="rect">
            <a:avLst/>
          </a:prstGeom>
          <a:noFill/>
        </p:spPr>
        <p:txBody>
          <a:bodyPr wrap="none" rtlCol="0">
            <a:spAutoFit/>
          </a:bodyPr>
          <a:lstStyle/>
          <a:p>
            <a:r>
              <a:rPr lang="en-GB" dirty="0">
                <a:latin typeface="Gill Sans Light"/>
              </a:rPr>
              <a:t>A CPU bound job</a:t>
            </a:r>
            <a:endParaRPr lang="en-SE" dirty="0">
              <a:latin typeface="Gill Sans Light"/>
            </a:endParaRPr>
          </a:p>
        </p:txBody>
      </p:sp>
      <p:sp>
        <p:nvSpPr>
          <p:cNvPr id="9" name="TextBox 8">
            <a:extLst>
              <a:ext uri="{FF2B5EF4-FFF2-40B4-BE49-F238E27FC236}">
                <a16:creationId xmlns:a16="http://schemas.microsoft.com/office/drawing/2014/main" id="{C35474A1-EE93-4173-0CC7-DCC0DE91D8F9}"/>
              </a:ext>
            </a:extLst>
          </p:cNvPr>
          <p:cNvSpPr txBox="1"/>
          <p:nvPr/>
        </p:nvSpPr>
        <p:spPr>
          <a:xfrm>
            <a:off x="5985114" y="5574268"/>
            <a:ext cx="1789272" cy="369332"/>
          </a:xfrm>
          <a:prstGeom prst="rect">
            <a:avLst/>
          </a:prstGeom>
          <a:noFill/>
        </p:spPr>
        <p:txBody>
          <a:bodyPr wrap="none" rtlCol="0">
            <a:spAutoFit/>
          </a:bodyPr>
          <a:lstStyle/>
          <a:p>
            <a:r>
              <a:rPr lang="en-GB" dirty="0">
                <a:latin typeface="Gill Sans Light"/>
              </a:rPr>
              <a:t>An I/O bound job</a:t>
            </a:r>
            <a:endParaRPr lang="en-SE" dirty="0">
              <a:latin typeface="Gill Sans Light"/>
            </a:endParaRPr>
          </a:p>
        </p:txBody>
      </p:sp>
    </p:spTree>
    <p:extLst>
      <p:ext uri="{BB962C8B-B14F-4D97-AF65-F5344CB8AC3E}">
        <p14:creationId xmlns:p14="http://schemas.microsoft.com/office/powerpoint/2010/main" val="14767676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altLang="ko-KR" dirty="0"/>
              <a:t>SJF and SRTF Example</a:t>
            </a:r>
            <a:endParaRPr lang="en-SE" dirty="0"/>
          </a:p>
        </p:txBody>
      </p:sp>
      <p:sp>
        <p:nvSpPr>
          <p:cNvPr id="3" name="Content Placeholder 2">
            <a:extLst>
              <a:ext uri="{FF2B5EF4-FFF2-40B4-BE49-F238E27FC236}">
                <a16:creationId xmlns:a16="http://schemas.microsoft.com/office/drawing/2014/main" id="{A5D44000-6110-4092-FCB6-DE3CEEC556AB}"/>
              </a:ext>
            </a:extLst>
          </p:cNvPr>
          <p:cNvSpPr>
            <a:spLocks noGrp="1"/>
          </p:cNvSpPr>
          <p:nvPr>
            <p:ph idx="1"/>
          </p:nvPr>
        </p:nvSpPr>
        <p:spPr>
          <a:xfrm>
            <a:off x="812800" y="914400"/>
            <a:ext cx="3525890" cy="5105400"/>
          </a:xfrm>
        </p:spPr>
        <p:txBody>
          <a:bodyPr/>
          <a:lstStyle/>
          <a:p>
            <a:r>
              <a:rPr lang="en-GB" dirty="0"/>
              <a:t>SRTF achieves shorter average response time (</a:t>
            </a:r>
            <a:r>
              <a:rPr lang="en-GB" dirty="0" err="1"/>
              <a:t>Avg</a:t>
            </a:r>
            <a:r>
              <a:rPr lang="en-GB" dirty="0"/>
              <a:t> RT) than SJF, thanks to </a:t>
            </a:r>
            <a:r>
              <a:rPr lang="en-GB" dirty="0" err="1"/>
              <a:t>preemptive</a:t>
            </a:r>
            <a:r>
              <a:rPr lang="en-GB" dirty="0"/>
              <a:t> scheduling</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2189780090"/>
              </p:ext>
            </p:extLst>
          </p:nvPr>
        </p:nvGraphicFramePr>
        <p:xfrm>
          <a:off x="4495800" y="854242"/>
          <a:ext cx="7529838" cy="2397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897766631"/>
                    </a:ext>
                  </a:extLst>
                </a:gridCol>
                <a:gridCol w="996551">
                  <a:extLst>
                    <a:ext uri="{9D8B030D-6E8A-4147-A177-3AD203B41FA5}">
                      <a16:colId xmlns:a16="http://schemas.microsoft.com/office/drawing/2014/main" val="3850674632"/>
                    </a:ext>
                  </a:extLst>
                </a:gridCol>
                <a:gridCol w="945607">
                  <a:extLst>
                    <a:ext uri="{9D8B030D-6E8A-4147-A177-3AD203B41FA5}">
                      <a16:colId xmlns:a16="http://schemas.microsoft.com/office/drawing/2014/main" val="3839086762"/>
                    </a:ext>
                  </a:extLst>
                </a:gridCol>
                <a:gridCol w="1301670">
                  <a:extLst>
                    <a:ext uri="{9D8B030D-6E8A-4147-A177-3AD203B41FA5}">
                      <a16:colId xmlns:a16="http://schemas.microsoft.com/office/drawing/2014/main" val="3306942541"/>
                    </a:ext>
                  </a:extLst>
                </a:gridCol>
                <a:gridCol w="1301670">
                  <a:extLst>
                    <a:ext uri="{9D8B030D-6E8A-4147-A177-3AD203B41FA5}">
                      <a16:colId xmlns:a16="http://schemas.microsoft.com/office/drawing/2014/main" val="3517187588"/>
                    </a:ext>
                  </a:extLst>
                </a:gridCol>
                <a:gridCol w="1301670">
                  <a:extLst>
                    <a:ext uri="{9D8B030D-6E8A-4147-A177-3AD203B41FA5}">
                      <a16:colId xmlns:a16="http://schemas.microsoft.com/office/drawing/2014/main" val="2248621"/>
                    </a:ext>
                  </a:extLst>
                </a:gridCol>
                <a:gridCol w="1301670">
                  <a:extLst>
                    <a:ext uri="{9D8B030D-6E8A-4147-A177-3AD203B41FA5}">
                      <a16:colId xmlns:a16="http://schemas.microsoft.com/office/drawing/2014/main" val="2712044097"/>
                    </a:ext>
                  </a:extLst>
                </a:gridCol>
              </a:tblGrid>
              <a:tr h="370840">
                <a:tc>
                  <a:txBody>
                    <a:bodyPr/>
                    <a:lstStyle/>
                    <a:p>
                      <a:pPr algn="r"/>
                      <a:r>
                        <a:rPr lang="en-US" b="0" dirty="0">
                          <a:solidFill>
                            <a:schemeClr val="tx1"/>
                          </a:solidFill>
                        </a:rPr>
                        <a:t>J</a:t>
                      </a:r>
                      <a:r>
                        <a:rPr lang="en-US" altLang="zh-CN" b="0" dirty="0">
                          <a:solidFill>
                            <a:schemeClr val="tx1"/>
                          </a:solidFill>
                        </a:rPr>
                        <a:t>ob</a:t>
                      </a:r>
                      <a:endParaRPr lang="en-US" b="0" dirty="0">
                        <a:solidFill>
                          <a:schemeClr val="tx1"/>
                        </a:solidFill>
                      </a:endParaRPr>
                    </a:p>
                  </a:txBody>
                  <a:tcPr/>
                </a:tc>
                <a:tc>
                  <a:txBody>
                    <a:bodyPr/>
                    <a:lstStyle/>
                    <a:p>
                      <a:pPr algn="r"/>
                      <a:r>
                        <a:rPr lang="en-US" altLang="zh-CN" b="0" dirty="0">
                          <a:solidFill>
                            <a:schemeClr val="tx1"/>
                          </a:solidFill>
                        </a:rPr>
                        <a:t>Arrival</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SJF Finishing</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b="0" dirty="0">
                          <a:solidFill>
                            <a:schemeClr val="tx1"/>
                          </a:solidFill>
                        </a:rPr>
                        <a:t>SJF Response Time</a:t>
                      </a:r>
                    </a:p>
                  </a:txBody>
                  <a:tcPr/>
                </a:tc>
                <a:tc>
                  <a:txBody>
                    <a:bodyPr/>
                    <a:lstStyle/>
                    <a:p>
                      <a:pPr algn="r"/>
                      <a:r>
                        <a:rPr lang="en-US" b="0" dirty="0">
                          <a:solidFill>
                            <a:schemeClr val="tx1"/>
                          </a:solidFill>
                        </a:rPr>
                        <a:t>SRTF Finishing Time</a:t>
                      </a:r>
                    </a:p>
                  </a:txBody>
                  <a:tcPr/>
                </a:tc>
                <a:tc>
                  <a:txBody>
                    <a:bodyPr/>
                    <a:lstStyle/>
                    <a:p>
                      <a:pPr algn="r"/>
                      <a:r>
                        <a:rPr lang="en-US" b="0" dirty="0">
                          <a:solidFill>
                            <a:schemeClr val="tx1"/>
                          </a:solidFill>
                        </a:rPr>
                        <a:t>SRTF Response Time</a:t>
                      </a:r>
                    </a:p>
                  </a:txBody>
                  <a:tcPr/>
                </a:tc>
                <a:extLst>
                  <a:ext uri="{0D108BD9-81ED-4DB2-BD59-A6C34878D82A}">
                    <a16:rowId xmlns:a16="http://schemas.microsoft.com/office/drawing/2014/main" val="4182839917"/>
                  </a:ext>
                </a:extLst>
              </a:tr>
              <a:tr h="370840">
                <a:tc>
                  <a:txBody>
                    <a:bodyPr/>
                    <a:lstStyle/>
                    <a:p>
                      <a:pPr algn="r"/>
                      <a:r>
                        <a:rPr lang="en-US" altLang="zh-CN" dirty="0">
                          <a:solidFill>
                            <a:schemeClr val="tx1"/>
                          </a:solidFill>
                        </a:rPr>
                        <a:t>A</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90</a:t>
                      </a:r>
                    </a:p>
                  </a:txBody>
                  <a:tcPr/>
                </a:tc>
                <a:extLst>
                  <a:ext uri="{0D108BD9-81ED-4DB2-BD59-A6C34878D82A}">
                    <a16:rowId xmlns:a16="http://schemas.microsoft.com/office/drawing/2014/main" val="2311278232"/>
                  </a:ext>
                </a:extLst>
              </a:tr>
              <a:tr h="370840">
                <a:tc>
                  <a:txBody>
                    <a:bodyPr/>
                    <a:lstStyle/>
                    <a:p>
                      <a:pPr algn="r"/>
                      <a:r>
                        <a:rPr lang="en-US" altLang="zh-CN" dirty="0">
                          <a:solidFill>
                            <a:schemeClr val="tx1"/>
                          </a:solidFill>
                        </a:rPr>
                        <a:t>B</a:t>
                      </a:r>
                      <a:endParaRPr lang="en-US" dirty="0">
                        <a:solidFill>
                          <a:schemeClr val="tx1"/>
                        </a:solidFill>
                      </a:endParaRPr>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20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370840">
                <a:tc>
                  <a:txBody>
                    <a:bodyPr/>
                    <a:lstStyle/>
                    <a:p>
                      <a:pPr algn="r"/>
                      <a:r>
                        <a:rPr lang="en-US" dirty="0">
                          <a:solidFill>
                            <a:schemeClr val="tx1"/>
                          </a:solidFill>
                        </a:rPr>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30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233945708"/>
                  </a:ext>
                </a:extLst>
              </a:tr>
              <a:tr h="37084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70</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37</a:t>
                      </a:r>
                    </a:p>
                  </a:txBody>
                  <a:tcPr/>
                </a:tc>
                <a:extLst>
                  <a:ext uri="{0D108BD9-81ED-4DB2-BD59-A6C34878D82A}">
                    <a16:rowId xmlns:a16="http://schemas.microsoft.com/office/drawing/2014/main" val="2879113726"/>
                  </a:ext>
                </a:extLst>
              </a:tr>
            </a:tbl>
          </a:graphicData>
        </a:graphic>
      </p:graphicFrame>
      <p:cxnSp>
        <p:nvCxnSpPr>
          <p:cNvPr id="7" name="直线箭头连接符 6">
            <a:extLst>
              <a:ext uri="{FF2B5EF4-FFF2-40B4-BE49-F238E27FC236}">
                <a16:creationId xmlns:a16="http://schemas.microsoft.com/office/drawing/2014/main" id="{E5961FF1-FBE7-CD53-5B79-373FB2262F14}"/>
              </a:ext>
            </a:extLst>
          </p:cNvPr>
          <p:cNvCxnSpPr>
            <a:cxnSpLocks/>
          </p:cNvCxnSpPr>
          <p:nvPr/>
        </p:nvCxnSpPr>
        <p:spPr>
          <a:xfrm>
            <a:off x="5169513" y="3954148"/>
            <a:ext cx="5638800" cy="0"/>
          </a:xfrm>
          <a:prstGeom prst="straightConnector1">
            <a:avLst/>
          </a:prstGeom>
          <a:noFill/>
          <a:ln w="25400" cap="flat" cmpd="sng" algn="ctr">
            <a:solidFill>
              <a:srgbClr val="B6C8E9"/>
            </a:solidFill>
            <a:prstDash val="solid"/>
            <a:tailEnd type="triangle"/>
          </a:ln>
          <a:effectLst/>
        </p:spPr>
      </p:cxnSp>
      <p:sp>
        <p:nvSpPr>
          <p:cNvPr id="8" name="圆角矩形 7">
            <a:extLst>
              <a:ext uri="{FF2B5EF4-FFF2-40B4-BE49-F238E27FC236}">
                <a16:creationId xmlns:a16="http://schemas.microsoft.com/office/drawing/2014/main" id="{59B26C62-7CC6-03B4-3D54-3156CB41C615}"/>
              </a:ext>
            </a:extLst>
          </p:cNvPr>
          <p:cNvSpPr/>
          <p:nvPr/>
        </p:nvSpPr>
        <p:spPr>
          <a:xfrm>
            <a:off x="5158642" y="3400840"/>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圆角矩形 8">
            <a:extLst>
              <a:ext uri="{FF2B5EF4-FFF2-40B4-BE49-F238E27FC236}">
                <a16:creationId xmlns:a16="http://schemas.microsoft.com/office/drawing/2014/main" id="{97FF7DC0-DEE1-DAB9-8FA7-6578EF17572E}"/>
              </a:ext>
            </a:extLst>
          </p:cNvPr>
          <p:cNvSpPr/>
          <p:nvPr/>
        </p:nvSpPr>
        <p:spPr>
          <a:xfrm>
            <a:off x="8526295" y="340084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 name="圆角矩形 9">
            <a:extLst>
              <a:ext uri="{FF2B5EF4-FFF2-40B4-BE49-F238E27FC236}">
                <a16:creationId xmlns:a16="http://schemas.microsoft.com/office/drawing/2014/main" id="{7CD02A72-0719-EB1E-A8C3-F7F36D4CA6AD}"/>
              </a:ext>
            </a:extLst>
          </p:cNvPr>
          <p:cNvSpPr/>
          <p:nvPr/>
        </p:nvSpPr>
        <p:spPr>
          <a:xfrm>
            <a:off x="9228124" y="340084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文本框 10">
            <a:extLst>
              <a:ext uri="{FF2B5EF4-FFF2-40B4-BE49-F238E27FC236}">
                <a16:creationId xmlns:a16="http://schemas.microsoft.com/office/drawing/2014/main" id="{7B95E552-BB9C-9DD5-CCC3-40AA06825068}"/>
              </a:ext>
            </a:extLst>
          </p:cNvPr>
          <p:cNvSpPr txBox="1"/>
          <p:nvPr/>
        </p:nvSpPr>
        <p:spPr>
          <a:xfrm>
            <a:off x="5279412" y="6083670"/>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D5FABE3E-BC68-0179-03F4-D9AC35CCDFED}"/>
              </a:ext>
            </a:extLst>
          </p:cNvPr>
          <p:cNvSpPr txBox="1"/>
          <p:nvPr/>
        </p:nvSpPr>
        <p:spPr>
          <a:xfrm>
            <a:off x="5013060" y="396568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A33E20A7-4119-A625-BE67-7AEAC3969099}"/>
              </a:ext>
            </a:extLst>
          </p:cNvPr>
          <p:cNvSpPr txBox="1"/>
          <p:nvPr/>
        </p:nvSpPr>
        <p:spPr>
          <a:xfrm>
            <a:off x="8274394" y="401115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EB15867-6434-F10E-7521-3D1484C51719}"/>
              </a:ext>
            </a:extLst>
          </p:cNvPr>
          <p:cNvSpPr txBox="1"/>
          <p:nvPr/>
        </p:nvSpPr>
        <p:spPr>
          <a:xfrm>
            <a:off x="9007551" y="397827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76A3EC6D-D81F-A01B-5BB9-7CCEF6ED72F2}"/>
              </a:ext>
            </a:extLst>
          </p:cNvPr>
          <p:cNvSpPr txBox="1"/>
          <p:nvPr/>
        </p:nvSpPr>
        <p:spPr>
          <a:xfrm>
            <a:off x="9640049" y="396568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cxnSp>
        <p:nvCxnSpPr>
          <p:cNvPr id="18" name="直线箭头连接符 5">
            <a:extLst>
              <a:ext uri="{FF2B5EF4-FFF2-40B4-BE49-F238E27FC236}">
                <a16:creationId xmlns:a16="http://schemas.microsoft.com/office/drawing/2014/main" id="{CC405F72-FE40-3FA4-6232-D918B0FEE353}"/>
              </a:ext>
            </a:extLst>
          </p:cNvPr>
          <p:cNvCxnSpPr>
            <a:cxnSpLocks/>
          </p:cNvCxnSpPr>
          <p:nvPr/>
        </p:nvCxnSpPr>
        <p:spPr>
          <a:xfrm>
            <a:off x="5133418" y="5413383"/>
            <a:ext cx="5638800" cy="0"/>
          </a:xfrm>
          <a:prstGeom prst="straightConnector1">
            <a:avLst/>
          </a:prstGeom>
          <a:noFill/>
          <a:ln w="25400" cap="flat" cmpd="sng" algn="ctr">
            <a:solidFill>
              <a:srgbClr val="B6C8E9"/>
            </a:solidFill>
            <a:prstDash val="solid"/>
            <a:tailEnd type="triangle"/>
          </a:ln>
          <a:effectLst/>
        </p:spPr>
      </p:cxnSp>
      <p:sp>
        <p:nvSpPr>
          <p:cNvPr id="19" name="圆角矩形 6">
            <a:extLst>
              <a:ext uri="{FF2B5EF4-FFF2-40B4-BE49-F238E27FC236}">
                <a16:creationId xmlns:a16="http://schemas.microsoft.com/office/drawing/2014/main" id="{AEE25778-ACE1-8F82-EC36-7DAF290BF17A}"/>
              </a:ext>
            </a:extLst>
          </p:cNvPr>
          <p:cNvSpPr/>
          <p:nvPr/>
        </p:nvSpPr>
        <p:spPr>
          <a:xfrm>
            <a:off x="5122547" y="4852050"/>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圆角矩形 7">
            <a:extLst>
              <a:ext uri="{FF2B5EF4-FFF2-40B4-BE49-F238E27FC236}">
                <a16:creationId xmlns:a16="http://schemas.microsoft.com/office/drawing/2014/main" id="{E8C5F88A-1216-8F1A-280D-4DB326000328}"/>
              </a:ext>
            </a:extLst>
          </p:cNvPr>
          <p:cNvSpPr/>
          <p:nvPr/>
        </p:nvSpPr>
        <p:spPr>
          <a:xfrm>
            <a:off x="5802360" y="485205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1" name="圆角矩形 8">
            <a:extLst>
              <a:ext uri="{FF2B5EF4-FFF2-40B4-BE49-F238E27FC236}">
                <a16:creationId xmlns:a16="http://schemas.microsoft.com/office/drawing/2014/main" id="{3ECAC4BF-9697-B774-68F7-55F1BE4582FD}"/>
              </a:ext>
            </a:extLst>
          </p:cNvPr>
          <p:cNvSpPr/>
          <p:nvPr/>
        </p:nvSpPr>
        <p:spPr>
          <a:xfrm>
            <a:off x="6476730" y="485205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3" name="文本框 10">
            <a:extLst>
              <a:ext uri="{FF2B5EF4-FFF2-40B4-BE49-F238E27FC236}">
                <a16:creationId xmlns:a16="http://schemas.microsoft.com/office/drawing/2014/main" id="{33810BB7-D8F7-29FD-DD20-822B8124C9CC}"/>
              </a:ext>
            </a:extLst>
          </p:cNvPr>
          <p:cNvSpPr txBox="1"/>
          <p:nvPr/>
        </p:nvSpPr>
        <p:spPr>
          <a:xfrm>
            <a:off x="4976965" y="542492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4" name="文本框 11">
            <a:extLst>
              <a:ext uri="{FF2B5EF4-FFF2-40B4-BE49-F238E27FC236}">
                <a16:creationId xmlns:a16="http://schemas.microsoft.com/office/drawing/2014/main" id="{A29572EB-3CDD-7F62-A2D6-DA4B115634C8}"/>
              </a:ext>
            </a:extLst>
          </p:cNvPr>
          <p:cNvSpPr txBox="1"/>
          <p:nvPr/>
        </p:nvSpPr>
        <p:spPr>
          <a:xfrm>
            <a:off x="5624890" y="585308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5" name="文本框 12">
            <a:extLst>
              <a:ext uri="{FF2B5EF4-FFF2-40B4-BE49-F238E27FC236}">
                <a16:creationId xmlns:a16="http://schemas.microsoft.com/office/drawing/2014/main" id="{C9628951-2AB2-21C2-2837-846572A9DEF1}"/>
              </a:ext>
            </a:extLst>
          </p:cNvPr>
          <p:cNvSpPr txBox="1"/>
          <p:nvPr/>
        </p:nvSpPr>
        <p:spPr>
          <a:xfrm>
            <a:off x="6249458" y="58664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6" name="文本框 13">
            <a:extLst>
              <a:ext uri="{FF2B5EF4-FFF2-40B4-BE49-F238E27FC236}">
                <a16:creationId xmlns:a16="http://schemas.microsoft.com/office/drawing/2014/main" id="{C5255506-A7D2-982A-F9BC-358E50582F5A}"/>
              </a:ext>
            </a:extLst>
          </p:cNvPr>
          <p:cNvSpPr txBox="1"/>
          <p:nvPr/>
        </p:nvSpPr>
        <p:spPr>
          <a:xfrm>
            <a:off x="9603954" y="542492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27" name="左箭头 14">
            <a:extLst>
              <a:ext uri="{FF2B5EF4-FFF2-40B4-BE49-F238E27FC236}">
                <a16:creationId xmlns:a16="http://schemas.microsoft.com/office/drawing/2014/main" id="{A3C74129-8191-D087-0A53-24E55BA378F5}"/>
              </a:ext>
            </a:extLst>
          </p:cNvPr>
          <p:cNvSpPr/>
          <p:nvPr/>
        </p:nvSpPr>
        <p:spPr>
          <a:xfrm rot="5400000" flipV="1">
            <a:off x="5639282" y="5532247"/>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 name="左箭头 15">
            <a:extLst>
              <a:ext uri="{FF2B5EF4-FFF2-40B4-BE49-F238E27FC236}">
                <a16:creationId xmlns:a16="http://schemas.microsoft.com/office/drawing/2014/main" id="{E9CD62FA-2608-8AF4-C74C-819A6ECAB563}"/>
              </a:ext>
            </a:extLst>
          </p:cNvPr>
          <p:cNvSpPr/>
          <p:nvPr/>
        </p:nvSpPr>
        <p:spPr>
          <a:xfrm rot="5400000" flipV="1">
            <a:off x="6263850" y="5525796"/>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 name="圆角矩形 16">
            <a:extLst>
              <a:ext uri="{FF2B5EF4-FFF2-40B4-BE49-F238E27FC236}">
                <a16:creationId xmlns:a16="http://schemas.microsoft.com/office/drawing/2014/main" id="{7D15B1DC-D250-90A5-1D46-C517572A84C5}"/>
              </a:ext>
            </a:extLst>
          </p:cNvPr>
          <p:cNvSpPr/>
          <p:nvPr/>
        </p:nvSpPr>
        <p:spPr>
          <a:xfrm>
            <a:off x="7151100" y="4852050"/>
            <a:ext cx="2674417"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0" name="文本框 17">
            <a:extLst>
              <a:ext uri="{FF2B5EF4-FFF2-40B4-BE49-F238E27FC236}">
                <a16:creationId xmlns:a16="http://schemas.microsoft.com/office/drawing/2014/main" id="{ACC9B989-5476-6CFD-A8DB-ABA2283216B7}"/>
              </a:ext>
            </a:extLst>
          </p:cNvPr>
          <p:cNvSpPr txBox="1"/>
          <p:nvPr/>
        </p:nvSpPr>
        <p:spPr>
          <a:xfrm>
            <a:off x="6936519" y="54837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8" name="文本框 11">
            <a:extLst>
              <a:ext uri="{FF2B5EF4-FFF2-40B4-BE49-F238E27FC236}">
                <a16:creationId xmlns:a16="http://schemas.microsoft.com/office/drawing/2014/main" id="{BAFDFB1F-530E-F158-8AC8-92FEC3345267}"/>
              </a:ext>
            </a:extLst>
          </p:cNvPr>
          <p:cNvSpPr txBox="1"/>
          <p:nvPr/>
        </p:nvSpPr>
        <p:spPr>
          <a:xfrm>
            <a:off x="5669520" y="443236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39" name="文本框 12">
            <a:extLst>
              <a:ext uri="{FF2B5EF4-FFF2-40B4-BE49-F238E27FC236}">
                <a16:creationId xmlns:a16="http://schemas.microsoft.com/office/drawing/2014/main" id="{4F0B744B-F7C1-A878-22CD-6262D59C3525}"/>
              </a:ext>
            </a:extLst>
          </p:cNvPr>
          <p:cNvSpPr txBox="1"/>
          <p:nvPr/>
        </p:nvSpPr>
        <p:spPr>
          <a:xfrm>
            <a:off x="6294088" y="4445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40" name="左箭头 14">
            <a:extLst>
              <a:ext uri="{FF2B5EF4-FFF2-40B4-BE49-F238E27FC236}">
                <a16:creationId xmlns:a16="http://schemas.microsoft.com/office/drawing/2014/main" id="{2D5A6683-AEF6-4ED5-F368-166DDC7B9F84}"/>
              </a:ext>
            </a:extLst>
          </p:cNvPr>
          <p:cNvSpPr/>
          <p:nvPr/>
        </p:nvSpPr>
        <p:spPr>
          <a:xfrm rot="5400000" flipV="1">
            <a:off x="5683912" y="4111528"/>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 name="左箭头 15">
            <a:extLst>
              <a:ext uri="{FF2B5EF4-FFF2-40B4-BE49-F238E27FC236}">
                <a16:creationId xmlns:a16="http://schemas.microsoft.com/office/drawing/2014/main" id="{94BE336C-A2F4-525C-1A12-D0FEA92A734A}"/>
              </a:ext>
            </a:extLst>
          </p:cNvPr>
          <p:cNvSpPr/>
          <p:nvPr/>
        </p:nvSpPr>
        <p:spPr>
          <a:xfrm rot="5400000" flipV="1">
            <a:off x="6308480" y="4105077"/>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6281153" y="6083670"/>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9" grpId="0" animBg="1"/>
      <p:bldP spid="20" grpId="0" animBg="1"/>
      <p:bldP spid="21" grpId="0" animBg="1"/>
      <p:bldP spid="24" grpId="0"/>
      <p:bldP spid="25" grpId="0"/>
      <p:bldP spid="27" grpId="0" animBg="1"/>
      <p:bldP spid="28" grpId="0" animBg="1"/>
      <p:bldP spid="29" grpId="0" animBg="1"/>
      <p:bldP spid="38" grpId="0"/>
      <p:bldP spid="39" grpId="0"/>
      <p:bldP spid="40" grpId="0" animBg="1"/>
      <p:bldP spid="41"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Optimality of SJF and SRTF</a:t>
            </a:r>
          </a:p>
        </p:txBody>
      </p:sp>
      <p:sp>
        <p:nvSpPr>
          <p:cNvPr id="28675" name="Rectangle 3"/>
          <p:cNvSpPr>
            <a:spLocks noGrp="1" noChangeArrowheads="1"/>
          </p:cNvSpPr>
          <p:nvPr>
            <p:ph type="body" idx="1"/>
          </p:nvPr>
        </p:nvSpPr>
        <p:spPr>
          <a:xfrm>
            <a:off x="1143000" y="838200"/>
            <a:ext cx="9982200" cy="5638800"/>
          </a:xfrm>
        </p:spPr>
        <p:txBody>
          <a:bodyPr>
            <a:normAutofit fontScale="85000" lnSpcReduction="10000"/>
          </a:bodyPr>
          <a:lstStyle/>
          <a:p>
            <a:r>
              <a:rPr lang="en-GB" dirty="0"/>
              <a:t>SJF is the optimal scheduling algorithm for minimizing the average response time under the following assumptions:</a:t>
            </a:r>
          </a:p>
          <a:p>
            <a:pPr lvl="1"/>
            <a:r>
              <a:rPr lang="en-GB" dirty="0"/>
              <a:t>All jobs only use the CPU (no I/O)</a:t>
            </a:r>
          </a:p>
          <a:p>
            <a:pPr lvl="1"/>
            <a:r>
              <a:rPr lang="en-GB" dirty="0"/>
              <a:t>All jobs arrive at the same time</a:t>
            </a:r>
          </a:p>
          <a:p>
            <a:pPr lvl="1"/>
            <a:r>
              <a:rPr lang="en-GB" dirty="0"/>
              <a:t>Job execution times are known in advance</a:t>
            </a:r>
          </a:p>
          <a:p>
            <a:pPr lvl="1"/>
            <a:r>
              <a:rPr lang="en-GB" dirty="0"/>
              <a:t>Non-</a:t>
            </a:r>
            <a:r>
              <a:rPr lang="en-GB" dirty="0" err="1"/>
              <a:t>preemptive</a:t>
            </a:r>
            <a:r>
              <a:rPr lang="en-GB" dirty="0"/>
              <a:t> scheduling</a:t>
            </a:r>
          </a:p>
          <a:p>
            <a:r>
              <a:rPr lang="en-US" altLang="ko-KR" dirty="0"/>
              <a:t>SRTF </a:t>
            </a:r>
            <a:r>
              <a:rPr lang="en-GB" dirty="0"/>
              <a:t>is the optimal scheduling algorithm for minimizing the average response time under the following assumptions:</a:t>
            </a:r>
          </a:p>
          <a:p>
            <a:pPr lvl="1"/>
            <a:r>
              <a:rPr lang="en-GB" dirty="0"/>
              <a:t>All jobs only use the CPU (no I/O)</a:t>
            </a:r>
          </a:p>
          <a:p>
            <a:pPr lvl="1"/>
            <a:r>
              <a:rPr lang="en-GB" dirty="0"/>
              <a:t>Job execution times are known in advance</a:t>
            </a:r>
          </a:p>
          <a:p>
            <a:pPr lvl="1"/>
            <a:r>
              <a:rPr lang="en-GB"/>
              <a:t>Preemptive</a:t>
            </a:r>
            <a:r>
              <a:rPr lang="en-GB" dirty="0"/>
              <a:t> scheduling</a:t>
            </a:r>
          </a:p>
          <a:p>
            <a:r>
              <a:rPr lang="en-US" altLang="ko-KR" dirty="0"/>
              <a:t>Comparison of SRTF with FCFS</a:t>
            </a:r>
          </a:p>
          <a:p>
            <a:pPr lvl="1"/>
            <a:r>
              <a:rPr lang="en-US" altLang="ko-KR" dirty="0"/>
              <a:t>If all jobs have the same length (execution time)</a:t>
            </a:r>
          </a:p>
          <a:p>
            <a:pPr lvl="2"/>
            <a:r>
              <a:rPr lang="en-US" altLang="ko-KR" dirty="0"/>
              <a:t>SRTF becomes the same as FCFS (i.e. FCFS is optimal if all jobs the same length)</a:t>
            </a:r>
          </a:p>
          <a:p>
            <a:pPr lvl="1"/>
            <a:r>
              <a:rPr lang="en-US" altLang="ko-KR" dirty="0"/>
              <a:t>If jobs have varying length</a:t>
            </a:r>
          </a:p>
          <a:p>
            <a:pPr lvl="2"/>
            <a:r>
              <a:rPr lang="en-US" altLang="ko-KR" dirty="0"/>
              <a:t>SRTF is better, since short jobs are not stuck behind long ones</a:t>
            </a:r>
          </a:p>
        </p:txBody>
      </p:sp>
    </p:spTree>
    <p:extLst>
      <p:ext uri="{BB962C8B-B14F-4D97-AF65-F5344CB8AC3E}">
        <p14:creationId xmlns:p14="http://schemas.microsoft.com/office/powerpoint/2010/main" val="4202533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Example to illustrate benefits of SRTF</a:t>
            </a:r>
          </a:p>
        </p:txBody>
      </p:sp>
      <p:sp>
        <p:nvSpPr>
          <p:cNvPr id="595971" name="Rectangle 3"/>
          <p:cNvSpPr>
            <a:spLocks noGrp="1" noChangeArrowheads="1"/>
          </p:cNvSpPr>
          <p:nvPr>
            <p:ph type="body" idx="1"/>
          </p:nvPr>
        </p:nvSpPr>
        <p:spPr>
          <a:xfrm>
            <a:off x="1320795" y="2819400"/>
            <a:ext cx="9550399" cy="3517900"/>
          </a:xfrm>
        </p:spPr>
        <p:txBody>
          <a:bodyPr>
            <a:normAutofit lnSpcReduction="10000"/>
          </a:bodyPr>
          <a:lstStyle/>
          <a:p>
            <a:r>
              <a:rPr lang="en-US" altLang="ko-KR" dirty="0"/>
              <a:t>Three jobs:	</a:t>
            </a:r>
          </a:p>
          <a:p>
            <a:pPr lvl="1"/>
            <a:r>
              <a:rPr lang="en-US" altLang="ko-KR" dirty="0"/>
              <a:t>A, B: both CPU bound, run for a week</a:t>
            </a:r>
            <a:br>
              <a:rPr lang="en-US" altLang="ko-KR" dirty="0"/>
            </a:br>
            <a:r>
              <a:rPr lang="en-US" altLang="ko-KR" dirty="0"/>
              <a:t>C: I/O bound, runs in a loop of 1ms CPU followed by 9ms disk I/O</a:t>
            </a:r>
          </a:p>
          <a:p>
            <a:pPr lvl="1"/>
            <a:r>
              <a:rPr lang="en-US" altLang="ko-KR" dirty="0"/>
              <a:t>If each job runs alone without interference, then C uses 90% of disk, A or B uses 100% of CPU</a:t>
            </a:r>
          </a:p>
          <a:p>
            <a:r>
              <a:rPr lang="en-US" altLang="ko-KR" dirty="0"/>
              <a:t>With FCFS:</a:t>
            </a:r>
          </a:p>
          <a:p>
            <a:pPr lvl="1"/>
            <a:r>
              <a:rPr lang="en-US" altLang="ko-KR" dirty="0"/>
              <a:t>A and B may arrive and keep CPU busy for two weeks before C is scheduled</a:t>
            </a:r>
          </a:p>
          <a:p>
            <a:r>
              <a:rPr lang="en-US" altLang="ko-KR" dirty="0"/>
              <a:t>What about RR or SRTF?</a:t>
            </a:r>
          </a:p>
        </p:txBody>
      </p:sp>
      <p:grpSp>
        <p:nvGrpSpPr>
          <p:cNvPr id="596002" name="Group 34"/>
          <p:cNvGrpSpPr>
            <a:grpSpLocks/>
          </p:cNvGrpSpPr>
          <p:nvPr/>
        </p:nvGrpSpPr>
        <p:grpSpPr bwMode="auto">
          <a:xfrm>
            <a:off x="6924675" y="914401"/>
            <a:ext cx="2146300" cy="1893889"/>
            <a:chOff x="568" y="576"/>
            <a:chExt cx="1352" cy="1193"/>
          </a:xfrm>
        </p:grpSpPr>
        <p:sp>
          <p:nvSpPr>
            <p:cNvPr id="29706" name="Line 6"/>
            <p:cNvSpPr>
              <a:spLocks noChangeShapeType="1"/>
            </p:cNvSpPr>
            <p:nvPr/>
          </p:nvSpPr>
          <p:spPr bwMode="auto">
            <a:xfrm>
              <a:off x="574" y="1036"/>
              <a:ext cx="134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07" name="Group 33"/>
            <p:cNvGrpSpPr>
              <a:grpSpLocks/>
            </p:cNvGrpSpPr>
            <p:nvPr/>
          </p:nvGrpSpPr>
          <p:grpSpPr bwMode="auto">
            <a:xfrm>
              <a:off x="568" y="576"/>
              <a:ext cx="1305" cy="1193"/>
              <a:chOff x="568" y="576"/>
              <a:chExt cx="1305" cy="1193"/>
            </a:xfrm>
          </p:grpSpPr>
          <p:sp>
            <p:nvSpPr>
              <p:cNvPr id="29708" name="Text Box 18"/>
              <p:cNvSpPr txBox="1">
                <a:spLocks noChangeArrowheads="1"/>
              </p:cNvSpPr>
              <p:nvPr/>
            </p:nvSpPr>
            <p:spPr bwMode="auto">
              <a:xfrm>
                <a:off x="1076" y="576"/>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a:t>
                </a:r>
              </a:p>
            </p:txBody>
          </p:sp>
          <p:grpSp>
            <p:nvGrpSpPr>
              <p:cNvPr id="29709" name="Group 20"/>
              <p:cNvGrpSpPr>
                <a:grpSpLocks/>
              </p:cNvGrpSpPr>
              <p:nvPr/>
            </p:nvGrpSpPr>
            <p:grpSpPr bwMode="auto">
              <a:xfrm>
                <a:off x="568" y="844"/>
                <a:ext cx="439" cy="925"/>
                <a:chOff x="568" y="844"/>
                <a:chExt cx="439" cy="925"/>
              </a:xfrm>
            </p:grpSpPr>
            <p:sp>
              <p:nvSpPr>
                <p:cNvPr id="29722" name="Line 7"/>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3" name="Line 8"/>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24" name="Group 12"/>
                <p:cNvGrpSpPr>
                  <a:grpSpLocks/>
                </p:cNvGrpSpPr>
                <p:nvPr/>
              </p:nvGrpSpPr>
              <p:grpSpPr bwMode="auto">
                <a:xfrm>
                  <a:off x="568" y="1276"/>
                  <a:ext cx="439" cy="493"/>
                  <a:chOff x="609" y="1296"/>
                  <a:chExt cx="351" cy="493"/>
                </a:xfrm>
              </p:grpSpPr>
              <p:sp>
                <p:nvSpPr>
                  <p:cNvPr id="29725"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6" name="Text Box 14"/>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0" name="Group 21"/>
              <p:cNvGrpSpPr>
                <a:grpSpLocks/>
              </p:cNvGrpSpPr>
              <p:nvPr/>
            </p:nvGrpSpPr>
            <p:grpSpPr bwMode="auto">
              <a:xfrm>
                <a:off x="1002" y="844"/>
                <a:ext cx="439" cy="925"/>
                <a:chOff x="568" y="844"/>
                <a:chExt cx="439" cy="925"/>
              </a:xfrm>
            </p:grpSpPr>
            <p:sp>
              <p:nvSpPr>
                <p:cNvPr id="29717" name="Line 22"/>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8" name="Line 23"/>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9" name="Group 24"/>
                <p:cNvGrpSpPr>
                  <a:grpSpLocks/>
                </p:cNvGrpSpPr>
                <p:nvPr/>
              </p:nvGrpSpPr>
              <p:grpSpPr bwMode="auto">
                <a:xfrm>
                  <a:off x="568" y="1276"/>
                  <a:ext cx="439" cy="493"/>
                  <a:chOff x="609" y="1296"/>
                  <a:chExt cx="351" cy="493"/>
                </a:xfrm>
              </p:grpSpPr>
              <p:sp>
                <p:nvSpPr>
                  <p:cNvPr id="29720"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1" name="Text Box 26"/>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1" name="Group 27"/>
              <p:cNvGrpSpPr>
                <a:grpSpLocks/>
              </p:cNvGrpSpPr>
              <p:nvPr/>
            </p:nvGrpSpPr>
            <p:grpSpPr bwMode="auto">
              <a:xfrm>
                <a:off x="1434" y="844"/>
                <a:ext cx="439" cy="925"/>
                <a:chOff x="568" y="844"/>
                <a:chExt cx="439" cy="925"/>
              </a:xfrm>
            </p:grpSpPr>
            <p:sp>
              <p:nvSpPr>
                <p:cNvPr id="29712" name="Line 2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3" name="Line 29"/>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4" name="Group 30"/>
                <p:cNvGrpSpPr>
                  <a:grpSpLocks/>
                </p:cNvGrpSpPr>
                <p:nvPr/>
              </p:nvGrpSpPr>
              <p:grpSpPr bwMode="auto">
                <a:xfrm>
                  <a:off x="568" y="1276"/>
                  <a:ext cx="439" cy="493"/>
                  <a:chOff x="609" y="1296"/>
                  <a:chExt cx="351" cy="493"/>
                </a:xfrm>
              </p:grpSpPr>
              <p:sp>
                <p:nvSpPr>
                  <p:cNvPr id="29715"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6" name="Text Box 32"/>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grpSp>
      <p:grpSp>
        <p:nvGrpSpPr>
          <p:cNvPr id="596019" name="Group 51"/>
          <p:cNvGrpSpPr>
            <a:grpSpLocks/>
          </p:cNvGrpSpPr>
          <p:nvPr/>
        </p:nvGrpSpPr>
        <p:grpSpPr bwMode="auto">
          <a:xfrm>
            <a:off x="2663826" y="957264"/>
            <a:ext cx="3127375" cy="992187"/>
            <a:chOff x="574" y="603"/>
            <a:chExt cx="1970" cy="625"/>
          </a:xfrm>
        </p:grpSpPr>
        <p:sp>
          <p:nvSpPr>
            <p:cNvPr id="29702" name="Line 37"/>
            <p:cNvSpPr>
              <a:spLocks noChangeShapeType="1"/>
            </p:cNvSpPr>
            <p:nvPr/>
          </p:nvSpPr>
          <p:spPr bwMode="auto">
            <a:xfrm>
              <a:off x="574" y="1036"/>
              <a:ext cx="197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3" name="Line 3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4" name="Line 40"/>
            <p:cNvSpPr>
              <a:spLocks noChangeShapeType="1"/>
            </p:cNvSpPr>
            <p:nvPr/>
          </p:nvSpPr>
          <p:spPr bwMode="auto">
            <a:xfrm>
              <a:off x="254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5" name="Text Box 47"/>
            <p:cNvSpPr txBox="1">
              <a:spLocks noChangeArrowheads="1"/>
            </p:cNvSpPr>
            <p:nvPr/>
          </p:nvSpPr>
          <p:spPr bwMode="auto">
            <a:xfrm>
              <a:off x="1251" y="603"/>
              <a:ext cx="557"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dirty="0">
                  <a:latin typeface="Gill Sans" charset="0"/>
                  <a:ea typeface="Gill Sans" charset="0"/>
                  <a:cs typeface="Gill Sans" charset="0"/>
                </a:rPr>
                <a:t>A or B</a:t>
              </a:r>
            </a:p>
          </p:txBody>
        </p:sp>
      </p:grpSp>
    </p:spTree>
    <p:extLst>
      <p:ext uri="{BB962C8B-B14F-4D97-AF65-F5344CB8AC3E}">
        <p14:creationId xmlns:p14="http://schemas.microsoft.com/office/powerpoint/2010/main" val="3601384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60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60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59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59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t>SRTF Example continued:</a:t>
            </a:r>
          </a:p>
        </p:txBody>
      </p:sp>
      <p:grpSp>
        <p:nvGrpSpPr>
          <p:cNvPr id="597079" name="Group 87"/>
          <p:cNvGrpSpPr>
            <a:grpSpLocks/>
          </p:cNvGrpSpPr>
          <p:nvPr/>
        </p:nvGrpSpPr>
        <p:grpSpPr bwMode="auto">
          <a:xfrm>
            <a:off x="2259013" y="2786065"/>
            <a:ext cx="7567612" cy="1743076"/>
            <a:chOff x="463" y="1755"/>
            <a:chExt cx="4767" cy="1098"/>
          </a:xfrm>
        </p:grpSpPr>
        <p:sp>
          <p:nvSpPr>
            <p:cNvPr id="30768" name="Line 22"/>
            <p:cNvSpPr>
              <a:spLocks noChangeShapeType="1"/>
            </p:cNvSpPr>
            <p:nvPr/>
          </p:nvSpPr>
          <p:spPr bwMode="auto">
            <a:xfrm>
              <a:off x="574" y="2092"/>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69" name="Group 28"/>
            <p:cNvGrpSpPr>
              <a:grpSpLocks/>
            </p:cNvGrpSpPr>
            <p:nvPr/>
          </p:nvGrpSpPr>
          <p:grpSpPr bwMode="auto">
            <a:xfrm>
              <a:off x="574" y="1900"/>
              <a:ext cx="48" cy="384"/>
              <a:chOff x="672" y="1776"/>
              <a:chExt cx="48" cy="384"/>
            </a:xfrm>
          </p:grpSpPr>
          <p:sp>
            <p:nvSpPr>
              <p:cNvPr id="30788" name="Line 2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9" name="Line 2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0" name="Group 29"/>
            <p:cNvGrpSpPr>
              <a:grpSpLocks/>
            </p:cNvGrpSpPr>
            <p:nvPr/>
          </p:nvGrpSpPr>
          <p:grpSpPr bwMode="auto">
            <a:xfrm>
              <a:off x="670" y="1900"/>
              <a:ext cx="48" cy="384"/>
              <a:chOff x="672" y="1776"/>
              <a:chExt cx="48" cy="384"/>
            </a:xfrm>
          </p:grpSpPr>
          <p:sp>
            <p:nvSpPr>
              <p:cNvPr id="30786" name="Line 30"/>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7" name="Line 31"/>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1" name="Group 32"/>
            <p:cNvGrpSpPr>
              <a:grpSpLocks/>
            </p:cNvGrpSpPr>
            <p:nvPr/>
          </p:nvGrpSpPr>
          <p:grpSpPr bwMode="auto">
            <a:xfrm>
              <a:off x="766" y="1900"/>
              <a:ext cx="48" cy="384"/>
              <a:chOff x="672" y="1776"/>
              <a:chExt cx="48" cy="384"/>
            </a:xfrm>
          </p:grpSpPr>
          <p:sp>
            <p:nvSpPr>
              <p:cNvPr id="30784" name="Line 3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5" name="Line 3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2" name="Group 35"/>
            <p:cNvGrpSpPr>
              <a:grpSpLocks/>
            </p:cNvGrpSpPr>
            <p:nvPr/>
          </p:nvGrpSpPr>
          <p:grpSpPr bwMode="auto">
            <a:xfrm>
              <a:off x="1054" y="1900"/>
              <a:ext cx="48" cy="384"/>
              <a:chOff x="672" y="1776"/>
              <a:chExt cx="48" cy="384"/>
            </a:xfrm>
          </p:grpSpPr>
          <p:sp>
            <p:nvSpPr>
              <p:cNvPr id="30782" name="Line 36"/>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3" name="Line 37"/>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3" name="Group 41"/>
            <p:cNvGrpSpPr>
              <a:grpSpLocks/>
            </p:cNvGrpSpPr>
            <p:nvPr/>
          </p:nvGrpSpPr>
          <p:grpSpPr bwMode="auto">
            <a:xfrm>
              <a:off x="584" y="2360"/>
              <a:ext cx="422" cy="493"/>
              <a:chOff x="622" y="1296"/>
              <a:chExt cx="338" cy="493"/>
            </a:xfrm>
          </p:grpSpPr>
          <p:sp>
            <p:nvSpPr>
              <p:cNvPr id="30780"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1" name="Text Box 43"/>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4" name="Text Box 44"/>
            <p:cNvSpPr txBox="1">
              <a:spLocks noChangeArrowheads="1"/>
            </p:cNvSpPr>
            <p:nvPr/>
          </p:nvSpPr>
          <p:spPr bwMode="auto">
            <a:xfrm>
              <a:off x="463" y="1755"/>
              <a:ext cx="614" cy="19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dirty="0">
                  <a:latin typeface="Gill Sans" charset="0"/>
                  <a:ea typeface="Gill Sans" charset="0"/>
                  <a:cs typeface="Gill Sans" charset="0"/>
                </a:rPr>
                <a:t>CABAB…</a:t>
              </a:r>
            </a:p>
          </p:txBody>
        </p:sp>
        <p:sp>
          <p:nvSpPr>
            <p:cNvPr id="30775" name="Text Box 45"/>
            <p:cNvSpPr txBox="1">
              <a:spLocks noChangeArrowheads="1"/>
            </p:cNvSpPr>
            <p:nvPr/>
          </p:nvSpPr>
          <p:spPr bwMode="auto">
            <a:xfrm>
              <a:off x="1001" y="1755"/>
              <a:ext cx="198" cy="19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a:latin typeface="Gill Sans" charset="0"/>
                  <a:ea typeface="Gill Sans" charset="0"/>
                  <a:cs typeface="Gill Sans" charset="0"/>
                </a:rPr>
                <a:t>C</a:t>
              </a:r>
            </a:p>
          </p:txBody>
        </p:sp>
        <p:grpSp>
          <p:nvGrpSpPr>
            <p:cNvPr id="30776" name="Group 75"/>
            <p:cNvGrpSpPr>
              <a:grpSpLocks/>
            </p:cNvGrpSpPr>
            <p:nvPr/>
          </p:nvGrpSpPr>
          <p:grpSpPr bwMode="auto">
            <a:xfrm>
              <a:off x="1064" y="2360"/>
              <a:ext cx="422" cy="493"/>
              <a:chOff x="622" y="1296"/>
              <a:chExt cx="338" cy="493"/>
            </a:xfrm>
          </p:grpSpPr>
          <p:sp>
            <p:nvSpPr>
              <p:cNvPr id="30778"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79" name="Text Box 77"/>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7" name="Text Box 78"/>
            <p:cNvSpPr txBox="1">
              <a:spLocks noChangeArrowheads="1"/>
            </p:cNvSpPr>
            <p:nvPr/>
          </p:nvSpPr>
          <p:spPr bwMode="auto">
            <a:xfrm>
              <a:off x="2046" y="2187"/>
              <a:ext cx="1941"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dirty="0">
                  <a:latin typeface="Gill Sans" charset="0"/>
                  <a:ea typeface="Gill Sans" charset="0"/>
                  <a:cs typeface="Gill Sans" charset="0"/>
                </a:rPr>
                <a:t>RR 1ms time slice</a:t>
              </a:r>
            </a:p>
          </p:txBody>
        </p:sp>
      </p:grpSp>
      <p:grpSp>
        <p:nvGrpSpPr>
          <p:cNvPr id="597081" name="Group 89"/>
          <p:cNvGrpSpPr>
            <a:grpSpLocks/>
          </p:cNvGrpSpPr>
          <p:nvPr/>
        </p:nvGrpSpPr>
        <p:grpSpPr bwMode="auto">
          <a:xfrm>
            <a:off x="2359025" y="957263"/>
            <a:ext cx="7467600" cy="1851026"/>
            <a:chOff x="526" y="603"/>
            <a:chExt cx="4704" cy="1166"/>
          </a:xfrm>
        </p:grpSpPr>
        <p:grpSp>
          <p:nvGrpSpPr>
            <p:cNvPr id="30750" name="Group 72"/>
            <p:cNvGrpSpPr>
              <a:grpSpLocks/>
            </p:cNvGrpSpPr>
            <p:nvPr/>
          </p:nvGrpSpPr>
          <p:grpSpPr bwMode="auto">
            <a:xfrm>
              <a:off x="4424" y="1276"/>
              <a:ext cx="422" cy="493"/>
              <a:chOff x="622" y="1296"/>
              <a:chExt cx="338" cy="493"/>
            </a:xfrm>
          </p:grpSpPr>
          <p:sp>
            <p:nvSpPr>
              <p:cNvPr id="30766"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7" name="Text Box 74"/>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51" name="Group 20"/>
            <p:cNvGrpSpPr>
              <a:grpSpLocks/>
            </p:cNvGrpSpPr>
            <p:nvPr/>
          </p:nvGrpSpPr>
          <p:grpSpPr bwMode="auto">
            <a:xfrm>
              <a:off x="574" y="844"/>
              <a:ext cx="4656" cy="384"/>
              <a:chOff x="672" y="672"/>
              <a:chExt cx="4656" cy="384"/>
            </a:xfrm>
          </p:grpSpPr>
          <p:sp>
            <p:nvSpPr>
              <p:cNvPr id="30760" name="Line 4"/>
              <p:cNvSpPr>
                <a:spLocks noChangeShapeType="1"/>
              </p:cNvSpPr>
              <p:nvPr/>
            </p:nvSpPr>
            <p:spPr bwMode="auto">
              <a:xfrm>
                <a:off x="672" y="864"/>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1" name="Line 5"/>
              <p:cNvSpPr>
                <a:spLocks noChangeShapeType="1"/>
              </p:cNvSpPr>
              <p:nvPr/>
            </p:nvSpPr>
            <p:spPr bwMode="auto">
              <a:xfrm>
                <a:off x="672"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2" name="Line 6"/>
              <p:cNvSpPr>
                <a:spLocks noChangeShapeType="1"/>
              </p:cNvSpPr>
              <p:nvPr/>
            </p:nvSpPr>
            <p:spPr bwMode="auto">
              <a:xfrm>
                <a:off x="72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3" name="Line 7"/>
              <p:cNvSpPr>
                <a:spLocks noChangeShapeType="1"/>
              </p:cNvSpPr>
              <p:nvPr/>
            </p:nvSpPr>
            <p:spPr bwMode="auto">
              <a:xfrm>
                <a:off x="264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4" name="Line 9"/>
              <p:cNvSpPr>
                <a:spLocks noChangeShapeType="1"/>
              </p:cNvSpPr>
              <p:nvPr/>
            </p:nvSpPr>
            <p:spPr bwMode="auto">
              <a:xfrm>
                <a:off x="4512"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5" name="Line 11"/>
              <p:cNvSpPr>
                <a:spLocks noChangeShapeType="1"/>
              </p:cNvSpPr>
              <p:nvPr/>
            </p:nvSpPr>
            <p:spPr bwMode="auto">
              <a:xfrm>
                <a:off x="456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52" name="Group 14"/>
            <p:cNvGrpSpPr>
              <a:grpSpLocks/>
            </p:cNvGrpSpPr>
            <p:nvPr/>
          </p:nvGrpSpPr>
          <p:grpSpPr bwMode="auto">
            <a:xfrm>
              <a:off x="575" y="1276"/>
              <a:ext cx="431" cy="493"/>
              <a:chOff x="615" y="1296"/>
              <a:chExt cx="345" cy="493"/>
            </a:xfrm>
          </p:grpSpPr>
          <p:sp>
            <p:nvSpPr>
              <p:cNvPr id="30758"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59" name="Text Box 13"/>
              <p:cNvSpPr txBox="1">
                <a:spLocks noChangeArrowheads="1"/>
              </p:cNvSpPr>
              <p:nvPr/>
            </p:nvSpPr>
            <p:spPr bwMode="auto">
              <a:xfrm>
                <a:off x="615"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53" name="Text Box 15"/>
            <p:cNvSpPr txBox="1">
              <a:spLocks noChangeArrowheads="1"/>
            </p:cNvSpPr>
            <p:nvPr/>
          </p:nvSpPr>
          <p:spPr bwMode="auto">
            <a:xfrm>
              <a:off x="4366" y="603"/>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4" name="Text Box 16"/>
            <p:cNvSpPr txBox="1">
              <a:spLocks noChangeArrowheads="1"/>
            </p:cNvSpPr>
            <p:nvPr/>
          </p:nvSpPr>
          <p:spPr bwMode="auto">
            <a:xfrm>
              <a:off x="1391" y="732"/>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55" name="Text Box 17"/>
            <p:cNvSpPr txBox="1">
              <a:spLocks noChangeArrowheads="1"/>
            </p:cNvSpPr>
            <p:nvPr/>
          </p:nvSpPr>
          <p:spPr bwMode="auto">
            <a:xfrm>
              <a:off x="3374" y="732"/>
              <a:ext cx="224"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B</a:t>
              </a:r>
            </a:p>
          </p:txBody>
        </p:sp>
        <p:sp>
          <p:nvSpPr>
            <p:cNvPr id="30756" name="Text Box 18"/>
            <p:cNvSpPr txBox="1">
              <a:spLocks noChangeArrowheads="1"/>
            </p:cNvSpPr>
            <p:nvPr/>
          </p:nvSpPr>
          <p:spPr bwMode="auto">
            <a:xfrm>
              <a:off x="526" y="603"/>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7" name="Text Box 79"/>
            <p:cNvSpPr txBox="1">
              <a:spLocks noChangeArrowheads="1"/>
            </p:cNvSpPr>
            <p:nvPr/>
          </p:nvSpPr>
          <p:spPr bwMode="auto">
            <a:xfrm>
              <a:off x="1873" y="1230"/>
              <a:ext cx="2193"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RR 100ms time slice</a:t>
              </a:r>
            </a:p>
          </p:txBody>
        </p:sp>
      </p:grpSp>
      <p:grpSp>
        <p:nvGrpSpPr>
          <p:cNvPr id="597080" name="Group 88"/>
          <p:cNvGrpSpPr>
            <a:grpSpLocks/>
          </p:cNvGrpSpPr>
          <p:nvPr/>
        </p:nvGrpSpPr>
        <p:grpSpPr bwMode="auto">
          <a:xfrm>
            <a:off x="2347913" y="4614865"/>
            <a:ext cx="7478712" cy="1851026"/>
            <a:chOff x="519" y="2907"/>
            <a:chExt cx="4711" cy="1166"/>
          </a:xfrm>
        </p:grpSpPr>
        <p:sp>
          <p:nvSpPr>
            <p:cNvPr id="30729" name="Line 47"/>
            <p:cNvSpPr>
              <a:spLocks noChangeShapeType="1"/>
            </p:cNvSpPr>
            <p:nvPr/>
          </p:nvSpPr>
          <p:spPr bwMode="auto">
            <a:xfrm>
              <a:off x="574" y="3340"/>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30" name="Group 60"/>
            <p:cNvGrpSpPr>
              <a:grpSpLocks/>
            </p:cNvGrpSpPr>
            <p:nvPr/>
          </p:nvGrpSpPr>
          <p:grpSpPr bwMode="auto">
            <a:xfrm>
              <a:off x="574" y="3148"/>
              <a:ext cx="48" cy="384"/>
              <a:chOff x="672" y="3072"/>
              <a:chExt cx="48" cy="384"/>
            </a:xfrm>
          </p:grpSpPr>
          <p:sp>
            <p:nvSpPr>
              <p:cNvPr id="30748" name="Line 4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9" name="Line 4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1" name="Group 53"/>
            <p:cNvGrpSpPr>
              <a:grpSpLocks/>
            </p:cNvGrpSpPr>
            <p:nvPr/>
          </p:nvGrpSpPr>
          <p:grpSpPr bwMode="auto">
            <a:xfrm>
              <a:off x="584" y="3580"/>
              <a:ext cx="422" cy="493"/>
              <a:chOff x="622" y="1296"/>
              <a:chExt cx="338" cy="493"/>
            </a:xfrm>
          </p:grpSpPr>
          <p:sp>
            <p:nvSpPr>
              <p:cNvPr id="30746"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7" name="Text Box 55"/>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32" name="Text Box 57"/>
            <p:cNvSpPr txBox="1">
              <a:spLocks noChangeArrowheads="1"/>
            </p:cNvSpPr>
            <p:nvPr/>
          </p:nvSpPr>
          <p:spPr bwMode="auto">
            <a:xfrm>
              <a:off x="770"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3" name="Text Box 59"/>
            <p:cNvSpPr txBox="1">
              <a:spLocks noChangeArrowheads="1"/>
            </p:cNvSpPr>
            <p:nvPr/>
          </p:nvSpPr>
          <p:spPr bwMode="auto">
            <a:xfrm>
              <a:off x="519" y="2907"/>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grpSp>
          <p:nvGrpSpPr>
            <p:cNvPr id="30734" name="Group 61"/>
            <p:cNvGrpSpPr>
              <a:grpSpLocks/>
            </p:cNvGrpSpPr>
            <p:nvPr/>
          </p:nvGrpSpPr>
          <p:grpSpPr bwMode="auto">
            <a:xfrm>
              <a:off x="1006" y="3148"/>
              <a:ext cx="48" cy="384"/>
              <a:chOff x="672" y="3072"/>
              <a:chExt cx="48" cy="384"/>
            </a:xfrm>
          </p:grpSpPr>
          <p:sp>
            <p:nvSpPr>
              <p:cNvPr id="30744" name="Line 62"/>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5" name="Line 63"/>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5" name="Group 64"/>
            <p:cNvGrpSpPr>
              <a:grpSpLocks/>
            </p:cNvGrpSpPr>
            <p:nvPr/>
          </p:nvGrpSpPr>
          <p:grpSpPr bwMode="auto">
            <a:xfrm>
              <a:off x="1016" y="3580"/>
              <a:ext cx="422" cy="493"/>
              <a:chOff x="622" y="1296"/>
              <a:chExt cx="338" cy="493"/>
            </a:xfrm>
          </p:grpSpPr>
          <p:sp>
            <p:nvSpPr>
              <p:cNvPr id="30742"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3" name="Text Box 66"/>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36" name="Group 67"/>
            <p:cNvGrpSpPr>
              <a:grpSpLocks/>
            </p:cNvGrpSpPr>
            <p:nvPr/>
          </p:nvGrpSpPr>
          <p:grpSpPr bwMode="auto">
            <a:xfrm>
              <a:off x="1438" y="3148"/>
              <a:ext cx="48" cy="384"/>
              <a:chOff x="672" y="3072"/>
              <a:chExt cx="48" cy="384"/>
            </a:xfrm>
          </p:grpSpPr>
          <p:sp>
            <p:nvSpPr>
              <p:cNvPr id="30740" name="Line 6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1" name="Line 6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sp>
          <p:nvSpPr>
            <p:cNvPr id="30737" name="Text Box 70"/>
            <p:cNvSpPr txBox="1">
              <a:spLocks noChangeArrowheads="1"/>
            </p:cNvSpPr>
            <p:nvPr/>
          </p:nvSpPr>
          <p:spPr bwMode="auto">
            <a:xfrm>
              <a:off x="1586"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8" name="Text Box 71"/>
            <p:cNvSpPr txBox="1">
              <a:spLocks noChangeArrowheads="1"/>
            </p:cNvSpPr>
            <p:nvPr/>
          </p:nvSpPr>
          <p:spPr bwMode="auto">
            <a:xfrm>
              <a:off x="1154"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9" name="Text Box 81"/>
            <p:cNvSpPr txBox="1">
              <a:spLocks noChangeArrowheads="1"/>
            </p:cNvSpPr>
            <p:nvPr/>
          </p:nvSpPr>
          <p:spPr bwMode="auto">
            <a:xfrm>
              <a:off x="2569" y="3435"/>
              <a:ext cx="703"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SRTF</a:t>
              </a:r>
            </a:p>
          </p:txBody>
        </p:sp>
      </p:grpSp>
      <p:sp>
        <p:nvSpPr>
          <p:cNvPr id="597075" name="AutoShape 83"/>
          <p:cNvSpPr>
            <a:spLocks noChangeArrowheads="1"/>
          </p:cNvSpPr>
          <p:nvPr/>
        </p:nvSpPr>
        <p:spPr bwMode="auto">
          <a:xfrm>
            <a:off x="8115298" y="1838409"/>
            <a:ext cx="3362327" cy="1787439"/>
          </a:xfrm>
          <a:prstGeom prst="wedgeRoundRectCallout">
            <a:avLst>
              <a:gd name="adj1" fmla="val -70326"/>
              <a:gd name="adj2" fmla="val 43087"/>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9/10=90%, but </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6" name="AutoShape 84"/>
          <p:cNvSpPr>
            <a:spLocks noChangeArrowheads="1"/>
          </p:cNvSpPr>
          <p:nvPr/>
        </p:nvSpPr>
        <p:spPr bwMode="auto">
          <a:xfrm>
            <a:off x="8115299" y="4190999"/>
            <a:ext cx="3047998" cy="1416054"/>
          </a:xfrm>
          <a:prstGeom prst="wedgeRoundRectCallout">
            <a:avLst>
              <a:gd name="adj1" fmla="val -69806"/>
              <a:gd name="adj2" fmla="val 42885"/>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a:latin typeface="Gill Sans" charset="0"/>
                <a:ea typeface="Gill Sans" charset="0"/>
                <a:cs typeface="Gill Sans" charset="0"/>
              </a:rPr>
              <a:t>9/10=90</a:t>
            </a:r>
            <a:r>
              <a:rPr lang="en-US" altLang="en-US" sz="2400" b="0" dirty="0">
                <a:latin typeface="Gill Sans" charset="0"/>
                <a:ea typeface="Gill Sans" charset="0"/>
                <a:cs typeface="Gill Sans" charset="0"/>
              </a:rPr>
              <a:t>%, in</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7" name="AutoShape 85"/>
          <p:cNvSpPr>
            <a:spLocks noChangeArrowheads="1"/>
          </p:cNvSpPr>
          <p:nvPr/>
        </p:nvSpPr>
        <p:spPr bwMode="auto">
          <a:xfrm>
            <a:off x="8115299" y="349252"/>
            <a:ext cx="3020098" cy="1098548"/>
          </a:xfrm>
          <a:prstGeom prst="wedgeRoundRectCallout">
            <a:avLst>
              <a:gd name="adj1" fmla="val -72569"/>
              <a:gd name="adj2" fmla="val 59028"/>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 201ms</a:t>
            </a: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9/201≈4.5%</a:t>
            </a:r>
          </a:p>
        </p:txBody>
      </p:sp>
      <p:pic>
        <p:nvPicPr>
          <p:cNvPr id="10" name="Graphic 9" descr="Thumbs up sign outline">
            <a:extLst>
              <a:ext uri="{FF2B5EF4-FFF2-40B4-BE49-F238E27FC236}">
                <a16:creationId xmlns:a16="http://schemas.microsoft.com/office/drawing/2014/main" id="{CAC3B7D0-C43D-87E7-FD66-5F62A3A73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9467" y="4441826"/>
            <a:ext cx="914400" cy="914400"/>
          </a:xfrm>
          <a:prstGeom prst="rect">
            <a:avLst/>
          </a:prstGeom>
        </p:spPr>
      </p:pic>
      <p:pic>
        <p:nvPicPr>
          <p:cNvPr id="12" name="Graphic 11" descr="Thumbs Down outline">
            <a:extLst>
              <a:ext uri="{FF2B5EF4-FFF2-40B4-BE49-F238E27FC236}">
                <a16:creationId xmlns:a16="http://schemas.microsoft.com/office/drawing/2014/main" id="{0FC6F90F-CA25-D4B9-5FFE-A0700B600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563487"/>
            <a:ext cx="914400" cy="914400"/>
          </a:xfrm>
          <a:prstGeom prst="rect">
            <a:avLst/>
          </a:prstGeom>
        </p:spPr>
      </p:pic>
      <p:pic>
        <p:nvPicPr>
          <p:cNvPr id="13" name="Graphic 12" descr="Thumbs Down outline">
            <a:extLst>
              <a:ext uri="{FF2B5EF4-FFF2-40B4-BE49-F238E27FC236}">
                <a16:creationId xmlns:a16="http://schemas.microsoft.com/office/drawing/2014/main" id="{C3685C14-39E1-6C55-8E5B-4856C3D1C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2441577"/>
            <a:ext cx="914400" cy="914400"/>
          </a:xfrm>
          <a:prstGeom prst="rect">
            <a:avLst/>
          </a:prstGeom>
        </p:spPr>
      </p:pic>
    </p:spTree>
    <p:extLst>
      <p:ext uri="{BB962C8B-B14F-4D97-AF65-F5344CB8AC3E}">
        <p14:creationId xmlns:p14="http://schemas.microsoft.com/office/powerpoint/2010/main" val="142548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7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7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70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a:xfrm>
            <a:off x="990600" y="838200"/>
            <a:ext cx="9207500" cy="5791200"/>
          </a:xfrm>
        </p:spPr>
        <p:txBody>
          <a:bodyPr>
            <a:normAutofit/>
          </a:bodyPr>
          <a:lstStyle/>
          <a:p>
            <a:r>
              <a:rPr lang="en-US" altLang="ko-KR" dirty="0"/>
              <a:t>How to predict job execution ti</a:t>
            </a:r>
            <a:r>
              <a:rPr lang="en-US" altLang="zh-CN" dirty="0"/>
              <a:t>me</a:t>
            </a:r>
            <a:r>
              <a:rPr lang="en-GB" altLang="zh-CN" dirty="0"/>
              <a:t>?</a:t>
            </a:r>
          </a:p>
          <a:p>
            <a:pPr lvl="1"/>
            <a:r>
              <a:rPr lang="en-GB" altLang="ko-KR" dirty="0"/>
              <a:t>Runtime measurement and profiling for typical inputs</a:t>
            </a:r>
          </a:p>
          <a:p>
            <a:pPr lvl="1"/>
            <a:r>
              <a:rPr lang="en-GB" altLang="ko-KR" dirty="0"/>
              <a:t>Offline static analysis</a:t>
            </a:r>
          </a:p>
          <a:p>
            <a:pPr lvl="1"/>
            <a:r>
              <a:rPr lang="en-GB" altLang="ko-KR" dirty="0"/>
              <a:t>Difficult and error-prone in general</a:t>
            </a:r>
          </a:p>
          <a:p>
            <a:r>
              <a:rPr lang="en-US" altLang="ko-KR" dirty="0"/>
              <a:t>Unfair</a:t>
            </a:r>
          </a:p>
          <a:p>
            <a:pPr lvl="1"/>
            <a:r>
              <a:rPr lang="en-US" altLang="ko-KR" dirty="0"/>
              <a:t>SRTF can lead to starvation if many small jobs arrive so large jobs never get to run</a:t>
            </a:r>
          </a:p>
          <a:p>
            <a:r>
              <a:rPr lang="en-US" altLang="ko-KR" dirty="0"/>
              <a:t>SRTF Pros &amp; Cons</a:t>
            </a:r>
          </a:p>
          <a:p>
            <a:pPr lvl="1"/>
            <a:r>
              <a:rPr lang="en-US" altLang="ko-KR" dirty="0"/>
              <a:t>Pros: Optimal in minimizing average response time)</a:t>
            </a:r>
          </a:p>
          <a:p>
            <a:pPr lvl="1"/>
            <a:r>
              <a:rPr lang="en-US" altLang="ko-KR" dirty="0"/>
              <a:t>Cons: Hard to predict job execution time; Unfair</a:t>
            </a:r>
          </a:p>
          <a:p>
            <a:endParaRPr lang="en-US" altLang="ko-KR" dirty="0"/>
          </a:p>
        </p:txBody>
      </p:sp>
      <p:pic>
        <p:nvPicPr>
          <p:cNvPr id="598034"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29800" y="838200"/>
            <a:ext cx="2273300" cy="25019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p:txBody>
          <a:bodyPr/>
          <a:lstStyle/>
          <a:p>
            <a:r>
              <a:rPr lang="en-US" altLang="ko-KR" dirty="0"/>
              <a:t>SRTF Discussions</a:t>
            </a:r>
          </a:p>
        </p:txBody>
      </p:sp>
    </p:spTree>
    <p:extLst>
      <p:ext uri="{BB962C8B-B14F-4D97-AF65-F5344CB8AC3E}">
        <p14:creationId xmlns:p14="http://schemas.microsoft.com/office/powerpoint/2010/main" val="110762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8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8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8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80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8019">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598034"/>
                                        </p:tgtEl>
                                        <p:attrNameLst>
                                          <p:attrName>style.visibility</p:attrName>
                                        </p:attrNameLst>
                                      </p:cBhvr>
                                      <p:to>
                                        <p:strVal val="visible"/>
                                      </p:to>
                                    </p:set>
                                    <p:anim calcmode="lin" valueType="num">
                                      <p:cBhvr additive="base">
                                        <p:cTn id="29" dur="500" fill="hold"/>
                                        <p:tgtEl>
                                          <p:spTgt spid="598034"/>
                                        </p:tgtEl>
                                        <p:attrNameLst>
                                          <p:attrName>ppt_x</p:attrName>
                                        </p:attrNameLst>
                                      </p:cBhvr>
                                      <p:tavLst>
                                        <p:tav tm="0">
                                          <p:val>
                                            <p:strVal val="1+#ppt_w/2"/>
                                          </p:val>
                                        </p:tav>
                                        <p:tav tm="100000">
                                          <p:val>
                                            <p:strVal val="#ppt_x"/>
                                          </p:val>
                                        </p:tav>
                                      </p:tavLst>
                                    </p:anim>
                                    <p:anim calcmode="lin" valueType="num">
                                      <p:cBhvr additive="base">
                                        <p:cTn id="30" dur="500" fill="hold"/>
                                        <p:tgtEl>
                                          <p:spTgt spid="59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152400"/>
            <a:ext cx="9448800" cy="533400"/>
          </a:xfrm>
        </p:spPr>
        <p:txBody>
          <a:bodyPr/>
          <a:lstStyle/>
          <a:p>
            <a:r>
              <a:rPr lang="en-US" altLang="ko-KR" dirty="0"/>
              <a:t>Predicting the Length of the Next CPU Burst</a:t>
            </a:r>
          </a:p>
        </p:txBody>
      </p:sp>
      <p:sp>
        <p:nvSpPr>
          <p:cNvPr id="626691" name="Rectangle 3"/>
          <p:cNvSpPr>
            <a:spLocks noGrp="1" noChangeArrowheads="1"/>
          </p:cNvSpPr>
          <p:nvPr>
            <p:ph type="body" idx="1"/>
          </p:nvPr>
        </p:nvSpPr>
        <p:spPr>
          <a:xfrm>
            <a:off x="914400" y="827833"/>
            <a:ext cx="10591800" cy="5105400"/>
          </a:xfrm>
        </p:spPr>
        <p:txBody>
          <a:bodyPr>
            <a:normAutofit fontScale="92500" lnSpcReduction="10000"/>
          </a:bodyPr>
          <a:lstStyle/>
          <a:p>
            <a:r>
              <a:rPr lang="en-US" altLang="ko-KR" dirty="0">
                <a:solidFill>
                  <a:srgbClr val="FF0000"/>
                </a:solidFill>
                <a:sym typeface="Symbol" panose="05050102010706020507" pitchFamily="18" charset="2"/>
              </a:rPr>
              <a:t>Adaptive: </a:t>
            </a:r>
            <a:r>
              <a:rPr lang="en-US" altLang="ko-KR" dirty="0">
                <a:sym typeface="Symbol" panose="05050102010706020507" pitchFamily="18" charset="2"/>
              </a:rPr>
              <a:t>Changing policy based on past behavior</a:t>
            </a:r>
          </a:p>
          <a:p>
            <a:pPr lvl="1"/>
            <a:r>
              <a:rPr lang="en-US" altLang="ko-KR" dirty="0">
                <a:sym typeface="Symbol" panose="05050102010706020507" pitchFamily="18" charset="2"/>
              </a:rPr>
              <a:t>Works because programs have predictable behavior</a:t>
            </a:r>
          </a:p>
          <a:p>
            <a:pPr lvl="2"/>
            <a:r>
              <a:rPr lang="en-US" altLang="ko-KR" dirty="0">
                <a:sym typeface="Symbol" panose="05050102010706020507" pitchFamily="18" charset="2"/>
              </a:rPr>
              <a:t>If program was I/O bound in past, likely in future</a:t>
            </a:r>
          </a:p>
          <a:p>
            <a:pPr lvl="2"/>
            <a:r>
              <a:rPr lang="en-US" altLang="ko-KR" dirty="0">
                <a:sym typeface="Symbol" panose="05050102010706020507" pitchFamily="18" charset="2"/>
              </a:rPr>
              <a:t>If computer behavior were random, wouldn’t help</a:t>
            </a:r>
            <a:endParaRPr lang="en-US" altLang="ko-KR" dirty="0"/>
          </a:p>
          <a:p>
            <a:r>
              <a:rPr lang="en-US" altLang="ko-KR" dirty="0"/>
              <a:t>Example: SRTF with estimated burst length</a:t>
            </a:r>
          </a:p>
          <a:p>
            <a:pPr lvl="1"/>
            <a:r>
              <a:rPr lang="en-US" altLang="ko-KR" dirty="0"/>
              <a:t>Use an estimator function on previous bursts: </a:t>
            </a:r>
            <a:br>
              <a:rPr lang="en-US" altLang="ko-KR" dirty="0"/>
            </a:br>
            <a:r>
              <a:rPr lang="en-US" altLang="ko-KR" dirty="0"/>
              <a:t>Let tn-1, tn-2, tn-3, etc. be previous CPU burst lengths. </a:t>
            </a:r>
            <a:br>
              <a:rPr lang="en-US" altLang="ko-KR" dirty="0"/>
            </a:br>
            <a:r>
              <a:rPr lang="en-US" altLang="ko-KR" dirty="0"/>
              <a:t>Estimate next burst </a:t>
            </a:r>
            <a:r>
              <a:rPr lang="en-US" altLang="ko-KR" dirty="0">
                <a:sym typeface="Symbol" panose="05050102010706020507" pitchFamily="18" charset="2"/>
              </a:rPr>
              <a:t>n = f(</a:t>
            </a:r>
            <a:r>
              <a:rPr lang="en-US" altLang="ko-KR" dirty="0"/>
              <a:t>tn-1, tn-2, tn-3, …)</a:t>
            </a:r>
          </a:p>
          <a:p>
            <a:pPr lvl="1"/>
            <a:r>
              <a:rPr lang="en-US" altLang="ko-KR" dirty="0"/>
              <a:t>Function f could be one of many different time series estimation schemes </a:t>
            </a:r>
            <a:br>
              <a:rPr lang="en-US" altLang="ko-KR" dirty="0"/>
            </a:br>
            <a:r>
              <a:rPr lang="en-US" altLang="ko-KR" dirty="0"/>
              <a:t>(</a:t>
            </a:r>
            <a:r>
              <a:rPr lang="en-US" altLang="ko-KR" dirty="0" err="1"/>
              <a:t>Kalman</a:t>
            </a:r>
            <a:r>
              <a:rPr lang="en-US" altLang="ko-KR" dirty="0"/>
              <a:t> filters, </a:t>
            </a:r>
            <a:r>
              <a:rPr lang="en-US" altLang="ko-KR" dirty="0" err="1"/>
              <a:t>etc</a:t>
            </a:r>
            <a:r>
              <a:rPr lang="en-US" altLang="ko-KR" dirty="0"/>
              <a:t>)</a:t>
            </a:r>
          </a:p>
          <a:p>
            <a:pPr lvl="1"/>
            <a:r>
              <a:rPr lang="en-US" altLang="ko-KR" dirty="0"/>
              <a:t>For instance, 	</a:t>
            </a:r>
            <a:r>
              <a:rPr lang="en-US" altLang="ko-KR" dirty="0">
                <a:solidFill>
                  <a:srgbClr val="FF0000"/>
                </a:solidFill>
              </a:rPr>
              <a:t>exponential averaging</a:t>
            </a:r>
            <a:br>
              <a:rPr lang="en-US" altLang="ko-KR" dirty="0">
                <a:solidFill>
                  <a:srgbClr val="FF0000"/>
                </a:solidFill>
              </a:rPr>
            </a:br>
            <a:r>
              <a:rPr lang="en-US" altLang="ko-KR" dirty="0">
                <a:solidFill>
                  <a:srgbClr val="FF0000"/>
                </a:solidFill>
              </a:rPr>
              <a:t>			</a:t>
            </a:r>
            <a:r>
              <a:rPr lang="en-US" altLang="ko-KR" dirty="0">
                <a:solidFill>
                  <a:srgbClr val="FF0000"/>
                </a:solidFill>
                <a:sym typeface="Symbol" panose="05050102010706020507" pitchFamily="18" charset="2"/>
              </a:rPr>
              <a:t>n = tn-1+(1-)n-1</a:t>
            </a:r>
            <a:br>
              <a:rPr lang="en-US" altLang="ko-KR" dirty="0">
                <a:solidFill>
                  <a:srgbClr val="FF0000"/>
                </a:solidFill>
                <a:sym typeface="Symbol" panose="05050102010706020507" pitchFamily="18" charset="2"/>
              </a:rPr>
            </a:br>
            <a:r>
              <a:rPr lang="en-US" altLang="ko-KR" dirty="0">
                <a:solidFill>
                  <a:srgbClr val="FF0000"/>
                </a:solidFill>
                <a:sym typeface="Symbol" panose="05050102010706020507" pitchFamily="18" charset="2"/>
              </a:rPr>
              <a:t>			with (0&lt;1)</a:t>
            </a:r>
          </a:p>
          <a:p>
            <a:pPr marL="457200" lvl="1" indent="0">
              <a:buNone/>
            </a:pPr>
            <a:br>
              <a:rPr lang="en-US" altLang="ko-KR" dirty="0">
                <a:sym typeface="Symbol" panose="05050102010706020507" pitchFamily="18" charset="2"/>
              </a:rPr>
            </a:br>
            <a:endParaRPr lang="en-US" altLang="ko-KR" dirty="0">
              <a:sym typeface="Symbol" panose="05050102010706020507" pitchFamily="18" charset="2"/>
            </a:endParaRPr>
          </a:p>
        </p:txBody>
      </p:sp>
      <p:pic>
        <p:nvPicPr>
          <p:cNvPr id="62669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l="641" t="2280" r="641" b="2849"/>
          <a:stretch>
            <a:fillRect/>
          </a:stretch>
        </p:blipFill>
        <p:spPr bwMode="auto">
          <a:xfrm>
            <a:off x="6705600" y="4180633"/>
            <a:ext cx="3352800" cy="2143967"/>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6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6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6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66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6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6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66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6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6691">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626692"/>
                                        </p:tgtEl>
                                        <p:attrNameLst>
                                          <p:attrName>style.visibility</p:attrName>
                                        </p:attrNameLst>
                                      </p:cBhvr>
                                      <p:to>
                                        <p:strVal val="visible"/>
                                      </p:to>
                                    </p:set>
                                    <p:anim calcmode="lin" valueType="num">
                                      <p:cBhvr additive="base">
                                        <p:cTn id="29" dur="500" fill="hold"/>
                                        <p:tgtEl>
                                          <p:spTgt spid="626692"/>
                                        </p:tgtEl>
                                        <p:attrNameLst>
                                          <p:attrName>ppt_x</p:attrName>
                                        </p:attrNameLst>
                                      </p:cBhvr>
                                      <p:tavLst>
                                        <p:tav tm="0">
                                          <p:val>
                                            <p:strVal val="1+#ppt_w/2"/>
                                          </p:val>
                                        </p:tav>
                                        <p:tav tm="100000">
                                          <p:val>
                                            <p:strVal val="#ppt_x"/>
                                          </p:val>
                                        </p:tav>
                                      </p:tavLst>
                                    </p:anim>
                                    <p:anim calcmode="lin" valueType="num">
                                      <p:cBhvr additive="base">
                                        <p:cTn id="30" dur="500" fill="hold"/>
                                        <p:tgtEl>
                                          <p:spTgt spid="626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5E02-E944-501F-46D0-03660C304347}"/>
              </a:ext>
            </a:extLst>
          </p:cNvPr>
          <p:cNvSpPr>
            <a:spLocks noGrp="1"/>
          </p:cNvSpPr>
          <p:nvPr>
            <p:ph type="title"/>
          </p:nvPr>
        </p:nvSpPr>
        <p:spPr/>
        <p:txBody>
          <a:bodyPr/>
          <a:lstStyle/>
          <a:p>
            <a:r>
              <a:rPr lang="en-GB" dirty="0"/>
              <a:t>Comparison Chart</a:t>
            </a:r>
            <a:endParaRPr lang="en-SE" dirty="0"/>
          </a:p>
        </p:txBody>
      </p:sp>
      <p:sp>
        <p:nvSpPr>
          <p:cNvPr id="3" name="Content Placeholder 2">
            <a:extLst>
              <a:ext uri="{FF2B5EF4-FFF2-40B4-BE49-F238E27FC236}">
                <a16:creationId xmlns:a16="http://schemas.microsoft.com/office/drawing/2014/main" id="{DAAA074D-1676-86AB-633D-8F3127B61FB4}"/>
              </a:ext>
            </a:extLst>
          </p:cNvPr>
          <p:cNvSpPr>
            <a:spLocks noGrp="1"/>
          </p:cNvSpPr>
          <p:nvPr>
            <p:ph idx="1"/>
          </p:nvPr>
        </p:nvSpPr>
        <p:spPr/>
        <p:txBody>
          <a:bodyPr/>
          <a:lstStyle/>
          <a:p>
            <a:endParaRPr lang="en-SE" dirty="0"/>
          </a:p>
        </p:txBody>
      </p:sp>
      <p:graphicFrame>
        <p:nvGraphicFramePr>
          <p:cNvPr id="15" name="Table 4">
            <a:extLst>
              <a:ext uri="{FF2B5EF4-FFF2-40B4-BE49-F238E27FC236}">
                <a16:creationId xmlns:a16="http://schemas.microsoft.com/office/drawing/2014/main" id="{D7B93907-CAA6-8B78-1479-869FD9E0D5B9}"/>
              </a:ext>
            </a:extLst>
          </p:cNvPr>
          <p:cNvGraphicFramePr>
            <a:graphicFrameLocks/>
          </p:cNvGraphicFramePr>
          <p:nvPr>
            <p:extLst>
              <p:ext uri="{D42A27DB-BD31-4B8C-83A1-F6EECF244321}">
                <p14:modId xmlns:p14="http://schemas.microsoft.com/office/powerpoint/2010/main" val="141988636"/>
              </p:ext>
            </p:extLst>
          </p:nvPr>
        </p:nvGraphicFramePr>
        <p:xfrm>
          <a:off x="1600200" y="1219200"/>
          <a:ext cx="8834120" cy="4131118"/>
        </p:xfrm>
        <a:graphic>
          <a:graphicData uri="http://schemas.openxmlformats.org/drawingml/2006/table">
            <a:tbl>
              <a:tblPr firstRow="1" bandRow="1"/>
              <a:tblGrid>
                <a:gridCol w="1766824">
                  <a:extLst>
                    <a:ext uri="{9D8B030D-6E8A-4147-A177-3AD203B41FA5}">
                      <a16:colId xmlns:a16="http://schemas.microsoft.com/office/drawing/2014/main" val="3630885568"/>
                    </a:ext>
                  </a:extLst>
                </a:gridCol>
                <a:gridCol w="1766824">
                  <a:extLst>
                    <a:ext uri="{9D8B030D-6E8A-4147-A177-3AD203B41FA5}">
                      <a16:colId xmlns:a16="http://schemas.microsoft.com/office/drawing/2014/main" val="664523570"/>
                    </a:ext>
                  </a:extLst>
                </a:gridCol>
                <a:gridCol w="1766824">
                  <a:extLst>
                    <a:ext uri="{9D8B030D-6E8A-4147-A177-3AD203B41FA5}">
                      <a16:colId xmlns:a16="http://schemas.microsoft.com/office/drawing/2014/main" val="3646623971"/>
                    </a:ext>
                  </a:extLst>
                </a:gridCol>
                <a:gridCol w="1766824">
                  <a:extLst>
                    <a:ext uri="{9D8B030D-6E8A-4147-A177-3AD203B41FA5}">
                      <a16:colId xmlns:a16="http://schemas.microsoft.com/office/drawing/2014/main" val="3635761700"/>
                    </a:ext>
                  </a:extLst>
                </a:gridCol>
                <a:gridCol w="1766824">
                  <a:extLst>
                    <a:ext uri="{9D8B030D-6E8A-4147-A177-3AD203B41FA5}">
                      <a16:colId xmlns:a16="http://schemas.microsoft.com/office/drawing/2014/main" val="1506459872"/>
                    </a:ext>
                  </a:extLst>
                </a:gridCol>
              </a:tblGrid>
              <a:tr h="47605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Property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FCFS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SJF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STCF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RR</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extLst>
                  <a:ext uri="{0D108BD9-81ED-4DB2-BD59-A6C34878D82A}">
                    <a16:rowId xmlns:a16="http://schemas.microsoft.com/office/drawing/2014/main" val="161956350"/>
                  </a:ext>
                </a:extLst>
              </a:tr>
              <a:tr h="97174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Optimize Average Response Time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651786244"/>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 Starvation</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2565441256"/>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a:t>
                      </a:r>
                    </a:p>
                    <a:p>
                      <a:pPr algn="ctr"/>
                      <a:r>
                        <a:rPr lang="en-US" sz="2000" dirty="0"/>
                        <a:t>Convoy Effect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extLst>
                  <a:ext uri="{0D108BD9-81ED-4DB2-BD59-A6C34878D82A}">
                    <a16:rowId xmlns:a16="http://schemas.microsoft.com/office/drawing/2014/main" val="2843501791"/>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No Need to Predict Exec Time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1645457379"/>
                  </a:ext>
                </a:extLst>
              </a:tr>
            </a:tbl>
          </a:graphicData>
        </a:graphic>
      </p:graphicFrame>
      <p:pic>
        <p:nvPicPr>
          <p:cNvPr id="16" name="Graphic 15" descr="Checkmark with solid fill">
            <a:extLst>
              <a:ext uri="{FF2B5EF4-FFF2-40B4-BE49-F238E27FC236}">
                <a16:creationId xmlns:a16="http://schemas.microsoft.com/office/drawing/2014/main" id="{7F05806F-3ADC-E047-0786-5A07264320F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860" y="1752600"/>
            <a:ext cx="685800" cy="685800"/>
          </a:xfrm>
          <a:prstGeom prst="rect">
            <a:avLst/>
          </a:prstGeom>
        </p:spPr>
      </p:pic>
      <p:pic>
        <p:nvPicPr>
          <p:cNvPr id="17" name="Graphic 16" descr="Checkmark with solid fill">
            <a:extLst>
              <a:ext uri="{FF2B5EF4-FFF2-40B4-BE49-F238E27FC236}">
                <a16:creationId xmlns:a16="http://schemas.microsoft.com/office/drawing/2014/main" id="{2F778B1A-A80C-2332-1646-5CD79B6CCD0F}"/>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3790" y="1752600"/>
            <a:ext cx="685800" cy="685800"/>
          </a:xfrm>
          <a:prstGeom prst="rect">
            <a:avLst/>
          </a:prstGeom>
        </p:spPr>
      </p:pic>
      <p:pic>
        <p:nvPicPr>
          <p:cNvPr id="18" name="Graphic 17" descr="Checkmark with solid fill">
            <a:extLst>
              <a:ext uri="{FF2B5EF4-FFF2-40B4-BE49-F238E27FC236}">
                <a16:creationId xmlns:a16="http://schemas.microsoft.com/office/drawing/2014/main" id="{F705FB6C-B528-12FD-3139-E5E8A33ED80B}"/>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2743200"/>
            <a:ext cx="685800" cy="685800"/>
          </a:xfrm>
          <a:prstGeom prst="rect">
            <a:avLst/>
          </a:prstGeom>
        </p:spPr>
      </p:pic>
      <p:pic>
        <p:nvPicPr>
          <p:cNvPr id="19" name="Graphic 18" descr="Checkmark with solid fill">
            <a:extLst>
              <a:ext uri="{FF2B5EF4-FFF2-40B4-BE49-F238E27FC236}">
                <a16:creationId xmlns:a16="http://schemas.microsoft.com/office/drawing/2014/main" id="{DE31B9FD-8E2C-D18F-1690-3989BA6BE863}"/>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0" y="3537695"/>
            <a:ext cx="685800" cy="685800"/>
          </a:xfrm>
          <a:prstGeom prst="rect">
            <a:avLst/>
          </a:prstGeom>
        </p:spPr>
      </p:pic>
      <p:pic>
        <p:nvPicPr>
          <p:cNvPr id="21" name="Graphic 20" descr="Checkmark with solid fill">
            <a:extLst>
              <a:ext uri="{FF2B5EF4-FFF2-40B4-BE49-F238E27FC236}">
                <a16:creationId xmlns:a16="http://schemas.microsoft.com/office/drawing/2014/main" id="{1D5F567E-4FAA-C285-9AA7-2AFE8D3D826A}"/>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7017" y="2748981"/>
            <a:ext cx="685800" cy="685800"/>
          </a:xfrm>
          <a:prstGeom prst="rect">
            <a:avLst/>
          </a:prstGeom>
        </p:spPr>
      </p:pic>
      <p:pic>
        <p:nvPicPr>
          <p:cNvPr id="22" name="Graphic 21" descr="Checkmark with solid fill">
            <a:extLst>
              <a:ext uri="{FF2B5EF4-FFF2-40B4-BE49-F238E27FC236}">
                <a16:creationId xmlns:a16="http://schemas.microsoft.com/office/drawing/2014/main" id="{EED8EB1A-C3E2-06D7-F5C7-625F74940B47}"/>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563855"/>
            <a:ext cx="685800" cy="685800"/>
          </a:xfrm>
          <a:prstGeom prst="rect">
            <a:avLst/>
          </a:prstGeom>
        </p:spPr>
      </p:pic>
      <p:pic>
        <p:nvPicPr>
          <p:cNvPr id="23" name="Graphic 22" descr="Checkmark with solid fill">
            <a:extLst>
              <a:ext uri="{FF2B5EF4-FFF2-40B4-BE49-F238E27FC236}">
                <a16:creationId xmlns:a16="http://schemas.microsoft.com/office/drawing/2014/main" id="{B4F20043-F130-C049-997F-940B24C781F8}"/>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3537695"/>
            <a:ext cx="685800" cy="685800"/>
          </a:xfrm>
          <a:prstGeom prst="rect">
            <a:avLst/>
          </a:prstGeom>
        </p:spPr>
      </p:pic>
      <p:pic>
        <p:nvPicPr>
          <p:cNvPr id="24" name="Graphic 23" descr="Checkmark with solid fill">
            <a:extLst>
              <a:ext uri="{FF2B5EF4-FFF2-40B4-BE49-F238E27FC236}">
                <a16:creationId xmlns:a16="http://schemas.microsoft.com/office/drawing/2014/main" id="{494317EC-6A9B-4DE2-3753-B8EC963ACF6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4501581"/>
            <a:ext cx="685800" cy="685800"/>
          </a:xfrm>
          <a:prstGeom prst="rect">
            <a:avLst/>
          </a:prstGeom>
        </p:spPr>
      </p:pic>
    </p:spTree>
    <p:extLst>
      <p:ext uri="{BB962C8B-B14F-4D97-AF65-F5344CB8AC3E}">
        <p14:creationId xmlns:p14="http://schemas.microsoft.com/office/powerpoint/2010/main" val="1209007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a:endCxn id="32" idx="1"/>
          </p:cNvCxnSpPr>
          <p:nvPr/>
        </p:nvCxnSpPr>
        <p:spPr bwMode="auto">
          <a:xfrm>
            <a:off x="7239000" y="1028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Arrow Connector 34"/>
          <p:cNvCxnSpPr>
            <a:endCxn id="34" idx="1"/>
          </p:cNvCxnSpPr>
          <p:nvPr/>
        </p:nvCxnSpPr>
        <p:spPr bwMode="auto">
          <a:xfrm>
            <a:off x="7239000" y="2171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 name="Content Placeholder 2"/>
          <p:cNvSpPr>
            <a:spLocks noGrp="1"/>
          </p:cNvSpPr>
          <p:nvPr>
            <p:ph idx="1"/>
          </p:nvPr>
        </p:nvSpPr>
        <p:spPr>
          <a:xfrm>
            <a:off x="381000" y="2336799"/>
            <a:ext cx="11658600" cy="4216401"/>
          </a:xfrm>
        </p:spPr>
        <p:txBody>
          <a:bodyPr>
            <a:normAutofit/>
          </a:bodyPr>
          <a:lstStyle/>
          <a:p>
            <a:r>
              <a:rPr lang="en-US" dirty="0"/>
              <a:t>Fixed-Priority Scheduling</a:t>
            </a:r>
          </a:p>
          <a:p>
            <a:pPr lvl="1"/>
            <a:r>
              <a:rPr lang="en-US" dirty="0"/>
              <a:t>Each job is assigned a fixed priority</a:t>
            </a:r>
          </a:p>
          <a:p>
            <a:pPr lvl="1"/>
            <a:r>
              <a:rPr lang="en-US" dirty="0"/>
              <a:t>Run the highest-priority job in the ready queue at any given time (</a:t>
            </a:r>
            <a:r>
              <a:rPr lang="en-GB" dirty="0"/>
              <a:t>may be </a:t>
            </a:r>
            <a:r>
              <a:rPr lang="en-GB" dirty="0" err="1"/>
              <a:t>preemptive</a:t>
            </a:r>
            <a:r>
              <a:rPr lang="en-GB" dirty="0"/>
              <a:t> or non-</a:t>
            </a:r>
            <a:r>
              <a:rPr lang="en-GB" dirty="0" err="1"/>
              <a:t>preemptive</a:t>
            </a:r>
            <a:r>
              <a:rPr lang="en-US" dirty="0"/>
              <a:t>)</a:t>
            </a:r>
          </a:p>
          <a:p>
            <a:pPr lvl="1"/>
            <a:r>
              <a:rPr lang="en-US" dirty="0"/>
              <a:t>Jobs of equal priority are scheduled with RR</a:t>
            </a:r>
          </a:p>
          <a:p>
            <a:r>
              <a:rPr lang="en-GB" dirty="0"/>
              <a:t>SJF/SRTF are special cases of priority-based scheduling where priority is the predicted (remaining) job execution time</a:t>
            </a:r>
          </a:p>
          <a:p>
            <a:r>
              <a:rPr lang="en-GB" dirty="0"/>
              <a:t>Problem: starvation – low priority jobs may never execute</a:t>
            </a:r>
          </a:p>
          <a:p>
            <a:pPr lvl="1"/>
            <a:r>
              <a:rPr lang="en-GB" dirty="0"/>
              <a:t>Sometimes this is the desired </a:t>
            </a:r>
            <a:r>
              <a:rPr lang="en-GB" dirty="0" err="1"/>
              <a:t>behavior</a:t>
            </a:r>
            <a:r>
              <a:rPr lang="en-GB" dirty="0"/>
              <a:t>!</a:t>
            </a:r>
            <a:endParaRPr lang="en-US" dirty="0"/>
          </a:p>
        </p:txBody>
      </p:sp>
      <p:sp>
        <p:nvSpPr>
          <p:cNvPr id="4" name="Rectangle 3"/>
          <p:cNvSpPr/>
          <p:nvPr/>
        </p:nvSpPr>
        <p:spPr bwMode="auto">
          <a:xfrm>
            <a:off x="3124200" y="838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3</a:t>
            </a:r>
          </a:p>
        </p:txBody>
      </p:sp>
      <p:sp>
        <p:nvSpPr>
          <p:cNvPr id="5" name="Rectangle 4"/>
          <p:cNvSpPr/>
          <p:nvPr/>
        </p:nvSpPr>
        <p:spPr bwMode="auto">
          <a:xfrm>
            <a:off x="3124200" y="1219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2</a:t>
            </a:r>
          </a:p>
        </p:txBody>
      </p:sp>
      <p:sp>
        <p:nvSpPr>
          <p:cNvPr id="6" name="Rectangle 5"/>
          <p:cNvSpPr/>
          <p:nvPr/>
        </p:nvSpPr>
        <p:spPr bwMode="auto">
          <a:xfrm>
            <a:off x="3124200" y="1600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1</a:t>
            </a:r>
          </a:p>
        </p:txBody>
      </p:sp>
      <p:sp>
        <p:nvSpPr>
          <p:cNvPr id="7" name="Rectangle 6"/>
          <p:cNvSpPr/>
          <p:nvPr/>
        </p:nvSpPr>
        <p:spPr bwMode="auto">
          <a:xfrm>
            <a:off x="3124200" y="1981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0</a:t>
            </a:r>
          </a:p>
        </p:txBody>
      </p:sp>
      <p:sp>
        <p:nvSpPr>
          <p:cNvPr id="8" name="Rectangle 7"/>
          <p:cNvSpPr/>
          <p:nvPr/>
        </p:nvSpPr>
        <p:spPr bwMode="auto">
          <a:xfrm>
            <a:off x="50292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5</a:t>
            </a:r>
          </a:p>
        </p:txBody>
      </p:sp>
      <p:sp>
        <p:nvSpPr>
          <p:cNvPr id="9" name="Rectangle 8"/>
          <p:cNvSpPr/>
          <p:nvPr/>
        </p:nvSpPr>
        <p:spPr bwMode="auto">
          <a:xfrm>
            <a:off x="63627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6</a:t>
            </a:r>
          </a:p>
        </p:txBody>
      </p:sp>
      <p:sp>
        <p:nvSpPr>
          <p:cNvPr id="13" name="Rectangle 12"/>
          <p:cNvSpPr/>
          <p:nvPr/>
        </p:nvSpPr>
        <p:spPr bwMode="auto">
          <a:xfrm>
            <a:off x="50292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1</a:t>
            </a:r>
          </a:p>
        </p:txBody>
      </p:sp>
      <p:sp>
        <p:nvSpPr>
          <p:cNvPr id="16" name="Rectangle 15"/>
          <p:cNvSpPr/>
          <p:nvPr/>
        </p:nvSpPr>
        <p:spPr bwMode="auto">
          <a:xfrm>
            <a:off x="6362700" y="8509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2</a:t>
            </a:r>
          </a:p>
        </p:txBody>
      </p:sp>
      <p:cxnSp>
        <p:nvCxnSpPr>
          <p:cNvPr id="26" name="Straight Arrow Connector 25"/>
          <p:cNvCxnSpPr/>
          <p:nvPr/>
        </p:nvCxnSpPr>
        <p:spPr bwMode="auto">
          <a:xfrm>
            <a:off x="4483100" y="21590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Straight Arrow Connector 27"/>
          <p:cNvCxnSpPr/>
          <p:nvPr/>
        </p:nvCxnSpPr>
        <p:spPr bwMode="auto">
          <a:xfrm>
            <a:off x="4495800" y="1041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Straight Arrow Connector 28"/>
          <p:cNvCxnSpPr>
            <a:endCxn id="16" idx="1"/>
          </p:cNvCxnSpPr>
          <p:nvPr/>
        </p:nvCxnSpPr>
        <p:spPr bwMode="auto">
          <a:xfrm>
            <a:off x="5930900" y="10414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p:cNvCxnSpPr/>
          <p:nvPr/>
        </p:nvCxnSpPr>
        <p:spPr bwMode="auto">
          <a:xfrm>
            <a:off x="5911850" y="2171700"/>
            <a:ext cx="4699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Rectangle 31"/>
          <p:cNvSpPr/>
          <p:nvPr/>
        </p:nvSpPr>
        <p:spPr bwMode="auto">
          <a:xfrm>
            <a:off x="76708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3</a:t>
            </a:r>
          </a:p>
        </p:txBody>
      </p:sp>
      <p:sp>
        <p:nvSpPr>
          <p:cNvPr id="34" name="Rectangle 33"/>
          <p:cNvSpPr/>
          <p:nvPr/>
        </p:nvSpPr>
        <p:spPr bwMode="auto">
          <a:xfrm>
            <a:off x="76708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7</a:t>
            </a:r>
          </a:p>
        </p:txBody>
      </p:sp>
      <p:sp>
        <p:nvSpPr>
          <p:cNvPr id="36" name="Rectangle 35"/>
          <p:cNvSpPr/>
          <p:nvPr/>
        </p:nvSpPr>
        <p:spPr bwMode="auto">
          <a:xfrm>
            <a:off x="5029200" y="1219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4</a:t>
            </a:r>
          </a:p>
        </p:txBody>
      </p:sp>
      <p:cxnSp>
        <p:nvCxnSpPr>
          <p:cNvPr id="37" name="Straight Arrow Connector 36"/>
          <p:cNvCxnSpPr/>
          <p:nvPr/>
        </p:nvCxnSpPr>
        <p:spPr bwMode="auto">
          <a:xfrm>
            <a:off x="4495800" y="1422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Title 9"/>
          <p:cNvSpPr>
            <a:spLocks noGrp="1"/>
          </p:cNvSpPr>
          <p:nvPr>
            <p:ph type="title"/>
          </p:nvPr>
        </p:nvSpPr>
        <p:spPr>
          <a:xfrm>
            <a:off x="152400" y="152400"/>
            <a:ext cx="11887200" cy="533400"/>
          </a:xfrm>
        </p:spPr>
        <p:txBody>
          <a:bodyPr/>
          <a:lstStyle/>
          <a:p>
            <a:r>
              <a:rPr lang="en-US" dirty="0"/>
              <a:t>Fixed-Priority Scheduling</a:t>
            </a:r>
          </a:p>
        </p:txBody>
      </p:sp>
    </p:spTree>
    <p:extLst>
      <p:ext uri="{BB962C8B-B14F-4D97-AF65-F5344CB8AC3E}">
        <p14:creationId xmlns:p14="http://schemas.microsoft.com/office/powerpoint/2010/main" val="1033393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BF1-A711-D6B4-0621-2438F4322032}"/>
              </a:ext>
            </a:extLst>
          </p:cNvPr>
          <p:cNvSpPr>
            <a:spLocks noGrp="1"/>
          </p:cNvSpPr>
          <p:nvPr>
            <p:ph type="title"/>
          </p:nvPr>
        </p:nvSpPr>
        <p:spPr/>
        <p:txBody>
          <a:bodyPr/>
          <a:lstStyle/>
          <a:p>
            <a:r>
              <a:rPr lang="en-GB" dirty="0"/>
              <a:t>Multi-Level Queue Scheduling</a:t>
            </a:r>
            <a:endParaRPr lang="en-SE" dirty="0"/>
          </a:p>
        </p:txBody>
      </p:sp>
      <p:sp>
        <p:nvSpPr>
          <p:cNvPr id="3" name="Content Placeholder 2">
            <a:extLst>
              <a:ext uri="{FF2B5EF4-FFF2-40B4-BE49-F238E27FC236}">
                <a16:creationId xmlns:a16="http://schemas.microsoft.com/office/drawing/2014/main" id="{3C455D0D-C69C-5F9E-9035-D9DD5409B131}"/>
              </a:ext>
            </a:extLst>
          </p:cNvPr>
          <p:cNvSpPr>
            <a:spLocks noGrp="1"/>
          </p:cNvSpPr>
          <p:nvPr>
            <p:ph idx="1"/>
          </p:nvPr>
        </p:nvSpPr>
        <p:spPr>
          <a:xfrm>
            <a:off x="244273" y="914400"/>
            <a:ext cx="5318327" cy="5791200"/>
          </a:xfrm>
        </p:spPr>
        <p:txBody>
          <a:bodyPr>
            <a:normAutofit fontScale="92500" lnSpcReduction="20000"/>
          </a:bodyPr>
          <a:lstStyle/>
          <a:p>
            <a:r>
              <a:rPr lang="en-GB" dirty="0"/>
              <a:t>Ready queue is partitioned into multiple queues, each with different priority</a:t>
            </a:r>
          </a:p>
          <a:p>
            <a:pPr lvl="1"/>
            <a:r>
              <a:rPr lang="en-GB" dirty="0"/>
              <a:t>Higher priority queues often considered “foreground” tasks</a:t>
            </a:r>
          </a:p>
          <a:p>
            <a:r>
              <a:rPr lang="en-GB" dirty="0"/>
              <a:t>Each queue has its own scheduling algorithm</a:t>
            </a:r>
          </a:p>
          <a:p>
            <a:pPr lvl="1"/>
            <a:r>
              <a:rPr lang="en-GB" dirty="0"/>
              <a:t>e.g., foreground queue (interactive jobs/processes) with RR scheduling;  background queue (batch jobs/processes) with FCFS scheduling</a:t>
            </a:r>
          </a:p>
          <a:p>
            <a:pPr lvl="1"/>
            <a:r>
              <a:rPr lang="en-GB" dirty="0"/>
              <a:t>Sometimes multiple RR priorities with quantum increasing exponentially </a:t>
            </a:r>
            <a:br>
              <a:rPr lang="en-GB" dirty="0"/>
            </a:br>
            <a:r>
              <a:rPr lang="en-GB" dirty="0"/>
              <a:t>(highest:1ms, next: 2ms, next: 4ms, etc)</a:t>
            </a:r>
          </a:p>
          <a:p>
            <a:r>
              <a:rPr lang="en-GB" dirty="0"/>
              <a:t>Scheduling between the queues</a:t>
            </a:r>
          </a:p>
          <a:p>
            <a:pPr lvl="1"/>
            <a:r>
              <a:rPr lang="en-GB" dirty="0"/>
              <a:t>Fixed priority, e.g., serve all from foreground queue, then from background queue</a:t>
            </a:r>
          </a:p>
          <a:p>
            <a:endParaRPr lang="en-SE" dirty="0"/>
          </a:p>
        </p:txBody>
      </p:sp>
      <p:pic>
        <p:nvPicPr>
          <p:cNvPr id="4" name="Picture 6">
            <a:extLst>
              <a:ext uri="{FF2B5EF4-FFF2-40B4-BE49-F238E27FC236}">
                <a16:creationId xmlns:a16="http://schemas.microsoft.com/office/drawing/2014/main" id="{A0499A1E-0D4A-1A51-E5B0-02442694021A}"/>
              </a:ext>
            </a:extLst>
          </p:cNvPr>
          <p:cNvPicPr>
            <a:picLocks noChangeAspect="1" noChangeArrowheads="1"/>
          </p:cNvPicPr>
          <p:nvPr/>
        </p:nvPicPr>
        <p:blipFill>
          <a:blip r:embed="rId3" cstate="print"/>
          <a:srcRect l="232" t="6743" r="459" b="6743"/>
          <a:stretch>
            <a:fillRect/>
          </a:stretch>
        </p:blipFill>
        <p:spPr bwMode="auto">
          <a:xfrm>
            <a:off x="5715000" y="1295400"/>
            <a:ext cx="6232727" cy="409651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65961428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Multi-Level Feedback </a:t>
            </a:r>
            <a:r>
              <a:rPr lang="en-GB" dirty="0"/>
              <a:t>Queue </a:t>
            </a:r>
            <a:r>
              <a:rPr lang="en-US" altLang="ko-KR" dirty="0"/>
              <a:t>Scheduling</a:t>
            </a:r>
          </a:p>
        </p:txBody>
      </p:sp>
      <p:sp>
        <p:nvSpPr>
          <p:cNvPr id="627715" name="Rectangle 3"/>
          <p:cNvSpPr>
            <a:spLocks noGrp="1" noChangeArrowheads="1"/>
          </p:cNvSpPr>
          <p:nvPr>
            <p:ph type="body" idx="1"/>
          </p:nvPr>
        </p:nvSpPr>
        <p:spPr>
          <a:xfrm>
            <a:off x="609600" y="703994"/>
            <a:ext cx="11430000" cy="2730582"/>
          </a:xfrm>
        </p:spPr>
        <p:txBody>
          <a:bodyPr>
            <a:normAutofit/>
          </a:bodyPr>
          <a:lstStyle/>
          <a:p>
            <a:r>
              <a:rPr lang="en-GB" altLang="ko-KR" dirty="0"/>
              <a:t>Based on Multi-Level Queue Scheduling, but dynamically adjust each job’s priority as follows:</a:t>
            </a:r>
          </a:p>
          <a:p>
            <a:pPr lvl="1"/>
            <a:r>
              <a:rPr lang="en-GB" altLang="ko-KR" dirty="0"/>
              <a:t>It starts in highest-priority queue</a:t>
            </a:r>
          </a:p>
          <a:p>
            <a:pPr lvl="1"/>
            <a:r>
              <a:rPr lang="en-GB" altLang="ko-KR" dirty="0"/>
              <a:t>If quantum expires before the CPU burst finishes, drop down one level</a:t>
            </a:r>
          </a:p>
          <a:p>
            <a:pPr lvl="1"/>
            <a:r>
              <a:rPr lang="en-GB" altLang="ko-KR" dirty="0"/>
              <a:t>If it blocks for I/O before quantum expires, push up one level (or to top, depending on implementation)</a:t>
            </a:r>
          </a:p>
          <a:p>
            <a:endParaRPr lang="en-US" altLang="ko-KR" dirty="0"/>
          </a:p>
        </p:txBody>
      </p:sp>
      <p:pic>
        <p:nvPicPr>
          <p:cNvPr id="13321"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l="610" t="10027" r="1016" b="9756"/>
          <a:stretch>
            <a:fillRect/>
          </a:stretch>
        </p:blipFill>
        <p:spPr bwMode="auto">
          <a:xfrm>
            <a:off x="2514600" y="3256693"/>
            <a:ext cx="6553200" cy="3276600"/>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2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7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7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7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The Scheduling Problem</a:t>
            </a:r>
          </a:p>
        </p:txBody>
      </p:sp>
      <p:sp>
        <p:nvSpPr>
          <p:cNvPr id="575491" name="Rectangle 3"/>
          <p:cNvSpPr>
            <a:spLocks noGrp="1" noChangeArrowheads="1"/>
          </p:cNvSpPr>
          <p:nvPr>
            <p:ph type="body" idx="1"/>
          </p:nvPr>
        </p:nvSpPr>
        <p:spPr>
          <a:xfrm>
            <a:off x="838200" y="3886200"/>
            <a:ext cx="11049000" cy="23622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Scheduling</a:t>
            </a:r>
            <a:r>
              <a:rPr lang="en-US" altLang="ko-KR" dirty="0">
                <a:ea typeface="굴림" panose="020B0600000101010101" pitchFamily="34" charset="-127"/>
              </a:rPr>
              <a:t>: </a:t>
            </a:r>
            <a:r>
              <a:rPr lang="en-GB" altLang="ko-KR" dirty="0">
                <a:ea typeface="굴림" panose="020B0600000101010101" pitchFamily="34" charset="-127"/>
              </a:rPr>
              <a:t>When multiple jobs are ready, the scheduling algorithm decides which one is given access to the CPU</a:t>
            </a:r>
          </a:p>
          <a:p>
            <a:pPr lvl="1">
              <a:lnSpc>
                <a:spcPct val="80000"/>
              </a:lnSpc>
              <a:spcBef>
                <a:spcPct val="20000"/>
              </a:spcBef>
            </a:pPr>
            <a:r>
              <a:rPr lang="en-US" altLang="ko-KR" dirty="0">
                <a:ea typeface="굴림" panose="020B0600000101010101" pitchFamily="34" charset="-127"/>
              </a:rPr>
              <a:t>We use the term “job” to refer to a runnable entity  in the OS, which may be a process or a thread</a:t>
            </a:r>
          </a:p>
          <a:p>
            <a:pPr>
              <a:lnSpc>
                <a:spcPct val="85000"/>
              </a:lnSpc>
              <a:spcBef>
                <a:spcPct val="20000"/>
              </a:spcBef>
            </a:pPr>
            <a:endParaRPr lang="ko-KR" altLang="en-US" dirty="0">
              <a:ea typeface="굴림" panose="020B0600000101010101" pitchFamily="34" charset="-127"/>
            </a:endParaRPr>
          </a:p>
        </p:txBody>
      </p:sp>
      <p:pic>
        <p:nvPicPr>
          <p:cNvPr id="1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l="665" t="11595" r="888" b="12131"/>
          <a:stretch>
            <a:fillRect/>
          </a:stretch>
        </p:blipFill>
        <p:spPr bwMode="auto">
          <a:xfrm>
            <a:off x="1199275" y="876300"/>
            <a:ext cx="4876800" cy="2819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413" name="Group 5"/>
          <p:cNvGrpSpPr>
            <a:grpSpLocks/>
          </p:cNvGrpSpPr>
          <p:nvPr/>
        </p:nvGrpSpPr>
        <p:grpSpPr bwMode="auto">
          <a:xfrm>
            <a:off x="6781800" y="1839912"/>
            <a:ext cx="4953000" cy="609600"/>
            <a:chOff x="672" y="2352"/>
            <a:chExt cx="4569" cy="528"/>
          </a:xfrm>
        </p:grpSpPr>
        <p:sp>
          <p:nvSpPr>
            <p:cNvPr id="17416" name="Rectangle 6"/>
            <p:cNvSpPr>
              <a:spLocks noChangeArrowheads="1"/>
            </p:cNvSpPr>
            <p:nvPr/>
          </p:nvSpPr>
          <p:spPr bwMode="auto">
            <a:xfrm>
              <a:off x="672" y="2352"/>
              <a:ext cx="816"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zh-CN" sz="1800" dirty="0"/>
                <a:t>T1</a:t>
              </a:r>
              <a:endParaRPr lang="en-US" altLang="en-US" sz="1800" dirty="0"/>
            </a:p>
          </p:txBody>
        </p:sp>
        <p:sp>
          <p:nvSpPr>
            <p:cNvPr id="17417" name="Rectangle 7"/>
            <p:cNvSpPr>
              <a:spLocks noChangeArrowheads="1"/>
            </p:cNvSpPr>
            <p:nvPr/>
          </p:nvSpPr>
          <p:spPr bwMode="auto">
            <a:xfrm>
              <a:off x="1488" y="2352"/>
              <a:ext cx="1200"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sp>
          <p:nvSpPr>
            <p:cNvPr id="17418" name="Rectangle 8"/>
            <p:cNvSpPr>
              <a:spLocks noChangeArrowheads="1"/>
            </p:cNvSpPr>
            <p:nvPr/>
          </p:nvSpPr>
          <p:spPr bwMode="auto">
            <a:xfrm>
              <a:off x="2688" y="2352"/>
              <a:ext cx="816" cy="528"/>
            </a:xfrm>
            <a:prstGeom prst="rect">
              <a:avLst/>
            </a:prstGeom>
            <a:solidFill>
              <a:srgbClr val="FFFF00"/>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T3</a:t>
              </a:r>
            </a:p>
          </p:txBody>
        </p:sp>
        <p:sp>
          <p:nvSpPr>
            <p:cNvPr id="17419" name="Rectangle 9"/>
            <p:cNvSpPr>
              <a:spLocks noChangeArrowheads="1"/>
            </p:cNvSpPr>
            <p:nvPr/>
          </p:nvSpPr>
          <p:spPr bwMode="auto">
            <a:xfrm>
              <a:off x="3495" y="2352"/>
              <a:ext cx="1104"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T1</a:t>
              </a:r>
            </a:p>
          </p:txBody>
        </p:sp>
        <p:sp>
          <p:nvSpPr>
            <p:cNvPr id="17420" name="Rectangle 10"/>
            <p:cNvSpPr>
              <a:spLocks noChangeArrowheads="1"/>
            </p:cNvSpPr>
            <p:nvPr/>
          </p:nvSpPr>
          <p:spPr bwMode="auto">
            <a:xfrm>
              <a:off x="4608" y="2352"/>
              <a:ext cx="633"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grpSp>
      <p:sp>
        <p:nvSpPr>
          <p:cNvPr id="17414" name="Text Box 11"/>
          <p:cNvSpPr txBox="1">
            <a:spLocks noChangeArrowheads="1"/>
          </p:cNvSpPr>
          <p:nvPr/>
        </p:nvSpPr>
        <p:spPr bwMode="auto">
          <a:xfrm>
            <a:off x="7277100" y="2447925"/>
            <a:ext cx="1171178"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l">
              <a:lnSpc>
                <a:spcPct val="100000"/>
              </a:lnSpc>
              <a:spcBef>
                <a:spcPct val="0"/>
              </a:spcBef>
              <a:buSzTx/>
              <a:buFontTx/>
              <a:buNone/>
            </a:pPr>
            <a:r>
              <a:rPr lang="en-US" altLang="en-US" sz="2800"/>
              <a:t>Time </a:t>
            </a:r>
          </a:p>
        </p:txBody>
      </p:sp>
      <p:sp>
        <p:nvSpPr>
          <p:cNvPr id="17415" name="Line 12"/>
          <p:cNvSpPr>
            <a:spLocks noChangeShapeType="1"/>
          </p:cNvSpPr>
          <p:nvPr/>
        </p:nvSpPr>
        <p:spPr bwMode="auto">
          <a:xfrm>
            <a:off x="8432800" y="2754312"/>
            <a:ext cx="17885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804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5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8AA-C1BC-A5E9-3830-3BCDAEF4E0D7}"/>
              </a:ext>
            </a:extLst>
          </p:cNvPr>
          <p:cNvSpPr>
            <a:spLocks noGrp="1"/>
          </p:cNvSpPr>
          <p:nvPr>
            <p:ph type="title"/>
          </p:nvPr>
        </p:nvSpPr>
        <p:spPr/>
        <p:txBody>
          <a:bodyPr/>
          <a:lstStyle/>
          <a:p>
            <a:r>
              <a:rPr lang="en-GB" dirty="0"/>
              <a:t>Multi-Level Feedback Queue Scheduling Discussions</a:t>
            </a:r>
            <a:endParaRPr lang="en-SE" dirty="0"/>
          </a:p>
        </p:txBody>
      </p:sp>
      <p:sp>
        <p:nvSpPr>
          <p:cNvPr id="3" name="Content Placeholder 2">
            <a:extLst>
              <a:ext uri="{FF2B5EF4-FFF2-40B4-BE49-F238E27FC236}">
                <a16:creationId xmlns:a16="http://schemas.microsoft.com/office/drawing/2014/main" id="{6B8ED377-DFCA-3EBA-854C-31350B849E4B}"/>
              </a:ext>
            </a:extLst>
          </p:cNvPr>
          <p:cNvSpPr>
            <a:spLocks noGrp="1"/>
          </p:cNvSpPr>
          <p:nvPr>
            <p:ph idx="1"/>
          </p:nvPr>
        </p:nvSpPr>
        <p:spPr>
          <a:xfrm>
            <a:off x="812800" y="914400"/>
            <a:ext cx="10566400" cy="5791200"/>
          </a:xfrm>
        </p:spPr>
        <p:txBody>
          <a:bodyPr>
            <a:normAutofit/>
          </a:bodyPr>
          <a:lstStyle/>
          <a:p>
            <a:r>
              <a:rPr lang="en-GB" sz="3200" dirty="0"/>
              <a:t>MLFQ approximates SRTF:</a:t>
            </a:r>
          </a:p>
          <a:p>
            <a:pPr lvl="1"/>
            <a:r>
              <a:rPr lang="en-GB" sz="2800" dirty="0"/>
              <a:t>Long-running CPU-bound jobs/processes are punished and drop down like a rock</a:t>
            </a:r>
          </a:p>
          <a:p>
            <a:pPr lvl="1"/>
            <a:r>
              <a:rPr lang="en-GB" sz="2800" dirty="0"/>
              <a:t>Short-running I/O-bound processes are rewarded and stay near top</a:t>
            </a:r>
          </a:p>
          <a:p>
            <a:pPr lvl="1"/>
            <a:r>
              <a:rPr lang="en-GB" sz="2800" dirty="0"/>
              <a:t>No need for prediction of job </a:t>
            </a:r>
            <a:r>
              <a:rPr lang="en-GB" sz="2800" dirty="0" err="1"/>
              <a:t>éxecution</a:t>
            </a:r>
            <a:r>
              <a:rPr lang="en-GB" sz="2800" dirty="0"/>
              <a:t> time; rely on past </a:t>
            </a:r>
            <a:r>
              <a:rPr lang="en-GB" sz="2800" dirty="0" err="1"/>
              <a:t>behavior</a:t>
            </a:r>
            <a:r>
              <a:rPr lang="en-GB" sz="2800" dirty="0"/>
              <a:t> to make decision</a:t>
            </a:r>
          </a:p>
          <a:p>
            <a:r>
              <a:rPr lang="en-GB" sz="3200" dirty="0"/>
              <a:t>User can game the scheduler:</a:t>
            </a:r>
          </a:p>
          <a:p>
            <a:pPr lvl="1"/>
            <a:r>
              <a:rPr lang="en-GB" sz="2800" dirty="0"/>
              <a:t>e.g., put in a bunch of meaningless I/O like </a:t>
            </a:r>
            <a:r>
              <a:rPr lang="en-GB" sz="2800" dirty="0" err="1"/>
              <a:t>printf</a:t>
            </a:r>
            <a:r>
              <a:rPr lang="en-GB" sz="2800" dirty="0"/>
              <a:t>() to keep process in the high-priority queue</a:t>
            </a:r>
          </a:p>
          <a:p>
            <a:pPr lvl="1"/>
            <a:r>
              <a:rPr lang="en-GB" sz="2800" dirty="0"/>
              <a:t>Of course, if everyone did this, this trick wouldn’t work!</a:t>
            </a:r>
          </a:p>
          <a:p>
            <a:endParaRPr lang="en-SE" sz="3200" dirty="0"/>
          </a:p>
        </p:txBody>
      </p:sp>
    </p:spTree>
    <p:extLst>
      <p:ext uri="{BB962C8B-B14F-4D97-AF65-F5344CB8AC3E}">
        <p14:creationId xmlns:p14="http://schemas.microsoft.com/office/powerpoint/2010/main" val="382909181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Conclusion</a:t>
            </a:r>
          </a:p>
        </p:txBody>
      </p:sp>
      <p:sp>
        <p:nvSpPr>
          <p:cNvPr id="70659" name="Rectangle 3"/>
          <p:cNvSpPr>
            <a:spLocks noGrp="1" noChangeArrowheads="1"/>
          </p:cNvSpPr>
          <p:nvPr>
            <p:ph type="body" idx="1"/>
          </p:nvPr>
        </p:nvSpPr>
        <p:spPr>
          <a:xfrm>
            <a:off x="685800" y="914400"/>
            <a:ext cx="10668000" cy="5638800"/>
          </a:xfrm>
        </p:spPr>
        <p:txBody>
          <a:bodyPr>
            <a:normAutofit fontScale="92500" lnSpcReduction="10000"/>
          </a:bodyPr>
          <a:lstStyle/>
          <a:p>
            <a:pPr>
              <a:lnSpc>
                <a:spcPct val="80000"/>
              </a:lnSpc>
              <a:spcBef>
                <a:spcPct val="20000"/>
              </a:spcBef>
            </a:pPr>
            <a:r>
              <a:rPr lang="en-GB" altLang="ko-KR" dirty="0">
                <a:solidFill>
                  <a:schemeClr val="hlink"/>
                </a:solidFill>
                <a:ea typeface="굴림" panose="020B0600000101010101" pitchFamily="34" charset="-127"/>
              </a:rPr>
              <a:t>FCFS Scheduling:</a:t>
            </a:r>
          </a:p>
          <a:p>
            <a:pPr lvl="1">
              <a:lnSpc>
                <a:spcPct val="80000"/>
              </a:lnSpc>
              <a:spcBef>
                <a:spcPct val="20000"/>
              </a:spcBef>
            </a:pPr>
            <a:r>
              <a:rPr lang="en-GB" altLang="ko-KR" dirty="0">
                <a:ea typeface="굴림" panose="020B0600000101010101" pitchFamily="34" charset="-127"/>
              </a:rPr>
              <a:t>Run jobs in the order of arrival</a:t>
            </a:r>
          </a:p>
          <a:p>
            <a:pPr lvl="1">
              <a:lnSpc>
                <a:spcPct val="80000"/>
              </a:lnSpc>
              <a:spcBef>
                <a:spcPct val="20000"/>
              </a:spcBef>
            </a:pPr>
            <a:r>
              <a:rPr lang="en-GB" altLang="ko-KR" dirty="0">
                <a:ea typeface="굴림" panose="020B0600000101010101" pitchFamily="34" charset="-127"/>
              </a:rPr>
              <a:t>Cons: Short jobs can get stuck behind long ones</a:t>
            </a:r>
          </a:p>
          <a:p>
            <a:pPr>
              <a:lnSpc>
                <a:spcPct val="80000"/>
              </a:lnSpc>
              <a:spcBef>
                <a:spcPct val="20000"/>
              </a:spcBef>
            </a:pPr>
            <a:r>
              <a:rPr lang="en-US" altLang="ko-KR" dirty="0">
                <a:solidFill>
                  <a:schemeClr val="hlink"/>
                </a:solidFill>
                <a:ea typeface="굴림" panose="020B0600000101010101" pitchFamily="34" charset="-127"/>
              </a:rPr>
              <a:t>Round-Robin Scheduling</a:t>
            </a:r>
            <a:r>
              <a:rPr lang="en-US" altLang="ko-KR" dirty="0">
                <a:ea typeface="굴림" panose="020B0600000101010101" pitchFamily="34" charset="-127"/>
              </a:rPr>
              <a:t>: </a:t>
            </a:r>
          </a:p>
          <a:p>
            <a:pPr lvl="1">
              <a:lnSpc>
                <a:spcPct val="80000"/>
              </a:lnSpc>
              <a:spcBef>
                <a:spcPct val="20000"/>
              </a:spcBef>
            </a:pPr>
            <a:r>
              <a:rPr lang="en-US" altLang="ko-KR" dirty="0">
                <a:ea typeface="굴림" panose="020B0600000101010101" pitchFamily="34" charset="-127"/>
              </a:rPr>
              <a:t>Give each thread a small amount of CPU time when it executes; cycle between all ready threads</a:t>
            </a:r>
          </a:p>
          <a:p>
            <a:pPr lvl="1">
              <a:lnSpc>
                <a:spcPct val="80000"/>
              </a:lnSpc>
              <a:spcBef>
                <a:spcPct val="20000"/>
              </a:spcBef>
            </a:pPr>
            <a:r>
              <a:rPr lang="en-US" altLang="ko-KR" dirty="0">
                <a:ea typeface="굴림" panose="020B0600000101010101" pitchFamily="34" charset="-127"/>
              </a:rPr>
              <a:t>Pros: Better for short jobs </a:t>
            </a:r>
          </a:p>
          <a:p>
            <a:pPr>
              <a:lnSpc>
                <a:spcPct val="85000"/>
              </a:lnSpc>
              <a:spcBef>
                <a:spcPct val="20000"/>
              </a:spcBef>
            </a:pPr>
            <a:r>
              <a:rPr lang="en-US" altLang="ko-KR" dirty="0">
                <a:solidFill>
                  <a:srgbClr val="FF0000"/>
                </a:solidFill>
                <a:ea typeface="굴림" panose="020B0600000101010101" pitchFamily="34" charset="-127"/>
              </a:rPr>
              <a:t>Shortest Job First (SJF)/Shortest Remaining Time First (SRTF):</a:t>
            </a:r>
          </a:p>
          <a:p>
            <a:pPr lvl="1">
              <a:lnSpc>
                <a:spcPct val="85000"/>
              </a:lnSpc>
              <a:spcBef>
                <a:spcPct val="20000"/>
              </a:spcBef>
            </a:pPr>
            <a:r>
              <a:rPr lang="en-US" altLang="ko-KR" dirty="0">
                <a:ea typeface="굴림" panose="020B0600000101010101" pitchFamily="34" charset="-127"/>
              </a:rPr>
              <a:t>Run whatever job has the least execution time/least remaining execution time</a:t>
            </a:r>
          </a:p>
          <a:p>
            <a:pPr lvl="1">
              <a:lnSpc>
                <a:spcPct val="80000"/>
              </a:lnSpc>
              <a:spcBef>
                <a:spcPct val="20000"/>
              </a:spcBef>
            </a:pPr>
            <a:r>
              <a:rPr lang="en-US" altLang="ko-KR" dirty="0">
                <a:ea typeface="굴림" panose="020B0600000101010101" pitchFamily="34" charset="-127"/>
              </a:rPr>
              <a:t>Pros: Optimal (in terms of average response time) </a:t>
            </a:r>
          </a:p>
          <a:p>
            <a:pPr lvl="1">
              <a:lnSpc>
                <a:spcPct val="80000"/>
              </a:lnSpc>
              <a:spcBef>
                <a:spcPct val="20000"/>
              </a:spcBef>
            </a:pPr>
            <a:r>
              <a:rPr lang="en-US" altLang="ko-KR" dirty="0">
                <a:ea typeface="굴림" panose="020B0600000101010101" pitchFamily="34" charset="-127"/>
              </a:rPr>
              <a:t>Cons: Hard to predict execution time, Unfair</a:t>
            </a:r>
          </a:p>
          <a:p>
            <a:pPr>
              <a:lnSpc>
                <a:spcPct val="80000"/>
              </a:lnSpc>
              <a:spcBef>
                <a:spcPct val="20000"/>
              </a:spcBef>
            </a:pPr>
            <a:r>
              <a:rPr lang="en-GB" altLang="ko-KR" dirty="0">
                <a:solidFill>
                  <a:srgbClr val="FF0000"/>
                </a:solidFill>
                <a:ea typeface="굴림" panose="020B0600000101010101" pitchFamily="34" charset="-127"/>
              </a:rPr>
              <a:t>Priority-Based Scheduling</a:t>
            </a:r>
          </a:p>
          <a:p>
            <a:pPr lvl="1">
              <a:lnSpc>
                <a:spcPct val="80000"/>
              </a:lnSpc>
              <a:spcBef>
                <a:spcPct val="20000"/>
              </a:spcBef>
            </a:pPr>
            <a:r>
              <a:rPr lang="en-GB" altLang="ko-KR" dirty="0">
                <a:ea typeface="굴림" panose="020B0600000101010101" pitchFamily="34" charset="-127"/>
              </a:rPr>
              <a:t>Each job is assigned a fixed priority</a:t>
            </a:r>
          </a:p>
          <a:p>
            <a:pPr>
              <a:lnSpc>
                <a:spcPct val="80000"/>
              </a:lnSpc>
              <a:spcBef>
                <a:spcPct val="20000"/>
              </a:spcBef>
            </a:pPr>
            <a:r>
              <a:rPr lang="en-GB" altLang="ko-KR" dirty="0">
                <a:solidFill>
                  <a:srgbClr val="FF0000"/>
                </a:solidFill>
                <a:ea typeface="굴림" panose="020B0600000101010101" pitchFamily="34" charset="-127"/>
              </a:rPr>
              <a:t>Multi-Level Queue Scheduling</a:t>
            </a:r>
          </a:p>
          <a:p>
            <a:pPr lvl="1">
              <a:lnSpc>
                <a:spcPct val="80000"/>
              </a:lnSpc>
              <a:spcBef>
                <a:spcPct val="20000"/>
              </a:spcBef>
            </a:pPr>
            <a:r>
              <a:rPr lang="en-GB" altLang="ko-KR" dirty="0">
                <a:ea typeface="굴림" panose="020B0600000101010101" pitchFamily="34" charset="-127"/>
              </a:rPr>
              <a:t>Multiple queues of different priorities </a:t>
            </a:r>
            <a:r>
              <a:rPr lang="en-US" altLang="ko-KR" dirty="0">
                <a:ea typeface="굴림" panose="020B0600000101010101" pitchFamily="34" charset="-127"/>
              </a:rPr>
              <a:t>and scheduling algorithms</a:t>
            </a:r>
          </a:p>
          <a:p>
            <a:pPr>
              <a:lnSpc>
                <a:spcPct val="80000"/>
              </a:lnSpc>
              <a:spcBef>
                <a:spcPct val="20000"/>
              </a:spcBef>
            </a:pPr>
            <a:r>
              <a:rPr lang="en-US" altLang="ko-KR" dirty="0">
                <a:solidFill>
                  <a:srgbClr val="FF0000"/>
                </a:solidFill>
                <a:ea typeface="굴림" panose="020B0600000101010101" pitchFamily="34" charset="-127"/>
              </a:rPr>
              <a:t>Multi-Level Feedback Queue Scheduling:</a:t>
            </a:r>
          </a:p>
          <a:p>
            <a:pPr lvl="1">
              <a:lnSpc>
                <a:spcPct val="80000"/>
              </a:lnSpc>
              <a:spcBef>
                <a:spcPct val="20000"/>
              </a:spcBef>
            </a:pPr>
            <a:r>
              <a:rPr lang="en-US" altLang="ko-KR" dirty="0">
                <a:ea typeface="굴림" panose="020B0600000101010101" pitchFamily="34" charset="-127"/>
              </a:rPr>
              <a:t>Automatic promotion/demotion of jobs between queues to approximate SJF/SRTF</a:t>
            </a:r>
          </a:p>
          <a:p>
            <a:pPr marL="0" indent="0">
              <a:lnSpc>
                <a:spcPct val="80000"/>
              </a:lnSpc>
              <a:spcBef>
                <a:spcPct val="20000"/>
              </a:spcBef>
              <a:buNone/>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buFontTx/>
              <a:buNone/>
            </a:pPr>
            <a:endParaRPr lang="en-US" altLang="ko-KR" dirty="0">
              <a:ea typeface="굴림" panose="020B0600000101010101" pitchFamily="34" charset="-127"/>
            </a:endParaRPr>
          </a:p>
        </p:txBody>
      </p:sp>
    </p:spTree>
    <p:extLst>
      <p:ext uri="{BB962C8B-B14F-4D97-AF65-F5344CB8AC3E}">
        <p14:creationId xmlns:p14="http://schemas.microsoft.com/office/powerpoint/2010/main" val="872332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6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659">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65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E47-E755-D8D7-2307-141A4D13F4B7}"/>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DF12604F-ED2E-C039-AA55-F51482EAF0D5}"/>
              </a:ext>
            </a:extLst>
          </p:cNvPr>
          <p:cNvSpPr>
            <a:spLocks noGrp="1"/>
          </p:cNvSpPr>
          <p:nvPr>
            <p:ph idx="1"/>
          </p:nvPr>
        </p:nvSpPr>
        <p:spPr>
          <a:xfrm>
            <a:off x="812800" y="914400"/>
            <a:ext cx="10566400" cy="2590800"/>
          </a:xfrm>
        </p:spPr>
        <p:txBody>
          <a:bodyPr>
            <a:normAutofit fontScale="92500"/>
          </a:bodyPr>
          <a:lstStyle/>
          <a:p>
            <a:r>
              <a:rPr lang="en-GB" dirty="0"/>
              <a:t>With non-</a:t>
            </a:r>
            <a:r>
              <a:rPr lang="en-GB" dirty="0" err="1"/>
              <a:t>preemptive</a:t>
            </a:r>
            <a:r>
              <a:rPr lang="en-GB" dirty="0"/>
              <a:t> scheduling, once the CPU has been allocated to a process, it keeps the CPU until it releases the CPU either by terminating or by blocking for IO.</a:t>
            </a:r>
          </a:p>
          <a:p>
            <a:r>
              <a:rPr lang="en-GB" dirty="0"/>
              <a:t>With </a:t>
            </a:r>
            <a:r>
              <a:rPr lang="en-GB" dirty="0" err="1"/>
              <a:t>preemptive</a:t>
            </a:r>
            <a:r>
              <a:rPr lang="en-GB" dirty="0"/>
              <a:t> scheduling, the OS can forcibly remove a process from the CPU without its cooperation </a:t>
            </a:r>
          </a:p>
          <a:p>
            <a:r>
              <a:rPr lang="en-GB" dirty="0"/>
              <a:t>Transition from “running” to “ready” only exists for </a:t>
            </a:r>
            <a:r>
              <a:rPr lang="en-GB" dirty="0" err="1"/>
              <a:t>preemptive</a:t>
            </a:r>
            <a:r>
              <a:rPr lang="en-GB" dirty="0"/>
              <a:t> scheduling</a:t>
            </a:r>
          </a:p>
          <a:p>
            <a:endParaRPr lang="en-SE" dirty="0"/>
          </a:p>
        </p:txBody>
      </p:sp>
      <p:pic>
        <p:nvPicPr>
          <p:cNvPr id="4" name="Picture 3">
            <a:extLst>
              <a:ext uri="{FF2B5EF4-FFF2-40B4-BE49-F238E27FC236}">
                <a16:creationId xmlns:a16="http://schemas.microsoft.com/office/drawing/2014/main" id="{5AF0685F-0057-DDB3-4BA9-53B076FD13A1}"/>
              </a:ext>
            </a:extLst>
          </p:cNvPr>
          <p:cNvPicPr>
            <a:picLocks noChangeAspect="1" noChangeArrowheads="1"/>
          </p:cNvPicPr>
          <p:nvPr/>
        </p:nvPicPr>
        <p:blipFill>
          <a:blip r:embed="rId3" cstate="print"/>
          <a:srcRect l="459" t="24142" r="690" b="24419"/>
          <a:stretch>
            <a:fillRect/>
          </a:stretch>
        </p:blipFill>
        <p:spPr bwMode="auto">
          <a:xfrm>
            <a:off x="2895600" y="3657600"/>
            <a:ext cx="7543801" cy="2944057"/>
          </a:xfrm>
          <a:prstGeom prst="rect">
            <a:avLst/>
          </a:prstGeom>
          <a:noFill/>
          <a:ln w="38100" cmpd="dbl">
            <a:solidFill>
              <a:srgbClr val="CC6600"/>
            </a:solidFill>
            <a:miter lim="800000"/>
            <a:headEnd/>
            <a:tailEnd/>
          </a:ln>
          <a:effectLst/>
        </p:spPr>
      </p:pic>
      <p:sp>
        <p:nvSpPr>
          <p:cNvPr id="5" name="Rectangle 4">
            <a:extLst>
              <a:ext uri="{FF2B5EF4-FFF2-40B4-BE49-F238E27FC236}">
                <a16:creationId xmlns:a16="http://schemas.microsoft.com/office/drawing/2014/main" id="{7B7D62BC-8A0E-7E57-C34E-C0F12FA32567}"/>
              </a:ext>
            </a:extLst>
          </p:cNvPr>
          <p:cNvSpPr/>
          <p:nvPr/>
        </p:nvSpPr>
        <p:spPr bwMode="auto">
          <a:xfrm>
            <a:off x="5867400" y="3733800"/>
            <a:ext cx="1524000" cy="685800"/>
          </a:xfrm>
          <a:prstGeom prst="rect">
            <a:avLst/>
          </a:prstGeom>
          <a:no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39360539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473-329B-A3D7-ADC4-F9AA586D8DE1}"/>
              </a:ext>
            </a:extLst>
          </p:cNvPr>
          <p:cNvSpPr>
            <a:spLocks noGrp="1"/>
          </p:cNvSpPr>
          <p:nvPr>
            <p:ph type="title"/>
          </p:nvPr>
        </p:nvSpPr>
        <p:spPr/>
        <p:txBody>
          <a:bodyPr/>
          <a:lstStyle/>
          <a:p>
            <a:r>
              <a:rPr lang="en-GB" dirty="0"/>
              <a:t>Performance Metrics</a:t>
            </a:r>
            <a:endParaRPr lang="en-SE" dirty="0"/>
          </a:p>
        </p:txBody>
      </p:sp>
      <p:sp>
        <p:nvSpPr>
          <p:cNvPr id="3" name="Content Placeholder 2">
            <a:extLst>
              <a:ext uri="{FF2B5EF4-FFF2-40B4-BE49-F238E27FC236}">
                <a16:creationId xmlns:a16="http://schemas.microsoft.com/office/drawing/2014/main" id="{63C81626-1FCC-B3FB-F5B0-DCEA7F970F6A}"/>
              </a:ext>
            </a:extLst>
          </p:cNvPr>
          <p:cNvSpPr>
            <a:spLocks noGrp="1"/>
          </p:cNvSpPr>
          <p:nvPr>
            <p:ph idx="1"/>
          </p:nvPr>
        </p:nvSpPr>
        <p:spPr/>
        <p:txBody>
          <a:bodyPr>
            <a:normAutofit fontScale="85000" lnSpcReduction="20000"/>
          </a:bodyPr>
          <a:lstStyle/>
          <a:p>
            <a:r>
              <a:rPr lang="en-GB" dirty="0"/>
              <a:t>Response time: the total time taken for a job to complete its execution, starting from the moment it arrives until it finishes. It includes all phases of the process lifecycle: waiting in queues, execution on the CPU, and any I/O operations. It can be calculated as </a:t>
            </a:r>
            <a:r>
              <a:rPr lang="en-GB" dirty="0" err="1"/>
              <a:t>CompletionTime</a:t>
            </a:r>
            <a:r>
              <a:rPr lang="en-GB" dirty="0"/>
              <a:t> – </a:t>
            </a:r>
            <a:r>
              <a:rPr lang="en-GB" dirty="0" err="1"/>
              <a:t>ArrivalTime</a:t>
            </a:r>
            <a:r>
              <a:rPr lang="en-GB" dirty="0"/>
              <a:t>.</a:t>
            </a:r>
          </a:p>
          <a:p>
            <a:pPr lvl="1"/>
            <a:r>
              <a:rPr lang="en-GB" sz="2600" dirty="0"/>
              <a:t>Also called turn-around time</a:t>
            </a:r>
          </a:p>
          <a:p>
            <a:r>
              <a:rPr lang="en-GB" dirty="0"/>
              <a:t>Initial waiting time: the time a job spends waiting in the ready queue before it gets its first chance to execute on the CPU</a:t>
            </a:r>
          </a:p>
          <a:p>
            <a:r>
              <a:rPr lang="en-GB" dirty="0"/>
              <a:t>CPU utilization: percent of time when CPU is busy</a:t>
            </a:r>
          </a:p>
          <a:p>
            <a:r>
              <a:rPr lang="en-GB" dirty="0"/>
              <a:t>Throughput: # of jobs that complete their execution per time unit</a:t>
            </a:r>
          </a:p>
          <a:p>
            <a:r>
              <a:rPr lang="en-GB" dirty="0"/>
              <a:t>Different systems may have different requirements</a:t>
            </a:r>
          </a:p>
          <a:p>
            <a:pPr lvl="1"/>
            <a:r>
              <a:rPr lang="en-GB" sz="2600" dirty="0"/>
              <a:t>Maximize CPU utilization</a:t>
            </a:r>
          </a:p>
          <a:p>
            <a:pPr lvl="1"/>
            <a:r>
              <a:rPr lang="en-GB" sz="2600" dirty="0"/>
              <a:t>Maximize Throughput</a:t>
            </a:r>
          </a:p>
          <a:p>
            <a:pPr lvl="1"/>
            <a:r>
              <a:rPr lang="en-GB" sz="2600" dirty="0"/>
              <a:t>Minimize Average Response time</a:t>
            </a:r>
          </a:p>
          <a:p>
            <a:pPr lvl="1"/>
            <a:r>
              <a:rPr lang="en-GB" sz="2600" dirty="0"/>
              <a:t>Minimize Average Waiting time</a:t>
            </a:r>
          </a:p>
          <a:p>
            <a:pPr lvl="1"/>
            <a:r>
              <a:rPr lang="en-GB" sz="2600" dirty="0"/>
              <a:t>Typically, these goals cannot be achieved simultaneously by a single scheduling algorithm</a:t>
            </a:r>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1186312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DE2-40BD-8F52-60F9-814359555D2A}"/>
              </a:ext>
            </a:extLst>
          </p:cNvPr>
          <p:cNvSpPr>
            <a:spLocks noGrp="1"/>
          </p:cNvSpPr>
          <p:nvPr>
            <p:ph type="title"/>
          </p:nvPr>
        </p:nvSpPr>
        <p:spPr/>
        <p:txBody>
          <a:bodyPr/>
          <a:lstStyle/>
          <a:p>
            <a:r>
              <a:rPr lang="en-GB" dirty="0"/>
              <a:t>Common Scheduling Algorithms</a:t>
            </a:r>
            <a:endParaRPr lang="en-SE" dirty="0"/>
          </a:p>
        </p:txBody>
      </p:sp>
      <p:sp>
        <p:nvSpPr>
          <p:cNvPr id="3" name="Content Placeholder 2">
            <a:extLst>
              <a:ext uri="{FF2B5EF4-FFF2-40B4-BE49-F238E27FC236}">
                <a16:creationId xmlns:a16="http://schemas.microsoft.com/office/drawing/2014/main" id="{7ABC6B48-7D92-9E4B-1EC6-8D890D52FE91}"/>
              </a:ext>
            </a:extLst>
          </p:cNvPr>
          <p:cNvSpPr>
            <a:spLocks noGrp="1"/>
          </p:cNvSpPr>
          <p:nvPr>
            <p:ph idx="1"/>
          </p:nvPr>
        </p:nvSpPr>
        <p:spPr/>
        <p:txBody>
          <a:bodyPr/>
          <a:lstStyle/>
          <a:p>
            <a:r>
              <a:rPr lang="en-GB" dirty="0"/>
              <a:t>First-Come-First-Served (FCFS) Scheduling </a:t>
            </a:r>
          </a:p>
          <a:p>
            <a:r>
              <a:rPr lang="en-GB" dirty="0"/>
              <a:t>Round-Robin (RR) Scheduling </a:t>
            </a:r>
          </a:p>
          <a:p>
            <a:r>
              <a:rPr lang="en-GB" dirty="0"/>
              <a:t>Shortest-Job-First (SJF) Scheduling </a:t>
            </a:r>
          </a:p>
          <a:p>
            <a:r>
              <a:rPr lang="en-GB" dirty="0"/>
              <a:t>Priority-Based Scheduling </a:t>
            </a:r>
          </a:p>
          <a:p>
            <a:r>
              <a:rPr lang="en-GB" dirty="0"/>
              <a:t>Multilevel Queue Scheduling </a:t>
            </a:r>
          </a:p>
          <a:p>
            <a:r>
              <a:rPr lang="en-GB" dirty="0"/>
              <a:t>Multilevel Feedback-Queue Scheduling</a:t>
            </a:r>
          </a:p>
        </p:txBody>
      </p:sp>
    </p:spTree>
    <p:extLst>
      <p:ext uri="{BB962C8B-B14F-4D97-AF65-F5344CB8AC3E}">
        <p14:creationId xmlns:p14="http://schemas.microsoft.com/office/powerpoint/2010/main" val="10667324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858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0269537" y="4624387"/>
            <a:ext cx="17351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1828801" y="228600"/>
            <a:ext cx="8689975" cy="457200"/>
          </a:xfrm>
        </p:spPr>
        <p:txBody>
          <a:bodyPr/>
          <a:lstStyle/>
          <a:p>
            <a:r>
              <a:rPr lang="en-US" altLang="ko-KR" dirty="0">
                <a:ea typeface="굴림" panose="020B0600000101010101" pitchFamily="34" charset="-127"/>
              </a:rPr>
              <a:t>First-Come, First-Served (FCFS) Scheduling</a:t>
            </a:r>
          </a:p>
        </p:txBody>
      </p:sp>
      <mc:AlternateContent xmlns:mc="http://schemas.openxmlformats.org/markup-compatibility/2006" xmlns:a14="http://schemas.microsoft.com/office/drawing/2010/main">
        <mc:Choice Requires="a14">
          <p:sp>
            <p:nvSpPr>
              <p:cNvPr id="578563" name="Rectangle 3"/>
              <p:cNvSpPr>
                <a:spLocks noGrp="1" noChangeArrowheads="1"/>
              </p:cNvSpPr>
              <p:nvPr>
                <p:ph type="body" idx="1"/>
              </p:nvPr>
            </p:nvSpPr>
            <p:spPr>
              <a:xfrm>
                <a:off x="1143000" y="685800"/>
                <a:ext cx="9829800" cy="6248400"/>
              </a:xfrm>
            </p:spPr>
            <p:txBody>
              <a:bodyPr>
                <a:normAutofit/>
              </a:bodyPr>
              <a:lstStyle/>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First-Come, First-Served (FCFS)</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Also “First In, First Out” (FIFO) or “Run until done”</a:t>
                </a:r>
              </a:p>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Example:</a:t>
                </a:r>
                <a:r>
                  <a:rPr lang="en-US" altLang="ko-KR" sz="20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1</a:t>
                </a:r>
                <a:r>
                  <a:rPr lang="en-US" altLang="ko-KR" sz="2000" dirty="0">
                    <a:ea typeface="굴림" panose="020B0600000101010101" pitchFamily="34" charset="-127"/>
                  </a:rPr>
                  <a:t>	24</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a:t>
                </a:r>
                <a:r>
                  <a:rPr lang="en-US" altLang="ko-KR" sz="2000" dirty="0">
                    <a:ea typeface="굴림" panose="020B0600000101010101" pitchFamily="34" charset="-127"/>
                  </a:rPr>
                  <a:t> 	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3</a:t>
                </a:r>
                <a:r>
                  <a:rPr lang="en-US" altLang="ko-KR" sz="2000" i="1" baseline="-25000" dirty="0">
                    <a:ea typeface="굴림" panose="020B0600000101010101" pitchFamily="34" charset="-127"/>
                  </a:rPr>
                  <a:t> </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Suppose jobs arrive in the order: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i="1" dirty="0">
                    <a:ea typeface="굴림" panose="020B0600000101010101" pitchFamily="34" charset="-127"/>
                  </a:rPr>
                  <a:t> </a:t>
                </a:r>
                <a:r>
                  <a:rPr lang="en-US" altLang="ko-KR" dirty="0">
                    <a:ea typeface="굴림" panose="020B0600000101010101" pitchFamily="34" charset="-127"/>
                  </a:rPr>
                  <a:t>at</a:t>
                </a:r>
                <a:r>
                  <a:rPr lang="en-US" altLang="ko-KR" i="1" dirty="0">
                    <a:ea typeface="굴림" panose="020B0600000101010101" pitchFamily="34" charset="-127"/>
                  </a:rPr>
                  <a:t> </a:t>
                </a:r>
                <a:r>
                  <a:rPr lang="en-US" altLang="ko-KR" dirty="0">
                    <a:ea typeface="굴림" panose="020B0600000101010101" pitchFamily="34" charset="-127"/>
                  </a:rPr>
                  <a:t>time</a:t>
                </a:r>
                <a:r>
                  <a:rPr lang="en-US" altLang="ko-KR" i="1" dirty="0">
                    <a:ea typeface="굴림" panose="020B0600000101010101" pitchFamily="34" charset="-127"/>
                  </a:rPr>
                  <a:t> </a:t>
                </a:r>
                <a:r>
                  <a:rPr lang="en-US" altLang="ko-KR" dirty="0">
                    <a:ea typeface="굴림" panose="020B0600000101010101" pitchFamily="34" charset="-127"/>
                  </a:rPr>
                  <a:t>0, i.e.,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arrives at time 0,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arrives at time </a:t>
                </a:r>
                <a14:m>
                  <m:oMath xmlns:m="http://schemas.openxmlformats.org/officeDocument/2006/math">
                    <m:r>
                      <a:rPr lang="en-GB" altLang="ko-KR">
                        <a:latin typeface="Cambria Math" panose="02040503050406030204" pitchFamily="18" charset="0"/>
                        <a:ea typeface="굴림" panose="020B0600000101010101" pitchFamily="34" charset="-127"/>
                      </a:rPr>
                      <m:t>𝜖</m:t>
                    </m:r>
                  </m:oMath>
                </a14:m>
                <a:r>
                  <a:rPr lang="en-US" altLang="ko-KR" dirty="0">
                    <a:ea typeface="굴림" panose="020B0600000101010101" pitchFamily="34" charset="-127"/>
                  </a:rPr>
                  <a:t>,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dirty="0">
                    <a:ea typeface="굴림" panose="020B0600000101010101" pitchFamily="34" charset="-127"/>
                  </a:rPr>
                  <a:t> arrives at time </a:t>
                </a:r>
                <a14:m>
                  <m:oMath xmlns:m="http://schemas.openxmlformats.org/officeDocument/2006/math">
                    <m:r>
                      <a:rPr lang="en-GB" altLang="ko-KR" b="0" i="1" smtClean="0">
                        <a:latin typeface="Cambria Math" panose="02040503050406030204" pitchFamily="18" charset="0"/>
                        <a:ea typeface="굴림" panose="020B0600000101010101" pitchFamily="34" charset="-127"/>
                      </a:rPr>
                      <m:t>2</m:t>
                    </m:r>
                    <m:r>
                      <a:rPr lang="en-GB" altLang="ko-KR" i="1">
                        <a:latin typeface="Cambria Math" panose="02040503050406030204" pitchFamily="18" charset="0"/>
                        <a:ea typeface="굴림" panose="020B0600000101010101" pitchFamily="34" charset="-127"/>
                      </a:rPr>
                      <m:t>𝜖</m:t>
                    </m:r>
                  </m:oMath>
                </a14:m>
                <a:br>
                  <a:rPr lang="en-US" altLang="ko-KR" i="1" baseline="-25000" dirty="0">
                    <a:ea typeface="굴림" panose="020B0600000101010101" pitchFamily="34" charset="-127"/>
                  </a:rPr>
                </a:br>
                <a:r>
                  <a:rPr lang="en-US" altLang="ko-KR" dirty="0">
                    <a:ea typeface="굴림" panose="020B0600000101010101" pitchFamily="34" charset="-127"/>
                  </a:rPr>
                  <a:t>The Gantt Chart for the schedule is:</a:t>
                </a:r>
                <a:br>
                  <a:rPr lang="en-US" altLang="ko-KR"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endParaRPr lang="en-US" altLang="ko-KR" sz="2000" dirty="0">
                  <a:ea typeface="굴림" panose="020B0600000101010101" pitchFamily="34" charset="-127"/>
                </a:endParaRPr>
              </a:p>
              <a:p>
                <a:pPr marL="742950" lvl="1" indent="-285750">
                  <a:lnSpc>
                    <a:spcPct val="60000"/>
                  </a:lnSpc>
                  <a:spcBef>
                    <a:spcPct val="20000"/>
                  </a:spcBef>
                  <a:tabLst>
                    <a:tab pos="3032125" algn="ctr"/>
                    <a:tab pos="4635500" algn="ctr"/>
                  </a:tabLst>
                </a:pPr>
                <a:r>
                  <a:rPr lang="en-US" altLang="ko-KR" dirty="0">
                    <a:ea typeface="굴림" panose="020B0600000101010101" pitchFamily="34" charset="-127"/>
                  </a:rPr>
                  <a:t>Initial waiting time for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0; for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24; for </a:t>
                </a: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 27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initial waiting time:  (0 + 24 + 27)/3 = 17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response time: (24 + 27 + 30)/3 = 27</a:t>
                </a:r>
              </a:p>
              <a:p>
                <a:pPr marL="342900" indent="-342900">
                  <a:lnSpc>
                    <a:spcPct val="80000"/>
                  </a:lnSpc>
                  <a:spcBef>
                    <a:spcPct val="20000"/>
                  </a:spcBef>
                  <a:tabLst>
                    <a:tab pos="3032125" algn="ctr"/>
                    <a:tab pos="4635500" algn="ctr"/>
                  </a:tabLst>
                </a:pPr>
                <a:r>
                  <a:rPr lang="en-US" altLang="ko-KR" i="1" dirty="0">
                    <a:solidFill>
                      <a:srgbClr val="FF0000"/>
                    </a:solidFill>
                    <a:ea typeface="굴림" panose="020B0600000101010101" pitchFamily="34" charset="-127"/>
                  </a:rPr>
                  <a:t>Convoy effect:</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short job stuck behind long job</a:t>
                </a:r>
              </a:p>
            </p:txBody>
          </p:sp>
        </mc:Choice>
        <mc:Fallback xmlns="">
          <p:sp>
            <p:nvSpPr>
              <p:cNvPr id="578563" name="Rectangle 3"/>
              <p:cNvSpPr>
                <a:spLocks noGrp="1" noRot="1" noChangeAspect="1" noMove="1" noResize="1" noEditPoints="1" noAdjustHandles="1" noChangeArrowheads="1" noChangeShapeType="1" noTextEdit="1"/>
              </p:cNvSpPr>
              <p:nvPr>
                <p:ph type="body" idx="1"/>
              </p:nvPr>
            </p:nvSpPr>
            <p:spPr>
              <a:xfrm>
                <a:off x="1143000" y="685800"/>
                <a:ext cx="9829800" cy="6248400"/>
              </a:xfrm>
              <a:blipFill>
                <a:blip r:embed="rId4"/>
                <a:stretch>
                  <a:fillRect l="-1365" t="-2341"/>
                </a:stretch>
              </a:blipFill>
            </p:spPr>
            <p:txBody>
              <a:bodyPr/>
              <a:lstStyle/>
              <a:p>
                <a:r>
                  <a:rPr lang="en-SE">
                    <a:noFill/>
                  </a:rPr>
                  <a:t> </a:t>
                </a:r>
              </a:p>
            </p:txBody>
          </p:sp>
        </mc:Fallback>
      </mc:AlternateContent>
      <p:grpSp>
        <p:nvGrpSpPr>
          <p:cNvPr id="578579" name="Group 19"/>
          <p:cNvGrpSpPr>
            <a:grpSpLocks/>
          </p:cNvGrpSpPr>
          <p:nvPr/>
        </p:nvGrpSpPr>
        <p:grpSpPr bwMode="auto">
          <a:xfrm>
            <a:off x="2667000" y="3671887"/>
            <a:ext cx="5556250" cy="1128713"/>
            <a:chOff x="1104" y="3408"/>
            <a:chExt cx="3500" cy="711"/>
          </a:xfrm>
        </p:grpSpPr>
        <p:sp>
          <p:nvSpPr>
            <p:cNvPr id="20486" name="Rectangle 5"/>
            <p:cNvSpPr>
              <a:spLocks noChangeArrowheads="1"/>
            </p:cNvSpPr>
            <p:nvPr/>
          </p:nvSpPr>
          <p:spPr bwMode="auto">
            <a:xfrm>
              <a:off x="1208" y="3408"/>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0487" name="Text Box 6"/>
            <p:cNvSpPr txBox="1">
              <a:spLocks noChangeArrowheads="1"/>
            </p:cNvSpPr>
            <p:nvPr/>
          </p:nvSpPr>
          <p:spPr bwMode="auto">
            <a:xfrm>
              <a:off x="2024"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1</a:t>
              </a:r>
              <a:endParaRPr lang="en-US" altLang="ko-KR" sz="1800" b="0">
                <a:latin typeface="Helvetica" panose="020B0604020202020204" pitchFamily="34" charset="0"/>
                <a:ea typeface="굴림" panose="020B0600000101010101" pitchFamily="34" charset="-127"/>
              </a:endParaRPr>
            </a:p>
          </p:txBody>
        </p:sp>
        <p:sp>
          <p:nvSpPr>
            <p:cNvPr id="20488" name="Text Box 7"/>
            <p:cNvSpPr txBox="1">
              <a:spLocks noChangeArrowheads="1"/>
            </p:cNvSpPr>
            <p:nvPr/>
          </p:nvSpPr>
          <p:spPr bwMode="auto">
            <a:xfrm>
              <a:off x="3512"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2</a:t>
              </a:r>
              <a:endParaRPr lang="en-US" altLang="ko-KR" sz="1800" b="0">
                <a:latin typeface="Helvetica" panose="020B0604020202020204" pitchFamily="34" charset="0"/>
                <a:ea typeface="굴림" panose="020B0600000101010101" pitchFamily="34" charset="-127"/>
              </a:endParaRPr>
            </a:p>
          </p:txBody>
        </p:sp>
        <p:sp>
          <p:nvSpPr>
            <p:cNvPr id="20489" name="Text Box 8"/>
            <p:cNvSpPr txBox="1">
              <a:spLocks noChangeArrowheads="1"/>
            </p:cNvSpPr>
            <p:nvPr/>
          </p:nvSpPr>
          <p:spPr bwMode="auto">
            <a:xfrm>
              <a:off x="4088"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3</a:t>
              </a:r>
              <a:endParaRPr lang="en-US" altLang="ko-KR" sz="1800" b="0">
                <a:latin typeface="Helvetica" panose="020B0604020202020204" pitchFamily="34" charset="0"/>
                <a:ea typeface="굴림" panose="020B0600000101010101" pitchFamily="34" charset="-127"/>
              </a:endParaRPr>
            </a:p>
          </p:txBody>
        </p:sp>
        <p:sp>
          <p:nvSpPr>
            <p:cNvPr id="20490" name="Line 9"/>
            <p:cNvSpPr>
              <a:spLocks noChangeShapeType="1"/>
            </p:cNvSpPr>
            <p:nvPr/>
          </p:nvSpPr>
          <p:spPr bwMode="auto">
            <a:xfrm>
              <a:off x="1208"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0"/>
            <p:cNvSpPr>
              <a:spLocks noChangeShapeType="1"/>
            </p:cNvSpPr>
            <p:nvPr/>
          </p:nvSpPr>
          <p:spPr bwMode="auto">
            <a:xfrm>
              <a:off x="45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1"/>
            <p:cNvSpPr>
              <a:spLocks noChangeShapeType="1"/>
            </p:cNvSpPr>
            <p:nvPr/>
          </p:nvSpPr>
          <p:spPr bwMode="auto">
            <a:xfrm>
              <a:off x="3320"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2"/>
            <p:cNvSpPr>
              <a:spLocks noChangeShapeType="1"/>
            </p:cNvSpPr>
            <p:nvPr/>
          </p:nvSpPr>
          <p:spPr bwMode="auto">
            <a:xfrm>
              <a:off x="389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3"/>
            <p:cNvSpPr>
              <a:spLocks noChangeShapeType="1"/>
            </p:cNvSpPr>
            <p:nvPr/>
          </p:nvSpPr>
          <p:spPr bwMode="auto">
            <a:xfrm>
              <a:off x="33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4"/>
            <p:cNvSpPr>
              <a:spLocks noChangeShapeType="1"/>
            </p:cNvSpPr>
            <p:nvPr/>
          </p:nvSpPr>
          <p:spPr bwMode="auto">
            <a:xfrm>
              <a:off x="3896"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5"/>
            <p:cNvSpPr txBox="1">
              <a:spLocks noChangeArrowheads="1"/>
            </p:cNvSpPr>
            <p:nvPr/>
          </p:nvSpPr>
          <p:spPr bwMode="auto">
            <a:xfrm>
              <a:off x="3176"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24</a:t>
              </a:r>
            </a:p>
          </p:txBody>
        </p:sp>
        <p:sp>
          <p:nvSpPr>
            <p:cNvPr id="20497" name="Text Box 16"/>
            <p:cNvSpPr txBox="1">
              <a:spLocks noChangeArrowheads="1"/>
            </p:cNvSpPr>
            <p:nvPr/>
          </p:nvSpPr>
          <p:spPr bwMode="auto">
            <a:xfrm>
              <a:off x="3752"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27</a:t>
              </a:r>
            </a:p>
          </p:txBody>
        </p:sp>
        <p:sp>
          <p:nvSpPr>
            <p:cNvPr id="20498" name="Text Box 17"/>
            <p:cNvSpPr txBox="1">
              <a:spLocks noChangeArrowheads="1"/>
            </p:cNvSpPr>
            <p:nvPr/>
          </p:nvSpPr>
          <p:spPr bwMode="auto">
            <a:xfrm>
              <a:off x="4328"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30</a:t>
              </a:r>
            </a:p>
          </p:txBody>
        </p:sp>
        <p:sp>
          <p:nvSpPr>
            <p:cNvPr id="20499" name="Text Box 18"/>
            <p:cNvSpPr txBox="1">
              <a:spLocks noChangeArrowheads="1"/>
            </p:cNvSpPr>
            <p:nvPr/>
          </p:nvSpPr>
          <p:spPr bwMode="auto">
            <a:xfrm>
              <a:off x="1104" y="38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0</a:t>
              </a:r>
            </a:p>
          </p:txBody>
        </p:sp>
      </p:grpSp>
    </p:spTree>
    <p:extLst>
      <p:ext uri="{BB962C8B-B14F-4D97-AF65-F5344CB8AC3E}">
        <p14:creationId xmlns:p14="http://schemas.microsoft.com/office/powerpoint/2010/main" val="287259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8580"/>
                                        </p:tgtEl>
                                        <p:attrNameLst>
                                          <p:attrName>style.visibility</p:attrName>
                                        </p:attrNameLst>
                                      </p:cBhvr>
                                      <p:to>
                                        <p:strVal val="visible"/>
                                      </p:to>
                                    </p:set>
                                    <p:anim calcmode="lin" valueType="num">
                                      <p:cBhvr additive="base">
                                        <p:cTn id="7" dur="500" fill="hold"/>
                                        <p:tgtEl>
                                          <p:spTgt spid="578580"/>
                                        </p:tgtEl>
                                        <p:attrNameLst>
                                          <p:attrName>ppt_x</p:attrName>
                                        </p:attrNameLst>
                                      </p:cBhvr>
                                      <p:tavLst>
                                        <p:tav tm="0">
                                          <p:val>
                                            <p:strVal val="1+#ppt_w/2"/>
                                          </p:val>
                                        </p:tav>
                                        <p:tav tm="100000">
                                          <p:val>
                                            <p:strVal val="#ppt_x"/>
                                          </p:val>
                                        </p:tav>
                                      </p:tavLst>
                                    </p:anim>
                                    <p:anim calcmode="lin" valueType="num">
                                      <p:cBhvr additive="base">
                                        <p:cTn id="8" dur="500" fill="hold"/>
                                        <p:tgtEl>
                                          <p:spTgt spid="578580"/>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7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0800" y="152400"/>
            <a:ext cx="7162800" cy="533400"/>
          </a:xfrm>
        </p:spPr>
        <p:txBody>
          <a:bodyPr/>
          <a:lstStyle/>
          <a:p>
            <a:r>
              <a:rPr lang="en-US" altLang="ko-KR" dirty="0"/>
              <a:t>FCFS Scheduling (Cont.)</a:t>
            </a:r>
          </a:p>
        </p:txBody>
      </p:sp>
      <p:sp>
        <p:nvSpPr>
          <p:cNvPr id="579587" name="Rectangle 3"/>
          <p:cNvSpPr>
            <a:spLocks noGrp="1" noChangeArrowheads="1"/>
          </p:cNvSpPr>
          <p:nvPr>
            <p:ph type="body" idx="1"/>
          </p:nvPr>
        </p:nvSpPr>
        <p:spPr>
          <a:xfrm>
            <a:off x="914400" y="637940"/>
            <a:ext cx="10287000" cy="6143861"/>
          </a:xfrm>
        </p:spPr>
        <p:txBody>
          <a:bodyPr>
            <a:normAutofit/>
          </a:bodyPr>
          <a:lstStyle/>
          <a:p>
            <a:r>
              <a:rPr lang="en-US" altLang="ko-KR" dirty="0"/>
              <a:t>Example continued:</a:t>
            </a:r>
          </a:p>
          <a:p>
            <a:pPr lvl="1"/>
            <a:r>
              <a:rPr lang="en-US" altLang="ko-KR" dirty="0"/>
              <a:t>Suppose that jobs arrive in the order: P2 , P3 , P1 at time 0:</a:t>
            </a:r>
            <a:br>
              <a:rPr lang="en-US" altLang="ko-KR" dirty="0"/>
            </a:br>
            <a:endParaRPr lang="en-US" altLang="ko-KR" dirty="0"/>
          </a:p>
          <a:p>
            <a:endParaRPr lang="en-US" altLang="ko-KR" dirty="0"/>
          </a:p>
          <a:p>
            <a:endParaRPr lang="en-US" altLang="ko-KR" dirty="0"/>
          </a:p>
          <a:p>
            <a:pPr lvl="1"/>
            <a:r>
              <a:rPr lang="en-US" altLang="ko-KR" dirty="0"/>
              <a:t>Initial waiting time for P1: 6; for P2: 0; for P3: 3</a:t>
            </a:r>
          </a:p>
          <a:p>
            <a:pPr lvl="1"/>
            <a:r>
              <a:rPr lang="en-US" altLang="ko-KR" dirty="0"/>
              <a:t>Average initial waiting time:   (6 + 0 + 3)/3 = 3 (vs. 17 before)</a:t>
            </a:r>
          </a:p>
          <a:p>
            <a:pPr lvl="1"/>
            <a:r>
              <a:rPr lang="en-US" altLang="ko-KR" dirty="0"/>
              <a:t>Average response time: (3 + 6 + 30)/3 = 13 (vs. 27 before)</a:t>
            </a:r>
          </a:p>
        </p:txBody>
      </p:sp>
      <p:grpSp>
        <p:nvGrpSpPr>
          <p:cNvPr id="579603" name="Group 19"/>
          <p:cNvGrpSpPr>
            <a:grpSpLocks/>
          </p:cNvGrpSpPr>
          <p:nvPr/>
        </p:nvGrpSpPr>
        <p:grpSpPr bwMode="auto">
          <a:xfrm>
            <a:off x="3270250" y="1676400"/>
            <a:ext cx="5575300" cy="1128712"/>
            <a:chOff x="1190" y="1641"/>
            <a:chExt cx="3512" cy="711"/>
          </a:xfrm>
        </p:grpSpPr>
        <p:sp>
          <p:nvSpPr>
            <p:cNvPr id="21509" name="Rectangle 5"/>
            <p:cNvSpPr>
              <a:spLocks noChangeArrowheads="1"/>
            </p:cNvSpPr>
            <p:nvPr/>
          </p:nvSpPr>
          <p:spPr bwMode="auto">
            <a:xfrm flipH="1">
              <a:off x="1286" y="1641"/>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1510" name="Text Box 6"/>
            <p:cNvSpPr txBox="1">
              <a:spLocks noChangeArrowheads="1"/>
            </p:cNvSpPr>
            <p:nvPr/>
          </p:nvSpPr>
          <p:spPr bwMode="auto">
            <a:xfrm flipH="1">
              <a:off x="3517"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endParaRPr lang="en-US" altLang="en-US" sz="2400" b="0">
                <a:latin typeface="Helvetica" panose="020B0604020202020204" pitchFamily="34" charset="0"/>
              </a:endParaRPr>
            </a:p>
          </p:txBody>
        </p:sp>
        <p:sp>
          <p:nvSpPr>
            <p:cNvPr id="21511" name="Text Box 7"/>
            <p:cNvSpPr txBox="1">
              <a:spLocks noChangeArrowheads="1"/>
            </p:cNvSpPr>
            <p:nvPr/>
          </p:nvSpPr>
          <p:spPr bwMode="auto">
            <a:xfrm flipH="1">
              <a:off x="2029"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endParaRPr lang="en-US" altLang="en-US" sz="2400" b="0">
                <a:latin typeface="Helvetica" panose="020B0604020202020204" pitchFamily="34" charset="0"/>
              </a:endParaRPr>
            </a:p>
          </p:txBody>
        </p:sp>
        <p:sp>
          <p:nvSpPr>
            <p:cNvPr id="21512" name="Text Box 8"/>
            <p:cNvSpPr txBox="1">
              <a:spLocks noChangeArrowheads="1"/>
            </p:cNvSpPr>
            <p:nvPr/>
          </p:nvSpPr>
          <p:spPr bwMode="auto">
            <a:xfrm flipH="1">
              <a:off x="1453"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2</a:t>
              </a:r>
              <a:endParaRPr lang="en-US" altLang="en-US" sz="2400" b="0" dirty="0">
                <a:latin typeface="Helvetica" panose="020B0604020202020204" pitchFamily="34" charset="0"/>
              </a:endParaRPr>
            </a:p>
          </p:txBody>
        </p:sp>
        <p:sp>
          <p:nvSpPr>
            <p:cNvPr id="21513" name="Line 9"/>
            <p:cNvSpPr>
              <a:spLocks noChangeShapeType="1"/>
            </p:cNvSpPr>
            <p:nvPr/>
          </p:nvSpPr>
          <p:spPr bwMode="auto">
            <a:xfrm flipH="1">
              <a:off x="4598"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flipH="1">
              <a:off x="1286"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5" name="Line 11"/>
            <p:cNvSpPr>
              <a:spLocks noChangeShapeType="1"/>
            </p:cNvSpPr>
            <p:nvPr/>
          </p:nvSpPr>
          <p:spPr bwMode="auto">
            <a:xfrm flipH="1">
              <a:off x="2486" y="1641"/>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1910" y="1641"/>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2486"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1910"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9" name="Text Box 15"/>
            <p:cNvSpPr txBox="1">
              <a:spLocks noChangeArrowheads="1"/>
            </p:cNvSpPr>
            <p:nvPr/>
          </p:nvSpPr>
          <p:spPr bwMode="auto">
            <a:xfrm flipH="1">
              <a:off x="2394"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a:t>
              </a:r>
            </a:p>
          </p:txBody>
        </p:sp>
        <p:sp>
          <p:nvSpPr>
            <p:cNvPr id="21520" name="Text Box 16"/>
            <p:cNvSpPr txBox="1">
              <a:spLocks noChangeArrowheads="1"/>
            </p:cNvSpPr>
            <p:nvPr/>
          </p:nvSpPr>
          <p:spPr bwMode="auto">
            <a:xfrm flipH="1">
              <a:off x="1818"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a:t>
              </a:r>
            </a:p>
          </p:txBody>
        </p:sp>
        <p:sp>
          <p:nvSpPr>
            <p:cNvPr id="21521" name="Text Box 17"/>
            <p:cNvSpPr txBox="1">
              <a:spLocks noChangeArrowheads="1"/>
            </p:cNvSpPr>
            <p:nvPr/>
          </p:nvSpPr>
          <p:spPr bwMode="auto">
            <a:xfrm flipH="1">
              <a:off x="4426" y="2121"/>
              <a:ext cx="27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30</a:t>
              </a:r>
            </a:p>
          </p:txBody>
        </p:sp>
        <p:sp>
          <p:nvSpPr>
            <p:cNvPr id="21522" name="Text Box 18"/>
            <p:cNvSpPr txBox="1">
              <a:spLocks noChangeArrowheads="1"/>
            </p:cNvSpPr>
            <p:nvPr/>
          </p:nvSpPr>
          <p:spPr bwMode="auto">
            <a:xfrm flipH="1">
              <a:off x="1190"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grpSp>
    </p:spTree>
    <p:extLst>
      <p:ext uri="{BB962C8B-B14F-4D97-AF65-F5344CB8AC3E}">
        <p14:creationId xmlns:p14="http://schemas.microsoft.com/office/powerpoint/2010/main" val="295895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5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9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9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BEDE-D0CC-2146-8D91-4FEBD0E97EA4}"/>
              </a:ext>
            </a:extLst>
          </p:cNvPr>
          <p:cNvSpPr>
            <a:spLocks noGrp="1"/>
          </p:cNvSpPr>
          <p:nvPr>
            <p:ph type="title"/>
          </p:nvPr>
        </p:nvSpPr>
        <p:spPr/>
        <p:txBody>
          <a:bodyPr/>
          <a:lstStyle/>
          <a:p>
            <a:r>
              <a:rPr lang="en-US" dirty="0"/>
              <a:t>Convoy Effect</a:t>
            </a:r>
          </a:p>
        </p:txBody>
      </p:sp>
      <p:sp>
        <p:nvSpPr>
          <p:cNvPr id="84" name="Content Placeholder 83">
            <a:extLst>
              <a:ext uri="{FF2B5EF4-FFF2-40B4-BE49-F238E27FC236}">
                <a16:creationId xmlns:a16="http://schemas.microsoft.com/office/drawing/2014/main" id="{2B884B67-9355-DA4A-AD67-4060BB4BD704}"/>
              </a:ext>
            </a:extLst>
          </p:cNvPr>
          <p:cNvSpPr>
            <a:spLocks noGrp="1"/>
          </p:cNvSpPr>
          <p:nvPr>
            <p:ph idx="1"/>
          </p:nvPr>
        </p:nvSpPr>
        <p:spPr>
          <a:xfrm>
            <a:off x="1336842" y="4102505"/>
            <a:ext cx="9326719" cy="1797289"/>
          </a:xfrm>
        </p:spPr>
        <p:txBody>
          <a:bodyPr/>
          <a:lstStyle/>
          <a:p>
            <a:r>
              <a:rPr lang="en-US" dirty="0"/>
              <a:t>With FCFS non-preemptive scheduling, convoys of small tasks tend to build up when a large one is running.</a:t>
            </a:r>
          </a:p>
        </p:txBody>
      </p:sp>
      <p:cxnSp>
        <p:nvCxnSpPr>
          <p:cNvPr id="5" name="Straight Arrow Connector 4">
            <a:extLst>
              <a:ext uri="{FF2B5EF4-FFF2-40B4-BE49-F238E27FC236}">
                <a16:creationId xmlns:a16="http://schemas.microsoft.com/office/drawing/2014/main" id="{4CAFBAE1-E0DA-4E45-8161-8E843F168817}"/>
              </a:ext>
            </a:extLst>
          </p:cNvPr>
          <p:cNvCxnSpPr/>
          <p:nvPr/>
        </p:nvCxnSpPr>
        <p:spPr>
          <a:xfrm>
            <a:off x="2177144" y="1578428"/>
            <a:ext cx="7881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7339EF-C350-E34B-8828-62618E52C54D}"/>
              </a:ext>
            </a:extLst>
          </p:cNvPr>
          <p:cNvSpPr txBox="1"/>
          <p:nvPr/>
        </p:nvSpPr>
        <p:spPr>
          <a:xfrm>
            <a:off x="9456954" y="1590487"/>
            <a:ext cx="934871" cy="523220"/>
          </a:xfrm>
          <a:prstGeom prst="rect">
            <a:avLst/>
          </a:prstGeom>
          <a:noFill/>
        </p:spPr>
        <p:txBody>
          <a:bodyPr wrap="none" rtlCol="0">
            <a:spAutoFit/>
          </a:bodyPr>
          <a:lstStyle/>
          <a:p>
            <a:r>
              <a:rPr lang="en-US" sz="2800" dirty="0"/>
              <a:t>time</a:t>
            </a:r>
          </a:p>
        </p:txBody>
      </p:sp>
      <p:sp>
        <p:nvSpPr>
          <p:cNvPr id="7" name="Rectangle 6">
            <a:extLst>
              <a:ext uri="{FF2B5EF4-FFF2-40B4-BE49-F238E27FC236}">
                <a16:creationId xmlns:a16="http://schemas.microsoft.com/office/drawing/2014/main" id="{E8FDC581-7919-4648-BF4A-454E7F0344E5}"/>
              </a:ext>
            </a:extLst>
          </p:cNvPr>
          <p:cNvSpPr/>
          <p:nvPr/>
        </p:nvSpPr>
        <p:spPr>
          <a:xfrm>
            <a:off x="2185308" y="1338942"/>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28847E-B3CD-644D-90AC-7C2FEA925679}"/>
              </a:ext>
            </a:extLst>
          </p:cNvPr>
          <p:cNvSpPr/>
          <p:nvPr/>
        </p:nvSpPr>
        <p:spPr>
          <a:xfrm>
            <a:off x="2579915" y="1338942"/>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6A110F-0F6F-3849-828B-86281460D25C}"/>
              </a:ext>
            </a:extLst>
          </p:cNvPr>
          <p:cNvSpPr/>
          <p:nvPr/>
        </p:nvSpPr>
        <p:spPr>
          <a:xfrm>
            <a:off x="2974522" y="1338942"/>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92B621-9B4B-E74B-861D-CAF957EB748E}"/>
              </a:ext>
            </a:extLst>
          </p:cNvPr>
          <p:cNvSpPr/>
          <p:nvPr/>
        </p:nvSpPr>
        <p:spPr>
          <a:xfrm>
            <a:off x="3369128" y="1338942"/>
            <a:ext cx="3388179" cy="163259"/>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DBE722-951C-E34A-876E-29BC3A29EEFC}"/>
              </a:ext>
            </a:extLst>
          </p:cNvPr>
          <p:cNvSpPr txBox="1"/>
          <p:nvPr/>
        </p:nvSpPr>
        <p:spPr>
          <a:xfrm rot="16200000">
            <a:off x="947448" y="2340177"/>
            <a:ext cx="2071401" cy="369332"/>
          </a:xfrm>
          <a:prstGeom prst="rect">
            <a:avLst/>
          </a:prstGeom>
          <a:noFill/>
        </p:spPr>
        <p:txBody>
          <a:bodyPr wrap="none" rtlCol="0">
            <a:spAutoFit/>
          </a:bodyPr>
          <a:lstStyle/>
          <a:p>
            <a:r>
              <a:rPr lang="en-US" dirty="0"/>
              <a:t>Scheduling queue</a:t>
            </a:r>
          </a:p>
        </p:txBody>
      </p:sp>
      <p:grpSp>
        <p:nvGrpSpPr>
          <p:cNvPr id="78" name="Group 77">
            <a:extLst>
              <a:ext uri="{FF2B5EF4-FFF2-40B4-BE49-F238E27FC236}">
                <a16:creationId xmlns:a16="http://schemas.microsoft.com/office/drawing/2014/main" id="{4E327F31-F0B1-A841-9535-D4D088A47A8E}"/>
              </a:ext>
            </a:extLst>
          </p:cNvPr>
          <p:cNvGrpSpPr/>
          <p:nvPr/>
        </p:nvGrpSpPr>
        <p:grpSpPr>
          <a:xfrm>
            <a:off x="3787138" y="1959819"/>
            <a:ext cx="394607" cy="354984"/>
            <a:chOff x="2263137" y="2656505"/>
            <a:chExt cx="394607" cy="354984"/>
          </a:xfrm>
        </p:grpSpPr>
        <p:sp>
          <p:nvSpPr>
            <p:cNvPr id="23" name="Rectangle 22">
              <a:extLst>
                <a:ext uri="{FF2B5EF4-FFF2-40B4-BE49-F238E27FC236}">
                  <a16:creationId xmlns:a16="http://schemas.microsoft.com/office/drawing/2014/main" id="{BC0DACD3-4306-4941-A2A0-FC0068974774}"/>
                </a:ext>
              </a:extLst>
            </p:cNvPr>
            <p:cNvSpPr/>
            <p:nvPr/>
          </p:nvSpPr>
          <p:spPr>
            <a:xfrm>
              <a:off x="2263137"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5A85ED-978F-984D-818E-838D61A8EEA1}"/>
                </a:ext>
              </a:extLst>
            </p:cNvPr>
            <p:cNvSpPr/>
            <p:nvPr/>
          </p:nvSpPr>
          <p:spPr>
            <a:xfrm>
              <a:off x="2263137"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A941803-8A9B-744C-B20F-3EB8A7355765}"/>
              </a:ext>
            </a:extLst>
          </p:cNvPr>
          <p:cNvGrpSpPr/>
          <p:nvPr/>
        </p:nvGrpSpPr>
        <p:grpSpPr>
          <a:xfrm>
            <a:off x="4218213" y="1959819"/>
            <a:ext cx="394607" cy="568062"/>
            <a:chOff x="2694212" y="2656505"/>
            <a:chExt cx="394607" cy="568062"/>
          </a:xfrm>
        </p:grpSpPr>
        <p:sp>
          <p:nvSpPr>
            <p:cNvPr id="24" name="Rectangle 23">
              <a:extLst>
                <a:ext uri="{FF2B5EF4-FFF2-40B4-BE49-F238E27FC236}">
                  <a16:creationId xmlns:a16="http://schemas.microsoft.com/office/drawing/2014/main" id="{4C9F05BC-73C3-0E44-9B3D-E18921213A55}"/>
                </a:ext>
              </a:extLst>
            </p:cNvPr>
            <p:cNvSpPr/>
            <p:nvPr/>
          </p:nvSpPr>
          <p:spPr>
            <a:xfrm>
              <a:off x="2694212"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EE877F-25D0-BC46-A5AA-5434DDAEE404}"/>
                </a:ext>
              </a:extLst>
            </p:cNvPr>
            <p:cNvSpPr/>
            <p:nvPr/>
          </p:nvSpPr>
          <p:spPr>
            <a:xfrm>
              <a:off x="2694212"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216D85-34F3-CD44-B373-C3F32328B6E6}"/>
                </a:ext>
              </a:extLst>
            </p:cNvPr>
            <p:cNvSpPr/>
            <p:nvPr/>
          </p:nvSpPr>
          <p:spPr>
            <a:xfrm>
              <a:off x="269421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48431B3-228E-0946-8239-AE239BA3547B}"/>
              </a:ext>
            </a:extLst>
          </p:cNvPr>
          <p:cNvGrpSpPr/>
          <p:nvPr/>
        </p:nvGrpSpPr>
        <p:grpSpPr>
          <a:xfrm>
            <a:off x="4825017" y="1959819"/>
            <a:ext cx="394607" cy="774892"/>
            <a:chOff x="3301016" y="2656505"/>
            <a:chExt cx="394607" cy="774892"/>
          </a:xfrm>
        </p:grpSpPr>
        <p:sp>
          <p:nvSpPr>
            <p:cNvPr id="25" name="Rectangle 24">
              <a:extLst>
                <a:ext uri="{FF2B5EF4-FFF2-40B4-BE49-F238E27FC236}">
                  <a16:creationId xmlns:a16="http://schemas.microsoft.com/office/drawing/2014/main" id="{99A8A680-F043-5940-8EFD-93922389D33C}"/>
                </a:ext>
              </a:extLst>
            </p:cNvPr>
            <p:cNvSpPr/>
            <p:nvPr/>
          </p:nvSpPr>
          <p:spPr>
            <a:xfrm>
              <a:off x="3301016" y="3268111"/>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FE5898-F978-3142-8D22-BD3F674C9AFB}"/>
                </a:ext>
              </a:extLst>
            </p:cNvPr>
            <p:cNvSpPr/>
            <p:nvPr/>
          </p:nvSpPr>
          <p:spPr>
            <a:xfrm>
              <a:off x="3301016"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BE396F-A227-D549-9C3C-AF9C2F20BDCF}"/>
                </a:ext>
              </a:extLst>
            </p:cNvPr>
            <p:cNvSpPr/>
            <p:nvPr/>
          </p:nvSpPr>
          <p:spPr>
            <a:xfrm>
              <a:off x="3301016"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4BB537-6776-7B42-981C-9A8EF10F6ADF}"/>
                </a:ext>
              </a:extLst>
            </p:cNvPr>
            <p:cNvSpPr/>
            <p:nvPr/>
          </p:nvSpPr>
          <p:spPr>
            <a:xfrm>
              <a:off x="3301016"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3A0ECBEE-A669-134C-9236-EB1652656E24}"/>
              </a:ext>
            </a:extLst>
          </p:cNvPr>
          <p:cNvGrpSpPr/>
          <p:nvPr/>
        </p:nvGrpSpPr>
        <p:grpSpPr>
          <a:xfrm>
            <a:off x="5401883" y="1959819"/>
            <a:ext cx="394607" cy="966764"/>
            <a:chOff x="3877882" y="2656505"/>
            <a:chExt cx="394607" cy="966764"/>
          </a:xfrm>
        </p:grpSpPr>
        <p:sp>
          <p:nvSpPr>
            <p:cNvPr id="26" name="Rectangle 25">
              <a:extLst>
                <a:ext uri="{FF2B5EF4-FFF2-40B4-BE49-F238E27FC236}">
                  <a16:creationId xmlns:a16="http://schemas.microsoft.com/office/drawing/2014/main" id="{8CA8EBB0-3F8E-3D47-82B2-0A2C516FA8D5}"/>
                </a:ext>
              </a:extLst>
            </p:cNvPr>
            <p:cNvSpPr/>
            <p:nvPr/>
          </p:nvSpPr>
          <p:spPr>
            <a:xfrm>
              <a:off x="3877882"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A0A2B67-292C-924B-9446-1A433FB404FC}"/>
                </a:ext>
              </a:extLst>
            </p:cNvPr>
            <p:cNvSpPr/>
            <p:nvPr/>
          </p:nvSpPr>
          <p:spPr>
            <a:xfrm>
              <a:off x="3877882"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24BB7F0-21EE-6544-ADFF-B1C7546E44CF}"/>
                </a:ext>
              </a:extLst>
            </p:cNvPr>
            <p:cNvSpPr/>
            <p:nvPr/>
          </p:nvSpPr>
          <p:spPr>
            <a:xfrm>
              <a:off x="3877882"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876DA6-6153-F040-B8A0-45134E3A75A6}"/>
                </a:ext>
              </a:extLst>
            </p:cNvPr>
            <p:cNvSpPr/>
            <p:nvPr/>
          </p:nvSpPr>
          <p:spPr>
            <a:xfrm>
              <a:off x="387788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40CD731-F55C-BA48-B918-ED04F9F63903}"/>
                </a:ext>
              </a:extLst>
            </p:cNvPr>
            <p:cNvSpPr/>
            <p:nvPr/>
          </p:nvSpPr>
          <p:spPr>
            <a:xfrm>
              <a:off x="3877882"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EF5A136C-6EEF-4449-A54B-EE0B14E3A874}"/>
              </a:ext>
            </a:extLst>
          </p:cNvPr>
          <p:cNvGrpSpPr/>
          <p:nvPr/>
        </p:nvGrpSpPr>
        <p:grpSpPr>
          <a:xfrm>
            <a:off x="5959376" y="1959819"/>
            <a:ext cx="394607" cy="1167634"/>
            <a:chOff x="4435375" y="2656505"/>
            <a:chExt cx="394607" cy="1167634"/>
          </a:xfrm>
        </p:grpSpPr>
        <p:sp>
          <p:nvSpPr>
            <p:cNvPr id="27" name="Rectangle 26">
              <a:extLst>
                <a:ext uri="{FF2B5EF4-FFF2-40B4-BE49-F238E27FC236}">
                  <a16:creationId xmlns:a16="http://schemas.microsoft.com/office/drawing/2014/main" id="{598EB03A-42E1-AA46-BE48-D79D0C5C3A9D}"/>
                </a:ext>
              </a:extLst>
            </p:cNvPr>
            <p:cNvSpPr/>
            <p:nvPr/>
          </p:nvSpPr>
          <p:spPr>
            <a:xfrm>
              <a:off x="4435375" y="3660853"/>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B0B521-6371-5B48-9616-504235D6B826}"/>
                </a:ext>
              </a:extLst>
            </p:cNvPr>
            <p:cNvSpPr/>
            <p:nvPr/>
          </p:nvSpPr>
          <p:spPr>
            <a:xfrm>
              <a:off x="4435375"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55E6459-AB9E-1145-AB1B-3BA0164CB7E8}"/>
                </a:ext>
              </a:extLst>
            </p:cNvPr>
            <p:cNvSpPr/>
            <p:nvPr/>
          </p:nvSpPr>
          <p:spPr>
            <a:xfrm>
              <a:off x="4435375"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9382BBA-6DBF-2841-96BD-3ABF949E99D9}"/>
                </a:ext>
              </a:extLst>
            </p:cNvPr>
            <p:cNvSpPr/>
            <p:nvPr/>
          </p:nvSpPr>
          <p:spPr>
            <a:xfrm>
              <a:off x="4435375"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C6B6BEB-8849-4949-B44E-0CFE756639C3}"/>
                </a:ext>
              </a:extLst>
            </p:cNvPr>
            <p:cNvSpPr/>
            <p:nvPr/>
          </p:nvSpPr>
          <p:spPr>
            <a:xfrm>
              <a:off x="4435375"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CF4AE5-ABF6-8E40-8AA7-18C8DCE7442A}"/>
                </a:ext>
              </a:extLst>
            </p:cNvPr>
            <p:cNvSpPr/>
            <p:nvPr/>
          </p:nvSpPr>
          <p:spPr>
            <a:xfrm>
              <a:off x="4435375"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B2A8D34-EA85-A642-B352-876FE985CF58}"/>
              </a:ext>
            </a:extLst>
          </p:cNvPr>
          <p:cNvGrpSpPr/>
          <p:nvPr/>
        </p:nvGrpSpPr>
        <p:grpSpPr>
          <a:xfrm>
            <a:off x="6757308" y="1338942"/>
            <a:ext cx="2722789" cy="1612392"/>
            <a:chOff x="5233307" y="2035628"/>
            <a:chExt cx="2722789" cy="1612392"/>
          </a:xfrm>
        </p:grpSpPr>
        <p:sp>
          <p:nvSpPr>
            <p:cNvPr id="11" name="Rectangle 10">
              <a:extLst>
                <a:ext uri="{FF2B5EF4-FFF2-40B4-BE49-F238E27FC236}">
                  <a16:creationId xmlns:a16="http://schemas.microsoft.com/office/drawing/2014/main" id="{E442D8D5-D0E1-5146-ADC7-D96F8FC4EFA6}"/>
                </a:ext>
              </a:extLst>
            </p:cNvPr>
            <p:cNvSpPr/>
            <p:nvPr/>
          </p:nvSpPr>
          <p:spPr>
            <a:xfrm>
              <a:off x="5233307" y="2035628"/>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4546A4-0038-284B-A290-18C858870071}"/>
                </a:ext>
              </a:extLst>
            </p:cNvPr>
            <p:cNvSpPr/>
            <p:nvPr/>
          </p:nvSpPr>
          <p:spPr>
            <a:xfrm>
              <a:off x="5627914" y="2035628"/>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40B02-3DD4-6748-AFE6-DFC70B8A5767}"/>
                </a:ext>
              </a:extLst>
            </p:cNvPr>
            <p:cNvSpPr/>
            <p:nvPr/>
          </p:nvSpPr>
          <p:spPr>
            <a:xfrm>
              <a:off x="6022521" y="2035628"/>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FD1222-E9F4-6947-8E1E-23E917B706B5}"/>
                </a:ext>
              </a:extLst>
            </p:cNvPr>
            <p:cNvSpPr/>
            <p:nvPr/>
          </p:nvSpPr>
          <p:spPr>
            <a:xfrm>
              <a:off x="6417128" y="2035628"/>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A6E60C-DD60-CC41-B968-20AC526A316D}"/>
                </a:ext>
              </a:extLst>
            </p:cNvPr>
            <p:cNvSpPr/>
            <p:nvPr/>
          </p:nvSpPr>
          <p:spPr>
            <a:xfrm>
              <a:off x="6772275" y="20359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BB4C2-912F-DB43-BB19-5E23A827AB7E}"/>
                </a:ext>
              </a:extLst>
            </p:cNvPr>
            <p:cNvSpPr/>
            <p:nvPr/>
          </p:nvSpPr>
          <p:spPr>
            <a:xfrm>
              <a:off x="7166882" y="203598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9CCD95-5E2E-DB45-A56A-F67D0A148F71}"/>
                </a:ext>
              </a:extLst>
            </p:cNvPr>
            <p:cNvSpPr/>
            <p:nvPr/>
          </p:nvSpPr>
          <p:spPr>
            <a:xfrm>
              <a:off x="7561489" y="203598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D41200-B108-EE49-929C-33DED4622DC2}"/>
                </a:ext>
              </a:extLst>
            </p:cNvPr>
            <p:cNvSpPr/>
            <p:nvPr/>
          </p:nvSpPr>
          <p:spPr>
            <a:xfrm>
              <a:off x="6069432" y="329669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352CC85-37A3-8045-B3AF-046CDC823C7C}"/>
                </a:ext>
              </a:extLst>
            </p:cNvPr>
            <p:cNvSpPr/>
            <p:nvPr/>
          </p:nvSpPr>
          <p:spPr>
            <a:xfrm>
              <a:off x="5240903" y="3484734"/>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95374D-8E82-F047-9189-3D7E2ACFFB15}"/>
                </a:ext>
              </a:extLst>
            </p:cNvPr>
            <p:cNvSpPr/>
            <p:nvPr/>
          </p:nvSpPr>
          <p:spPr>
            <a:xfrm>
              <a:off x="5240903" y="3283864"/>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289D2AE-BA3D-284E-BA00-2BA1FF1A0275}"/>
                </a:ext>
              </a:extLst>
            </p:cNvPr>
            <p:cNvSpPr/>
            <p:nvPr/>
          </p:nvSpPr>
          <p:spPr>
            <a:xfrm>
              <a:off x="5240903" y="2882125"/>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B322C5-28C2-3447-A588-4BF2525BBEE3}"/>
                </a:ext>
              </a:extLst>
            </p:cNvPr>
            <p:cNvSpPr/>
            <p:nvPr/>
          </p:nvSpPr>
          <p:spPr>
            <a:xfrm>
              <a:off x="5240903" y="2681256"/>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E0122F5-08F2-4447-A490-5E1B438D8205}"/>
                </a:ext>
              </a:extLst>
            </p:cNvPr>
            <p:cNvSpPr/>
            <p:nvPr/>
          </p:nvSpPr>
          <p:spPr>
            <a:xfrm>
              <a:off x="5240903" y="3082994"/>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F0DC9B-64EE-0449-B571-115B5CD6DC09}"/>
                </a:ext>
              </a:extLst>
            </p:cNvPr>
            <p:cNvSpPr/>
            <p:nvPr/>
          </p:nvSpPr>
          <p:spPr>
            <a:xfrm>
              <a:off x="5655275" y="3282440"/>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96850C3-2C7B-8747-86AD-49B9B64C35C2}"/>
                </a:ext>
              </a:extLst>
            </p:cNvPr>
            <p:cNvSpPr/>
            <p:nvPr/>
          </p:nvSpPr>
          <p:spPr>
            <a:xfrm>
              <a:off x="5655275" y="3081570"/>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9F93B40-814E-AB4F-B147-069A150C99E6}"/>
                </a:ext>
              </a:extLst>
            </p:cNvPr>
            <p:cNvSpPr/>
            <p:nvPr/>
          </p:nvSpPr>
          <p:spPr>
            <a:xfrm>
              <a:off x="5655275" y="267983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79A830-2338-5E42-A885-911D90C3BF4A}"/>
                </a:ext>
              </a:extLst>
            </p:cNvPr>
            <p:cNvSpPr/>
            <p:nvPr/>
          </p:nvSpPr>
          <p:spPr>
            <a:xfrm>
              <a:off x="5655275" y="2880700"/>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7E81A4F-DFEC-FF40-8AC8-0B3E9E1ECB6E}"/>
                </a:ext>
              </a:extLst>
            </p:cNvPr>
            <p:cNvSpPr/>
            <p:nvPr/>
          </p:nvSpPr>
          <p:spPr>
            <a:xfrm>
              <a:off x="6069432" y="309582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4AE5EE-C3C5-4440-B390-BA6AE78BDBE2}"/>
                </a:ext>
              </a:extLst>
            </p:cNvPr>
            <p:cNvSpPr/>
            <p:nvPr/>
          </p:nvSpPr>
          <p:spPr>
            <a:xfrm>
              <a:off x="6069432" y="289495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C912350-3E43-A545-9DAB-79161EFA5131}"/>
                </a:ext>
              </a:extLst>
            </p:cNvPr>
            <p:cNvSpPr/>
            <p:nvPr/>
          </p:nvSpPr>
          <p:spPr>
            <a:xfrm>
              <a:off x="6069432" y="2694089"/>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4848967-D605-FC4A-844A-EFC49F838A19}"/>
                </a:ext>
              </a:extLst>
            </p:cNvPr>
            <p:cNvSpPr/>
            <p:nvPr/>
          </p:nvSpPr>
          <p:spPr>
            <a:xfrm>
              <a:off x="6483589" y="309582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4DD313-4F63-EB4B-A791-229F4087A714}"/>
                </a:ext>
              </a:extLst>
            </p:cNvPr>
            <p:cNvSpPr/>
            <p:nvPr/>
          </p:nvSpPr>
          <p:spPr>
            <a:xfrm>
              <a:off x="6483589" y="289495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83CF55-660A-E944-A299-900AC1127D4A}"/>
                </a:ext>
              </a:extLst>
            </p:cNvPr>
            <p:cNvSpPr/>
            <p:nvPr/>
          </p:nvSpPr>
          <p:spPr>
            <a:xfrm>
              <a:off x="6483589" y="26940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6076E02-E96E-014C-A202-D763AFBEF62A}"/>
                </a:ext>
              </a:extLst>
            </p:cNvPr>
            <p:cNvSpPr/>
            <p:nvPr/>
          </p:nvSpPr>
          <p:spPr>
            <a:xfrm>
              <a:off x="6881721" y="288070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9ECF251-9436-FC4C-99FA-7AEFE632B6FB}"/>
                </a:ext>
              </a:extLst>
            </p:cNvPr>
            <p:cNvSpPr/>
            <p:nvPr/>
          </p:nvSpPr>
          <p:spPr>
            <a:xfrm>
              <a:off x="6881721" y="2679831"/>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BC64530-24B5-E140-AFA8-C5282179F542}"/>
                </a:ext>
              </a:extLst>
            </p:cNvPr>
            <p:cNvSpPr/>
            <p:nvPr/>
          </p:nvSpPr>
          <p:spPr>
            <a:xfrm>
              <a:off x="7295878" y="268904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3810790D-DB4C-574F-BB53-2B310F680B55}"/>
              </a:ext>
            </a:extLst>
          </p:cNvPr>
          <p:cNvSpPr txBox="1"/>
          <p:nvPr/>
        </p:nvSpPr>
        <p:spPr>
          <a:xfrm>
            <a:off x="2185307" y="914400"/>
            <a:ext cx="3502882" cy="369332"/>
          </a:xfrm>
          <a:prstGeom prst="rect">
            <a:avLst/>
          </a:prstGeom>
          <a:noFill/>
        </p:spPr>
        <p:txBody>
          <a:bodyPr wrap="none" rtlCol="0">
            <a:spAutoFit/>
          </a:bodyPr>
          <a:lstStyle/>
          <a:p>
            <a:r>
              <a:rPr lang="en-US" dirty="0"/>
              <a:t>Scheduled Task (job, thread)</a:t>
            </a:r>
          </a:p>
        </p:txBody>
      </p:sp>
      <p:grpSp>
        <p:nvGrpSpPr>
          <p:cNvPr id="73" name="Group 72">
            <a:extLst>
              <a:ext uri="{FF2B5EF4-FFF2-40B4-BE49-F238E27FC236}">
                <a16:creationId xmlns:a16="http://schemas.microsoft.com/office/drawing/2014/main" id="{9D5EE4F3-EFE0-D447-B5BD-80FD54404185}"/>
              </a:ext>
            </a:extLst>
          </p:cNvPr>
          <p:cNvGrpSpPr/>
          <p:nvPr/>
        </p:nvGrpSpPr>
        <p:grpSpPr>
          <a:xfrm>
            <a:off x="2382611" y="1590487"/>
            <a:ext cx="394607" cy="532618"/>
            <a:chOff x="858610" y="2287173"/>
            <a:chExt cx="394607" cy="532618"/>
          </a:xfrm>
        </p:grpSpPr>
        <p:sp>
          <p:nvSpPr>
            <p:cNvPr id="15" name="Rectangle 14">
              <a:extLst>
                <a:ext uri="{FF2B5EF4-FFF2-40B4-BE49-F238E27FC236}">
                  <a16:creationId xmlns:a16="http://schemas.microsoft.com/office/drawing/2014/main" id="{42C7098A-D0D1-9949-8B19-96A508ADE9FE}"/>
                </a:ext>
              </a:extLst>
            </p:cNvPr>
            <p:cNvSpPr/>
            <p:nvPr/>
          </p:nvSpPr>
          <p:spPr>
            <a:xfrm>
              <a:off x="858610" y="2656505"/>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98173050-E34B-6A4B-A473-4B58E7A3BABA}"/>
                </a:ext>
              </a:extLst>
            </p:cNvPr>
            <p:cNvCxnSpPr/>
            <p:nvPr/>
          </p:nvCxnSpPr>
          <p:spPr>
            <a:xfrm flipV="1">
              <a:off x="894277" y="228717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1F55756-C442-674F-8292-9155EFC74C29}"/>
              </a:ext>
            </a:extLst>
          </p:cNvPr>
          <p:cNvGrpSpPr/>
          <p:nvPr/>
        </p:nvGrpSpPr>
        <p:grpSpPr>
          <a:xfrm>
            <a:off x="2579915" y="1590487"/>
            <a:ext cx="394607" cy="738664"/>
            <a:chOff x="1055914" y="2287173"/>
            <a:chExt cx="394607" cy="738664"/>
          </a:xfrm>
        </p:grpSpPr>
        <p:sp>
          <p:nvSpPr>
            <p:cNvPr id="16" name="Rectangle 15">
              <a:extLst>
                <a:ext uri="{FF2B5EF4-FFF2-40B4-BE49-F238E27FC236}">
                  <a16:creationId xmlns:a16="http://schemas.microsoft.com/office/drawing/2014/main" id="{82755ECA-3D29-7948-BAB5-DEF3156B2EF4}"/>
                </a:ext>
              </a:extLst>
            </p:cNvPr>
            <p:cNvSpPr/>
            <p:nvPr/>
          </p:nvSpPr>
          <p:spPr>
            <a:xfrm>
              <a:off x="1055914" y="286255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7AA6CD37-3ADE-DE4B-8806-9D8A7ADD4260}"/>
                </a:ext>
              </a:extLst>
            </p:cNvPr>
            <p:cNvCxnSpPr>
              <a:cxnSpLocks/>
            </p:cNvCxnSpPr>
            <p:nvPr/>
          </p:nvCxnSpPr>
          <p:spPr>
            <a:xfrm flipH="1" flipV="1">
              <a:off x="1055914" y="2287173"/>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6505FCC0-D6AF-9246-8B5C-A9C221782209}"/>
              </a:ext>
            </a:extLst>
          </p:cNvPr>
          <p:cNvGrpSpPr/>
          <p:nvPr/>
        </p:nvGrpSpPr>
        <p:grpSpPr>
          <a:xfrm>
            <a:off x="3075214" y="1601373"/>
            <a:ext cx="394608" cy="521342"/>
            <a:chOff x="1551214" y="2298059"/>
            <a:chExt cx="394608" cy="521342"/>
          </a:xfrm>
        </p:grpSpPr>
        <p:sp>
          <p:nvSpPr>
            <p:cNvPr id="20" name="Rectangle 19">
              <a:extLst>
                <a:ext uri="{FF2B5EF4-FFF2-40B4-BE49-F238E27FC236}">
                  <a16:creationId xmlns:a16="http://schemas.microsoft.com/office/drawing/2014/main" id="{033DE0DE-1CD2-7148-BA91-BDBBE09FB338}"/>
                </a:ext>
              </a:extLst>
            </p:cNvPr>
            <p:cNvSpPr/>
            <p:nvPr/>
          </p:nvSpPr>
          <p:spPr>
            <a:xfrm>
              <a:off x="1551214" y="2656533"/>
              <a:ext cx="394608" cy="16286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8FD1D8E-4D98-3F4C-B56C-7BEA4DE86093}"/>
                </a:ext>
              </a:extLst>
            </p:cNvPr>
            <p:cNvCxnSpPr/>
            <p:nvPr/>
          </p:nvCxnSpPr>
          <p:spPr>
            <a:xfrm flipV="1">
              <a:off x="1558308" y="2298059"/>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B9B0A096-F87A-3C4A-BA31-209462DC0F2E}"/>
              </a:ext>
            </a:extLst>
          </p:cNvPr>
          <p:cNvSpPr txBox="1"/>
          <p:nvPr/>
        </p:nvSpPr>
        <p:spPr>
          <a:xfrm>
            <a:off x="2351771" y="2401088"/>
            <a:ext cx="1013419" cy="369332"/>
          </a:xfrm>
          <a:prstGeom prst="rect">
            <a:avLst/>
          </a:prstGeom>
          <a:noFill/>
        </p:spPr>
        <p:txBody>
          <a:bodyPr wrap="none" rtlCol="0">
            <a:spAutoFit/>
          </a:bodyPr>
          <a:lstStyle/>
          <a:p>
            <a:r>
              <a:rPr lang="en-US" dirty="0"/>
              <a:t>arrivals</a:t>
            </a:r>
          </a:p>
        </p:txBody>
      </p:sp>
      <p:grpSp>
        <p:nvGrpSpPr>
          <p:cNvPr id="76" name="Group 75">
            <a:extLst>
              <a:ext uri="{FF2B5EF4-FFF2-40B4-BE49-F238E27FC236}">
                <a16:creationId xmlns:a16="http://schemas.microsoft.com/office/drawing/2014/main" id="{A495119B-DD0C-9346-9F50-9F41998CA01D}"/>
              </a:ext>
            </a:extLst>
          </p:cNvPr>
          <p:cNvGrpSpPr/>
          <p:nvPr/>
        </p:nvGrpSpPr>
        <p:grpSpPr>
          <a:xfrm>
            <a:off x="3343138" y="1601373"/>
            <a:ext cx="396927" cy="727778"/>
            <a:chOff x="1819137" y="2298059"/>
            <a:chExt cx="396927" cy="727778"/>
          </a:xfrm>
        </p:grpSpPr>
        <p:sp>
          <p:nvSpPr>
            <p:cNvPr id="22" name="Rectangle 21">
              <a:extLst>
                <a:ext uri="{FF2B5EF4-FFF2-40B4-BE49-F238E27FC236}">
                  <a16:creationId xmlns:a16="http://schemas.microsoft.com/office/drawing/2014/main" id="{4B22EABC-82F7-EF48-8E65-1638B462A579}"/>
                </a:ext>
              </a:extLst>
            </p:cNvPr>
            <p:cNvSpPr/>
            <p:nvPr/>
          </p:nvSpPr>
          <p:spPr>
            <a:xfrm>
              <a:off x="1821457" y="2862551"/>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2501647A-AAE8-034C-A4AE-DD9DFE0E5C19}"/>
                </a:ext>
              </a:extLst>
            </p:cNvPr>
            <p:cNvCxnSpPr>
              <a:cxnSpLocks/>
            </p:cNvCxnSpPr>
            <p:nvPr/>
          </p:nvCxnSpPr>
          <p:spPr>
            <a:xfrm flipH="1" flipV="1">
              <a:off x="1819137" y="2298059"/>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6630FD3-59B5-9943-919A-43C1427E3083}"/>
              </a:ext>
            </a:extLst>
          </p:cNvPr>
          <p:cNvGrpSpPr/>
          <p:nvPr/>
        </p:nvGrpSpPr>
        <p:grpSpPr>
          <a:xfrm>
            <a:off x="3525323" y="4983011"/>
            <a:ext cx="5259679" cy="1618750"/>
            <a:chOff x="1956862" y="3105150"/>
            <a:chExt cx="9020230" cy="2776122"/>
          </a:xfrm>
        </p:grpSpPr>
        <p:pic>
          <p:nvPicPr>
            <p:cNvPr id="4" name="Picture 3" descr="Shopping cart full of food isolated flat Vector Image">
              <a:extLst>
                <a:ext uri="{FF2B5EF4-FFF2-40B4-BE49-F238E27FC236}">
                  <a16:creationId xmlns:a16="http://schemas.microsoft.com/office/drawing/2014/main" id="{EA33DF6D-7959-8A23-7078-8FE0E9E0F0BD}"/>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4504790" y="310515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Plastic beverage bottles icon set bottled cold Vector Image">
              <a:extLst>
                <a:ext uri="{FF2B5EF4-FFF2-40B4-BE49-F238E27FC236}">
                  <a16:creationId xmlns:a16="http://schemas.microsoft.com/office/drawing/2014/main" id="{05EC0407-EBE4-018E-42F1-D3FE44A9A05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7072197" y="350520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Snack - Free food icons">
              <a:extLst>
                <a:ext uri="{FF2B5EF4-FFF2-40B4-BE49-F238E27FC236}">
                  <a16:creationId xmlns:a16="http://schemas.microsoft.com/office/drawing/2014/main" id="{5B023F06-B0C9-83B7-9661-1D04DBBDB10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15400" y="350520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4">
              <a:extLst>
                <a:ext uri="{FF2B5EF4-FFF2-40B4-BE49-F238E27FC236}">
                  <a16:creationId xmlns:a16="http://schemas.microsoft.com/office/drawing/2014/main" id="{4BDEB0F6-F777-2D6D-E1F0-8B3478DEA5A0}"/>
                </a:ext>
              </a:extLst>
            </p:cNvPr>
            <p:cNvSpPr txBox="1"/>
            <p:nvPr/>
          </p:nvSpPr>
          <p:spPr>
            <a:xfrm>
              <a:off x="4666656" y="5279112"/>
              <a:ext cx="1616954" cy="580613"/>
            </a:xfrm>
            <a:prstGeom prst="rect">
              <a:avLst/>
            </a:prstGeom>
            <a:noFill/>
          </p:spPr>
          <p:txBody>
            <a:bodyPr wrap="square" rtlCol="0">
              <a:spAutoFit/>
            </a:bodyPr>
            <a:lstStyle/>
            <a:p>
              <a:r>
                <a:rPr lang="en-US" altLang="zh-CN" sz="1600" dirty="0">
                  <a:latin typeface="Gill Sans Light"/>
                </a:rPr>
                <a:t>Long</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51" name="文本框 5">
              <a:extLst>
                <a:ext uri="{FF2B5EF4-FFF2-40B4-BE49-F238E27FC236}">
                  <a16:creationId xmlns:a16="http://schemas.microsoft.com/office/drawing/2014/main" id="{59361F73-86B1-8406-9CB6-D53114A8B32D}"/>
                </a:ext>
              </a:extLst>
            </p:cNvPr>
            <p:cNvSpPr txBox="1"/>
            <p:nvPr/>
          </p:nvSpPr>
          <p:spPr>
            <a:xfrm>
              <a:off x="6896123"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67" name="文本框 6">
              <a:extLst>
                <a:ext uri="{FF2B5EF4-FFF2-40B4-BE49-F238E27FC236}">
                  <a16:creationId xmlns:a16="http://schemas.microsoft.com/office/drawing/2014/main" id="{D69B7D5E-924C-DFF4-2CC3-B520DB1E4C52}"/>
                </a:ext>
              </a:extLst>
            </p:cNvPr>
            <p:cNvSpPr txBox="1"/>
            <p:nvPr/>
          </p:nvSpPr>
          <p:spPr>
            <a:xfrm>
              <a:off x="8835895"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pic>
          <p:nvPicPr>
            <p:cNvPr id="70" name="Picture 69" descr="A cash register with a paper and cash register&#10;&#10;AI-generated content may be incorrect.">
              <a:extLst>
                <a:ext uri="{FF2B5EF4-FFF2-40B4-BE49-F238E27FC236}">
                  <a16:creationId xmlns:a16="http://schemas.microsoft.com/office/drawing/2014/main" id="{461A339C-9E65-1C7A-9894-5F8AFACBB8B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56862" y="3375391"/>
              <a:ext cx="2199457" cy="2052827"/>
            </a:xfrm>
            <a:prstGeom prst="rect">
              <a:avLst/>
            </a:prstGeom>
          </p:spPr>
        </p:pic>
      </p:grpSp>
    </p:spTree>
    <p:extLst>
      <p:ext uri="{BB962C8B-B14F-4D97-AF65-F5344CB8AC3E}">
        <p14:creationId xmlns:p14="http://schemas.microsoft.com/office/powerpoint/2010/main" val="2257527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left)">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98333</TotalTime>
  <Pages>60</Pages>
  <Words>4205</Words>
  <Application>Microsoft Office PowerPoint</Application>
  <PresentationFormat>Widescreen</PresentationFormat>
  <Paragraphs>666</Paragraphs>
  <Slides>31</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Gill Sans</vt:lpstr>
      <vt:lpstr>Gill Sans Light</vt:lpstr>
      <vt:lpstr>굴림</vt:lpstr>
      <vt:lpstr>Arial</vt:lpstr>
      <vt:lpstr>Cambria Math</vt:lpstr>
      <vt:lpstr>Comic Sans MS</vt:lpstr>
      <vt:lpstr>Helvetica</vt:lpstr>
      <vt:lpstr>Symbol</vt:lpstr>
      <vt:lpstr>Office</vt:lpstr>
      <vt:lpstr>CSC 112: Computer Operating Systems Lecture 5   Scheduling</vt:lpstr>
      <vt:lpstr>CPU/IO Bursts</vt:lpstr>
      <vt:lpstr>The Scheduling Problem</vt:lpstr>
      <vt:lpstr>Preemptive vs. Non-Preemptive Scheduling</vt:lpstr>
      <vt:lpstr>Performance Metrics</vt:lpstr>
      <vt:lpstr>Common Scheduling Algorithms</vt:lpstr>
      <vt:lpstr>First-Come, First-Served (FCFS) Scheduling</vt:lpstr>
      <vt:lpstr>FCFS Scheduling (Cont.)</vt:lpstr>
      <vt:lpstr>Convoy Effect</vt:lpstr>
      <vt:lpstr>Round Robin (RR) Scheduling</vt:lpstr>
      <vt:lpstr>Example of RR with Time Quantum = 20</vt:lpstr>
      <vt:lpstr>Quantum size</vt:lpstr>
      <vt:lpstr>Decrease Response Time w. Decreasing Quantum</vt:lpstr>
      <vt:lpstr>Same Response Time w. Decreasing Quantum</vt:lpstr>
      <vt:lpstr>Increase Response Time w. Decreasing Quantum</vt:lpstr>
      <vt:lpstr>FCFS vs. Round Robin</vt:lpstr>
      <vt:lpstr>Consider the Previous Example</vt:lpstr>
      <vt:lpstr>Earlier Example with Different Time Quantum</vt:lpstr>
      <vt:lpstr>SJF and SRTF</vt:lpstr>
      <vt:lpstr>SJF and SRTF Example</vt:lpstr>
      <vt:lpstr>Optimality of SJF and SRTF</vt:lpstr>
      <vt:lpstr>Example to illustrate benefits of SRTF</vt:lpstr>
      <vt:lpstr>SRTF Example continued:</vt:lpstr>
      <vt:lpstr>SRTF Discussions</vt:lpstr>
      <vt:lpstr>Predicting the Length of the Next CPU Burst</vt:lpstr>
      <vt:lpstr>Comparison Chart</vt:lpstr>
      <vt:lpstr>Fixed-Priority Scheduling</vt:lpstr>
      <vt:lpstr>Multi-Level Queue Scheduling</vt:lpstr>
      <vt:lpstr>Multi-Level Feedback Queue Scheduling</vt:lpstr>
      <vt:lpstr>Multi-Level Feedback Queue Scheduling Discussions</vt:lpstr>
      <vt:lpstr>Conclusion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1076</cp:revision>
  <cp:lastPrinted>2022-03-15T20:14:46Z</cp:lastPrinted>
  <dcterms:created xsi:type="dcterms:W3CDTF">1995-08-12T11:37:26Z</dcterms:created>
  <dcterms:modified xsi:type="dcterms:W3CDTF">2025-03-11T21:21:44Z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