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xml" ContentType="application/inkml+xml"/>
  <Override PartName="/ppt/ink/ink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8"/>
  </p:notesMasterIdLst>
  <p:handoutMasterIdLst>
    <p:handoutMasterId r:id="rId49"/>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5" r:id="rId23"/>
    <p:sldId id="817" r:id="rId24"/>
    <p:sldId id="818" r:id="rId25"/>
    <p:sldId id="819" r:id="rId26"/>
    <p:sldId id="820" r:id="rId27"/>
    <p:sldId id="822" r:id="rId28"/>
    <p:sldId id="816" r:id="rId29"/>
    <p:sldId id="290" r:id="rId30"/>
    <p:sldId id="291" r:id="rId31"/>
    <p:sldId id="292" r:id="rId32"/>
    <p:sldId id="293" r:id="rId33"/>
    <p:sldId id="800" r:id="rId34"/>
    <p:sldId id="801" r:id="rId35"/>
    <p:sldId id="299" r:id="rId36"/>
    <p:sldId id="802" r:id="rId37"/>
    <p:sldId id="821" r:id="rId38"/>
    <p:sldId id="804" r:id="rId39"/>
    <p:sldId id="805" r:id="rId40"/>
    <p:sldId id="806" r:id="rId41"/>
    <p:sldId id="289" r:id="rId42"/>
    <p:sldId id="807" r:id="rId43"/>
    <p:sldId id="808" r:id="rId44"/>
    <p:sldId id="809" r:id="rId45"/>
    <p:sldId id="285" r:id="rId46"/>
    <p:sldId id="306" r:id="rId4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5"/>
            <p14:sldId id="817"/>
            <p14:sldId id="818"/>
            <p14:sldId id="819"/>
            <p14:sldId id="820"/>
            <p14:sldId id="822"/>
            <p14:sldId id="816"/>
            <p14:sldId id="290"/>
            <p14:sldId id="291"/>
            <p14:sldId id="292"/>
            <p14:sldId id="293"/>
            <p14:sldId id="800"/>
            <p14:sldId id="801"/>
            <p14:sldId id="299"/>
            <p14:sldId id="802"/>
            <p14:sldId id="821"/>
            <p14:sldId id="804"/>
            <p14:sldId id="805"/>
            <p14:sldId id="806"/>
            <p14:sldId id="289"/>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20" autoAdjust="0"/>
  </p:normalViewPr>
  <p:slideViewPr>
    <p:cSldViewPr snapToGrid="0">
      <p:cViewPr varScale="1">
        <p:scale>
          <a:sx n="72" d="100"/>
          <a:sy n="72" d="100"/>
        </p:scale>
        <p:origin x="1075" y="58"/>
      </p:cViewPr>
      <p:guideLst>
        <p:guide orient="horz" pos="2160"/>
        <p:guide pos="3840"/>
      </p:guideLst>
    </p:cSldViewPr>
  </p:slideViewPr>
  <p:notesTextViewPr>
    <p:cViewPr>
      <p:scale>
        <a:sx n="1" d="1"/>
        <a:sy n="1" d="1"/>
      </p:scale>
      <p:origin x="0" y="0"/>
    </p:cViewPr>
  </p:notesTextViewPr>
  <p:sorterViewPr>
    <p:cViewPr varScale="1">
      <p:scale>
        <a:sx n="1" d="1"/>
        <a:sy n="1" d="1"/>
      </p:scale>
      <p:origin x="0" y="-696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F2C6A-5E95-62C3-DC66-8379F2EFC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36C21-780F-2078-60D6-B420B9EC6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F5E43-57BA-5B2D-9533-3DF87734EC7F}"/>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p>
          <a:p>
            <a:endParaRPr lang="en-GB" sz="1200" b="0" kern="0" dirty="0"/>
          </a:p>
          <a:p>
            <a:r>
              <a:rPr lang="en-GB" dirty="0"/>
              <a:t>#include &lt;</a:t>
            </a:r>
            <a:r>
              <a:rPr lang="en-GB" dirty="0" err="1"/>
              <a:t>stdio.h</a:t>
            </a:r>
            <a:r>
              <a:rPr lang="en-GB" dirty="0"/>
              <a:t>&gt;</a:t>
            </a:r>
          </a:p>
          <a:p>
            <a:r>
              <a:rPr lang="en-GB" dirty="0"/>
              <a:t>#include &lt;</a:t>
            </a:r>
            <a:r>
              <a:rPr lang="en-GB" dirty="0" err="1"/>
              <a:t>stdlib.h</a:t>
            </a:r>
            <a:r>
              <a:rPr lang="en-GB" dirty="0"/>
              <a:t>&gt;</a:t>
            </a:r>
          </a:p>
          <a:p>
            <a:r>
              <a:rPr lang="en-GB" dirty="0"/>
              <a:t>#include &lt;sys/</a:t>
            </a:r>
            <a:r>
              <a:rPr lang="en-GB" dirty="0" err="1"/>
              <a:t>types.h</a:t>
            </a:r>
            <a:r>
              <a:rPr lang="en-GB" dirty="0"/>
              <a:t>&gt;</a:t>
            </a:r>
          </a:p>
          <a:p>
            <a:r>
              <a:rPr lang="en-GB" dirty="0"/>
              <a:t>#include &lt;</a:t>
            </a:r>
            <a:r>
              <a:rPr lang="en-GB" dirty="0" err="1"/>
              <a:t>unistd.h</a:t>
            </a:r>
            <a:r>
              <a:rPr lang="en-GB" dirty="0"/>
              <a:t>&gt;</a:t>
            </a:r>
          </a:p>
          <a:p>
            <a:endParaRPr lang="en-GB" dirty="0"/>
          </a:p>
          <a:p>
            <a:r>
              <a:rPr lang="en-GB" dirty="0"/>
              <a:t>void </a:t>
            </a:r>
            <a:r>
              <a:rPr lang="en-GB" dirty="0" err="1"/>
              <a:t>forkexample</a:t>
            </a:r>
            <a:r>
              <a:rPr lang="en-GB" dirty="0"/>
              <a:t>()</a:t>
            </a:r>
          </a:p>
          <a:p>
            <a:r>
              <a:rPr lang="en-GB" dirty="0"/>
              <a:t>{</a:t>
            </a:r>
          </a:p>
          <a:p>
            <a:r>
              <a:rPr lang="en-GB" dirty="0"/>
              <a:t>    int x = 1;</a:t>
            </a:r>
          </a:p>
          <a:p>
            <a:r>
              <a:rPr lang="en-GB" dirty="0"/>
              <a:t>    </a:t>
            </a:r>
            <a:r>
              <a:rPr lang="en-GB" dirty="0" err="1"/>
              <a:t>pid_t</a:t>
            </a:r>
            <a:r>
              <a:rPr lang="en-GB" dirty="0"/>
              <a:t> p = fork();</a:t>
            </a:r>
          </a:p>
          <a:p>
            <a:r>
              <a:rPr lang="en-GB" dirty="0"/>
              <a:t>      if(p&lt;0){</a:t>
            </a:r>
          </a:p>
          <a:p>
            <a:r>
              <a:rPr lang="en-GB" dirty="0"/>
              <a:t>      </a:t>
            </a:r>
            <a:r>
              <a:rPr lang="en-GB" dirty="0" err="1"/>
              <a:t>perror</a:t>
            </a:r>
            <a:r>
              <a:rPr lang="en-GB" dirty="0"/>
              <a:t>("fork fail");</a:t>
            </a:r>
          </a:p>
          <a:p>
            <a:r>
              <a:rPr lang="en-GB" dirty="0"/>
              <a:t>      exit(1);</a:t>
            </a:r>
          </a:p>
          <a:p>
            <a:r>
              <a:rPr lang="en-GB" dirty="0"/>
              <a:t>    }</a:t>
            </a:r>
          </a:p>
          <a:p>
            <a:r>
              <a:rPr lang="en-GB" dirty="0"/>
              <a:t>    else if (p == 0)</a:t>
            </a:r>
          </a:p>
          <a:p>
            <a:r>
              <a:rPr lang="en-GB" dirty="0"/>
              <a:t>        </a:t>
            </a:r>
            <a:r>
              <a:rPr lang="en-GB" dirty="0" err="1"/>
              <a:t>printf</a:t>
            </a:r>
            <a:r>
              <a:rPr lang="en-GB" dirty="0"/>
              <a:t>("Child has x = %d\n", ++x);</a:t>
            </a:r>
          </a:p>
          <a:p>
            <a:r>
              <a:rPr lang="en-GB" dirty="0"/>
              <a:t>    else </a:t>
            </a:r>
          </a:p>
          <a:p>
            <a:r>
              <a:rPr lang="en-GB" dirty="0"/>
              <a:t>        </a:t>
            </a:r>
            <a:r>
              <a:rPr lang="en-GB" dirty="0" err="1"/>
              <a:t>printf</a:t>
            </a:r>
            <a:r>
              <a:rPr lang="en-GB" dirty="0"/>
              <a:t>("Parent has x = %d\n", --x);</a:t>
            </a:r>
          </a:p>
          <a:p>
            <a:r>
              <a:rPr lang="en-GB" dirty="0"/>
              <a:t>}</a:t>
            </a:r>
          </a:p>
          <a:p>
            <a:r>
              <a:rPr lang="en-GB" dirty="0"/>
              <a:t>int main()</a:t>
            </a:r>
          </a:p>
          <a:p>
            <a:r>
              <a:rPr lang="en-GB" dirty="0"/>
              <a:t>{</a:t>
            </a:r>
          </a:p>
          <a:p>
            <a:r>
              <a:rPr lang="en-GB" dirty="0"/>
              <a:t>    </a:t>
            </a:r>
            <a:r>
              <a:rPr lang="en-GB" dirty="0" err="1"/>
              <a:t>forkexample</a:t>
            </a:r>
            <a:r>
              <a:rPr lang="en-GB" dirty="0"/>
              <a:t>();</a:t>
            </a:r>
          </a:p>
          <a:p>
            <a:r>
              <a:rPr lang="en-GB" dirty="0"/>
              <a:t>    return 0;</a:t>
            </a:r>
          </a:p>
          <a:p>
            <a:r>
              <a:rPr lang="en-GB" dirty="0"/>
              <a:t>}</a:t>
            </a:r>
            <a:endParaRPr lang="en-SE" dirty="0"/>
          </a:p>
          <a:p>
            <a:endParaRPr lang="en-US" sz="1200" b="0" kern="0" dirty="0"/>
          </a:p>
          <a:p>
            <a:endParaRPr lang="en-SE" dirty="0"/>
          </a:p>
        </p:txBody>
      </p:sp>
    </p:spTree>
    <p:extLst>
      <p:ext uri="{BB962C8B-B14F-4D97-AF65-F5344CB8AC3E}">
        <p14:creationId xmlns:p14="http://schemas.microsoft.com/office/powerpoint/2010/main" val="1837136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3084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endParaRPr lang="en-GB" b="0" i="0" dirty="0">
              <a:solidFill>
                <a:srgbClr val="273239"/>
              </a:solidFill>
              <a:effectLst/>
              <a:latin typeface="Nunito" pitchFamily="2" charset="0"/>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33</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34</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35</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36</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38</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39</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40</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41</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42</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43</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44</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45</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46</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2B153-983D-1E60-DFFC-55929F3CB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0E28D-BAB6-4CDB-656A-4C93D79400E2}"/>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31004EB3-A338-1CDA-8F0D-4A2286ED39D7}"/>
              </a:ext>
            </a:extLst>
          </p:cNvPr>
          <p:cNvSpPr txBox="1">
            <a:spLocks/>
          </p:cNvSpPr>
          <p:nvPr/>
        </p:nvSpPr>
        <p:spPr bwMode="auto">
          <a:xfrm>
            <a:off x="6238596" y="798414"/>
            <a:ext cx="5794879"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Updates to global variable x in the parent process and child process do not affect each other because they have separate address spaces, and separate copies of data variables. </a:t>
            </a:r>
          </a:p>
          <a:p>
            <a:r>
              <a:rPr lang="en-GB" b="0" kern="0" dirty="0"/>
              <a:t>Since parent process and child process run concurrently without wait(), two output </a:t>
            </a:r>
            <a:r>
              <a:rPr lang="en-GB" b="0" kern="0" dirty="0" err="1"/>
              <a:t>interleavings</a:t>
            </a:r>
            <a:r>
              <a:rPr lang="en-GB" b="0" kern="0" dirty="0"/>
              <a:t> are possible.</a:t>
            </a:r>
          </a:p>
        </p:txBody>
      </p:sp>
      <p:sp>
        <p:nvSpPr>
          <p:cNvPr id="5" name="TextBox 4">
            <a:extLst>
              <a:ext uri="{FF2B5EF4-FFF2-40B4-BE49-F238E27FC236}">
                <a16:creationId xmlns:a16="http://schemas.microsoft.com/office/drawing/2014/main" id="{CA9A6F8B-6217-185C-1D2B-6F020EB1D705}"/>
              </a:ext>
            </a:extLst>
          </p:cNvPr>
          <p:cNvSpPr txBox="1"/>
          <p:nvPr/>
        </p:nvSpPr>
        <p:spPr>
          <a:xfrm>
            <a:off x="6450712" y="3906316"/>
            <a:ext cx="1896673"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en-GB" altLang="zh-CN" sz="2000" b="0" kern="0" dirty="0"/>
              <a:t>Parent has x = 0</a:t>
            </a:r>
          </a:p>
          <a:p>
            <a:r>
              <a:rPr lang="en-GB" altLang="zh-CN" sz="2000" b="0" kern="0" dirty="0"/>
              <a:t>Child has x = 2</a:t>
            </a:r>
          </a:p>
          <a:p>
            <a:r>
              <a:rPr lang="en-GB" altLang="zh-CN" sz="2000" b="0" kern="0" dirty="0"/>
              <a:t>Or,</a:t>
            </a:r>
          </a:p>
          <a:p>
            <a:r>
              <a:rPr lang="en-GB" altLang="zh-CN" sz="2000" b="0" kern="0" dirty="0"/>
              <a:t>Child has x = 2</a:t>
            </a:r>
          </a:p>
          <a:p>
            <a:r>
              <a:rPr lang="en-GB" altLang="zh-CN" sz="2000" b="0" kern="0" dirty="0"/>
              <a:t>Parent has x = 0</a:t>
            </a:r>
          </a:p>
        </p:txBody>
      </p:sp>
      <p:sp>
        <p:nvSpPr>
          <p:cNvPr id="3" name="object 3">
            <a:extLst>
              <a:ext uri="{FF2B5EF4-FFF2-40B4-BE49-F238E27FC236}">
                <a16:creationId xmlns:a16="http://schemas.microsoft.com/office/drawing/2014/main" id="{48A2B7CA-90F5-B5FD-4ED8-7C1403183B79}"/>
              </a:ext>
            </a:extLst>
          </p:cNvPr>
          <p:cNvSpPr txBox="1"/>
          <p:nvPr/>
        </p:nvSpPr>
        <p:spPr>
          <a:xfrm>
            <a:off x="235840" y="798414"/>
            <a:ext cx="5949058" cy="504689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stdlib.h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x = 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if (p ==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("Child has x = %d\n", ++x);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("Parent has x = %d\n",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p:spTree>
    <p:extLst>
      <p:ext uri="{BB962C8B-B14F-4D97-AF65-F5344CB8AC3E}">
        <p14:creationId xmlns:p14="http://schemas.microsoft.com/office/powerpoint/2010/main" val="3832581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7" name="object 66">
              <a:extLst>
                <a:ext uri="{FF2B5EF4-FFF2-40B4-BE49-F238E27FC236}">
                  <a16:creationId xmlns:a16="http://schemas.microsoft.com/office/drawing/2014/main" id="{253B9248-BF72-721C-2F7C-A72ADC5A99DE}"/>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73203"/>
            <a:ext cx="4493879" cy="4548672"/>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You may see “Hello 0” “Hello 0” “Hello 1” “Hello 1” “Hello 1” “Hello 1”, or “Hello 0” “Hello 1” “Hello 1” “Hello 0” “Hello 1” “Hello 1”, but NOT “Hello 1” “Hello 0” “Hello 1” “Hello 1” “Hello 1” “Hello 0” , </a:t>
            </a:r>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27" name="object 66">
              <a:extLst>
                <a:ext uri="{FF2B5EF4-FFF2-40B4-BE49-F238E27FC236}">
                  <a16:creationId xmlns:a16="http://schemas.microsoft.com/office/drawing/2014/main" id="{C0EF913E-BFF7-504B-8E92-D045A2666ADB}"/>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09736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064218" y="-24484"/>
            <a:ext cx="5105116" cy="4548672"/>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Give the total number of processes resulting from executing the code, including the process executing this code itself. </a:t>
            </a:r>
          </a:p>
          <a:p>
            <a:r>
              <a:rPr lang="en-GB" sz="1600" b="0" kern="0" dirty="0"/>
              <a:t>A: There are 6 processes in total. </a:t>
            </a:r>
          </a:p>
          <a:p>
            <a:r>
              <a:rPr lang="en-GB" sz="1600" b="0" kern="0" dirty="0"/>
              <a:t>Line 3: The initial process P0 generates one child process P1.</a:t>
            </a:r>
          </a:p>
          <a:p>
            <a:r>
              <a:rPr lang="en-GB" sz="1600" b="0" kern="0" dirty="0"/>
              <a:t>Line 4: Two processes P0 and P1 generate additional child processes P2 and P3. </a:t>
            </a:r>
          </a:p>
          <a:p>
            <a:r>
              <a:rPr lang="en-GB" sz="1600" b="0" kern="0" dirty="0"/>
              <a:t>Line 5: The condition “if (pid1 &gt; 0 &amp;&amp; pid2 == 0)” is checked in all four processes, and it is true only for the child process P2 created by the second fork() in the original parent process.</a:t>
            </a:r>
          </a:p>
          <a:p>
            <a:r>
              <a:rPr lang="en-GB" sz="1600" b="0" kern="0" dirty="0"/>
              <a:t>Line 6: Process P2 generates one child process P4. The condition “if (pid3=fork() &gt; 0)” is checked in P2 and P4, and it is true only for P2 (parent process of P4).</a:t>
            </a:r>
          </a:p>
          <a:p>
            <a:r>
              <a:rPr lang="en-GB" sz="1600" b="0" kern="0" dirty="0"/>
              <a:t>Line 7: Process P2 generates one more child process P5.</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7" name="object 66">
            <a:extLst>
              <a:ext uri="{FF2B5EF4-FFF2-40B4-BE49-F238E27FC236}">
                <a16:creationId xmlns:a16="http://schemas.microsoft.com/office/drawing/2014/main" id="{882F3441-2CD5-D0C0-E188-721625FE090A}"/>
              </a:ext>
            </a:extLst>
          </p:cNvPr>
          <p:cNvSpPr txBox="1"/>
          <p:nvPr/>
        </p:nvSpPr>
        <p:spPr>
          <a:xfrm>
            <a:off x="2332487" y="2253481"/>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37476"/>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988094" y="4518002"/>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pid2==0</a:t>
            </a:r>
            <a:endParaRPr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637476"/>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pid2&gt;0</a:t>
            </a:r>
            <a:endParaRPr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154036" y="4518002"/>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pid1==0&amp;&amp; pid2&gt;0</a:t>
            </a:r>
            <a:endParaRPr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113240" y="4518002"/>
            <a:ext cx="1290956" cy="56682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pid1==0&amp;&amp; pid2==0</a:t>
            </a:r>
            <a:endParaRPr b="0" kern="0" dirty="0">
              <a:latin typeface="Arial MT"/>
              <a:cs typeface="Arial MT"/>
            </a:endParaRPr>
          </a:p>
        </p:txBody>
      </p:sp>
      <p:sp>
        <p:nvSpPr>
          <p:cNvPr id="189" name="object 66">
            <a:extLst>
              <a:ext uri="{FF2B5EF4-FFF2-40B4-BE49-F238E27FC236}">
                <a16:creationId xmlns:a16="http://schemas.microsoft.com/office/drawing/2014/main" id="{9E730105-2429-4DDA-B1CC-8CC563EF1508}"/>
              </a:ext>
            </a:extLst>
          </p:cNvPr>
          <p:cNvSpPr txBox="1"/>
          <p:nvPr/>
        </p:nvSpPr>
        <p:spPr>
          <a:xfrm>
            <a:off x="3803162" y="3246832"/>
            <a:ext cx="129095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pid1==0</a:t>
            </a:r>
            <a:endParaRPr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44144" y="3181514"/>
            <a:ext cx="129095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t>
            </a:r>
            <a:endParaRPr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534946" y="5324131"/>
            <a:ext cx="1290956" cy="8566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pid2==0&amp;&amp;</a:t>
            </a:r>
          </a:p>
          <a:p>
            <a:pPr marL="12700" eaLnBrk="1" fontAlgn="auto" hangingPunct="1">
              <a:spcBef>
                <a:spcPts val="100"/>
              </a:spcBef>
              <a:spcAft>
                <a:spcPts val="0"/>
              </a:spcAft>
            </a:pPr>
            <a:r>
              <a:rPr lang="en-GB" sz="1800" b="0" kern="0" dirty="0">
                <a:solidFill>
                  <a:sysClr val="windowText" lastClr="000000"/>
                </a:solidFill>
                <a:latin typeface="Courier New"/>
                <a:cs typeface="Courier New"/>
              </a:rPr>
              <a:t>pid3&gt;0</a:t>
            </a:r>
            <a:endParaRPr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714559" y="5324131"/>
            <a:ext cx="1290956" cy="8566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800" b="0" kern="0" dirty="0">
                <a:solidFill>
                  <a:sysClr val="windowText" lastClr="000000"/>
                </a:solidFill>
                <a:latin typeface="Courier New"/>
                <a:cs typeface="Courier New"/>
              </a:rPr>
              <a:t>pid1&gt;0&amp;&amp; pid2==0&amp;&amp;</a:t>
            </a:r>
          </a:p>
          <a:p>
            <a:pPr marL="12700" eaLnBrk="1" fontAlgn="auto" hangingPunct="1">
              <a:spcBef>
                <a:spcPts val="100"/>
              </a:spcBef>
              <a:spcAft>
                <a:spcPts val="0"/>
              </a:spcAft>
            </a:pPr>
            <a:r>
              <a:rPr lang="en-GB" b="0" kern="0" dirty="0">
                <a:solidFill>
                  <a:sysClr val="windowText" lastClr="000000"/>
                </a:solidFill>
                <a:latin typeface="Courier New"/>
                <a:cs typeface="Courier New"/>
              </a:rPr>
              <a:t>p</a:t>
            </a:r>
            <a:r>
              <a:rPr lang="en-GB" sz="1800" b="0" kern="0" dirty="0">
                <a:solidFill>
                  <a:sysClr val="windowText" lastClr="000000"/>
                </a:solidFill>
                <a:latin typeface="Courier New"/>
                <a:cs typeface="Courier New"/>
              </a:rPr>
              <a:t>id3==0</a:t>
            </a:r>
            <a:endParaRPr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a:t>Quiz: Fork</a:t>
            </a:r>
            <a:endParaRPr lang="en-SE"/>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401464"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394969" marR="1337310" indent="-342900" eaLnBrk="1" fontAlgn="auto" hangingPunct="1">
              <a:lnSpc>
                <a:spcPts val="1400"/>
              </a:lnSpc>
              <a:spcBef>
                <a:spcPts val="425"/>
              </a:spcBef>
              <a:spcAft>
                <a:spcPts val="0"/>
              </a:spcAft>
              <a:buAutoNum type="arabicPlain" startAt="3"/>
            </a:pPr>
            <a:r>
              <a:rPr lang="en-GB" sz="1600" b="0" kern="0" dirty="0">
                <a:solidFill>
                  <a:sysClr val="windowText" lastClr="000000"/>
                </a:solidFill>
                <a:latin typeface="Courier New"/>
                <a:cs typeface="Courier New"/>
              </a:rPr>
              <a:t> if(pid1=fork()||pid2=fork())</a:t>
            </a:r>
          </a:p>
          <a:p>
            <a:pPr marL="394969" marR="1337310" indent="-342900" eaLnBrk="1" fontAlgn="auto" hangingPunct="1">
              <a:lnSpc>
                <a:spcPts val="1400"/>
              </a:lnSpc>
              <a:spcBef>
                <a:spcPts val="425"/>
              </a:spcBef>
              <a:spcAft>
                <a:spcPts val="0"/>
              </a:spcAft>
              <a:buAutoNum type="arabicPlain" startAt="3"/>
            </a:pPr>
            <a:r>
              <a:rPr lang="en-GB" sz="1600" b="0" kern="0" dirty="0">
                <a:solidFill>
                  <a:sysClr val="windowText" lastClr="000000"/>
                </a:solidFill>
                <a:latin typeface="Courier New"/>
                <a:cs typeface="Courier New"/>
              </a:rPr>
              <a:t>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a:t>
            </a:r>
            <a:r>
              <a:rPr lang="en-GB" sz="1600" b="0" kern="0" spc="-10" dirty="0">
                <a:solidFill>
                  <a:sysClr val="windowText" lastClr="000000"/>
                </a:solidFill>
                <a:latin typeface="Courier New"/>
                <a:cs typeface="Courier New"/>
              </a:rPr>
              <a:t>\n");</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6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Hellos are printed out?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 and 5 Hellos will be printed.</a:t>
            </a:r>
          </a:p>
          <a:p>
            <a:r>
              <a:rPr lang="en-GB" sz="1600" b="0" kern="0" dirty="0"/>
              <a:t>Line 3: Parent P0 only calls pid1=fork() to create child process P1, but not pid2=fork(). </a:t>
            </a:r>
          </a:p>
          <a:p>
            <a:r>
              <a:rPr lang="en-GB" sz="1600" b="0" kern="0" dirty="0"/>
              <a:t>Line 4: In P0, since pid1 &gt; 0 in P0, the condition (pid1=fork()||pid2=fork())=(true||?)=true, so P0 goes into Line 4 and calls pid3=fork() to create child process P2. </a:t>
            </a:r>
          </a:p>
          <a:p>
            <a:r>
              <a:rPr lang="en-GB" sz="1600" b="0" kern="0" dirty="0"/>
              <a:t>Line 3: Child P1 has pid1==0, so it calls pid2=fork() and creates child process P3. In P3, (pid1=fork()||pid2=fork())=(false||false)=false, so it does not go into Line 4.</a:t>
            </a:r>
          </a:p>
          <a:p>
            <a:r>
              <a:rPr lang="en-GB" sz="1600" b="0" kern="0" dirty="0"/>
              <a:t>Line 4: In P1, since pid2&gt;0, the condition (pid1=fork()||pid2=fork())=(false||true)=true, so P1 goes into Line 4 and calls pid3=fork() to create child process P4.</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0" name="object 66">
            <a:extLst>
              <a:ext uri="{FF2B5EF4-FFF2-40B4-BE49-F238E27FC236}">
                <a16:creationId xmlns:a16="http://schemas.microsoft.com/office/drawing/2014/main" id="{97626429-1509-5E13-38D1-AE5A3F140EC0}"/>
              </a:ext>
            </a:extLst>
          </p:cNvPr>
          <p:cNvSpPr txBox="1"/>
          <p:nvPr/>
        </p:nvSpPr>
        <p:spPr>
          <a:xfrm>
            <a:off x="1907183" y="2444870"/>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992867" y="4635706"/>
            <a:ext cx="1290956"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pid1==0&amp;&amp; pid2==0</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L4 fork()</a:t>
            </a:r>
            <a:endParaRPr sz="1600" b="0" kern="0" dirty="0">
              <a:latin typeface="Arial MT"/>
              <a:cs typeface="Arial MT"/>
            </a:endParaRPr>
          </a:p>
        </p:txBody>
      </p:sp>
      <p:sp>
        <p:nvSpPr>
          <p:cNvPr id="80" name="object 66">
            <a:extLst>
              <a:ext uri="{FF2B5EF4-FFF2-40B4-BE49-F238E27FC236}">
                <a16:creationId xmlns:a16="http://schemas.microsoft.com/office/drawing/2014/main" id="{F5343379-DABD-FFC7-7323-A5AE3C772235}"/>
              </a:ext>
            </a:extLst>
          </p:cNvPr>
          <p:cNvSpPr txBox="1"/>
          <p:nvPr/>
        </p:nvSpPr>
        <p:spPr>
          <a:xfrm>
            <a:off x="236536" y="4893565"/>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81" name="object 66">
            <a:extLst>
              <a:ext uri="{FF2B5EF4-FFF2-40B4-BE49-F238E27FC236}">
                <a16:creationId xmlns:a16="http://schemas.microsoft.com/office/drawing/2014/main" id="{D333BF33-B921-278B-5B71-83BADE704F69}"/>
              </a:ext>
            </a:extLst>
          </p:cNvPr>
          <p:cNvSpPr txBox="1"/>
          <p:nvPr/>
        </p:nvSpPr>
        <p:spPr>
          <a:xfrm>
            <a:off x="2214442" y="4893565"/>
            <a:ext cx="831859"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281839" y="4402444"/>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pid1==0&amp;&amp;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L4 fork()</a:t>
            </a:r>
            <a:endParaRPr lang="en-GB" sz="1600" b="0" kern="0" dirty="0">
              <a:latin typeface="Arial MT"/>
              <a:cs typeface="Arial MT"/>
            </a:endParaRPr>
          </a:p>
        </p:txBody>
      </p:sp>
      <p:sp>
        <p:nvSpPr>
          <p:cNvPr id="85" name="object 66">
            <a:extLst>
              <a:ext uri="{FF2B5EF4-FFF2-40B4-BE49-F238E27FC236}">
                <a16:creationId xmlns:a16="http://schemas.microsoft.com/office/drawing/2014/main" id="{73AF5A3F-6661-927D-2063-5513AB27982C}"/>
              </a:ext>
            </a:extLst>
          </p:cNvPr>
          <p:cNvSpPr txBox="1"/>
          <p:nvPr/>
        </p:nvSpPr>
        <p:spPr>
          <a:xfrm>
            <a:off x="4601392" y="5881975"/>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86" name="object 66">
            <a:extLst>
              <a:ext uri="{FF2B5EF4-FFF2-40B4-BE49-F238E27FC236}">
                <a16:creationId xmlns:a16="http://schemas.microsoft.com/office/drawing/2014/main" id="{F495240E-6F85-B7A7-6DF6-8D59596F1E2B}"/>
              </a:ext>
            </a:extLst>
          </p:cNvPr>
          <p:cNvSpPr txBox="1"/>
          <p:nvPr/>
        </p:nvSpPr>
        <p:spPr>
          <a:xfrm>
            <a:off x="5720180" y="5881975"/>
            <a:ext cx="831859"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87" name="object 66">
            <a:extLst>
              <a:ext uri="{FF2B5EF4-FFF2-40B4-BE49-F238E27FC236}">
                <a16:creationId xmlns:a16="http://schemas.microsoft.com/office/drawing/2014/main" id="{9E96848E-7BBF-C112-DDD7-D2B200A90E01}"/>
              </a:ext>
            </a:extLst>
          </p:cNvPr>
          <p:cNvSpPr txBox="1"/>
          <p:nvPr/>
        </p:nvSpPr>
        <p:spPr>
          <a:xfrm>
            <a:off x="6992507" y="4958914"/>
            <a:ext cx="831859"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09653" y="773008"/>
            <a:ext cx="6240271"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ANS: </a:t>
            </a:r>
            <a:r>
              <a:rPr lang="es-ES" b="0" kern="0" dirty="0"/>
              <a:t>(C) u + 10 = x and v = y</a:t>
            </a:r>
          </a:p>
          <a:p>
            <a:r>
              <a:rPr lang="en-GB" b="0" kern="0" dirty="0"/>
              <a:t>fork() returns 0 in child process and process ID of child process in parent process. In Child (x), a = a + 5 In Parent (u), a = a – 5; Therefore x = u + 10.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Let u, v be the values printed by the parent process, and x, y be the values printed by the child process. Which one of the following is TRUE? </a:t>
            </a:r>
          </a:p>
          <a:p>
            <a:r>
              <a:rPr lang="en-GB" b="0" kern="0" dirty="0"/>
              <a:t>(A) u = x + 10 and v = y</a:t>
            </a:r>
          </a:p>
          <a:p>
            <a:r>
              <a:rPr lang="en-GB" b="0" kern="0" dirty="0"/>
              <a:t>(B) u = x + 10 and v != y</a:t>
            </a:r>
          </a:p>
          <a:p>
            <a:r>
              <a:rPr lang="en-GB" b="0" kern="0" dirty="0"/>
              <a:t>(C) u + 10 = x and v = y</a:t>
            </a:r>
          </a:p>
          <a:p>
            <a:r>
              <a:rPr lang="en-GB" b="0" kern="0" dirty="0"/>
              <a:t>(D) u + 10 = x and v != y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Tree>
    <p:extLst>
      <p:ext uri="{BB962C8B-B14F-4D97-AF65-F5344CB8AC3E}">
        <p14:creationId xmlns:p14="http://schemas.microsoft.com/office/powerpoint/2010/main" val="2206814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err="1"/>
              <a:t>Pthread</a:t>
            </a:r>
            <a:r>
              <a:rPr lang="en-GB" altLang="en-SE" dirty="0"/>
              <a:t>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3912358370"/>
              </p:ext>
            </p:extLst>
          </p:nvPr>
        </p:nvGraphicFramePr>
        <p:xfrm>
          <a:off x="5932968" y="989989"/>
          <a:ext cx="5999348" cy="5262880"/>
        </p:xfrm>
        <a:graphic>
          <a:graphicData uri="http://schemas.openxmlformats.org/drawingml/2006/table">
            <a:tbl>
              <a:tblPr firstRow="1" bandRow="1"/>
              <a:tblGrid>
                <a:gridCol w="2999674">
                  <a:extLst>
                    <a:ext uri="{9D8B030D-6E8A-4147-A177-3AD203B41FA5}">
                      <a16:colId xmlns:a16="http://schemas.microsoft.com/office/drawing/2014/main" val="141944448"/>
                    </a:ext>
                  </a:extLst>
                </a:gridCol>
                <a:gridCol w="2999674">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pthread_create</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i="1" kern="1200" dirty="0">
                          <a:solidFill>
                            <a:schemeClr val="dk1"/>
                          </a:solidFill>
                          <a:effectLst/>
                          <a:latin typeface="+mn-lt"/>
                          <a:ea typeface="+mn-ea"/>
                          <a:cs typeface="+mn-cs"/>
                        </a:rPr>
                        <a:t>Create a new thread in the caller’s address space</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pthread_exit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Terminate the calling thread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pthread_join</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Wait for a thread to terminate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pthread_mutex_init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Create a new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338527755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pthread_mutex_destroy</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Destroy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504749006"/>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pthread_mutex_lock</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Lock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pthread_mutex_unlock</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Unlock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pthread_cond_init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Create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157256535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pthread_cond_destroy</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Destroy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14317739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pthread_cond_wait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Wait on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pthread_cond_signal</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Release one thread waiting on a</a:t>
                      </a:r>
                      <a:endParaRPr lang="en-US" altLang="zh-CN" sz="1800" kern="1200" dirty="0">
                        <a:solidFill>
                          <a:schemeClr val="dk1"/>
                        </a:solidFill>
                        <a:effectLst/>
                        <a:latin typeface="+mn-lt"/>
                        <a:ea typeface="+mn-ea"/>
                        <a:cs typeface="+mn-cs"/>
                      </a:endParaRPr>
                    </a:p>
                    <a:p>
                      <a:r>
                        <a:rPr lang="en-US" altLang="zh-CN" sz="1800" i="1" kern="1200" dirty="0">
                          <a:solidFill>
                            <a:schemeClr val="dk1"/>
                          </a:solidFill>
                          <a:effectLst/>
                          <a:latin typeface="+mn-lt"/>
                          <a:ea typeface="+mn-ea"/>
                          <a:cs typeface="+mn-cs"/>
                        </a:rPr>
                        <a:t>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92500" lnSpcReduction="1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7633</Words>
  <Application>Microsoft Office PowerPoint</Application>
  <PresentationFormat>Widescreen</PresentationFormat>
  <Paragraphs>978</Paragraphs>
  <Slides>46</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 MT</vt:lpstr>
      <vt:lpstr>Courier</vt:lpstr>
      <vt:lpstr>Gill Sans</vt:lpstr>
      <vt:lpstr>Gill Sans Light</vt:lpstr>
      <vt:lpstr>맑은 고딕</vt:lpstr>
      <vt:lpstr>Palatino</vt:lpstr>
      <vt:lpstr>Arial</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2025-02-05T22:54:00Z</dcterms:modified>
</cp:coreProperties>
</file>