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6"/>
  </p:notesMasterIdLst>
  <p:handoutMasterIdLst>
    <p:handoutMasterId r:id="rId27"/>
  </p:handoutMasterIdLst>
  <p:sldIdLst>
    <p:sldId id="256" r:id="rId2"/>
    <p:sldId id="1398" r:id="rId3"/>
    <p:sldId id="1399" r:id="rId4"/>
    <p:sldId id="1382" r:id="rId5"/>
    <p:sldId id="1394" r:id="rId6"/>
    <p:sldId id="348" r:id="rId7"/>
    <p:sldId id="1396" r:id="rId8"/>
    <p:sldId id="1381" r:id="rId9"/>
    <p:sldId id="1390" r:id="rId10"/>
    <p:sldId id="1388" r:id="rId11"/>
    <p:sldId id="1397" r:id="rId12"/>
    <p:sldId id="1384" r:id="rId13"/>
    <p:sldId id="1392" r:id="rId14"/>
    <p:sldId id="1389" r:id="rId15"/>
    <p:sldId id="1393" r:id="rId16"/>
    <p:sldId id="257" r:id="rId17"/>
    <p:sldId id="258" r:id="rId18"/>
    <p:sldId id="259" r:id="rId19"/>
    <p:sldId id="260" r:id="rId20"/>
    <p:sldId id="1379" r:id="rId21"/>
    <p:sldId id="1380" r:id="rId22"/>
    <p:sldId id="262" r:id="rId23"/>
    <p:sldId id="264" r:id="rId24"/>
    <p:sldId id="421" r:id="rId2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995" autoAdjust="0"/>
    <p:restoredTop sz="74118" autoAdjust="0"/>
  </p:normalViewPr>
  <p:slideViewPr>
    <p:cSldViewPr>
      <p:cViewPr>
        <p:scale>
          <a:sx n="66" d="100"/>
          <a:sy n="66" d="100"/>
        </p:scale>
        <p:origin x="1330" y="-163"/>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p:scale>
        <a:sx n="125" d="100"/>
        <a:sy n="125" d="100"/>
      </p:scale>
      <p:origin x="0" y="-641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FB93F-D85E-340F-C5B2-139C08273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06A92-3314-AE2C-0222-AC29ACDBB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9270E-6176-A5D1-3996-17D51BAF7234}"/>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3796317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EE6A-EA47-0F19-EB5F-2EEC8BC50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6795E-BB01-AB9B-0700-DE496F6C8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9E49-9A60-A3E1-513C-C77A61DA383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1028389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r>
              <a:rPr lang="en-GB" sz="1200" b="0" spc="-75" baseline="1291" dirty="0">
                <a:latin typeface="Gill Sans" panose="020B0502020104020203"/>
                <a:cs typeface="Arial MT"/>
              </a:rPr>
              <a:t>You can remove all other statements and only leave the lock wait() instructions and get into this deadlock.)</a:t>
            </a:r>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44520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9DD47-C3E4-09AA-4662-D2F0B07242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485D9A-918C-E57A-572D-1B9BE97D2B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21E7F2-30E7-5410-467B-3F9FCD8A6928}"/>
              </a:ext>
            </a:extLst>
          </p:cNvPr>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93205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2FB46-6297-8419-0E41-763236A1D0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988D5F-FDE1-8487-91F3-F1BB5792C5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A7D17-F716-78F0-7378-DED2B61ACDAB}"/>
              </a:ext>
            </a:extLst>
          </p:cNvPr>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89872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2821442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guaranteed. </a:t>
            </a:r>
          </a:p>
          <a:p>
            <a:r>
              <a:rPr lang="en-GB" dirty="0"/>
              <a:t>Not satisfied. There is no mechanism to ensure that a thread waiting to enter its critical section will eventually proceed, e.g., if the other thread stops.</a:t>
            </a:r>
          </a:p>
          <a:p>
            <a:endParaRPr lang="en-SE" b="1" dirty="0"/>
          </a:p>
        </p:txBody>
      </p:sp>
    </p:spTree>
    <p:extLst>
      <p:ext uri="{BB962C8B-B14F-4D97-AF65-F5344CB8AC3E}">
        <p14:creationId xmlns:p14="http://schemas.microsoft.com/office/powerpoint/2010/main" val="768350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2D16-3AD3-4012-9D72-69459300C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74D5B-6419-DB7E-9633-49EDCA1C9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C596-4871-BB0D-2BC3-BAEEBB3A97F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3371676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DFCC9-3776-C47F-EE82-35947C7397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D5416-38E3-7FE8-0DFB-DAFB93FB08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EF6DDB-A38D-2D5F-EEE7-7020C2A82277}"/>
              </a:ext>
            </a:extLst>
          </p:cNvPr>
          <p:cNvSpPr>
            <a:spLocks noGrp="1"/>
          </p:cNvSpPr>
          <p:nvPr>
            <p:ph type="body" idx="1"/>
          </p:nvPr>
        </p:nvSpPr>
        <p:spPr/>
        <p:txBody>
          <a:bodyPr/>
          <a:lstStyle/>
          <a:p>
            <a:pPr algn="l"/>
            <a:r>
              <a:rPr lang="en-GB" b="0" i="0" dirty="0">
                <a:effectLst/>
                <a:latin typeface="fkGroteskNeue"/>
              </a:rPr>
              <a:t>Once a thread exits its critical section, it resets its flag to false, allowing the other thread to proceed.</a:t>
            </a:r>
          </a:p>
          <a:p>
            <a:pPr algn="l">
              <a:buFont typeface="Arial" panose="020B0604020202020204" pitchFamily="34" charset="0"/>
              <a:buChar char="•"/>
            </a:pPr>
            <a:r>
              <a:rPr lang="en-GB" b="0" i="0">
                <a:effectLst/>
                <a:latin typeface="fkGroteskNeue"/>
              </a:rPr>
              <a:t>This ensures that no thread can repeatedly enter the CS and starve the other, provided both threads are actively trying to access the CS.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171817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79990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5CC94D3F-3FC5-C1FD-220C-E7592F7E4D81}"/>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312D-0933-220A-5147-C4E39DC28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B62DD-2B4A-CA2A-D7D3-1B3AB405F2BB}"/>
              </a:ext>
            </a:extLst>
          </p:cNvPr>
          <p:cNvSpPr>
            <a:spLocks noGrp="1"/>
          </p:cNvSpPr>
          <p:nvPr>
            <p:ph type="title"/>
          </p:nvPr>
        </p:nvSpPr>
        <p:spPr/>
        <p:txBody>
          <a:bodyPr/>
          <a:lstStyle/>
          <a:p>
            <a:r>
              <a:rPr lang="en-GB" dirty="0"/>
              <a:t>Mutual Exclusion II</a:t>
            </a:r>
            <a:endParaRPr lang="en-SE" dirty="0"/>
          </a:p>
        </p:txBody>
      </p:sp>
      <p:sp>
        <p:nvSpPr>
          <p:cNvPr id="3" name="Content Placeholder 2">
            <a:extLst>
              <a:ext uri="{FF2B5EF4-FFF2-40B4-BE49-F238E27FC236}">
                <a16:creationId xmlns:a16="http://schemas.microsoft.com/office/drawing/2014/main" id="{75EB4A81-ABF6-9F50-1701-6EF390BC6ED4}"/>
              </a:ext>
            </a:extLst>
          </p:cNvPr>
          <p:cNvSpPr>
            <a:spLocks noGrp="1"/>
          </p:cNvSpPr>
          <p:nvPr>
            <p:ph idx="1"/>
          </p:nvPr>
        </p:nvSpPr>
        <p:spPr>
          <a:xfrm>
            <a:off x="408731" y="4183692"/>
            <a:ext cx="11831738" cy="2519820"/>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
        <p:nvSpPr>
          <p:cNvPr id="7" name="Plassholder for innhold 2">
            <a:extLst>
              <a:ext uri="{FF2B5EF4-FFF2-40B4-BE49-F238E27FC236}">
                <a16:creationId xmlns:a16="http://schemas.microsoft.com/office/drawing/2014/main" id="{9B3405A0-8D7D-DBB4-68AC-03A5D3969407}"/>
              </a:ext>
            </a:extLst>
          </p:cNvPr>
          <p:cNvSpPr txBox="1">
            <a:spLocks/>
          </p:cNvSpPr>
          <p:nvPr/>
        </p:nvSpPr>
        <p:spPr bwMode="auto">
          <a:xfrm>
            <a:off x="2514600" y="1695674"/>
            <a:ext cx="3699076" cy="2190526"/>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91D851A7-E7D1-3CED-C333-1FF5CD089764}"/>
              </a:ext>
            </a:extLst>
          </p:cNvPr>
          <p:cNvSpPr txBox="1">
            <a:spLocks/>
          </p:cNvSpPr>
          <p:nvPr/>
        </p:nvSpPr>
        <p:spPr bwMode="auto">
          <a:xfrm>
            <a:off x="6324600" y="1695673"/>
            <a:ext cx="3699076" cy="21905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65EC573B-9136-537E-31BB-084176A4FE27}"/>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69219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257DD-A97B-3061-937C-9E8BB0CAF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5310A-AA5F-8696-CA10-CEF631562092}"/>
              </a:ext>
            </a:extLst>
          </p:cNvPr>
          <p:cNvSpPr>
            <a:spLocks noGrp="1"/>
          </p:cNvSpPr>
          <p:nvPr>
            <p:ph type="title"/>
          </p:nvPr>
        </p:nvSpPr>
        <p:spPr/>
        <p:txBody>
          <a:bodyPr/>
          <a:lstStyle/>
          <a:p>
            <a:r>
              <a:rPr lang="en-GB" dirty="0"/>
              <a:t>Mutual Exclusion II: Sample Execution &amp; Answer</a:t>
            </a:r>
            <a:endParaRPr lang="en-SE" dirty="0"/>
          </a:p>
        </p:txBody>
      </p:sp>
      <p:sp>
        <p:nvSpPr>
          <p:cNvPr id="7" name="Plassholder for innhold 2">
            <a:extLst>
              <a:ext uri="{FF2B5EF4-FFF2-40B4-BE49-F238E27FC236}">
                <a16:creationId xmlns:a16="http://schemas.microsoft.com/office/drawing/2014/main" id="{06326542-BBCA-7EF1-B293-5035B6AA77C5}"/>
              </a:ext>
            </a:extLst>
          </p:cNvPr>
          <p:cNvSpPr txBox="1">
            <a:spLocks/>
          </p:cNvSpPr>
          <p:nvPr/>
        </p:nvSpPr>
        <p:spPr bwMode="auto">
          <a:xfrm>
            <a:off x="778353" y="1637106"/>
            <a:ext cx="3699076" cy="2190526"/>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EAB150EC-F63A-EC24-F6B7-BE7178ACD43A}"/>
              </a:ext>
            </a:extLst>
          </p:cNvPr>
          <p:cNvSpPr txBox="1">
            <a:spLocks/>
          </p:cNvSpPr>
          <p:nvPr/>
        </p:nvSpPr>
        <p:spPr bwMode="auto">
          <a:xfrm>
            <a:off x="4588353" y="1637105"/>
            <a:ext cx="3699076" cy="21905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3A8BAC6E-D55E-C482-0D93-EE2E0904D10F}"/>
              </a:ext>
            </a:extLst>
          </p:cNvPr>
          <p:cNvSpPr txBox="1">
            <a:spLocks/>
          </p:cNvSpPr>
          <p:nvPr/>
        </p:nvSpPr>
        <p:spPr bwMode="auto">
          <a:xfrm>
            <a:off x="2588103" y="790070"/>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graphicFrame>
        <p:nvGraphicFramePr>
          <p:cNvPr id="4" name="表格 5">
            <a:extLst>
              <a:ext uri="{FF2B5EF4-FFF2-40B4-BE49-F238E27FC236}">
                <a16:creationId xmlns:a16="http://schemas.microsoft.com/office/drawing/2014/main" id="{ABB91B7A-1056-C061-878E-4987EC7EEF98}"/>
              </a:ext>
            </a:extLst>
          </p:cNvPr>
          <p:cNvGraphicFramePr>
            <a:graphicFrameLocks noGrp="1"/>
          </p:cNvGraphicFramePr>
          <p:nvPr>
            <p:extLst>
              <p:ext uri="{D42A27DB-BD31-4B8C-83A1-F6EECF244321}">
                <p14:modId xmlns:p14="http://schemas.microsoft.com/office/powerpoint/2010/main" val="2143254188"/>
              </p:ext>
            </p:extLst>
          </p:nvPr>
        </p:nvGraphicFramePr>
        <p:xfrm>
          <a:off x="8763000" y="1295400"/>
          <a:ext cx="3276602" cy="4358640"/>
        </p:xfrm>
        <a:graphic>
          <a:graphicData uri="http://schemas.openxmlformats.org/drawingml/2006/table">
            <a:tbl>
              <a:tblPr firstRow="1" bandRow="1">
                <a:tableStyleId>{5C22544A-7EE6-4342-B048-85BDC9FD1C3A}</a:tableStyleId>
              </a:tblPr>
              <a:tblGrid>
                <a:gridCol w="1146810">
                  <a:extLst>
                    <a:ext uri="{9D8B030D-6E8A-4147-A177-3AD203B41FA5}">
                      <a16:colId xmlns:a16="http://schemas.microsoft.com/office/drawing/2014/main" val="3170189433"/>
                    </a:ext>
                  </a:extLst>
                </a:gridCol>
                <a:gridCol w="1064896">
                  <a:extLst>
                    <a:ext uri="{9D8B030D-6E8A-4147-A177-3AD203B41FA5}">
                      <a16:colId xmlns:a16="http://schemas.microsoft.com/office/drawing/2014/main" val="3344651322"/>
                    </a:ext>
                  </a:extLst>
                </a:gridCol>
                <a:gridCol w="1064896">
                  <a:extLst>
                    <a:ext uri="{9D8B030D-6E8A-4147-A177-3AD203B41FA5}">
                      <a16:colId xmlns:a16="http://schemas.microsoft.com/office/drawing/2014/main" val="709480791"/>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Deadlock</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bl>
          </a:graphicData>
        </a:graphic>
      </p:graphicFrame>
      <p:sp>
        <p:nvSpPr>
          <p:cNvPr id="10" name="Content Placeholder 2">
            <a:extLst>
              <a:ext uri="{FF2B5EF4-FFF2-40B4-BE49-F238E27FC236}">
                <a16:creationId xmlns:a16="http://schemas.microsoft.com/office/drawing/2014/main" id="{1C959C3D-626C-4FEE-BCDD-C45D4996F1A6}"/>
              </a:ext>
            </a:extLst>
          </p:cNvPr>
          <p:cNvSpPr txBox="1">
            <a:spLocks/>
          </p:cNvSpPr>
          <p:nvPr/>
        </p:nvSpPr>
        <p:spPr bwMode="auto">
          <a:xfrm>
            <a:off x="0" y="3930339"/>
            <a:ext cx="8534401" cy="2927661"/>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32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800" b="0" i="0">
                <a:solidFill>
                  <a:schemeClr val="tx1"/>
                </a:solidFill>
                <a:latin typeface="Gill Sans"/>
                <a:ea typeface="Gill Sans"/>
                <a:cs typeface="Gill Sans"/>
              </a:defRPr>
            </a:lvl2pPr>
            <a:lvl3pPr marL="1143000" indent="-22860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Mutual Exclusion: Achieved. The use of flags ensures that only one thread can enter its critical section at a time.</a:t>
            </a:r>
          </a:p>
          <a:p>
            <a:endParaRPr lang="en-GB" kern="0" dirty="0"/>
          </a:p>
          <a:p>
            <a:r>
              <a:rPr lang="en-GB" kern="0" dirty="0"/>
              <a:t>Progress (Deadlock-Free): Not satisfied. If both threads set their flags simultaneously, they will block each other indefinitely, resulting in deadlock.</a:t>
            </a:r>
          </a:p>
          <a:p>
            <a:endParaRPr lang="en-GB" kern="0" dirty="0"/>
          </a:p>
          <a:p>
            <a:r>
              <a:rPr lang="en-GB" kern="0" dirty="0"/>
              <a:t>Bounded Waiting (Starvation-Free): Achieved. One thread cannot repeatedly enter the CS and starve the other thread, if the other thread is waiting.</a:t>
            </a:r>
          </a:p>
        </p:txBody>
      </p:sp>
    </p:spTree>
    <p:extLst>
      <p:ext uri="{BB962C8B-B14F-4D97-AF65-F5344CB8AC3E}">
        <p14:creationId xmlns:p14="http://schemas.microsoft.com/office/powerpoint/2010/main" val="371065879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A0F4-963A-5258-8D18-90475E035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01CE-422E-F858-93DC-D1DD178C6FFD}"/>
              </a:ext>
            </a:extLst>
          </p:cNvPr>
          <p:cNvSpPr>
            <a:spLocks noGrp="1"/>
          </p:cNvSpPr>
          <p:nvPr>
            <p:ph type="title"/>
          </p:nvPr>
        </p:nvSpPr>
        <p:spPr/>
        <p:txBody>
          <a:bodyPr/>
          <a:lstStyle/>
          <a:p>
            <a:r>
              <a:rPr lang="en-GB" dirty="0"/>
              <a:t>Mutual Exclusion III (Peterson’s Solution)</a:t>
            </a:r>
            <a:endParaRPr lang="en-SE" dirty="0"/>
          </a:p>
        </p:txBody>
      </p:sp>
      <p:sp>
        <p:nvSpPr>
          <p:cNvPr id="7" name="Plassholder for innhold 2">
            <a:extLst>
              <a:ext uri="{FF2B5EF4-FFF2-40B4-BE49-F238E27FC236}">
                <a16:creationId xmlns:a16="http://schemas.microsoft.com/office/drawing/2014/main" id="{E61CA6AA-CB48-F530-30E8-D68863FCC911}"/>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1;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57EA47E9-FA4B-D5E0-A0A2-28CDB2D9964C}"/>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8E262DED-32E2-E857-4B82-765EFF6AD418}"/>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4C3B1708-918F-BFDE-9658-30A4E1039EBE}"/>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2509157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4D07-14D3-2F7D-45E2-B1FD2B2DDD0A}"/>
              </a:ext>
            </a:extLst>
          </p:cNvPr>
          <p:cNvSpPr>
            <a:spLocks noGrp="1"/>
          </p:cNvSpPr>
          <p:nvPr>
            <p:ph type="title"/>
          </p:nvPr>
        </p:nvSpPr>
        <p:spPr>
          <a:xfrm>
            <a:off x="990600" y="102296"/>
            <a:ext cx="10439400" cy="533400"/>
          </a:xfrm>
        </p:spPr>
        <p:txBody>
          <a:bodyPr/>
          <a:lstStyle/>
          <a:p>
            <a:r>
              <a:rPr lang="en-GB" dirty="0"/>
              <a:t>Mutual Exclusion III (Peterson’s Solution): Sample Execution &amp; Answer</a:t>
            </a:r>
            <a:endParaRPr lang="en-SE" dirty="0"/>
          </a:p>
        </p:txBody>
      </p:sp>
      <p:sp>
        <p:nvSpPr>
          <p:cNvPr id="3" name="Content Placeholder 2">
            <a:extLst>
              <a:ext uri="{FF2B5EF4-FFF2-40B4-BE49-F238E27FC236}">
                <a16:creationId xmlns:a16="http://schemas.microsoft.com/office/drawing/2014/main" id="{28DED17B-03E7-3D44-E8B9-4D0632D6C4DA}"/>
              </a:ext>
            </a:extLst>
          </p:cNvPr>
          <p:cNvSpPr>
            <a:spLocks noGrp="1"/>
          </p:cNvSpPr>
          <p:nvPr>
            <p:ph idx="1"/>
          </p:nvPr>
        </p:nvSpPr>
        <p:spPr>
          <a:xfrm>
            <a:off x="228600" y="876300"/>
            <a:ext cx="7848600" cy="5105400"/>
          </a:xfrm>
        </p:spPr>
        <p:txBody>
          <a:bodyPr>
            <a:normAutofit fontScale="85000" lnSpcReduction="10000"/>
          </a:bodyPr>
          <a:lstStyle/>
          <a:p>
            <a:r>
              <a:rPr lang="en-GB" dirty="0"/>
              <a:t>Mutual Exclusion: Achieved. The combination of flag and turn ensures that only one thread can enter its critical section at a time.</a:t>
            </a:r>
          </a:p>
          <a:p>
            <a:endParaRPr lang="en-GB" dirty="0"/>
          </a:p>
          <a:p>
            <a:r>
              <a:rPr lang="en-GB" dirty="0"/>
              <a:t>Progress (Deadlock-Free): Achieved. The turn variable ensures that if both threads want to enter their critical sections, one will eventually proceed. It is not possible for each thread to be blocked forever waiting for each other.</a:t>
            </a:r>
          </a:p>
          <a:p>
            <a:endParaRPr lang="en-GB" dirty="0"/>
          </a:p>
          <a:p>
            <a:r>
              <a:rPr lang="en-GB" dirty="0"/>
              <a:t>Bounded Waiting (Starvation-Free): Achieved. Each thread gets a fair chance to enter its critical section due to the alternation enforced by the turn variable.</a:t>
            </a:r>
          </a:p>
        </p:txBody>
      </p:sp>
      <p:graphicFrame>
        <p:nvGraphicFramePr>
          <p:cNvPr id="5" name="表格 5">
            <a:extLst>
              <a:ext uri="{FF2B5EF4-FFF2-40B4-BE49-F238E27FC236}">
                <a16:creationId xmlns:a16="http://schemas.microsoft.com/office/drawing/2014/main" id="{08C4E6F2-61DC-6CC2-B10E-B795B0CFAA8C}"/>
              </a:ext>
            </a:extLst>
          </p:cNvPr>
          <p:cNvGraphicFramePr>
            <a:graphicFrameLocks noGrp="1"/>
          </p:cNvGraphicFramePr>
          <p:nvPr>
            <p:extLst>
              <p:ext uri="{D42A27DB-BD31-4B8C-83A1-F6EECF244321}">
                <p14:modId xmlns:p14="http://schemas.microsoft.com/office/powerpoint/2010/main" val="449610755"/>
              </p:ext>
            </p:extLst>
          </p:nvPr>
        </p:nvGraphicFramePr>
        <p:xfrm>
          <a:off x="8093901" y="812104"/>
          <a:ext cx="3810000" cy="5943600"/>
        </p:xfrm>
        <a:graphic>
          <a:graphicData uri="http://schemas.openxmlformats.org/drawingml/2006/table">
            <a:tbl>
              <a:tblPr firstRow="1" bandRow="1">
                <a:tableStyleId>{5C22544A-7EE6-4342-B048-85BDC9FD1C3A}</a:tableStyleId>
              </a:tblPr>
              <a:tblGrid>
                <a:gridCol w="1006416">
                  <a:extLst>
                    <a:ext uri="{9D8B030D-6E8A-4147-A177-3AD203B41FA5}">
                      <a16:colId xmlns:a16="http://schemas.microsoft.com/office/drawing/2014/main" val="3170189433"/>
                    </a:ext>
                  </a:extLst>
                </a:gridCol>
                <a:gridCol w="934528">
                  <a:extLst>
                    <a:ext uri="{9D8B030D-6E8A-4147-A177-3AD203B41FA5}">
                      <a16:colId xmlns:a16="http://schemas.microsoft.com/office/drawing/2014/main" val="3344651322"/>
                    </a:ext>
                  </a:extLst>
                </a:gridCol>
                <a:gridCol w="934528">
                  <a:extLst>
                    <a:ext uri="{9D8B030D-6E8A-4147-A177-3AD203B41FA5}">
                      <a16:colId xmlns:a16="http://schemas.microsoft.com/office/drawing/2014/main" val="709480791"/>
                    </a:ext>
                  </a:extLst>
                </a:gridCol>
                <a:gridCol w="934528">
                  <a:extLst>
                    <a:ext uri="{9D8B030D-6E8A-4147-A177-3AD203B41FA5}">
                      <a16:colId xmlns:a16="http://schemas.microsoft.com/office/drawing/2014/main" val="2959287114"/>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tc>
                  <a:txBody>
                    <a:bodyPr/>
                    <a:lstStyle/>
                    <a:p>
                      <a:pPr algn="ctr"/>
                      <a:r>
                        <a:rPr lang="en-US" sz="2000" dirty="0">
                          <a:solidFill>
                            <a:schemeClr val="tx1"/>
                          </a:solidFill>
                          <a:latin typeface="Gill Sans" panose="020B0502020104020203"/>
                        </a:rPr>
                        <a:t>turn</a:t>
                      </a: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gridSpan="3">
                  <a:txBody>
                    <a:bodyPr/>
                    <a:lstStyle/>
                    <a:p>
                      <a:pPr algn="ctr"/>
                      <a:r>
                        <a:rPr lang="en-US" sz="2000" dirty="0">
                          <a:latin typeface="Gill Sans" panose="020B0502020104020203"/>
                        </a:rPr>
                        <a:t>(T1 cannot enter CS)</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2763240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6280129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T1 in CS</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Gill Sans" panose="020B0502020104020203"/>
                        </a:rPr>
                        <a:t>(T0 cannot enter CS)</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236801354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110761879"/>
                  </a:ext>
                </a:extLst>
              </a:tr>
            </a:tbl>
          </a:graphicData>
        </a:graphic>
      </p:graphicFrame>
    </p:spTree>
    <p:extLst>
      <p:ext uri="{BB962C8B-B14F-4D97-AF65-F5344CB8AC3E}">
        <p14:creationId xmlns:p14="http://schemas.microsoft.com/office/powerpoint/2010/main" val="18742186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09D14-6076-CB2F-CDB8-3713C83D2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B5CBC-0487-413C-D5A5-A2DBE6F6392C}"/>
              </a:ext>
            </a:extLst>
          </p:cNvPr>
          <p:cNvSpPr>
            <a:spLocks noGrp="1"/>
          </p:cNvSpPr>
          <p:nvPr>
            <p:ph type="title"/>
          </p:nvPr>
        </p:nvSpPr>
        <p:spPr/>
        <p:txBody>
          <a:bodyPr/>
          <a:lstStyle/>
          <a:p>
            <a:r>
              <a:rPr lang="en-GB" dirty="0"/>
              <a:t>Mutual Exclusion III (Peterson’s Solution Variation)</a:t>
            </a:r>
            <a:endParaRPr lang="en-SE" dirty="0"/>
          </a:p>
        </p:txBody>
      </p:sp>
      <p:sp>
        <p:nvSpPr>
          <p:cNvPr id="7" name="Plassholder for innhold 2">
            <a:extLst>
              <a:ext uri="{FF2B5EF4-FFF2-40B4-BE49-F238E27FC236}">
                <a16:creationId xmlns:a16="http://schemas.microsoft.com/office/drawing/2014/main" id="{201F94FF-D7B9-12C1-1694-6E94CAE2A2AE}"/>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3428306D-C053-E061-F4D5-7858C57DFF17}"/>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FAEB97AA-2EB9-57C7-B243-3E9A7A4E94C4}"/>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a:t>
            </a:r>
            <a:r>
              <a:rPr lang="en-GB" altLang="zh-CN" sz="1700" b="0" kern="0">
                <a:latin typeface="Courier New" panose="02070309020205020404" pitchFamily="49" charset="0"/>
                <a:cs typeface="Courier New" panose="02070309020205020404" pitchFamily="49" charset="0"/>
              </a:rPr>
              <a:t>= 1; </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22E3FB9A-13D5-F531-624B-C3A9610ECFFB}"/>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386076386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932E-7F1E-EAEA-6681-26AEABC86FAB}"/>
              </a:ext>
            </a:extLst>
          </p:cNvPr>
          <p:cNvSpPr>
            <a:spLocks noGrp="1"/>
          </p:cNvSpPr>
          <p:nvPr>
            <p:ph type="title"/>
          </p:nvPr>
        </p:nvSpPr>
        <p:spPr>
          <a:xfrm>
            <a:off x="304800" y="76200"/>
            <a:ext cx="7924800" cy="533400"/>
          </a:xfrm>
        </p:spPr>
        <p:txBody>
          <a:bodyPr/>
          <a:lstStyle/>
          <a:p>
            <a:r>
              <a:rPr lang="en-GB" sz="2800" dirty="0"/>
              <a:t>Mutual Exclusion III (Peterson’s Solution Variation) Sample Execution &amp; Answer</a:t>
            </a:r>
            <a:endParaRPr lang="en-SE" sz="2800" dirty="0"/>
          </a:p>
        </p:txBody>
      </p:sp>
      <p:sp>
        <p:nvSpPr>
          <p:cNvPr id="3" name="Content Placeholder 2">
            <a:extLst>
              <a:ext uri="{FF2B5EF4-FFF2-40B4-BE49-F238E27FC236}">
                <a16:creationId xmlns:a16="http://schemas.microsoft.com/office/drawing/2014/main" id="{32ADBEE9-D45C-A671-FE7D-B611934F74D5}"/>
              </a:ext>
            </a:extLst>
          </p:cNvPr>
          <p:cNvSpPr>
            <a:spLocks noGrp="1"/>
          </p:cNvSpPr>
          <p:nvPr>
            <p:ph idx="1"/>
          </p:nvPr>
        </p:nvSpPr>
        <p:spPr>
          <a:xfrm>
            <a:off x="152400" y="914400"/>
            <a:ext cx="8077200" cy="5334000"/>
          </a:xfrm>
        </p:spPr>
        <p:txBody>
          <a:bodyPr>
            <a:normAutofit fontScale="62500" lnSpcReduction="20000"/>
          </a:bodyPr>
          <a:lstStyle/>
          <a:p>
            <a:r>
              <a:rPr lang="en-GB" dirty="0"/>
              <a:t>This variation is similar to Peterson's Solution but with an incorrect implementation of the turn variable:</a:t>
            </a:r>
          </a:p>
          <a:p>
            <a:endParaRPr lang="en-GB" dirty="0"/>
          </a:p>
          <a:p>
            <a:r>
              <a:rPr lang="en-GB" dirty="0"/>
              <a:t>Mutual Exclusion: Achieved. Only one thread can enter its critical section at a time due to the conditions on flag and turn.</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Not satisfied. A thread may be indefinitely delayed if the other repeatedly sets its flag and does not allow alternation via the turn variable, i.e., one thread can repeatedly enter the CS and starve the other thread.</a:t>
            </a:r>
          </a:p>
          <a:p>
            <a:endParaRPr lang="en-GB" dirty="0"/>
          </a:p>
          <a:p>
            <a:r>
              <a:rPr lang="en-GB" dirty="0" err="1"/>
              <a:t>TestAndSet</a:t>
            </a:r>
            <a:r>
              <a:rPr lang="en-GB" dirty="0"/>
              <a:t> Instruction: Not required.</a:t>
            </a:r>
          </a:p>
          <a:p>
            <a:endParaRPr lang="en-GB" dirty="0"/>
          </a:p>
          <a:p>
            <a:r>
              <a:rPr lang="en-GB" dirty="0"/>
              <a:t>Major Flaw: Incorrect handling of the turn variable leads to potential </a:t>
            </a:r>
            <a:r>
              <a:rPr lang="en-GB" dirty="0" err="1"/>
              <a:t>livelock</a:t>
            </a:r>
            <a:r>
              <a:rPr lang="en-GB" dirty="0"/>
              <a:t> or starvation.</a:t>
            </a:r>
            <a:endParaRPr lang="en-SE" dirty="0"/>
          </a:p>
        </p:txBody>
      </p:sp>
      <p:graphicFrame>
        <p:nvGraphicFramePr>
          <p:cNvPr id="7" name="表格 5">
            <a:extLst>
              <a:ext uri="{FF2B5EF4-FFF2-40B4-BE49-F238E27FC236}">
                <a16:creationId xmlns:a16="http://schemas.microsoft.com/office/drawing/2014/main" id="{659A49CE-6558-9E1E-C2E2-C4244E8704F9}"/>
              </a:ext>
            </a:extLst>
          </p:cNvPr>
          <p:cNvGraphicFramePr>
            <a:graphicFrameLocks noGrp="1"/>
          </p:cNvGraphicFramePr>
          <p:nvPr>
            <p:extLst>
              <p:ext uri="{D42A27DB-BD31-4B8C-83A1-F6EECF244321}">
                <p14:modId xmlns:p14="http://schemas.microsoft.com/office/powerpoint/2010/main" val="3055823000"/>
              </p:ext>
            </p:extLst>
          </p:nvPr>
        </p:nvGraphicFramePr>
        <p:xfrm>
          <a:off x="8229600" y="213360"/>
          <a:ext cx="3810000" cy="6339840"/>
        </p:xfrm>
        <a:graphic>
          <a:graphicData uri="http://schemas.openxmlformats.org/drawingml/2006/table">
            <a:tbl>
              <a:tblPr firstRow="1" bandRow="1">
                <a:tableStyleId>{5C22544A-7EE6-4342-B048-85BDC9FD1C3A}</a:tableStyleId>
              </a:tblPr>
              <a:tblGrid>
                <a:gridCol w="1006416">
                  <a:extLst>
                    <a:ext uri="{9D8B030D-6E8A-4147-A177-3AD203B41FA5}">
                      <a16:colId xmlns:a16="http://schemas.microsoft.com/office/drawing/2014/main" val="3170189433"/>
                    </a:ext>
                  </a:extLst>
                </a:gridCol>
                <a:gridCol w="934528">
                  <a:extLst>
                    <a:ext uri="{9D8B030D-6E8A-4147-A177-3AD203B41FA5}">
                      <a16:colId xmlns:a16="http://schemas.microsoft.com/office/drawing/2014/main" val="3344651322"/>
                    </a:ext>
                  </a:extLst>
                </a:gridCol>
                <a:gridCol w="934528">
                  <a:extLst>
                    <a:ext uri="{9D8B030D-6E8A-4147-A177-3AD203B41FA5}">
                      <a16:colId xmlns:a16="http://schemas.microsoft.com/office/drawing/2014/main" val="709480791"/>
                    </a:ext>
                  </a:extLst>
                </a:gridCol>
                <a:gridCol w="934528">
                  <a:extLst>
                    <a:ext uri="{9D8B030D-6E8A-4147-A177-3AD203B41FA5}">
                      <a16:colId xmlns:a16="http://schemas.microsoft.com/office/drawing/2014/main" val="2959287114"/>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tc>
                  <a:txBody>
                    <a:bodyPr/>
                    <a:lstStyle/>
                    <a:p>
                      <a:pPr algn="ctr"/>
                      <a:r>
                        <a:rPr lang="en-US" sz="2000" dirty="0">
                          <a:solidFill>
                            <a:schemeClr val="tx1"/>
                          </a:solidFill>
                          <a:latin typeface="Gill Sans" panose="020B0502020104020203"/>
                        </a:rPr>
                        <a:t>turn</a:t>
                      </a: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2763240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36801354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1107618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70128788"/>
                  </a:ext>
                </a:extLst>
              </a:tr>
              <a:tr h="381292">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T0 experiences starvation</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3681807948"/>
                  </a:ext>
                </a:extLst>
              </a:tr>
            </a:tbl>
          </a:graphicData>
        </a:graphic>
      </p:graphicFrame>
    </p:spTree>
    <p:extLst>
      <p:ext uri="{BB962C8B-B14F-4D97-AF65-F5344CB8AC3E}">
        <p14:creationId xmlns:p14="http://schemas.microsoft.com/office/powerpoint/2010/main" val="40580329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16</a:t>
            </a:fld>
            <a:endParaRPr lang="nb-NO" sz="1400" b="0" i="0" dirty="0">
              <a:solidFill>
                <a:schemeClr val="tx1"/>
              </a:solidFill>
              <a:latin typeface="Arial"/>
              <a:cs typeface="Arial"/>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17</a:t>
            </a:fld>
            <a:endParaRPr lang="nb-NO" sz="1400" b="0" i="0" dirty="0">
              <a:solidFill>
                <a:schemeClr val="tx1"/>
              </a:solidFill>
              <a:latin typeface="Arial"/>
              <a:cs typeface="Arial"/>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18</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19</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288D-85B6-6CC3-1FB2-3B04FD5CDA2E}"/>
              </a:ext>
            </a:extLst>
          </p:cNvPr>
          <p:cNvSpPr>
            <a:spLocks noGrp="1"/>
          </p:cNvSpPr>
          <p:nvPr>
            <p:ph type="title"/>
          </p:nvPr>
        </p:nvSpPr>
        <p:spPr/>
        <p:txBody>
          <a:bodyPr/>
          <a:lstStyle/>
          <a:p>
            <a:r>
              <a:rPr lang="en-GB" dirty="0"/>
              <a:t>Concurrency I</a:t>
            </a:r>
            <a:endParaRPr lang="en-SE" dirty="0"/>
          </a:p>
        </p:txBody>
      </p:sp>
      <p:sp>
        <p:nvSpPr>
          <p:cNvPr id="3" name="Content Placeholder 2">
            <a:extLst>
              <a:ext uri="{FF2B5EF4-FFF2-40B4-BE49-F238E27FC236}">
                <a16:creationId xmlns:a16="http://schemas.microsoft.com/office/drawing/2014/main" id="{F457968C-088E-2EEC-6B87-D73D14EA4986}"/>
              </a:ext>
            </a:extLst>
          </p:cNvPr>
          <p:cNvSpPr>
            <a:spLocks noGrp="1"/>
          </p:cNvSpPr>
          <p:nvPr>
            <p:ph idx="1"/>
          </p:nvPr>
        </p:nvSpPr>
        <p:spPr>
          <a:xfrm>
            <a:off x="812800" y="2695986"/>
            <a:ext cx="10566400" cy="3323814"/>
          </a:xfrm>
        </p:spPr>
        <p:txBody>
          <a:bodyPr>
            <a:normAutofit fontScale="92500" lnSpcReduction="10000"/>
          </a:bodyPr>
          <a:lstStyle/>
          <a:p>
            <a:r>
              <a:rPr lang="en-GB" dirty="0"/>
              <a:t>Consider two concurrent threads T0, T1, which access a shared variable x that has been initialized to 0. There is no mutex protection. </a:t>
            </a:r>
          </a:p>
          <a:p>
            <a:r>
              <a:rPr lang="en-GB" dirty="0"/>
              <a:t>Q1: What are the minimum, maximum, and all possible values of x after the two threads have completed execution?</a:t>
            </a:r>
          </a:p>
          <a:p>
            <a:r>
              <a:rPr lang="en-GB" dirty="0"/>
              <a:t>Q2: Suppose we protect statement ‘x = x+2’ in Thread B within a critical section using a mutex lock. What are all the minimum, maximum, and all possible final values of x? </a:t>
            </a:r>
            <a:endParaRPr lang="en-SE" dirty="0"/>
          </a:p>
        </p:txBody>
      </p:sp>
      <p:sp>
        <p:nvSpPr>
          <p:cNvPr id="4" name="Plassholder for innhold 2">
            <a:extLst>
              <a:ext uri="{FF2B5EF4-FFF2-40B4-BE49-F238E27FC236}">
                <a16:creationId xmlns:a16="http://schemas.microsoft.com/office/drawing/2014/main" id="{758290D7-B791-5228-8CF4-A4FA620CB43A}"/>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9D5B75F7-DF91-87EF-42D7-37808B097603}"/>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2D37079E-C01B-98FE-3AB3-789AD906045B}"/>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147657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 (right):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22</a:t>
            </a:fld>
            <a:endParaRPr lang="nb-NO" sz="1400" b="0" i="0" dirty="0">
              <a:solidFill>
                <a:schemeClr val="tx1"/>
              </a:solidFill>
              <a:latin typeface="Arial"/>
              <a:cs typeface="Arial"/>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340" y="3942820"/>
            <a:ext cx="5808285" cy="2769348"/>
          </a:xfrm>
          <a:prstGeom prst="rect">
            <a:avLst/>
          </a:prstGeom>
        </p:spPr>
        <p:txBody>
          <a:bodyPr vert="horz" wrap="square" lIns="0" tIns="80645" rIns="0" bIns="0" rtlCol="0">
            <a:spAutoFit/>
          </a:bodyPr>
          <a:lstStyle/>
          <a:p>
            <a:pPr marL="12700">
              <a:spcBef>
                <a:spcPts val="635"/>
              </a:spcBef>
            </a:pPr>
            <a:r>
              <a:rPr lang="en-GB" sz="2400" b="0" dirty="0">
                <a:latin typeface="Gill Sans" panose="020B0502020104020203"/>
                <a:cs typeface="Arial MT"/>
              </a:rPr>
              <a:t>Deadlock scenario 1:</a:t>
            </a:r>
            <a:endParaRPr sz="2400" b="0" dirty="0">
              <a:latin typeface="Gill Sans" panose="020B0502020104020203"/>
              <a:cs typeface="Arial MT"/>
            </a:endParaRPr>
          </a:p>
          <a:p>
            <a:pPr marL="231140" indent="-218440">
              <a:spcBef>
                <a:spcPts val="570"/>
              </a:spcBef>
              <a:buChar char="•"/>
              <a:tabLst>
                <a:tab pos="231140" algn="l"/>
              </a:tabLst>
            </a:pPr>
            <a:r>
              <a:rPr sz="2800" b="0" baseline="1291" dirty="0">
                <a:latin typeface="Gill Sans" panose="020B0502020104020203"/>
                <a:cs typeface="Arial MT"/>
              </a:rPr>
              <a:t>t2</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first</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2</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lock2=0,</a:t>
            </a:r>
            <a:r>
              <a:rPr sz="2800" b="0" spc="60" baseline="1291" dirty="0">
                <a:latin typeface="Gill Sans" panose="020B0502020104020203"/>
                <a:cs typeface="Arial MT"/>
              </a:rPr>
              <a:t> </a:t>
            </a:r>
            <a:r>
              <a:rPr sz="2800" b="0" baseline="1291" dirty="0">
                <a:latin typeface="Gill Sans" panose="020B0502020104020203"/>
                <a:cs typeface="Arial MT"/>
              </a:rPr>
              <a:t>lock1=1)</a:t>
            </a:r>
            <a:r>
              <a:rPr lang="en-GB" sz="2800" b="0" spc="60" baseline="1291" dirty="0">
                <a:latin typeface="Gill Sans" panose="020B0502020104020203"/>
                <a:cs typeface="Arial MT"/>
              </a:rPr>
              <a:t>; </a:t>
            </a:r>
            <a:r>
              <a:rPr sz="2800" b="0" baseline="1291" dirty="0">
                <a:latin typeface="Gill Sans" panose="020B0502020104020203"/>
                <a:cs typeface="Arial MT"/>
              </a:rPr>
              <a:t>switch</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spc="-37" baseline="1291" dirty="0">
                <a:latin typeface="Gill Sans" panose="020B0502020104020203"/>
                <a:cs typeface="Arial MT"/>
              </a:rPr>
              <a:t>t1</a:t>
            </a:r>
            <a:endParaRPr sz="2800" b="0" baseline="1291" dirty="0">
              <a:latin typeface="Gill Sans" panose="020B0502020104020203"/>
              <a:cs typeface="Arial MT"/>
            </a:endParaRPr>
          </a:p>
          <a:p>
            <a:pPr marL="231140" indent="-218440">
              <a:spcBef>
                <a:spcPts val="595"/>
              </a:spcBef>
              <a:buChar char="•"/>
              <a:tabLst>
                <a:tab pos="231140" algn="l"/>
              </a:tabLst>
            </a:pPr>
            <a:r>
              <a:rPr sz="2800" b="0" baseline="1291" dirty="0">
                <a:latin typeface="Gill Sans" panose="020B0502020104020203"/>
                <a:cs typeface="Arial MT"/>
              </a:rPr>
              <a:t>t1</a:t>
            </a:r>
            <a:r>
              <a:rPr sz="2800" b="0" spc="44" baseline="1291" dirty="0">
                <a:latin typeface="Gill Sans" panose="020B0502020104020203"/>
                <a:cs typeface="Arial MT"/>
              </a:rPr>
              <a:t> </a:t>
            </a:r>
            <a:r>
              <a:rPr sz="2800" b="0" baseline="1291" dirty="0">
                <a:latin typeface="Gill Sans" panose="020B0502020104020203"/>
                <a:cs typeface="Arial MT"/>
              </a:rPr>
              <a:t>starts</a:t>
            </a:r>
            <a:r>
              <a:rPr sz="2800" b="0" spc="60" baseline="1291" dirty="0">
                <a:latin typeface="Gill Sans" panose="020B0502020104020203"/>
                <a:cs typeface="Arial MT"/>
              </a:rPr>
              <a:t> </a:t>
            </a:r>
            <a:r>
              <a:rPr sz="2800" b="0" baseline="1291" dirty="0">
                <a:latin typeface="Gill Sans" panose="020B0502020104020203"/>
                <a:cs typeface="Arial MT"/>
              </a:rPr>
              <a:t>and</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3</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lock1=0,</a:t>
            </a:r>
            <a:r>
              <a:rPr sz="2800" b="0" spc="60" baseline="1291" dirty="0">
                <a:latin typeface="Gill Sans" panose="020B0502020104020203"/>
                <a:cs typeface="Arial MT"/>
              </a:rPr>
              <a:t> </a:t>
            </a:r>
            <a:r>
              <a:rPr sz="2800" b="0" baseline="1291" dirty="0">
                <a:latin typeface="Gill Sans" panose="020B0502020104020203"/>
                <a:cs typeface="Arial MT"/>
              </a:rPr>
              <a:t>lock2=0)</a:t>
            </a:r>
            <a:r>
              <a:rPr lang="en-GB" sz="2800" b="0" spc="67" baseline="1291" dirty="0">
                <a:latin typeface="Gill Sans" panose="020B0502020104020203"/>
                <a:cs typeface="Arial MT"/>
              </a:rPr>
              <a:t>; </a:t>
            </a:r>
            <a:r>
              <a:rPr sz="2800" b="0" baseline="1291" dirty="0">
                <a:latin typeface="Gill Sans" panose="020B0502020104020203"/>
                <a:cs typeface="Arial MT"/>
              </a:rPr>
              <a:t>back</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67" baseline="1291" dirty="0">
                <a:latin typeface="Gill Sans" panose="020B0502020104020203"/>
                <a:cs typeface="Arial MT"/>
              </a:rPr>
              <a:t> </a:t>
            </a:r>
            <a:r>
              <a:rPr sz="2800" b="0" spc="-37" baseline="1291" dirty="0">
                <a:latin typeface="Gill Sans" panose="020B0502020104020203"/>
                <a:cs typeface="Arial MT"/>
              </a:rPr>
              <a:t>t2</a:t>
            </a:r>
            <a:endParaRPr sz="2800" b="0" baseline="1291" dirty="0">
              <a:latin typeface="Gill Sans" panose="020B0502020104020203"/>
              <a:cs typeface="Arial MT"/>
            </a:endParaRPr>
          </a:p>
          <a:p>
            <a:pPr marL="231140" indent="-218440">
              <a:spcBef>
                <a:spcPts val="600"/>
              </a:spcBef>
              <a:buChar char="•"/>
              <a:tabLst>
                <a:tab pos="231140" algn="l"/>
              </a:tabLst>
            </a:pPr>
            <a:r>
              <a:rPr sz="2800" b="0" baseline="1291" dirty="0">
                <a:latin typeface="Gill Sans" panose="020B0502020104020203"/>
                <a:cs typeface="Arial MT"/>
              </a:rPr>
              <a:t>t2</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lock2</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baseline="1291" dirty="0">
                <a:latin typeface="Gill Sans" panose="020B0502020104020203"/>
                <a:cs typeface="Arial MT"/>
              </a:rPr>
              <a:t>4</a:t>
            </a:r>
            <a:r>
              <a:rPr lang="en-GB" sz="2800" b="0" spc="52" baseline="1291" dirty="0">
                <a:latin typeface="Gill Sans" panose="020B0502020104020203"/>
                <a:cs typeface="Arial MT"/>
              </a:rPr>
              <a:t>;</a:t>
            </a:r>
            <a:r>
              <a:rPr sz="2800" b="0" spc="240" baseline="1291" dirty="0">
                <a:latin typeface="Gill Sans" panose="020B0502020104020203"/>
                <a:cs typeface="Cambria"/>
              </a:rPr>
              <a:t> </a:t>
            </a:r>
            <a:r>
              <a:rPr sz="2800" b="0" baseline="1291" dirty="0">
                <a:latin typeface="Gill Sans" panose="020B0502020104020203"/>
                <a:cs typeface="Arial MT"/>
              </a:rPr>
              <a:t>switch</a:t>
            </a:r>
            <a:r>
              <a:rPr sz="2800" b="0" spc="52"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baseline="1291" dirty="0">
                <a:latin typeface="Gill Sans" panose="020B0502020104020203"/>
                <a:cs typeface="Arial MT"/>
              </a:rPr>
              <a:t>t1,</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lock1</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spc="-75" baseline="1291" dirty="0">
                <a:latin typeface="Gill Sans" panose="020B0502020104020203"/>
                <a:cs typeface="Arial MT"/>
              </a:rPr>
              <a:t>5</a:t>
            </a:r>
            <a:endParaRPr lang="en-GB" sz="2800" b="0" spc="-75" baseline="1291" dirty="0">
              <a:latin typeface="Gill Sans" panose="020B0502020104020203"/>
              <a:cs typeface="Arial MT"/>
            </a:endParaRPr>
          </a:p>
          <a:p>
            <a:pPr marL="231140" indent="-218440">
              <a:spcBef>
                <a:spcPts val="600"/>
              </a:spcBef>
              <a:buChar char="•"/>
              <a:tabLst>
                <a:tab pos="231140" algn="l"/>
              </a:tabLst>
            </a:pPr>
            <a:r>
              <a:rPr lang="en-GB" sz="2800" b="0" spc="-75" baseline="1291" dirty="0">
                <a:latin typeface="Gill Sans" panose="020B0502020104020203"/>
                <a:cs typeface="Arial MT"/>
              </a:rPr>
              <a:t>This results in a circular waiting condition, where each thread grabs one lock and requests the other. </a:t>
            </a:r>
          </a:p>
        </p:txBody>
      </p:sp>
      <p:sp>
        <p:nvSpPr>
          <p:cNvPr id="4" name="object 4"/>
          <p:cNvSpPr/>
          <p:nvPr/>
        </p:nvSpPr>
        <p:spPr>
          <a:xfrm>
            <a:off x="54540"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5490" y="1647229"/>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2918352"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2932321" y="1647229"/>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3460724" y="1901229"/>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2957722" y="1922904"/>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3460723" y="2155229"/>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2932322" y="2430905"/>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2412437" y="1731396"/>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1241952" y="718564"/>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6" name="object 4"/>
          <p:cNvSpPr/>
          <p:nvPr/>
        </p:nvSpPr>
        <p:spPr>
          <a:xfrm>
            <a:off x="6217345"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27" name="object 5"/>
          <p:cNvSpPr txBox="1"/>
          <p:nvPr/>
        </p:nvSpPr>
        <p:spPr>
          <a:xfrm>
            <a:off x="6759718" y="1899503"/>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28" name="object 6"/>
          <p:cNvSpPr txBox="1"/>
          <p:nvPr/>
        </p:nvSpPr>
        <p:spPr>
          <a:xfrm>
            <a:off x="6759719" y="2661503"/>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29" name="object 7"/>
          <p:cNvSpPr txBox="1"/>
          <p:nvPr/>
        </p:nvSpPr>
        <p:spPr>
          <a:xfrm>
            <a:off x="6231315"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1" name="object 8"/>
          <p:cNvSpPr txBox="1"/>
          <p:nvPr/>
        </p:nvSpPr>
        <p:spPr>
          <a:xfrm>
            <a:off x="7176157" y="675230"/>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32" name="object 9"/>
          <p:cNvSpPr/>
          <p:nvPr/>
        </p:nvSpPr>
        <p:spPr>
          <a:xfrm>
            <a:off x="9081157"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33" name="object 10"/>
          <p:cNvSpPr txBox="1"/>
          <p:nvPr/>
        </p:nvSpPr>
        <p:spPr>
          <a:xfrm>
            <a:off x="6218615" y="1645503"/>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4" name="object 11"/>
          <p:cNvSpPr txBox="1"/>
          <p:nvPr/>
        </p:nvSpPr>
        <p:spPr>
          <a:xfrm>
            <a:off x="9623529" y="1899503"/>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35" name="object 12"/>
          <p:cNvSpPr txBox="1"/>
          <p:nvPr/>
        </p:nvSpPr>
        <p:spPr>
          <a:xfrm>
            <a:off x="9623528" y="2153503"/>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36" name="object 13"/>
          <p:cNvSpPr txBox="1"/>
          <p:nvPr/>
        </p:nvSpPr>
        <p:spPr>
          <a:xfrm>
            <a:off x="9095127"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37" name="object 14"/>
          <p:cNvGrpSpPr/>
          <p:nvPr/>
        </p:nvGrpSpPr>
        <p:grpSpPr>
          <a:xfrm>
            <a:off x="8554030" y="1823314"/>
            <a:ext cx="1076325" cy="1101090"/>
            <a:chOff x="2802343" y="1984822"/>
            <a:chExt cx="1076325" cy="1101090"/>
          </a:xfrm>
        </p:grpSpPr>
        <p:sp>
          <p:nvSpPr>
            <p:cNvPr id="38"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39"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40"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41"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42"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43"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44"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45"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46"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47"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48" name="object 3">
            <a:extLst>
              <a:ext uri="{FF2B5EF4-FFF2-40B4-BE49-F238E27FC236}">
                <a16:creationId xmlns:a16="http://schemas.microsoft.com/office/drawing/2014/main" id="{48796EA2-DD42-AF72-EC14-AE97D7CE4F11}"/>
              </a:ext>
            </a:extLst>
          </p:cNvPr>
          <p:cNvSpPr txBox="1"/>
          <p:nvPr/>
        </p:nvSpPr>
        <p:spPr>
          <a:xfrm>
            <a:off x="6231315" y="3970592"/>
            <a:ext cx="5808285" cy="2743700"/>
          </a:xfrm>
          <a:prstGeom prst="rect">
            <a:avLst/>
          </a:prstGeom>
        </p:spPr>
        <p:txBody>
          <a:bodyPr vert="horz" wrap="square" lIns="0" tIns="80645" rIns="0" bIns="0" rtlCol="0">
            <a:spAutoFit/>
          </a:bodyPr>
          <a:lstStyle/>
          <a:p>
            <a:pPr marL="12700">
              <a:spcBef>
                <a:spcPts val="635"/>
              </a:spcBef>
            </a:pPr>
            <a:r>
              <a:rPr lang="en-GB" sz="2000" b="0" dirty="0">
                <a:latin typeface="Gill Sans" panose="020B0502020104020203"/>
                <a:cs typeface="Arial MT"/>
              </a:rPr>
              <a:t>Deadlock scenario 2:</a:t>
            </a:r>
            <a:endParaRPr sz="2000" b="0" dirty="0">
              <a:latin typeface="Gill Sans" panose="020B0502020104020203"/>
              <a:cs typeface="Arial MT"/>
            </a:endParaRPr>
          </a:p>
          <a:p>
            <a:pPr marL="231140" indent="-218440">
              <a:spcBef>
                <a:spcPts val="600"/>
              </a:spcBef>
              <a:buChar char="•"/>
              <a:tabLst>
                <a:tab pos="231140" algn="l"/>
              </a:tabLst>
            </a:pPr>
            <a:r>
              <a:rPr lang="en-GB" sz="2400" b="0" spc="-75" baseline="1291" dirty="0">
                <a:latin typeface="Gill Sans" panose="020B0502020104020203"/>
                <a:cs typeface="Arial MT"/>
              </a:rPr>
              <a:t>t1 runs first until line 4 (so lock1=0, lock2=1); switch to t2</a:t>
            </a:r>
          </a:p>
          <a:p>
            <a:pPr marL="231140" indent="-218440">
              <a:spcBef>
                <a:spcPts val="600"/>
              </a:spcBef>
              <a:buChar char="•"/>
              <a:tabLst>
                <a:tab pos="231140" algn="l"/>
              </a:tabLst>
            </a:pPr>
            <a:r>
              <a:rPr lang="en-GB" sz="2400" b="0" spc="-75" baseline="1291" dirty="0">
                <a:latin typeface="Gill Sans" panose="020B0502020104020203"/>
                <a:cs typeface="Arial MT"/>
              </a:rPr>
              <a:t>t2 starts and runs until line 3 (so lock1=0, lock2=0); back to t1</a:t>
            </a:r>
          </a:p>
          <a:p>
            <a:pPr marL="231140" indent="-218440">
              <a:spcBef>
                <a:spcPts val="600"/>
              </a:spcBef>
              <a:buChar char="•"/>
              <a:tabLst>
                <a:tab pos="231140" algn="l"/>
              </a:tabLst>
            </a:pPr>
            <a:r>
              <a:rPr lang="en-GB" sz="2400" b="0" spc="-75" baseline="1291" dirty="0">
                <a:latin typeface="Gill Sans" panose="020B0502020104020203"/>
                <a:cs typeface="Arial MT"/>
              </a:rPr>
              <a:t>t1 waits for lock2 in line 5; switch to t2, waits for lock1 in line 4</a:t>
            </a:r>
          </a:p>
          <a:p>
            <a:pPr marL="231140" indent="-218440">
              <a:spcBef>
                <a:spcPts val="600"/>
              </a:spcBef>
              <a:buChar char="•"/>
              <a:tabLst>
                <a:tab pos="231140" algn="l"/>
              </a:tabLst>
            </a:pPr>
            <a:r>
              <a:rPr lang="en-GB" sz="2400" b="0" spc="-75" baseline="1291" dirty="0">
                <a:latin typeface="Gill Sans" panose="020B0502020104020203"/>
                <a:cs typeface="Arial MT"/>
              </a:rPr>
              <a:t>(Other </a:t>
            </a:r>
            <a:r>
              <a:rPr lang="en-GB" sz="2400" b="0" spc="-75" baseline="1291" dirty="0" err="1">
                <a:latin typeface="Gill Sans" panose="020B0502020104020203"/>
                <a:cs typeface="Arial MT"/>
              </a:rPr>
              <a:t>interleavings</a:t>
            </a:r>
            <a:r>
              <a:rPr lang="en-GB" sz="2400" b="0" spc="-75" baseline="1291" dirty="0">
                <a:latin typeface="Gill Sans" panose="020B0502020104020203"/>
                <a:cs typeface="Arial MT"/>
              </a:rPr>
              <a:t> are possible, e.g., t1 grabs lock1, t2 grabs lock2 requests lock 1, t1 requests lock 2)</a:t>
            </a:r>
          </a:p>
          <a:p>
            <a:pPr marL="231140" indent="-218440">
              <a:spcBef>
                <a:spcPts val="600"/>
              </a:spcBef>
              <a:buChar char="•"/>
              <a:tabLst>
                <a:tab pos="231140" algn="l"/>
              </a:tabLst>
            </a:pPr>
            <a:r>
              <a:rPr lang="en-GB" sz="2400" b="0" spc="-75" baseline="1291" dirty="0">
                <a:latin typeface="Gill Sans" panose="020B0502020104020203"/>
                <a:cs typeface="Arial MT"/>
              </a:rPr>
              <a:t>To prevent deadlocks, every thread should acquire locks in the same order, e.g. both acquire lock1 before lock2, or both acquire lock2 before lock1</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685800" y="914400"/>
            <a:ext cx="7391400" cy="5334000"/>
          </a:xfrm>
        </p:spPr>
        <p:txBody>
          <a:bodyPr>
            <a:normAutofit fontScale="850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II</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48899-71C9-BDFF-FA76-EDE37D1BE5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5BCFA-47A6-62E6-38ED-604FE06B5FD6}"/>
              </a:ext>
            </a:extLst>
          </p:cNvPr>
          <p:cNvSpPr>
            <a:spLocks noGrp="1"/>
          </p:cNvSpPr>
          <p:nvPr>
            <p:ph type="title"/>
          </p:nvPr>
        </p:nvSpPr>
        <p:spPr/>
        <p:txBody>
          <a:bodyPr/>
          <a:lstStyle/>
          <a:p>
            <a:r>
              <a:rPr lang="en-GB" dirty="0"/>
              <a:t>Concurrency I Answer</a:t>
            </a:r>
            <a:endParaRPr lang="en-SE" dirty="0"/>
          </a:p>
        </p:txBody>
      </p:sp>
      <p:sp>
        <p:nvSpPr>
          <p:cNvPr id="3" name="Content Placeholder 2">
            <a:extLst>
              <a:ext uri="{FF2B5EF4-FFF2-40B4-BE49-F238E27FC236}">
                <a16:creationId xmlns:a16="http://schemas.microsoft.com/office/drawing/2014/main" id="{5FBECE1E-D532-3178-311A-7FB6223BF292}"/>
              </a:ext>
            </a:extLst>
          </p:cNvPr>
          <p:cNvSpPr>
            <a:spLocks noGrp="1"/>
          </p:cNvSpPr>
          <p:nvPr>
            <p:ph idx="1"/>
          </p:nvPr>
        </p:nvSpPr>
        <p:spPr>
          <a:xfrm>
            <a:off x="533400" y="2695986"/>
            <a:ext cx="10972800" cy="4009614"/>
          </a:xfrm>
        </p:spPr>
        <p:txBody>
          <a:bodyPr>
            <a:normAutofit fontScale="77500" lnSpcReduction="20000"/>
          </a:bodyPr>
          <a:lstStyle/>
          <a:p>
            <a:r>
              <a:rPr lang="en-GB" dirty="0"/>
              <a:t>ANS1: Possible values of x after the two threads have completed execution: 5,…15. Min: 5. Max: 15. </a:t>
            </a:r>
          </a:p>
          <a:p>
            <a:pPr lvl="1"/>
            <a:r>
              <a:rPr lang="en-GB" dirty="0"/>
              <a:t>The x=x+2 statements can be “erased” by being between the load and store of an x=x+1 statement, and vice versa. Each x=x+1 statement can either do nothing (if erased by Thread T1) or increase x by 1. Each x=x+2 statement can either do nothing (if erased by Thread T0) or increase x by 2</a:t>
            </a:r>
            <a:r>
              <a:rPr lang="en-GB"/>
              <a:t>. Since </a:t>
            </a:r>
            <a:r>
              <a:rPr lang="en-GB" dirty="0"/>
              <a:t>there are 5 of each type, and since x starts at 0, x has min 5 and max (5*1)+(5*2)=15. Possible values are 5, 6, 7,…15, e.g., If three increments from Thread T0 and two increments from Thread T1 are applied, then x=(3×1)+(2×2)=7.</a:t>
            </a:r>
          </a:p>
          <a:p>
            <a:r>
              <a:rPr lang="en-GB" dirty="0"/>
              <a:t>ANS2: Possible final values of x are 5, 7, 9, 11, 13, or 15. Min: 5. Max: 15. </a:t>
            </a:r>
          </a:p>
          <a:p>
            <a:pPr lvl="1"/>
            <a:r>
              <a:rPr lang="en-GB" dirty="0"/>
              <a:t>Since the x=x+2 statements are atomic, the x=x+1 statements can never be “erased” because the load and store phases of x=x+2 cannot be separated. Thus, our final value is at least 5 (from Thread T0) with from 0 to 5 successful updates of x=x+1. When one x=x+2 is not erased, x has value 5+2=7. When two x=x+2 is not erased, x has value 5+4=9, and so on. </a:t>
            </a:r>
            <a:endParaRPr lang="en-SE" dirty="0"/>
          </a:p>
        </p:txBody>
      </p:sp>
      <p:sp>
        <p:nvSpPr>
          <p:cNvPr id="4" name="Plassholder for innhold 2">
            <a:extLst>
              <a:ext uri="{FF2B5EF4-FFF2-40B4-BE49-F238E27FC236}">
                <a16:creationId xmlns:a16="http://schemas.microsoft.com/office/drawing/2014/main" id="{768FE88C-DD76-4A48-6E7F-DBDA896D7398}"/>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EF2EABBF-CF2E-622C-6AA6-5F477B8E021F}"/>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E9F78B8F-25BB-8A6B-61A9-1A52929B1481}"/>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98065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 II</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88024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BD93-EF80-356B-8282-C97D37EA1D2A}"/>
              </a:ext>
            </a:extLst>
          </p:cNvPr>
          <p:cNvSpPr>
            <a:spLocks noGrp="1"/>
          </p:cNvSpPr>
          <p:nvPr>
            <p:ph type="title"/>
          </p:nvPr>
        </p:nvSpPr>
        <p:spPr/>
        <p:txBody>
          <a:bodyPr/>
          <a:lstStyle/>
          <a:p>
            <a:r>
              <a:rPr lang="en-GB" dirty="0"/>
              <a:t> Concurrency II Answer</a:t>
            </a:r>
            <a:endParaRPr lang="en-SE" dirty="0"/>
          </a:p>
        </p:txBody>
      </p:sp>
      <p:sp>
        <p:nvSpPr>
          <p:cNvPr id="3" name="Content Placeholder 2">
            <a:extLst>
              <a:ext uri="{FF2B5EF4-FFF2-40B4-BE49-F238E27FC236}">
                <a16:creationId xmlns:a16="http://schemas.microsoft.com/office/drawing/2014/main" id="{AC35D08C-9839-AEF1-FDC4-3484AEF38961}"/>
              </a:ext>
            </a:extLst>
          </p:cNvPr>
          <p:cNvSpPr>
            <a:spLocks noGrp="1"/>
          </p:cNvSpPr>
          <p:nvPr>
            <p:ph idx="1"/>
          </p:nvPr>
        </p:nvSpPr>
        <p:spPr/>
        <p:txBody>
          <a:bodyPr/>
          <a:lstStyle/>
          <a:p>
            <a:r>
              <a:rPr lang="en-GB" dirty="0"/>
              <a:t>Min 50, max 130</a:t>
            </a:r>
          </a:p>
          <a:p>
            <a:r>
              <a:rPr lang="en-GB" dirty="0"/>
              <a:t>Since each thread may read the value of int D, then write them in arbitrary order, overwriting each other’s updates. Other possible results include 110, 120, 70…</a:t>
            </a:r>
            <a:endParaRPr lang="en-SE" dirty="0"/>
          </a:p>
        </p:txBody>
      </p:sp>
    </p:spTree>
    <p:extLst>
      <p:ext uri="{BB962C8B-B14F-4D97-AF65-F5344CB8AC3E}">
        <p14:creationId xmlns:p14="http://schemas.microsoft.com/office/powerpoint/2010/main" val="18639754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Recall: 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02775-C797-44CE-F298-638D64D05E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4CBF06-17D9-8094-7796-40D592C8FF06}"/>
              </a:ext>
            </a:extLst>
          </p:cNvPr>
          <p:cNvSpPr>
            <a:spLocks noGrp="1"/>
          </p:cNvSpPr>
          <p:nvPr>
            <p:ph type="title"/>
          </p:nvPr>
        </p:nvSpPr>
        <p:spPr/>
        <p:txBody>
          <a:bodyPr/>
          <a:lstStyle/>
          <a:p>
            <a:r>
              <a:rPr lang="en-GB" dirty="0"/>
              <a:t>Mutual Exclusion I</a:t>
            </a:r>
            <a:endParaRPr lang="en-SE" dirty="0"/>
          </a:p>
        </p:txBody>
      </p:sp>
      <p:sp>
        <p:nvSpPr>
          <p:cNvPr id="3" name="Content Placeholder 2">
            <a:extLst>
              <a:ext uri="{FF2B5EF4-FFF2-40B4-BE49-F238E27FC236}">
                <a16:creationId xmlns:a16="http://schemas.microsoft.com/office/drawing/2014/main" id="{D29D5AA3-0CAE-890F-E765-D278D11E09B4}"/>
              </a:ext>
            </a:extLst>
          </p:cNvPr>
          <p:cNvSpPr>
            <a:spLocks noGrp="1"/>
          </p:cNvSpPr>
          <p:nvPr>
            <p:ph idx="1"/>
          </p:nvPr>
        </p:nvSpPr>
        <p:spPr>
          <a:xfrm>
            <a:off x="433261" y="4166991"/>
            <a:ext cx="11325478" cy="2519820"/>
          </a:xfrm>
        </p:spPr>
        <p:txBody>
          <a:bodyPr>
            <a:normAutofit fontScale="70000" lnSpcReduction="2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Does it need the </a:t>
            </a:r>
            <a:r>
              <a:rPr lang="en-GB" dirty="0" err="1"/>
              <a:t>TestAndSet</a:t>
            </a:r>
            <a:r>
              <a:rPr lang="en-GB" dirty="0"/>
              <a:t>() instruction for atomic execution like the previous slide “Locks: Loads/Stores”?</a:t>
            </a:r>
          </a:p>
          <a:p>
            <a:r>
              <a:rPr lang="en-GB" dirty="0"/>
              <a:t>What is its major flaw?</a:t>
            </a:r>
          </a:p>
          <a:p>
            <a:r>
              <a:rPr lang="en-GB" dirty="0"/>
              <a:t>ANS:</a:t>
            </a:r>
            <a:endParaRPr lang="en-SE" dirty="0"/>
          </a:p>
        </p:txBody>
      </p:sp>
      <p:sp>
        <p:nvSpPr>
          <p:cNvPr id="5" name="Plassholder for innhold 2">
            <a:extLst>
              <a:ext uri="{FF2B5EF4-FFF2-40B4-BE49-F238E27FC236}">
                <a16:creationId xmlns:a16="http://schemas.microsoft.com/office/drawing/2014/main" id="{ADFDC96C-54F2-0AC3-EFD3-AAD484F7CFF4}"/>
              </a:ext>
            </a:extLst>
          </p:cNvPr>
          <p:cNvSpPr txBox="1">
            <a:spLocks/>
          </p:cNvSpPr>
          <p:nvPr/>
        </p:nvSpPr>
        <p:spPr bwMode="auto">
          <a:xfrm>
            <a:off x="2327476" y="1695674"/>
            <a:ext cx="3886200" cy="2206742"/>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None/>
            </a:pPr>
            <a:r>
              <a:rPr lang="en-GB" altLang="zh-CN" sz="1700" b="0" kern="0" dirty="0">
                <a:latin typeface="Courier New" panose="02070309020205020404" pitchFamily="49" charset="0"/>
                <a:cs typeface="Courier New" panose="02070309020205020404" pitchFamily="49" charset="0"/>
              </a:rPr>
              <a:t>    //Spin-waits if S0 == S1</a:t>
            </a:r>
          </a:p>
          <a:p>
            <a:pPr marL="0" indent="0">
              <a:buFontTx/>
              <a:buNone/>
            </a:pPr>
            <a:r>
              <a:rPr lang="en-GB" altLang="zh-CN" sz="1700" b="0" kern="0" dirty="0">
                <a:latin typeface="Courier New" panose="02070309020205020404" pitchFamily="49" charset="0"/>
                <a:cs typeface="Courier New" panose="02070309020205020404" pitchFamily="49" charset="0"/>
              </a:rPr>
              <a:t>    while (S0 == S1);     </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CACA6959-FE59-21A3-15C0-EB166CFD4F23}"/>
              </a:ext>
            </a:extLst>
          </p:cNvPr>
          <p:cNvSpPr txBox="1">
            <a:spLocks/>
          </p:cNvSpPr>
          <p:nvPr/>
        </p:nvSpPr>
        <p:spPr bwMode="auto">
          <a:xfrm>
            <a:off x="6324600" y="1695673"/>
            <a:ext cx="3886200" cy="2206743"/>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a:t>
            </a:r>
          </a:p>
          <a:p>
            <a:pPr marL="0" indent="0">
              <a:buNone/>
            </a:pPr>
            <a:r>
              <a:rPr lang="en-GB" altLang="zh-CN" sz="1700" b="0" kern="0" dirty="0">
                <a:latin typeface="Courier New" panose="02070309020205020404" pitchFamily="49" charset="0"/>
                <a:cs typeface="Courier New" panose="02070309020205020404" pitchFamily="49" charset="0"/>
              </a:rPr>
              <a:t>    //Spin-waits if S0 != S1</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!S0;</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A375A436-9BDB-20CF-9DA7-9B65089283CA}"/>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38228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 I: Sample Execution</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333122" y="3902416"/>
            <a:ext cx="8887078" cy="2519820"/>
          </a:xfrm>
        </p:spPr>
        <p:txBody>
          <a:bodyPr>
            <a:normAutofit/>
          </a:bodyPr>
          <a:lstStyle/>
          <a:p>
            <a:r>
              <a:rPr lang="en-GB" dirty="0"/>
              <a:t>T0 and T1 take turns to enter the critical section in strict alternation order .</a:t>
            </a:r>
            <a:endParaRPr lang="en-SE" dirty="0"/>
          </a:p>
        </p:txBody>
      </p:sp>
      <p:sp>
        <p:nvSpPr>
          <p:cNvPr id="5" name="Plassholder for innhold 2">
            <a:extLst>
              <a:ext uri="{FF2B5EF4-FFF2-40B4-BE49-F238E27FC236}">
                <a16:creationId xmlns:a16="http://schemas.microsoft.com/office/drawing/2014/main" id="{23EFCDD2-32FA-E89F-78B7-E5AB744871F4}"/>
              </a:ext>
            </a:extLst>
          </p:cNvPr>
          <p:cNvSpPr txBox="1">
            <a:spLocks/>
          </p:cNvSpPr>
          <p:nvPr/>
        </p:nvSpPr>
        <p:spPr bwMode="auto">
          <a:xfrm>
            <a:off x="1116068" y="1673130"/>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A5D08CE5-EA94-6F44-280E-95A1DBF77737}"/>
              </a:ext>
            </a:extLst>
          </p:cNvPr>
          <p:cNvSpPr txBox="1">
            <a:spLocks/>
          </p:cNvSpPr>
          <p:nvPr/>
        </p:nvSpPr>
        <p:spPr bwMode="auto">
          <a:xfrm>
            <a:off x="4926068" y="1673129"/>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8E1C9EF2-7EA7-38C7-6B2A-B462D2F4CF83}"/>
              </a:ext>
            </a:extLst>
          </p:cNvPr>
          <p:cNvSpPr txBox="1">
            <a:spLocks/>
          </p:cNvSpPr>
          <p:nvPr/>
        </p:nvSpPr>
        <p:spPr bwMode="auto">
          <a:xfrm>
            <a:off x="2925818" y="826094"/>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graphicFrame>
        <p:nvGraphicFramePr>
          <p:cNvPr id="4" name="表格 5">
            <a:extLst>
              <a:ext uri="{FF2B5EF4-FFF2-40B4-BE49-F238E27FC236}">
                <a16:creationId xmlns:a16="http://schemas.microsoft.com/office/drawing/2014/main" id="{76236648-B060-BF13-290B-96D741DCEFAF}"/>
              </a:ext>
            </a:extLst>
          </p:cNvPr>
          <p:cNvGraphicFramePr>
            <a:graphicFrameLocks noGrp="1"/>
          </p:cNvGraphicFramePr>
          <p:nvPr>
            <p:extLst>
              <p:ext uri="{D42A27DB-BD31-4B8C-83A1-F6EECF244321}">
                <p14:modId xmlns:p14="http://schemas.microsoft.com/office/powerpoint/2010/main" val="378636679"/>
              </p:ext>
            </p:extLst>
          </p:nvPr>
        </p:nvGraphicFramePr>
        <p:xfrm>
          <a:off x="9372600" y="1140081"/>
          <a:ext cx="2509959" cy="3962400"/>
        </p:xfrm>
        <a:graphic>
          <a:graphicData uri="http://schemas.openxmlformats.org/drawingml/2006/table">
            <a:tbl>
              <a:tblPr firstRow="1" bandRow="1">
                <a:tableStyleId>{5C22544A-7EE6-4342-B048-85BDC9FD1C3A}</a:tableStyleId>
              </a:tblPr>
              <a:tblGrid>
                <a:gridCol w="1194740">
                  <a:extLst>
                    <a:ext uri="{9D8B030D-6E8A-4147-A177-3AD203B41FA5}">
                      <a16:colId xmlns:a16="http://schemas.microsoft.com/office/drawing/2014/main" val="3170189433"/>
                    </a:ext>
                  </a:extLst>
                </a:gridCol>
                <a:gridCol w="718173">
                  <a:extLst>
                    <a:ext uri="{9D8B030D-6E8A-4147-A177-3AD203B41FA5}">
                      <a16:colId xmlns:a16="http://schemas.microsoft.com/office/drawing/2014/main" val="3344651322"/>
                    </a:ext>
                  </a:extLst>
                </a:gridCol>
                <a:gridCol w="597046">
                  <a:extLst>
                    <a:ext uri="{9D8B030D-6E8A-4147-A177-3AD203B41FA5}">
                      <a16:colId xmlns:a16="http://schemas.microsoft.com/office/drawing/2014/main" val="709480791"/>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S0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S1</a:t>
                      </a:r>
                      <a:endParaRPr lang="en-US" sz="2000" dirty="0">
                        <a:solidFill>
                          <a:schemeClr val="tx1"/>
                        </a:solidFill>
                        <a:latin typeface="Gill Sans" panose="020B0502020104020203"/>
                      </a:endParaRP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F</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F</a:t>
                      </a:r>
                    </a:p>
                  </a:txBody>
                  <a:tcPr/>
                </a:tc>
                <a:extLst>
                  <a:ext uri="{0D108BD9-81ED-4DB2-BD59-A6C34878D82A}">
                    <a16:rowId xmlns:a16="http://schemas.microsoft.com/office/drawing/2014/main" val="482197302"/>
                  </a:ext>
                </a:extLst>
              </a:tr>
            </a:tbl>
          </a:graphicData>
        </a:graphic>
      </p:graphicFrame>
    </p:spTree>
    <p:extLst>
      <p:ext uri="{BB962C8B-B14F-4D97-AF65-F5344CB8AC3E}">
        <p14:creationId xmlns:p14="http://schemas.microsoft.com/office/powerpoint/2010/main" val="13498587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2F0A-A9A9-E0B0-7D22-544B1D24C05D}"/>
              </a:ext>
            </a:extLst>
          </p:cNvPr>
          <p:cNvSpPr>
            <a:spLocks noGrp="1"/>
          </p:cNvSpPr>
          <p:nvPr>
            <p:ph type="title"/>
          </p:nvPr>
        </p:nvSpPr>
        <p:spPr/>
        <p:txBody>
          <a:bodyPr/>
          <a:lstStyle/>
          <a:p>
            <a:r>
              <a:rPr lang="en-GB" dirty="0"/>
              <a:t>Mutual Exclusion I  Answer </a:t>
            </a:r>
            <a:endParaRPr lang="en-SE" dirty="0"/>
          </a:p>
        </p:txBody>
      </p:sp>
      <p:sp>
        <p:nvSpPr>
          <p:cNvPr id="3" name="Content Placeholder 2">
            <a:extLst>
              <a:ext uri="{FF2B5EF4-FFF2-40B4-BE49-F238E27FC236}">
                <a16:creationId xmlns:a16="http://schemas.microsoft.com/office/drawing/2014/main" id="{35407599-2031-1FF3-31FE-1DBC93910C6F}"/>
              </a:ext>
            </a:extLst>
          </p:cNvPr>
          <p:cNvSpPr>
            <a:spLocks noGrp="1"/>
          </p:cNvSpPr>
          <p:nvPr>
            <p:ph idx="1"/>
          </p:nvPr>
        </p:nvSpPr>
        <p:spPr>
          <a:xfrm>
            <a:off x="457200" y="710852"/>
            <a:ext cx="11125199" cy="6147148"/>
          </a:xfrm>
        </p:spPr>
        <p:txBody>
          <a:bodyPr>
            <a:normAutofit fontScale="70000" lnSpcReduction="20000"/>
          </a:bodyPr>
          <a:lstStyle/>
          <a:p>
            <a:r>
              <a:rPr lang="en-GB" dirty="0"/>
              <a:t>Mutual Exclusion: Achieved. Only one thread can enter its critical section at a time because the conditions S0 == S1 and S0 != S1 ensure that only one thread can proceed.</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Achieved. Both threads enter each one’s critical section in strict alternation order, i.e., T0, T1, T0, T1…</a:t>
            </a:r>
          </a:p>
          <a:p>
            <a:endParaRPr lang="en-GB" dirty="0"/>
          </a:p>
          <a:p>
            <a:r>
              <a:rPr lang="en-GB" dirty="0" err="1"/>
              <a:t>TestAndSet</a:t>
            </a:r>
            <a:r>
              <a:rPr lang="en-GB" dirty="0"/>
              <a:t> Instruction: Not required. The solution uses simple Boolean variables and logical operations. In the previous slide “Locks: Loads/Stores”, all threads read and update a single global shared flag variable, so CPU atomic instructions like </a:t>
            </a:r>
            <a:r>
              <a:rPr lang="en-GB" dirty="0" err="1"/>
              <a:t>TestAndSet</a:t>
            </a:r>
            <a:r>
              <a:rPr lang="en-GB" dirty="0"/>
              <a:t> is needed to ensure atomicity of (</a:t>
            </a:r>
            <a:r>
              <a:rPr lang="en-GB" dirty="0" err="1"/>
              <a:t>read+modify+write</a:t>
            </a:r>
            <a:r>
              <a:rPr lang="en-GB" dirty="0"/>
              <a:t>) of the shared flag variable. But in this solution, each thread reads both S0 and S1, but T0 only updates S0 and T1 only updates S1, so no mutual exclusion is needed.</a:t>
            </a:r>
          </a:p>
          <a:p>
            <a:endParaRPr lang="en-GB" dirty="0"/>
          </a:p>
          <a:p>
            <a:r>
              <a:rPr lang="en-GB" dirty="0"/>
              <a:t>Major Flaw: The algorithm relies on both threads actively participating in strict alternation order, i.e., T0, T1, T0, T1… If one thread stops due to some program bug or crashing, or is delayed indefinitely, the other thread might be blocked forever, leading to a potential deadlock. This may not happen for the example of two simple while loops, but it is just for illustration, whereas in reality each thread may run a large program with complex control flow, and use these instructions as lock/unlock instructions.</a:t>
            </a:r>
          </a:p>
          <a:p>
            <a:endParaRPr lang="en-SE" dirty="0"/>
          </a:p>
        </p:txBody>
      </p:sp>
    </p:spTree>
    <p:extLst>
      <p:ext uri="{BB962C8B-B14F-4D97-AF65-F5344CB8AC3E}">
        <p14:creationId xmlns:p14="http://schemas.microsoft.com/office/powerpoint/2010/main" val="3929820280"/>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95773</TotalTime>
  <Pages>60</Pages>
  <Words>5452</Words>
  <Application>Microsoft Office PowerPoint</Application>
  <PresentationFormat>Widescreen</PresentationFormat>
  <Paragraphs>749</Paragraphs>
  <Slides>24</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 MT</vt:lpstr>
      <vt:lpstr>fkGroteskNeue</vt:lpstr>
      <vt:lpstr>Gill Sans</vt:lpstr>
      <vt:lpstr>Gill Sans Light</vt:lpstr>
      <vt:lpstr>Arial</vt:lpstr>
      <vt:lpstr>Comic Sans MS</vt:lpstr>
      <vt:lpstr>Courier New</vt:lpstr>
      <vt:lpstr>Times New Roman</vt:lpstr>
      <vt:lpstr>Office</vt:lpstr>
      <vt:lpstr>CSC 112: Computer Operating Systems Lecture 3  Synchronization</vt:lpstr>
      <vt:lpstr>Concurrency I</vt:lpstr>
      <vt:lpstr>Concurrency I Answer</vt:lpstr>
      <vt:lpstr>Concurrency II</vt:lpstr>
      <vt:lpstr> Concurrency II Answer</vt:lpstr>
      <vt:lpstr>Recall: Locks: Loads/Stores</vt:lpstr>
      <vt:lpstr>Mutual Exclusion I</vt:lpstr>
      <vt:lpstr>Mutual Exclusion I: Sample Execution</vt:lpstr>
      <vt:lpstr>Mutual Exclusion I  Answer </vt:lpstr>
      <vt:lpstr>Mutual Exclusion II</vt:lpstr>
      <vt:lpstr>Mutual Exclusion II: Sample Execution &amp; Answer</vt:lpstr>
      <vt:lpstr>Mutual Exclusion III (Peterson’s Solution)</vt:lpstr>
      <vt:lpstr>Mutual Exclusion III (Peterson’s Solution): Sample Execution &amp; Answer</vt:lpstr>
      <vt:lpstr>Mutual Exclusion III (Peterson’s Solution Variation)</vt:lpstr>
      <vt:lpstr>Mutual Exclusion III (Peterson’s Solution Variation) Sample Execution &amp; Answer</vt:lpstr>
      <vt:lpstr>Race Conditions</vt:lpstr>
      <vt:lpstr>Race Conditions</vt:lpstr>
      <vt:lpstr>Race Conditions</vt:lpstr>
      <vt:lpstr>Semaphores I</vt:lpstr>
      <vt:lpstr>Semaphores II</vt:lpstr>
      <vt:lpstr>Semaphores II Solution</vt:lpstr>
      <vt:lpstr>Semaphores III</vt:lpstr>
      <vt:lpstr>Deadlocks I</vt:lpstr>
      <vt:lpstr>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1388</cp:revision>
  <cp:lastPrinted>2022-03-10T08:20:00Z</cp:lastPrinted>
  <dcterms:created xsi:type="dcterms:W3CDTF">1995-08-12T11:37:26Z</dcterms:created>
  <dcterms:modified xsi:type="dcterms:W3CDTF">2025-02-25T02:28:27Z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