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1"/>
  </p:notesMasterIdLst>
  <p:handoutMasterIdLst>
    <p:handoutMasterId r:id="rId62"/>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1402" r:id="rId31"/>
    <p:sldId id="1404" r:id="rId32"/>
    <p:sldId id="1405" r:id="rId33"/>
    <p:sldId id="1403" r:id="rId34"/>
    <p:sldId id="380" r:id="rId35"/>
    <p:sldId id="1365" r:id="rId36"/>
    <p:sldId id="1376" r:id="rId37"/>
    <p:sldId id="1367" r:id="rId38"/>
    <p:sldId id="1370" r:id="rId39"/>
    <p:sldId id="1296" r:id="rId40"/>
    <p:sldId id="1188" r:id="rId41"/>
    <p:sldId id="1373" r:id="rId42"/>
    <p:sldId id="1372" r:id="rId43"/>
    <p:sldId id="1302" r:id="rId44"/>
    <p:sldId id="1299" r:id="rId45"/>
    <p:sldId id="1301" r:id="rId46"/>
    <p:sldId id="371" r:id="rId47"/>
    <p:sldId id="1396" r:id="rId48"/>
    <p:sldId id="396" r:id="rId49"/>
    <p:sldId id="1397" r:id="rId50"/>
    <p:sldId id="1381" r:id="rId51"/>
    <p:sldId id="1388" r:id="rId52"/>
    <p:sldId id="1392" r:id="rId53"/>
    <p:sldId id="1390" r:id="rId54"/>
    <p:sldId id="1391" r:id="rId55"/>
    <p:sldId id="1385" r:id="rId56"/>
    <p:sldId id="1395" r:id="rId57"/>
    <p:sldId id="1386" r:id="rId58"/>
    <p:sldId id="1394" r:id="rId59"/>
    <p:sldId id="1356" r:id="rId6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1306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42</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r>
              <a:rPr lang="en-GB" sz="1200" b="0" kern="0" dirty="0"/>
              <a:t>When child thread calls </a:t>
            </a:r>
            <a:r>
              <a:rPr lang="en-GB" sz="1200" b="0" kern="0" dirty="0" err="1"/>
              <a:t>sem_post</a:t>
            </a:r>
            <a:r>
              <a:rPr lang="en-GB" sz="1200" b="0" kern="0" dirty="0"/>
              <a:t>(&amp;</a:t>
            </a:r>
            <a:r>
              <a:rPr lang="en-GB" sz="1200" b="0" kern="0" dirty="0" err="1"/>
              <a:t>sem</a:t>
            </a:r>
            <a:r>
              <a:rPr lang="en-GB" sz="1200" b="0" kern="0" dirty="0"/>
              <a:t>) with no Parent thread waiting on it, </a:t>
            </a:r>
            <a:r>
              <a:rPr lang="en-GB" sz="1200" b="0" kern="0" dirty="0" err="1"/>
              <a:t>sem</a:t>
            </a:r>
            <a:r>
              <a:rPr lang="en-GB" sz="1200" b="0" kern="0" dirty="0"/>
              <a:t> is incremente1d from 0 to 1. Later Parent thread calls </a:t>
            </a:r>
            <a:r>
              <a:rPr lang="en-GB" sz="1200" b="0" kern="0" dirty="0" err="1"/>
              <a:t>sem_wait</a:t>
            </a:r>
            <a:r>
              <a:rPr lang="en-GB" sz="1200" b="0" kern="0" dirty="0"/>
              <a:t>(&amp;</a:t>
            </a:r>
            <a:r>
              <a:rPr lang="en-GB" sz="1200" b="0" kern="0" dirty="0" err="1"/>
              <a:t>sem</a:t>
            </a:r>
            <a:r>
              <a:rPr lang="en-GB" sz="1200" b="0" kern="0" dirty="0"/>
              <a:t>) and decrements </a:t>
            </a:r>
            <a:r>
              <a:rPr lang="en-GB" sz="1200" b="0" kern="0" dirty="0" err="1"/>
              <a:t>sem</a:t>
            </a:r>
            <a:r>
              <a:rPr lang="en-GB" sz="1200" b="0" kern="0" dirty="0"/>
              <a:t> from 1 to 0, so Parent thread will not be blocked.</a:t>
            </a:r>
          </a:p>
          <a:p>
            <a:endParaRPr lang="en-GB" sz="1200" b="0" kern="0" dirty="0"/>
          </a:p>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3200" b="0" kern="0" dirty="0"/>
              <a:t>because condition variables don't maintain state</a:t>
            </a:r>
            <a:endParaRPr lang="en-GB" sz="2000" b="0" kern="0" dirty="0"/>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2109070970"/>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2213812110"/>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3147218211"/>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pPr algn="ctr"/>
                      <a:r>
                        <a:rPr lang="en-US" altLang="zh-CN" sz="1600" dirty="0"/>
                        <a:t>4</a:t>
                      </a:r>
                      <a:endParaRPr lang="en-US" sz="1600" dirty="0"/>
                    </a:p>
                  </a:txBody>
                  <a:tcPr/>
                </a:tc>
                <a:tc>
                  <a:txBody>
                    <a:bodyPr/>
                    <a:lstStyle/>
                    <a:p>
                      <a:pPr algn="ctr"/>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to any non-negative value</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using Semaphores, Prefers Readers</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or WWs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104200"/>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 {</a:t>
            </a:r>
            <a:r>
              <a:rPr lang="en-US" altLang="ko-KR" sz="1600" b="0" dirty="0">
                <a:solidFill>
                  <a:schemeClr val="accent2"/>
                </a:solidFill>
                <a:latin typeface="Courier New" charset="0"/>
                <a:ea typeface="굴림" charset="0"/>
                <a:cs typeface="굴림" charset="0"/>
              </a:rPr>
              <a:t>//Give priority to WWs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WW, 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29</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9574484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14E0-6763-C6B3-80D2-C95B62A925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5EFF1-F15A-6FD8-12B2-55EEE44B81BA}"/>
              </a:ext>
            </a:extLst>
          </p:cNvPr>
          <p:cNvSpPr>
            <a:spLocks noGrp="1"/>
          </p:cNvSpPr>
          <p:nvPr>
            <p:ph type="title"/>
          </p:nvPr>
        </p:nvSpPr>
        <p:spPr/>
        <p:txBody>
          <a:bodyPr/>
          <a:lstStyle/>
          <a:p>
            <a:r>
              <a:rPr lang="en-GB" dirty="0"/>
              <a:t>Readers/Writers Solution:</a:t>
            </a:r>
            <a:r>
              <a:rPr lang="zh-CN" altLang="en-US" dirty="0"/>
              <a:t> </a:t>
            </a:r>
            <a:r>
              <a:rPr lang="en-GB" altLang="zh-CN" dirty="0"/>
              <a:t>Prefers Writers</a:t>
            </a:r>
            <a:endParaRPr lang="en-US" dirty="0"/>
          </a:p>
        </p:txBody>
      </p:sp>
      <p:sp>
        <p:nvSpPr>
          <p:cNvPr id="3" name="Content Placeholder 2">
            <a:extLst>
              <a:ext uri="{FF2B5EF4-FFF2-40B4-BE49-F238E27FC236}">
                <a16:creationId xmlns:a16="http://schemas.microsoft.com/office/drawing/2014/main" id="{69811267-0EA9-E99E-F8CD-A3DEADA43138}"/>
              </a:ext>
            </a:extLst>
          </p:cNvPr>
          <p:cNvSpPr>
            <a:spLocks noGrp="1"/>
          </p:cNvSpPr>
          <p:nvPr>
            <p:ph idx="1"/>
          </p:nvPr>
        </p:nvSpPr>
        <p:spPr/>
        <p:txBody>
          <a:bodyPr>
            <a:normAutofit fontScale="92500" lnSpcReduction="10000"/>
          </a:bodyPr>
          <a:lstStyle/>
          <a:p>
            <a:r>
              <a:rPr lang="en-US" dirty="0"/>
              <a:t>while ((AW + WW) &gt; 0) </a:t>
            </a:r>
          </a:p>
          <a:p>
            <a:pPr lvl="1"/>
            <a:r>
              <a:rPr lang="en-US" dirty="0"/>
              <a:t>A reader waits for both Active Writers and Waiting Writers.</a:t>
            </a:r>
          </a:p>
          <a:p>
            <a:r>
              <a:rPr lang="en-US" dirty="0"/>
              <a:t>Check (WW &gt; 0) before (WR &gt; 0)</a:t>
            </a:r>
          </a:p>
          <a:p>
            <a:pPr lvl="1"/>
            <a:r>
              <a:rPr lang="en-US" dirty="0"/>
              <a:t>Wake up a Waiting Writer, and if there is no Waiting Writer, then wake up all Waiting Readers.</a:t>
            </a:r>
          </a:p>
          <a:p>
            <a:r>
              <a:rPr lang="en-US" dirty="0" err="1"/>
              <a:t>cond_signal</a:t>
            </a:r>
            <a:r>
              <a:rPr lang="en-US" dirty="0"/>
              <a:t>(&amp;</a:t>
            </a:r>
            <a:r>
              <a:rPr lang="en-US" dirty="0" err="1"/>
              <a:t>okToWrite</a:t>
            </a:r>
            <a:r>
              <a:rPr lang="en-US" dirty="0"/>
              <a:t>)</a:t>
            </a:r>
          </a:p>
          <a:p>
            <a:pPr lvl="1"/>
            <a:r>
              <a:rPr lang="en-US" dirty="0"/>
              <a:t>Wake up one Waiting Writer, since at most one writer can write.</a:t>
            </a:r>
          </a:p>
          <a:p>
            <a:pPr lvl="1"/>
            <a:r>
              <a:rPr lang="en-US" dirty="0"/>
              <a:t>If you use </a:t>
            </a:r>
            <a:r>
              <a:rPr lang="en-US" dirty="0" err="1"/>
              <a:t>cond_broadcast</a:t>
            </a:r>
            <a:r>
              <a:rPr lang="en-US" dirty="0"/>
              <a:t>(&amp;</a:t>
            </a:r>
            <a:r>
              <a:rPr lang="en-US" dirty="0" err="1"/>
              <a:t>okToWrite</a:t>
            </a:r>
            <a:r>
              <a:rPr lang="en-US" dirty="0"/>
              <a:t>) to wake up all Waiting Writers, only one Writer can start to write, and the rest will go back to sleep. </a:t>
            </a:r>
          </a:p>
          <a:p>
            <a:r>
              <a:rPr lang="en-US" dirty="0" err="1"/>
              <a:t>cond_broadcast</a:t>
            </a:r>
            <a:r>
              <a:rPr lang="en-US" dirty="0"/>
              <a:t>(&amp;</a:t>
            </a:r>
            <a:r>
              <a:rPr lang="en-US" dirty="0" err="1"/>
              <a:t>okToRead</a:t>
            </a:r>
            <a:r>
              <a:rPr lang="en-US" dirty="0"/>
              <a:t>) </a:t>
            </a:r>
          </a:p>
          <a:p>
            <a:pPr lvl="1"/>
            <a:r>
              <a:rPr lang="en-US" dirty="0"/>
              <a:t>Wake up all Waiting Readers, since multiple readers can read simultaneously.</a:t>
            </a:r>
          </a:p>
          <a:p>
            <a:pPr lvl="1"/>
            <a:endParaRPr lang="en-US" dirty="0"/>
          </a:p>
          <a:p>
            <a:endParaRPr lang="en-US" dirty="0"/>
          </a:p>
          <a:p>
            <a:endParaRPr lang="en-US" dirty="0"/>
          </a:p>
        </p:txBody>
      </p:sp>
    </p:spTree>
    <p:extLst>
      <p:ext uri="{BB962C8B-B14F-4D97-AF65-F5344CB8AC3E}">
        <p14:creationId xmlns:p14="http://schemas.microsoft.com/office/powerpoint/2010/main" val="85770529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23899-946D-A84F-52CF-4627CC8D0B0F}"/>
            </a:ext>
          </a:extLst>
        </p:cNvPr>
        <p:cNvGrpSpPr/>
        <p:nvPr/>
      </p:nvGrpSpPr>
      <p:grpSpPr>
        <a:xfrm>
          <a:off x="0" y="0"/>
          <a:ext cx="0" cy="0"/>
          <a:chOff x="0" y="0"/>
          <a:chExt cx="0" cy="0"/>
        </a:xfrm>
      </p:grpSpPr>
      <p:sp>
        <p:nvSpPr>
          <p:cNvPr id="5" name="object 8">
            <a:extLst>
              <a:ext uri="{FF2B5EF4-FFF2-40B4-BE49-F238E27FC236}">
                <a16:creationId xmlns:a16="http://schemas.microsoft.com/office/drawing/2014/main" id="{8B7C1048-4810-3CB2-9578-3DE937180224}"/>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while (AW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891CA62D-2131-3267-C22F-D7A2D1FD32F5}"/>
              </a:ext>
            </a:extLst>
          </p:cNvPr>
          <p:cNvSpPr txBox="1"/>
          <p:nvPr/>
        </p:nvSpPr>
        <p:spPr>
          <a:xfrm>
            <a:off x="6096000" y="1826446"/>
            <a:ext cx="6019800" cy="4301177"/>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if (WR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//Give priority to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r>
              <a:rPr lang="en-US" altLang="ko-KR" sz="1600" b="0" dirty="0">
                <a:solidFill>
                  <a:srgbClr val="FF0000"/>
                </a:solidFill>
                <a:latin typeface="Courier New" charset="0"/>
                <a:ea typeface="굴림" charset="0"/>
                <a:cs typeface="굴림" charset="0"/>
              </a:rPr>
              <a:t>else if (WW &gt; 0) </a:t>
            </a:r>
            <a:r>
              <a:rPr lang="en-US" altLang="ko-KR" sz="1600" b="0" dirty="0">
                <a:latin typeface="Courier New" charset="0"/>
                <a:ea typeface="굴림" charset="0"/>
                <a:cs typeface="굴림" charset="0"/>
              </a:rPr>
              <a: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WR, 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BAF6986-0FC9-480C-C7F6-2693938E70AE}"/>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6E0DACDC-5E6F-0407-8721-841F35774C1B}"/>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Readers</a:t>
            </a:r>
            <a:endParaRPr lang="en-SE" sz="2000" dirty="0"/>
          </a:p>
        </p:txBody>
      </p:sp>
      <p:sp>
        <p:nvSpPr>
          <p:cNvPr id="8" name="Plassholder for lysbildenummer 5">
            <a:extLst>
              <a:ext uri="{FF2B5EF4-FFF2-40B4-BE49-F238E27FC236}">
                <a16:creationId xmlns:a16="http://schemas.microsoft.com/office/drawing/2014/main" id="{DC3FF6A7-C62D-F86E-6EB0-2348AAF2F5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703578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DC1C-5885-469E-9230-96D42EE72197}"/>
              </a:ext>
            </a:extLst>
          </p:cNvPr>
          <p:cNvSpPr>
            <a:spLocks noGrp="1"/>
          </p:cNvSpPr>
          <p:nvPr>
            <p:ph type="title"/>
          </p:nvPr>
        </p:nvSpPr>
        <p:spPr/>
        <p:txBody>
          <a:bodyPr/>
          <a:lstStyle/>
          <a:p>
            <a:r>
              <a:rPr lang="en-GB" dirty="0"/>
              <a:t>Readers/Writers Solution:</a:t>
            </a:r>
            <a:r>
              <a:rPr lang="zh-CN" altLang="en-US" dirty="0"/>
              <a:t> </a:t>
            </a:r>
            <a:r>
              <a:rPr lang="en-GB" altLang="zh-CN" dirty="0"/>
              <a:t>Prefers Readers</a:t>
            </a:r>
            <a:endParaRPr lang="en-US" dirty="0"/>
          </a:p>
        </p:txBody>
      </p:sp>
      <p:sp>
        <p:nvSpPr>
          <p:cNvPr id="3" name="Content Placeholder 2">
            <a:extLst>
              <a:ext uri="{FF2B5EF4-FFF2-40B4-BE49-F238E27FC236}">
                <a16:creationId xmlns:a16="http://schemas.microsoft.com/office/drawing/2014/main" id="{6BCAFEF6-C2E6-40B6-B084-C33D7E9EC400}"/>
              </a:ext>
            </a:extLst>
          </p:cNvPr>
          <p:cNvSpPr>
            <a:spLocks noGrp="1"/>
          </p:cNvSpPr>
          <p:nvPr>
            <p:ph idx="1"/>
          </p:nvPr>
        </p:nvSpPr>
        <p:spPr/>
        <p:txBody>
          <a:bodyPr>
            <a:normAutofit/>
          </a:bodyPr>
          <a:lstStyle/>
          <a:p>
            <a:r>
              <a:rPr lang="en-US" dirty="0"/>
              <a:t>while (AW &gt; 0) </a:t>
            </a:r>
          </a:p>
          <a:p>
            <a:pPr lvl="1"/>
            <a:r>
              <a:rPr lang="en-US" dirty="0"/>
              <a:t>A reader only waits for Active Writers, not Waiting Writers.</a:t>
            </a:r>
          </a:p>
          <a:p>
            <a:r>
              <a:rPr lang="en-US" dirty="0"/>
              <a:t>Check (WR &gt; 0)  before (WW &gt; 0)</a:t>
            </a:r>
          </a:p>
          <a:p>
            <a:pPr lvl="1"/>
            <a:r>
              <a:rPr lang="en-US" dirty="0"/>
              <a:t>Wake up all Waiting Readers, and if there is no Waiting Reader, then wake up a Waiting Writer.</a:t>
            </a:r>
          </a:p>
          <a:p>
            <a:endParaRPr lang="en-US" dirty="0"/>
          </a:p>
          <a:p>
            <a:endParaRPr lang="en-US" dirty="0"/>
          </a:p>
        </p:txBody>
      </p:sp>
    </p:spTree>
    <p:extLst>
      <p:ext uri="{BB962C8B-B14F-4D97-AF65-F5344CB8AC3E}">
        <p14:creationId xmlns:p14="http://schemas.microsoft.com/office/powerpoint/2010/main" val="198083883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2249459" y="2849561"/>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2529985" y="5135561"/>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GB" altLang="zh-CN" dirty="0"/>
              <a:t>thread creates a child thread and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thread to finish by calling </a:t>
            </a:r>
            <a:r>
              <a:rPr lang="en-US" altLang="zh-CN" dirty="0" err="1"/>
              <a:t>thr_join</a:t>
            </a:r>
            <a:r>
              <a:rPr lang="en-US" altLang="zh-CN" dirty="0"/>
              <a:t>(); </a:t>
            </a:r>
            <a:r>
              <a:rPr lang="en-US" dirty="0"/>
              <a:t>the child thread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3581400" y="1986069"/>
            <a:ext cx="5638800" cy="4597292"/>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0" y="728867"/>
            <a:ext cx="6248400" cy="6153141"/>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Semaphore </a:t>
            </a:r>
            <a:r>
              <a:rPr lang="en-GB" b="0" kern="0" dirty="0" err="1"/>
              <a:t>sem</a:t>
            </a:r>
            <a:r>
              <a:rPr lang="en-GB" b="0" kern="0" dirty="0"/>
              <a:t> acts as the synchronization flag. </a:t>
            </a:r>
            <a:r>
              <a:rPr lang="en-GB" b="0" kern="0" dirty="0" err="1"/>
              <a:t>sem</a:t>
            </a:r>
            <a:r>
              <a:rPr lang="en-GB" b="0" kern="0" dirty="0"/>
              <a:t> is initialized to 0. </a:t>
            </a:r>
          </a:p>
          <a:p>
            <a:r>
              <a:rPr lang="en-GB" b="0" kern="0" dirty="0"/>
              <a:t>Works correctly regardless of whether parent or child executes first:</a:t>
            </a:r>
          </a:p>
          <a:p>
            <a:r>
              <a:rPr lang="en-GB" sz="2200" b="0" kern="0" dirty="0"/>
              <a:t>If parent waits first: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blocks since </a:t>
            </a:r>
            <a:r>
              <a:rPr lang="en-GB" sz="2200" b="0" kern="0" dirty="0" err="1"/>
              <a:t>sem</a:t>
            </a:r>
            <a:r>
              <a:rPr lang="en-GB" sz="2200" b="0" kern="0" dirty="0"/>
              <a:t>==0, until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to wake it up.</a:t>
            </a:r>
          </a:p>
          <a:p>
            <a:r>
              <a:rPr lang="en-GB" sz="2200" b="0" kern="0" dirty="0"/>
              <a:t>If child finishes first: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increments </a:t>
            </a:r>
            <a:r>
              <a:rPr lang="en-GB" sz="2200" b="0" kern="0" dirty="0" err="1"/>
              <a:t>sem</a:t>
            </a:r>
            <a:r>
              <a:rPr lang="en-GB" sz="2200" b="0" kern="0" dirty="0"/>
              <a:t> from 0 to 1; subsequently,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decrements </a:t>
            </a:r>
            <a:r>
              <a:rPr lang="en-GB" sz="2200" b="0" kern="0" dirty="0" err="1"/>
              <a:t>sem</a:t>
            </a:r>
            <a:r>
              <a:rPr lang="en-GB" sz="2200" b="0" kern="0" dirty="0"/>
              <a:t> from 1 to 0, and parent continues immediately without blocking.</a:t>
            </a:r>
          </a:p>
          <a:p>
            <a:r>
              <a:rPr lang="en-GB" b="0" kern="0" dirty="0"/>
              <a:t>No Race Condition:</a:t>
            </a:r>
          </a:p>
          <a:p>
            <a:pPr lvl="1"/>
            <a:r>
              <a:rPr lang="en-GB" sz="2000" b="0" kern="0" dirty="0"/>
              <a:t>Semaphores maintain state; No need for additional flags or mutex protection. (In contrast to condition variables.)</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0" y="672596"/>
            <a:ext cx="5791200"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Condition variables do not maintain state like semaphores do, so we need a shared </a:t>
            </a:r>
            <a:r>
              <a:rPr lang="en-GB" b="0" kern="0" dirty="0" err="1"/>
              <a:t>boolean</a:t>
            </a:r>
            <a:r>
              <a:rPr lang="en-GB" b="0" kern="0" dirty="0"/>
              <a:t> flag “done” to track whether the child thread has completed. (Similar to Boolean flags “buffer full” and “buffer empty” in P/C problem.)</a:t>
            </a:r>
          </a:p>
          <a:p>
            <a:r>
              <a:rPr lang="en-GB" sz="2400" b="0" kern="0" dirty="0"/>
              <a:t>If parent waits first: </a:t>
            </a:r>
            <a:r>
              <a:rPr lang="en-GB" b="0" kern="0" dirty="0"/>
              <a:t>parent calls </a:t>
            </a:r>
            <a:r>
              <a:rPr lang="en-GB" b="0" kern="0" dirty="0" err="1"/>
              <a:t>thr_join</a:t>
            </a:r>
            <a:r>
              <a:rPr lang="en-GB" b="0" kern="0" dirty="0"/>
              <a:t>() and </a:t>
            </a:r>
            <a:r>
              <a:rPr lang="en-GB" b="0" kern="0" dirty="0" err="1"/>
              <a:t>cond_wait</a:t>
            </a:r>
            <a:r>
              <a:rPr lang="en-GB" b="0" kern="0" dirty="0"/>
              <a:t> (&amp;c) before child calls </a:t>
            </a:r>
            <a:r>
              <a:rPr lang="en-GB" b="0" kern="0" dirty="0" err="1"/>
              <a:t>thr_exit</a:t>
            </a:r>
            <a:r>
              <a:rPr lang="en-GB" b="0" kern="0" dirty="0"/>
              <a:t>() and </a:t>
            </a:r>
            <a:r>
              <a:rPr lang="en-GB" b="0" kern="0" dirty="0" err="1"/>
              <a:t>cond_signal</a:t>
            </a:r>
            <a:r>
              <a:rPr lang="en-GB" b="0" kern="0" dirty="0"/>
              <a:t>(&amp;c). The signal on condition variable c will wake up parent.</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Parent will detect that “done” is already set so it will not call </a:t>
            </a:r>
            <a:r>
              <a:rPr lang="en-GB" b="0" kern="0" dirty="0" err="1"/>
              <a:t>cond_wait</a:t>
            </a:r>
            <a:r>
              <a:rPr lang="en-GB" b="0" kern="0" dirty="0"/>
              <a:t>(&amp;c) and block indefinitely. (While loop around </a:t>
            </a:r>
            <a:r>
              <a:rPr lang="en-GB" b="0" kern="0" dirty="0" err="1"/>
              <a:t>cond_wait</a:t>
            </a:r>
            <a:r>
              <a:rPr lang="en-GB" b="0" kern="0" dirty="0"/>
              <a:t>(&amp;c) ensures correctness in case of spurious wakeups.)</a:t>
            </a:r>
          </a:p>
          <a:p>
            <a:endParaRPr lang="en-GB" b="0" kern="0" dirty="0"/>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0"/>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747533662"/>
              </p:ext>
            </p:extLst>
          </p:nvPr>
        </p:nvGraphicFramePr>
        <p:xfrm>
          <a:off x="1279530" y="4460267"/>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775633817"/>
              </p:ext>
            </p:extLst>
          </p:nvPr>
        </p:nvGraphicFramePr>
        <p:xfrm>
          <a:off x="1289978" y="595417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5" name="文本框 8">
            <a:extLst>
              <a:ext uri="{FF2B5EF4-FFF2-40B4-BE49-F238E27FC236}">
                <a16:creationId xmlns:a16="http://schemas.microsoft.com/office/drawing/2014/main" id="{5F5A7023-863A-3B58-2CAE-A5CCBF87C48C}"/>
              </a:ext>
            </a:extLst>
          </p:cNvPr>
          <p:cNvSpPr txBox="1"/>
          <p:nvPr/>
        </p:nvSpPr>
        <p:spPr>
          <a:xfrm>
            <a:off x="698404" y="5163256"/>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
        <p:nvSpPr>
          <p:cNvPr id="3" name="Content Placeholder 6">
            <a:extLst>
              <a:ext uri="{FF2B5EF4-FFF2-40B4-BE49-F238E27FC236}">
                <a16:creationId xmlns:a16="http://schemas.microsoft.com/office/drawing/2014/main" id="{8F9D8102-76C3-178D-B437-0788C922D438}"/>
              </a:ext>
            </a:extLst>
          </p:cNvPr>
          <p:cNvSpPr txBox="1">
            <a:spLocks/>
          </p:cNvSpPr>
          <p:nvPr/>
        </p:nvSpPr>
        <p:spPr bwMode="auto">
          <a:xfrm>
            <a:off x="5248" y="545020"/>
            <a:ext cx="5969668" cy="329505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a:t>
            </a:r>
            <a:r>
              <a:rPr lang="en-GB" sz="2400" b="0" kern="0" dirty="0"/>
              <a:t>Condition variables do not maintain state (queue signals) if no thread is waiting at the time of signal. </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a:t>
            </a:r>
            <a:r>
              <a:rPr lang="en-GB" b="0" kern="0"/>
              <a:t>Child’s </a:t>
            </a:r>
            <a:r>
              <a:rPr lang="en-GB" b="0" kern="0" dirty="0"/>
              <a:t>signal on condition variable c will be lost, and parent will wait forever in </a:t>
            </a:r>
            <a:r>
              <a:rPr lang="en-GB" b="0" kern="0" dirty="0" err="1"/>
              <a:t>cond_wait</a:t>
            </a:r>
            <a:r>
              <a:rPr lang="en-GB" b="0" kern="0" dirty="0"/>
              <a:t>(&amp;c).</a:t>
            </a:r>
          </a:p>
        </p:txBody>
      </p:sp>
      <p:sp>
        <p:nvSpPr>
          <p:cNvPr id="13" name="文本框 8">
            <a:extLst>
              <a:ext uri="{FF2B5EF4-FFF2-40B4-BE49-F238E27FC236}">
                <a16:creationId xmlns:a16="http://schemas.microsoft.com/office/drawing/2014/main" id="{9347C3B6-C21E-6182-775F-E60A6E0E2B1B}"/>
              </a:ext>
            </a:extLst>
          </p:cNvPr>
          <p:cNvSpPr txBox="1"/>
          <p:nvPr/>
        </p:nvSpPr>
        <p:spPr>
          <a:xfrm>
            <a:off x="685800" y="3657600"/>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Tree>
    <p:extLst>
      <p:ext uri="{BB962C8B-B14F-4D97-AF65-F5344CB8AC3E}">
        <p14:creationId xmlns:p14="http://schemas.microsoft.com/office/powerpoint/2010/main" val="1592201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forks within 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4495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228600" y="838200"/>
            <a:ext cx="5257801" cy="6134100"/>
          </a:xfrm>
        </p:spPr>
        <p:txBody>
          <a:bodyPr>
            <a:normAutofit/>
          </a:bodyPr>
          <a:lstStyle/>
          <a:p>
            <a:r>
              <a:rPr lang="en-GB" dirty="0"/>
              <a:t>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95987</TotalTime>
  <Pages>60</Pages>
  <Words>14604</Words>
  <Application>Microsoft Office PowerPoint</Application>
  <PresentationFormat>Widescreen</PresentationFormat>
  <Paragraphs>1496</Paragraphs>
  <Slides>58</Slides>
  <Notes>44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58</vt:i4>
      </vt:variant>
    </vt:vector>
  </HeadingPairs>
  <TitlesOfParts>
    <vt:vector size="77" baseType="lpstr">
      <vt:lpstr>Gill Sans</vt:lpstr>
      <vt:lpstr>Gill Sans Light</vt:lpstr>
      <vt:lpstr>Google Sans</vt:lpstr>
      <vt:lpstr>Gulim</vt:lpstr>
      <vt:lpstr>Gulim</vt:lpstr>
      <vt:lpstr>inherit</vt:lpstr>
      <vt:lpstr>Menlo</vt:lpstr>
      <vt:lpstr>ＭＳ Ｐゴシック</vt:lpstr>
      <vt:lpstr>宋体</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using Semaphores, Prefers Readers</vt:lpstr>
      <vt:lpstr>Readers/Writers Solution using Monitors, Prefers Writers</vt:lpstr>
      <vt:lpstr>Readers/Writers Solution: Prefers Writers</vt:lpstr>
      <vt:lpstr>Readers/Writers Solution using Monitors, Prefers Readers</vt:lpstr>
      <vt:lpstr>Readers/Writers Solution: Prefers Readers</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1364</cp:revision>
  <cp:lastPrinted>2022-03-10T08:20:00Z</cp:lastPrinted>
  <dcterms:created xsi:type="dcterms:W3CDTF">1995-08-12T11:37:26Z</dcterms:created>
  <dcterms:modified xsi:type="dcterms:W3CDTF">2025-02-25T02:27:46Z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