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ink/ink2.xml" ContentType="application/inkml+xml"/>
  <Override PartName="/ppt/tags/tag3.xml" ContentType="application/vnd.openxmlformats-officedocument.presentationml.tags+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1510" r:id="rId5"/>
    <p:sldId id="259" r:id="rId6"/>
    <p:sldId id="817" r:id="rId7"/>
    <p:sldId id="820" r:id="rId8"/>
    <p:sldId id="819" r:id="rId9"/>
    <p:sldId id="821" r:id="rId10"/>
    <p:sldId id="822" r:id="rId11"/>
    <p:sldId id="830" r:id="rId12"/>
    <p:sldId id="829" r:id="rId13"/>
    <p:sldId id="828" r:id="rId14"/>
    <p:sldId id="827" r:id="rId15"/>
    <p:sldId id="1509" r:id="rId16"/>
    <p:sldId id="824" r:id="rId17"/>
    <p:sldId id="333" r:id="rId18"/>
    <p:sldId id="334" r:id="rId19"/>
    <p:sldId id="826" r:id="rId20"/>
    <p:sldId id="825" r:id="rId21"/>
    <p:sldId id="1508" r:id="rId22"/>
    <p:sldId id="1507" r:id="rId23"/>
    <p:sldId id="1506" r:id="rId2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89150" autoAdjust="0"/>
  </p:normalViewPr>
  <p:slideViewPr>
    <p:cSldViewPr>
      <p:cViewPr>
        <p:scale>
          <a:sx n="75" d="100"/>
          <a:sy n="75" d="100"/>
        </p:scale>
        <p:origin x="706" y="1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05:36.54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05:37.53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30:47.50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1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within critical sections protected by mutex locks. What are the possible final values of x after all threads finish execution? Explain why.</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p>
          <a:p>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pSp>
        <p:nvGrpSpPr>
          <p:cNvPr id="16" name="Group 15">
            <a:extLst>
              <a:ext uri="{FF2B5EF4-FFF2-40B4-BE49-F238E27FC236}">
                <a16:creationId xmlns:a16="http://schemas.microsoft.com/office/drawing/2014/main" id="{A2E3E0F8-8E09-4221-815C-48FE677A89E8}"/>
              </a:ext>
            </a:extLst>
          </p:cNvPr>
          <p:cNvGrpSpPr/>
          <p:nvPr/>
        </p:nvGrpSpPr>
        <p:grpSpPr>
          <a:xfrm>
            <a:off x="10654960" y="2882580"/>
            <a:ext cx="25920" cy="360"/>
            <a:chOff x="10654960" y="2882580"/>
            <a:chExt cx="25920" cy="3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E149F11-F730-4AE7-914B-6EF88A0780A9}"/>
                    </a:ext>
                  </a:extLst>
                </p14:cNvPr>
                <p14:cNvContentPartPr/>
                <p14:nvPr/>
              </p14:nvContentPartPr>
              <p14:xfrm>
                <a:off x="10654960" y="2882580"/>
                <a:ext cx="360" cy="360"/>
              </p14:xfrm>
            </p:contentPart>
          </mc:Choice>
          <mc:Fallback xmlns="">
            <p:pic>
              <p:nvPicPr>
                <p:cNvPr id="3" name="Ink 2">
                  <a:extLst>
                    <a:ext uri="{FF2B5EF4-FFF2-40B4-BE49-F238E27FC236}">
                      <a16:creationId xmlns:a16="http://schemas.microsoft.com/office/drawing/2014/main" id="{5E149F11-F730-4AE7-914B-6EF88A0780A9}"/>
                    </a:ext>
                  </a:extLst>
                </p:cNvPr>
                <p:cNvPicPr/>
                <p:nvPr/>
              </p:nvPicPr>
              <p:blipFill>
                <a:blip r:embed="rId5"/>
                <a:stretch>
                  <a:fillRect/>
                </a:stretch>
              </p:blipFill>
              <p:spPr>
                <a:xfrm>
                  <a:off x="10646320" y="2873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FD03C36-24DE-4FDB-A28A-4C8F36FC388C}"/>
                    </a:ext>
                  </a:extLst>
                </p14:cNvPr>
                <p14:cNvContentPartPr/>
                <p14:nvPr/>
              </p14:nvContentPartPr>
              <p14:xfrm>
                <a:off x="10680520" y="2882580"/>
                <a:ext cx="360" cy="360"/>
              </p14:xfrm>
            </p:contentPart>
          </mc:Choice>
          <mc:Fallback xmlns="">
            <p:pic>
              <p:nvPicPr>
                <p:cNvPr id="7" name="Ink 6">
                  <a:extLst>
                    <a:ext uri="{FF2B5EF4-FFF2-40B4-BE49-F238E27FC236}">
                      <a16:creationId xmlns:a16="http://schemas.microsoft.com/office/drawing/2014/main" id="{7FD03C36-24DE-4FDB-A28A-4C8F36FC388C}"/>
                    </a:ext>
                  </a:extLst>
                </p:cNvPr>
                <p:cNvPicPr/>
                <p:nvPr/>
              </p:nvPicPr>
              <p:blipFill>
                <a:blip r:embed="rId5"/>
                <a:stretch>
                  <a:fillRect/>
                </a:stretch>
              </p:blipFill>
              <p:spPr>
                <a:xfrm>
                  <a:off x="10671520" y="2873940"/>
                  <a:ext cx="18000" cy="18000"/>
                </a:xfrm>
                <a:prstGeom prst="rect">
                  <a:avLst/>
                </a:prstGeom>
              </p:spPr>
            </p:pic>
          </mc:Fallback>
        </mc:AlternateContent>
      </p:grpSp>
      <p:sp>
        <p:nvSpPr>
          <p:cNvPr id="53" name="SMARTInkShape-482">
            <a:extLst>
              <a:ext uri="{FF2B5EF4-FFF2-40B4-BE49-F238E27FC236}">
                <a16:creationId xmlns:a16="http://schemas.microsoft.com/office/drawing/2014/main" id="{C710118F-25CB-4E5B-A911-CF63BCAA11EB}"/>
              </a:ext>
            </a:extLst>
          </p:cNvPr>
          <p:cNvSpPr/>
          <p:nvPr>
            <p:custDataLst>
              <p:tags r:id="rId1"/>
            </p:custDataLst>
          </p:nvPr>
        </p:nvSpPr>
        <p:spPr bwMode="auto">
          <a:xfrm>
            <a:off x="747153" y="2160984"/>
            <a:ext cx="348223" cy="212511"/>
          </a:xfrm>
          <a:custGeom>
            <a:avLst/>
            <a:gdLst/>
            <a:ahLst/>
            <a:cxnLst/>
            <a:rect l="0" t="0" r="0" b="0"/>
            <a:pathLst>
              <a:path w="348223" h="212511">
                <a:moveTo>
                  <a:pt x="17824" y="44649"/>
                </a:moveTo>
                <a:lnTo>
                  <a:pt x="17824" y="44649"/>
                </a:lnTo>
                <a:lnTo>
                  <a:pt x="83" y="44649"/>
                </a:lnTo>
                <a:lnTo>
                  <a:pt x="0" y="49389"/>
                </a:lnTo>
                <a:lnTo>
                  <a:pt x="980" y="50786"/>
                </a:lnTo>
                <a:lnTo>
                  <a:pt x="2626" y="51717"/>
                </a:lnTo>
                <a:lnTo>
                  <a:pt x="8527" y="53469"/>
                </a:lnTo>
                <a:lnTo>
                  <a:pt x="33720" y="95596"/>
                </a:lnTo>
                <a:lnTo>
                  <a:pt x="56719" y="133426"/>
                </a:lnTo>
                <a:lnTo>
                  <a:pt x="80371" y="169562"/>
                </a:lnTo>
                <a:lnTo>
                  <a:pt x="112525" y="210257"/>
                </a:lnTo>
                <a:lnTo>
                  <a:pt x="122421" y="212510"/>
                </a:lnTo>
                <a:lnTo>
                  <a:pt x="150019" y="211133"/>
                </a:lnTo>
                <a:lnTo>
                  <a:pt x="162508" y="209216"/>
                </a:lnTo>
                <a:lnTo>
                  <a:pt x="181678" y="199149"/>
                </a:lnTo>
                <a:lnTo>
                  <a:pt x="222696" y="158325"/>
                </a:lnTo>
                <a:lnTo>
                  <a:pt x="258050" y="116761"/>
                </a:lnTo>
                <a:lnTo>
                  <a:pt x="283602" y="79085"/>
                </a:lnTo>
                <a:lnTo>
                  <a:pt x="318532" y="39106"/>
                </a:lnTo>
                <a:lnTo>
                  <a:pt x="348222"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4" name="SMARTInkShape-483">
            <a:extLst>
              <a:ext uri="{FF2B5EF4-FFF2-40B4-BE49-F238E27FC236}">
                <a16:creationId xmlns:a16="http://schemas.microsoft.com/office/drawing/2014/main" id="{ED71C69C-2E79-47D5-A785-6CCAF8F17BFC}"/>
              </a:ext>
            </a:extLst>
          </p:cNvPr>
          <p:cNvSpPr/>
          <p:nvPr>
            <p:custDataLst>
              <p:tags r:id="rId2"/>
            </p:custDataLst>
          </p:nvPr>
        </p:nvSpPr>
        <p:spPr bwMode="auto">
          <a:xfrm>
            <a:off x="1800821" y="2223492"/>
            <a:ext cx="321469" cy="152317"/>
          </a:xfrm>
          <a:custGeom>
            <a:avLst/>
            <a:gdLst/>
            <a:ahLst/>
            <a:cxnLst/>
            <a:rect l="0" t="0" r="0" b="0"/>
            <a:pathLst>
              <a:path w="321469" h="152317">
                <a:moveTo>
                  <a:pt x="0" y="62508"/>
                </a:moveTo>
                <a:lnTo>
                  <a:pt x="0" y="62508"/>
                </a:lnTo>
                <a:lnTo>
                  <a:pt x="0" y="83834"/>
                </a:lnTo>
                <a:lnTo>
                  <a:pt x="2645" y="89515"/>
                </a:lnTo>
                <a:lnTo>
                  <a:pt x="25731" y="127315"/>
                </a:lnTo>
                <a:lnTo>
                  <a:pt x="51721" y="147746"/>
                </a:lnTo>
                <a:lnTo>
                  <a:pt x="78549" y="152316"/>
                </a:lnTo>
                <a:lnTo>
                  <a:pt x="108332" y="150048"/>
                </a:lnTo>
                <a:lnTo>
                  <a:pt x="145428" y="138606"/>
                </a:lnTo>
                <a:lnTo>
                  <a:pt x="169869" y="127499"/>
                </a:lnTo>
                <a:lnTo>
                  <a:pt x="211521" y="96006"/>
                </a:lnTo>
                <a:lnTo>
                  <a:pt x="255947" y="62999"/>
                </a:lnTo>
                <a:lnTo>
                  <a:pt x="321468"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9" name="TextBox 28">
            <a:extLst>
              <a:ext uri="{FF2B5EF4-FFF2-40B4-BE49-F238E27FC236}">
                <a16:creationId xmlns:a16="http://schemas.microsoft.com/office/drawing/2014/main" id="{0AAE93F3-D5F5-D2AC-28DB-167EF865814A}"/>
              </a:ext>
            </a:extLst>
          </p:cNvPr>
          <p:cNvSpPr txBox="1"/>
          <p:nvPr/>
        </p:nvSpPr>
        <p:spPr>
          <a:xfrm>
            <a:off x="2831147" y="5457226"/>
            <a:ext cx="3645853" cy="707886"/>
          </a:xfrm>
          <a:prstGeom prst="rect">
            <a:avLst/>
          </a:prstGeom>
          <a:noFill/>
        </p:spPr>
        <p:txBody>
          <a:bodyPr wrap="square" rtlCol="0">
            <a:spAutoFit/>
          </a:bodyPr>
          <a:lstStyle/>
          <a:p>
            <a:r>
              <a:rPr lang="en-US" altLang="zh-CN" sz="2000" b="0" dirty="0">
                <a:solidFill>
                  <a:schemeClr val="dk1"/>
                </a:solidFill>
                <a:latin typeface="+mn-lt"/>
                <a:ea typeface="+mn-ea"/>
                <a:cs typeface="+mn-cs"/>
              </a:rPr>
              <a:t>Safe Sequence: </a:t>
            </a:r>
            <a:r>
              <a:rPr lang="fr-FR" altLang="zh-CN" sz="2000" b="0" dirty="0">
                <a:solidFill>
                  <a:schemeClr val="dk1"/>
                </a:solidFill>
                <a:latin typeface="+mn-lt"/>
                <a:ea typeface="+mn-ea"/>
                <a:cs typeface="+mn-cs"/>
              </a:rPr>
              <a:t>T2, T3, T1 or T2, T1, T3</a:t>
            </a:r>
            <a:endParaRPr lang="en-GB" sz="2000" b="0" dirty="0">
              <a:solidFill>
                <a:schemeClr val="dk1"/>
              </a:solidFill>
              <a:latin typeface="+mn-lt"/>
              <a:ea typeface="+mn-ea"/>
              <a:cs typeface="+mn-cs"/>
            </a:endParaRPr>
          </a:p>
        </p:txBody>
      </p:sp>
      <p:graphicFrame>
        <p:nvGraphicFramePr>
          <p:cNvPr id="55" name="Content Placeholder 5">
            <a:extLst>
              <a:ext uri="{FF2B5EF4-FFF2-40B4-BE49-F238E27FC236}">
                <a16:creationId xmlns:a16="http://schemas.microsoft.com/office/drawing/2014/main" id="{5D97BB6F-374D-C004-A9FA-37A35643AE95}"/>
              </a:ext>
            </a:extLst>
          </p:cNvPr>
          <p:cNvGraphicFramePr>
            <a:graphicFrameLocks/>
          </p:cNvGraphicFramePr>
          <p:nvPr>
            <p:extLst>
              <p:ext uri="{D42A27DB-BD31-4B8C-83A1-F6EECF244321}">
                <p14:modId xmlns:p14="http://schemas.microsoft.com/office/powerpoint/2010/main" val="1932914273"/>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56" name="TextBox 55">
            <a:extLst>
              <a:ext uri="{FF2B5EF4-FFF2-40B4-BE49-F238E27FC236}">
                <a16:creationId xmlns:a16="http://schemas.microsoft.com/office/drawing/2014/main" id="{AEB28D33-D218-7558-C21C-AED799F9F775}"/>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2396488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831147" y="5457226"/>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US" altLang="zh-CN" dirty="0"/>
              <a:t>Extra Exercise</a:t>
            </a:r>
            <a:r>
              <a:rPr lang="en-GB" altLang="zh-CN" dirty="0"/>
              <a:t> (Not in Exam)</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895614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85000" lnSpcReduction="1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pPr lvl="1"/>
            <a:r>
              <a:rPr lang="en-GB" dirty="0"/>
              <a:t>Due to ambiguity in problem specification (all processes arrive at time 0 in the order of P1, P2, P3 ), this answer is also graded as correct: P2-&gt;P3-&gt;P1 or P3-&gt;P2-&gt;P1, R=(14+2+4)/3=6.7</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US"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5</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extLst>
                  <a:ext uri="{0D108BD9-81ED-4DB2-BD59-A6C34878D82A}">
                    <a16:rowId xmlns:a16="http://schemas.microsoft.com/office/drawing/2014/main" val="287911372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43" name="Ink 42">
                <a:extLst>
                  <a:ext uri="{FF2B5EF4-FFF2-40B4-BE49-F238E27FC236}">
                    <a16:creationId xmlns:a16="http://schemas.microsoft.com/office/drawing/2014/main" id="{9C2C5244-CF6F-47D0-A8A7-3D4F4F40D817}"/>
                  </a:ext>
                </a:extLst>
              </p14:cNvPr>
              <p14:cNvContentPartPr/>
              <p14:nvPr/>
            </p14:nvContentPartPr>
            <p14:xfrm>
              <a:off x="9042160" y="2196780"/>
              <a:ext cx="360" cy="360"/>
            </p14:xfrm>
          </p:contentPart>
        </mc:Choice>
        <mc:Fallback xmlns="">
          <p:pic>
            <p:nvPicPr>
              <p:cNvPr id="43" name="Ink 42">
                <a:extLst>
                  <a:ext uri="{FF2B5EF4-FFF2-40B4-BE49-F238E27FC236}">
                    <a16:creationId xmlns:a16="http://schemas.microsoft.com/office/drawing/2014/main" id="{9C2C5244-CF6F-47D0-A8A7-3D4F4F40D817}"/>
                  </a:ext>
                </a:extLst>
              </p:cNvPr>
              <p:cNvPicPr/>
              <p:nvPr/>
            </p:nvPicPr>
            <p:blipFill>
              <a:blip r:embed="rId17"/>
              <a:stretch>
                <a:fillRect/>
              </a:stretch>
            </p:blipFill>
            <p:spPr>
              <a:xfrm>
                <a:off x="9033520" y="2188140"/>
                <a:ext cx="18000" cy="18000"/>
              </a:xfrm>
              <a:prstGeom prst="rect">
                <a:avLst/>
              </a:prstGeom>
            </p:spPr>
          </p:pic>
        </mc:Fallback>
      </mc:AlternateContent>
      <p:sp>
        <p:nvSpPr>
          <p:cNvPr id="59" name="SMARTInkShape-571">
            <a:extLst>
              <a:ext uri="{FF2B5EF4-FFF2-40B4-BE49-F238E27FC236}">
                <a16:creationId xmlns:a16="http://schemas.microsoft.com/office/drawing/2014/main" id="{6B451916-5406-4BDB-A635-344FC26B5671}"/>
              </a:ext>
            </a:extLst>
          </p:cNvPr>
          <p:cNvSpPr/>
          <p:nvPr>
            <p:custDataLst>
              <p:tags r:id="rId1"/>
            </p:custDataLst>
          </p:nvPr>
        </p:nvSpPr>
        <p:spPr bwMode="auto">
          <a:xfrm>
            <a:off x="9069585" y="3384351"/>
            <a:ext cx="1" cy="8931"/>
          </a:xfrm>
          <a:custGeom>
            <a:avLst/>
            <a:gdLst/>
            <a:ahLst/>
            <a:cxnLst/>
            <a:rect l="0" t="0" r="0" b="0"/>
            <a:pathLst>
              <a:path w="1" h="8931">
                <a:moveTo>
                  <a:pt x="0" y="8930"/>
                </a:moveTo>
                <a:lnTo>
                  <a:pt x="0" y="8930"/>
                </a:lnTo>
                <a:lnTo>
                  <a:pt x="0"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9751930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extLst>
              <p:ext uri="{D42A27DB-BD31-4B8C-83A1-F6EECF244321}">
                <p14:modId xmlns:p14="http://schemas.microsoft.com/office/powerpoint/2010/main" val="2026567110"/>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12</a:t>
                      </a:r>
                    </a:p>
                  </a:txBody>
                  <a:tcPr/>
                </a:tc>
                <a:tc>
                  <a:txBody>
                    <a:bodyPr/>
                    <a:lstStyle/>
                    <a:p>
                      <a:pPr algn="r"/>
                      <a:r>
                        <a:rPr lang="en-US" strike="noStrike" dirty="0">
                          <a:solidFill>
                            <a:schemeClr val="tx1"/>
                          </a:solidFill>
                        </a:rPr>
                        <a:t>12</a:t>
                      </a:r>
                    </a:p>
                  </a:txBody>
                  <a:tcPr/>
                </a:tc>
                <a:tc>
                  <a:txBody>
                    <a:bodyPr/>
                    <a:lstStyle/>
                    <a:p>
                      <a:pPr algn="r"/>
                      <a:r>
                        <a:rPr lang="en-US" strike="noStrike" dirty="0">
                          <a:solidFill>
                            <a:schemeClr val="tx1"/>
                          </a:solidFill>
                        </a:rPr>
                        <a:t>12</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10.5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9.5</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 or D</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C1CB-087D-7B65-0719-F213DEED7CA9}"/>
              </a:ext>
            </a:extLst>
          </p:cNvPr>
          <p:cNvSpPr>
            <a:spLocks noGrp="1"/>
          </p:cNvSpPr>
          <p:nvPr>
            <p:ph type="title"/>
          </p:nvPr>
        </p:nvSpPr>
        <p:spPr>
          <a:xfrm>
            <a:off x="762000" y="152400"/>
            <a:ext cx="105918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801D9557-6E36-D48F-63C9-9C64A62525DE}"/>
              </a:ext>
            </a:extLst>
          </p:cNvPr>
          <p:cNvGraphicFramePr>
            <a:graphicFrameLocks noGrp="1"/>
          </p:cNvGraphicFramePr>
          <p:nvPr>
            <p:ph idx="1"/>
            <p:extLst>
              <p:ext uri="{D42A27DB-BD31-4B8C-83A1-F6EECF244321}">
                <p14:modId xmlns:p14="http://schemas.microsoft.com/office/powerpoint/2010/main" val="61654421"/>
              </p:ext>
            </p:extLst>
          </p:nvPr>
        </p:nvGraphicFramePr>
        <p:xfrm>
          <a:off x="3255010" y="1219200"/>
          <a:ext cx="5681980" cy="2306574"/>
        </p:xfrm>
        <a:graphic>
          <a:graphicData uri="http://schemas.openxmlformats.org/drawingml/2006/table">
            <a:tbl>
              <a:tblPr firstRow="1" firstCol="1" bandRow="1"/>
              <a:tblGrid>
                <a:gridCol w="567787">
                  <a:extLst>
                    <a:ext uri="{9D8B030D-6E8A-4147-A177-3AD203B41FA5}">
                      <a16:colId xmlns:a16="http://schemas.microsoft.com/office/drawing/2014/main" val="2074993323"/>
                    </a:ext>
                  </a:extLst>
                </a:gridCol>
                <a:gridCol w="567787">
                  <a:extLst>
                    <a:ext uri="{9D8B030D-6E8A-4147-A177-3AD203B41FA5}">
                      <a16:colId xmlns:a16="http://schemas.microsoft.com/office/drawing/2014/main" val="1782331709"/>
                    </a:ext>
                  </a:extLst>
                </a:gridCol>
                <a:gridCol w="567787">
                  <a:extLst>
                    <a:ext uri="{9D8B030D-6E8A-4147-A177-3AD203B41FA5}">
                      <a16:colId xmlns:a16="http://schemas.microsoft.com/office/drawing/2014/main" val="1818219313"/>
                    </a:ext>
                  </a:extLst>
                </a:gridCol>
                <a:gridCol w="567787">
                  <a:extLst>
                    <a:ext uri="{9D8B030D-6E8A-4147-A177-3AD203B41FA5}">
                      <a16:colId xmlns:a16="http://schemas.microsoft.com/office/drawing/2014/main" val="1170299318"/>
                    </a:ext>
                  </a:extLst>
                </a:gridCol>
                <a:gridCol w="568472">
                  <a:extLst>
                    <a:ext uri="{9D8B030D-6E8A-4147-A177-3AD203B41FA5}">
                      <a16:colId xmlns:a16="http://schemas.microsoft.com/office/drawing/2014/main" val="1822928501"/>
                    </a:ext>
                  </a:extLst>
                </a:gridCol>
                <a:gridCol w="568472">
                  <a:extLst>
                    <a:ext uri="{9D8B030D-6E8A-4147-A177-3AD203B41FA5}">
                      <a16:colId xmlns:a16="http://schemas.microsoft.com/office/drawing/2014/main" val="3311085552"/>
                    </a:ext>
                  </a:extLst>
                </a:gridCol>
                <a:gridCol w="568472">
                  <a:extLst>
                    <a:ext uri="{9D8B030D-6E8A-4147-A177-3AD203B41FA5}">
                      <a16:colId xmlns:a16="http://schemas.microsoft.com/office/drawing/2014/main" val="942710800"/>
                    </a:ext>
                  </a:extLst>
                </a:gridCol>
                <a:gridCol w="568472">
                  <a:extLst>
                    <a:ext uri="{9D8B030D-6E8A-4147-A177-3AD203B41FA5}">
                      <a16:colId xmlns:a16="http://schemas.microsoft.com/office/drawing/2014/main" val="4134446424"/>
                    </a:ext>
                  </a:extLst>
                </a:gridCol>
                <a:gridCol w="568472">
                  <a:extLst>
                    <a:ext uri="{9D8B030D-6E8A-4147-A177-3AD203B41FA5}">
                      <a16:colId xmlns:a16="http://schemas.microsoft.com/office/drawing/2014/main" val="37735225"/>
                    </a:ext>
                  </a:extLst>
                </a:gridCol>
                <a:gridCol w="568472">
                  <a:extLst>
                    <a:ext uri="{9D8B030D-6E8A-4147-A177-3AD203B41FA5}">
                      <a16:colId xmlns:a16="http://schemas.microsoft.com/office/drawing/2014/main" val="1536162119"/>
                    </a:ext>
                  </a:extLst>
                </a:gridCol>
              </a:tblGrid>
              <a:tr h="530733">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2</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3</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4</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5</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6</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7</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8</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9</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10</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6134867"/>
                  </a:ext>
                </a:extLst>
              </a:tr>
              <a:tr h="530733">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A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C</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B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C</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B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A</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7899721"/>
                  </a:ext>
                </a:extLst>
              </a:tr>
              <a:tr h="530733">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11</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12</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13</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14</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15</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16</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17</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18</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19</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20</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041872"/>
                  </a:ext>
                </a:extLst>
              </a:tr>
              <a:tr h="530733">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D</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C</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A</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B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A </a:t>
                      </a:r>
                      <a:r>
                        <a:rPr lang="en-GB" sz="1600" dirty="0">
                          <a:effectLst/>
                          <a:latin typeface="Times New Roman" panose="02020603050405020304" pitchFamily="18" charset="0"/>
                          <a:ea typeface="SimSun" panose="02010600030101010101" pitchFamily="2" charset="-122"/>
                        </a:rPr>
                        <a:t>or D</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C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633158"/>
                  </a:ext>
                </a:extLst>
              </a:tr>
            </a:tbl>
          </a:graphicData>
        </a:graphic>
      </p:graphicFrame>
      <p:sp>
        <p:nvSpPr>
          <p:cNvPr id="7" name="Rectangle 2">
            <a:extLst>
              <a:ext uri="{FF2B5EF4-FFF2-40B4-BE49-F238E27FC236}">
                <a16:creationId xmlns:a16="http://schemas.microsoft.com/office/drawing/2014/main" id="{0759EAD4-30EB-8420-9D58-DE8ECB4072D7}"/>
              </a:ext>
            </a:extLst>
          </p:cNvPr>
          <p:cNvSpPr>
            <a:spLocks noChangeArrowheads="1"/>
          </p:cNvSpPr>
          <p:nvPr/>
        </p:nvSpPr>
        <p:spPr bwMode="auto">
          <a:xfrm>
            <a:off x="3255010" y="702541"/>
            <a:ext cx="55295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S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9588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54271" y="879370"/>
            <a:ext cx="5746050" cy="5859251"/>
          </a:xfrm>
        </p:spPr>
        <p:txBody>
          <a:bodyPr>
            <a:normAutofit fontScale="77500" lnSpcReduction="20000"/>
          </a:bodyPr>
          <a:lstStyle/>
          <a:p>
            <a:r>
              <a:rPr lang="en-GB" dirty="0"/>
              <a:t>ANS: Parent\n</a:t>
            </a:r>
          </a:p>
          <a:p>
            <a:r>
              <a:rPr lang="en-GB" dirty="0"/>
              <a:t>Code inside if(ret == 0){} block is executed by Child process; code inside if(ret &gt; 0){} block is executed by Parent process; code outside of if-then-else blocks is executed by both Child and Parent</a:t>
            </a:r>
          </a:p>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r>
              <a:rPr lang="en-GB" dirty="0"/>
              <a:t>In Parent process: wait for the child to finish using wait(NULL) and then prints "Parent\n“</a:t>
            </a:r>
          </a:p>
          <a:p>
            <a:pPr lvl="1"/>
            <a:r>
              <a:rPr lang="en-GB" dirty="0"/>
              <a:t>wait(NULL) waits for any child process to terminate, not a specific one. it returns PID of the terminated child process</a:t>
            </a:r>
          </a:p>
          <a:p>
            <a:pPr lvl="1"/>
            <a:r>
              <a:rPr lang="en-US" altLang="zh-CN" dirty="0"/>
              <a:t>It works as a </a:t>
            </a:r>
            <a:r>
              <a:rPr lang="en-GB" altLang="zh-CN" dirty="0"/>
              <a:t>“synchronization barrier” between two processes</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232969">
            <a:off x="1912799" y="5347167"/>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52977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764502">
            <a:off x="422026" y="4521908"/>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726402">
            <a:off x="933873" y="6047650"/>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347398" y="5918478"/>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19752" y="4953000"/>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a:bodyPr>
          <a:lstStyle/>
          <a:p>
            <a:r>
              <a:rPr lang="en-GB" dirty="0"/>
              <a:t>ANS: 123 or 213 or 231</a:t>
            </a:r>
          </a:p>
          <a:p>
            <a:r>
              <a:rPr lang="en-GB" dirty="0"/>
              <a:t>In Child process: </a:t>
            </a:r>
            <a:r>
              <a:rPr lang="en-GB" dirty="0" err="1"/>
              <a:t>printf</a:t>
            </a:r>
            <a:r>
              <a:rPr lang="en-GB" dirty="0"/>
              <a:t>("1") → exec(SOME_COMMAND). </a:t>
            </a:r>
            <a:r>
              <a:rPr lang="en-GB" dirty="0" err="1"/>
              <a:t>printf</a:t>
            </a:r>
            <a:r>
              <a:rPr lang="en-GB" dirty="0"/>
              <a:t>("3") in child will not be executed</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694224">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In Child process: </a:t>
            </a:r>
            <a:r>
              <a:rPr lang="en-GB" dirty="0" err="1"/>
              <a:t>printf</a:t>
            </a:r>
            <a:r>
              <a:rPr lang="en-GB" dirty="0"/>
              <a:t>("1") → </a:t>
            </a:r>
            <a:r>
              <a:rPr lang="en-GB" dirty="0" err="1"/>
              <a:t>printf</a:t>
            </a:r>
            <a:r>
              <a:rPr lang="en-GB" dirty="0"/>
              <a:t>("3"), output 13</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673019">
            <a:off x="423035" y="4298120"/>
            <a:ext cx="1694892" cy="39035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
        <p:nvSpPr>
          <p:cNvPr id="17" name="object 19">
            <a:extLst>
              <a:ext uri="{FF2B5EF4-FFF2-40B4-BE49-F238E27FC236}">
                <a16:creationId xmlns:a16="http://schemas.microsoft.com/office/drawing/2014/main" id="{2FDC8D90-8C8E-B954-EE70-BEA7A8A06999}"/>
              </a:ext>
            </a:extLst>
          </p:cNvPr>
          <p:cNvSpPr/>
          <p:nvPr/>
        </p:nvSpPr>
        <p:spPr>
          <a:xfrm rot="10203268">
            <a:off x="1912799" y="5203769"/>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66">
            <a:extLst>
              <a:ext uri="{FF2B5EF4-FFF2-40B4-BE49-F238E27FC236}">
                <a16:creationId xmlns:a16="http://schemas.microsoft.com/office/drawing/2014/main" id="{B6BF453F-9FAF-90F9-3054-FBB72805368D}"/>
              </a:ext>
            </a:extLst>
          </p:cNvPr>
          <p:cNvSpPr txBox="1"/>
          <p:nvPr/>
        </p:nvSpPr>
        <p:spPr>
          <a:xfrm>
            <a:off x="671039" y="5369205"/>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9" name="object 19">
            <a:extLst>
              <a:ext uri="{FF2B5EF4-FFF2-40B4-BE49-F238E27FC236}">
                <a16:creationId xmlns:a16="http://schemas.microsoft.com/office/drawing/2014/main" id="{9551382B-EF7F-5EC8-C47B-A94B7AACB232}"/>
              </a:ext>
            </a:extLst>
          </p:cNvPr>
          <p:cNvSpPr/>
          <p:nvPr/>
        </p:nvSpPr>
        <p:spPr>
          <a:xfrm rot="4711894">
            <a:off x="949255" y="588708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66">
            <a:extLst>
              <a:ext uri="{FF2B5EF4-FFF2-40B4-BE49-F238E27FC236}">
                <a16:creationId xmlns:a16="http://schemas.microsoft.com/office/drawing/2014/main" id="{9BE65BEA-E189-B481-859E-90F6C5645AB3}"/>
              </a:ext>
            </a:extLst>
          </p:cNvPr>
          <p:cNvSpPr txBox="1"/>
          <p:nvPr/>
        </p:nvSpPr>
        <p:spPr>
          <a:xfrm>
            <a:off x="1347398" y="5757913"/>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C</a:t>
            </a:r>
            <a:r>
              <a:rPr lang="en-GB" b="0" kern="0" dirty="0">
                <a:latin typeface="Arial MT"/>
                <a:cs typeface="Arial MT"/>
              </a:rPr>
              <a:t>”</a:t>
            </a:r>
            <a:endParaRPr b="0" kern="0" dirty="0">
              <a:latin typeface="Arial MT"/>
              <a:cs typeface="Arial MT"/>
            </a:endParaRPr>
          </a:p>
        </p:txBody>
      </p:sp>
      <p:sp>
        <p:nvSpPr>
          <p:cNvPr id="23" name="object 66">
            <a:extLst>
              <a:ext uri="{FF2B5EF4-FFF2-40B4-BE49-F238E27FC236}">
                <a16:creationId xmlns:a16="http://schemas.microsoft.com/office/drawing/2014/main" id="{8FA2ABA8-23A8-0C07-4DCF-2F1DBDB1724D}"/>
              </a:ext>
            </a:extLst>
          </p:cNvPr>
          <p:cNvSpPr txBox="1"/>
          <p:nvPr/>
        </p:nvSpPr>
        <p:spPr>
          <a:xfrm>
            <a:off x="5264829" y="5376040"/>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26" name="object 19">
            <a:extLst>
              <a:ext uri="{FF2B5EF4-FFF2-40B4-BE49-F238E27FC236}">
                <a16:creationId xmlns:a16="http://schemas.microsoft.com/office/drawing/2014/main" id="{5598DDCD-E51F-1A51-7AE4-15FB013C17AF}"/>
              </a:ext>
            </a:extLst>
          </p:cNvPr>
          <p:cNvSpPr/>
          <p:nvPr/>
        </p:nvSpPr>
        <p:spPr>
          <a:xfrm rot="4619132">
            <a:off x="5269354" y="4862414"/>
            <a:ext cx="726256" cy="16362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391417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98719</TotalTime>
  <Pages>60</Pages>
  <Words>5232</Words>
  <Application>Microsoft Office PowerPoint</Application>
  <PresentationFormat>Widescreen</PresentationFormat>
  <Paragraphs>1083</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Q1 Multiple-choice questions: enter your answer keys here</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Extra Exercise (Not in Exam)</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1117</cp:revision>
  <cp:lastPrinted>2022-03-15T20:14:46Z</cp:lastPrinted>
  <dcterms:created xsi:type="dcterms:W3CDTF">1995-08-12T11:37:26Z</dcterms:created>
  <dcterms:modified xsi:type="dcterms:W3CDTF">2025-03-31T19:10:49Z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