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3"/>
  </p:notesMasterIdLst>
  <p:handoutMasterIdLst>
    <p:handoutMasterId r:id="rId24"/>
  </p:handoutMasterIdLst>
  <p:sldIdLst>
    <p:sldId id="256" r:id="rId2"/>
    <p:sldId id="257" r:id="rId3"/>
    <p:sldId id="258" r:id="rId4"/>
    <p:sldId id="259" r:id="rId5"/>
    <p:sldId id="817" r:id="rId6"/>
    <p:sldId id="820" r:id="rId7"/>
    <p:sldId id="819" r:id="rId8"/>
    <p:sldId id="821" r:id="rId9"/>
    <p:sldId id="822" r:id="rId10"/>
    <p:sldId id="830" r:id="rId11"/>
    <p:sldId id="829" r:id="rId12"/>
    <p:sldId id="828" r:id="rId13"/>
    <p:sldId id="827" r:id="rId14"/>
    <p:sldId id="334" r:id="rId15"/>
    <p:sldId id="824" r:id="rId16"/>
    <p:sldId id="333" r:id="rId17"/>
    <p:sldId id="826" r:id="rId18"/>
    <p:sldId id="825" r:id="rId19"/>
    <p:sldId id="1503" r:id="rId20"/>
    <p:sldId id="1507" r:id="rId21"/>
    <p:sldId id="1506" r:id="rId22"/>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CFFBC"/>
    <a:srgbClr val="FFFFAA"/>
    <a:srgbClr val="FF0000"/>
    <a:srgbClr val="2A40E2"/>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78" autoAdjust="0"/>
    <p:restoredTop sz="89150" autoAdjust="0"/>
  </p:normalViewPr>
  <p:slideViewPr>
    <p:cSldViewPr>
      <p:cViewPr varScale="1">
        <p:scale>
          <a:sx n="73" d="100"/>
          <a:sy n="73" d="100"/>
        </p:scale>
        <p:origin x="802"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ABBCC</a:t>
            </a:r>
          </a:p>
          <a:p>
            <a:pPr lvl="1"/>
            <a:r>
              <a:rPr lang="en-GB" dirty="0"/>
              <a:t>Scenario 1: Parent prints A, forks, prints B, then waits. Child prints B, exits after C. Parent resumes and prints C.</a:t>
            </a:r>
          </a:p>
          <a:p>
            <a:pPr lvl="1"/>
            <a:r>
              <a:rPr lang="en-GB" dirty="0"/>
              <a:t>Order: A → parent B → child B → child C → parent C.</a:t>
            </a:r>
          </a:p>
          <a:p>
            <a:pPr lvl="1"/>
            <a:r>
              <a:rPr lang="en-GB" dirty="0"/>
              <a:t>Scenario 2: Parent prints A, forks. Child prints B first, then parent prints B, parent waits, child prints C, and parent prints C.</a:t>
            </a:r>
          </a:p>
          <a:p>
            <a:pPr lvl="1"/>
            <a:r>
              <a:rPr lang="en-GB" dirty="0"/>
              <a:t>Order: A → child B → parent B → child C → parent C.</a:t>
            </a:r>
          </a:p>
          <a:p>
            <a:r>
              <a:rPr lang="en-GB" dirty="0"/>
              <a:t>ABCBC</a:t>
            </a:r>
          </a:p>
          <a:p>
            <a:pPr lvl="1"/>
            <a:r>
              <a:rPr lang="en-GB" dirty="0"/>
              <a:t>Parent prints A, forks. Child runs first, prints B and C before the parent resumes. Parent then prints B, skips waiting (child already exited), and prints C.</a:t>
            </a:r>
          </a:p>
          <a:p>
            <a:pPr lvl="1"/>
            <a:r>
              <a:rPr lang="en-GB" dirty="0"/>
              <a:t>Order: A → child B → child C → parent B → parent C.</a:t>
            </a:r>
          </a:p>
          <a:p>
            <a:pPr marL="0" indent="0">
              <a:buNone/>
            </a:pPr>
            <a:endParaRPr lang="en-US" altLang="zh-CN" sz="1200" dirty="0"/>
          </a:p>
          <a:p>
            <a:pPr marL="0" indent="0">
              <a:buNone/>
            </a:pPr>
            <a:r>
              <a:rPr lang="en-US" altLang="zh-CN" sz="1200" dirty="0"/>
              <a:t>#include &lt;</a:t>
            </a:r>
            <a:r>
              <a:rPr lang="en-US" altLang="zh-CN" sz="1200" dirty="0" err="1"/>
              <a:t>stdio.h</a:t>
            </a:r>
            <a:r>
              <a:rPr lang="en-US" altLang="zh-CN" sz="1200" dirty="0"/>
              <a:t>&gt;</a:t>
            </a:r>
          </a:p>
          <a:p>
            <a:pPr marL="0" indent="0">
              <a:buNone/>
            </a:pPr>
            <a:r>
              <a:rPr lang="en-US" altLang="zh-CN" sz="1200" dirty="0"/>
              <a:t>#include &lt;sys/</a:t>
            </a:r>
            <a:r>
              <a:rPr lang="en-US" altLang="zh-CN" sz="1200" dirty="0" err="1"/>
              <a:t>types.h</a:t>
            </a:r>
            <a:r>
              <a:rPr lang="en-US" altLang="zh-CN" sz="1200" dirty="0"/>
              <a:t>&gt;</a:t>
            </a:r>
          </a:p>
          <a:p>
            <a:pPr marL="0" indent="0">
              <a:buNone/>
            </a:pPr>
            <a:r>
              <a:rPr lang="en-US" altLang="zh-CN" sz="1200" dirty="0"/>
              <a:t>#include &lt;</a:t>
            </a:r>
            <a:r>
              <a:rPr lang="en-US" altLang="zh-CN" sz="1200" dirty="0" err="1"/>
              <a:t>unistd.h</a:t>
            </a:r>
            <a:r>
              <a:rPr lang="en-US" altLang="zh-CN" sz="1200" dirty="0"/>
              <a:t>&gt;</a:t>
            </a:r>
          </a:p>
          <a:p>
            <a:pPr marL="0" indent="0">
              <a:buNone/>
            </a:pPr>
            <a:r>
              <a:rPr lang="en-US" altLang="zh-CN" sz="1200" dirty="0"/>
              <a:t>int main()</a:t>
            </a:r>
          </a:p>
          <a:p>
            <a:pPr marL="0" indent="0">
              <a:buNone/>
            </a:pPr>
            <a:r>
              <a:rPr lang="en-US" altLang="zh-CN" sz="1200" dirty="0"/>
              <a:t>{</a:t>
            </a:r>
          </a:p>
          <a:p>
            <a:pPr marL="0" indent="0">
              <a:buNone/>
            </a:pPr>
            <a:r>
              <a:rPr lang="en-US" altLang="zh-CN" sz="1200" dirty="0"/>
              <a:t>    fork();</a:t>
            </a:r>
            <a:r>
              <a:rPr lang="en-GB" sz="1200" b="0" kern="0" dirty="0"/>
              <a:t> // Line 1</a:t>
            </a:r>
          </a:p>
          <a:p>
            <a:pPr marL="0" indent="0">
              <a:buNone/>
            </a:pPr>
            <a:r>
              <a:rPr lang="en-US" altLang="zh-CN" sz="1200" dirty="0"/>
              <a:t>    fork();</a:t>
            </a:r>
            <a:r>
              <a:rPr lang="en-GB" sz="1200" b="0" kern="0" dirty="0"/>
              <a:t> // Line 2</a:t>
            </a:r>
          </a:p>
          <a:p>
            <a:pPr marL="0" indent="0">
              <a:buNone/>
            </a:pPr>
            <a:r>
              <a:rPr lang="en-US" altLang="zh-CN" sz="1200" dirty="0"/>
              <a:t>    fork(); </a:t>
            </a:r>
            <a:r>
              <a:rPr lang="en-GB" sz="1200" b="0" kern="0" dirty="0"/>
              <a:t>// Line 3</a:t>
            </a:r>
            <a:endParaRPr lang="en-US" altLang="zh-CN" sz="1200" dirty="0"/>
          </a:p>
          <a:p>
            <a:pPr marL="0" indent="0">
              <a:buNone/>
            </a:pPr>
            <a:r>
              <a:rPr lang="en-US" altLang="zh-CN" sz="1200" dirty="0"/>
              <a:t>    </a:t>
            </a:r>
            <a:r>
              <a:rPr lang="en-US" altLang="zh-CN" sz="1200" dirty="0" err="1"/>
              <a:t>printf</a:t>
            </a:r>
            <a:r>
              <a:rPr lang="en-US" altLang="zh-CN" sz="1200" dirty="0"/>
              <a:t>("hello\n");</a:t>
            </a:r>
          </a:p>
          <a:p>
            <a:pPr marL="0" indent="0">
              <a:buNone/>
            </a:pPr>
            <a:r>
              <a:rPr lang="en-US" altLang="zh-CN" sz="1200" dirty="0"/>
              <a:t>    return 0;</a:t>
            </a:r>
          </a:p>
          <a:p>
            <a:pPr marL="0" indent="0">
              <a:buNone/>
            </a:pPr>
            <a:r>
              <a:rPr lang="en-US" altLang="zh-CN" sz="1200" dirty="0"/>
              <a:t>}</a:t>
            </a:r>
            <a:endParaRPr lang="en-US" altLang="zh-CN" sz="1600" dirty="0"/>
          </a:p>
          <a:p>
            <a:endParaRPr lang="en-SE" dirty="0"/>
          </a:p>
        </p:txBody>
      </p:sp>
    </p:spTree>
    <p:extLst>
      <p:ext uri="{BB962C8B-B14F-4D97-AF65-F5344CB8AC3E}">
        <p14:creationId xmlns:p14="http://schemas.microsoft.com/office/powerpoint/2010/main" val="1499396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89F670-EB9F-3099-C3EB-C270255ECF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8415FE-46A8-0334-7DED-8149DF2A9E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86E04F-0B03-F910-3554-EBE7AE75E528}"/>
              </a:ext>
            </a:extLst>
          </p:cNvPr>
          <p:cNvSpPr>
            <a:spLocks noGrp="1"/>
          </p:cNvSpPr>
          <p:nvPr>
            <p:ph type="body" idx="1"/>
          </p:nvPr>
        </p:nvSpPr>
        <p:spPr/>
        <p:txBody>
          <a:bodyPr/>
          <a:lstStyle/>
          <a:p>
            <a:endParaRPr lang="en-GB" dirty="0"/>
          </a:p>
          <a:p>
            <a:r>
              <a:rPr lang="en-GB" dirty="0"/>
              <a:t>ABBCC</a:t>
            </a:r>
          </a:p>
          <a:p>
            <a:pPr lvl="1"/>
            <a:r>
              <a:rPr lang="en-GB" dirty="0"/>
              <a:t>Scenario 1: Parent prints A, forks, prints B, then waits. Child prints B, exits after C. Parent resumes and prints C.</a:t>
            </a:r>
          </a:p>
          <a:p>
            <a:pPr lvl="1"/>
            <a:r>
              <a:rPr lang="en-GB" dirty="0"/>
              <a:t>Order: A → parent B → child B → child C → parent C.</a:t>
            </a:r>
          </a:p>
          <a:p>
            <a:pPr lvl="1"/>
            <a:r>
              <a:rPr lang="en-GB" dirty="0"/>
              <a:t>Scenario 2: Parent prints A, forks. Child prints B first, then parent prints B, parent waits, child prints C, and parent prints C.</a:t>
            </a:r>
          </a:p>
          <a:p>
            <a:pPr lvl="1"/>
            <a:r>
              <a:rPr lang="en-GB" dirty="0"/>
              <a:t>Order: A → child B → parent B → child C → parent C.</a:t>
            </a:r>
          </a:p>
          <a:p>
            <a:r>
              <a:rPr lang="en-GB" dirty="0"/>
              <a:t>ABCBC</a:t>
            </a:r>
          </a:p>
          <a:p>
            <a:pPr lvl="1"/>
            <a:r>
              <a:rPr lang="en-GB" dirty="0"/>
              <a:t>Parent prints A, forks. Child runs first, prints B and C before the parent resumes. Parent then prints B, skips waiting (child already exited), and prints C.</a:t>
            </a:r>
          </a:p>
          <a:p>
            <a:pPr lvl="1"/>
            <a:r>
              <a:rPr lang="en-GB" dirty="0"/>
              <a:t>Order: A → child B → child C → parent B → parent C.</a:t>
            </a:r>
          </a:p>
          <a:p>
            <a:pPr marL="0" indent="0">
              <a:buNone/>
            </a:pPr>
            <a:endParaRPr lang="en-US" altLang="zh-CN" sz="1200" dirty="0"/>
          </a:p>
          <a:p>
            <a:pPr marL="0" indent="0">
              <a:buNone/>
            </a:pPr>
            <a:r>
              <a:rPr lang="en-US" altLang="zh-CN" sz="1200" dirty="0"/>
              <a:t>#include &lt;</a:t>
            </a:r>
            <a:r>
              <a:rPr lang="en-US" altLang="zh-CN" sz="1200" dirty="0" err="1"/>
              <a:t>stdio.h</a:t>
            </a:r>
            <a:r>
              <a:rPr lang="en-US" altLang="zh-CN" sz="1200" dirty="0"/>
              <a:t>&gt;</a:t>
            </a:r>
          </a:p>
          <a:p>
            <a:pPr marL="0" indent="0">
              <a:buNone/>
            </a:pPr>
            <a:r>
              <a:rPr lang="en-US" altLang="zh-CN" sz="1200" dirty="0"/>
              <a:t>#include &lt;sys/</a:t>
            </a:r>
            <a:r>
              <a:rPr lang="en-US" altLang="zh-CN" sz="1200" dirty="0" err="1"/>
              <a:t>types.h</a:t>
            </a:r>
            <a:r>
              <a:rPr lang="en-US" altLang="zh-CN" sz="1200" dirty="0"/>
              <a:t>&gt;</a:t>
            </a:r>
          </a:p>
          <a:p>
            <a:pPr marL="0" indent="0">
              <a:buNone/>
            </a:pPr>
            <a:r>
              <a:rPr lang="en-US" altLang="zh-CN" sz="1200" dirty="0"/>
              <a:t>#include &lt;</a:t>
            </a:r>
            <a:r>
              <a:rPr lang="en-US" altLang="zh-CN" sz="1200" dirty="0" err="1"/>
              <a:t>unistd.h</a:t>
            </a:r>
            <a:r>
              <a:rPr lang="en-US" altLang="zh-CN" sz="1200" dirty="0"/>
              <a:t>&gt;</a:t>
            </a:r>
          </a:p>
          <a:p>
            <a:pPr marL="0" indent="0">
              <a:buNone/>
            </a:pPr>
            <a:r>
              <a:rPr lang="en-US" altLang="zh-CN" sz="1200" dirty="0"/>
              <a:t>int main()</a:t>
            </a:r>
          </a:p>
          <a:p>
            <a:pPr marL="0" indent="0">
              <a:buNone/>
            </a:pPr>
            <a:r>
              <a:rPr lang="en-US" altLang="zh-CN" sz="1200" dirty="0"/>
              <a:t>{</a:t>
            </a:r>
          </a:p>
          <a:p>
            <a:pPr marL="0" indent="0">
              <a:buNone/>
            </a:pPr>
            <a:r>
              <a:rPr lang="en-US" altLang="zh-CN" sz="1200" dirty="0"/>
              <a:t>    fork();</a:t>
            </a:r>
            <a:r>
              <a:rPr lang="en-GB" sz="1200" b="0" kern="0" dirty="0"/>
              <a:t> // Line 1</a:t>
            </a:r>
          </a:p>
          <a:p>
            <a:pPr marL="0" indent="0">
              <a:buNone/>
            </a:pPr>
            <a:r>
              <a:rPr lang="en-US" altLang="zh-CN" sz="1200" dirty="0"/>
              <a:t>    fork();</a:t>
            </a:r>
            <a:r>
              <a:rPr lang="en-GB" sz="1200" b="0" kern="0" dirty="0"/>
              <a:t> // Line 2</a:t>
            </a:r>
          </a:p>
          <a:p>
            <a:pPr marL="0" indent="0">
              <a:buNone/>
            </a:pPr>
            <a:r>
              <a:rPr lang="en-US" altLang="zh-CN" sz="1200" dirty="0"/>
              <a:t>    fork(); </a:t>
            </a:r>
            <a:r>
              <a:rPr lang="en-GB" sz="1200" b="0" kern="0" dirty="0"/>
              <a:t>// Line 3</a:t>
            </a:r>
            <a:endParaRPr lang="en-US" altLang="zh-CN" sz="1200" dirty="0"/>
          </a:p>
          <a:p>
            <a:pPr marL="0" indent="0">
              <a:buNone/>
            </a:pPr>
            <a:r>
              <a:rPr lang="en-US" altLang="zh-CN" sz="1200" dirty="0"/>
              <a:t>    </a:t>
            </a:r>
            <a:r>
              <a:rPr lang="en-US" altLang="zh-CN" sz="1200" dirty="0" err="1"/>
              <a:t>printf</a:t>
            </a:r>
            <a:r>
              <a:rPr lang="en-US" altLang="zh-CN" sz="1200" dirty="0"/>
              <a:t>("hello\n");</a:t>
            </a:r>
          </a:p>
          <a:p>
            <a:pPr marL="0" indent="0">
              <a:buNone/>
            </a:pPr>
            <a:r>
              <a:rPr lang="en-US" altLang="zh-CN" sz="1200" dirty="0"/>
              <a:t>    return 0;</a:t>
            </a:r>
          </a:p>
          <a:p>
            <a:pPr marL="0" indent="0">
              <a:buNone/>
            </a:pPr>
            <a:r>
              <a:rPr lang="en-US" altLang="zh-CN" sz="1200" dirty="0"/>
              <a:t>}</a:t>
            </a:r>
            <a:endParaRPr lang="en-US" altLang="zh-CN" sz="1600" dirty="0"/>
          </a:p>
          <a:p>
            <a:endParaRPr lang="en-SE" dirty="0"/>
          </a:p>
        </p:txBody>
      </p:sp>
    </p:spTree>
    <p:extLst>
      <p:ext uri="{BB962C8B-B14F-4D97-AF65-F5344CB8AC3E}">
        <p14:creationId xmlns:p14="http://schemas.microsoft.com/office/powerpoint/2010/main" val="3917249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334FE9-0929-FF51-ACD9-4DDB2A8346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649487A-AC5C-7F7F-9BAA-3414154202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65AA327-4278-DA49-57BF-A1EB7018AE3F}"/>
              </a:ext>
            </a:extLst>
          </p:cNvPr>
          <p:cNvSpPr>
            <a:spLocks noGrp="1"/>
          </p:cNvSpPr>
          <p:nvPr>
            <p:ph type="body" idx="1"/>
          </p:nvPr>
        </p:nvSpPr>
        <p:spPr/>
        <p:txBody>
          <a:bodyPr/>
          <a:lstStyle/>
          <a:p>
            <a:endParaRPr lang="en-GB" dirty="0"/>
          </a:p>
          <a:p>
            <a:r>
              <a:rPr lang="en-GB" dirty="0"/>
              <a:t>ABBCC</a:t>
            </a:r>
          </a:p>
          <a:p>
            <a:pPr lvl="1"/>
            <a:r>
              <a:rPr lang="en-GB" dirty="0"/>
              <a:t>Scenario 1: Parent prints A, forks, prints B, then waits. Child prints B, exits after C. Parent resumes and prints C.</a:t>
            </a:r>
          </a:p>
          <a:p>
            <a:pPr lvl="1"/>
            <a:r>
              <a:rPr lang="en-GB" dirty="0"/>
              <a:t>Order: A → parent B → child B → child C → parent C.</a:t>
            </a:r>
          </a:p>
          <a:p>
            <a:pPr lvl="1"/>
            <a:r>
              <a:rPr lang="en-GB" dirty="0"/>
              <a:t>Scenario 2: Parent prints A, forks. Child prints B first, then parent prints B, parent waits, child prints C, and parent prints C.</a:t>
            </a:r>
          </a:p>
          <a:p>
            <a:pPr lvl="1"/>
            <a:r>
              <a:rPr lang="en-GB" dirty="0"/>
              <a:t>Order: A → child B → parent B → child C → parent C.</a:t>
            </a:r>
          </a:p>
          <a:p>
            <a:r>
              <a:rPr lang="en-GB" dirty="0"/>
              <a:t>ABCBC</a:t>
            </a:r>
          </a:p>
          <a:p>
            <a:pPr lvl="1"/>
            <a:r>
              <a:rPr lang="en-GB" dirty="0"/>
              <a:t>Parent prints A, forks. Child runs first, prints B and C before the parent resumes. Parent then prints B, skips waiting (child already exited), and prints C.</a:t>
            </a:r>
          </a:p>
          <a:p>
            <a:pPr lvl="1"/>
            <a:r>
              <a:rPr lang="en-GB" dirty="0"/>
              <a:t>Order: A → child B → child C → parent B → parent C.</a:t>
            </a:r>
          </a:p>
          <a:p>
            <a:pPr marL="0" indent="0">
              <a:buNone/>
            </a:pPr>
            <a:endParaRPr lang="en-US" altLang="zh-CN" sz="1200" dirty="0"/>
          </a:p>
          <a:p>
            <a:pPr marL="0" indent="0">
              <a:buNone/>
            </a:pPr>
            <a:r>
              <a:rPr lang="en-US" altLang="zh-CN" sz="1200" dirty="0"/>
              <a:t>#include &lt;</a:t>
            </a:r>
            <a:r>
              <a:rPr lang="en-US" altLang="zh-CN" sz="1200" dirty="0" err="1"/>
              <a:t>stdio.h</a:t>
            </a:r>
            <a:r>
              <a:rPr lang="en-US" altLang="zh-CN" sz="1200" dirty="0"/>
              <a:t>&gt;</a:t>
            </a:r>
          </a:p>
          <a:p>
            <a:pPr marL="0" indent="0">
              <a:buNone/>
            </a:pPr>
            <a:r>
              <a:rPr lang="en-US" altLang="zh-CN" sz="1200" dirty="0"/>
              <a:t>#include &lt;sys/</a:t>
            </a:r>
            <a:r>
              <a:rPr lang="en-US" altLang="zh-CN" sz="1200" dirty="0" err="1"/>
              <a:t>types.h</a:t>
            </a:r>
            <a:r>
              <a:rPr lang="en-US" altLang="zh-CN" sz="1200" dirty="0"/>
              <a:t>&gt;</a:t>
            </a:r>
          </a:p>
          <a:p>
            <a:pPr marL="0" indent="0">
              <a:buNone/>
            </a:pPr>
            <a:r>
              <a:rPr lang="en-US" altLang="zh-CN" sz="1200" dirty="0"/>
              <a:t>#include &lt;</a:t>
            </a:r>
            <a:r>
              <a:rPr lang="en-US" altLang="zh-CN" sz="1200" dirty="0" err="1"/>
              <a:t>unistd.h</a:t>
            </a:r>
            <a:r>
              <a:rPr lang="en-US" altLang="zh-CN" sz="1200" dirty="0"/>
              <a:t>&gt;</a:t>
            </a:r>
          </a:p>
          <a:p>
            <a:pPr marL="0" indent="0">
              <a:buNone/>
            </a:pPr>
            <a:r>
              <a:rPr lang="en-US" altLang="zh-CN" sz="1200" dirty="0"/>
              <a:t>int main()</a:t>
            </a:r>
          </a:p>
          <a:p>
            <a:pPr marL="0" indent="0">
              <a:buNone/>
            </a:pPr>
            <a:r>
              <a:rPr lang="en-US" altLang="zh-CN" sz="1200" dirty="0"/>
              <a:t>{</a:t>
            </a:r>
          </a:p>
          <a:p>
            <a:pPr marL="0" indent="0">
              <a:buNone/>
            </a:pPr>
            <a:r>
              <a:rPr lang="en-US" altLang="zh-CN" sz="1200" dirty="0"/>
              <a:t>    fork();</a:t>
            </a:r>
            <a:r>
              <a:rPr lang="en-GB" sz="1200" b="0" kern="0" dirty="0"/>
              <a:t> // Line 1</a:t>
            </a:r>
          </a:p>
          <a:p>
            <a:pPr marL="0" indent="0">
              <a:buNone/>
            </a:pPr>
            <a:r>
              <a:rPr lang="en-US" altLang="zh-CN" sz="1200" dirty="0"/>
              <a:t>    fork();</a:t>
            </a:r>
            <a:r>
              <a:rPr lang="en-GB" sz="1200" b="0" kern="0" dirty="0"/>
              <a:t> // Line 2</a:t>
            </a:r>
          </a:p>
          <a:p>
            <a:pPr marL="0" indent="0">
              <a:buNone/>
            </a:pPr>
            <a:r>
              <a:rPr lang="en-US" altLang="zh-CN" sz="1200" dirty="0"/>
              <a:t>    fork(); </a:t>
            </a:r>
            <a:r>
              <a:rPr lang="en-GB" sz="1200" b="0" kern="0" dirty="0"/>
              <a:t>// Line 3</a:t>
            </a:r>
            <a:endParaRPr lang="en-US" altLang="zh-CN" sz="1200" dirty="0"/>
          </a:p>
          <a:p>
            <a:pPr marL="0" indent="0">
              <a:buNone/>
            </a:pPr>
            <a:r>
              <a:rPr lang="en-US" altLang="zh-CN" sz="1200" dirty="0"/>
              <a:t>    </a:t>
            </a:r>
            <a:r>
              <a:rPr lang="en-US" altLang="zh-CN" sz="1200" dirty="0" err="1"/>
              <a:t>printf</a:t>
            </a:r>
            <a:r>
              <a:rPr lang="en-US" altLang="zh-CN" sz="1200" dirty="0"/>
              <a:t>("hello\n");</a:t>
            </a:r>
          </a:p>
          <a:p>
            <a:pPr marL="0" indent="0">
              <a:buNone/>
            </a:pPr>
            <a:r>
              <a:rPr lang="en-US" altLang="zh-CN" sz="1200" dirty="0"/>
              <a:t>    return 0;</a:t>
            </a:r>
          </a:p>
          <a:p>
            <a:pPr marL="0" indent="0">
              <a:buNone/>
            </a:pPr>
            <a:r>
              <a:rPr lang="en-US" altLang="zh-CN" sz="1200" dirty="0"/>
              <a:t>}</a:t>
            </a:r>
            <a:endParaRPr lang="en-US" altLang="zh-CN" sz="1600" dirty="0"/>
          </a:p>
          <a:p>
            <a:endParaRPr lang="en-SE" dirty="0"/>
          </a:p>
        </p:txBody>
      </p:sp>
    </p:spTree>
    <p:extLst>
      <p:ext uri="{BB962C8B-B14F-4D97-AF65-F5344CB8AC3E}">
        <p14:creationId xmlns:p14="http://schemas.microsoft.com/office/powerpoint/2010/main" val="1573668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3ED074-7610-5F24-D828-C2071EBF125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9E7CE3E-6B25-47B6-6416-1D0EF499FA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B31348-A640-6BBA-C865-0EE834039520}"/>
              </a:ext>
            </a:extLst>
          </p:cNvPr>
          <p:cNvSpPr>
            <a:spLocks noGrp="1"/>
          </p:cNvSpPr>
          <p:nvPr>
            <p:ph type="body" idx="1"/>
          </p:nvPr>
        </p:nvSpPr>
        <p:spPr/>
        <p:txBody>
          <a:bodyPr/>
          <a:lstStyle/>
          <a:p>
            <a:endParaRPr lang="en-GB" dirty="0"/>
          </a:p>
          <a:p>
            <a:r>
              <a:rPr lang="en-GB" dirty="0"/>
              <a:t>ABBCC</a:t>
            </a:r>
          </a:p>
          <a:p>
            <a:pPr lvl="1"/>
            <a:r>
              <a:rPr lang="en-GB" dirty="0"/>
              <a:t>Scenario 1: Parent prints A, forks, prints B, then waits. Child prints B, exits after C. Parent resumes and prints C.</a:t>
            </a:r>
          </a:p>
          <a:p>
            <a:pPr lvl="1"/>
            <a:r>
              <a:rPr lang="en-GB" dirty="0"/>
              <a:t>Order: A → parent B → child B → child C → parent C.</a:t>
            </a:r>
          </a:p>
          <a:p>
            <a:pPr lvl="1"/>
            <a:r>
              <a:rPr lang="en-GB" dirty="0"/>
              <a:t>Scenario 2: Parent prints A, forks. Child prints B first, then parent prints B, parent waits, child prints C, and parent prints C.</a:t>
            </a:r>
          </a:p>
          <a:p>
            <a:pPr lvl="1"/>
            <a:r>
              <a:rPr lang="en-GB" dirty="0"/>
              <a:t>Order: A → child B → parent B → child C → parent C.</a:t>
            </a:r>
          </a:p>
          <a:p>
            <a:r>
              <a:rPr lang="en-GB" dirty="0"/>
              <a:t>ABCBC</a:t>
            </a:r>
          </a:p>
          <a:p>
            <a:pPr lvl="1"/>
            <a:r>
              <a:rPr lang="en-GB" dirty="0"/>
              <a:t>Parent prints A, forks. Child runs first, prints B and C before the parent resumes. Parent then prints B, skips waiting (child already exited), and prints C.</a:t>
            </a:r>
          </a:p>
          <a:p>
            <a:pPr lvl="1"/>
            <a:r>
              <a:rPr lang="en-GB" dirty="0"/>
              <a:t>Order: A → child B → child C → parent B → parent C.</a:t>
            </a:r>
          </a:p>
          <a:p>
            <a:pPr marL="0" indent="0">
              <a:buNone/>
            </a:pPr>
            <a:endParaRPr lang="en-US" altLang="zh-CN" sz="1200" dirty="0"/>
          </a:p>
          <a:p>
            <a:pPr marL="0" indent="0">
              <a:buNone/>
            </a:pPr>
            <a:r>
              <a:rPr lang="en-US" altLang="zh-CN" sz="1200" dirty="0"/>
              <a:t>#include &lt;</a:t>
            </a:r>
            <a:r>
              <a:rPr lang="en-US" altLang="zh-CN" sz="1200" dirty="0" err="1"/>
              <a:t>stdio.h</a:t>
            </a:r>
            <a:r>
              <a:rPr lang="en-US" altLang="zh-CN" sz="1200" dirty="0"/>
              <a:t>&gt;</a:t>
            </a:r>
          </a:p>
          <a:p>
            <a:pPr marL="0" indent="0">
              <a:buNone/>
            </a:pPr>
            <a:r>
              <a:rPr lang="en-US" altLang="zh-CN" sz="1200" dirty="0"/>
              <a:t>#include &lt;sys/</a:t>
            </a:r>
            <a:r>
              <a:rPr lang="en-US" altLang="zh-CN" sz="1200" dirty="0" err="1"/>
              <a:t>types.h</a:t>
            </a:r>
            <a:r>
              <a:rPr lang="en-US" altLang="zh-CN" sz="1200" dirty="0"/>
              <a:t>&gt;</a:t>
            </a:r>
          </a:p>
          <a:p>
            <a:pPr marL="0" indent="0">
              <a:buNone/>
            </a:pPr>
            <a:r>
              <a:rPr lang="en-US" altLang="zh-CN" sz="1200" dirty="0"/>
              <a:t>#include &lt;</a:t>
            </a:r>
            <a:r>
              <a:rPr lang="en-US" altLang="zh-CN" sz="1200" dirty="0" err="1"/>
              <a:t>unistd.h</a:t>
            </a:r>
            <a:r>
              <a:rPr lang="en-US" altLang="zh-CN" sz="1200" dirty="0"/>
              <a:t>&gt;</a:t>
            </a:r>
          </a:p>
          <a:p>
            <a:pPr marL="0" indent="0">
              <a:buNone/>
            </a:pPr>
            <a:r>
              <a:rPr lang="en-US" altLang="zh-CN" sz="1200" dirty="0"/>
              <a:t>int main()</a:t>
            </a:r>
          </a:p>
          <a:p>
            <a:pPr marL="0" indent="0">
              <a:buNone/>
            </a:pPr>
            <a:r>
              <a:rPr lang="en-US" altLang="zh-CN" sz="1200" dirty="0"/>
              <a:t>{</a:t>
            </a:r>
          </a:p>
          <a:p>
            <a:pPr marL="0" indent="0">
              <a:buNone/>
            </a:pPr>
            <a:r>
              <a:rPr lang="en-US" altLang="zh-CN" sz="1200" dirty="0"/>
              <a:t>    fork();</a:t>
            </a:r>
            <a:r>
              <a:rPr lang="en-GB" sz="1200" b="0" kern="0" dirty="0"/>
              <a:t> // Line 1</a:t>
            </a:r>
          </a:p>
          <a:p>
            <a:pPr marL="0" indent="0">
              <a:buNone/>
            </a:pPr>
            <a:r>
              <a:rPr lang="en-US" altLang="zh-CN" sz="1200" dirty="0"/>
              <a:t>    fork();</a:t>
            </a:r>
            <a:r>
              <a:rPr lang="en-GB" sz="1200" b="0" kern="0" dirty="0"/>
              <a:t> // Line 2</a:t>
            </a:r>
          </a:p>
          <a:p>
            <a:pPr marL="0" indent="0">
              <a:buNone/>
            </a:pPr>
            <a:r>
              <a:rPr lang="en-US" altLang="zh-CN" sz="1200" dirty="0"/>
              <a:t>    fork(); </a:t>
            </a:r>
            <a:r>
              <a:rPr lang="en-GB" sz="1200" b="0" kern="0" dirty="0"/>
              <a:t>// Line 3</a:t>
            </a:r>
            <a:endParaRPr lang="en-US" altLang="zh-CN" sz="1200" dirty="0"/>
          </a:p>
          <a:p>
            <a:pPr marL="0" indent="0">
              <a:buNone/>
            </a:pPr>
            <a:r>
              <a:rPr lang="en-US" altLang="zh-CN" sz="1200" dirty="0"/>
              <a:t>    </a:t>
            </a:r>
            <a:r>
              <a:rPr lang="en-US" altLang="zh-CN" sz="1200" dirty="0" err="1"/>
              <a:t>printf</a:t>
            </a:r>
            <a:r>
              <a:rPr lang="en-US" altLang="zh-CN" sz="1200" dirty="0"/>
              <a:t>("hello\n");</a:t>
            </a:r>
          </a:p>
          <a:p>
            <a:pPr marL="0" indent="0">
              <a:buNone/>
            </a:pPr>
            <a:r>
              <a:rPr lang="en-US" altLang="zh-CN" sz="1200" dirty="0"/>
              <a:t>    return 0;</a:t>
            </a:r>
          </a:p>
          <a:p>
            <a:pPr marL="0" indent="0">
              <a:buNone/>
            </a:pPr>
            <a:r>
              <a:rPr lang="en-US" altLang="zh-CN" sz="1200" dirty="0"/>
              <a:t>}</a:t>
            </a:r>
            <a:endParaRPr lang="en-US" altLang="zh-CN" sz="1600" dirty="0"/>
          </a:p>
          <a:p>
            <a:endParaRPr lang="en-SE" dirty="0"/>
          </a:p>
        </p:txBody>
      </p:sp>
    </p:spTree>
    <p:extLst>
      <p:ext uri="{BB962C8B-B14F-4D97-AF65-F5344CB8AC3E}">
        <p14:creationId xmlns:p14="http://schemas.microsoft.com/office/powerpoint/2010/main" val="98204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dirty="0"/>
          </a:p>
          <a:p>
            <a:r>
              <a:rPr lang="en-GB" sz="1200" dirty="0"/>
              <a:t>T1 ➔ T2 ➔ T3 : (0+1=1) → (1-1=0) → (0×2=0) → Final x=0</a:t>
            </a:r>
          </a:p>
          <a:p>
            <a:r>
              <a:rPr lang="en-GB" sz="1200" dirty="0"/>
              <a:t>T3 ➔ T2 ➔ T1 : (0×2=0) → (0-1=-1) → (-1+1=0) → Final x=0</a:t>
            </a:r>
          </a:p>
          <a:p>
            <a:r>
              <a:rPr lang="en-GB" sz="1200" dirty="0"/>
              <a:t>T1 ➔ T3 ➔ T2 : (0+1=1) → (1×2=2) → (2-1=1) → Final x=1</a:t>
            </a:r>
          </a:p>
          <a:p>
            <a:r>
              <a:rPr lang="en-GB" sz="1200" dirty="0"/>
              <a:t>T2 ➔ T1 ➔ T3 : (0-1=-1) → (-1+1=0) → (0×2=0) → Final x=0</a:t>
            </a:r>
          </a:p>
          <a:p>
            <a:r>
              <a:rPr lang="en-GB" sz="1200" dirty="0"/>
              <a:t>T2 ➔ T3 ➔ T1 : (0-1=-1) → (-1×2=-2) → (-2+1=-1) → Final x=-1</a:t>
            </a:r>
          </a:p>
          <a:p>
            <a:endParaRPr lang="en-GB" sz="1200" dirty="0"/>
          </a:p>
          <a:p>
            <a:endParaRPr lang="en-SE" dirty="0"/>
          </a:p>
        </p:txBody>
      </p:sp>
    </p:spTree>
    <p:extLst>
      <p:ext uri="{BB962C8B-B14F-4D97-AF65-F5344CB8AC3E}">
        <p14:creationId xmlns:p14="http://schemas.microsoft.com/office/powerpoint/2010/main" val="1622616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38550542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5257D3-3817-E0A1-4EC7-4DB513C399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A1A55B-28C8-66E9-85DC-91691ECC3A5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5A983BE-2C70-DC33-066E-BFDDDB8C0F44}"/>
              </a:ext>
            </a:extLst>
          </p:cNvPr>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768475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tel og innhold">
    <p:spTree>
      <p:nvGrpSpPr>
        <p:cNvPr id="1" name=""/>
        <p:cNvGrpSpPr/>
        <p:nvPr/>
      </p:nvGrpSpPr>
      <p:grpSpPr>
        <a:xfrm>
          <a:off x="0" y="0"/>
          <a:ext cx="0" cy="0"/>
          <a:chOff x="0" y="0"/>
          <a:chExt cx="0" cy="0"/>
        </a:xfrm>
      </p:grpSpPr>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532956"/>
          </a:xfrm>
        </p:spPr>
        <p:txBody>
          <a:bodyPr wrap="square" anchor="t" anchorCtr="0">
            <a:spAutoFit/>
          </a:bodyPr>
          <a:lstStyle/>
          <a:p>
            <a:r>
              <a:rPr lang="nb-NO" dirty="0"/>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
        <p:nvSpPr>
          <p:cNvPr id="2" name="灯片编号占位符 1">
            <a:extLst>
              <a:ext uri="{FF2B5EF4-FFF2-40B4-BE49-F238E27FC236}">
                <a16:creationId xmlns:a16="http://schemas.microsoft.com/office/drawing/2014/main" id="{49D93981-1003-384F-20B4-7F0154532D08}"/>
              </a:ext>
            </a:extLst>
          </p:cNvPr>
          <p:cNvSpPr>
            <a:spLocks noGrp="1"/>
          </p:cNvSpPr>
          <p:nvPr>
            <p:ph type="sldNum" sz="quarter" idx="10"/>
          </p:nvPr>
        </p:nvSpPr>
        <p:spPr/>
        <p:txBody>
          <a:bodyPr/>
          <a:lstStyle/>
          <a:p>
            <a:pPr algn="r"/>
            <a:fld id="{91853A39-49B3-554A-AE82-85611CEBD8E3}" type="slidenum">
              <a:rPr lang="nb-NO" smtClean="0">
                <a:latin typeface="Arial"/>
                <a:cs typeface="Arial"/>
              </a:rPr>
              <a:pPr algn="r"/>
              <a:t>‹#›</a:t>
            </a:fld>
            <a:endParaRPr lang="nb-NO" dirty="0">
              <a:latin typeface="Arial"/>
              <a:cs typeface="Arial"/>
            </a:endParaRPr>
          </a:p>
        </p:txBody>
      </p:sp>
    </p:spTree>
    <p:extLst>
      <p:ext uri="{BB962C8B-B14F-4D97-AF65-F5344CB8AC3E}">
        <p14:creationId xmlns:p14="http://schemas.microsoft.com/office/powerpoint/2010/main" val="1061464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800" b="0" i="0">
                <a:latin typeface="Gill Sans" panose="020B0502020104020203"/>
                <a:ea typeface="Gill Sans" panose="020B0502020104020203"/>
                <a:cs typeface="Gill Sans" panose="020B0502020104020203"/>
              </a:defRPr>
            </a:lvl1pPr>
            <a:lvl2pPr>
              <a:defRPr sz="2400" b="0" i="0">
                <a:latin typeface="Gill Sans" panose="020B0502020104020203"/>
                <a:ea typeface="Gill Sans" panose="020B0502020104020203"/>
                <a:cs typeface="Gill Sans" panose="020B0502020104020203"/>
              </a:defRPr>
            </a:lvl2pPr>
            <a:lvl3pPr>
              <a:defRPr sz="2400" b="0" i="0">
                <a:latin typeface="Gill Sans" panose="020B0502020104020203"/>
                <a:ea typeface="Gill Sans" panose="020B0502020104020203"/>
                <a:cs typeface="Gill Sans" panose="020B0502020104020203"/>
              </a:defRPr>
            </a:lvl3pPr>
            <a:lvl4pPr>
              <a:defRPr sz="2400" b="0" i="0">
                <a:latin typeface="Gill Sans" panose="020B0502020104020203"/>
                <a:ea typeface="Gill Sans" panose="020B0502020104020203"/>
                <a:cs typeface="Gill Sans" panose="020B0502020104020203"/>
              </a:defRPr>
            </a:lvl4pPr>
            <a:lvl5pPr>
              <a:defRPr sz="2400" b="0" i="0">
                <a:latin typeface="Gill Sans" panose="020B0502020104020203"/>
                <a:ea typeface="Gill Sans" panose="020B0502020104020203"/>
                <a:cs typeface="Gill Sans" panose="020B050202010402020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1797680" y="6552798"/>
            <a:ext cx="394320" cy="305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p>
            <a:pPr algn="ctr"/>
            <a:fld id="{8B82DB86-37F9-954E-8F10-00623E1FD261}" type="slidenum">
              <a:rPr lang="en-US" sz="1400" b="0" smtClean="0">
                <a:solidFill>
                  <a:schemeClr val="tx1"/>
                </a:solidFill>
                <a:latin typeface="Gill Sans" charset="0"/>
                <a:cs typeface="Gill Sans" charset="0"/>
              </a:rPr>
              <a:pPr algn="ctr"/>
              <a:t>‹#›</a:t>
            </a:fld>
            <a:endParaRPr lang="en-US" sz="1400" b="0" dirty="0">
              <a:solidFill>
                <a:schemeClr val="tx1"/>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9" r:id="rId13"/>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8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br>
              <a:rPr lang="en-US" sz="3000" dirty="0"/>
            </a:br>
            <a:br>
              <a:rPr lang="en-US" sz="3000" dirty="0"/>
            </a:br>
            <a:r>
              <a:rPr lang="en-US" sz="3000" dirty="0"/>
              <a:t>Midterm Exam Spring 2025</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196CE8-8A7E-3FAD-8624-945B46707D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450DBC-4ED0-50FA-5BD1-0B9EFE602668}"/>
              </a:ext>
            </a:extLst>
          </p:cNvPr>
          <p:cNvSpPr>
            <a:spLocks noGrp="1"/>
          </p:cNvSpPr>
          <p:nvPr>
            <p:ph type="title"/>
          </p:nvPr>
        </p:nvSpPr>
        <p:spPr>
          <a:xfrm>
            <a:off x="419449" y="228600"/>
            <a:ext cx="11336392" cy="532956"/>
          </a:xfrm>
        </p:spPr>
        <p:txBody>
          <a:bodyPr/>
          <a:lstStyle/>
          <a:p>
            <a:r>
              <a:rPr lang="en-GB" dirty="0"/>
              <a:t>Q3 Synchronization b) ANS</a:t>
            </a:r>
            <a:endParaRPr lang="en-SE" dirty="0"/>
          </a:p>
        </p:txBody>
      </p:sp>
      <p:sp>
        <p:nvSpPr>
          <p:cNvPr id="3" name="Content Placeholder 2">
            <a:extLst>
              <a:ext uri="{FF2B5EF4-FFF2-40B4-BE49-F238E27FC236}">
                <a16:creationId xmlns:a16="http://schemas.microsoft.com/office/drawing/2014/main" id="{3664BC46-97B6-3F77-7FBB-D4ECDEBFB397}"/>
              </a:ext>
            </a:extLst>
          </p:cNvPr>
          <p:cNvSpPr>
            <a:spLocks noGrp="1"/>
          </p:cNvSpPr>
          <p:nvPr>
            <p:ph idx="1"/>
          </p:nvPr>
        </p:nvSpPr>
        <p:spPr>
          <a:xfrm>
            <a:off x="436159" y="761556"/>
            <a:ext cx="11336392" cy="2355573"/>
          </a:xfrm>
        </p:spPr>
        <p:txBody>
          <a:bodyPr/>
          <a:lstStyle/>
          <a:p>
            <a:r>
              <a:rPr lang="en-GB" sz="2000" dirty="0"/>
              <a:t>ANS: 0, 1, and -1</a:t>
            </a:r>
          </a:p>
          <a:p>
            <a:r>
              <a:rPr lang="en-GB" sz="2000" dirty="0"/>
              <a:t>With mutex protection, no update to x will be erased. We consider all possible </a:t>
            </a:r>
            <a:r>
              <a:rPr lang="en-GB" sz="2000" dirty="0" err="1"/>
              <a:t>interleavings</a:t>
            </a:r>
            <a:r>
              <a:rPr lang="en-GB" sz="2000" dirty="0"/>
              <a:t> of the three threads.</a:t>
            </a:r>
          </a:p>
          <a:p>
            <a:r>
              <a:rPr lang="en-GB" sz="2000" dirty="0"/>
              <a:t>Case 1: if T1 and T2 both run before T3, then x=0</a:t>
            </a:r>
          </a:p>
          <a:p>
            <a:r>
              <a:rPr lang="en-GB" sz="2000" dirty="0"/>
              <a:t>Case 2: if T1 and T2 both run after T3, then x=0</a:t>
            </a:r>
          </a:p>
          <a:p>
            <a:r>
              <a:rPr lang="en-GB" sz="2000" dirty="0"/>
              <a:t>Case 3: if T1 before T3 before T2, then x=1</a:t>
            </a:r>
          </a:p>
          <a:p>
            <a:r>
              <a:rPr lang="en-GB" sz="2000" dirty="0"/>
              <a:t>Case 4: if T2 before T3 before T1, then x=-1</a:t>
            </a:r>
          </a:p>
        </p:txBody>
      </p:sp>
      <p:sp>
        <p:nvSpPr>
          <p:cNvPr id="4" name="object 3">
            <a:extLst>
              <a:ext uri="{FF2B5EF4-FFF2-40B4-BE49-F238E27FC236}">
                <a16:creationId xmlns:a16="http://schemas.microsoft.com/office/drawing/2014/main" id="{7BE8059A-8327-8EE8-F938-549DF99723F4}"/>
              </a:ext>
            </a:extLst>
          </p:cNvPr>
          <p:cNvSpPr txBox="1"/>
          <p:nvPr/>
        </p:nvSpPr>
        <p:spPr>
          <a:xfrm>
            <a:off x="3276600" y="3276600"/>
            <a:ext cx="6143808" cy="3482364"/>
          </a:xfrm>
          <a:prstGeom prst="rect">
            <a:avLst/>
          </a:prstGeom>
          <a:ln w="12700">
            <a:solidFill>
              <a:srgbClr val="000000"/>
            </a:solidFill>
          </a:ln>
        </p:spPr>
        <p:txBody>
          <a:bodyPr vert="horz" wrap="square" lIns="0" tIns="53975" rIns="0" bIns="0" rtlCol="0">
            <a:spAutoFit/>
          </a:bodyPr>
          <a:lstStyle/>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pthread_mutex_t</a:t>
            </a:r>
            <a:r>
              <a:rPr lang="en-GB" sz="1600" b="0" dirty="0">
                <a:effectLst/>
                <a:latin typeface="Courier New" panose="02070309020205020404" pitchFamily="49" charset="0"/>
                <a:ea typeface="SimSun" panose="02010600030101010101" pitchFamily="2" charset="-122"/>
                <a:cs typeface="Courier New" panose="02070309020205020404" pitchFamily="49" charset="0"/>
              </a:rPr>
              <a:t> mutex = PTHREAD_MUTEX_INITIALIZER;</a:t>
            </a: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int x=0; //x is a global shared variable</a:t>
            </a:r>
          </a:p>
          <a:p>
            <a:pPr marL="54610">
              <a:lnSpc>
                <a:spcPts val="1420"/>
              </a:lnSpc>
            </a:pPr>
            <a:endParaRPr lang="en-GB" sz="1600" b="0" dirty="0">
              <a:effectLst/>
              <a:latin typeface="Courier New" panose="02070309020205020404" pitchFamily="49" charset="0"/>
              <a:ea typeface="SimSun" panose="02010600030101010101" pitchFamily="2" charset="-122"/>
              <a:cs typeface="Courier New" panose="02070309020205020404" pitchFamily="49" charset="0"/>
            </a:endParaRP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//Thread T1:</a:t>
            </a:r>
          </a:p>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pthread_mutex_lock</a:t>
            </a:r>
            <a:r>
              <a:rPr lang="en-GB" sz="1600" b="0" dirty="0">
                <a:effectLst/>
                <a:latin typeface="Courier New" panose="02070309020205020404" pitchFamily="49" charset="0"/>
                <a:ea typeface="SimSun" panose="02010600030101010101" pitchFamily="2" charset="-122"/>
                <a:cs typeface="Courier New" panose="02070309020205020404" pitchFamily="49" charset="0"/>
              </a:rPr>
              <a:t>(&amp;mutex);</a:t>
            </a: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x = x + 1;</a:t>
            </a:r>
          </a:p>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pthread_mutex_unlock</a:t>
            </a:r>
            <a:r>
              <a:rPr lang="en-GB" sz="1600" b="0" dirty="0">
                <a:effectLst/>
                <a:latin typeface="Courier New" panose="02070309020205020404" pitchFamily="49" charset="0"/>
                <a:ea typeface="SimSun" panose="02010600030101010101" pitchFamily="2" charset="-122"/>
                <a:cs typeface="Courier New" panose="02070309020205020404" pitchFamily="49" charset="0"/>
              </a:rPr>
              <a:t>(&amp;mutex);</a:t>
            </a:r>
          </a:p>
          <a:p>
            <a:pPr marL="54610">
              <a:lnSpc>
                <a:spcPts val="1420"/>
              </a:lnSpc>
            </a:pPr>
            <a:endParaRPr lang="en-GB" sz="1600" b="0" dirty="0">
              <a:effectLst/>
              <a:latin typeface="Courier New" panose="02070309020205020404" pitchFamily="49" charset="0"/>
              <a:ea typeface="SimSun" panose="02010600030101010101" pitchFamily="2" charset="-122"/>
              <a:cs typeface="Courier New" panose="02070309020205020404" pitchFamily="49" charset="0"/>
            </a:endParaRP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//Thread T2:</a:t>
            </a:r>
          </a:p>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pthread_mutex_lock</a:t>
            </a:r>
            <a:r>
              <a:rPr lang="en-GB" sz="1600" b="0" dirty="0">
                <a:effectLst/>
                <a:latin typeface="Courier New" panose="02070309020205020404" pitchFamily="49" charset="0"/>
                <a:ea typeface="SimSun" panose="02010600030101010101" pitchFamily="2" charset="-122"/>
                <a:cs typeface="Courier New" panose="02070309020205020404" pitchFamily="49" charset="0"/>
              </a:rPr>
              <a:t>(&amp;mutex);</a:t>
            </a: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x = x - 1;</a:t>
            </a:r>
          </a:p>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pthread_mutex_unlock</a:t>
            </a:r>
            <a:r>
              <a:rPr lang="en-GB" sz="1600" b="0" dirty="0">
                <a:effectLst/>
                <a:latin typeface="Courier New" panose="02070309020205020404" pitchFamily="49" charset="0"/>
                <a:ea typeface="SimSun" panose="02010600030101010101" pitchFamily="2" charset="-122"/>
                <a:cs typeface="Courier New" panose="02070309020205020404" pitchFamily="49" charset="0"/>
              </a:rPr>
              <a:t>(&amp;mutex);</a:t>
            </a:r>
          </a:p>
          <a:p>
            <a:pPr marL="54610">
              <a:lnSpc>
                <a:spcPts val="1420"/>
              </a:lnSpc>
            </a:pPr>
            <a:endParaRPr lang="en-GB" sz="1600" b="0" dirty="0">
              <a:effectLst/>
              <a:latin typeface="Courier New" panose="02070309020205020404" pitchFamily="49" charset="0"/>
              <a:ea typeface="SimSun" panose="02010600030101010101" pitchFamily="2" charset="-122"/>
              <a:cs typeface="Courier New" panose="02070309020205020404" pitchFamily="49" charset="0"/>
            </a:endParaRP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//Thread T3:</a:t>
            </a:r>
          </a:p>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pthread_mutex_lock</a:t>
            </a:r>
            <a:r>
              <a:rPr lang="en-GB" sz="1600" b="0" dirty="0">
                <a:effectLst/>
                <a:latin typeface="Courier New" panose="02070309020205020404" pitchFamily="49" charset="0"/>
                <a:ea typeface="SimSun" panose="02010600030101010101" pitchFamily="2" charset="-122"/>
                <a:cs typeface="Courier New" panose="02070309020205020404" pitchFamily="49" charset="0"/>
              </a:rPr>
              <a:t>(&amp;mutex);</a:t>
            </a: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x = x * 2;</a:t>
            </a:r>
          </a:p>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pthread_mutex_unlock</a:t>
            </a:r>
            <a:r>
              <a:rPr lang="en-GB" sz="1600" b="0" dirty="0">
                <a:effectLst/>
                <a:latin typeface="Courier New" panose="02070309020205020404" pitchFamily="49" charset="0"/>
                <a:ea typeface="SimSun" panose="02010600030101010101" pitchFamily="2" charset="-122"/>
                <a:cs typeface="Courier New" panose="02070309020205020404" pitchFamily="49" charset="0"/>
              </a:rPr>
              <a:t>(&amp;mutex);</a:t>
            </a:r>
          </a:p>
          <a:p>
            <a:pPr marL="54610">
              <a:lnSpc>
                <a:spcPts val="1420"/>
              </a:lnSpc>
            </a:pPr>
            <a:endParaRPr lang="en-SE" sz="1600" b="0" dirty="0">
              <a:effectLst/>
              <a:latin typeface="Courier New" panose="02070309020205020404" pitchFamily="49" charset="0"/>
              <a:ea typeface="SimSun"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4078534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1ED7F2-A190-51EC-18B0-CA90C2E9DE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07898F-EFA9-F0FE-3429-E6B5D8A86B92}"/>
              </a:ext>
            </a:extLst>
          </p:cNvPr>
          <p:cNvSpPr>
            <a:spLocks noGrp="1"/>
          </p:cNvSpPr>
          <p:nvPr>
            <p:ph type="title"/>
          </p:nvPr>
        </p:nvSpPr>
        <p:spPr>
          <a:xfrm>
            <a:off x="419449" y="228600"/>
            <a:ext cx="11336392" cy="532956"/>
          </a:xfrm>
        </p:spPr>
        <p:txBody>
          <a:bodyPr/>
          <a:lstStyle/>
          <a:p>
            <a:r>
              <a:rPr lang="en-GB" dirty="0"/>
              <a:t>Q3 Synchronization (10 pts)</a:t>
            </a:r>
            <a:endParaRPr lang="en-SE" dirty="0"/>
          </a:p>
        </p:txBody>
      </p:sp>
      <p:sp>
        <p:nvSpPr>
          <p:cNvPr id="3" name="Content Placeholder 2">
            <a:extLst>
              <a:ext uri="{FF2B5EF4-FFF2-40B4-BE49-F238E27FC236}">
                <a16:creationId xmlns:a16="http://schemas.microsoft.com/office/drawing/2014/main" id="{36C99DED-746B-9F69-512F-AABD2C70B608}"/>
              </a:ext>
            </a:extLst>
          </p:cNvPr>
          <p:cNvSpPr>
            <a:spLocks noGrp="1"/>
          </p:cNvSpPr>
          <p:nvPr>
            <p:ph idx="1"/>
          </p:nvPr>
        </p:nvSpPr>
        <p:spPr/>
        <p:txBody>
          <a:bodyPr/>
          <a:lstStyle/>
          <a:p>
            <a:r>
              <a:rPr lang="en-GB" dirty="0"/>
              <a:t>a) (5 pts) Consider the following concurrent program, where three threads access a shared variable x without mutex locks. What are the possible final values of x after all threads finish execution? Explain why. </a:t>
            </a:r>
            <a:endParaRPr lang="en-SE" dirty="0"/>
          </a:p>
        </p:txBody>
      </p:sp>
      <p:sp>
        <p:nvSpPr>
          <p:cNvPr id="4" name="object 3">
            <a:extLst>
              <a:ext uri="{FF2B5EF4-FFF2-40B4-BE49-F238E27FC236}">
                <a16:creationId xmlns:a16="http://schemas.microsoft.com/office/drawing/2014/main" id="{E10B9B01-F547-C665-93F6-42F7228A5B89}"/>
              </a:ext>
            </a:extLst>
          </p:cNvPr>
          <p:cNvSpPr txBox="1"/>
          <p:nvPr/>
        </p:nvSpPr>
        <p:spPr>
          <a:xfrm>
            <a:off x="2514600" y="3200400"/>
            <a:ext cx="6143808" cy="2032608"/>
          </a:xfrm>
          <a:prstGeom prst="rect">
            <a:avLst/>
          </a:prstGeom>
          <a:ln w="12700">
            <a:solidFill>
              <a:srgbClr val="000000"/>
            </a:solidFill>
          </a:ln>
        </p:spPr>
        <p:txBody>
          <a:bodyPr vert="horz" wrap="square" lIns="0" tIns="53975" rIns="0" bIns="0" rtlCol="0">
            <a:spAutoFit/>
          </a:bodyPr>
          <a:lstStyle/>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int x=0; //x is a global shared variable</a:t>
            </a:r>
          </a:p>
          <a:p>
            <a:pPr marL="54610">
              <a:lnSpc>
                <a:spcPts val="1420"/>
              </a:lnSpc>
            </a:pPr>
            <a:endParaRPr lang="en-GB" sz="1600" b="0" dirty="0">
              <a:latin typeface="Courier New" panose="02070309020205020404" pitchFamily="49" charset="0"/>
              <a:ea typeface="SimSun" panose="02010600030101010101" pitchFamily="2" charset="-122"/>
              <a:cs typeface="Courier New" panose="02070309020205020404" pitchFamily="49" charset="0"/>
            </a:endParaRPr>
          </a:p>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//Thread T1:</a:t>
            </a:r>
          </a:p>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x = x + 1;</a:t>
            </a:r>
          </a:p>
          <a:p>
            <a:pPr marL="54610">
              <a:lnSpc>
                <a:spcPts val="1420"/>
              </a:lnSpc>
            </a:pPr>
            <a:endParaRPr lang="en-GB" sz="1600" b="0" dirty="0">
              <a:latin typeface="Courier New" panose="02070309020205020404" pitchFamily="49" charset="0"/>
              <a:ea typeface="SimSun" panose="02010600030101010101" pitchFamily="2" charset="-122"/>
              <a:cs typeface="Courier New" panose="02070309020205020404" pitchFamily="49" charset="0"/>
            </a:endParaRPr>
          </a:p>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//Thread T2:</a:t>
            </a:r>
          </a:p>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x = x - 1;</a:t>
            </a:r>
          </a:p>
          <a:p>
            <a:pPr marL="54610">
              <a:lnSpc>
                <a:spcPts val="1420"/>
              </a:lnSpc>
            </a:pPr>
            <a:endParaRPr lang="en-GB" sz="1600" b="0" dirty="0">
              <a:latin typeface="Courier New" panose="02070309020205020404" pitchFamily="49" charset="0"/>
              <a:ea typeface="SimSun" panose="02010600030101010101" pitchFamily="2" charset="-122"/>
              <a:cs typeface="Courier New" panose="02070309020205020404" pitchFamily="49" charset="0"/>
            </a:endParaRPr>
          </a:p>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//Thread T3:</a:t>
            </a:r>
          </a:p>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x = x * 2;</a:t>
            </a:r>
          </a:p>
          <a:p>
            <a:pPr marL="54610">
              <a:lnSpc>
                <a:spcPts val="1420"/>
              </a:lnSpc>
            </a:pPr>
            <a:endParaRPr lang="en-SE" sz="1600" b="0" dirty="0">
              <a:effectLst/>
              <a:latin typeface="Courier New" panose="02070309020205020404" pitchFamily="49" charset="0"/>
              <a:ea typeface="SimSun"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3525442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069147-D8A5-744A-22F3-73C159A85D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5772A3-9ECC-F465-C8FC-D24AA32D9BC6}"/>
              </a:ext>
            </a:extLst>
          </p:cNvPr>
          <p:cNvSpPr>
            <a:spLocks noGrp="1"/>
          </p:cNvSpPr>
          <p:nvPr>
            <p:ph type="title"/>
          </p:nvPr>
        </p:nvSpPr>
        <p:spPr>
          <a:xfrm>
            <a:off x="419449" y="228600"/>
            <a:ext cx="11336392" cy="532956"/>
          </a:xfrm>
        </p:spPr>
        <p:txBody>
          <a:bodyPr/>
          <a:lstStyle/>
          <a:p>
            <a:r>
              <a:rPr lang="en-GB" dirty="0"/>
              <a:t>Q3 Synchronization a) ANS</a:t>
            </a:r>
            <a:endParaRPr lang="en-SE" dirty="0"/>
          </a:p>
        </p:txBody>
      </p:sp>
      <p:sp>
        <p:nvSpPr>
          <p:cNvPr id="3" name="Content Placeholder 2">
            <a:extLst>
              <a:ext uri="{FF2B5EF4-FFF2-40B4-BE49-F238E27FC236}">
                <a16:creationId xmlns:a16="http://schemas.microsoft.com/office/drawing/2014/main" id="{9BAD4A21-F929-CC23-D968-3DA8ADD1DDCB}"/>
              </a:ext>
            </a:extLst>
          </p:cNvPr>
          <p:cNvSpPr>
            <a:spLocks noGrp="1"/>
          </p:cNvSpPr>
          <p:nvPr>
            <p:ph idx="1"/>
          </p:nvPr>
        </p:nvSpPr>
        <p:spPr>
          <a:xfrm>
            <a:off x="419449" y="761557"/>
            <a:ext cx="11336392" cy="4039044"/>
          </a:xfrm>
        </p:spPr>
        <p:txBody>
          <a:bodyPr>
            <a:normAutofit fontScale="77500" lnSpcReduction="20000"/>
          </a:bodyPr>
          <a:lstStyle/>
          <a:p>
            <a:r>
              <a:rPr lang="en-GB" dirty="0"/>
              <a:t>ANS: -2,-1,0,1, or 2.</a:t>
            </a:r>
          </a:p>
          <a:p>
            <a:r>
              <a:rPr lang="en-GB" dirty="0"/>
              <a:t>Each update x statement to x can be “erased” by “sneaking in between” the load and store of another update x statement. The x=x+1 statement can either do nothing (if erased) or increase x by 1. The x=x-1 statement can either do nothing (if erased) or decrease x by 1. The x=x*2 statement can either do nothing (if erased) or multiply x by 2.</a:t>
            </a:r>
          </a:p>
          <a:p>
            <a:r>
              <a:rPr lang="en-GB" dirty="0"/>
              <a:t>Case 1: none of the update statements are erased, so we have 3 possible outputs 0, 1, and -1 as in part b)</a:t>
            </a:r>
          </a:p>
          <a:p>
            <a:r>
              <a:rPr lang="en-GB" dirty="0"/>
              <a:t>Case 2: x=x+1 in T1 is erased, and T2 runs before T3, then x=-2. This is the minimum possible value of x.</a:t>
            </a:r>
          </a:p>
          <a:p>
            <a:r>
              <a:rPr lang="en-GB" dirty="0"/>
              <a:t>Case 3: x=x-1 in T2 is erased, and T1 runs before T3, then x=2. This is the maximum possible value of x.</a:t>
            </a:r>
          </a:p>
          <a:p>
            <a:r>
              <a:rPr lang="en-GB" dirty="0"/>
              <a:t>You may think of other cases, e.g., x=x*2 in T3 is erased, and T1, T2 run, then x=0. But it is not necessary to enumerate all these cases, as we already have the possible outputs 0, 1, and -1 from part b), so these cases do not </a:t>
            </a:r>
            <a:r>
              <a:rPr lang="en-US" altLang="zh-CN"/>
              <a:t>result in</a:t>
            </a:r>
            <a:r>
              <a:rPr lang="en-GB"/>
              <a:t> </a:t>
            </a:r>
            <a:r>
              <a:rPr lang="en-GB" dirty="0"/>
              <a:t>any new values.</a:t>
            </a:r>
            <a:endParaRPr lang="en-SE" dirty="0"/>
          </a:p>
        </p:txBody>
      </p:sp>
      <p:sp>
        <p:nvSpPr>
          <p:cNvPr id="4" name="object 3">
            <a:extLst>
              <a:ext uri="{FF2B5EF4-FFF2-40B4-BE49-F238E27FC236}">
                <a16:creationId xmlns:a16="http://schemas.microsoft.com/office/drawing/2014/main" id="{85964E4B-9DF5-705F-1CFC-E59F6568B6B7}"/>
              </a:ext>
            </a:extLst>
          </p:cNvPr>
          <p:cNvSpPr txBox="1"/>
          <p:nvPr/>
        </p:nvSpPr>
        <p:spPr>
          <a:xfrm>
            <a:off x="2743200" y="4648200"/>
            <a:ext cx="6143808" cy="2032608"/>
          </a:xfrm>
          <a:prstGeom prst="rect">
            <a:avLst/>
          </a:prstGeom>
          <a:ln w="12700">
            <a:solidFill>
              <a:srgbClr val="000000"/>
            </a:solidFill>
          </a:ln>
        </p:spPr>
        <p:txBody>
          <a:bodyPr vert="horz" wrap="square" lIns="0" tIns="53975" rIns="0" bIns="0" rtlCol="0">
            <a:spAutoFit/>
          </a:bodyPr>
          <a:lstStyle/>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int x=0; //x is a global shared variable</a:t>
            </a:r>
          </a:p>
          <a:p>
            <a:pPr marL="54610">
              <a:lnSpc>
                <a:spcPts val="1420"/>
              </a:lnSpc>
            </a:pPr>
            <a:endParaRPr lang="en-GB" sz="1600" b="0" dirty="0">
              <a:latin typeface="Courier New" panose="02070309020205020404" pitchFamily="49" charset="0"/>
              <a:ea typeface="SimSun" panose="02010600030101010101" pitchFamily="2" charset="-122"/>
              <a:cs typeface="Courier New" panose="02070309020205020404" pitchFamily="49" charset="0"/>
            </a:endParaRPr>
          </a:p>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//Thread T1:</a:t>
            </a:r>
          </a:p>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x = x + 1;</a:t>
            </a:r>
          </a:p>
          <a:p>
            <a:pPr marL="54610">
              <a:lnSpc>
                <a:spcPts val="1420"/>
              </a:lnSpc>
            </a:pPr>
            <a:endParaRPr lang="en-GB" sz="1600" b="0" dirty="0">
              <a:latin typeface="Courier New" panose="02070309020205020404" pitchFamily="49" charset="0"/>
              <a:ea typeface="SimSun" panose="02010600030101010101" pitchFamily="2" charset="-122"/>
              <a:cs typeface="Courier New" panose="02070309020205020404" pitchFamily="49" charset="0"/>
            </a:endParaRPr>
          </a:p>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//Thread T2:</a:t>
            </a:r>
          </a:p>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x = x - 1;</a:t>
            </a:r>
          </a:p>
          <a:p>
            <a:pPr marL="54610">
              <a:lnSpc>
                <a:spcPts val="1420"/>
              </a:lnSpc>
            </a:pPr>
            <a:endParaRPr lang="en-GB" sz="1600" b="0" dirty="0">
              <a:latin typeface="Courier New" panose="02070309020205020404" pitchFamily="49" charset="0"/>
              <a:ea typeface="SimSun" panose="02010600030101010101" pitchFamily="2" charset="-122"/>
              <a:cs typeface="Courier New" panose="02070309020205020404" pitchFamily="49" charset="0"/>
            </a:endParaRPr>
          </a:p>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//Thread T3:</a:t>
            </a:r>
          </a:p>
          <a:p>
            <a:pPr marL="54610">
              <a:lnSpc>
                <a:spcPts val="1420"/>
              </a:lnSpc>
            </a:pPr>
            <a:r>
              <a:rPr lang="en-GB" sz="1600" b="0" dirty="0">
                <a:latin typeface="Courier New" panose="02070309020205020404" pitchFamily="49" charset="0"/>
                <a:ea typeface="SimSun" panose="02010600030101010101" pitchFamily="2" charset="-122"/>
                <a:cs typeface="Courier New" panose="02070309020205020404" pitchFamily="49" charset="0"/>
              </a:rPr>
              <a:t>x = x * 2;</a:t>
            </a:r>
          </a:p>
          <a:p>
            <a:pPr marL="54610">
              <a:lnSpc>
                <a:spcPts val="1420"/>
              </a:lnSpc>
            </a:pPr>
            <a:endParaRPr lang="en-SE" sz="1600" b="0" dirty="0">
              <a:effectLst/>
              <a:latin typeface="Courier New" panose="02070309020205020404" pitchFamily="49" charset="0"/>
              <a:ea typeface="SimSun"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9792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4BBCA7-D4F9-69F5-7F34-9DF8D237C8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275F08-5CAC-4412-085C-4D05EE74D084}"/>
              </a:ext>
            </a:extLst>
          </p:cNvPr>
          <p:cNvSpPr>
            <a:spLocks noGrp="1"/>
          </p:cNvSpPr>
          <p:nvPr>
            <p:ph type="title"/>
          </p:nvPr>
        </p:nvSpPr>
        <p:spPr/>
        <p:txBody>
          <a:bodyPr/>
          <a:lstStyle/>
          <a:p>
            <a:r>
              <a:rPr lang="en-GB" dirty="0"/>
              <a:t>Q4 Deadlocks (20 pts) Morning Section</a:t>
            </a:r>
            <a:endParaRPr lang="en-SE" dirty="0"/>
          </a:p>
        </p:txBody>
      </p:sp>
      <p:sp>
        <p:nvSpPr>
          <p:cNvPr id="3" name="Content Placeholder 2">
            <a:extLst>
              <a:ext uri="{FF2B5EF4-FFF2-40B4-BE49-F238E27FC236}">
                <a16:creationId xmlns:a16="http://schemas.microsoft.com/office/drawing/2014/main" id="{2F5BB3A0-71D2-47D6-3D37-197191B62A0D}"/>
              </a:ext>
            </a:extLst>
          </p:cNvPr>
          <p:cNvSpPr>
            <a:spLocks noGrp="1"/>
          </p:cNvSpPr>
          <p:nvPr>
            <p:ph idx="1"/>
          </p:nvPr>
        </p:nvSpPr>
        <p:spPr>
          <a:xfrm>
            <a:off x="419449" y="1073427"/>
            <a:ext cx="8343551" cy="5138531"/>
          </a:xfrm>
        </p:spPr>
        <p:txBody>
          <a:bodyPr/>
          <a:lstStyle/>
          <a:p>
            <a:r>
              <a:rPr lang="en-GB" dirty="0"/>
              <a:t>Consider the following Resource Allocation Graph with 3 processes and 4 resource types. Number of small circles in the box of resource </a:t>
            </a:r>
            <a:r>
              <a:rPr lang="en-GB" dirty="0" err="1"/>
              <a:t>Rj</a:t>
            </a:r>
            <a:r>
              <a:rPr lang="en-GB" dirty="0"/>
              <a:t> indicates the number of instances of resource </a:t>
            </a:r>
            <a:r>
              <a:rPr lang="en-GB" dirty="0" err="1"/>
              <a:t>Rj</a:t>
            </a:r>
            <a:r>
              <a:rPr lang="en-GB" dirty="0"/>
              <a:t>. An arrow from process Ti to resource </a:t>
            </a:r>
            <a:r>
              <a:rPr lang="en-GB" dirty="0" err="1"/>
              <a:t>Rj</a:t>
            </a:r>
            <a:r>
              <a:rPr lang="en-GB" dirty="0"/>
              <a:t> indicates that Ti requests 1 instance of </a:t>
            </a:r>
            <a:r>
              <a:rPr lang="en-GB" dirty="0" err="1"/>
              <a:t>Rj</a:t>
            </a:r>
            <a:r>
              <a:rPr lang="en-GB" dirty="0"/>
              <a:t>; an arrow from resource </a:t>
            </a:r>
            <a:r>
              <a:rPr lang="en-GB" dirty="0" err="1"/>
              <a:t>Rj</a:t>
            </a:r>
            <a:r>
              <a:rPr lang="en-GB" dirty="0"/>
              <a:t> to process Ti  indicates that Ti is holding 1 instance of </a:t>
            </a:r>
            <a:r>
              <a:rPr lang="en-GB" dirty="0" err="1"/>
              <a:t>Rj</a:t>
            </a:r>
            <a:r>
              <a:rPr lang="en-GB" dirty="0"/>
              <a:t>. Run Banker’s algorithm to check if the current state is safe, by writing out the matrices Max, Allocation and Need, and vectors Total and Available. If yes, give a safe sequence of process completions and fill in the table with the sequence of process completions without deadlock, and available resources after the completion of each process.</a:t>
            </a:r>
            <a:endParaRPr lang="en-SE" dirty="0"/>
          </a:p>
        </p:txBody>
      </p:sp>
      <p:pic>
        <p:nvPicPr>
          <p:cNvPr id="4" name="Picture 3">
            <a:extLst>
              <a:ext uri="{FF2B5EF4-FFF2-40B4-BE49-F238E27FC236}">
                <a16:creationId xmlns:a16="http://schemas.microsoft.com/office/drawing/2014/main" id="{50D5126F-9C6A-9A00-38D0-B77FBA06F19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auto">
          <a:xfrm>
            <a:off x="8848778" y="1909101"/>
            <a:ext cx="2957640" cy="4047296"/>
          </a:xfrm>
          <a:prstGeom prst="rect">
            <a:avLst/>
          </a:prstGeom>
          <a:noFill/>
        </p:spPr>
      </p:pic>
    </p:spTree>
    <p:extLst>
      <p:ext uri="{BB962C8B-B14F-4D97-AF65-F5344CB8AC3E}">
        <p14:creationId xmlns:p14="http://schemas.microsoft.com/office/powerpoint/2010/main" val="782738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619FA5-2B9D-F58F-C009-4A269E43EF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097517-EBD6-6477-5C68-EAD6155B7CD1}"/>
              </a:ext>
            </a:extLst>
          </p:cNvPr>
          <p:cNvSpPr>
            <a:spLocks noGrp="1"/>
          </p:cNvSpPr>
          <p:nvPr>
            <p:ph type="title"/>
          </p:nvPr>
        </p:nvSpPr>
        <p:spPr/>
        <p:txBody>
          <a:bodyPr/>
          <a:lstStyle/>
          <a:p>
            <a:r>
              <a:rPr lang="en-GB" dirty="0"/>
              <a:t>Q4 Deadlocks (20 pts) Morning Section ANS</a:t>
            </a:r>
            <a:endParaRPr lang="en-SE" dirty="0"/>
          </a:p>
        </p:txBody>
      </p:sp>
      <p:graphicFrame>
        <p:nvGraphicFramePr>
          <p:cNvPr id="6" name="Content Placeholder 5">
            <a:extLst>
              <a:ext uri="{FF2B5EF4-FFF2-40B4-BE49-F238E27FC236}">
                <a16:creationId xmlns:a16="http://schemas.microsoft.com/office/drawing/2014/main" id="{CE6860D6-003F-999E-2061-DF2F3B929BA2}"/>
              </a:ext>
            </a:extLst>
          </p:cNvPr>
          <p:cNvGraphicFramePr>
            <a:graphicFrameLocks noGrp="1"/>
          </p:cNvGraphicFramePr>
          <p:nvPr>
            <p:ph idx="1"/>
          </p:nvPr>
        </p:nvGraphicFramePr>
        <p:xfrm>
          <a:off x="164995" y="1564662"/>
          <a:ext cx="2654405" cy="158496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1619986141"/>
                    </a:ext>
                  </a:extLst>
                </a:gridCol>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endParaRPr lang="en-SE" sz="2000"/>
                    </a:p>
                  </a:txBody>
                  <a:tcPr/>
                </a:tc>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T2</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T3</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3030728590"/>
                  </a:ext>
                </a:extLst>
              </a:tr>
            </a:tbl>
          </a:graphicData>
        </a:graphic>
      </p:graphicFrame>
      <p:graphicFrame>
        <p:nvGraphicFramePr>
          <p:cNvPr id="9" name="Content Placeholder 5">
            <a:extLst>
              <a:ext uri="{FF2B5EF4-FFF2-40B4-BE49-F238E27FC236}">
                <a16:creationId xmlns:a16="http://schemas.microsoft.com/office/drawing/2014/main" id="{0A8A3F25-C142-649A-6BD4-57DAEF75474E}"/>
              </a:ext>
            </a:extLst>
          </p:cNvPr>
          <p:cNvGraphicFramePr>
            <a:graphicFrameLocks/>
          </p:cNvGraphicFramePr>
          <p:nvPr/>
        </p:nvGraphicFramePr>
        <p:xfrm>
          <a:off x="3115025" y="1571112"/>
          <a:ext cx="2654405" cy="158496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1619986141"/>
                    </a:ext>
                  </a:extLst>
                </a:gridCol>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endParaRPr lang="en-SE" sz="2000"/>
                    </a:p>
                  </a:txBody>
                  <a:tcPr/>
                </a:tc>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T2</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T3</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3030728590"/>
                  </a:ext>
                </a:extLst>
              </a:tr>
            </a:tbl>
          </a:graphicData>
        </a:graphic>
      </p:graphicFrame>
      <p:graphicFrame>
        <p:nvGraphicFramePr>
          <p:cNvPr id="11" name="Content Placeholder 5">
            <a:extLst>
              <a:ext uri="{FF2B5EF4-FFF2-40B4-BE49-F238E27FC236}">
                <a16:creationId xmlns:a16="http://schemas.microsoft.com/office/drawing/2014/main" id="{1D921B2D-0554-7F28-E615-514E9B8C5463}"/>
              </a:ext>
            </a:extLst>
          </p:cNvPr>
          <p:cNvGraphicFramePr>
            <a:graphicFrameLocks/>
          </p:cNvGraphicFramePr>
          <p:nvPr/>
        </p:nvGraphicFramePr>
        <p:xfrm>
          <a:off x="430434" y="3712289"/>
          <a:ext cx="2123524" cy="79248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3030728590"/>
                  </a:ext>
                </a:extLst>
              </a:tr>
            </a:tbl>
          </a:graphicData>
        </a:graphic>
      </p:graphicFrame>
      <p:sp>
        <p:nvSpPr>
          <p:cNvPr id="12" name="TextBox 11">
            <a:extLst>
              <a:ext uri="{FF2B5EF4-FFF2-40B4-BE49-F238E27FC236}">
                <a16:creationId xmlns:a16="http://schemas.microsoft.com/office/drawing/2014/main" id="{FF284D1D-BB2E-739F-1CBA-B8C5AC354746}"/>
              </a:ext>
            </a:extLst>
          </p:cNvPr>
          <p:cNvSpPr txBox="1"/>
          <p:nvPr/>
        </p:nvSpPr>
        <p:spPr>
          <a:xfrm>
            <a:off x="1079420" y="1089724"/>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13" name="TextBox 12">
            <a:extLst>
              <a:ext uri="{FF2B5EF4-FFF2-40B4-BE49-F238E27FC236}">
                <a16:creationId xmlns:a16="http://schemas.microsoft.com/office/drawing/2014/main" id="{31501233-C2E0-7E04-784D-FEF55D8EA986}"/>
              </a:ext>
            </a:extLst>
          </p:cNvPr>
          <p:cNvSpPr txBox="1"/>
          <p:nvPr/>
        </p:nvSpPr>
        <p:spPr>
          <a:xfrm>
            <a:off x="3812354" y="1089724"/>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14" name="TextBox 13">
            <a:extLst>
              <a:ext uri="{FF2B5EF4-FFF2-40B4-BE49-F238E27FC236}">
                <a16:creationId xmlns:a16="http://schemas.microsoft.com/office/drawing/2014/main" id="{73C4FB28-3D8A-9F7C-EECA-C3FE7F4083CC}"/>
              </a:ext>
            </a:extLst>
          </p:cNvPr>
          <p:cNvSpPr txBox="1"/>
          <p:nvPr/>
        </p:nvSpPr>
        <p:spPr>
          <a:xfrm>
            <a:off x="1002907" y="3308269"/>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15" name="TextBox 14">
            <a:extLst>
              <a:ext uri="{FF2B5EF4-FFF2-40B4-BE49-F238E27FC236}">
                <a16:creationId xmlns:a16="http://schemas.microsoft.com/office/drawing/2014/main" id="{6FDE4ACB-26A1-B0A9-929D-5F0800E4D00A}"/>
              </a:ext>
            </a:extLst>
          </p:cNvPr>
          <p:cNvSpPr txBox="1"/>
          <p:nvPr/>
        </p:nvSpPr>
        <p:spPr>
          <a:xfrm>
            <a:off x="3782807" y="3308269"/>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graphicFrame>
        <p:nvGraphicFramePr>
          <p:cNvPr id="17" name="Content Placeholder 5">
            <a:extLst>
              <a:ext uri="{FF2B5EF4-FFF2-40B4-BE49-F238E27FC236}">
                <a16:creationId xmlns:a16="http://schemas.microsoft.com/office/drawing/2014/main" id="{7715612E-A4A9-82B5-8221-243B94CBE0F2}"/>
              </a:ext>
            </a:extLst>
          </p:cNvPr>
          <p:cNvGraphicFramePr>
            <a:graphicFrameLocks/>
          </p:cNvGraphicFramePr>
          <p:nvPr/>
        </p:nvGraphicFramePr>
        <p:xfrm>
          <a:off x="3436838" y="3712289"/>
          <a:ext cx="2123524" cy="79248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a:t>3</a:t>
                      </a:r>
                      <a:endParaRPr lang="en-SE" sz="2000" dirty="0"/>
                    </a:p>
                  </a:txBody>
                  <a:tcPr/>
                </a:tc>
                <a:extLst>
                  <a:ext uri="{0D108BD9-81ED-4DB2-BD59-A6C34878D82A}">
                    <a16:rowId xmlns:a16="http://schemas.microsoft.com/office/drawing/2014/main" val="3030728590"/>
                  </a:ext>
                </a:extLst>
              </a:tr>
            </a:tbl>
          </a:graphicData>
        </a:graphic>
      </p:graphicFrame>
      <p:graphicFrame>
        <p:nvGraphicFramePr>
          <p:cNvPr id="19" name="Content Placeholder 5">
            <a:extLst>
              <a:ext uri="{FF2B5EF4-FFF2-40B4-BE49-F238E27FC236}">
                <a16:creationId xmlns:a16="http://schemas.microsoft.com/office/drawing/2014/main" id="{DC9BEF68-47F1-E6A8-FB2F-1FA240B93C50}"/>
              </a:ext>
            </a:extLst>
          </p:cNvPr>
          <p:cNvGraphicFramePr>
            <a:graphicFrameLocks/>
          </p:cNvGraphicFramePr>
          <p:nvPr/>
        </p:nvGraphicFramePr>
        <p:xfrm>
          <a:off x="6172200" y="1571112"/>
          <a:ext cx="2654405" cy="158496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1619986141"/>
                    </a:ext>
                  </a:extLst>
                </a:gridCol>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endParaRPr lang="en-SE" sz="2000"/>
                    </a:p>
                  </a:txBody>
                  <a:tcPr/>
                </a:tc>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T2</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T3</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3030728590"/>
                  </a:ext>
                </a:extLst>
              </a:tr>
            </a:tbl>
          </a:graphicData>
        </a:graphic>
      </p:graphicFrame>
      <p:sp>
        <p:nvSpPr>
          <p:cNvPr id="20" name="TextBox 19">
            <a:extLst>
              <a:ext uri="{FF2B5EF4-FFF2-40B4-BE49-F238E27FC236}">
                <a16:creationId xmlns:a16="http://schemas.microsoft.com/office/drawing/2014/main" id="{A8D63088-9F28-ED59-BE90-ADA4B791C11A}"/>
              </a:ext>
            </a:extLst>
          </p:cNvPr>
          <p:cNvSpPr txBox="1"/>
          <p:nvPr/>
        </p:nvSpPr>
        <p:spPr>
          <a:xfrm>
            <a:off x="7103552" y="1089724"/>
            <a:ext cx="822661" cy="400110"/>
          </a:xfrm>
          <a:prstGeom prst="rect">
            <a:avLst/>
          </a:prstGeom>
          <a:noFill/>
        </p:spPr>
        <p:txBody>
          <a:bodyPr wrap="none" rtlCol="0">
            <a:spAutoFit/>
          </a:bodyPr>
          <a:lstStyle/>
          <a:p>
            <a:r>
              <a:rPr lang="en-GB" sz="2000" b="0" dirty="0">
                <a:solidFill>
                  <a:schemeClr val="dk1"/>
                </a:solidFill>
                <a:latin typeface="+mn-lt"/>
                <a:ea typeface="+mn-ea"/>
                <a:cs typeface="+mn-cs"/>
              </a:rPr>
              <a:t>Need</a:t>
            </a:r>
          </a:p>
        </p:txBody>
      </p:sp>
      <p:grpSp>
        <p:nvGrpSpPr>
          <p:cNvPr id="4" name="Group 259">
            <a:extLst>
              <a:ext uri="{FF2B5EF4-FFF2-40B4-BE49-F238E27FC236}">
                <a16:creationId xmlns:a16="http://schemas.microsoft.com/office/drawing/2014/main" id="{F57F685C-CBD5-9B5B-358D-C80424AFADA9}"/>
              </a:ext>
            </a:extLst>
          </p:cNvPr>
          <p:cNvGrpSpPr>
            <a:grpSpLocks/>
          </p:cNvGrpSpPr>
          <p:nvPr/>
        </p:nvGrpSpPr>
        <p:grpSpPr bwMode="auto">
          <a:xfrm>
            <a:off x="8929690" y="1717181"/>
            <a:ext cx="2782885" cy="3810000"/>
            <a:chOff x="1920" y="624"/>
            <a:chExt cx="1753" cy="2400"/>
          </a:xfrm>
        </p:grpSpPr>
        <p:sp>
          <p:nvSpPr>
            <p:cNvPr id="8" name="Rectangle 199">
              <a:extLst>
                <a:ext uri="{FF2B5EF4-FFF2-40B4-BE49-F238E27FC236}">
                  <a16:creationId xmlns:a16="http://schemas.microsoft.com/office/drawing/2014/main" id="{C48E7052-1864-7168-E81C-8B91224190D8}"/>
                </a:ext>
              </a:extLst>
            </p:cNvPr>
            <p:cNvSpPr>
              <a:spLocks noChangeArrowheads="1"/>
            </p:cNvSpPr>
            <p:nvPr/>
          </p:nvSpPr>
          <p:spPr bwMode="auto">
            <a:xfrm>
              <a:off x="1920" y="624"/>
              <a:ext cx="1753" cy="2400"/>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nvGrpSpPr>
            <p:cNvPr id="10" name="Group 197">
              <a:extLst>
                <a:ext uri="{FF2B5EF4-FFF2-40B4-BE49-F238E27FC236}">
                  <a16:creationId xmlns:a16="http://schemas.microsoft.com/office/drawing/2014/main" id="{BF593A6C-3869-6E01-4649-8E3FEBE971B6}"/>
                </a:ext>
              </a:extLst>
            </p:cNvPr>
            <p:cNvGrpSpPr>
              <a:grpSpLocks/>
            </p:cNvGrpSpPr>
            <p:nvPr/>
          </p:nvGrpSpPr>
          <p:grpSpPr bwMode="auto">
            <a:xfrm>
              <a:off x="2024" y="720"/>
              <a:ext cx="1546" cy="2232"/>
              <a:chOff x="2304" y="816"/>
              <a:chExt cx="1546" cy="2232"/>
            </a:xfrm>
          </p:grpSpPr>
          <p:sp>
            <p:nvSpPr>
              <p:cNvPr id="18" name="Oval 129">
                <a:extLst>
                  <a:ext uri="{FF2B5EF4-FFF2-40B4-BE49-F238E27FC236}">
                    <a16:creationId xmlns:a16="http://schemas.microsoft.com/office/drawing/2014/main" id="{78BE5CF1-54E8-D6DC-0C3F-55D06CE0F056}"/>
                  </a:ext>
                </a:extLst>
              </p:cNvPr>
              <p:cNvSpPr>
                <a:spLocks noChangeArrowheads="1"/>
              </p:cNvSpPr>
              <p:nvPr/>
            </p:nvSpPr>
            <p:spPr bwMode="auto">
              <a:xfrm>
                <a:off x="2304" y="1612"/>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1</a:t>
                </a:r>
                <a:endParaRPr lang="en-US" b="0">
                  <a:solidFill>
                    <a:srgbClr val="000000"/>
                  </a:solidFill>
                  <a:latin typeface="Helvetica"/>
                </a:endParaRPr>
              </a:p>
            </p:txBody>
          </p:sp>
          <p:sp>
            <p:nvSpPr>
              <p:cNvPr id="21" name="Oval 130">
                <a:extLst>
                  <a:ext uri="{FF2B5EF4-FFF2-40B4-BE49-F238E27FC236}">
                    <a16:creationId xmlns:a16="http://schemas.microsoft.com/office/drawing/2014/main" id="{1428425F-59F7-46A5-F194-DD4546E8EA95}"/>
                  </a:ext>
                </a:extLst>
              </p:cNvPr>
              <p:cNvSpPr>
                <a:spLocks noChangeArrowheads="1"/>
              </p:cNvSpPr>
              <p:nvPr/>
            </p:nvSpPr>
            <p:spPr bwMode="auto">
              <a:xfrm>
                <a:off x="2913" y="1612"/>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dirty="0">
                    <a:solidFill>
                      <a:srgbClr val="000000"/>
                    </a:solidFill>
                    <a:latin typeface="Helvetica"/>
                  </a:rPr>
                  <a:t>T</a:t>
                </a:r>
                <a:r>
                  <a:rPr lang="en-US" b="0" baseline="-25000" dirty="0">
                    <a:solidFill>
                      <a:srgbClr val="000000"/>
                    </a:solidFill>
                    <a:latin typeface="Helvetica"/>
                  </a:rPr>
                  <a:t>2</a:t>
                </a:r>
                <a:endParaRPr lang="en-US" b="0" dirty="0">
                  <a:solidFill>
                    <a:srgbClr val="000000"/>
                  </a:solidFill>
                  <a:latin typeface="Helvetica"/>
                </a:endParaRPr>
              </a:p>
            </p:txBody>
          </p:sp>
          <p:sp>
            <p:nvSpPr>
              <p:cNvPr id="22" name="Oval 131">
                <a:extLst>
                  <a:ext uri="{FF2B5EF4-FFF2-40B4-BE49-F238E27FC236}">
                    <a16:creationId xmlns:a16="http://schemas.microsoft.com/office/drawing/2014/main" id="{44EE0A46-91CE-9D1C-26C4-9FDA89480707}"/>
                  </a:ext>
                </a:extLst>
              </p:cNvPr>
              <p:cNvSpPr>
                <a:spLocks noChangeArrowheads="1"/>
              </p:cNvSpPr>
              <p:nvPr/>
            </p:nvSpPr>
            <p:spPr bwMode="auto">
              <a:xfrm>
                <a:off x="3475" y="1612"/>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3</a:t>
                </a:r>
                <a:endParaRPr lang="en-US" b="0">
                  <a:solidFill>
                    <a:srgbClr val="000000"/>
                  </a:solidFill>
                  <a:latin typeface="Helvetica"/>
                </a:endParaRPr>
              </a:p>
            </p:txBody>
          </p:sp>
          <p:grpSp>
            <p:nvGrpSpPr>
              <p:cNvPr id="23" name="Group 132">
                <a:extLst>
                  <a:ext uri="{FF2B5EF4-FFF2-40B4-BE49-F238E27FC236}">
                    <a16:creationId xmlns:a16="http://schemas.microsoft.com/office/drawing/2014/main" id="{F6835B6B-2233-2DE1-1BA3-E2E64CCB8ED5}"/>
                  </a:ext>
                </a:extLst>
              </p:cNvPr>
              <p:cNvGrpSpPr>
                <a:grpSpLocks/>
              </p:cNvGrpSpPr>
              <p:nvPr/>
            </p:nvGrpSpPr>
            <p:grpSpPr bwMode="auto">
              <a:xfrm>
                <a:off x="2491" y="816"/>
                <a:ext cx="375" cy="555"/>
                <a:chOff x="576" y="432"/>
                <a:chExt cx="384" cy="569"/>
              </a:xfrm>
            </p:grpSpPr>
            <p:grpSp>
              <p:nvGrpSpPr>
                <p:cNvPr id="49" name="Group 133">
                  <a:extLst>
                    <a:ext uri="{FF2B5EF4-FFF2-40B4-BE49-F238E27FC236}">
                      <a16:creationId xmlns:a16="http://schemas.microsoft.com/office/drawing/2014/main" id="{2B87CD32-91D9-903A-490A-A34FB9100355}"/>
                    </a:ext>
                  </a:extLst>
                </p:cNvPr>
                <p:cNvGrpSpPr>
                  <a:grpSpLocks/>
                </p:cNvGrpSpPr>
                <p:nvPr/>
              </p:nvGrpSpPr>
              <p:grpSpPr bwMode="auto">
                <a:xfrm>
                  <a:off x="576" y="665"/>
                  <a:ext cx="384" cy="336"/>
                  <a:chOff x="1680" y="816"/>
                  <a:chExt cx="384" cy="336"/>
                </a:xfrm>
              </p:grpSpPr>
              <p:sp>
                <p:nvSpPr>
                  <p:cNvPr id="51" name="Rectangle 134">
                    <a:extLst>
                      <a:ext uri="{FF2B5EF4-FFF2-40B4-BE49-F238E27FC236}">
                        <a16:creationId xmlns:a16="http://schemas.microsoft.com/office/drawing/2014/main" id="{D2511213-CD92-1AE0-13ED-8A5F6775B6E4}"/>
                      </a:ext>
                    </a:extLst>
                  </p:cNvPr>
                  <p:cNvSpPr>
                    <a:spLocks noChangeArrowheads="1"/>
                  </p:cNvSpPr>
                  <p:nvPr/>
                </p:nvSpPr>
                <p:spPr bwMode="auto">
                  <a:xfrm>
                    <a:off x="1680" y="816"/>
                    <a:ext cx="384" cy="33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 name="Oval 135">
                    <a:extLst>
                      <a:ext uri="{FF2B5EF4-FFF2-40B4-BE49-F238E27FC236}">
                        <a16:creationId xmlns:a16="http://schemas.microsoft.com/office/drawing/2014/main" id="{BDB7CE31-31B1-FC57-2E48-CD9C6006748B}"/>
                      </a:ext>
                    </a:extLst>
                  </p:cNvPr>
                  <p:cNvSpPr>
                    <a:spLocks noChangeArrowheads="1"/>
                  </p:cNvSpPr>
                  <p:nvPr/>
                </p:nvSpPr>
                <p:spPr bwMode="auto">
                  <a:xfrm>
                    <a:off x="1848" y="96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0" name="Text Box 136">
                  <a:extLst>
                    <a:ext uri="{FF2B5EF4-FFF2-40B4-BE49-F238E27FC236}">
                      <a16:creationId xmlns:a16="http://schemas.microsoft.com/office/drawing/2014/main" id="{A1D23B87-00E8-B4D6-5963-4BC191050315}"/>
                    </a:ext>
                  </a:extLst>
                </p:cNvPr>
                <p:cNvSpPr txBox="1">
                  <a:spLocks noChangeArrowheads="1"/>
                </p:cNvSpPr>
                <p:nvPr/>
              </p:nvSpPr>
              <p:spPr bwMode="auto">
                <a:xfrm>
                  <a:off x="628" y="432"/>
                  <a:ext cx="281" cy="239"/>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1</a:t>
                  </a:r>
                  <a:endParaRPr lang="en-US" b="0">
                    <a:solidFill>
                      <a:srgbClr val="000000"/>
                    </a:solidFill>
                    <a:latin typeface="Helvetica"/>
                  </a:endParaRPr>
                </a:p>
              </p:txBody>
            </p:sp>
          </p:grpSp>
          <p:grpSp>
            <p:nvGrpSpPr>
              <p:cNvPr id="24" name="Group 137">
                <a:extLst>
                  <a:ext uri="{FF2B5EF4-FFF2-40B4-BE49-F238E27FC236}">
                    <a16:creationId xmlns:a16="http://schemas.microsoft.com/office/drawing/2014/main" id="{E76B84D1-4A2B-382F-9BBF-A67322261A98}"/>
                  </a:ext>
                </a:extLst>
              </p:cNvPr>
              <p:cNvGrpSpPr>
                <a:grpSpLocks/>
              </p:cNvGrpSpPr>
              <p:nvPr/>
            </p:nvGrpSpPr>
            <p:grpSpPr bwMode="auto">
              <a:xfrm>
                <a:off x="3194" y="816"/>
                <a:ext cx="375" cy="562"/>
                <a:chOff x="1392" y="432"/>
                <a:chExt cx="384" cy="576"/>
              </a:xfrm>
            </p:grpSpPr>
            <p:grpSp>
              <p:nvGrpSpPr>
                <p:cNvPr id="45" name="Group 138">
                  <a:extLst>
                    <a:ext uri="{FF2B5EF4-FFF2-40B4-BE49-F238E27FC236}">
                      <a16:creationId xmlns:a16="http://schemas.microsoft.com/office/drawing/2014/main" id="{A6BA7978-8BA3-2775-F4D0-5B14D00C207B}"/>
                    </a:ext>
                  </a:extLst>
                </p:cNvPr>
                <p:cNvGrpSpPr>
                  <a:grpSpLocks/>
                </p:cNvGrpSpPr>
                <p:nvPr/>
              </p:nvGrpSpPr>
              <p:grpSpPr bwMode="auto">
                <a:xfrm>
                  <a:off x="1392" y="672"/>
                  <a:ext cx="384" cy="336"/>
                  <a:chOff x="1680" y="816"/>
                  <a:chExt cx="384" cy="336"/>
                </a:xfrm>
              </p:grpSpPr>
              <p:sp>
                <p:nvSpPr>
                  <p:cNvPr id="47" name="Rectangle 139">
                    <a:extLst>
                      <a:ext uri="{FF2B5EF4-FFF2-40B4-BE49-F238E27FC236}">
                        <a16:creationId xmlns:a16="http://schemas.microsoft.com/office/drawing/2014/main" id="{F552656E-37BF-77E0-EE3A-F90FF5305862}"/>
                      </a:ext>
                    </a:extLst>
                  </p:cNvPr>
                  <p:cNvSpPr>
                    <a:spLocks noChangeArrowheads="1"/>
                  </p:cNvSpPr>
                  <p:nvPr/>
                </p:nvSpPr>
                <p:spPr bwMode="auto">
                  <a:xfrm>
                    <a:off x="1680" y="816"/>
                    <a:ext cx="384" cy="33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48" name="Oval 140">
                    <a:extLst>
                      <a:ext uri="{FF2B5EF4-FFF2-40B4-BE49-F238E27FC236}">
                        <a16:creationId xmlns:a16="http://schemas.microsoft.com/office/drawing/2014/main" id="{86ECB73B-1F14-1956-ACED-AA4DA0544092}"/>
                      </a:ext>
                    </a:extLst>
                  </p:cNvPr>
                  <p:cNvSpPr>
                    <a:spLocks noChangeArrowheads="1"/>
                  </p:cNvSpPr>
                  <p:nvPr/>
                </p:nvSpPr>
                <p:spPr bwMode="auto">
                  <a:xfrm>
                    <a:off x="1848" y="96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46" name="Text Box 141">
                  <a:extLst>
                    <a:ext uri="{FF2B5EF4-FFF2-40B4-BE49-F238E27FC236}">
                      <a16:creationId xmlns:a16="http://schemas.microsoft.com/office/drawing/2014/main" id="{D71442A9-DCAA-1BC8-FB66-90361E20AC7C}"/>
                    </a:ext>
                  </a:extLst>
                </p:cNvPr>
                <p:cNvSpPr txBox="1">
                  <a:spLocks noChangeArrowheads="1"/>
                </p:cNvSpPr>
                <p:nvPr/>
              </p:nvSpPr>
              <p:spPr bwMode="auto">
                <a:xfrm>
                  <a:off x="1443" y="432"/>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2</a:t>
                  </a:r>
                  <a:endParaRPr lang="en-US" b="0">
                    <a:solidFill>
                      <a:srgbClr val="000000"/>
                    </a:solidFill>
                    <a:latin typeface="Helvetica"/>
                  </a:endParaRPr>
                </a:p>
              </p:txBody>
            </p:sp>
          </p:grpSp>
          <p:grpSp>
            <p:nvGrpSpPr>
              <p:cNvPr id="25" name="Group 142">
                <a:extLst>
                  <a:ext uri="{FF2B5EF4-FFF2-40B4-BE49-F238E27FC236}">
                    <a16:creationId xmlns:a16="http://schemas.microsoft.com/office/drawing/2014/main" id="{06CB78C0-2CD9-7507-28E5-785DB467F641}"/>
                  </a:ext>
                </a:extLst>
              </p:cNvPr>
              <p:cNvGrpSpPr>
                <a:grpSpLocks/>
              </p:cNvGrpSpPr>
              <p:nvPr/>
            </p:nvGrpSpPr>
            <p:grpSpPr bwMode="auto">
              <a:xfrm>
                <a:off x="2632" y="2221"/>
                <a:ext cx="375" cy="654"/>
                <a:chOff x="672" y="2112"/>
                <a:chExt cx="384" cy="670"/>
              </a:xfrm>
            </p:grpSpPr>
            <p:grpSp>
              <p:nvGrpSpPr>
                <p:cNvPr id="40" name="Group 143">
                  <a:extLst>
                    <a:ext uri="{FF2B5EF4-FFF2-40B4-BE49-F238E27FC236}">
                      <a16:creationId xmlns:a16="http://schemas.microsoft.com/office/drawing/2014/main" id="{167C15D1-DB9A-4112-AA32-00B3DC09A8BA}"/>
                    </a:ext>
                  </a:extLst>
                </p:cNvPr>
                <p:cNvGrpSpPr>
                  <a:grpSpLocks/>
                </p:cNvGrpSpPr>
                <p:nvPr/>
              </p:nvGrpSpPr>
              <p:grpSpPr bwMode="auto">
                <a:xfrm>
                  <a:off x="672" y="2112"/>
                  <a:ext cx="384" cy="432"/>
                  <a:chOff x="672" y="2064"/>
                  <a:chExt cx="384" cy="432"/>
                </a:xfrm>
              </p:grpSpPr>
              <p:sp>
                <p:nvSpPr>
                  <p:cNvPr id="42" name="Rectangle 144">
                    <a:extLst>
                      <a:ext uri="{FF2B5EF4-FFF2-40B4-BE49-F238E27FC236}">
                        <a16:creationId xmlns:a16="http://schemas.microsoft.com/office/drawing/2014/main" id="{44C804EC-8A03-296B-D5E5-432339B63341}"/>
                      </a:ext>
                    </a:extLst>
                  </p:cNvPr>
                  <p:cNvSpPr>
                    <a:spLocks noChangeArrowheads="1"/>
                  </p:cNvSpPr>
                  <p:nvPr/>
                </p:nvSpPr>
                <p:spPr bwMode="auto">
                  <a:xfrm>
                    <a:off x="672" y="2064"/>
                    <a:ext cx="384" cy="432"/>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43" name="Oval 145">
                    <a:extLst>
                      <a:ext uri="{FF2B5EF4-FFF2-40B4-BE49-F238E27FC236}">
                        <a16:creationId xmlns:a16="http://schemas.microsoft.com/office/drawing/2014/main" id="{95915F65-531F-D081-25DE-4540EFB53E6E}"/>
                      </a:ext>
                    </a:extLst>
                  </p:cNvPr>
                  <p:cNvSpPr>
                    <a:spLocks noChangeArrowheads="1"/>
                  </p:cNvSpPr>
                  <p:nvPr/>
                </p:nvSpPr>
                <p:spPr bwMode="auto">
                  <a:xfrm>
                    <a:off x="840" y="217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44" name="Oval 146">
                    <a:extLst>
                      <a:ext uri="{FF2B5EF4-FFF2-40B4-BE49-F238E27FC236}">
                        <a16:creationId xmlns:a16="http://schemas.microsoft.com/office/drawing/2014/main" id="{2885E4A3-7CFB-C431-2364-2FB7983D5F9F}"/>
                      </a:ext>
                    </a:extLst>
                  </p:cNvPr>
                  <p:cNvSpPr>
                    <a:spLocks noChangeArrowheads="1"/>
                  </p:cNvSpPr>
                  <p:nvPr/>
                </p:nvSpPr>
                <p:spPr bwMode="auto">
                  <a:xfrm>
                    <a:off x="840" y="2324"/>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41" name="Text Box 147">
                  <a:extLst>
                    <a:ext uri="{FF2B5EF4-FFF2-40B4-BE49-F238E27FC236}">
                      <a16:creationId xmlns:a16="http://schemas.microsoft.com/office/drawing/2014/main" id="{29837A71-23C8-F868-01EF-424AF3F3E79A}"/>
                    </a:ext>
                  </a:extLst>
                </p:cNvPr>
                <p:cNvSpPr txBox="1">
                  <a:spLocks noChangeArrowheads="1"/>
                </p:cNvSpPr>
                <p:nvPr/>
              </p:nvSpPr>
              <p:spPr bwMode="auto">
                <a:xfrm>
                  <a:off x="723" y="2544"/>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3</a:t>
                  </a:r>
                  <a:endParaRPr lang="en-US" b="0">
                    <a:solidFill>
                      <a:srgbClr val="000000"/>
                    </a:solidFill>
                    <a:latin typeface="Helvetica"/>
                  </a:endParaRPr>
                </a:p>
              </p:txBody>
            </p:sp>
          </p:grpSp>
          <p:grpSp>
            <p:nvGrpSpPr>
              <p:cNvPr id="26" name="Group 148">
                <a:extLst>
                  <a:ext uri="{FF2B5EF4-FFF2-40B4-BE49-F238E27FC236}">
                    <a16:creationId xmlns:a16="http://schemas.microsoft.com/office/drawing/2014/main" id="{1C39AA05-0AF3-E88A-7B49-7A6B47AB6460}"/>
                  </a:ext>
                </a:extLst>
              </p:cNvPr>
              <p:cNvGrpSpPr>
                <a:grpSpLocks/>
              </p:cNvGrpSpPr>
              <p:nvPr/>
            </p:nvGrpSpPr>
            <p:grpSpPr bwMode="auto">
              <a:xfrm>
                <a:off x="3428" y="2221"/>
                <a:ext cx="375" cy="827"/>
                <a:chOff x="1584" y="2064"/>
                <a:chExt cx="384" cy="847"/>
              </a:xfrm>
            </p:grpSpPr>
            <p:grpSp>
              <p:nvGrpSpPr>
                <p:cNvPr id="34" name="Group 149">
                  <a:extLst>
                    <a:ext uri="{FF2B5EF4-FFF2-40B4-BE49-F238E27FC236}">
                      <a16:creationId xmlns:a16="http://schemas.microsoft.com/office/drawing/2014/main" id="{9BA5B34C-D0E9-82A9-6CF5-3EDC7D85F47E}"/>
                    </a:ext>
                  </a:extLst>
                </p:cNvPr>
                <p:cNvGrpSpPr>
                  <a:grpSpLocks/>
                </p:cNvGrpSpPr>
                <p:nvPr/>
              </p:nvGrpSpPr>
              <p:grpSpPr bwMode="auto">
                <a:xfrm>
                  <a:off x="1584" y="2064"/>
                  <a:ext cx="384" cy="576"/>
                  <a:chOff x="1584" y="2064"/>
                  <a:chExt cx="384" cy="576"/>
                </a:xfrm>
              </p:grpSpPr>
              <p:sp>
                <p:nvSpPr>
                  <p:cNvPr id="36" name="Rectangle 150">
                    <a:extLst>
                      <a:ext uri="{FF2B5EF4-FFF2-40B4-BE49-F238E27FC236}">
                        <a16:creationId xmlns:a16="http://schemas.microsoft.com/office/drawing/2014/main" id="{B52D58E1-73C9-3B2B-D1F2-8278F31B594A}"/>
                      </a:ext>
                    </a:extLst>
                  </p:cNvPr>
                  <p:cNvSpPr>
                    <a:spLocks noChangeArrowheads="1"/>
                  </p:cNvSpPr>
                  <p:nvPr/>
                </p:nvSpPr>
                <p:spPr bwMode="auto">
                  <a:xfrm>
                    <a:off x="1584" y="2064"/>
                    <a:ext cx="384" cy="57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7" name="Oval 151">
                    <a:extLst>
                      <a:ext uri="{FF2B5EF4-FFF2-40B4-BE49-F238E27FC236}">
                        <a16:creationId xmlns:a16="http://schemas.microsoft.com/office/drawing/2014/main" id="{F6B7CD25-E508-79E7-7A77-1A6D4B585355}"/>
                      </a:ext>
                    </a:extLst>
                  </p:cNvPr>
                  <p:cNvSpPr>
                    <a:spLocks noChangeArrowheads="1"/>
                  </p:cNvSpPr>
                  <p:nvPr/>
                </p:nvSpPr>
                <p:spPr bwMode="auto">
                  <a:xfrm>
                    <a:off x="1752" y="2169"/>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8" name="Oval 152">
                    <a:extLst>
                      <a:ext uri="{FF2B5EF4-FFF2-40B4-BE49-F238E27FC236}">
                        <a16:creationId xmlns:a16="http://schemas.microsoft.com/office/drawing/2014/main" id="{3F0C922D-FCF0-4E5E-BB14-C06B19576591}"/>
                      </a:ext>
                    </a:extLst>
                  </p:cNvPr>
                  <p:cNvSpPr>
                    <a:spLocks noChangeArrowheads="1"/>
                  </p:cNvSpPr>
                  <p:nvPr/>
                </p:nvSpPr>
                <p:spPr bwMode="auto">
                  <a:xfrm>
                    <a:off x="1752" y="2328"/>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9" name="Oval 153">
                    <a:extLst>
                      <a:ext uri="{FF2B5EF4-FFF2-40B4-BE49-F238E27FC236}">
                        <a16:creationId xmlns:a16="http://schemas.microsoft.com/office/drawing/2014/main" id="{31B4338D-9669-AC31-E73F-33CAC763F5A3}"/>
                      </a:ext>
                    </a:extLst>
                  </p:cNvPr>
                  <p:cNvSpPr>
                    <a:spLocks noChangeArrowheads="1"/>
                  </p:cNvSpPr>
                  <p:nvPr/>
                </p:nvSpPr>
                <p:spPr bwMode="auto">
                  <a:xfrm>
                    <a:off x="1752" y="248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35" name="Text Box 154">
                  <a:extLst>
                    <a:ext uri="{FF2B5EF4-FFF2-40B4-BE49-F238E27FC236}">
                      <a16:creationId xmlns:a16="http://schemas.microsoft.com/office/drawing/2014/main" id="{C0951046-D759-2A4E-B43C-062810EAA5F2}"/>
                    </a:ext>
                  </a:extLst>
                </p:cNvPr>
                <p:cNvSpPr txBox="1">
                  <a:spLocks noChangeArrowheads="1"/>
                </p:cNvSpPr>
                <p:nvPr/>
              </p:nvSpPr>
              <p:spPr bwMode="auto">
                <a:xfrm>
                  <a:off x="1635" y="2673"/>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4</a:t>
                  </a:r>
                  <a:endParaRPr lang="en-US" b="0">
                    <a:solidFill>
                      <a:srgbClr val="000000"/>
                    </a:solidFill>
                    <a:latin typeface="Helvetica"/>
                  </a:endParaRPr>
                </a:p>
              </p:txBody>
            </p:sp>
          </p:grpSp>
          <p:sp>
            <p:nvSpPr>
              <p:cNvPr id="27" name="Line 155">
                <a:extLst>
                  <a:ext uri="{FF2B5EF4-FFF2-40B4-BE49-F238E27FC236}">
                    <a16:creationId xmlns:a16="http://schemas.microsoft.com/office/drawing/2014/main" id="{7E8EEB5A-DCC4-ED46-1E1F-2DD24D024B4F}"/>
                  </a:ext>
                </a:extLst>
              </p:cNvPr>
              <p:cNvSpPr>
                <a:spLocks noChangeShapeType="1"/>
              </p:cNvSpPr>
              <p:nvPr/>
            </p:nvSpPr>
            <p:spPr bwMode="auto">
              <a:xfrm flipV="1">
                <a:off x="2538" y="1378"/>
                <a:ext cx="141" cy="234"/>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28" name="Line 156">
                <a:extLst>
                  <a:ext uri="{FF2B5EF4-FFF2-40B4-BE49-F238E27FC236}">
                    <a16:creationId xmlns:a16="http://schemas.microsoft.com/office/drawing/2014/main" id="{F5C6E1C3-0223-BC41-676F-3D67460EF291}"/>
                  </a:ext>
                </a:extLst>
              </p:cNvPr>
              <p:cNvSpPr>
                <a:spLocks noChangeShapeType="1"/>
              </p:cNvSpPr>
              <p:nvPr/>
            </p:nvSpPr>
            <p:spPr bwMode="auto">
              <a:xfrm>
                <a:off x="2687" y="1220"/>
                <a:ext cx="326" cy="406"/>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29" name="Line 157">
                <a:extLst>
                  <a:ext uri="{FF2B5EF4-FFF2-40B4-BE49-F238E27FC236}">
                    <a16:creationId xmlns:a16="http://schemas.microsoft.com/office/drawing/2014/main" id="{48E04AB9-99A2-A7CF-CEAF-3D948781984C}"/>
                  </a:ext>
                </a:extLst>
              </p:cNvPr>
              <p:cNvSpPr>
                <a:spLocks noChangeShapeType="1"/>
              </p:cNvSpPr>
              <p:nvPr/>
            </p:nvSpPr>
            <p:spPr bwMode="auto">
              <a:xfrm flipV="1">
                <a:off x="3212" y="1393"/>
                <a:ext cx="148" cy="247"/>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0" name="Line 158">
                <a:extLst>
                  <a:ext uri="{FF2B5EF4-FFF2-40B4-BE49-F238E27FC236}">
                    <a16:creationId xmlns:a16="http://schemas.microsoft.com/office/drawing/2014/main" id="{41A6B7B8-0CE7-D279-0B99-1F9C6A922DD7}"/>
                  </a:ext>
                </a:extLst>
              </p:cNvPr>
              <p:cNvSpPr>
                <a:spLocks noChangeShapeType="1"/>
              </p:cNvSpPr>
              <p:nvPr/>
            </p:nvSpPr>
            <p:spPr bwMode="auto">
              <a:xfrm>
                <a:off x="3387" y="1222"/>
                <a:ext cx="229" cy="390"/>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1" name="Line 159">
                <a:extLst>
                  <a:ext uri="{FF2B5EF4-FFF2-40B4-BE49-F238E27FC236}">
                    <a16:creationId xmlns:a16="http://schemas.microsoft.com/office/drawing/2014/main" id="{CA22B69B-E54D-1D5B-7AEF-78873C499988}"/>
                  </a:ext>
                </a:extLst>
              </p:cNvPr>
              <p:cNvSpPr>
                <a:spLocks noChangeShapeType="1"/>
              </p:cNvSpPr>
              <p:nvPr/>
            </p:nvSpPr>
            <p:spPr bwMode="auto">
              <a:xfrm flipH="1" flipV="1">
                <a:off x="2554" y="1981"/>
                <a:ext cx="261" cy="363"/>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2" name="Line 160">
                <a:extLst>
                  <a:ext uri="{FF2B5EF4-FFF2-40B4-BE49-F238E27FC236}">
                    <a16:creationId xmlns:a16="http://schemas.microsoft.com/office/drawing/2014/main" id="{01BC125E-A261-D503-E930-2F51BC613AF1}"/>
                  </a:ext>
                </a:extLst>
              </p:cNvPr>
              <p:cNvSpPr>
                <a:spLocks noChangeShapeType="1"/>
              </p:cNvSpPr>
              <p:nvPr/>
            </p:nvSpPr>
            <p:spPr bwMode="auto">
              <a:xfrm flipV="1">
                <a:off x="2821" y="1985"/>
                <a:ext cx="236" cy="512"/>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3" name="Line 195">
                <a:extLst>
                  <a:ext uri="{FF2B5EF4-FFF2-40B4-BE49-F238E27FC236}">
                    <a16:creationId xmlns:a16="http://schemas.microsoft.com/office/drawing/2014/main" id="{401F6455-50AF-E0B4-5D2C-857B7016B35A}"/>
                  </a:ext>
                </a:extLst>
              </p:cNvPr>
              <p:cNvSpPr>
                <a:spLocks noChangeShapeType="1"/>
              </p:cNvSpPr>
              <p:nvPr/>
            </p:nvSpPr>
            <p:spPr bwMode="auto">
              <a:xfrm flipH="1">
                <a:off x="3014" y="1933"/>
                <a:ext cx="505" cy="410"/>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grpSp>
      <p:sp>
        <p:nvSpPr>
          <p:cNvPr id="5" name="TextBox 4">
            <a:extLst>
              <a:ext uri="{FF2B5EF4-FFF2-40B4-BE49-F238E27FC236}">
                <a16:creationId xmlns:a16="http://schemas.microsoft.com/office/drawing/2014/main" id="{9067EA2B-8C7C-D9D2-ADD9-D3F2D9D033FC}"/>
              </a:ext>
            </a:extLst>
          </p:cNvPr>
          <p:cNvSpPr txBox="1"/>
          <p:nvPr/>
        </p:nvSpPr>
        <p:spPr>
          <a:xfrm>
            <a:off x="35887" y="4787747"/>
            <a:ext cx="4307513" cy="461665"/>
          </a:xfrm>
          <a:prstGeom prst="rect">
            <a:avLst/>
          </a:prstGeom>
          <a:noFill/>
        </p:spPr>
        <p:txBody>
          <a:bodyPr wrap="square" rtlCol="0">
            <a:spAutoFit/>
          </a:bodyPr>
          <a:lstStyle/>
          <a:p>
            <a:r>
              <a:rPr lang="en-GB" altLang="zh-CN" sz="2400" b="0" dirty="0">
                <a:solidFill>
                  <a:schemeClr val="dk1"/>
                </a:solidFill>
                <a:latin typeface="Gill Sans" panose="020B0502020104020203"/>
                <a:ea typeface="+mn-ea"/>
                <a:cs typeface="+mn-cs"/>
              </a:rPr>
              <a:t>Deadlock, no safe sequence</a:t>
            </a:r>
            <a:endParaRPr lang="en-GB" sz="2400" b="0" dirty="0">
              <a:solidFill>
                <a:schemeClr val="dk1"/>
              </a:solidFill>
              <a:latin typeface="Gill Sans" panose="020B0502020104020203"/>
              <a:ea typeface="+mn-ea"/>
              <a:cs typeface="+mn-cs"/>
            </a:endParaRPr>
          </a:p>
        </p:txBody>
      </p:sp>
    </p:spTree>
    <p:extLst>
      <p:ext uri="{BB962C8B-B14F-4D97-AF65-F5344CB8AC3E}">
        <p14:creationId xmlns:p14="http://schemas.microsoft.com/office/powerpoint/2010/main" val="375800511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5519F-B202-63C6-62D4-DEAC9DD81E61}"/>
              </a:ext>
            </a:extLst>
          </p:cNvPr>
          <p:cNvSpPr>
            <a:spLocks noGrp="1"/>
          </p:cNvSpPr>
          <p:nvPr>
            <p:ph type="title"/>
          </p:nvPr>
        </p:nvSpPr>
        <p:spPr/>
        <p:txBody>
          <a:bodyPr/>
          <a:lstStyle/>
          <a:p>
            <a:r>
              <a:rPr lang="en-GB" dirty="0"/>
              <a:t>Q4 Deadlocks (20 pts) Evening Section</a:t>
            </a:r>
            <a:endParaRPr lang="en-SE" dirty="0"/>
          </a:p>
        </p:txBody>
      </p:sp>
      <p:sp>
        <p:nvSpPr>
          <p:cNvPr id="3" name="Content Placeholder 2">
            <a:extLst>
              <a:ext uri="{FF2B5EF4-FFF2-40B4-BE49-F238E27FC236}">
                <a16:creationId xmlns:a16="http://schemas.microsoft.com/office/drawing/2014/main" id="{35BBB2B8-F552-9AC6-5A16-C5A94E89C88F}"/>
              </a:ext>
            </a:extLst>
          </p:cNvPr>
          <p:cNvSpPr>
            <a:spLocks noGrp="1"/>
          </p:cNvSpPr>
          <p:nvPr>
            <p:ph idx="1"/>
          </p:nvPr>
        </p:nvSpPr>
        <p:spPr>
          <a:xfrm>
            <a:off x="419449" y="1073427"/>
            <a:ext cx="8343551" cy="5138531"/>
          </a:xfrm>
        </p:spPr>
        <p:txBody>
          <a:bodyPr/>
          <a:lstStyle/>
          <a:p>
            <a:r>
              <a:rPr lang="en-GB" dirty="0"/>
              <a:t>Consider the following Resource Allocation Graph with 3 processes and 4 resource types. Number of small circles in the box of resource </a:t>
            </a:r>
            <a:r>
              <a:rPr lang="en-GB" dirty="0" err="1"/>
              <a:t>Rj</a:t>
            </a:r>
            <a:r>
              <a:rPr lang="en-GB" dirty="0"/>
              <a:t> indicates the number of instances of resource </a:t>
            </a:r>
            <a:r>
              <a:rPr lang="en-GB" dirty="0" err="1"/>
              <a:t>Rj</a:t>
            </a:r>
            <a:r>
              <a:rPr lang="en-GB" dirty="0"/>
              <a:t>. An arrow from process Ti to resource </a:t>
            </a:r>
            <a:r>
              <a:rPr lang="en-GB" dirty="0" err="1"/>
              <a:t>Rj</a:t>
            </a:r>
            <a:r>
              <a:rPr lang="en-GB" dirty="0"/>
              <a:t> indicates that Ti requests 1 instance of </a:t>
            </a:r>
            <a:r>
              <a:rPr lang="en-GB" dirty="0" err="1"/>
              <a:t>Rj</a:t>
            </a:r>
            <a:r>
              <a:rPr lang="en-GB" dirty="0"/>
              <a:t>; an arrow from resource </a:t>
            </a:r>
            <a:r>
              <a:rPr lang="en-GB" dirty="0" err="1"/>
              <a:t>Rj</a:t>
            </a:r>
            <a:r>
              <a:rPr lang="en-GB" dirty="0"/>
              <a:t> to process Ti  indicates that Ti is holding 1 instance of </a:t>
            </a:r>
            <a:r>
              <a:rPr lang="en-GB" dirty="0" err="1"/>
              <a:t>Rj</a:t>
            </a:r>
            <a:r>
              <a:rPr lang="en-GB" dirty="0"/>
              <a:t>. Run Banker’s algorithm to check if the current state is safe, by writing out the matrices Max, Allocation and Need, and vectors Total and Available. If yes, give a safe sequence of process completions and fill in the table with the sequence of process completions without deadlock, and available resources after the completion of each process.</a:t>
            </a:r>
            <a:endParaRPr lang="en-SE" dirty="0"/>
          </a:p>
        </p:txBody>
      </p:sp>
      <p:pic>
        <p:nvPicPr>
          <p:cNvPr id="4" name="Picture 3" descr="A diagram of a diagram&#10;&#10;AI-generated content may be incorrect.">
            <a:extLst>
              <a:ext uri="{FF2B5EF4-FFF2-40B4-BE49-F238E27FC236}">
                <a16:creationId xmlns:a16="http://schemas.microsoft.com/office/drawing/2014/main" id="{9D6CE241-7F72-8FEF-830C-159745BF79C2}"/>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848778" y="1905000"/>
            <a:ext cx="2957640" cy="4055498"/>
          </a:xfrm>
          <a:prstGeom prst="rect">
            <a:avLst/>
          </a:prstGeom>
          <a:noFill/>
        </p:spPr>
      </p:pic>
    </p:spTree>
    <p:extLst>
      <p:ext uri="{BB962C8B-B14F-4D97-AF65-F5344CB8AC3E}">
        <p14:creationId xmlns:p14="http://schemas.microsoft.com/office/powerpoint/2010/main" val="666548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21F8B5-6578-D253-5E4F-41B850311C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C0DADC-3DCA-1338-D3EB-45125726F10C}"/>
              </a:ext>
            </a:extLst>
          </p:cNvPr>
          <p:cNvSpPr>
            <a:spLocks noGrp="1"/>
          </p:cNvSpPr>
          <p:nvPr>
            <p:ph type="title"/>
          </p:nvPr>
        </p:nvSpPr>
        <p:spPr/>
        <p:txBody>
          <a:bodyPr/>
          <a:lstStyle/>
          <a:p>
            <a:r>
              <a:rPr lang="en-GB" dirty="0"/>
              <a:t>Q4 Deadlocks (20 pts) Evening Section ANS </a:t>
            </a:r>
            <a:endParaRPr lang="en-SE" dirty="0"/>
          </a:p>
        </p:txBody>
      </p:sp>
      <p:graphicFrame>
        <p:nvGraphicFramePr>
          <p:cNvPr id="6" name="Content Placeholder 5">
            <a:extLst>
              <a:ext uri="{FF2B5EF4-FFF2-40B4-BE49-F238E27FC236}">
                <a16:creationId xmlns:a16="http://schemas.microsoft.com/office/drawing/2014/main" id="{A2A19FF2-1DA1-92D8-EA48-D5EB242F62E9}"/>
              </a:ext>
            </a:extLst>
          </p:cNvPr>
          <p:cNvGraphicFramePr>
            <a:graphicFrameLocks noGrp="1"/>
          </p:cNvGraphicFramePr>
          <p:nvPr>
            <p:ph idx="1"/>
          </p:nvPr>
        </p:nvGraphicFramePr>
        <p:xfrm>
          <a:off x="164995" y="1564662"/>
          <a:ext cx="2654405" cy="158496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1619986141"/>
                    </a:ext>
                  </a:extLst>
                </a:gridCol>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endParaRPr lang="en-SE" sz="2000"/>
                    </a:p>
                  </a:txBody>
                  <a:tcPr/>
                </a:tc>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T2</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T3</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extLst>
                  <a:ext uri="{0D108BD9-81ED-4DB2-BD59-A6C34878D82A}">
                    <a16:rowId xmlns:a16="http://schemas.microsoft.com/office/drawing/2014/main" val="3030728590"/>
                  </a:ext>
                </a:extLst>
              </a:tr>
            </a:tbl>
          </a:graphicData>
        </a:graphic>
      </p:graphicFrame>
      <p:graphicFrame>
        <p:nvGraphicFramePr>
          <p:cNvPr id="9" name="Content Placeholder 5">
            <a:extLst>
              <a:ext uri="{FF2B5EF4-FFF2-40B4-BE49-F238E27FC236}">
                <a16:creationId xmlns:a16="http://schemas.microsoft.com/office/drawing/2014/main" id="{F7BEB3D7-83F5-5ADF-9D4F-E1FEE0C7AA60}"/>
              </a:ext>
            </a:extLst>
          </p:cNvPr>
          <p:cNvGraphicFramePr>
            <a:graphicFrameLocks/>
          </p:cNvGraphicFramePr>
          <p:nvPr/>
        </p:nvGraphicFramePr>
        <p:xfrm>
          <a:off x="3115025" y="1571112"/>
          <a:ext cx="2654405" cy="158496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1619986141"/>
                    </a:ext>
                  </a:extLst>
                </a:gridCol>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endParaRPr lang="en-SE" sz="2000"/>
                    </a:p>
                  </a:txBody>
                  <a:tcPr/>
                </a:tc>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T2</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T3</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extLst>
                  <a:ext uri="{0D108BD9-81ED-4DB2-BD59-A6C34878D82A}">
                    <a16:rowId xmlns:a16="http://schemas.microsoft.com/office/drawing/2014/main" val="3030728590"/>
                  </a:ext>
                </a:extLst>
              </a:tr>
            </a:tbl>
          </a:graphicData>
        </a:graphic>
      </p:graphicFrame>
      <p:graphicFrame>
        <p:nvGraphicFramePr>
          <p:cNvPr id="11" name="Content Placeholder 5">
            <a:extLst>
              <a:ext uri="{FF2B5EF4-FFF2-40B4-BE49-F238E27FC236}">
                <a16:creationId xmlns:a16="http://schemas.microsoft.com/office/drawing/2014/main" id="{64022BDF-1C1A-B5D5-AB98-C9EB5A72FB44}"/>
              </a:ext>
            </a:extLst>
          </p:cNvPr>
          <p:cNvGraphicFramePr>
            <a:graphicFrameLocks/>
          </p:cNvGraphicFramePr>
          <p:nvPr/>
        </p:nvGraphicFramePr>
        <p:xfrm>
          <a:off x="430434" y="3712289"/>
          <a:ext cx="2123524" cy="79248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3030728590"/>
                  </a:ext>
                </a:extLst>
              </a:tr>
            </a:tbl>
          </a:graphicData>
        </a:graphic>
      </p:graphicFrame>
      <p:sp>
        <p:nvSpPr>
          <p:cNvPr id="12" name="TextBox 11">
            <a:extLst>
              <a:ext uri="{FF2B5EF4-FFF2-40B4-BE49-F238E27FC236}">
                <a16:creationId xmlns:a16="http://schemas.microsoft.com/office/drawing/2014/main" id="{CE92B319-0586-5F45-51BD-F546AB3FC137}"/>
              </a:ext>
            </a:extLst>
          </p:cNvPr>
          <p:cNvSpPr txBox="1"/>
          <p:nvPr/>
        </p:nvSpPr>
        <p:spPr>
          <a:xfrm>
            <a:off x="1079420" y="1089724"/>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13" name="TextBox 12">
            <a:extLst>
              <a:ext uri="{FF2B5EF4-FFF2-40B4-BE49-F238E27FC236}">
                <a16:creationId xmlns:a16="http://schemas.microsoft.com/office/drawing/2014/main" id="{EB56816D-C3DE-FA89-E23E-FE58229DE848}"/>
              </a:ext>
            </a:extLst>
          </p:cNvPr>
          <p:cNvSpPr txBox="1"/>
          <p:nvPr/>
        </p:nvSpPr>
        <p:spPr>
          <a:xfrm>
            <a:off x="3812354" y="1089724"/>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14" name="TextBox 13">
            <a:extLst>
              <a:ext uri="{FF2B5EF4-FFF2-40B4-BE49-F238E27FC236}">
                <a16:creationId xmlns:a16="http://schemas.microsoft.com/office/drawing/2014/main" id="{987AC1E4-3331-6E73-F2D0-30944BBAA416}"/>
              </a:ext>
            </a:extLst>
          </p:cNvPr>
          <p:cNvSpPr txBox="1"/>
          <p:nvPr/>
        </p:nvSpPr>
        <p:spPr>
          <a:xfrm>
            <a:off x="1002907" y="3308269"/>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15" name="TextBox 14">
            <a:extLst>
              <a:ext uri="{FF2B5EF4-FFF2-40B4-BE49-F238E27FC236}">
                <a16:creationId xmlns:a16="http://schemas.microsoft.com/office/drawing/2014/main" id="{92758FF1-CF71-2E9C-636D-2EDEF52E47F9}"/>
              </a:ext>
            </a:extLst>
          </p:cNvPr>
          <p:cNvSpPr txBox="1"/>
          <p:nvPr/>
        </p:nvSpPr>
        <p:spPr>
          <a:xfrm>
            <a:off x="3782807" y="3308269"/>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sp>
        <p:nvSpPr>
          <p:cNvPr id="16" name="TextBox 15">
            <a:extLst>
              <a:ext uri="{FF2B5EF4-FFF2-40B4-BE49-F238E27FC236}">
                <a16:creationId xmlns:a16="http://schemas.microsoft.com/office/drawing/2014/main" id="{CE2E270C-D98F-7787-8879-89BF91836E93}"/>
              </a:ext>
            </a:extLst>
          </p:cNvPr>
          <p:cNvSpPr txBox="1"/>
          <p:nvPr/>
        </p:nvSpPr>
        <p:spPr>
          <a:xfrm>
            <a:off x="2971800" y="5450474"/>
            <a:ext cx="3377848" cy="400110"/>
          </a:xfrm>
          <a:prstGeom prst="rect">
            <a:avLst/>
          </a:prstGeom>
          <a:noFill/>
        </p:spPr>
        <p:txBody>
          <a:bodyPr wrap="none" rtlCol="0">
            <a:spAutoFit/>
          </a:bodyPr>
          <a:lstStyle/>
          <a:p>
            <a:r>
              <a:rPr lang="en-US" altLang="zh-CN" sz="2000" b="0" dirty="0">
                <a:solidFill>
                  <a:schemeClr val="dk1"/>
                </a:solidFill>
                <a:latin typeface="+mn-lt"/>
                <a:ea typeface="+mn-ea"/>
                <a:cs typeface="+mn-cs"/>
              </a:rPr>
              <a:t>Safe Sequence: T3, T2, T1</a:t>
            </a:r>
            <a:endParaRPr lang="en-GB" sz="2000" b="0" dirty="0">
              <a:solidFill>
                <a:schemeClr val="dk1"/>
              </a:solidFill>
              <a:latin typeface="+mn-lt"/>
              <a:ea typeface="+mn-ea"/>
              <a:cs typeface="+mn-cs"/>
            </a:endParaRPr>
          </a:p>
        </p:txBody>
      </p:sp>
      <p:graphicFrame>
        <p:nvGraphicFramePr>
          <p:cNvPr id="17" name="Content Placeholder 5">
            <a:extLst>
              <a:ext uri="{FF2B5EF4-FFF2-40B4-BE49-F238E27FC236}">
                <a16:creationId xmlns:a16="http://schemas.microsoft.com/office/drawing/2014/main" id="{C911E7B5-59D8-E4FE-0556-4BAD12916F60}"/>
              </a:ext>
            </a:extLst>
          </p:cNvPr>
          <p:cNvGraphicFramePr>
            <a:graphicFrameLocks/>
          </p:cNvGraphicFramePr>
          <p:nvPr/>
        </p:nvGraphicFramePr>
        <p:xfrm>
          <a:off x="3436838" y="3712289"/>
          <a:ext cx="2123524" cy="79248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2</a:t>
                      </a:r>
                      <a:endParaRPr lang="en-SE" sz="2000" dirty="0"/>
                    </a:p>
                  </a:txBody>
                  <a:tcPr/>
                </a:tc>
                <a:extLst>
                  <a:ext uri="{0D108BD9-81ED-4DB2-BD59-A6C34878D82A}">
                    <a16:rowId xmlns:a16="http://schemas.microsoft.com/office/drawing/2014/main" val="3030728590"/>
                  </a:ext>
                </a:extLst>
              </a:tr>
            </a:tbl>
          </a:graphicData>
        </a:graphic>
      </p:graphicFrame>
      <p:graphicFrame>
        <p:nvGraphicFramePr>
          <p:cNvPr id="19" name="Content Placeholder 5">
            <a:extLst>
              <a:ext uri="{FF2B5EF4-FFF2-40B4-BE49-F238E27FC236}">
                <a16:creationId xmlns:a16="http://schemas.microsoft.com/office/drawing/2014/main" id="{4A9F75A4-A8E3-8A57-C685-1D6D66C901F7}"/>
              </a:ext>
            </a:extLst>
          </p:cNvPr>
          <p:cNvGraphicFramePr>
            <a:graphicFrameLocks/>
          </p:cNvGraphicFramePr>
          <p:nvPr/>
        </p:nvGraphicFramePr>
        <p:xfrm>
          <a:off x="6172200" y="1571112"/>
          <a:ext cx="2654405" cy="158496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1619986141"/>
                    </a:ext>
                  </a:extLst>
                </a:gridCol>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endParaRPr lang="en-SE" sz="2000"/>
                    </a:p>
                  </a:txBody>
                  <a:tcPr/>
                </a:tc>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T2</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T3</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3030728590"/>
                  </a:ext>
                </a:extLst>
              </a:tr>
            </a:tbl>
          </a:graphicData>
        </a:graphic>
      </p:graphicFrame>
      <p:sp>
        <p:nvSpPr>
          <p:cNvPr id="20" name="TextBox 19">
            <a:extLst>
              <a:ext uri="{FF2B5EF4-FFF2-40B4-BE49-F238E27FC236}">
                <a16:creationId xmlns:a16="http://schemas.microsoft.com/office/drawing/2014/main" id="{8CB0CF7D-151E-4D43-2793-880F56FA1DE9}"/>
              </a:ext>
            </a:extLst>
          </p:cNvPr>
          <p:cNvSpPr txBox="1"/>
          <p:nvPr/>
        </p:nvSpPr>
        <p:spPr>
          <a:xfrm>
            <a:off x="7103552" y="1089724"/>
            <a:ext cx="822661" cy="400110"/>
          </a:xfrm>
          <a:prstGeom prst="rect">
            <a:avLst/>
          </a:prstGeom>
          <a:noFill/>
        </p:spPr>
        <p:txBody>
          <a:bodyPr wrap="none" rtlCol="0">
            <a:spAutoFit/>
          </a:bodyPr>
          <a:lstStyle/>
          <a:p>
            <a:r>
              <a:rPr lang="en-GB" sz="2000" b="0" dirty="0">
                <a:solidFill>
                  <a:schemeClr val="dk1"/>
                </a:solidFill>
                <a:latin typeface="+mn-lt"/>
                <a:ea typeface="+mn-ea"/>
                <a:cs typeface="+mn-cs"/>
              </a:rPr>
              <a:t>Need</a:t>
            </a:r>
          </a:p>
        </p:txBody>
      </p:sp>
      <p:grpSp>
        <p:nvGrpSpPr>
          <p:cNvPr id="22" name="Group 256">
            <a:extLst>
              <a:ext uri="{FF2B5EF4-FFF2-40B4-BE49-F238E27FC236}">
                <a16:creationId xmlns:a16="http://schemas.microsoft.com/office/drawing/2014/main" id="{502A7E65-1115-8306-D3EE-9266087F6504}"/>
              </a:ext>
            </a:extLst>
          </p:cNvPr>
          <p:cNvGrpSpPr>
            <a:grpSpLocks/>
          </p:cNvGrpSpPr>
          <p:nvPr/>
        </p:nvGrpSpPr>
        <p:grpSpPr bwMode="auto">
          <a:xfrm>
            <a:off x="9225509" y="1519084"/>
            <a:ext cx="2782887" cy="3810000"/>
            <a:chOff x="39" y="624"/>
            <a:chExt cx="1753" cy="2400"/>
          </a:xfrm>
        </p:grpSpPr>
        <p:sp>
          <p:nvSpPr>
            <p:cNvPr id="24" name="Rectangle 198">
              <a:extLst>
                <a:ext uri="{FF2B5EF4-FFF2-40B4-BE49-F238E27FC236}">
                  <a16:creationId xmlns:a16="http://schemas.microsoft.com/office/drawing/2014/main" id="{36C36437-765C-35BF-27D1-787DD760CA1D}"/>
                </a:ext>
              </a:extLst>
            </p:cNvPr>
            <p:cNvSpPr>
              <a:spLocks noChangeArrowheads="1"/>
            </p:cNvSpPr>
            <p:nvPr/>
          </p:nvSpPr>
          <p:spPr bwMode="auto">
            <a:xfrm>
              <a:off x="39" y="624"/>
              <a:ext cx="1753" cy="2400"/>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nvGrpSpPr>
            <p:cNvPr id="25" name="Group 255">
              <a:extLst>
                <a:ext uri="{FF2B5EF4-FFF2-40B4-BE49-F238E27FC236}">
                  <a16:creationId xmlns:a16="http://schemas.microsoft.com/office/drawing/2014/main" id="{2B8244FF-FB0E-58F8-899B-8C1B482D71A0}"/>
                </a:ext>
              </a:extLst>
            </p:cNvPr>
            <p:cNvGrpSpPr>
              <a:grpSpLocks/>
            </p:cNvGrpSpPr>
            <p:nvPr/>
          </p:nvGrpSpPr>
          <p:grpSpPr bwMode="auto">
            <a:xfrm>
              <a:off x="143" y="624"/>
              <a:ext cx="1546" cy="2232"/>
              <a:chOff x="143" y="624"/>
              <a:chExt cx="1546" cy="2232"/>
            </a:xfrm>
          </p:grpSpPr>
          <p:sp>
            <p:nvSpPr>
              <p:cNvPr id="26" name="Oval 6">
                <a:extLst>
                  <a:ext uri="{FF2B5EF4-FFF2-40B4-BE49-F238E27FC236}">
                    <a16:creationId xmlns:a16="http://schemas.microsoft.com/office/drawing/2014/main" id="{8E86E360-BDC9-E322-E08A-5A5C8CACF556}"/>
                  </a:ext>
                </a:extLst>
              </p:cNvPr>
              <p:cNvSpPr>
                <a:spLocks noChangeArrowheads="1"/>
              </p:cNvSpPr>
              <p:nvPr/>
            </p:nvSpPr>
            <p:spPr bwMode="auto">
              <a:xfrm>
                <a:off x="143" y="1420"/>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1</a:t>
                </a:r>
                <a:endParaRPr lang="en-US" b="0">
                  <a:solidFill>
                    <a:srgbClr val="000000"/>
                  </a:solidFill>
                  <a:latin typeface="Helvetica"/>
                </a:endParaRPr>
              </a:p>
            </p:txBody>
          </p:sp>
          <p:sp>
            <p:nvSpPr>
              <p:cNvPr id="27" name="Oval 7">
                <a:extLst>
                  <a:ext uri="{FF2B5EF4-FFF2-40B4-BE49-F238E27FC236}">
                    <a16:creationId xmlns:a16="http://schemas.microsoft.com/office/drawing/2014/main" id="{1EDC7918-9C8E-03AD-5420-626B64DBBBB4}"/>
                  </a:ext>
                </a:extLst>
              </p:cNvPr>
              <p:cNvSpPr>
                <a:spLocks noChangeArrowheads="1"/>
              </p:cNvSpPr>
              <p:nvPr/>
            </p:nvSpPr>
            <p:spPr bwMode="auto">
              <a:xfrm>
                <a:off x="752" y="1420"/>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2</a:t>
                </a:r>
                <a:endParaRPr lang="en-US" b="0">
                  <a:solidFill>
                    <a:srgbClr val="000000"/>
                  </a:solidFill>
                  <a:latin typeface="Helvetica"/>
                </a:endParaRPr>
              </a:p>
            </p:txBody>
          </p:sp>
          <p:sp>
            <p:nvSpPr>
              <p:cNvPr id="28" name="Oval 8">
                <a:extLst>
                  <a:ext uri="{FF2B5EF4-FFF2-40B4-BE49-F238E27FC236}">
                    <a16:creationId xmlns:a16="http://schemas.microsoft.com/office/drawing/2014/main" id="{EE3F91ED-8292-9269-C9A4-CA4C991762AD}"/>
                  </a:ext>
                </a:extLst>
              </p:cNvPr>
              <p:cNvSpPr>
                <a:spLocks noChangeArrowheads="1"/>
              </p:cNvSpPr>
              <p:nvPr/>
            </p:nvSpPr>
            <p:spPr bwMode="auto">
              <a:xfrm>
                <a:off x="1314" y="1420"/>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3</a:t>
                </a:r>
                <a:endParaRPr lang="en-US" b="0">
                  <a:solidFill>
                    <a:srgbClr val="000000"/>
                  </a:solidFill>
                  <a:latin typeface="Helvetica"/>
                </a:endParaRPr>
              </a:p>
            </p:txBody>
          </p:sp>
          <p:grpSp>
            <p:nvGrpSpPr>
              <p:cNvPr id="29" name="Group 47">
                <a:extLst>
                  <a:ext uri="{FF2B5EF4-FFF2-40B4-BE49-F238E27FC236}">
                    <a16:creationId xmlns:a16="http://schemas.microsoft.com/office/drawing/2014/main" id="{A6A7248E-02CD-4B06-9140-B3F8548FB003}"/>
                  </a:ext>
                </a:extLst>
              </p:cNvPr>
              <p:cNvGrpSpPr>
                <a:grpSpLocks/>
              </p:cNvGrpSpPr>
              <p:nvPr/>
            </p:nvGrpSpPr>
            <p:grpSpPr bwMode="auto">
              <a:xfrm>
                <a:off x="330" y="624"/>
                <a:ext cx="375" cy="555"/>
                <a:chOff x="576" y="432"/>
                <a:chExt cx="384" cy="569"/>
              </a:xfrm>
            </p:grpSpPr>
            <p:grpSp>
              <p:nvGrpSpPr>
                <p:cNvPr id="55" name="Group 37">
                  <a:extLst>
                    <a:ext uri="{FF2B5EF4-FFF2-40B4-BE49-F238E27FC236}">
                      <a16:creationId xmlns:a16="http://schemas.microsoft.com/office/drawing/2014/main" id="{8C878654-7F01-431C-0FC8-0401D3F3754F}"/>
                    </a:ext>
                  </a:extLst>
                </p:cNvPr>
                <p:cNvGrpSpPr>
                  <a:grpSpLocks/>
                </p:cNvGrpSpPr>
                <p:nvPr/>
              </p:nvGrpSpPr>
              <p:grpSpPr bwMode="auto">
                <a:xfrm>
                  <a:off x="576" y="665"/>
                  <a:ext cx="384" cy="336"/>
                  <a:chOff x="1680" y="816"/>
                  <a:chExt cx="384" cy="336"/>
                </a:xfrm>
              </p:grpSpPr>
              <p:sp>
                <p:nvSpPr>
                  <p:cNvPr id="57" name="Rectangle 38">
                    <a:extLst>
                      <a:ext uri="{FF2B5EF4-FFF2-40B4-BE49-F238E27FC236}">
                        <a16:creationId xmlns:a16="http://schemas.microsoft.com/office/drawing/2014/main" id="{8A77BCE4-34F2-F76B-87BB-FF51571F04FD}"/>
                      </a:ext>
                    </a:extLst>
                  </p:cNvPr>
                  <p:cNvSpPr>
                    <a:spLocks noChangeArrowheads="1"/>
                  </p:cNvSpPr>
                  <p:nvPr/>
                </p:nvSpPr>
                <p:spPr bwMode="auto">
                  <a:xfrm>
                    <a:off x="1680" y="816"/>
                    <a:ext cx="384" cy="33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8" name="Oval 39">
                    <a:extLst>
                      <a:ext uri="{FF2B5EF4-FFF2-40B4-BE49-F238E27FC236}">
                        <a16:creationId xmlns:a16="http://schemas.microsoft.com/office/drawing/2014/main" id="{819970A9-E2C0-9D1F-B0D7-6613C51683AA}"/>
                      </a:ext>
                    </a:extLst>
                  </p:cNvPr>
                  <p:cNvSpPr>
                    <a:spLocks noChangeArrowheads="1"/>
                  </p:cNvSpPr>
                  <p:nvPr/>
                </p:nvSpPr>
                <p:spPr bwMode="auto">
                  <a:xfrm>
                    <a:off x="1848" y="96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6" name="Text Box 40">
                  <a:extLst>
                    <a:ext uri="{FF2B5EF4-FFF2-40B4-BE49-F238E27FC236}">
                      <a16:creationId xmlns:a16="http://schemas.microsoft.com/office/drawing/2014/main" id="{B1B0F546-3A67-2035-52C2-813B5F35A70D}"/>
                    </a:ext>
                  </a:extLst>
                </p:cNvPr>
                <p:cNvSpPr txBox="1">
                  <a:spLocks noChangeArrowheads="1"/>
                </p:cNvSpPr>
                <p:nvPr/>
              </p:nvSpPr>
              <p:spPr bwMode="auto">
                <a:xfrm>
                  <a:off x="628" y="432"/>
                  <a:ext cx="281" cy="239"/>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1</a:t>
                  </a:r>
                  <a:endParaRPr lang="en-US" b="0">
                    <a:solidFill>
                      <a:srgbClr val="000000"/>
                    </a:solidFill>
                    <a:latin typeface="Helvetica"/>
                  </a:endParaRPr>
                </a:p>
              </p:txBody>
            </p:sp>
          </p:grpSp>
          <p:grpSp>
            <p:nvGrpSpPr>
              <p:cNvPr id="30" name="Group 48">
                <a:extLst>
                  <a:ext uri="{FF2B5EF4-FFF2-40B4-BE49-F238E27FC236}">
                    <a16:creationId xmlns:a16="http://schemas.microsoft.com/office/drawing/2014/main" id="{D1FE104F-C335-9AC7-AA9A-F1CB122D5FCE}"/>
                  </a:ext>
                </a:extLst>
              </p:cNvPr>
              <p:cNvGrpSpPr>
                <a:grpSpLocks/>
              </p:cNvGrpSpPr>
              <p:nvPr/>
            </p:nvGrpSpPr>
            <p:grpSpPr bwMode="auto">
              <a:xfrm>
                <a:off x="1033" y="624"/>
                <a:ext cx="375" cy="562"/>
                <a:chOff x="1392" y="432"/>
                <a:chExt cx="384" cy="576"/>
              </a:xfrm>
            </p:grpSpPr>
            <p:grpSp>
              <p:nvGrpSpPr>
                <p:cNvPr id="51" name="Group 36">
                  <a:extLst>
                    <a:ext uri="{FF2B5EF4-FFF2-40B4-BE49-F238E27FC236}">
                      <a16:creationId xmlns:a16="http://schemas.microsoft.com/office/drawing/2014/main" id="{4751325D-B98F-6A5D-4E6D-FB19FE52CD5D}"/>
                    </a:ext>
                  </a:extLst>
                </p:cNvPr>
                <p:cNvGrpSpPr>
                  <a:grpSpLocks/>
                </p:cNvGrpSpPr>
                <p:nvPr/>
              </p:nvGrpSpPr>
              <p:grpSpPr bwMode="auto">
                <a:xfrm>
                  <a:off x="1392" y="672"/>
                  <a:ext cx="384" cy="336"/>
                  <a:chOff x="1680" y="816"/>
                  <a:chExt cx="384" cy="336"/>
                </a:xfrm>
              </p:grpSpPr>
              <p:sp>
                <p:nvSpPr>
                  <p:cNvPr id="53" name="Rectangle 24">
                    <a:extLst>
                      <a:ext uri="{FF2B5EF4-FFF2-40B4-BE49-F238E27FC236}">
                        <a16:creationId xmlns:a16="http://schemas.microsoft.com/office/drawing/2014/main" id="{06E59691-CE3D-D199-56F8-51974A5CD1AD}"/>
                      </a:ext>
                    </a:extLst>
                  </p:cNvPr>
                  <p:cNvSpPr>
                    <a:spLocks noChangeArrowheads="1"/>
                  </p:cNvSpPr>
                  <p:nvPr/>
                </p:nvSpPr>
                <p:spPr bwMode="auto">
                  <a:xfrm>
                    <a:off x="1680" y="816"/>
                    <a:ext cx="384" cy="33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4" name="Oval 34">
                    <a:extLst>
                      <a:ext uri="{FF2B5EF4-FFF2-40B4-BE49-F238E27FC236}">
                        <a16:creationId xmlns:a16="http://schemas.microsoft.com/office/drawing/2014/main" id="{24897B62-9374-160C-861B-E47177E741E4}"/>
                      </a:ext>
                    </a:extLst>
                  </p:cNvPr>
                  <p:cNvSpPr>
                    <a:spLocks noChangeArrowheads="1"/>
                  </p:cNvSpPr>
                  <p:nvPr/>
                </p:nvSpPr>
                <p:spPr bwMode="auto">
                  <a:xfrm>
                    <a:off x="1848" y="96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 name="Text Box 41">
                  <a:extLst>
                    <a:ext uri="{FF2B5EF4-FFF2-40B4-BE49-F238E27FC236}">
                      <a16:creationId xmlns:a16="http://schemas.microsoft.com/office/drawing/2014/main" id="{59FE8C04-D0FA-8E3D-0750-790ABAE0D7DC}"/>
                    </a:ext>
                  </a:extLst>
                </p:cNvPr>
                <p:cNvSpPr txBox="1">
                  <a:spLocks noChangeArrowheads="1"/>
                </p:cNvSpPr>
                <p:nvPr/>
              </p:nvSpPr>
              <p:spPr bwMode="auto">
                <a:xfrm>
                  <a:off x="1443" y="432"/>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2</a:t>
                  </a:r>
                  <a:endParaRPr lang="en-US" b="0">
                    <a:solidFill>
                      <a:srgbClr val="000000"/>
                    </a:solidFill>
                    <a:latin typeface="Helvetica"/>
                  </a:endParaRPr>
                </a:p>
              </p:txBody>
            </p:sp>
          </p:grpSp>
          <p:grpSp>
            <p:nvGrpSpPr>
              <p:cNvPr id="31" name="Group 46">
                <a:extLst>
                  <a:ext uri="{FF2B5EF4-FFF2-40B4-BE49-F238E27FC236}">
                    <a16:creationId xmlns:a16="http://schemas.microsoft.com/office/drawing/2014/main" id="{CD5D9A7B-1E17-769F-66C8-C2174274F29C}"/>
                  </a:ext>
                </a:extLst>
              </p:cNvPr>
              <p:cNvGrpSpPr>
                <a:grpSpLocks/>
              </p:cNvGrpSpPr>
              <p:nvPr/>
            </p:nvGrpSpPr>
            <p:grpSpPr bwMode="auto">
              <a:xfrm>
                <a:off x="471" y="2029"/>
                <a:ext cx="375" cy="654"/>
                <a:chOff x="672" y="2112"/>
                <a:chExt cx="384" cy="670"/>
              </a:xfrm>
            </p:grpSpPr>
            <p:grpSp>
              <p:nvGrpSpPr>
                <p:cNvPr id="46" name="Group 30">
                  <a:extLst>
                    <a:ext uri="{FF2B5EF4-FFF2-40B4-BE49-F238E27FC236}">
                      <a16:creationId xmlns:a16="http://schemas.microsoft.com/office/drawing/2014/main" id="{92E00D01-E0C2-07E2-E758-1F21CD5FF023}"/>
                    </a:ext>
                  </a:extLst>
                </p:cNvPr>
                <p:cNvGrpSpPr>
                  <a:grpSpLocks/>
                </p:cNvGrpSpPr>
                <p:nvPr/>
              </p:nvGrpSpPr>
              <p:grpSpPr bwMode="auto">
                <a:xfrm>
                  <a:off x="672" y="2112"/>
                  <a:ext cx="384" cy="432"/>
                  <a:chOff x="672" y="2064"/>
                  <a:chExt cx="384" cy="432"/>
                </a:xfrm>
              </p:grpSpPr>
              <p:sp>
                <p:nvSpPr>
                  <p:cNvPr id="48" name="Rectangle 9">
                    <a:extLst>
                      <a:ext uri="{FF2B5EF4-FFF2-40B4-BE49-F238E27FC236}">
                        <a16:creationId xmlns:a16="http://schemas.microsoft.com/office/drawing/2014/main" id="{55D3DE44-8B0B-E572-A2D1-D0B115508651}"/>
                      </a:ext>
                    </a:extLst>
                  </p:cNvPr>
                  <p:cNvSpPr>
                    <a:spLocks noChangeArrowheads="1"/>
                  </p:cNvSpPr>
                  <p:nvPr/>
                </p:nvSpPr>
                <p:spPr bwMode="auto">
                  <a:xfrm>
                    <a:off x="672" y="2064"/>
                    <a:ext cx="384" cy="432"/>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49" name="Oval 12">
                    <a:extLst>
                      <a:ext uri="{FF2B5EF4-FFF2-40B4-BE49-F238E27FC236}">
                        <a16:creationId xmlns:a16="http://schemas.microsoft.com/office/drawing/2014/main" id="{1D037662-B81B-9CF1-67A4-9B90D518A411}"/>
                      </a:ext>
                    </a:extLst>
                  </p:cNvPr>
                  <p:cNvSpPr>
                    <a:spLocks noChangeArrowheads="1"/>
                  </p:cNvSpPr>
                  <p:nvPr/>
                </p:nvSpPr>
                <p:spPr bwMode="auto">
                  <a:xfrm>
                    <a:off x="840" y="217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0" name="Oval 26">
                    <a:extLst>
                      <a:ext uri="{FF2B5EF4-FFF2-40B4-BE49-F238E27FC236}">
                        <a16:creationId xmlns:a16="http://schemas.microsoft.com/office/drawing/2014/main" id="{92B710C7-D7A1-FAD1-4972-B52C4DB5B261}"/>
                      </a:ext>
                    </a:extLst>
                  </p:cNvPr>
                  <p:cNvSpPr>
                    <a:spLocks noChangeArrowheads="1"/>
                  </p:cNvSpPr>
                  <p:nvPr/>
                </p:nvSpPr>
                <p:spPr bwMode="auto">
                  <a:xfrm>
                    <a:off x="840" y="2324"/>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47" name="Text Box 42">
                  <a:extLst>
                    <a:ext uri="{FF2B5EF4-FFF2-40B4-BE49-F238E27FC236}">
                      <a16:creationId xmlns:a16="http://schemas.microsoft.com/office/drawing/2014/main" id="{C3840BCE-F920-EC7A-3FE6-454E6B9FA414}"/>
                    </a:ext>
                  </a:extLst>
                </p:cNvPr>
                <p:cNvSpPr txBox="1">
                  <a:spLocks noChangeArrowheads="1"/>
                </p:cNvSpPr>
                <p:nvPr/>
              </p:nvSpPr>
              <p:spPr bwMode="auto">
                <a:xfrm>
                  <a:off x="723" y="2544"/>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3</a:t>
                  </a:r>
                  <a:endParaRPr lang="en-US" b="0">
                    <a:solidFill>
                      <a:srgbClr val="000000"/>
                    </a:solidFill>
                    <a:latin typeface="Helvetica"/>
                  </a:endParaRPr>
                </a:p>
              </p:txBody>
            </p:sp>
          </p:grpSp>
          <p:grpSp>
            <p:nvGrpSpPr>
              <p:cNvPr id="32" name="Group 45">
                <a:extLst>
                  <a:ext uri="{FF2B5EF4-FFF2-40B4-BE49-F238E27FC236}">
                    <a16:creationId xmlns:a16="http://schemas.microsoft.com/office/drawing/2014/main" id="{6C2A1A1E-DC2C-ED8F-22D8-496E6083AB1E}"/>
                  </a:ext>
                </a:extLst>
              </p:cNvPr>
              <p:cNvGrpSpPr>
                <a:grpSpLocks/>
              </p:cNvGrpSpPr>
              <p:nvPr/>
            </p:nvGrpSpPr>
            <p:grpSpPr bwMode="auto">
              <a:xfrm>
                <a:off x="1267" y="2029"/>
                <a:ext cx="375" cy="827"/>
                <a:chOff x="1584" y="2064"/>
                <a:chExt cx="384" cy="847"/>
              </a:xfrm>
            </p:grpSpPr>
            <p:grpSp>
              <p:nvGrpSpPr>
                <p:cNvPr id="40" name="Group 35">
                  <a:extLst>
                    <a:ext uri="{FF2B5EF4-FFF2-40B4-BE49-F238E27FC236}">
                      <a16:creationId xmlns:a16="http://schemas.microsoft.com/office/drawing/2014/main" id="{178E3CE4-15E8-C871-7F1A-A9B0A3AEE1DD}"/>
                    </a:ext>
                  </a:extLst>
                </p:cNvPr>
                <p:cNvGrpSpPr>
                  <a:grpSpLocks/>
                </p:cNvGrpSpPr>
                <p:nvPr/>
              </p:nvGrpSpPr>
              <p:grpSpPr bwMode="auto">
                <a:xfrm>
                  <a:off x="1584" y="2064"/>
                  <a:ext cx="384" cy="576"/>
                  <a:chOff x="1584" y="2064"/>
                  <a:chExt cx="384" cy="576"/>
                </a:xfrm>
              </p:grpSpPr>
              <p:sp>
                <p:nvSpPr>
                  <p:cNvPr id="42" name="Rectangle 10">
                    <a:extLst>
                      <a:ext uri="{FF2B5EF4-FFF2-40B4-BE49-F238E27FC236}">
                        <a16:creationId xmlns:a16="http://schemas.microsoft.com/office/drawing/2014/main" id="{9B79F82B-2935-8132-B5D3-6A7B214D6593}"/>
                      </a:ext>
                    </a:extLst>
                  </p:cNvPr>
                  <p:cNvSpPr>
                    <a:spLocks noChangeArrowheads="1"/>
                  </p:cNvSpPr>
                  <p:nvPr/>
                </p:nvSpPr>
                <p:spPr bwMode="auto">
                  <a:xfrm>
                    <a:off x="1584" y="2064"/>
                    <a:ext cx="384" cy="57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43" name="Oval 29">
                    <a:extLst>
                      <a:ext uri="{FF2B5EF4-FFF2-40B4-BE49-F238E27FC236}">
                        <a16:creationId xmlns:a16="http://schemas.microsoft.com/office/drawing/2014/main" id="{A227A023-689E-5FD1-B776-55548DAFCBB0}"/>
                      </a:ext>
                    </a:extLst>
                  </p:cNvPr>
                  <p:cNvSpPr>
                    <a:spLocks noChangeArrowheads="1"/>
                  </p:cNvSpPr>
                  <p:nvPr/>
                </p:nvSpPr>
                <p:spPr bwMode="auto">
                  <a:xfrm>
                    <a:off x="1752" y="2169"/>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44" name="Oval 31">
                    <a:extLst>
                      <a:ext uri="{FF2B5EF4-FFF2-40B4-BE49-F238E27FC236}">
                        <a16:creationId xmlns:a16="http://schemas.microsoft.com/office/drawing/2014/main" id="{265128B8-1296-35D2-D145-3455DA86CDEF}"/>
                      </a:ext>
                    </a:extLst>
                  </p:cNvPr>
                  <p:cNvSpPr>
                    <a:spLocks noChangeArrowheads="1"/>
                  </p:cNvSpPr>
                  <p:nvPr/>
                </p:nvSpPr>
                <p:spPr bwMode="auto">
                  <a:xfrm>
                    <a:off x="1752" y="2328"/>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45" name="Oval 32">
                    <a:extLst>
                      <a:ext uri="{FF2B5EF4-FFF2-40B4-BE49-F238E27FC236}">
                        <a16:creationId xmlns:a16="http://schemas.microsoft.com/office/drawing/2014/main" id="{CE4BC3F0-7A5E-D25B-D35C-6C36180D2204}"/>
                      </a:ext>
                    </a:extLst>
                  </p:cNvPr>
                  <p:cNvSpPr>
                    <a:spLocks noChangeArrowheads="1"/>
                  </p:cNvSpPr>
                  <p:nvPr/>
                </p:nvSpPr>
                <p:spPr bwMode="auto">
                  <a:xfrm>
                    <a:off x="1752" y="248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41" name="Text Box 43">
                  <a:extLst>
                    <a:ext uri="{FF2B5EF4-FFF2-40B4-BE49-F238E27FC236}">
                      <a16:creationId xmlns:a16="http://schemas.microsoft.com/office/drawing/2014/main" id="{725C80E7-D0F4-83AC-44CA-10940AC81D26}"/>
                    </a:ext>
                  </a:extLst>
                </p:cNvPr>
                <p:cNvSpPr txBox="1">
                  <a:spLocks noChangeArrowheads="1"/>
                </p:cNvSpPr>
                <p:nvPr/>
              </p:nvSpPr>
              <p:spPr bwMode="auto">
                <a:xfrm>
                  <a:off x="1635" y="2673"/>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4</a:t>
                  </a:r>
                  <a:endParaRPr lang="en-US" b="0">
                    <a:solidFill>
                      <a:srgbClr val="000000"/>
                    </a:solidFill>
                    <a:latin typeface="Helvetica"/>
                  </a:endParaRPr>
                </a:p>
              </p:txBody>
            </p:sp>
          </p:grpSp>
          <p:sp>
            <p:nvSpPr>
              <p:cNvPr id="33" name="Line 49">
                <a:extLst>
                  <a:ext uri="{FF2B5EF4-FFF2-40B4-BE49-F238E27FC236}">
                    <a16:creationId xmlns:a16="http://schemas.microsoft.com/office/drawing/2014/main" id="{15608ECD-FF19-EAF4-426E-586CF5197D61}"/>
                  </a:ext>
                </a:extLst>
              </p:cNvPr>
              <p:cNvSpPr>
                <a:spLocks noChangeShapeType="1"/>
              </p:cNvSpPr>
              <p:nvPr/>
            </p:nvSpPr>
            <p:spPr bwMode="auto">
              <a:xfrm flipV="1">
                <a:off x="377" y="1186"/>
                <a:ext cx="141" cy="234"/>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4" name="Line 50">
                <a:extLst>
                  <a:ext uri="{FF2B5EF4-FFF2-40B4-BE49-F238E27FC236}">
                    <a16:creationId xmlns:a16="http://schemas.microsoft.com/office/drawing/2014/main" id="{E96A8B6F-ED45-009A-7EA3-DE6A71D040DD}"/>
                  </a:ext>
                </a:extLst>
              </p:cNvPr>
              <p:cNvSpPr>
                <a:spLocks noChangeShapeType="1"/>
              </p:cNvSpPr>
              <p:nvPr/>
            </p:nvSpPr>
            <p:spPr bwMode="auto">
              <a:xfrm>
                <a:off x="526" y="1028"/>
                <a:ext cx="326" cy="406"/>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5" name="Line 51">
                <a:extLst>
                  <a:ext uri="{FF2B5EF4-FFF2-40B4-BE49-F238E27FC236}">
                    <a16:creationId xmlns:a16="http://schemas.microsoft.com/office/drawing/2014/main" id="{C005FD05-D167-8CF9-4BCA-6052CD0B78F7}"/>
                  </a:ext>
                </a:extLst>
              </p:cNvPr>
              <p:cNvSpPr>
                <a:spLocks noChangeShapeType="1"/>
              </p:cNvSpPr>
              <p:nvPr/>
            </p:nvSpPr>
            <p:spPr bwMode="auto">
              <a:xfrm flipV="1">
                <a:off x="1051" y="1201"/>
                <a:ext cx="148" cy="247"/>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6" name="Line 58">
                <a:extLst>
                  <a:ext uri="{FF2B5EF4-FFF2-40B4-BE49-F238E27FC236}">
                    <a16:creationId xmlns:a16="http://schemas.microsoft.com/office/drawing/2014/main" id="{A634B1C6-3B12-8F6C-8968-6DB89D9E10C6}"/>
                  </a:ext>
                </a:extLst>
              </p:cNvPr>
              <p:cNvSpPr>
                <a:spLocks noChangeShapeType="1"/>
              </p:cNvSpPr>
              <p:nvPr/>
            </p:nvSpPr>
            <p:spPr bwMode="auto">
              <a:xfrm>
                <a:off x="1226" y="1030"/>
                <a:ext cx="229" cy="390"/>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7" name="Line 59">
                <a:extLst>
                  <a:ext uri="{FF2B5EF4-FFF2-40B4-BE49-F238E27FC236}">
                    <a16:creationId xmlns:a16="http://schemas.microsoft.com/office/drawing/2014/main" id="{FDFFDDB2-F9D3-0828-8628-55C5F7AFEA88}"/>
                  </a:ext>
                </a:extLst>
              </p:cNvPr>
              <p:cNvSpPr>
                <a:spLocks noChangeShapeType="1"/>
              </p:cNvSpPr>
              <p:nvPr/>
            </p:nvSpPr>
            <p:spPr bwMode="auto">
              <a:xfrm flipH="1" flipV="1">
                <a:off x="393" y="1789"/>
                <a:ext cx="261" cy="363"/>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8" name="Line 60">
                <a:extLst>
                  <a:ext uri="{FF2B5EF4-FFF2-40B4-BE49-F238E27FC236}">
                    <a16:creationId xmlns:a16="http://schemas.microsoft.com/office/drawing/2014/main" id="{E879363F-2E5B-B384-8027-BCFDC0BC95A5}"/>
                  </a:ext>
                </a:extLst>
              </p:cNvPr>
              <p:cNvSpPr>
                <a:spLocks noChangeShapeType="1"/>
              </p:cNvSpPr>
              <p:nvPr/>
            </p:nvSpPr>
            <p:spPr bwMode="auto">
              <a:xfrm flipV="1">
                <a:off x="660" y="1793"/>
                <a:ext cx="236" cy="512"/>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9" name="Line 250">
                <a:extLst>
                  <a:ext uri="{FF2B5EF4-FFF2-40B4-BE49-F238E27FC236}">
                    <a16:creationId xmlns:a16="http://schemas.microsoft.com/office/drawing/2014/main" id="{C2EBE246-A51C-7B6F-4C6A-1080DF67E910}"/>
                  </a:ext>
                </a:extLst>
              </p:cNvPr>
              <p:cNvSpPr>
                <a:spLocks noChangeShapeType="1"/>
              </p:cNvSpPr>
              <p:nvPr/>
            </p:nvSpPr>
            <p:spPr bwMode="auto">
              <a:xfrm flipV="1">
                <a:off x="1452" y="1799"/>
                <a:ext cx="31" cy="363"/>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grpSp>
      <p:graphicFrame>
        <p:nvGraphicFramePr>
          <p:cNvPr id="3" name="Content Placeholder 5">
            <a:extLst>
              <a:ext uri="{FF2B5EF4-FFF2-40B4-BE49-F238E27FC236}">
                <a16:creationId xmlns:a16="http://schemas.microsoft.com/office/drawing/2014/main" id="{6D328820-49E3-C3FC-CCC6-3BAC32D490AC}"/>
              </a:ext>
            </a:extLst>
          </p:cNvPr>
          <p:cNvGraphicFramePr>
            <a:graphicFrameLocks/>
          </p:cNvGraphicFramePr>
          <p:nvPr>
            <p:extLst>
              <p:ext uri="{D42A27DB-BD31-4B8C-83A1-F6EECF244321}">
                <p14:modId xmlns:p14="http://schemas.microsoft.com/office/powerpoint/2010/main" val="3255195105"/>
              </p:ext>
            </p:extLst>
          </p:nvPr>
        </p:nvGraphicFramePr>
        <p:xfrm>
          <a:off x="6208995" y="4108529"/>
          <a:ext cx="2654405" cy="198120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1619986141"/>
                    </a:ext>
                  </a:extLst>
                </a:gridCol>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endParaRPr lang="en-SE" sz="2000"/>
                    </a:p>
                  </a:txBody>
                  <a:tcPr/>
                </a:tc>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2</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T3</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T2</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3030728590"/>
                  </a:ext>
                </a:extLst>
              </a:tr>
              <a:tr h="370840">
                <a:tc>
                  <a:txBody>
                    <a:bodyPr/>
                    <a:lstStyle/>
                    <a:p>
                      <a:pPr algn="ctr"/>
                      <a:r>
                        <a:rPr lang="en-GB" sz="2000" dirty="0"/>
                        <a:t>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3263484799"/>
                  </a:ext>
                </a:extLst>
              </a:tr>
            </a:tbl>
          </a:graphicData>
        </a:graphic>
      </p:graphicFrame>
      <p:sp>
        <p:nvSpPr>
          <p:cNvPr id="7" name="TextBox 6">
            <a:extLst>
              <a:ext uri="{FF2B5EF4-FFF2-40B4-BE49-F238E27FC236}">
                <a16:creationId xmlns:a16="http://schemas.microsoft.com/office/drawing/2014/main" id="{DAEBDBC6-4FA8-FE20-F780-F5BEB4B2C332}"/>
              </a:ext>
            </a:extLst>
          </p:cNvPr>
          <p:cNvSpPr txBox="1"/>
          <p:nvPr/>
        </p:nvSpPr>
        <p:spPr>
          <a:xfrm>
            <a:off x="6808472" y="3689677"/>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spTree>
    <p:extLst>
      <p:ext uri="{BB962C8B-B14F-4D97-AF65-F5344CB8AC3E}">
        <p14:creationId xmlns:p14="http://schemas.microsoft.com/office/powerpoint/2010/main" val="179799264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EFE93-9149-92AE-D148-8B611DD836F0}"/>
              </a:ext>
            </a:extLst>
          </p:cNvPr>
          <p:cNvSpPr>
            <a:spLocks noGrp="1"/>
          </p:cNvSpPr>
          <p:nvPr>
            <p:ph type="title"/>
          </p:nvPr>
        </p:nvSpPr>
        <p:spPr/>
        <p:txBody>
          <a:bodyPr/>
          <a:lstStyle/>
          <a:p>
            <a:r>
              <a:rPr lang="en-GB" dirty="0"/>
              <a:t>Q5 Scheduling (30 pts)</a:t>
            </a:r>
            <a:endParaRPr lang="en-SE" dirty="0"/>
          </a:p>
        </p:txBody>
      </p:sp>
      <p:sp>
        <p:nvSpPr>
          <p:cNvPr id="3" name="Content Placeholder 2">
            <a:extLst>
              <a:ext uri="{FF2B5EF4-FFF2-40B4-BE49-F238E27FC236}">
                <a16:creationId xmlns:a16="http://schemas.microsoft.com/office/drawing/2014/main" id="{49781846-D55A-1F28-A078-01396BEBA91F}"/>
              </a:ext>
            </a:extLst>
          </p:cNvPr>
          <p:cNvSpPr>
            <a:spLocks noGrp="1"/>
          </p:cNvSpPr>
          <p:nvPr>
            <p:ph idx="1"/>
          </p:nvPr>
        </p:nvSpPr>
        <p:spPr>
          <a:xfrm>
            <a:off x="419449" y="990601"/>
            <a:ext cx="11336392" cy="5221358"/>
          </a:xfrm>
        </p:spPr>
        <p:txBody>
          <a:bodyPr>
            <a:normAutofit fontScale="92500" lnSpcReduction="20000"/>
          </a:bodyPr>
          <a:lstStyle/>
          <a:p>
            <a:r>
              <a:rPr lang="en-GB" dirty="0"/>
              <a:t>a) (10 pts) Consider the sequence of processes with CPU burst time in parentheses: P1(10ms), P2(2ms), P3(2ms) arriving at time 0 in the order of P1, P2, P3. Calculate the average response time under 1) First Come, First Served (FCFS). 2) Shortest Job First (SJF). 3) Shortest Remaining Time First (SRTF). 4) Round-Robin (RR) with time quantum 2. 5) Fixed-Priority scheduling with the priority ordering P3&gt;P2&gt;P1. (There is no need to draw the Gantt chart, but please show the response time of each process R1, R2, R3 and calculate R=(R1+R2+R3)/3.)</a:t>
            </a:r>
          </a:p>
          <a:p>
            <a:r>
              <a:rPr lang="en-GB" dirty="0"/>
              <a:t>ANS: </a:t>
            </a:r>
          </a:p>
          <a:p>
            <a:r>
              <a:rPr lang="en-GB" dirty="0"/>
              <a:t>FCFS: P1-&gt;P2-&gt;P3, R=(10+12+14)/3=12</a:t>
            </a:r>
          </a:p>
          <a:p>
            <a:r>
              <a:rPr lang="en-GB" dirty="0"/>
              <a:t>SJF: P1-&gt;P2-&gt;P3, R=(10+12+14)/3=12</a:t>
            </a:r>
          </a:p>
          <a:p>
            <a:r>
              <a:rPr lang="en-GB" dirty="0"/>
              <a:t>SRTF: P2-&gt;P3-&gt;P1 or P3-&gt;P2-&gt;P1, R=(14+2+4)/3=6.7 </a:t>
            </a:r>
          </a:p>
          <a:p>
            <a:r>
              <a:rPr lang="en-GB" dirty="0"/>
              <a:t>RR: P1(2)-&gt;P2-&gt;P3-&gt;P1(8): R=(14+4+6)/3=8 </a:t>
            </a:r>
          </a:p>
          <a:p>
            <a:r>
              <a:rPr lang="en-GB" dirty="0"/>
              <a:t>FP: P3-&gt;P2-&gt;P1, R=(14+2+4)/3=6.7</a:t>
            </a:r>
            <a:endParaRPr lang="en-SE" dirty="0"/>
          </a:p>
        </p:txBody>
      </p:sp>
    </p:spTree>
    <p:extLst>
      <p:ext uri="{BB962C8B-B14F-4D97-AF65-F5344CB8AC3E}">
        <p14:creationId xmlns:p14="http://schemas.microsoft.com/office/powerpoint/2010/main" val="3647870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EE1AB-C87A-2313-2E11-B7685DDA73FC}"/>
              </a:ext>
            </a:extLst>
          </p:cNvPr>
          <p:cNvSpPr>
            <a:spLocks noGrp="1"/>
          </p:cNvSpPr>
          <p:nvPr>
            <p:ph type="title"/>
          </p:nvPr>
        </p:nvSpPr>
        <p:spPr/>
        <p:txBody>
          <a:bodyPr/>
          <a:lstStyle/>
          <a:p>
            <a:r>
              <a:rPr lang="en-GB" dirty="0"/>
              <a:t>Q5 Scheduling (30 pts) Morning Section</a:t>
            </a:r>
            <a:endParaRPr lang="en-SE" dirty="0"/>
          </a:p>
        </p:txBody>
      </p:sp>
      <p:sp>
        <p:nvSpPr>
          <p:cNvPr id="3" name="Content Placeholder 2">
            <a:extLst>
              <a:ext uri="{FF2B5EF4-FFF2-40B4-BE49-F238E27FC236}">
                <a16:creationId xmlns:a16="http://schemas.microsoft.com/office/drawing/2014/main" id="{A1FD238B-FB4B-8B61-540B-5586589EE7AD}"/>
              </a:ext>
            </a:extLst>
          </p:cNvPr>
          <p:cNvSpPr>
            <a:spLocks noGrp="1"/>
          </p:cNvSpPr>
          <p:nvPr>
            <p:ph idx="1"/>
          </p:nvPr>
        </p:nvSpPr>
        <p:spPr>
          <a:xfrm>
            <a:off x="419449" y="1073427"/>
            <a:ext cx="11336392" cy="2965173"/>
          </a:xfrm>
        </p:spPr>
        <p:txBody>
          <a:bodyPr>
            <a:normAutofit fontScale="92500"/>
          </a:bodyPr>
          <a:lstStyle/>
          <a:p>
            <a:r>
              <a:rPr lang="en-GB" dirty="0"/>
              <a:t>b) (20 pts) Consider the set of 2 processes whose arrival time and CPU/IO burst times are given below. For each scheduling algorithm (FCFS, SJF, SRTF, RR, Fixed-Priority (FP)), draw the Gantt chart by filling in the table with the PID that runs in each time slot, and calculate the response time for each process, and the average response time. For RR scheduling, the time quantum is 1. For FP scheduling, assign P2 (PID 2) higher priority than P1 (PID 1). If a time slot is idle with no active process executing, then fill in X. (Except for any possible idle time slots at the end of schedule, leave them empty and do not fill in X.)</a:t>
            </a:r>
          </a:p>
          <a:p>
            <a:endParaRPr lang="en-SE" dirty="0"/>
          </a:p>
        </p:txBody>
      </p:sp>
      <p:graphicFrame>
        <p:nvGraphicFramePr>
          <p:cNvPr id="4" name="表格 6">
            <a:extLst>
              <a:ext uri="{FF2B5EF4-FFF2-40B4-BE49-F238E27FC236}">
                <a16:creationId xmlns:a16="http://schemas.microsoft.com/office/drawing/2014/main" id="{AC72AD58-1CD9-7CAF-9CA5-739E444C958A}"/>
              </a:ext>
            </a:extLst>
          </p:cNvPr>
          <p:cNvGraphicFramePr>
            <a:graphicFrameLocks noGrp="1"/>
          </p:cNvGraphicFramePr>
          <p:nvPr>
            <p:extLst>
              <p:ext uri="{D42A27DB-BD31-4B8C-83A1-F6EECF244321}">
                <p14:modId xmlns:p14="http://schemas.microsoft.com/office/powerpoint/2010/main" val="60793654"/>
              </p:ext>
            </p:extLst>
          </p:nvPr>
        </p:nvGraphicFramePr>
        <p:xfrm>
          <a:off x="812800" y="4236720"/>
          <a:ext cx="10696101" cy="2011680"/>
        </p:xfrm>
        <a:graphic>
          <a:graphicData uri="http://schemas.openxmlformats.org/drawingml/2006/table">
            <a:tbl>
              <a:tblPr firstRow="1" bandRow="1">
                <a:tableStyleId>{5940675A-B579-460E-94D1-54222C63F5DA}</a:tableStyleId>
              </a:tblPr>
              <a:tblGrid>
                <a:gridCol w="725174">
                  <a:extLst>
                    <a:ext uri="{9D8B030D-6E8A-4147-A177-3AD203B41FA5}">
                      <a16:colId xmlns:a16="http://schemas.microsoft.com/office/drawing/2014/main" val="3897766631"/>
                    </a:ext>
                  </a:extLst>
                </a:gridCol>
                <a:gridCol w="873393">
                  <a:extLst>
                    <a:ext uri="{9D8B030D-6E8A-4147-A177-3AD203B41FA5}">
                      <a16:colId xmlns:a16="http://schemas.microsoft.com/office/drawing/2014/main" val="3306942541"/>
                    </a:ext>
                  </a:extLst>
                </a:gridCol>
                <a:gridCol w="873393">
                  <a:extLst>
                    <a:ext uri="{9D8B030D-6E8A-4147-A177-3AD203B41FA5}">
                      <a16:colId xmlns:a16="http://schemas.microsoft.com/office/drawing/2014/main" val="3517187588"/>
                    </a:ext>
                  </a:extLst>
                </a:gridCol>
                <a:gridCol w="873393">
                  <a:extLst>
                    <a:ext uri="{9D8B030D-6E8A-4147-A177-3AD203B41FA5}">
                      <a16:colId xmlns:a16="http://schemas.microsoft.com/office/drawing/2014/main" val="2248621"/>
                    </a:ext>
                  </a:extLst>
                </a:gridCol>
                <a:gridCol w="873393">
                  <a:extLst>
                    <a:ext uri="{9D8B030D-6E8A-4147-A177-3AD203B41FA5}">
                      <a16:colId xmlns:a16="http://schemas.microsoft.com/office/drawing/2014/main" val="2712044097"/>
                    </a:ext>
                  </a:extLst>
                </a:gridCol>
                <a:gridCol w="1295471">
                  <a:extLst>
                    <a:ext uri="{9D8B030D-6E8A-4147-A177-3AD203B41FA5}">
                      <a16:colId xmlns:a16="http://schemas.microsoft.com/office/drawing/2014/main" val="3323698870"/>
                    </a:ext>
                  </a:extLst>
                </a:gridCol>
                <a:gridCol w="1295471">
                  <a:extLst>
                    <a:ext uri="{9D8B030D-6E8A-4147-A177-3AD203B41FA5}">
                      <a16:colId xmlns:a16="http://schemas.microsoft.com/office/drawing/2014/main" val="3121262138"/>
                    </a:ext>
                  </a:extLst>
                </a:gridCol>
                <a:gridCol w="1295471">
                  <a:extLst>
                    <a:ext uri="{9D8B030D-6E8A-4147-A177-3AD203B41FA5}">
                      <a16:colId xmlns:a16="http://schemas.microsoft.com/office/drawing/2014/main" val="2066430354"/>
                    </a:ext>
                  </a:extLst>
                </a:gridCol>
                <a:gridCol w="1295471">
                  <a:extLst>
                    <a:ext uri="{9D8B030D-6E8A-4147-A177-3AD203B41FA5}">
                      <a16:colId xmlns:a16="http://schemas.microsoft.com/office/drawing/2014/main" val="2713544356"/>
                    </a:ext>
                  </a:extLst>
                </a:gridCol>
                <a:gridCol w="1295471">
                  <a:extLst>
                    <a:ext uri="{9D8B030D-6E8A-4147-A177-3AD203B41FA5}">
                      <a16:colId xmlns:a16="http://schemas.microsoft.com/office/drawing/2014/main" val="2313460819"/>
                    </a:ext>
                  </a:extLst>
                </a:gridCol>
              </a:tblGrid>
              <a:tr h="324415">
                <a:tc>
                  <a:txBody>
                    <a:bodyPr/>
                    <a:lstStyle/>
                    <a:p>
                      <a:pPr algn="r"/>
                      <a:r>
                        <a:rPr lang="en-US" b="0" dirty="0">
                          <a:solidFill>
                            <a:schemeClr val="tx1"/>
                          </a:solidFill>
                        </a:rPr>
                        <a:t>PID</a:t>
                      </a:r>
                    </a:p>
                  </a:txBody>
                  <a:tcPr/>
                </a:tc>
                <a:tc>
                  <a:txBody>
                    <a:bodyPr/>
                    <a:lstStyle/>
                    <a:p>
                      <a:pPr algn="r"/>
                      <a:r>
                        <a:rPr lang="en-US" altLang="zh-CN" b="0" dirty="0" err="1">
                          <a:solidFill>
                            <a:schemeClr val="tx1"/>
                          </a:solidFill>
                        </a:rPr>
                        <a:t>Arriv</a:t>
                      </a:r>
                      <a:r>
                        <a:rPr lang="en-US" altLang="zh-CN" b="0" dirty="0">
                          <a:solidFill>
                            <a:schemeClr val="tx1"/>
                          </a:solidFill>
                        </a:rPr>
                        <a:t>.</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GB" altLang="zh-CN" b="0" dirty="0">
                          <a:solidFill>
                            <a:schemeClr val="tx1"/>
                          </a:solidFill>
                        </a:rPr>
                        <a:t>CPU Burst</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IO Burst</a:t>
                      </a:r>
                    </a:p>
                  </a:txBody>
                  <a:tcPr/>
                </a:tc>
                <a:tc>
                  <a:txBody>
                    <a:bodyPr/>
                    <a:lstStyle/>
                    <a:p>
                      <a:pPr algn="r"/>
                      <a:r>
                        <a:rPr lang="en-GB" altLang="zh-CN" b="0" dirty="0">
                          <a:solidFill>
                            <a:schemeClr val="tx1"/>
                          </a:solidFill>
                        </a:rPr>
                        <a:t>CPU Burst</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FCFS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SJF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SRTF </a:t>
                      </a:r>
                      <a:r>
                        <a:rPr lang="en-GB" altLang="zh-CN" b="0" dirty="0">
                          <a:solidFill>
                            <a:schemeClr val="tx1"/>
                          </a:solidFill>
                        </a:rPr>
                        <a:t>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RR </a:t>
                      </a:r>
                      <a:r>
                        <a:rPr lang="en-GB" altLang="zh-CN" b="0" dirty="0">
                          <a:solidFill>
                            <a:schemeClr val="tx1"/>
                          </a:solidFill>
                        </a:rPr>
                        <a:t>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FP </a:t>
                      </a:r>
                      <a:r>
                        <a:rPr lang="en-GB" altLang="zh-CN" b="0" dirty="0">
                          <a:solidFill>
                            <a:schemeClr val="tx1"/>
                          </a:solidFill>
                        </a:rPr>
                        <a:t>Resp.  Time</a:t>
                      </a:r>
                      <a:endParaRPr lang="en-US" b="0" dirty="0">
                        <a:solidFill>
                          <a:schemeClr val="tx1"/>
                        </a:solidFill>
                      </a:endParaRPr>
                    </a:p>
                  </a:txBody>
                  <a:tcPr marL="45720" marR="45720"/>
                </a:tc>
                <a:extLst>
                  <a:ext uri="{0D108BD9-81ED-4DB2-BD59-A6C34878D82A}">
                    <a16:rowId xmlns:a16="http://schemas.microsoft.com/office/drawing/2014/main" val="2434307852"/>
                  </a:ext>
                </a:extLst>
              </a:tr>
              <a:tr h="324415">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altLang="zh-CN" dirty="0">
                          <a:solidFill>
                            <a:schemeClr val="tx1"/>
                          </a:solidFill>
                        </a:rPr>
                        <a:t>0</a:t>
                      </a:r>
                      <a:endParaRPr lang="en-US" dirty="0">
                        <a:solidFill>
                          <a:schemeClr val="tx1"/>
                        </a:solidFill>
                      </a:endParaRPr>
                    </a:p>
                  </a:txBody>
                  <a:tcPr/>
                </a:tc>
                <a:tc>
                  <a:txBody>
                    <a:bodyPr/>
                    <a:lstStyle/>
                    <a:p>
                      <a:pPr algn="r"/>
                      <a:r>
                        <a:rPr lang="en-US" altLang="zh-CN" strike="noStrike" dirty="0">
                          <a:solidFill>
                            <a:schemeClr val="tx1"/>
                          </a:solidFill>
                        </a:rPr>
                        <a:t>3</a:t>
                      </a:r>
                      <a:endParaRPr lang="en-US" strike="noStrike" dirty="0">
                        <a:solidFill>
                          <a:schemeClr val="tx1"/>
                        </a:solidFill>
                      </a:endParaRPr>
                    </a:p>
                  </a:txBody>
                  <a:tcPr/>
                </a:tc>
                <a:tc>
                  <a:txBody>
                    <a:bodyPr/>
                    <a:lstStyle/>
                    <a:p>
                      <a:pPr algn="r"/>
                      <a:r>
                        <a:rPr lang="en-US" dirty="0">
                          <a:solidFill>
                            <a:schemeClr val="tx1"/>
                          </a:solidFill>
                        </a:rPr>
                        <a:t>2</a:t>
                      </a:r>
                    </a:p>
                  </a:txBody>
                  <a:tcPr/>
                </a:tc>
                <a:tc>
                  <a:txBody>
                    <a:bodyPr/>
                    <a:lstStyle/>
                    <a:p>
                      <a:pPr algn="r"/>
                      <a:r>
                        <a:rPr lang="en-US" altLang="zh-CN" strike="noStrike" dirty="0">
                          <a:solidFill>
                            <a:schemeClr val="tx1"/>
                          </a:solidFill>
                        </a:rPr>
                        <a:t>4</a:t>
                      </a:r>
                      <a:endParaRPr lang="en-US" strike="noStrike" dirty="0">
                        <a:solidFill>
                          <a:schemeClr val="tx1"/>
                        </a:solidFill>
                      </a:endParaRPr>
                    </a:p>
                  </a:txBody>
                  <a:tcPr/>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extLst>
                  <a:ext uri="{0D108BD9-81ED-4DB2-BD59-A6C34878D82A}">
                    <a16:rowId xmlns:a16="http://schemas.microsoft.com/office/drawing/2014/main" val="2311278232"/>
                  </a:ext>
                </a:extLst>
              </a:tr>
              <a:tr h="30917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2</a:t>
                      </a:r>
                      <a:endParaRPr lang="en-US" dirty="0">
                        <a:solidFill>
                          <a:schemeClr val="tx1"/>
                        </a:solidFill>
                      </a:endParaRPr>
                    </a:p>
                  </a:txBody>
                  <a:tcPr/>
                </a:tc>
                <a:tc>
                  <a:txBody>
                    <a:bodyPr/>
                    <a:lstStyle/>
                    <a:p>
                      <a:pPr algn="r"/>
                      <a:r>
                        <a:rPr lang="en-US" altLang="zh-CN" baseline="0" dirty="0">
                          <a:solidFill>
                            <a:schemeClr val="tx1"/>
                          </a:solidFill>
                        </a:rPr>
                        <a:t>1</a:t>
                      </a:r>
                      <a:endParaRPr lang="en-US" baseline="0" dirty="0">
                        <a:solidFill>
                          <a:schemeClr val="tx1"/>
                        </a:solidFill>
                      </a:endParaRPr>
                    </a:p>
                  </a:txBody>
                  <a:tcPr/>
                </a:tc>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dirty="0">
                          <a:solidFill>
                            <a:schemeClr val="tx1"/>
                          </a:solidFill>
                        </a:rPr>
                        <a:t>2</a:t>
                      </a:r>
                    </a:p>
                  </a:txBody>
                  <a:tcPr/>
                </a:tc>
                <a:tc>
                  <a:txBody>
                    <a:bodyPr/>
                    <a:lstStyle/>
                    <a:p>
                      <a:pPr algn="r"/>
                      <a:r>
                        <a:rPr lang="en-US" altLang="zh-CN" dirty="0">
                          <a:solidFill>
                            <a:schemeClr val="tx1"/>
                          </a:solidFill>
                        </a:rPr>
                        <a:t>2</a:t>
                      </a: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extLst>
                  <a:ext uri="{0D108BD9-81ED-4DB2-BD59-A6C34878D82A}">
                    <a16:rowId xmlns:a16="http://schemas.microsoft.com/office/drawing/2014/main" val="1749603488"/>
                  </a:ext>
                </a:extLst>
              </a:tr>
              <a:tr h="309175">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marL="0" marR="0" lvl="0" indent="0" algn="r"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txBody>
                  <a:tcPr/>
                </a:tc>
                <a:extLst>
                  <a:ext uri="{0D108BD9-81ED-4DB2-BD59-A6C34878D82A}">
                    <a16:rowId xmlns:a16="http://schemas.microsoft.com/office/drawing/2014/main" val="2879113726"/>
                  </a:ext>
                </a:extLst>
              </a:tr>
            </a:tbl>
          </a:graphicData>
        </a:graphic>
      </p:graphicFrame>
    </p:spTree>
    <p:extLst>
      <p:ext uri="{BB962C8B-B14F-4D97-AF65-F5344CB8AC3E}">
        <p14:creationId xmlns:p14="http://schemas.microsoft.com/office/powerpoint/2010/main" val="1169143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EF1B59-79DC-106C-228B-EBE81B0F2B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60F62E-1AB9-3B3E-5F25-073059F42A49}"/>
              </a:ext>
            </a:extLst>
          </p:cNvPr>
          <p:cNvSpPr>
            <a:spLocks noGrp="1"/>
          </p:cNvSpPr>
          <p:nvPr>
            <p:ph type="title"/>
          </p:nvPr>
        </p:nvSpPr>
        <p:spPr/>
        <p:txBody>
          <a:bodyPr/>
          <a:lstStyle/>
          <a:p>
            <a:r>
              <a:rPr lang="en-GB" dirty="0"/>
              <a:t>Q5 Scheduling (30 pts) </a:t>
            </a:r>
            <a:r>
              <a:rPr lang="en-GB"/>
              <a:t>Morning Section ANS</a:t>
            </a:r>
            <a:endParaRPr lang="en-SE" dirty="0"/>
          </a:p>
        </p:txBody>
      </p:sp>
      <p:graphicFrame>
        <p:nvGraphicFramePr>
          <p:cNvPr id="11" name="Table 10">
            <a:extLst>
              <a:ext uri="{FF2B5EF4-FFF2-40B4-BE49-F238E27FC236}">
                <a16:creationId xmlns:a16="http://schemas.microsoft.com/office/drawing/2014/main" id="{08A073DF-4025-206A-D5DC-C709D3ED570D}"/>
              </a:ext>
            </a:extLst>
          </p:cNvPr>
          <p:cNvGraphicFramePr>
            <a:graphicFrameLocks noGrp="1"/>
          </p:cNvGraphicFramePr>
          <p:nvPr/>
        </p:nvGraphicFramePr>
        <p:xfrm>
          <a:off x="3048000" y="3581400"/>
          <a:ext cx="6959328" cy="1854200"/>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733727588"/>
                    </a:ext>
                  </a:extLst>
                </a:gridCol>
                <a:gridCol w="510094">
                  <a:extLst>
                    <a:ext uri="{9D8B030D-6E8A-4147-A177-3AD203B41FA5}">
                      <a16:colId xmlns:a16="http://schemas.microsoft.com/office/drawing/2014/main" val="2602592049"/>
                    </a:ext>
                  </a:extLst>
                </a:gridCol>
                <a:gridCol w="510094">
                  <a:extLst>
                    <a:ext uri="{9D8B030D-6E8A-4147-A177-3AD203B41FA5}">
                      <a16:colId xmlns:a16="http://schemas.microsoft.com/office/drawing/2014/main" val="3575549038"/>
                    </a:ext>
                  </a:extLst>
                </a:gridCol>
                <a:gridCol w="510094">
                  <a:extLst>
                    <a:ext uri="{9D8B030D-6E8A-4147-A177-3AD203B41FA5}">
                      <a16:colId xmlns:a16="http://schemas.microsoft.com/office/drawing/2014/main" val="831617333"/>
                    </a:ext>
                  </a:extLst>
                </a:gridCol>
                <a:gridCol w="510094">
                  <a:extLst>
                    <a:ext uri="{9D8B030D-6E8A-4147-A177-3AD203B41FA5}">
                      <a16:colId xmlns:a16="http://schemas.microsoft.com/office/drawing/2014/main" val="3218967563"/>
                    </a:ext>
                  </a:extLst>
                </a:gridCol>
                <a:gridCol w="510094">
                  <a:extLst>
                    <a:ext uri="{9D8B030D-6E8A-4147-A177-3AD203B41FA5}">
                      <a16:colId xmlns:a16="http://schemas.microsoft.com/office/drawing/2014/main" val="3594834760"/>
                    </a:ext>
                  </a:extLst>
                </a:gridCol>
                <a:gridCol w="510094">
                  <a:extLst>
                    <a:ext uri="{9D8B030D-6E8A-4147-A177-3AD203B41FA5}">
                      <a16:colId xmlns:a16="http://schemas.microsoft.com/office/drawing/2014/main" val="2682597463"/>
                    </a:ext>
                  </a:extLst>
                </a:gridCol>
                <a:gridCol w="510094">
                  <a:extLst>
                    <a:ext uri="{9D8B030D-6E8A-4147-A177-3AD203B41FA5}">
                      <a16:colId xmlns:a16="http://schemas.microsoft.com/office/drawing/2014/main" val="3439388444"/>
                    </a:ext>
                  </a:extLst>
                </a:gridCol>
                <a:gridCol w="510094">
                  <a:extLst>
                    <a:ext uri="{9D8B030D-6E8A-4147-A177-3AD203B41FA5}">
                      <a16:colId xmlns:a16="http://schemas.microsoft.com/office/drawing/2014/main" val="3670994415"/>
                    </a:ext>
                  </a:extLst>
                </a:gridCol>
                <a:gridCol w="510094">
                  <a:extLst>
                    <a:ext uri="{9D8B030D-6E8A-4147-A177-3AD203B41FA5}">
                      <a16:colId xmlns:a16="http://schemas.microsoft.com/office/drawing/2014/main" val="3264987435"/>
                    </a:ext>
                  </a:extLst>
                </a:gridCol>
                <a:gridCol w="510094">
                  <a:extLst>
                    <a:ext uri="{9D8B030D-6E8A-4147-A177-3AD203B41FA5}">
                      <a16:colId xmlns:a16="http://schemas.microsoft.com/office/drawing/2014/main" val="2607637358"/>
                    </a:ext>
                  </a:extLst>
                </a:gridCol>
                <a:gridCol w="510094">
                  <a:extLst>
                    <a:ext uri="{9D8B030D-6E8A-4147-A177-3AD203B41FA5}">
                      <a16:colId xmlns:a16="http://schemas.microsoft.com/office/drawing/2014/main" val="4040844026"/>
                    </a:ext>
                  </a:extLst>
                </a:gridCol>
                <a:gridCol w="510094">
                  <a:extLst>
                    <a:ext uri="{9D8B030D-6E8A-4147-A177-3AD203B41FA5}">
                      <a16:colId xmlns:a16="http://schemas.microsoft.com/office/drawing/2014/main" val="1571313798"/>
                    </a:ext>
                  </a:extLst>
                </a:gridCol>
              </a:tblGrid>
              <a:tr h="370840">
                <a:tc>
                  <a:txBody>
                    <a:bodyPr/>
                    <a:lstStyle/>
                    <a:p>
                      <a:r>
                        <a:rPr lang="en-GB" dirty="0"/>
                        <a:t>FCFS</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X</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endParaRPr lang="en-SE" dirty="0"/>
                    </a:p>
                  </a:txBody>
                  <a:tcPr/>
                </a:tc>
                <a:extLst>
                  <a:ext uri="{0D108BD9-81ED-4DB2-BD59-A6C34878D82A}">
                    <a16:rowId xmlns:a16="http://schemas.microsoft.com/office/drawing/2014/main" val="2765478547"/>
                  </a:ext>
                </a:extLst>
              </a:tr>
              <a:tr h="370840">
                <a:tc>
                  <a:txBody>
                    <a:bodyPr/>
                    <a:lstStyle/>
                    <a:p>
                      <a:r>
                        <a:rPr lang="en-GB" dirty="0"/>
                        <a:t>SJF</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X</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endParaRPr lang="en-SE" dirty="0"/>
                    </a:p>
                  </a:txBody>
                  <a:tcPr/>
                </a:tc>
                <a:extLst>
                  <a:ext uri="{0D108BD9-81ED-4DB2-BD59-A6C34878D82A}">
                    <a16:rowId xmlns:a16="http://schemas.microsoft.com/office/drawing/2014/main" val="3821195699"/>
                  </a:ext>
                </a:extLst>
              </a:tr>
              <a:tr h="370840">
                <a:tc>
                  <a:txBody>
                    <a:bodyPr/>
                    <a:lstStyle/>
                    <a:p>
                      <a:r>
                        <a:rPr lang="en-GB" dirty="0"/>
                        <a:t>SRTF</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695064754"/>
                  </a:ext>
                </a:extLst>
              </a:tr>
              <a:tr h="370840">
                <a:tc>
                  <a:txBody>
                    <a:bodyPr/>
                    <a:lstStyle/>
                    <a:p>
                      <a:r>
                        <a:rPr lang="en-GB" dirty="0"/>
                        <a:t>RR</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362492301"/>
                  </a:ext>
                </a:extLst>
              </a:tr>
              <a:tr h="370840">
                <a:tc>
                  <a:txBody>
                    <a:bodyPr/>
                    <a:lstStyle/>
                    <a:p>
                      <a:r>
                        <a:rPr lang="en-GB" dirty="0"/>
                        <a:t>FP</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3825211520"/>
                  </a:ext>
                </a:extLst>
              </a:tr>
            </a:tbl>
          </a:graphicData>
        </a:graphic>
      </p:graphicFrame>
      <p:graphicFrame>
        <p:nvGraphicFramePr>
          <p:cNvPr id="12" name="Table 11">
            <a:extLst>
              <a:ext uri="{FF2B5EF4-FFF2-40B4-BE49-F238E27FC236}">
                <a16:creationId xmlns:a16="http://schemas.microsoft.com/office/drawing/2014/main" id="{CE3DD9EB-FD58-16F2-EAEA-34E94188869C}"/>
              </a:ext>
            </a:extLst>
          </p:cNvPr>
          <p:cNvGraphicFramePr>
            <a:graphicFrameLocks noGrp="1"/>
          </p:cNvGraphicFramePr>
          <p:nvPr/>
        </p:nvGraphicFramePr>
        <p:xfrm>
          <a:off x="2808642" y="5417884"/>
          <a:ext cx="7361291" cy="370840"/>
        </p:xfrm>
        <a:graphic>
          <a:graphicData uri="http://schemas.openxmlformats.org/drawingml/2006/table">
            <a:tbl>
              <a:tblPr firstRow="1" bandRow="1">
                <a:tableStyleId>{2D5ABB26-0587-4C30-8999-92F81FD0307C}</a:tableStyleId>
              </a:tblPr>
              <a:tblGrid>
                <a:gridCol w="839540">
                  <a:extLst>
                    <a:ext uri="{9D8B030D-6E8A-4147-A177-3AD203B41FA5}">
                      <a16:colId xmlns:a16="http://schemas.microsoft.com/office/drawing/2014/main" val="733727588"/>
                    </a:ext>
                  </a:extLst>
                </a:gridCol>
                <a:gridCol w="510909">
                  <a:extLst>
                    <a:ext uri="{9D8B030D-6E8A-4147-A177-3AD203B41FA5}">
                      <a16:colId xmlns:a16="http://schemas.microsoft.com/office/drawing/2014/main" val="2602592049"/>
                    </a:ext>
                  </a:extLst>
                </a:gridCol>
                <a:gridCol w="510909">
                  <a:extLst>
                    <a:ext uri="{9D8B030D-6E8A-4147-A177-3AD203B41FA5}">
                      <a16:colId xmlns:a16="http://schemas.microsoft.com/office/drawing/2014/main" val="3575549038"/>
                    </a:ext>
                  </a:extLst>
                </a:gridCol>
                <a:gridCol w="510909">
                  <a:extLst>
                    <a:ext uri="{9D8B030D-6E8A-4147-A177-3AD203B41FA5}">
                      <a16:colId xmlns:a16="http://schemas.microsoft.com/office/drawing/2014/main" val="831617333"/>
                    </a:ext>
                  </a:extLst>
                </a:gridCol>
                <a:gridCol w="390843">
                  <a:extLst>
                    <a:ext uri="{9D8B030D-6E8A-4147-A177-3AD203B41FA5}">
                      <a16:colId xmlns:a16="http://schemas.microsoft.com/office/drawing/2014/main" val="3218967563"/>
                    </a:ext>
                  </a:extLst>
                </a:gridCol>
                <a:gridCol w="510909">
                  <a:extLst>
                    <a:ext uri="{9D8B030D-6E8A-4147-A177-3AD203B41FA5}">
                      <a16:colId xmlns:a16="http://schemas.microsoft.com/office/drawing/2014/main" val="3594834760"/>
                    </a:ext>
                  </a:extLst>
                </a:gridCol>
                <a:gridCol w="510909">
                  <a:extLst>
                    <a:ext uri="{9D8B030D-6E8A-4147-A177-3AD203B41FA5}">
                      <a16:colId xmlns:a16="http://schemas.microsoft.com/office/drawing/2014/main" val="2682597463"/>
                    </a:ext>
                  </a:extLst>
                </a:gridCol>
                <a:gridCol w="510909">
                  <a:extLst>
                    <a:ext uri="{9D8B030D-6E8A-4147-A177-3AD203B41FA5}">
                      <a16:colId xmlns:a16="http://schemas.microsoft.com/office/drawing/2014/main" val="3439388444"/>
                    </a:ext>
                  </a:extLst>
                </a:gridCol>
                <a:gridCol w="510909">
                  <a:extLst>
                    <a:ext uri="{9D8B030D-6E8A-4147-A177-3AD203B41FA5}">
                      <a16:colId xmlns:a16="http://schemas.microsoft.com/office/drawing/2014/main" val="3670994415"/>
                    </a:ext>
                  </a:extLst>
                </a:gridCol>
                <a:gridCol w="510909">
                  <a:extLst>
                    <a:ext uri="{9D8B030D-6E8A-4147-A177-3AD203B41FA5}">
                      <a16:colId xmlns:a16="http://schemas.microsoft.com/office/drawing/2014/main" val="3264987435"/>
                    </a:ext>
                  </a:extLst>
                </a:gridCol>
                <a:gridCol w="510909">
                  <a:extLst>
                    <a:ext uri="{9D8B030D-6E8A-4147-A177-3AD203B41FA5}">
                      <a16:colId xmlns:a16="http://schemas.microsoft.com/office/drawing/2014/main" val="2607637358"/>
                    </a:ext>
                  </a:extLst>
                </a:gridCol>
                <a:gridCol w="510909">
                  <a:extLst>
                    <a:ext uri="{9D8B030D-6E8A-4147-A177-3AD203B41FA5}">
                      <a16:colId xmlns:a16="http://schemas.microsoft.com/office/drawing/2014/main" val="4040844026"/>
                    </a:ext>
                  </a:extLst>
                </a:gridCol>
                <a:gridCol w="510909">
                  <a:extLst>
                    <a:ext uri="{9D8B030D-6E8A-4147-A177-3AD203B41FA5}">
                      <a16:colId xmlns:a16="http://schemas.microsoft.com/office/drawing/2014/main" val="1571313798"/>
                    </a:ext>
                  </a:extLst>
                </a:gridCol>
                <a:gridCol w="510909">
                  <a:extLst>
                    <a:ext uri="{9D8B030D-6E8A-4147-A177-3AD203B41FA5}">
                      <a16:colId xmlns:a16="http://schemas.microsoft.com/office/drawing/2014/main" val="931111055"/>
                    </a:ext>
                  </a:extLst>
                </a:gridCol>
              </a:tblGrid>
              <a:tr h="370840">
                <a:tc>
                  <a:txBody>
                    <a:bodyPr/>
                    <a:lstStyle/>
                    <a:p>
                      <a:r>
                        <a:rPr lang="en-GB" dirty="0"/>
                        <a:t>Time </a:t>
                      </a:r>
                      <a:endParaRPr lang="en-SE" dirty="0"/>
                    </a:p>
                  </a:txBody>
                  <a:tcPr/>
                </a:tc>
                <a:tc>
                  <a:txBody>
                    <a:bodyPr/>
                    <a:lstStyle/>
                    <a:p>
                      <a:pPr algn="ctr"/>
                      <a:r>
                        <a:rPr lang="en-GB" dirty="0"/>
                        <a:t>0</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4</a:t>
                      </a:r>
                      <a:endParaRPr lang="en-SE" dirty="0"/>
                    </a:p>
                  </a:txBody>
                  <a:tcPr/>
                </a:tc>
                <a:tc>
                  <a:txBody>
                    <a:bodyPr/>
                    <a:lstStyle/>
                    <a:p>
                      <a:pPr algn="ctr"/>
                      <a:r>
                        <a:rPr lang="en-GB" dirty="0"/>
                        <a:t>5</a:t>
                      </a:r>
                      <a:endParaRPr lang="en-SE" dirty="0"/>
                    </a:p>
                  </a:txBody>
                  <a:tcPr/>
                </a:tc>
                <a:tc>
                  <a:txBody>
                    <a:bodyPr/>
                    <a:lstStyle/>
                    <a:p>
                      <a:pPr algn="ctr"/>
                      <a:r>
                        <a:rPr lang="en-GB" dirty="0"/>
                        <a:t>6</a:t>
                      </a:r>
                      <a:endParaRPr lang="en-SE" dirty="0"/>
                    </a:p>
                  </a:txBody>
                  <a:tcPr/>
                </a:tc>
                <a:tc>
                  <a:txBody>
                    <a:bodyPr/>
                    <a:lstStyle/>
                    <a:p>
                      <a:pPr algn="ctr"/>
                      <a:r>
                        <a:rPr lang="en-GB" dirty="0"/>
                        <a:t>7</a:t>
                      </a:r>
                      <a:endParaRPr lang="en-SE" dirty="0"/>
                    </a:p>
                  </a:txBody>
                  <a:tcPr/>
                </a:tc>
                <a:tc>
                  <a:txBody>
                    <a:bodyPr/>
                    <a:lstStyle/>
                    <a:p>
                      <a:pPr algn="ctr"/>
                      <a:r>
                        <a:rPr lang="en-GB" dirty="0"/>
                        <a:t>8</a:t>
                      </a:r>
                      <a:endParaRPr lang="en-SE" dirty="0"/>
                    </a:p>
                  </a:txBody>
                  <a:tcPr/>
                </a:tc>
                <a:tc>
                  <a:txBody>
                    <a:bodyPr/>
                    <a:lstStyle/>
                    <a:p>
                      <a:pPr algn="ctr"/>
                      <a:r>
                        <a:rPr lang="en-GB" dirty="0"/>
                        <a:t>9</a:t>
                      </a:r>
                      <a:endParaRPr lang="en-SE" dirty="0"/>
                    </a:p>
                  </a:txBody>
                  <a:tcPr/>
                </a:tc>
                <a:tc>
                  <a:txBody>
                    <a:bodyPr/>
                    <a:lstStyle/>
                    <a:p>
                      <a:pPr algn="ctr"/>
                      <a:r>
                        <a:rPr lang="en-GB" dirty="0"/>
                        <a:t>10</a:t>
                      </a:r>
                      <a:endParaRPr lang="en-SE" dirty="0"/>
                    </a:p>
                  </a:txBody>
                  <a:tcPr/>
                </a:tc>
                <a:tc>
                  <a:txBody>
                    <a:bodyPr/>
                    <a:lstStyle/>
                    <a:p>
                      <a:pPr algn="ctr"/>
                      <a:r>
                        <a:rPr lang="en-GB" dirty="0"/>
                        <a:t>11</a:t>
                      </a:r>
                      <a:endParaRPr lang="en-SE" dirty="0"/>
                    </a:p>
                  </a:txBody>
                  <a:tcPr/>
                </a:tc>
                <a:tc>
                  <a:txBody>
                    <a:bodyPr/>
                    <a:lstStyle/>
                    <a:p>
                      <a:pPr algn="ctr"/>
                      <a:r>
                        <a:rPr lang="en-GB" dirty="0"/>
                        <a:t>12</a:t>
                      </a:r>
                      <a:endParaRPr lang="en-SE" dirty="0"/>
                    </a:p>
                  </a:txBody>
                  <a:tcPr/>
                </a:tc>
                <a:extLst>
                  <a:ext uri="{0D108BD9-81ED-4DB2-BD59-A6C34878D82A}">
                    <a16:rowId xmlns:a16="http://schemas.microsoft.com/office/drawing/2014/main" val="1169300345"/>
                  </a:ext>
                </a:extLst>
              </a:tr>
            </a:tbl>
          </a:graphicData>
        </a:graphic>
      </p:graphicFrame>
      <p:sp>
        <p:nvSpPr>
          <p:cNvPr id="14" name="Content Placeholder 2">
            <a:extLst>
              <a:ext uri="{FF2B5EF4-FFF2-40B4-BE49-F238E27FC236}">
                <a16:creationId xmlns:a16="http://schemas.microsoft.com/office/drawing/2014/main" id="{140245B2-C716-41B6-DE74-93781D131C08}"/>
              </a:ext>
            </a:extLst>
          </p:cNvPr>
          <p:cNvSpPr txBox="1">
            <a:spLocks/>
          </p:cNvSpPr>
          <p:nvPr/>
        </p:nvSpPr>
        <p:spPr bwMode="auto">
          <a:xfrm>
            <a:off x="5852101" y="5788724"/>
            <a:ext cx="1676400" cy="39557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lnSpcReduction="10000"/>
          </a:bodyPr>
          <a:lstStyle>
            <a:lvl1pPr marL="285750" indent="-285750" algn="l" rtl="0" eaLnBrk="0" fontAlgn="base" hangingPunct="0">
              <a:lnSpc>
                <a:spcPct val="90000"/>
              </a:lnSpc>
              <a:spcBef>
                <a:spcPct val="30000"/>
              </a:spcBef>
              <a:spcAft>
                <a:spcPct val="0"/>
              </a:spcAft>
              <a:buSzPct val="100000"/>
              <a:buChar char="•"/>
              <a:defRPr sz="2800" b="0" i="0">
                <a:solidFill>
                  <a:schemeClr val="tx1"/>
                </a:solidFill>
                <a:latin typeface="Gill Sans" panose="020B0502020104020203"/>
                <a:ea typeface="Gill Sans" panose="020B0502020104020203"/>
                <a:cs typeface="Gill Sans" panose="020B0502020104020203"/>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sz="2400" kern="0"/>
              <a:t>Gantt Chart</a:t>
            </a:r>
            <a:endParaRPr lang="en-SE" sz="2400" kern="0" dirty="0"/>
          </a:p>
        </p:txBody>
      </p:sp>
      <p:cxnSp>
        <p:nvCxnSpPr>
          <p:cNvPr id="16" name="Straight Arrow Connector 15">
            <a:extLst>
              <a:ext uri="{FF2B5EF4-FFF2-40B4-BE49-F238E27FC236}">
                <a16:creationId xmlns:a16="http://schemas.microsoft.com/office/drawing/2014/main" id="{AC2421C8-7F16-690E-6F33-C5FB694F87C4}"/>
              </a:ext>
            </a:extLst>
          </p:cNvPr>
          <p:cNvCxnSpPr>
            <a:cxnSpLocks/>
          </p:cNvCxnSpPr>
          <p:nvPr/>
        </p:nvCxnSpPr>
        <p:spPr bwMode="auto">
          <a:xfrm flipV="1">
            <a:off x="3946943" y="5750755"/>
            <a:ext cx="0" cy="485455"/>
          </a:xfrm>
          <a:prstGeom prst="straightConnector1">
            <a:avLst/>
          </a:prstGeom>
          <a:ln w="19050" cap="flat" cmpd="sng" algn="ctr">
            <a:solidFill>
              <a:schemeClr val="accent1"/>
            </a:solidFill>
            <a:prstDash val="solid"/>
            <a:round/>
            <a:headEnd type="none" w="med" len="med"/>
            <a:tailEnd type="arrow"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17" name="TextBox 16">
            <a:extLst>
              <a:ext uri="{FF2B5EF4-FFF2-40B4-BE49-F238E27FC236}">
                <a16:creationId xmlns:a16="http://schemas.microsoft.com/office/drawing/2014/main" id="{A1F66878-48C8-438C-CFA8-D5ECC1A05865}"/>
              </a:ext>
            </a:extLst>
          </p:cNvPr>
          <p:cNvSpPr txBox="1"/>
          <p:nvPr/>
        </p:nvSpPr>
        <p:spPr>
          <a:xfrm>
            <a:off x="3409534" y="6182598"/>
            <a:ext cx="1013867" cy="369332"/>
          </a:xfrm>
          <a:prstGeom prst="rect">
            <a:avLst/>
          </a:prstGeom>
          <a:noFill/>
        </p:spPr>
        <p:txBody>
          <a:bodyPr wrap="none" rtlCol="0">
            <a:spAutoFit/>
          </a:bodyPr>
          <a:lstStyle/>
          <a:p>
            <a:r>
              <a:rPr lang="en-GB" dirty="0">
                <a:solidFill>
                  <a:schemeClr val="accent1">
                    <a:lumMod val="75000"/>
                  </a:schemeClr>
                </a:solidFill>
                <a:latin typeface="Gill Sans Light"/>
              </a:rPr>
              <a:t>P1 arrival</a:t>
            </a:r>
            <a:endParaRPr lang="en-SE" dirty="0">
              <a:solidFill>
                <a:schemeClr val="accent1">
                  <a:lumMod val="75000"/>
                </a:schemeClr>
              </a:solidFill>
              <a:latin typeface="Gill Sans Light"/>
            </a:endParaRPr>
          </a:p>
        </p:txBody>
      </p:sp>
      <p:cxnSp>
        <p:nvCxnSpPr>
          <p:cNvPr id="18" name="Straight Arrow Connector 17">
            <a:extLst>
              <a:ext uri="{FF2B5EF4-FFF2-40B4-BE49-F238E27FC236}">
                <a16:creationId xmlns:a16="http://schemas.microsoft.com/office/drawing/2014/main" id="{A7119005-B892-66A9-947F-A2095F9034B6}"/>
              </a:ext>
            </a:extLst>
          </p:cNvPr>
          <p:cNvCxnSpPr>
            <a:cxnSpLocks/>
          </p:cNvCxnSpPr>
          <p:nvPr/>
        </p:nvCxnSpPr>
        <p:spPr bwMode="auto">
          <a:xfrm flipV="1">
            <a:off x="4419600" y="5773420"/>
            <a:ext cx="0" cy="259272"/>
          </a:xfrm>
          <a:prstGeom prst="straightConnector1">
            <a:avLst/>
          </a:prstGeom>
          <a:ln w="19050" cap="flat" cmpd="sng" algn="ctr">
            <a:solidFill>
              <a:schemeClr val="accent1"/>
            </a:solidFill>
            <a:prstDash val="solid"/>
            <a:round/>
            <a:headEnd type="none" w="med" len="med"/>
            <a:tailEnd type="arrow"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19" name="TextBox 18">
            <a:extLst>
              <a:ext uri="{FF2B5EF4-FFF2-40B4-BE49-F238E27FC236}">
                <a16:creationId xmlns:a16="http://schemas.microsoft.com/office/drawing/2014/main" id="{DD15438E-48C8-8E01-7B75-8D9ECCD520CF}"/>
              </a:ext>
            </a:extLst>
          </p:cNvPr>
          <p:cNvSpPr txBox="1"/>
          <p:nvPr/>
        </p:nvSpPr>
        <p:spPr>
          <a:xfrm>
            <a:off x="3946943" y="5936929"/>
            <a:ext cx="1013867" cy="369332"/>
          </a:xfrm>
          <a:prstGeom prst="rect">
            <a:avLst/>
          </a:prstGeom>
          <a:noFill/>
        </p:spPr>
        <p:txBody>
          <a:bodyPr wrap="none" rtlCol="0">
            <a:spAutoFit/>
          </a:bodyPr>
          <a:lstStyle/>
          <a:p>
            <a:r>
              <a:rPr lang="en-GB" dirty="0">
                <a:solidFill>
                  <a:schemeClr val="accent1">
                    <a:lumMod val="75000"/>
                  </a:schemeClr>
                </a:solidFill>
                <a:latin typeface="Gill Sans Light"/>
              </a:rPr>
              <a:t>P2 arrival</a:t>
            </a:r>
            <a:endParaRPr lang="en-SE" dirty="0">
              <a:solidFill>
                <a:schemeClr val="accent1">
                  <a:lumMod val="75000"/>
                </a:schemeClr>
              </a:solidFill>
              <a:latin typeface="Gill Sans Light"/>
            </a:endParaRPr>
          </a:p>
        </p:txBody>
      </p:sp>
      <p:graphicFrame>
        <p:nvGraphicFramePr>
          <p:cNvPr id="31" name="表格 6">
            <a:extLst>
              <a:ext uri="{FF2B5EF4-FFF2-40B4-BE49-F238E27FC236}">
                <a16:creationId xmlns:a16="http://schemas.microsoft.com/office/drawing/2014/main" id="{9E00F880-4332-0527-B781-69CC86C21BC5}"/>
              </a:ext>
            </a:extLst>
          </p:cNvPr>
          <p:cNvGraphicFramePr>
            <a:graphicFrameLocks noGrp="1"/>
          </p:cNvGraphicFramePr>
          <p:nvPr/>
        </p:nvGraphicFramePr>
        <p:xfrm>
          <a:off x="762000" y="834005"/>
          <a:ext cx="10825802" cy="2286000"/>
        </p:xfrm>
        <a:graphic>
          <a:graphicData uri="http://schemas.openxmlformats.org/drawingml/2006/table">
            <a:tbl>
              <a:tblPr firstRow="1" bandRow="1">
                <a:tableStyleId>{5940675A-B579-460E-94D1-54222C63F5DA}</a:tableStyleId>
              </a:tblPr>
              <a:tblGrid>
                <a:gridCol w="733967">
                  <a:extLst>
                    <a:ext uri="{9D8B030D-6E8A-4147-A177-3AD203B41FA5}">
                      <a16:colId xmlns:a16="http://schemas.microsoft.com/office/drawing/2014/main" val="3897766631"/>
                    </a:ext>
                  </a:extLst>
                </a:gridCol>
                <a:gridCol w="1121315">
                  <a:extLst>
                    <a:ext uri="{9D8B030D-6E8A-4147-A177-3AD203B41FA5}">
                      <a16:colId xmlns:a16="http://schemas.microsoft.com/office/drawing/2014/main" val="3306942541"/>
                    </a:ext>
                  </a:extLst>
                </a:gridCol>
                <a:gridCol w="1121315">
                  <a:extLst>
                    <a:ext uri="{9D8B030D-6E8A-4147-A177-3AD203B41FA5}">
                      <a16:colId xmlns:a16="http://schemas.microsoft.com/office/drawing/2014/main" val="3517187588"/>
                    </a:ext>
                  </a:extLst>
                </a:gridCol>
                <a:gridCol w="1121315">
                  <a:extLst>
                    <a:ext uri="{9D8B030D-6E8A-4147-A177-3AD203B41FA5}">
                      <a16:colId xmlns:a16="http://schemas.microsoft.com/office/drawing/2014/main" val="2248621"/>
                    </a:ext>
                  </a:extLst>
                </a:gridCol>
                <a:gridCol w="1121315">
                  <a:extLst>
                    <a:ext uri="{9D8B030D-6E8A-4147-A177-3AD203B41FA5}">
                      <a16:colId xmlns:a16="http://schemas.microsoft.com/office/drawing/2014/main" val="2712044097"/>
                    </a:ext>
                  </a:extLst>
                </a:gridCol>
                <a:gridCol w="1121315">
                  <a:extLst>
                    <a:ext uri="{9D8B030D-6E8A-4147-A177-3AD203B41FA5}">
                      <a16:colId xmlns:a16="http://schemas.microsoft.com/office/drawing/2014/main" val="3323698870"/>
                    </a:ext>
                  </a:extLst>
                </a:gridCol>
                <a:gridCol w="1121315">
                  <a:extLst>
                    <a:ext uri="{9D8B030D-6E8A-4147-A177-3AD203B41FA5}">
                      <a16:colId xmlns:a16="http://schemas.microsoft.com/office/drawing/2014/main" val="3121262138"/>
                    </a:ext>
                  </a:extLst>
                </a:gridCol>
                <a:gridCol w="1121315">
                  <a:extLst>
                    <a:ext uri="{9D8B030D-6E8A-4147-A177-3AD203B41FA5}">
                      <a16:colId xmlns:a16="http://schemas.microsoft.com/office/drawing/2014/main" val="2066430354"/>
                    </a:ext>
                  </a:extLst>
                </a:gridCol>
                <a:gridCol w="1121315">
                  <a:extLst>
                    <a:ext uri="{9D8B030D-6E8A-4147-A177-3AD203B41FA5}">
                      <a16:colId xmlns:a16="http://schemas.microsoft.com/office/drawing/2014/main" val="2713544356"/>
                    </a:ext>
                  </a:extLst>
                </a:gridCol>
                <a:gridCol w="1121315">
                  <a:extLst>
                    <a:ext uri="{9D8B030D-6E8A-4147-A177-3AD203B41FA5}">
                      <a16:colId xmlns:a16="http://schemas.microsoft.com/office/drawing/2014/main" val="2313460819"/>
                    </a:ext>
                  </a:extLst>
                </a:gridCol>
              </a:tblGrid>
              <a:tr h="309175">
                <a:tc>
                  <a:txBody>
                    <a:bodyPr/>
                    <a:lstStyle/>
                    <a:p>
                      <a:pPr algn="r"/>
                      <a:r>
                        <a:rPr lang="en-US" b="0" dirty="0">
                          <a:solidFill>
                            <a:schemeClr val="tx1"/>
                          </a:solidFill>
                        </a:rPr>
                        <a:t>PID</a:t>
                      </a:r>
                    </a:p>
                  </a:txBody>
                  <a:tcPr/>
                </a:tc>
                <a:tc>
                  <a:txBody>
                    <a:bodyPr/>
                    <a:lstStyle/>
                    <a:p>
                      <a:pPr algn="r"/>
                      <a:r>
                        <a:rPr lang="en-US" altLang="zh-CN" b="0" dirty="0" err="1">
                          <a:solidFill>
                            <a:schemeClr val="tx1"/>
                          </a:solidFill>
                        </a:rPr>
                        <a:t>Arriv</a:t>
                      </a:r>
                      <a:r>
                        <a:rPr lang="en-US" altLang="zh-CN" b="0" dirty="0">
                          <a:solidFill>
                            <a:schemeClr val="tx1"/>
                          </a:solidFill>
                        </a:rPr>
                        <a:t>.</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GB" altLang="zh-CN" b="0" dirty="0">
                          <a:solidFill>
                            <a:schemeClr val="tx1"/>
                          </a:solidFill>
                        </a:rPr>
                        <a:t>CPU Burst</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IO Burst</a:t>
                      </a:r>
                    </a:p>
                  </a:txBody>
                  <a:tcPr/>
                </a:tc>
                <a:tc>
                  <a:txBody>
                    <a:bodyPr/>
                    <a:lstStyle/>
                    <a:p>
                      <a:pPr algn="r"/>
                      <a:r>
                        <a:rPr lang="en-GB" altLang="zh-CN" b="0" dirty="0">
                          <a:solidFill>
                            <a:schemeClr val="tx1"/>
                          </a:solidFill>
                        </a:rPr>
                        <a:t>CPU Burst</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FCFS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SJF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SRTF </a:t>
                      </a:r>
                      <a:r>
                        <a:rPr lang="en-GB" altLang="zh-CN" b="0" dirty="0">
                          <a:solidFill>
                            <a:schemeClr val="tx1"/>
                          </a:solidFill>
                        </a:rPr>
                        <a:t>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RR </a:t>
                      </a:r>
                      <a:r>
                        <a:rPr lang="en-GB" altLang="zh-CN" b="0" dirty="0">
                          <a:solidFill>
                            <a:schemeClr val="tx1"/>
                          </a:solidFill>
                        </a:rPr>
                        <a:t>Resp.  Time</a:t>
                      </a:r>
                      <a:endParaRPr lang="en-US" b="0" dirty="0">
                        <a:solidFill>
                          <a:schemeClr val="tx1"/>
                        </a:solidFill>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FP </a:t>
                      </a:r>
                      <a:r>
                        <a:rPr lang="en-GB" altLang="zh-CN" b="0" dirty="0">
                          <a:solidFill>
                            <a:schemeClr val="tx1"/>
                          </a:solidFill>
                        </a:rPr>
                        <a:t>Resp.  Time</a:t>
                      </a:r>
                      <a:endParaRPr lang="en-US" b="0" dirty="0">
                        <a:solidFill>
                          <a:schemeClr val="tx1"/>
                        </a:solidFill>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endParaRPr>
                    </a:p>
                  </a:txBody>
                  <a:tcPr marL="45720" marR="45720"/>
                </a:tc>
                <a:extLst>
                  <a:ext uri="{0D108BD9-81ED-4DB2-BD59-A6C34878D82A}">
                    <a16:rowId xmlns:a16="http://schemas.microsoft.com/office/drawing/2014/main" val="1005546905"/>
                  </a:ext>
                </a:extLst>
              </a:tr>
              <a:tr h="309175">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altLang="zh-CN" dirty="0">
                          <a:solidFill>
                            <a:schemeClr val="tx1"/>
                          </a:solidFill>
                        </a:rPr>
                        <a:t>0</a:t>
                      </a:r>
                      <a:endParaRPr lang="en-US" dirty="0">
                        <a:solidFill>
                          <a:schemeClr val="tx1"/>
                        </a:solidFill>
                      </a:endParaRPr>
                    </a:p>
                  </a:txBody>
                  <a:tcPr/>
                </a:tc>
                <a:tc>
                  <a:txBody>
                    <a:bodyPr/>
                    <a:lstStyle/>
                    <a:p>
                      <a:pPr algn="r"/>
                      <a:r>
                        <a:rPr lang="en-US" altLang="zh-CN" strike="noStrike" dirty="0">
                          <a:solidFill>
                            <a:schemeClr val="tx1"/>
                          </a:solidFill>
                        </a:rPr>
                        <a:t>3</a:t>
                      </a:r>
                      <a:endParaRPr lang="en-US" strike="noStrike" dirty="0">
                        <a:solidFill>
                          <a:schemeClr val="tx1"/>
                        </a:solidFill>
                      </a:endParaRPr>
                    </a:p>
                  </a:txBody>
                  <a:tcPr/>
                </a:tc>
                <a:tc>
                  <a:txBody>
                    <a:bodyPr/>
                    <a:lstStyle/>
                    <a:p>
                      <a:pPr algn="r"/>
                      <a:r>
                        <a:rPr lang="en-US" dirty="0">
                          <a:solidFill>
                            <a:schemeClr val="tx1"/>
                          </a:solidFill>
                        </a:rPr>
                        <a:t>2</a:t>
                      </a:r>
                    </a:p>
                  </a:txBody>
                  <a:tcPr/>
                </a:tc>
                <a:tc>
                  <a:txBody>
                    <a:bodyPr/>
                    <a:lstStyle/>
                    <a:p>
                      <a:pPr algn="r"/>
                      <a:r>
                        <a:rPr lang="en-US" altLang="zh-CN" strike="noStrike" dirty="0">
                          <a:solidFill>
                            <a:schemeClr val="tx1"/>
                          </a:solidFill>
                        </a:rPr>
                        <a:t>4</a:t>
                      </a:r>
                      <a:endParaRPr lang="en-US" strike="noStrike" dirty="0">
                        <a:solidFill>
                          <a:schemeClr val="tx1"/>
                        </a:solidFill>
                      </a:endParaRPr>
                    </a:p>
                  </a:txBody>
                  <a:tcPr/>
                </a:tc>
                <a:tc>
                  <a:txBody>
                    <a:bodyPr/>
                    <a:lstStyle/>
                    <a:p>
                      <a:pPr algn="r"/>
                      <a:r>
                        <a:rPr lang="en-US" strike="noStrike" dirty="0">
                          <a:solidFill>
                            <a:schemeClr val="tx1"/>
                          </a:solidFill>
                        </a:rPr>
                        <a:t>9</a:t>
                      </a:r>
                    </a:p>
                  </a:txBody>
                  <a:tcPr/>
                </a:tc>
                <a:tc>
                  <a:txBody>
                    <a:bodyPr/>
                    <a:lstStyle/>
                    <a:p>
                      <a:pPr algn="r"/>
                      <a:r>
                        <a:rPr lang="en-US" strike="noStrike" dirty="0">
                          <a:solidFill>
                            <a:schemeClr val="tx1"/>
                          </a:solidFill>
                        </a:rPr>
                        <a:t>9</a:t>
                      </a:r>
                    </a:p>
                  </a:txBody>
                  <a:tcPr/>
                </a:tc>
                <a:tc>
                  <a:txBody>
                    <a:bodyPr/>
                    <a:lstStyle/>
                    <a:p>
                      <a:pPr algn="r"/>
                      <a:r>
                        <a:rPr lang="en-US" strike="noStrike" dirty="0">
                          <a:solidFill>
                            <a:schemeClr val="tx1"/>
                          </a:solidFill>
                        </a:rPr>
                        <a:t>10</a:t>
                      </a:r>
                    </a:p>
                  </a:txBody>
                  <a:tcPr/>
                </a:tc>
                <a:tc>
                  <a:txBody>
                    <a:bodyPr/>
                    <a:lstStyle/>
                    <a:p>
                      <a:pPr algn="r"/>
                      <a:r>
                        <a:rPr lang="en-US" strike="noStrike" dirty="0">
                          <a:solidFill>
                            <a:schemeClr val="tx1"/>
                          </a:solidFill>
                        </a:rPr>
                        <a:t>10</a:t>
                      </a:r>
                    </a:p>
                  </a:txBody>
                  <a:tcPr/>
                </a:tc>
                <a:tc>
                  <a:txBody>
                    <a:bodyPr/>
                    <a:lstStyle/>
                    <a:p>
                      <a:pPr algn="r"/>
                      <a:r>
                        <a:rPr lang="en-US" strike="noStrike" dirty="0">
                          <a:solidFill>
                            <a:schemeClr val="tx1"/>
                          </a:solidFill>
                        </a:rPr>
                        <a:t>10</a:t>
                      </a:r>
                    </a:p>
                  </a:txBody>
                  <a:tcPr/>
                </a:tc>
                <a:extLst>
                  <a:ext uri="{0D108BD9-81ED-4DB2-BD59-A6C34878D82A}">
                    <a16:rowId xmlns:a16="http://schemas.microsoft.com/office/drawing/2014/main" val="2311278232"/>
                  </a:ext>
                </a:extLst>
              </a:tr>
              <a:tr h="30917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2</a:t>
                      </a:r>
                      <a:endParaRPr lang="en-US" dirty="0">
                        <a:solidFill>
                          <a:schemeClr val="tx1"/>
                        </a:solidFill>
                      </a:endParaRPr>
                    </a:p>
                  </a:txBody>
                  <a:tcPr/>
                </a:tc>
                <a:tc>
                  <a:txBody>
                    <a:bodyPr/>
                    <a:lstStyle/>
                    <a:p>
                      <a:pPr algn="r"/>
                      <a:r>
                        <a:rPr lang="en-US" altLang="zh-CN" baseline="0" dirty="0">
                          <a:solidFill>
                            <a:schemeClr val="tx1"/>
                          </a:solidFill>
                        </a:rPr>
                        <a:t>1</a:t>
                      </a:r>
                      <a:endParaRPr lang="en-US" baseline="0" dirty="0">
                        <a:solidFill>
                          <a:schemeClr val="tx1"/>
                        </a:solidFill>
                      </a:endParaRPr>
                    </a:p>
                  </a:txBody>
                  <a:tcPr/>
                </a:tc>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dirty="0">
                          <a:solidFill>
                            <a:schemeClr val="tx1"/>
                          </a:solidFill>
                        </a:rPr>
                        <a:t>2</a:t>
                      </a:r>
                    </a:p>
                  </a:txBody>
                  <a:tcPr/>
                </a:tc>
                <a:tc>
                  <a:txBody>
                    <a:bodyPr/>
                    <a:lstStyle/>
                    <a:p>
                      <a:pPr algn="r"/>
                      <a:r>
                        <a:rPr lang="en-US" altLang="zh-CN" dirty="0">
                          <a:solidFill>
                            <a:schemeClr val="tx1"/>
                          </a:solidFill>
                        </a:rPr>
                        <a:t>2</a:t>
                      </a:r>
                      <a:endParaRPr lang="en-US" dirty="0">
                        <a:solidFill>
                          <a:schemeClr val="tx1"/>
                        </a:solidFill>
                      </a:endParaRPr>
                    </a:p>
                  </a:txBody>
                  <a:tcPr/>
                </a:tc>
                <a:tc>
                  <a:txBody>
                    <a:bodyPr/>
                    <a:lstStyle/>
                    <a:p>
                      <a:pPr algn="r"/>
                      <a:r>
                        <a:rPr lang="en-US" dirty="0">
                          <a:solidFill>
                            <a:schemeClr val="tx1"/>
                          </a:solidFill>
                        </a:rPr>
                        <a:t>11</a:t>
                      </a:r>
                    </a:p>
                  </a:txBody>
                  <a:tcPr/>
                </a:tc>
                <a:tc>
                  <a:txBody>
                    <a:bodyPr/>
                    <a:lstStyle/>
                    <a:p>
                      <a:pPr algn="r"/>
                      <a:r>
                        <a:rPr lang="en-US" dirty="0">
                          <a:solidFill>
                            <a:schemeClr val="tx1"/>
                          </a:solidFill>
                        </a:rPr>
                        <a:t>11</a:t>
                      </a:r>
                    </a:p>
                  </a:txBody>
                  <a:tcPr/>
                </a:tc>
                <a:tc>
                  <a:txBody>
                    <a:bodyPr/>
                    <a:lstStyle/>
                    <a:p>
                      <a:pPr algn="r"/>
                      <a:r>
                        <a:rPr lang="en-US" dirty="0">
                          <a:solidFill>
                            <a:schemeClr val="tx1"/>
                          </a:solidFill>
                        </a:rPr>
                        <a:t>6</a:t>
                      </a:r>
                    </a:p>
                  </a:txBody>
                  <a:tcPr/>
                </a:tc>
                <a:tc>
                  <a:txBody>
                    <a:bodyPr/>
                    <a:lstStyle/>
                    <a:p>
                      <a:pPr algn="r"/>
                      <a:r>
                        <a:rPr lang="en-US" dirty="0">
                          <a:solidFill>
                            <a:schemeClr val="tx1"/>
                          </a:solidFill>
                        </a:rPr>
                        <a:t>7</a:t>
                      </a:r>
                    </a:p>
                  </a:txBody>
                  <a:tcPr/>
                </a:tc>
                <a:tc>
                  <a:txBody>
                    <a:bodyPr/>
                    <a:lstStyle/>
                    <a:p>
                      <a:pPr algn="r"/>
                      <a:r>
                        <a:rPr lang="en-US" dirty="0">
                          <a:solidFill>
                            <a:schemeClr val="tx1"/>
                          </a:solidFill>
                        </a:rPr>
                        <a:t>6</a:t>
                      </a:r>
                    </a:p>
                  </a:txBody>
                  <a:tcPr/>
                </a:tc>
                <a:extLst>
                  <a:ext uri="{0D108BD9-81ED-4DB2-BD59-A6C34878D82A}">
                    <a16:rowId xmlns:a16="http://schemas.microsoft.com/office/drawing/2014/main" val="1749603488"/>
                  </a:ext>
                </a:extLst>
              </a:tr>
              <a:tr h="309175">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10</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10</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algn="r"/>
                      <a:r>
                        <a:rPr lang="en-US" dirty="0">
                          <a:solidFill>
                            <a:schemeClr val="tx1"/>
                          </a:solidFill>
                        </a:rPr>
                        <a:t>8</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algn="r"/>
                      <a:r>
                        <a:rPr lang="en-US" dirty="0">
                          <a:solidFill>
                            <a:schemeClr val="tx1"/>
                          </a:solidFill>
                        </a:rPr>
                        <a:t>8.5</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algn="r"/>
                      <a:r>
                        <a:rPr lang="en-US" dirty="0">
                          <a:solidFill>
                            <a:schemeClr val="tx1"/>
                          </a:solidFill>
                        </a:rPr>
                        <a:t>8</a:t>
                      </a:r>
                    </a:p>
                  </a:txBody>
                  <a:tcPr/>
                </a:tc>
                <a:extLst>
                  <a:ext uri="{0D108BD9-81ED-4DB2-BD59-A6C34878D82A}">
                    <a16:rowId xmlns:a16="http://schemas.microsoft.com/office/drawing/2014/main" val="2879113726"/>
                  </a:ext>
                </a:extLst>
              </a:tr>
            </a:tbl>
          </a:graphicData>
        </a:graphic>
      </p:graphicFrame>
    </p:spTree>
    <p:extLst>
      <p:ext uri="{BB962C8B-B14F-4D97-AF65-F5344CB8AC3E}">
        <p14:creationId xmlns:p14="http://schemas.microsoft.com/office/powerpoint/2010/main" val="57047745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5590B-6D90-629D-80B6-3D8DA0390A49}"/>
              </a:ext>
            </a:extLst>
          </p:cNvPr>
          <p:cNvSpPr>
            <a:spLocks noGrp="1"/>
          </p:cNvSpPr>
          <p:nvPr>
            <p:ph type="title"/>
          </p:nvPr>
        </p:nvSpPr>
        <p:spPr/>
        <p:txBody>
          <a:bodyPr/>
          <a:lstStyle/>
          <a:p>
            <a:r>
              <a:rPr lang="en-US" dirty="0"/>
              <a:t>Q1. Multiple-choice. (20 pts)</a:t>
            </a:r>
            <a:endParaRPr lang="en-SE" dirty="0"/>
          </a:p>
        </p:txBody>
      </p:sp>
      <p:sp>
        <p:nvSpPr>
          <p:cNvPr id="3" name="Content Placeholder 2">
            <a:extLst>
              <a:ext uri="{FF2B5EF4-FFF2-40B4-BE49-F238E27FC236}">
                <a16:creationId xmlns:a16="http://schemas.microsoft.com/office/drawing/2014/main" id="{F56FD100-EB30-C0F2-A223-2CDFA7A23848}"/>
              </a:ext>
            </a:extLst>
          </p:cNvPr>
          <p:cNvSpPr>
            <a:spLocks noGrp="1"/>
          </p:cNvSpPr>
          <p:nvPr>
            <p:ph idx="1"/>
          </p:nvPr>
        </p:nvSpPr>
        <p:spPr>
          <a:xfrm>
            <a:off x="533400" y="858078"/>
            <a:ext cx="5562600" cy="5867400"/>
          </a:xfrm>
        </p:spPr>
        <p:txBody>
          <a:bodyPr>
            <a:normAutofit fontScale="62500" lnSpcReduction="20000"/>
          </a:bodyPr>
          <a:lstStyle/>
          <a:p>
            <a:pPr>
              <a:buNone/>
            </a:pPr>
            <a:r>
              <a:rPr lang="en-SE" sz="1800" dirty="0">
                <a:effectLst/>
                <a:latin typeface="Times New Roman" panose="02020603050405020304" pitchFamily="18" charset="0"/>
                <a:ea typeface="SimSun" panose="02010600030101010101" pitchFamily="2" charset="-122"/>
              </a:rPr>
              <a:t>1. What is a process in an operating system?</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A) A static program stored on disk</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B) An active entity with a program counter and stack</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C) A thread of execution</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D) A section of memory</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Answer: B</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 </a:t>
            </a:r>
            <a:endParaRPr lang="en-SE" sz="1800" dirty="0">
              <a:effectLst/>
              <a:latin typeface="Times New Roman" panose="02020603050405020304" pitchFamily="18" charset="0"/>
              <a:ea typeface="Times New Roman" panose="02020603050405020304" pitchFamily="18" charset="0"/>
            </a:endParaRPr>
          </a:p>
          <a:p>
            <a:pPr>
              <a:buNone/>
            </a:pPr>
            <a:r>
              <a:rPr lang="en-US" sz="1800" dirty="0">
                <a:effectLst/>
                <a:latin typeface="Times New Roman" panose="02020603050405020304" pitchFamily="18" charset="0"/>
                <a:ea typeface="SimSun" panose="02010600030101010101" pitchFamily="2" charset="-122"/>
              </a:rPr>
              <a:t>2. What is dual-mode operation in an operating system?</a:t>
            </a:r>
            <a:endParaRPr lang="en-SE" sz="1800" dirty="0">
              <a:effectLst/>
              <a:latin typeface="Times New Roman" panose="02020603050405020304" pitchFamily="18" charset="0"/>
              <a:ea typeface="SimSun" panose="02010600030101010101" pitchFamily="2" charset="-122"/>
            </a:endParaRPr>
          </a:p>
          <a:p>
            <a:pPr>
              <a:buNone/>
            </a:pPr>
            <a:r>
              <a:rPr lang="en-US" sz="1800" dirty="0">
                <a:effectLst/>
                <a:latin typeface="Times New Roman" panose="02020603050405020304" pitchFamily="18" charset="0"/>
                <a:ea typeface="SimSun" panose="02010600030101010101" pitchFamily="2" charset="-122"/>
              </a:rPr>
              <a:t>A) Running two operating systems simultaneously  </a:t>
            </a:r>
            <a:endParaRPr lang="en-SE" sz="1800" dirty="0">
              <a:effectLst/>
              <a:latin typeface="Times New Roman" panose="02020603050405020304" pitchFamily="18" charset="0"/>
              <a:ea typeface="SimSun" panose="02010600030101010101" pitchFamily="2" charset="-122"/>
            </a:endParaRPr>
          </a:p>
          <a:p>
            <a:pPr>
              <a:buNone/>
            </a:pPr>
            <a:r>
              <a:rPr lang="en-US" sz="1800" dirty="0">
                <a:effectLst/>
                <a:latin typeface="Times New Roman" panose="02020603050405020304" pitchFamily="18" charset="0"/>
                <a:ea typeface="SimSun" panose="02010600030101010101" pitchFamily="2" charset="-122"/>
              </a:rPr>
              <a:t>B) Providing two modes: kernel mode and user mode  </a:t>
            </a:r>
            <a:endParaRPr lang="en-SE" sz="1800" dirty="0">
              <a:effectLst/>
              <a:latin typeface="Times New Roman" panose="02020603050405020304" pitchFamily="18" charset="0"/>
              <a:ea typeface="SimSun" panose="02010600030101010101" pitchFamily="2" charset="-122"/>
            </a:endParaRPr>
          </a:p>
          <a:p>
            <a:pPr>
              <a:buNone/>
            </a:pPr>
            <a:r>
              <a:rPr lang="en-US" sz="1800" dirty="0">
                <a:effectLst/>
                <a:latin typeface="Times New Roman" panose="02020603050405020304" pitchFamily="18" charset="0"/>
                <a:ea typeface="SimSun" panose="02010600030101010101" pitchFamily="2" charset="-122"/>
              </a:rPr>
              <a:t>C) Allowing two users to access the same process  </a:t>
            </a:r>
            <a:endParaRPr lang="en-SE" sz="1800" dirty="0">
              <a:effectLst/>
              <a:latin typeface="Times New Roman" panose="02020603050405020304" pitchFamily="18" charset="0"/>
              <a:ea typeface="SimSun" panose="02010600030101010101" pitchFamily="2" charset="-122"/>
            </a:endParaRPr>
          </a:p>
          <a:p>
            <a:pPr>
              <a:buNone/>
            </a:pPr>
            <a:r>
              <a:rPr lang="en-US" sz="1800" dirty="0">
                <a:effectLst/>
                <a:latin typeface="Times New Roman" panose="02020603050405020304" pitchFamily="18" charset="0"/>
                <a:ea typeface="SimSun" panose="02010600030101010101" pitchFamily="2" charset="-122"/>
              </a:rPr>
              <a:t>D) Switching between two CPUs dynamically  </a:t>
            </a:r>
            <a:endParaRPr lang="en-SE" sz="1800" dirty="0">
              <a:effectLst/>
              <a:latin typeface="Times New Roman" panose="02020603050405020304" pitchFamily="18" charset="0"/>
              <a:ea typeface="SimSun" panose="02010600030101010101" pitchFamily="2" charset="-122"/>
            </a:endParaRPr>
          </a:p>
          <a:p>
            <a:pPr>
              <a:buNone/>
            </a:pPr>
            <a:r>
              <a:rPr lang="en-US" sz="1800" dirty="0">
                <a:effectLst/>
                <a:latin typeface="Times New Roman" panose="02020603050405020304" pitchFamily="18" charset="0"/>
                <a:ea typeface="SimSun" panose="02010600030101010101" pitchFamily="2" charset="-122"/>
              </a:rPr>
              <a:t>Answer: B</a:t>
            </a:r>
            <a:endParaRPr lang="en-SE" sz="1800" dirty="0">
              <a:effectLst/>
              <a:latin typeface="Times New Roman" panose="02020603050405020304" pitchFamily="18" charset="0"/>
              <a:ea typeface="SimSun" panose="02010600030101010101" pitchFamily="2" charset="-122"/>
            </a:endParaRPr>
          </a:p>
          <a:p>
            <a:pPr>
              <a:buNone/>
            </a:pPr>
            <a:r>
              <a:rPr lang="en-SE" sz="1800" dirty="0">
                <a:effectLst/>
                <a:latin typeface="Times New Roman" panose="02020603050405020304" pitchFamily="18" charset="0"/>
                <a:ea typeface="SimSun" panose="02010600030101010101" pitchFamily="2" charset="-122"/>
              </a:rPr>
              <a:t> </a:t>
            </a:r>
            <a:endParaRPr lang="en-SE" sz="1800" dirty="0">
              <a:effectLst/>
              <a:latin typeface="Times New Roman" panose="02020603050405020304" pitchFamily="18" charset="0"/>
              <a:ea typeface="Times New Roman" panose="02020603050405020304" pitchFamily="18" charset="0"/>
            </a:endParaRPr>
          </a:p>
          <a:p>
            <a:pPr>
              <a:buNone/>
            </a:pPr>
            <a:r>
              <a:rPr lang="en-US" sz="1800" dirty="0">
                <a:effectLst/>
                <a:latin typeface="Times New Roman" panose="02020603050405020304" pitchFamily="18" charset="0"/>
                <a:ea typeface="SimSun" panose="02010600030101010101" pitchFamily="2" charset="-122"/>
              </a:rPr>
              <a:t>3. What does "protection" in an operating system ensure?</a:t>
            </a:r>
            <a:endParaRPr lang="en-SE" sz="1800" dirty="0">
              <a:effectLst/>
              <a:latin typeface="Times New Roman" panose="02020603050405020304" pitchFamily="18" charset="0"/>
              <a:ea typeface="SimSun" panose="02010600030101010101" pitchFamily="2" charset="-122"/>
            </a:endParaRPr>
          </a:p>
          <a:p>
            <a:pPr>
              <a:buNone/>
            </a:pPr>
            <a:r>
              <a:rPr lang="en-US" sz="1800" dirty="0">
                <a:effectLst/>
                <a:latin typeface="Times New Roman" panose="02020603050405020304" pitchFamily="18" charset="0"/>
                <a:ea typeface="SimSun" panose="02010600030101010101" pitchFamily="2" charset="-122"/>
              </a:rPr>
              <a:t>A) That processes cannot interfere with each other or the OS itself  </a:t>
            </a:r>
            <a:endParaRPr lang="en-SE" sz="1800" dirty="0">
              <a:effectLst/>
              <a:latin typeface="Times New Roman" panose="02020603050405020304" pitchFamily="18" charset="0"/>
              <a:ea typeface="SimSun" panose="02010600030101010101" pitchFamily="2" charset="-122"/>
            </a:endParaRPr>
          </a:p>
          <a:p>
            <a:pPr>
              <a:buNone/>
            </a:pPr>
            <a:r>
              <a:rPr lang="en-US" sz="1800" dirty="0">
                <a:effectLst/>
                <a:latin typeface="Times New Roman" panose="02020603050405020304" pitchFamily="18" charset="0"/>
                <a:ea typeface="SimSun" panose="02010600030101010101" pitchFamily="2" charset="-122"/>
              </a:rPr>
              <a:t>B) That all applications run in kernel mode for efficiency  </a:t>
            </a:r>
            <a:endParaRPr lang="en-SE" sz="1800" dirty="0">
              <a:effectLst/>
              <a:latin typeface="Times New Roman" panose="02020603050405020304" pitchFamily="18" charset="0"/>
              <a:ea typeface="SimSun" panose="02010600030101010101" pitchFamily="2" charset="-122"/>
            </a:endParaRPr>
          </a:p>
          <a:p>
            <a:pPr>
              <a:buNone/>
            </a:pPr>
            <a:r>
              <a:rPr lang="en-US" sz="1800" dirty="0">
                <a:effectLst/>
                <a:latin typeface="Times New Roman" panose="02020603050405020304" pitchFamily="18" charset="0"/>
                <a:ea typeface="SimSun" panose="02010600030101010101" pitchFamily="2" charset="-122"/>
              </a:rPr>
              <a:t>C) That users have unrestricted access to hardware resources  </a:t>
            </a:r>
            <a:endParaRPr lang="en-SE" sz="1800" dirty="0">
              <a:effectLst/>
              <a:latin typeface="Times New Roman" panose="02020603050405020304" pitchFamily="18" charset="0"/>
              <a:ea typeface="SimSun" panose="02010600030101010101" pitchFamily="2" charset="-122"/>
            </a:endParaRPr>
          </a:p>
          <a:p>
            <a:pPr>
              <a:buNone/>
            </a:pPr>
            <a:r>
              <a:rPr lang="en-US" sz="1800" dirty="0">
                <a:effectLst/>
                <a:latin typeface="Times New Roman" panose="02020603050405020304" pitchFamily="18" charset="0"/>
                <a:ea typeface="SimSun" panose="02010600030101010101" pitchFamily="2" charset="-122"/>
              </a:rPr>
              <a:t>D) That only one application can run at a time on the machine  </a:t>
            </a:r>
            <a:endParaRPr lang="en-SE" sz="1800" dirty="0">
              <a:effectLst/>
              <a:latin typeface="Times New Roman" panose="02020603050405020304" pitchFamily="18" charset="0"/>
              <a:ea typeface="SimSun" panose="02010600030101010101" pitchFamily="2" charset="-122"/>
            </a:endParaRPr>
          </a:p>
          <a:p>
            <a:pPr>
              <a:buNone/>
            </a:pPr>
            <a:r>
              <a:rPr lang="en-US" sz="1800" dirty="0">
                <a:effectLst/>
                <a:latin typeface="Times New Roman" panose="02020603050405020304" pitchFamily="18" charset="0"/>
                <a:ea typeface="SimSun" panose="02010600030101010101" pitchFamily="2" charset="-122"/>
              </a:rPr>
              <a:t>Answer: A</a:t>
            </a:r>
            <a:endParaRPr lang="en-SE" sz="1800" dirty="0">
              <a:effectLst/>
              <a:latin typeface="Times New Roman" panose="02020603050405020304" pitchFamily="18" charset="0"/>
              <a:ea typeface="SimSun" panose="02010600030101010101" pitchFamily="2" charset="-122"/>
            </a:endParaRPr>
          </a:p>
          <a:p>
            <a:pPr>
              <a:buNone/>
            </a:pPr>
            <a:r>
              <a:rPr lang="en-SE" sz="1800" dirty="0">
                <a:effectLst/>
                <a:latin typeface="Times New Roman" panose="02020603050405020304" pitchFamily="18" charset="0"/>
                <a:ea typeface="SimSun" panose="02010600030101010101" pitchFamily="2" charset="-122"/>
              </a:rPr>
              <a:t> </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4. Which of the following is NOT typically included in a process control block (PCB)?</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A) Process ID</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B) Program counter</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C) Source code</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D) Open file descriptors</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Answer: C</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 </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5. What is the purpose of the fork() system call?</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A) To create a new thread</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B) To make a duplicate copy of the calling process</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C) To execute a new program</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D) To terminate a process</a:t>
            </a:r>
            <a:endParaRPr lang="en-SE" sz="1800" dirty="0">
              <a:effectLst/>
              <a:latin typeface="Times New Roman" panose="02020603050405020304" pitchFamily="18" charset="0"/>
              <a:ea typeface="Times New Roman" panose="02020603050405020304" pitchFamily="18" charset="0"/>
            </a:endParaRPr>
          </a:p>
          <a:p>
            <a:pPr marL="0" indent="0">
              <a:buNone/>
            </a:pPr>
            <a:r>
              <a:rPr lang="en-SE" sz="1800" dirty="0">
                <a:effectLst/>
                <a:latin typeface="Times New Roman" panose="02020603050405020304" pitchFamily="18" charset="0"/>
                <a:ea typeface="SimSun" panose="02010600030101010101" pitchFamily="2" charset="-122"/>
              </a:rPr>
              <a:t>Answer: B</a:t>
            </a:r>
            <a:endParaRPr lang="en-SE" dirty="0"/>
          </a:p>
        </p:txBody>
      </p:sp>
      <p:sp>
        <p:nvSpPr>
          <p:cNvPr id="4" name="Content Placeholder 2">
            <a:extLst>
              <a:ext uri="{FF2B5EF4-FFF2-40B4-BE49-F238E27FC236}">
                <a16:creationId xmlns:a16="http://schemas.microsoft.com/office/drawing/2014/main" id="{5A55F1D0-DD70-69ED-0F05-EC076414C748}"/>
              </a:ext>
            </a:extLst>
          </p:cNvPr>
          <p:cNvSpPr txBox="1">
            <a:spLocks/>
          </p:cNvSpPr>
          <p:nvPr/>
        </p:nvSpPr>
        <p:spPr bwMode="auto">
          <a:xfrm>
            <a:off x="6324600" y="838200"/>
            <a:ext cx="5562600" cy="5867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62500" lnSpcReduction="20000"/>
          </a:bodyPr>
          <a:lstStyle>
            <a:lvl1pPr marL="285750" indent="-285750" algn="l" rtl="0" eaLnBrk="0" fontAlgn="base" hangingPunct="0">
              <a:lnSpc>
                <a:spcPct val="90000"/>
              </a:lnSpc>
              <a:spcBef>
                <a:spcPct val="30000"/>
              </a:spcBef>
              <a:spcAft>
                <a:spcPct val="0"/>
              </a:spcAft>
              <a:buSzPct val="100000"/>
              <a:buChar char="•"/>
              <a:defRPr sz="2800" b="0" i="0">
                <a:solidFill>
                  <a:schemeClr val="tx1"/>
                </a:solidFill>
                <a:latin typeface="Gill Sans" panose="020B0502020104020203"/>
                <a:ea typeface="Gill Sans" panose="020B0502020104020203"/>
                <a:cs typeface="Gill Sans" panose="020B0502020104020203"/>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a:buNone/>
            </a:pPr>
            <a:r>
              <a:rPr lang="en-SE" sz="1800" dirty="0">
                <a:effectLst/>
                <a:latin typeface="Times New Roman" panose="02020603050405020304" pitchFamily="18" charset="0"/>
                <a:ea typeface="SimSun" panose="02010600030101010101" pitchFamily="2" charset="-122"/>
              </a:rPr>
              <a:t>6. What is the purpose of the wait() system call?</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A) Puts the calling process to sleep</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B) Waits for any child process to terminate</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C) Waits for any parent process to terminate</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D) Waits for available CPU time</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Answer: B</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 </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7. What is the main difference between a process and a thread?</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A) Processes are in the kernel space, and threads are in the user space</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B) Threads cannot have multiple instances, but processes can</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C) Processes have their own address spaces, while threads can share an address space</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D) Threads are managed by the kernel, while processes are managed by the user</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Answer: C</a:t>
            </a:r>
            <a:endParaRPr lang="en-SE" sz="1800" dirty="0">
              <a:effectLst/>
              <a:latin typeface="Times New Roman" panose="02020603050405020304" pitchFamily="18" charset="0"/>
              <a:ea typeface="Times New Roman" panose="02020603050405020304" pitchFamily="18" charset="0"/>
            </a:endParaRPr>
          </a:p>
          <a:p>
            <a:pPr>
              <a:buNone/>
            </a:pPr>
            <a:r>
              <a:rPr lang="en-SE" sz="1800" dirty="0">
                <a:effectLst/>
                <a:latin typeface="Times New Roman" panose="02020603050405020304" pitchFamily="18" charset="0"/>
                <a:ea typeface="SimSun" panose="02010600030101010101" pitchFamily="2" charset="-122"/>
              </a:rPr>
              <a:t> </a:t>
            </a:r>
            <a:endParaRPr lang="en-SE" sz="1800" dirty="0">
              <a:effectLst/>
              <a:latin typeface="Times New Roman" panose="02020603050405020304" pitchFamily="18" charset="0"/>
              <a:ea typeface="Times New Roman" panose="02020603050405020304" pitchFamily="18" charset="0"/>
            </a:endParaRPr>
          </a:p>
          <a:p>
            <a:pPr>
              <a:buNone/>
            </a:pPr>
            <a:r>
              <a:rPr lang="en-GB" sz="1800" dirty="0">
                <a:effectLst/>
                <a:latin typeface="Times New Roman" panose="02020603050405020304" pitchFamily="18" charset="0"/>
                <a:ea typeface="SimSun" panose="02010600030101010101" pitchFamily="2" charset="-122"/>
              </a:rPr>
              <a:t>8. What prevents starvation in the ticket lock implementation?  </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A) Random backoff  </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B) FIFO queue based on ticket numbers  </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C) Priority inheritance</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D) Timeout mechanisms</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Answer: B</a:t>
            </a:r>
            <a:endParaRPr lang="en-SE" sz="1800" dirty="0">
              <a:effectLst/>
              <a:latin typeface="Times New Roman" panose="02020603050405020304" pitchFamily="18" charset="0"/>
              <a:ea typeface="SimSun" panose="02010600030101010101" pitchFamily="2" charset="-122"/>
            </a:endParaRPr>
          </a:p>
          <a:p>
            <a:pPr>
              <a:buNone/>
            </a:pPr>
            <a:r>
              <a:rPr lang="en-SE" sz="1800" dirty="0">
                <a:effectLst/>
                <a:latin typeface="Times New Roman" panose="02020603050405020304" pitchFamily="18" charset="0"/>
                <a:ea typeface="SimSun" panose="02010600030101010101" pitchFamily="2" charset="-122"/>
              </a:rPr>
              <a:t> </a:t>
            </a:r>
            <a:endParaRPr lang="en-SE" sz="1800" dirty="0">
              <a:effectLst/>
              <a:latin typeface="Times New Roman" panose="02020603050405020304" pitchFamily="18" charset="0"/>
              <a:ea typeface="Times New Roman" panose="02020603050405020304" pitchFamily="18" charset="0"/>
            </a:endParaRPr>
          </a:p>
          <a:p>
            <a:pPr>
              <a:buNone/>
            </a:pPr>
            <a:r>
              <a:rPr lang="en-GB" sz="1800" dirty="0">
                <a:effectLst/>
                <a:latin typeface="Times New Roman" panose="02020603050405020304" pitchFamily="18" charset="0"/>
                <a:ea typeface="SimSun" panose="02010600030101010101" pitchFamily="2" charset="-122"/>
              </a:rPr>
              <a:t>9. What ensures fairness in ticket locks?  </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A) Test-and-Set instruction  </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B) Fetch-and-Add atomic operation  </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C) Compare-and-Swap  </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D) Disabling interrupts  </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Answer: B</a:t>
            </a:r>
            <a:endParaRPr lang="en-SE" sz="1800" dirty="0">
              <a:effectLst/>
              <a:latin typeface="Times New Roman" panose="02020603050405020304" pitchFamily="18" charset="0"/>
              <a:ea typeface="SimSun" panose="02010600030101010101" pitchFamily="2" charset="-122"/>
            </a:endParaRPr>
          </a:p>
          <a:p>
            <a:pPr>
              <a:buNone/>
            </a:pPr>
            <a:r>
              <a:rPr lang="en-SE" sz="1800" dirty="0">
                <a:effectLst/>
                <a:latin typeface="Times New Roman" panose="02020603050405020304" pitchFamily="18" charset="0"/>
                <a:ea typeface="SimSun" panose="02010600030101010101" pitchFamily="2" charset="-122"/>
              </a:rPr>
              <a:t> </a:t>
            </a:r>
            <a:endParaRPr lang="en-SE" sz="1800" dirty="0">
              <a:effectLst/>
              <a:latin typeface="Times New Roman" panose="02020603050405020304" pitchFamily="18" charset="0"/>
              <a:ea typeface="Times New Roman" panose="02020603050405020304" pitchFamily="18" charset="0"/>
            </a:endParaRPr>
          </a:p>
          <a:p>
            <a:pPr>
              <a:buNone/>
            </a:pPr>
            <a:r>
              <a:rPr lang="en-GB" sz="1800" dirty="0">
                <a:effectLst/>
                <a:latin typeface="Times New Roman" panose="02020603050405020304" pitchFamily="18" charset="0"/>
                <a:ea typeface="SimSun" panose="02010600030101010101" pitchFamily="2" charset="-122"/>
              </a:rPr>
              <a:t>10. What happens when </a:t>
            </a:r>
            <a:r>
              <a:rPr lang="en-GB" sz="1800" dirty="0" err="1">
                <a:effectLst/>
                <a:latin typeface="Times New Roman" panose="02020603050405020304" pitchFamily="18" charset="0"/>
                <a:ea typeface="SimSun" panose="02010600030101010101" pitchFamily="2" charset="-122"/>
              </a:rPr>
              <a:t>sem_wait</a:t>
            </a:r>
            <a:r>
              <a:rPr lang="en-GB" sz="1800" dirty="0">
                <a:effectLst/>
                <a:latin typeface="Times New Roman" panose="02020603050405020304" pitchFamily="18" charset="0"/>
                <a:ea typeface="SimSun" panose="02010600030101010101" pitchFamily="2" charset="-122"/>
              </a:rPr>
              <a:t>() is called on a semaphore with value 1?  </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A) Decrements the value to 0 and does not block </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B) Increments the value to 2 and does not block</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C) Blocks until </a:t>
            </a:r>
            <a:r>
              <a:rPr lang="en-GB" sz="1800" dirty="0" err="1">
                <a:effectLst/>
                <a:latin typeface="Times New Roman" panose="02020603050405020304" pitchFamily="18" charset="0"/>
                <a:ea typeface="SimSun" panose="02010600030101010101" pitchFamily="2" charset="-122"/>
              </a:rPr>
              <a:t>sem_post</a:t>
            </a:r>
            <a:r>
              <a:rPr lang="en-GB" sz="1800" dirty="0">
                <a:effectLst/>
                <a:latin typeface="Times New Roman" panose="02020603050405020304" pitchFamily="18" charset="0"/>
                <a:ea typeface="SimSun" panose="02010600030101010101" pitchFamily="2" charset="-122"/>
              </a:rPr>
              <a:t>() is called  </a:t>
            </a:r>
            <a:endParaRPr lang="en-SE" sz="1800" dirty="0">
              <a:effectLst/>
              <a:latin typeface="Times New Roman" panose="02020603050405020304" pitchFamily="18" charset="0"/>
              <a:ea typeface="SimSun" panose="02010600030101010101" pitchFamily="2" charset="-122"/>
            </a:endParaRPr>
          </a:p>
          <a:p>
            <a:pPr>
              <a:buNone/>
            </a:pPr>
            <a:r>
              <a:rPr lang="en-GB" sz="1800" dirty="0">
                <a:effectLst/>
                <a:latin typeface="Times New Roman" panose="02020603050405020304" pitchFamily="18" charset="0"/>
                <a:ea typeface="SimSun" panose="02010600030101010101" pitchFamily="2" charset="-122"/>
              </a:rPr>
              <a:t>D) It does not modify the value and does not block</a:t>
            </a:r>
            <a:endParaRPr lang="en-SE" sz="1800" dirty="0">
              <a:effectLst/>
              <a:latin typeface="Times New Roman" panose="02020603050405020304" pitchFamily="18" charset="0"/>
              <a:ea typeface="SimSun" panose="02010600030101010101" pitchFamily="2" charset="-122"/>
            </a:endParaRPr>
          </a:p>
          <a:p>
            <a:pPr marL="0" indent="0">
              <a:buNone/>
            </a:pPr>
            <a:r>
              <a:rPr lang="en-GB" sz="1800" dirty="0">
                <a:effectLst/>
                <a:latin typeface="Times New Roman" panose="02020603050405020304" pitchFamily="18" charset="0"/>
                <a:ea typeface="SimSun" panose="02010600030101010101" pitchFamily="2" charset="-122"/>
              </a:rPr>
              <a:t>Answer: A</a:t>
            </a:r>
            <a:endParaRPr lang="en-SE" sz="18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59189431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897C06-3F58-8B6A-977E-772CB8FB87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EBF734-872C-7558-86F9-65C5080CA5D6}"/>
              </a:ext>
            </a:extLst>
          </p:cNvPr>
          <p:cNvSpPr>
            <a:spLocks noGrp="1"/>
          </p:cNvSpPr>
          <p:nvPr>
            <p:ph type="title"/>
          </p:nvPr>
        </p:nvSpPr>
        <p:spPr/>
        <p:txBody>
          <a:bodyPr/>
          <a:lstStyle/>
          <a:p>
            <a:r>
              <a:rPr lang="en-GB" dirty="0"/>
              <a:t>Q5 Scheduling (30 pts) Evening Section</a:t>
            </a:r>
            <a:endParaRPr lang="en-SE" dirty="0"/>
          </a:p>
        </p:txBody>
      </p:sp>
      <p:sp>
        <p:nvSpPr>
          <p:cNvPr id="3" name="Content Placeholder 2">
            <a:extLst>
              <a:ext uri="{FF2B5EF4-FFF2-40B4-BE49-F238E27FC236}">
                <a16:creationId xmlns:a16="http://schemas.microsoft.com/office/drawing/2014/main" id="{444B6272-E3BC-E229-F4D0-C1F2156A815F}"/>
              </a:ext>
            </a:extLst>
          </p:cNvPr>
          <p:cNvSpPr>
            <a:spLocks noGrp="1"/>
          </p:cNvSpPr>
          <p:nvPr>
            <p:ph idx="1"/>
          </p:nvPr>
        </p:nvSpPr>
        <p:spPr>
          <a:xfrm>
            <a:off x="419449" y="1073427"/>
            <a:ext cx="11336392" cy="2965173"/>
          </a:xfrm>
        </p:spPr>
        <p:txBody>
          <a:bodyPr>
            <a:normAutofit fontScale="92500"/>
          </a:bodyPr>
          <a:lstStyle/>
          <a:p>
            <a:r>
              <a:rPr lang="en-GB" dirty="0"/>
              <a:t>b) (20 pts) Consider the set of 2 processes whose arrival time and CPU/IO burst times are given below. For each scheduling algorithm (FCFS, SJF, SRTF, RR, Fixed-Priority (FP)), draw the Gantt chart by filling in the table with the PID that runs in each time slot, and calculate the response time for each process, and the average response time. For RR scheduling, the time quantum is 1. For FP scheduling, assign P2 (PID 2) higher priority than P1 (PID 1). If a time slot is idle with no active process executing, then fill in X. (Except for any possible idle time slots at the end of schedule, leave them empty and do not fill in X.)</a:t>
            </a:r>
          </a:p>
          <a:p>
            <a:endParaRPr lang="en-SE" dirty="0"/>
          </a:p>
        </p:txBody>
      </p:sp>
      <p:graphicFrame>
        <p:nvGraphicFramePr>
          <p:cNvPr id="5" name="表格 6">
            <a:extLst>
              <a:ext uri="{FF2B5EF4-FFF2-40B4-BE49-F238E27FC236}">
                <a16:creationId xmlns:a16="http://schemas.microsoft.com/office/drawing/2014/main" id="{FE581428-CD10-3AFB-1BAC-F34640337382}"/>
              </a:ext>
            </a:extLst>
          </p:cNvPr>
          <p:cNvGraphicFramePr>
            <a:graphicFrameLocks noGrp="1"/>
          </p:cNvGraphicFramePr>
          <p:nvPr>
            <p:extLst>
              <p:ext uri="{D42A27DB-BD31-4B8C-83A1-F6EECF244321}">
                <p14:modId xmlns:p14="http://schemas.microsoft.com/office/powerpoint/2010/main" val="2395967683"/>
              </p:ext>
            </p:extLst>
          </p:nvPr>
        </p:nvGraphicFramePr>
        <p:xfrm>
          <a:off x="683099" y="4038600"/>
          <a:ext cx="10825802" cy="2286000"/>
        </p:xfrm>
        <a:graphic>
          <a:graphicData uri="http://schemas.openxmlformats.org/drawingml/2006/table">
            <a:tbl>
              <a:tblPr firstRow="1" bandRow="1">
                <a:tableStyleId>{5940675A-B579-460E-94D1-54222C63F5DA}</a:tableStyleId>
              </a:tblPr>
              <a:tblGrid>
                <a:gridCol w="733967">
                  <a:extLst>
                    <a:ext uri="{9D8B030D-6E8A-4147-A177-3AD203B41FA5}">
                      <a16:colId xmlns:a16="http://schemas.microsoft.com/office/drawing/2014/main" val="3897766631"/>
                    </a:ext>
                  </a:extLst>
                </a:gridCol>
                <a:gridCol w="1121315">
                  <a:extLst>
                    <a:ext uri="{9D8B030D-6E8A-4147-A177-3AD203B41FA5}">
                      <a16:colId xmlns:a16="http://schemas.microsoft.com/office/drawing/2014/main" val="3306942541"/>
                    </a:ext>
                  </a:extLst>
                </a:gridCol>
                <a:gridCol w="1121315">
                  <a:extLst>
                    <a:ext uri="{9D8B030D-6E8A-4147-A177-3AD203B41FA5}">
                      <a16:colId xmlns:a16="http://schemas.microsoft.com/office/drawing/2014/main" val="3517187588"/>
                    </a:ext>
                  </a:extLst>
                </a:gridCol>
                <a:gridCol w="1121315">
                  <a:extLst>
                    <a:ext uri="{9D8B030D-6E8A-4147-A177-3AD203B41FA5}">
                      <a16:colId xmlns:a16="http://schemas.microsoft.com/office/drawing/2014/main" val="2248621"/>
                    </a:ext>
                  </a:extLst>
                </a:gridCol>
                <a:gridCol w="1121315">
                  <a:extLst>
                    <a:ext uri="{9D8B030D-6E8A-4147-A177-3AD203B41FA5}">
                      <a16:colId xmlns:a16="http://schemas.microsoft.com/office/drawing/2014/main" val="2712044097"/>
                    </a:ext>
                  </a:extLst>
                </a:gridCol>
                <a:gridCol w="1121315">
                  <a:extLst>
                    <a:ext uri="{9D8B030D-6E8A-4147-A177-3AD203B41FA5}">
                      <a16:colId xmlns:a16="http://schemas.microsoft.com/office/drawing/2014/main" val="3323698870"/>
                    </a:ext>
                  </a:extLst>
                </a:gridCol>
                <a:gridCol w="1121315">
                  <a:extLst>
                    <a:ext uri="{9D8B030D-6E8A-4147-A177-3AD203B41FA5}">
                      <a16:colId xmlns:a16="http://schemas.microsoft.com/office/drawing/2014/main" val="3121262138"/>
                    </a:ext>
                  </a:extLst>
                </a:gridCol>
                <a:gridCol w="1121315">
                  <a:extLst>
                    <a:ext uri="{9D8B030D-6E8A-4147-A177-3AD203B41FA5}">
                      <a16:colId xmlns:a16="http://schemas.microsoft.com/office/drawing/2014/main" val="2066430354"/>
                    </a:ext>
                  </a:extLst>
                </a:gridCol>
                <a:gridCol w="1121315">
                  <a:extLst>
                    <a:ext uri="{9D8B030D-6E8A-4147-A177-3AD203B41FA5}">
                      <a16:colId xmlns:a16="http://schemas.microsoft.com/office/drawing/2014/main" val="2713544356"/>
                    </a:ext>
                  </a:extLst>
                </a:gridCol>
                <a:gridCol w="1121315">
                  <a:extLst>
                    <a:ext uri="{9D8B030D-6E8A-4147-A177-3AD203B41FA5}">
                      <a16:colId xmlns:a16="http://schemas.microsoft.com/office/drawing/2014/main" val="2313460819"/>
                    </a:ext>
                  </a:extLst>
                </a:gridCol>
              </a:tblGrid>
              <a:tr h="309175">
                <a:tc>
                  <a:txBody>
                    <a:bodyPr/>
                    <a:lstStyle/>
                    <a:p>
                      <a:pPr algn="r"/>
                      <a:r>
                        <a:rPr lang="en-US" b="0" dirty="0">
                          <a:solidFill>
                            <a:schemeClr val="tx1"/>
                          </a:solidFill>
                        </a:rPr>
                        <a:t>PID</a:t>
                      </a:r>
                    </a:p>
                  </a:txBody>
                  <a:tcPr/>
                </a:tc>
                <a:tc>
                  <a:txBody>
                    <a:bodyPr/>
                    <a:lstStyle/>
                    <a:p>
                      <a:pPr algn="r"/>
                      <a:r>
                        <a:rPr lang="en-US" altLang="zh-CN" b="0" dirty="0" err="1">
                          <a:solidFill>
                            <a:schemeClr val="tx1"/>
                          </a:solidFill>
                        </a:rPr>
                        <a:t>Arriv</a:t>
                      </a:r>
                      <a:r>
                        <a:rPr lang="en-US" altLang="zh-CN" b="0" dirty="0">
                          <a:solidFill>
                            <a:schemeClr val="tx1"/>
                          </a:solidFill>
                        </a:rPr>
                        <a:t>.</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GB" altLang="zh-CN" b="0" dirty="0">
                          <a:solidFill>
                            <a:schemeClr val="tx1"/>
                          </a:solidFill>
                        </a:rPr>
                        <a:t>CPU Burst</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IO Burst</a:t>
                      </a:r>
                    </a:p>
                  </a:txBody>
                  <a:tcPr/>
                </a:tc>
                <a:tc>
                  <a:txBody>
                    <a:bodyPr/>
                    <a:lstStyle/>
                    <a:p>
                      <a:pPr algn="r"/>
                      <a:r>
                        <a:rPr lang="en-GB" altLang="zh-CN" b="0" dirty="0">
                          <a:solidFill>
                            <a:schemeClr val="tx1"/>
                          </a:solidFill>
                        </a:rPr>
                        <a:t>CPU Burst</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FCFS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SJF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SRTF </a:t>
                      </a:r>
                      <a:r>
                        <a:rPr lang="en-GB" altLang="zh-CN" b="0" dirty="0">
                          <a:solidFill>
                            <a:schemeClr val="tx1"/>
                          </a:solidFill>
                        </a:rPr>
                        <a:t>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RR </a:t>
                      </a:r>
                      <a:r>
                        <a:rPr lang="en-GB" altLang="zh-CN" b="0" dirty="0">
                          <a:solidFill>
                            <a:schemeClr val="tx1"/>
                          </a:solidFill>
                        </a:rPr>
                        <a:t>Resp.  Time</a:t>
                      </a:r>
                      <a:endParaRPr lang="en-US" b="0" dirty="0">
                        <a:solidFill>
                          <a:schemeClr val="tx1"/>
                        </a:solidFill>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FP </a:t>
                      </a:r>
                      <a:r>
                        <a:rPr lang="en-GB" altLang="zh-CN" b="0" dirty="0">
                          <a:solidFill>
                            <a:schemeClr val="tx1"/>
                          </a:solidFill>
                        </a:rPr>
                        <a:t>Resp.  Time</a:t>
                      </a:r>
                      <a:endParaRPr lang="en-US" b="0" dirty="0">
                        <a:solidFill>
                          <a:schemeClr val="tx1"/>
                        </a:solidFill>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endParaRPr>
                    </a:p>
                  </a:txBody>
                  <a:tcPr marL="45720" marR="45720"/>
                </a:tc>
                <a:extLst>
                  <a:ext uri="{0D108BD9-81ED-4DB2-BD59-A6C34878D82A}">
                    <a16:rowId xmlns:a16="http://schemas.microsoft.com/office/drawing/2014/main" val="1005546905"/>
                  </a:ext>
                </a:extLst>
              </a:tr>
              <a:tr h="324415">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altLang="zh-CN" dirty="0">
                          <a:solidFill>
                            <a:schemeClr val="tx1"/>
                          </a:solidFill>
                        </a:rPr>
                        <a:t>0</a:t>
                      </a:r>
                      <a:endParaRPr lang="en-US" dirty="0">
                        <a:solidFill>
                          <a:schemeClr val="tx1"/>
                        </a:solidFill>
                      </a:endParaRPr>
                    </a:p>
                  </a:txBody>
                  <a:tcPr/>
                </a:tc>
                <a:tc>
                  <a:txBody>
                    <a:bodyPr/>
                    <a:lstStyle/>
                    <a:p>
                      <a:pPr algn="r"/>
                      <a:r>
                        <a:rPr lang="en-US" altLang="zh-CN" strike="noStrike" dirty="0">
                          <a:solidFill>
                            <a:schemeClr val="tx1"/>
                          </a:solidFill>
                        </a:rPr>
                        <a:t>3</a:t>
                      </a:r>
                      <a:endParaRPr lang="en-US" strike="noStrike" dirty="0">
                        <a:solidFill>
                          <a:schemeClr val="tx1"/>
                        </a:solidFill>
                      </a:endParaRPr>
                    </a:p>
                  </a:txBody>
                  <a:tcPr/>
                </a:tc>
                <a:tc>
                  <a:txBody>
                    <a:bodyPr/>
                    <a:lstStyle/>
                    <a:p>
                      <a:pPr algn="r"/>
                      <a:r>
                        <a:rPr lang="en-US" dirty="0">
                          <a:solidFill>
                            <a:schemeClr val="tx1"/>
                          </a:solidFill>
                        </a:rPr>
                        <a:t>2</a:t>
                      </a:r>
                    </a:p>
                  </a:txBody>
                  <a:tcPr/>
                </a:tc>
                <a:tc>
                  <a:txBody>
                    <a:bodyPr/>
                    <a:lstStyle/>
                    <a:p>
                      <a:pPr algn="r"/>
                      <a:r>
                        <a:rPr lang="en-US" altLang="zh-CN" strike="noStrike" dirty="0">
                          <a:solidFill>
                            <a:schemeClr val="tx1"/>
                          </a:solidFill>
                        </a:rPr>
                        <a:t>4</a:t>
                      </a:r>
                      <a:endParaRPr lang="en-US" strike="noStrike" dirty="0">
                        <a:solidFill>
                          <a:schemeClr val="tx1"/>
                        </a:solidFill>
                      </a:endParaRPr>
                    </a:p>
                  </a:txBody>
                  <a:tcPr/>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extLst>
                  <a:ext uri="{0D108BD9-81ED-4DB2-BD59-A6C34878D82A}">
                    <a16:rowId xmlns:a16="http://schemas.microsoft.com/office/drawing/2014/main" val="2311278232"/>
                  </a:ext>
                </a:extLst>
              </a:tr>
              <a:tr h="30917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2</a:t>
                      </a:r>
                      <a:endParaRPr lang="en-US" dirty="0">
                        <a:solidFill>
                          <a:schemeClr val="tx1"/>
                        </a:solidFill>
                      </a:endParaRPr>
                    </a:p>
                  </a:txBody>
                  <a:tcPr/>
                </a:tc>
                <a:tc>
                  <a:txBody>
                    <a:bodyPr/>
                    <a:lstStyle/>
                    <a:p>
                      <a:pPr algn="r"/>
                      <a:r>
                        <a:rPr lang="en-US" altLang="zh-CN" baseline="0" dirty="0">
                          <a:solidFill>
                            <a:schemeClr val="tx1"/>
                          </a:solidFill>
                        </a:rPr>
                        <a:t>1</a:t>
                      </a:r>
                      <a:endParaRPr lang="en-US" baseline="0" dirty="0">
                        <a:solidFill>
                          <a:schemeClr val="tx1"/>
                        </a:solidFill>
                      </a:endParaRPr>
                    </a:p>
                  </a:txBody>
                  <a:tcPr/>
                </a:tc>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dirty="0">
                          <a:solidFill>
                            <a:schemeClr val="tx1"/>
                          </a:solidFill>
                        </a:rPr>
                        <a:t>3</a:t>
                      </a:r>
                    </a:p>
                  </a:txBody>
                  <a:tcPr/>
                </a:tc>
                <a:tc>
                  <a:txBody>
                    <a:bodyPr/>
                    <a:lstStyle/>
                    <a:p>
                      <a:pPr algn="r"/>
                      <a:r>
                        <a:rPr lang="en-US" altLang="zh-CN" dirty="0">
                          <a:solidFill>
                            <a:schemeClr val="tx1"/>
                          </a:solidFill>
                        </a:rPr>
                        <a:t>3</a:t>
                      </a: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extLst>
                  <a:ext uri="{0D108BD9-81ED-4DB2-BD59-A6C34878D82A}">
                    <a16:rowId xmlns:a16="http://schemas.microsoft.com/office/drawing/2014/main" val="1749603488"/>
                  </a:ext>
                </a:extLst>
              </a:tr>
              <a:tr h="309175">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marL="0" marR="0" lvl="0" indent="0" algn="r"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txBody>
                  <a:tcPr/>
                </a:tc>
                <a:extLst>
                  <a:ext uri="{0D108BD9-81ED-4DB2-BD59-A6C34878D82A}">
                    <a16:rowId xmlns:a16="http://schemas.microsoft.com/office/drawing/2014/main" val="2879113726"/>
                  </a:ext>
                </a:extLst>
              </a:tr>
            </a:tbl>
          </a:graphicData>
        </a:graphic>
      </p:graphicFrame>
    </p:spTree>
    <p:extLst>
      <p:ext uri="{BB962C8B-B14F-4D97-AF65-F5344CB8AC3E}">
        <p14:creationId xmlns:p14="http://schemas.microsoft.com/office/powerpoint/2010/main" val="4255828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E90209-7C76-334D-A1F1-A46BA406E6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06C79D-1005-E6BF-C62F-27FB28A2F64B}"/>
              </a:ext>
            </a:extLst>
          </p:cNvPr>
          <p:cNvSpPr>
            <a:spLocks noGrp="1"/>
          </p:cNvSpPr>
          <p:nvPr>
            <p:ph type="title"/>
          </p:nvPr>
        </p:nvSpPr>
        <p:spPr/>
        <p:txBody>
          <a:bodyPr/>
          <a:lstStyle/>
          <a:p>
            <a:r>
              <a:rPr lang="en-GB" dirty="0"/>
              <a:t>Q5 Scheduling (30 pts) Evening Section ANS</a:t>
            </a:r>
            <a:endParaRPr lang="en-SE" dirty="0"/>
          </a:p>
        </p:txBody>
      </p:sp>
      <p:graphicFrame>
        <p:nvGraphicFramePr>
          <p:cNvPr id="11" name="Table 10">
            <a:extLst>
              <a:ext uri="{FF2B5EF4-FFF2-40B4-BE49-F238E27FC236}">
                <a16:creationId xmlns:a16="http://schemas.microsoft.com/office/drawing/2014/main" id="{8CBE2520-DD4D-5745-C735-6CADD48672F2}"/>
              </a:ext>
            </a:extLst>
          </p:cNvPr>
          <p:cNvGraphicFramePr>
            <a:graphicFrameLocks noGrp="1"/>
          </p:cNvGraphicFramePr>
          <p:nvPr/>
        </p:nvGraphicFramePr>
        <p:xfrm>
          <a:off x="3048000" y="3581400"/>
          <a:ext cx="6959328" cy="1854200"/>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733727588"/>
                    </a:ext>
                  </a:extLst>
                </a:gridCol>
                <a:gridCol w="510094">
                  <a:extLst>
                    <a:ext uri="{9D8B030D-6E8A-4147-A177-3AD203B41FA5}">
                      <a16:colId xmlns:a16="http://schemas.microsoft.com/office/drawing/2014/main" val="2602592049"/>
                    </a:ext>
                  </a:extLst>
                </a:gridCol>
                <a:gridCol w="510094">
                  <a:extLst>
                    <a:ext uri="{9D8B030D-6E8A-4147-A177-3AD203B41FA5}">
                      <a16:colId xmlns:a16="http://schemas.microsoft.com/office/drawing/2014/main" val="3575549038"/>
                    </a:ext>
                  </a:extLst>
                </a:gridCol>
                <a:gridCol w="510094">
                  <a:extLst>
                    <a:ext uri="{9D8B030D-6E8A-4147-A177-3AD203B41FA5}">
                      <a16:colId xmlns:a16="http://schemas.microsoft.com/office/drawing/2014/main" val="831617333"/>
                    </a:ext>
                  </a:extLst>
                </a:gridCol>
                <a:gridCol w="510094">
                  <a:extLst>
                    <a:ext uri="{9D8B030D-6E8A-4147-A177-3AD203B41FA5}">
                      <a16:colId xmlns:a16="http://schemas.microsoft.com/office/drawing/2014/main" val="3218967563"/>
                    </a:ext>
                  </a:extLst>
                </a:gridCol>
                <a:gridCol w="510094">
                  <a:extLst>
                    <a:ext uri="{9D8B030D-6E8A-4147-A177-3AD203B41FA5}">
                      <a16:colId xmlns:a16="http://schemas.microsoft.com/office/drawing/2014/main" val="3594834760"/>
                    </a:ext>
                  </a:extLst>
                </a:gridCol>
                <a:gridCol w="510094">
                  <a:extLst>
                    <a:ext uri="{9D8B030D-6E8A-4147-A177-3AD203B41FA5}">
                      <a16:colId xmlns:a16="http://schemas.microsoft.com/office/drawing/2014/main" val="2682597463"/>
                    </a:ext>
                  </a:extLst>
                </a:gridCol>
                <a:gridCol w="510094">
                  <a:extLst>
                    <a:ext uri="{9D8B030D-6E8A-4147-A177-3AD203B41FA5}">
                      <a16:colId xmlns:a16="http://schemas.microsoft.com/office/drawing/2014/main" val="3439388444"/>
                    </a:ext>
                  </a:extLst>
                </a:gridCol>
                <a:gridCol w="510094">
                  <a:extLst>
                    <a:ext uri="{9D8B030D-6E8A-4147-A177-3AD203B41FA5}">
                      <a16:colId xmlns:a16="http://schemas.microsoft.com/office/drawing/2014/main" val="3670994415"/>
                    </a:ext>
                  </a:extLst>
                </a:gridCol>
                <a:gridCol w="510094">
                  <a:extLst>
                    <a:ext uri="{9D8B030D-6E8A-4147-A177-3AD203B41FA5}">
                      <a16:colId xmlns:a16="http://schemas.microsoft.com/office/drawing/2014/main" val="3264987435"/>
                    </a:ext>
                  </a:extLst>
                </a:gridCol>
                <a:gridCol w="510094">
                  <a:extLst>
                    <a:ext uri="{9D8B030D-6E8A-4147-A177-3AD203B41FA5}">
                      <a16:colId xmlns:a16="http://schemas.microsoft.com/office/drawing/2014/main" val="2607637358"/>
                    </a:ext>
                  </a:extLst>
                </a:gridCol>
                <a:gridCol w="510094">
                  <a:extLst>
                    <a:ext uri="{9D8B030D-6E8A-4147-A177-3AD203B41FA5}">
                      <a16:colId xmlns:a16="http://schemas.microsoft.com/office/drawing/2014/main" val="4040844026"/>
                    </a:ext>
                  </a:extLst>
                </a:gridCol>
                <a:gridCol w="510094">
                  <a:extLst>
                    <a:ext uri="{9D8B030D-6E8A-4147-A177-3AD203B41FA5}">
                      <a16:colId xmlns:a16="http://schemas.microsoft.com/office/drawing/2014/main" val="1571313798"/>
                    </a:ext>
                  </a:extLst>
                </a:gridCol>
              </a:tblGrid>
              <a:tr h="370840">
                <a:tc>
                  <a:txBody>
                    <a:bodyPr/>
                    <a:lstStyle/>
                    <a:p>
                      <a:r>
                        <a:rPr lang="en-GB" dirty="0"/>
                        <a:t>FCFS</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X</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extLst>
                  <a:ext uri="{0D108BD9-81ED-4DB2-BD59-A6C34878D82A}">
                    <a16:rowId xmlns:a16="http://schemas.microsoft.com/office/drawing/2014/main" val="2765478547"/>
                  </a:ext>
                </a:extLst>
              </a:tr>
              <a:tr h="370840">
                <a:tc>
                  <a:txBody>
                    <a:bodyPr/>
                    <a:lstStyle/>
                    <a:p>
                      <a:r>
                        <a:rPr lang="en-GB" dirty="0"/>
                        <a:t>SJF</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X</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extLst>
                  <a:ext uri="{0D108BD9-81ED-4DB2-BD59-A6C34878D82A}">
                    <a16:rowId xmlns:a16="http://schemas.microsoft.com/office/drawing/2014/main" val="3821195699"/>
                  </a:ext>
                </a:extLst>
              </a:tr>
              <a:tr h="370840">
                <a:tc>
                  <a:txBody>
                    <a:bodyPr/>
                    <a:lstStyle/>
                    <a:p>
                      <a:r>
                        <a:rPr lang="en-GB" dirty="0"/>
                        <a:t>SRTF</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X</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extLst>
                  <a:ext uri="{0D108BD9-81ED-4DB2-BD59-A6C34878D82A}">
                    <a16:rowId xmlns:a16="http://schemas.microsoft.com/office/drawing/2014/main" val="695064754"/>
                  </a:ext>
                </a:extLst>
              </a:tr>
              <a:tr h="370840">
                <a:tc>
                  <a:txBody>
                    <a:bodyPr/>
                    <a:lstStyle/>
                    <a:p>
                      <a:r>
                        <a:rPr lang="en-GB" dirty="0"/>
                        <a:t>RR</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X</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extLst>
                  <a:ext uri="{0D108BD9-81ED-4DB2-BD59-A6C34878D82A}">
                    <a16:rowId xmlns:a16="http://schemas.microsoft.com/office/drawing/2014/main" val="362492301"/>
                  </a:ext>
                </a:extLst>
              </a:tr>
              <a:tr h="370840">
                <a:tc>
                  <a:txBody>
                    <a:bodyPr/>
                    <a:lstStyle/>
                    <a:p>
                      <a:r>
                        <a:rPr lang="en-GB" dirty="0"/>
                        <a:t>FP</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X</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extLst>
                  <a:ext uri="{0D108BD9-81ED-4DB2-BD59-A6C34878D82A}">
                    <a16:rowId xmlns:a16="http://schemas.microsoft.com/office/drawing/2014/main" val="3825211520"/>
                  </a:ext>
                </a:extLst>
              </a:tr>
            </a:tbl>
          </a:graphicData>
        </a:graphic>
      </p:graphicFrame>
      <p:graphicFrame>
        <p:nvGraphicFramePr>
          <p:cNvPr id="12" name="Table 11">
            <a:extLst>
              <a:ext uri="{FF2B5EF4-FFF2-40B4-BE49-F238E27FC236}">
                <a16:creationId xmlns:a16="http://schemas.microsoft.com/office/drawing/2014/main" id="{9F09EC4B-F636-DFFE-6382-E0D355C93E64}"/>
              </a:ext>
            </a:extLst>
          </p:cNvPr>
          <p:cNvGraphicFramePr>
            <a:graphicFrameLocks noGrp="1"/>
          </p:cNvGraphicFramePr>
          <p:nvPr/>
        </p:nvGraphicFramePr>
        <p:xfrm>
          <a:off x="2808642" y="5417884"/>
          <a:ext cx="7361291" cy="370840"/>
        </p:xfrm>
        <a:graphic>
          <a:graphicData uri="http://schemas.openxmlformats.org/drawingml/2006/table">
            <a:tbl>
              <a:tblPr firstRow="1" bandRow="1">
                <a:tableStyleId>{2D5ABB26-0587-4C30-8999-92F81FD0307C}</a:tableStyleId>
              </a:tblPr>
              <a:tblGrid>
                <a:gridCol w="839540">
                  <a:extLst>
                    <a:ext uri="{9D8B030D-6E8A-4147-A177-3AD203B41FA5}">
                      <a16:colId xmlns:a16="http://schemas.microsoft.com/office/drawing/2014/main" val="733727588"/>
                    </a:ext>
                  </a:extLst>
                </a:gridCol>
                <a:gridCol w="510909">
                  <a:extLst>
                    <a:ext uri="{9D8B030D-6E8A-4147-A177-3AD203B41FA5}">
                      <a16:colId xmlns:a16="http://schemas.microsoft.com/office/drawing/2014/main" val="2602592049"/>
                    </a:ext>
                  </a:extLst>
                </a:gridCol>
                <a:gridCol w="510909">
                  <a:extLst>
                    <a:ext uri="{9D8B030D-6E8A-4147-A177-3AD203B41FA5}">
                      <a16:colId xmlns:a16="http://schemas.microsoft.com/office/drawing/2014/main" val="3575549038"/>
                    </a:ext>
                  </a:extLst>
                </a:gridCol>
                <a:gridCol w="510909">
                  <a:extLst>
                    <a:ext uri="{9D8B030D-6E8A-4147-A177-3AD203B41FA5}">
                      <a16:colId xmlns:a16="http://schemas.microsoft.com/office/drawing/2014/main" val="831617333"/>
                    </a:ext>
                  </a:extLst>
                </a:gridCol>
                <a:gridCol w="390843">
                  <a:extLst>
                    <a:ext uri="{9D8B030D-6E8A-4147-A177-3AD203B41FA5}">
                      <a16:colId xmlns:a16="http://schemas.microsoft.com/office/drawing/2014/main" val="3218967563"/>
                    </a:ext>
                  </a:extLst>
                </a:gridCol>
                <a:gridCol w="510909">
                  <a:extLst>
                    <a:ext uri="{9D8B030D-6E8A-4147-A177-3AD203B41FA5}">
                      <a16:colId xmlns:a16="http://schemas.microsoft.com/office/drawing/2014/main" val="3594834760"/>
                    </a:ext>
                  </a:extLst>
                </a:gridCol>
                <a:gridCol w="510909">
                  <a:extLst>
                    <a:ext uri="{9D8B030D-6E8A-4147-A177-3AD203B41FA5}">
                      <a16:colId xmlns:a16="http://schemas.microsoft.com/office/drawing/2014/main" val="2682597463"/>
                    </a:ext>
                  </a:extLst>
                </a:gridCol>
                <a:gridCol w="510909">
                  <a:extLst>
                    <a:ext uri="{9D8B030D-6E8A-4147-A177-3AD203B41FA5}">
                      <a16:colId xmlns:a16="http://schemas.microsoft.com/office/drawing/2014/main" val="3439388444"/>
                    </a:ext>
                  </a:extLst>
                </a:gridCol>
                <a:gridCol w="510909">
                  <a:extLst>
                    <a:ext uri="{9D8B030D-6E8A-4147-A177-3AD203B41FA5}">
                      <a16:colId xmlns:a16="http://schemas.microsoft.com/office/drawing/2014/main" val="3670994415"/>
                    </a:ext>
                  </a:extLst>
                </a:gridCol>
                <a:gridCol w="510909">
                  <a:extLst>
                    <a:ext uri="{9D8B030D-6E8A-4147-A177-3AD203B41FA5}">
                      <a16:colId xmlns:a16="http://schemas.microsoft.com/office/drawing/2014/main" val="3264987435"/>
                    </a:ext>
                  </a:extLst>
                </a:gridCol>
                <a:gridCol w="510909">
                  <a:extLst>
                    <a:ext uri="{9D8B030D-6E8A-4147-A177-3AD203B41FA5}">
                      <a16:colId xmlns:a16="http://schemas.microsoft.com/office/drawing/2014/main" val="2607637358"/>
                    </a:ext>
                  </a:extLst>
                </a:gridCol>
                <a:gridCol w="510909">
                  <a:extLst>
                    <a:ext uri="{9D8B030D-6E8A-4147-A177-3AD203B41FA5}">
                      <a16:colId xmlns:a16="http://schemas.microsoft.com/office/drawing/2014/main" val="4040844026"/>
                    </a:ext>
                  </a:extLst>
                </a:gridCol>
                <a:gridCol w="510909">
                  <a:extLst>
                    <a:ext uri="{9D8B030D-6E8A-4147-A177-3AD203B41FA5}">
                      <a16:colId xmlns:a16="http://schemas.microsoft.com/office/drawing/2014/main" val="1571313798"/>
                    </a:ext>
                  </a:extLst>
                </a:gridCol>
                <a:gridCol w="510909">
                  <a:extLst>
                    <a:ext uri="{9D8B030D-6E8A-4147-A177-3AD203B41FA5}">
                      <a16:colId xmlns:a16="http://schemas.microsoft.com/office/drawing/2014/main" val="931111055"/>
                    </a:ext>
                  </a:extLst>
                </a:gridCol>
              </a:tblGrid>
              <a:tr h="370840">
                <a:tc>
                  <a:txBody>
                    <a:bodyPr/>
                    <a:lstStyle/>
                    <a:p>
                      <a:r>
                        <a:rPr lang="en-GB" dirty="0"/>
                        <a:t>Time </a:t>
                      </a:r>
                      <a:endParaRPr lang="en-SE" dirty="0"/>
                    </a:p>
                  </a:txBody>
                  <a:tcPr/>
                </a:tc>
                <a:tc>
                  <a:txBody>
                    <a:bodyPr/>
                    <a:lstStyle/>
                    <a:p>
                      <a:pPr algn="ctr"/>
                      <a:r>
                        <a:rPr lang="en-GB" dirty="0"/>
                        <a:t>0</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4</a:t>
                      </a:r>
                      <a:endParaRPr lang="en-SE" dirty="0"/>
                    </a:p>
                  </a:txBody>
                  <a:tcPr/>
                </a:tc>
                <a:tc>
                  <a:txBody>
                    <a:bodyPr/>
                    <a:lstStyle/>
                    <a:p>
                      <a:pPr algn="ctr"/>
                      <a:r>
                        <a:rPr lang="en-GB" dirty="0"/>
                        <a:t>5</a:t>
                      </a:r>
                      <a:endParaRPr lang="en-SE" dirty="0"/>
                    </a:p>
                  </a:txBody>
                  <a:tcPr/>
                </a:tc>
                <a:tc>
                  <a:txBody>
                    <a:bodyPr/>
                    <a:lstStyle/>
                    <a:p>
                      <a:pPr algn="ctr"/>
                      <a:r>
                        <a:rPr lang="en-GB" dirty="0"/>
                        <a:t>6</a:t>
                      </a:r>
                      <a:endParaRPr lang="en-SE" dirty="0"/>
                    </a:p>
                  </a:txBody>
                  <a:tcPr/>
                </a:tc>
                <a:tc>
                  <a:txBody>
                    <a:bodyPr/>
                    <a:lstStyle/>
                    <a:p>
                      <a:pPr algn="ctr"/>
                      <a:r>
                        <a:rPr lang="en-GB" dirty="0"/>
                        <a:t>7</a:t>
                      </a:r>
                      <a:endParaRPr lang="en-SE" dirty="0"/>
                    </a:p>
                  </a:txBody>
                  <a:tcPr/>
                </a:tc>
                <a:tc>
                  <a:txBody>
                    <a:bodyPr/>
                    <a:lstStyle/>
                    <a:p>
                      <a:pPr algn="ctr"/>
                      <a:r>
                        <a:rPr lang="en-GB" dirty="0"/>
                        <a:t>8</a:t>
                      </a:r>
                      <a:endParaRPr lang="en-SE" dirty="0"/>
                    </a:p>
                  </a:txBody>
                  <a:tcPr/>
                </a:tc>
                <a:tc>
                  <a:txBody>
                    <a:bodyPr/>
                    <a:lstStyle/>
                    <a:p>
                      <a:pPr algn="ctr"/>
                      <a:r>
                        <a:rPr lang="en-GB" dirty="0"/>
                        <a:t>9</a:t>
                      </a:r>
                      <a:endParaRPr lang="en-SE" dirty="0"/>
                    </a:p>
                  </a:txBody>
                  <a:tcPr/>
                </a:tc>
                <a:tc>
                  <a:txBody>
                    <a:bodyPr/>
                    <a:lstStyle/>
                    <a:p>
                      <a:pPr algn="ctr"/>
                      <a:r>
                        <a:rPr lang="en-GB" dirty="0"/>
                        <a:t>10</a:t>
                      </a:r>
                      <a:endParaRPr lang="en-SE" dirty="0"/>
                    </a:p>
                  </a:txBody>
                  <a:tcPr/>
                </a:tc>
                <a:tc>
                  <a:txBody>
                    <a:bodyPr/>
                    <a:lstStyle/>
                    <a:p>
                      <a:pPr algn="ctr"/>
                      <a:r>
                        <a:rPr lang="en-GB" dirty="0"/>
                        <a:t>11</a:t>
                      </a:r>
                      <a:endParaRPr lang="en-SE" dirty="0"/>
                    </a:p>
                  </a:txBody>
                  <a:tcPr/>
                </a:tc>
                <a:tc>
                  <a:txBody>
                    <a:bodyPr/>
                    <a:lstStyle/>
                    <a:p>
                      <a:pPr algn="ctr"/>
                      <a:r>
                        <a:rPr lang="en-GB" dirty="0"/>
                        <a:t>12</a:t>
                      </a:r>
                      <a:endParaRPr lang="en-SE" dirty="0"/>
                    </a:p>
                  </a:txBody>
                  <a:tcPr/>
                </a:tc>
                <a:extLst>
                  <a:ext uri="{0D108BD9-81ED-4DB2-BD59-A6C34878D82A}">
                    <a16:rowId xmlns:a16="http://schemas.microsoft.com/office/drawing/2014/main" val="1169300345"/>
                  </a:ext>
                </a:extLst>
              </a:tr>
            </a:tbl>
          </a:graphicData>
        </a:graphic>
      </p:graphicFrame>
      <p:sp>
        <p:nvSpPr>
          <p:cNvPr id="14" name="Content Placeholder 2">
            <a:extLst>
              <a:ext uri="{FF2B5EF4-FFF2-40B4-BE49-F238E27FC236}">
                <a16:creationId xmlns:a16="http://schemas.microsoft.com/office/drawing/2014/main" id="{5E284B91-4A9B-71F9-E068-64E25DA8B863}"/>
              </a:ext>
            </a:extLst>
          </p:cNvPr>
          <p:cNvSpPr txBox="1">
            <a:spLocks/>
          </p:cNvSpPr>
          <p:nvPr/>
        </p:nvSpPr>
        <p:spPr bwMode="auto">
          <a:xfrm>
            <a:off x="5852101" y="5788724"/>
            <a:ext cx="1676400" cy="39557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lnSpcReduction="10000"/>
          </a:bodyPr>
          <a:lstStyle>
            <a:lvl1pPr marL="285750" indent="-285750" algn="l" rtl="0" eaLnBrk="0" fontAlgn="base" hangingPunct="0">
              <a:lnSpc>
                <a:spcPct val="90000"/>
              </a:lnSpc>
              <a:spcBef>
                <a:spcPct val="30000"/>
              </a:spcBef>
              <a:spcAft>
                <a:spcPct val="0"/>
              </a:spcAft>
              <a:buSzPct val="100000"/>
              <a:buChar char="•"/>
              <a:defRPr sz="2800" b="0" i="0">
                <a:solidFill>
                  <a:schemeClr val="tx1"/>
                </a:solidFill>
                <a:latin typeface="Gill Sans" panose="020B0502020104020203"/>
                <a:ea typeface="Gill Sans" panose="020B0502020104020203"/>
                <a:cs typeface="Gill Sans" panose="020B0502020104020203"/>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sz="2400" kern="0"/>
              <a:t>Gantt Chart</a:t>
            </a:r>
            <a:endParaRPr lang="en-SE" sz="2400" kern="0" dirty="0"/>
          </a:p>
        </p:txBody>
      </p:sp>
      <p:cxnSp>
        <p:nvCxnSpPr>
          <p:cNvPr id="16" name="Straight Arrow Connector 15">
            <a:extLst>
              <a:ext uri="{FF2B5EF4-FFF2-40B4-BE49-F238E27FC236}">
                <a16:creationId xmlns:a16="http://schemas.microsoft.com/office/drawing/2014/main" id="{5B03AA19-7C1E-2368-F872-B71A9680472B}"/>
              </a:ext>
            </a:extLst>
          </p:cNvPr>
          <p:cNvCxnSpPr>
            <a:cxnSpLocks/>
          </p:cNvCxnSpPr>
          <p:nvPr/>
        </p:nvCxnSpPr>
        <p:spPr bwMode="auto">
          <a:xfrm flipV="1">
            <a:off x="3946943" y="5750755"/>
            <a:ext cx="0" cy="485455"/>
          </a:xfrm>
          <a:prstGeom prst="straightConnector1">
            <a:avLst/>
          </a:prstGeom>
          <a:ln w="19050" cap="flat" cmpd="sng" algn="ctr">
            <a:solidFill>
              <a:schemeClr val="accent1"/>
            </a:solidFill>
            <a:prstDash val="solid"/>
            <a:round/>
            <a:headEnd type="none" w="med" len="med"/>
            <a:tailEnd type="arrow"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17" name="TextBox 16">
            <a:extLst>
              <a:ext uri="{FF2B5EF4-FFF2-40B4-BE49-F238E27FC236}">
                <a16:creationId xmlns:a16="http://schemas.microsoft.com/office/drawing/2014/main" id="{C53B0BC3-6EA1-7F06-1262-21110EB0CB38}"/>
              </a:ext>
            </a:extLst>
          </p:cNvPr>
          <p:cNvSpPr txBox="1"/>
          <p:nvPr/>
        </p:nvSpPr>
        <p:spPr>
          <a:xfrm>
            <a:off x="3409534" y="6182598"/>
            <a:ext cx="1013867" cy="369332"/>
          </a:xfrm>
          <a:prstGeom prst="rect">
            <a:avLst/>
          </a:prstGeom>
          <a:noFill/>
        </p:spPr>
        <p:txBody>
          <a:bodyPr wrap="none" rtlCol="0">
            <a:spAutoFit/>
          </a:bodyPr>
          <a:lstStyle/>
          <a:p>
            <a:r>
              <a:rPr lang="en-GB" dirty="0">
                <a:solidFill>
                  <a:schemeClr val="accent1">
                    <a:lumMod val="75000"/>
                  </a:schemeClr>
                </a:solidFill>
                <a:latin typeface="Gill Sans Light"/>
              </a:rPr>
              <a:t>P1 arrival</a:t>
            </a:r>
            <a:endParaRPr lang="en-SE" dirty="0">
              <a:solidFill>
                <a:schemeClr val="accent1">
                  <a:lumMod val="75000"/>
                </a:schemeClr>
              </a:solidFill>
              <a:latin typeface="Gill Sans Light"/>
            </a:endParaRPr>
          </a:p>
        </p:txBody>
      </p:sp>
      <p:cxnSp>
        <p:nvCxnSpPr>
          <p:cNvPr id="18" name="Straight Arrow Connector 17">
            <a:extLst>
              <a:ext uri="{FF2B5EF4-FFF2-40B4-BE49-F238E27FC236}">
                <a16:creationId xmlns:a16="http://schemas.microsoft.com/office/drawing/2014/main" id="{C4F4179A-0C56-7CD9-7068-CA7DE5CBB660}"/>
              </a:ext>
            </a:extLst>
          </p:cNvPr>
          <p:cNvCxnSpPr>
            <a:cxnSpLocks/>
          </p:cNvCxnSpPr>
          <p:nvPr/>
        </p:nvCxnSpPr>
        <p:spPr bwMode="auto">
          <a:xfrm flipV="1">
            <a:off x="4419600" y="5773420"/>
            <a:ext cx="0" cy="259272"/>
          </a:xfrm>
          <a:prstGeom prst="straightConnector1">
            <a:avLst/>
          </a:prstGeom>
          <a:ln w="19050" cap="flat" cmpd="sng" algn="ctr">
            <a:solidFill>
              <a:schemeClr val="accent1"/>
            </a:solidFill>
            <a:prstDash val="solid"/>
            <a:round/>
            <a:headEnd type="none" w="med" len="med"/>
            <a:tailEnd type="arrow"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19" name="TextBox 18">
            <a:extLst>
              <a:ext uri="{FF2B5EF4-FFF2-40B4-BE49-F238E27FC236}">
                <a16:creationId xmlns:a16="http://schemas.microsoft.com/office/drawing/2014/main" id="{4A93B2A8-98A1-F6E0-0D4A-CF9AC9B36CCE}"/>
              </a:ext>
            </a:extLst>
          </p:cNvPr>
          <p:cNvSpPr txBox="1"/>
          <p:nvPr/>
        </p:nvSpPr>
        <p:spPr>
          <a:xfrm>
            <a:off x="3946943" y="5936929"/>
            <a:ext cx="1013867" cy="369332"/>
          </a:xfrm>
          <a:prstGeom prst="rect">
            <a:avLst/>
          </a:prstGeom>
          <a:noFill/>
        </p:spPr>
        <p:txBody>
          <a:bodyPr wrap="none" rtlCol="0">
            <a:spAutoFit/>
          </a:bodyPr>
          <a:lstStyle/>
          <a:p>
            <a:r>
              <a:rPr lang="en-GB" dirty="0">
                <a:solidFill>
                  <a:schemeClr val="accent1">
                    <a:lumMod val="75000"/>
                  </a:schemeClr>
                </a:solidFill>
                <a:latin typeface="Gill Sans Light"/>
              </a:rPr>
              <a:t>P2 arrival</a:t>
            </a:r>
            <a:endParaRPr lang="en-SE" dirty="0">
              <a:solidFill>
                <a:schemeClr val="accent1">
                  <a:lumMod val="75000"/>
                </a:schemeClr>
              </a:solidFill>
              <a:latin typeface="Gill Sans Light"/>
            </a:endParaRPr>
          </a:p>
        </p:txBody>
      </p:sp>
      <p:graphicFrame>
        <p:nvGraphicFramePr>
          <p:cNvPr id="31" name="表格 6">
            <a:extLst>
              <a:ext uri="{FF2B5EF4-FFF2-40B4-BE49-F238E27FC236}">
                <a16:creationId xmlns:a16="http://schemas.microsoft.com/office/drawing/2014/main" id="{4744B363-7A9D-0DDE-FA4C-6D7591515CBA}"/>
              </a:ext>
            </a:extLst>
          </p:cNvPr>
          <p:cNvGraphicFramePr>
            <a:graphicFrameLocks noGrp="1"/>
          </p:cNvGraphicFramePr>
          <p:nvPr/>
        </p:nvGraphicFramePr>
        <p:xfrm>
          <a:off x="762000" y="834005"/>
          <a:ext cx="10825802" cy="2286000"/>
        </p:xfrm>
        <a:graphic>
          <a:graphicData uri="http://schemas.openxmlformats.org/drawingml/2006/table">
            <a:tbl>
              <a:tblPr firstRow="1" bandRow="1">
                <a:tableStyleId>{5940675A-B579-460E-94D1-54222C63F5DA}</a:tableStyleId>
              </a:tblPr>
              <a:tblGrid>
                <a:gridCol w="733967">
                  <a:extLst>
                    <a:ext uri="{9D8B030D-6E8A-4147-A177-3AD203B41FA5}">
                      <a16:colId xmlns:a16="http://schemas.microsoft.com/office/drawing/2014/main" val="3897766631"/>
                    </a:ext>
                  </a:extLst>
                </a:gridCol>
                <a:gridCol w="1121315">
                  <a:extLst>
                    <a:ext uri="{9D8B030D-6E8A-4147-A177-3AD203B41FA5}">
                      <a16:colId xmlns:a16="http://schemas.microsoft.com/office/drawing/2014/main" val="3306942541"/>
                    </a:ext>
                  </a:extLst>
                </a:gridCol>
                <a:gridCol w="1121315">
                  <a:extLst>
                    <a:ext uri="{9D8B030D-6E8A-4147-A177-3AD203B41FA5}">
                      <a16:colId xmlns:a16="http://schemas.microsoft.com/office/drawing/2014/main" val="3517187588"/>
                    </a:ext>
                  </a:extLst>
                </a:gridCol>
                <a:gridCol w="1121315">
                  <a:extLst>
                    <a:ext uri="{9D8B030D-6E8A-4147-A177-3AD203B41FA5}">
                      <a16:colId xmlns:a16="http://schemas.microsoft.com/office/drawing/2014/main" val="2248621"/>
                    </a:ext>
                  </a:extLst>
                </a:gridCol>
                <a:gridCol w="1121315">
                  <a:extLst>
                    <a:ext uri="{9D8B030D-6E8A-4147-A177-3AD203B41FA5}">
                      <a16:colId xmlns:a16="http://schemas.microsoft.com/office/drawing/2014/main" val="2712044097"/>
                    </a:ext>
                  </a:extLst>
                </a:gridCol>
                <a:gridCol w="1121315">
                  <a:extLst>
                    <a:ext uri="{9D8B030D-6E8A-4147-A177-3AD203B41FA5}">
                      <a16:colId xmlns:a16="http://schemas.microsoft.com/office/drawing/2014/main" val="3323698870"/>
                    </a:ext>
                  </a:extLst>
                </a:gridCol>
                <a:gridCol w="1121315">
                  <a:extLst>
                    <a:ext uri="{9D8B030D-6E8A-4147-A177-3AD203B41FA5}">
                      <a16:colId xmlns:a16="http://schemas.microsoft.com/office/drawing/2014/main" val="3121262138"/>
                    </a:ext>
                  </a:extLst>
                </a:gridCol>
                <a:gridCol w="1121315">
                  <a:extLst>
                    <a:ext uri="{9D8B030D-6E8A-4147-A177-3AD203B41FA5}">
                      <a16:colId xmlns:a16="http://schemas.microsoft.com/office/drawing/2014/main" val="2066430354"/>
                    </a:ext>
                  </a:extLst>
                </a:gridCol>
                <a:gridCol w="1121315">
                  <a:extLst>
                    <a:ext uri="{9D8B030D-6E8A-4147-A177-3AD203B41FA5}">
                      <a16:colId xmlns:a16="http://schemas.microsoft.com/office/drawing/2014/main" val="2713544356"/>
                    </a:ext>
                  </a:extLst>
                </a:gridCol>
                <a:gridCol w="1121315">
                  <a:extLst>
                    <a:ext uri="{9D8B030D-6E8A-4147-A177-3AD203B41FA5}">
                      <a16:colId xmlns:a16="http://schemas.microsoft.com/office/drawing/2014/main" val="2313460819"/>
                    </a:ext>
                  </a:extLst>
                </a:gridCol>
              </a:tblGrid>
              <a:tr h="309175">
                <a:tc>
                  <a:txBody>
                    <a:bodyPr/>
                    <a:lstStyle/>
                    <a:p>
                      <a:pPr algn="r"/>
                      <a:r>
                        <a:rPr lang="en-US" b="0" dirty="0">
                          <a:solidFill>
                            <a:schemeClr val="tx1"/>
                          </a:solidFill>
                        </a:rPr>
                        <a:t>PID</a:t>
                      </a:r>
                    </a:p>
                  </a:txBody>
                  <a:tcPr/>
                </a:tc>
                <a:tc>
                  <a:txBody>
                    <a:bodyPr/>
                    <a:lstStyle/>
                    <a:p>
                      <a:pPr algn="r"/>
                      <a:r>
                        <a:rPr lang="en-US" altLang="zh-CN" b="0" dirty="0" err="1">
                          <a:solidFill>
                            <a:schemeClr val="tx1"/>
                          </a:solidFill>
                        </a:rPr>
                        <a:t>Arriv</a:t>
                      </a:r>
                      <a:r>
                        <a:rPr lang="en-US" altLang="zh-CN" b="0" dirty="0">
                          <a:solidFill>
                            <a:schemeClr val="tx1"/>
                          </a:solidFill>
                        </a:rPr>
                        <a:t>.</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GB" altLang="zh-CN" b="0" dirty="0">
                          <a:solidFill>
                            <a:schemeClr val="tx1"/>
                          </a:solidFill>
                        </a:rPr>
                        <a:t>CPU Burst</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IO Burst</a:t>
                      </a:r>
                    </a:p>
                  </a:txBody>
                  <a:tcPr/>
                </a:tc>
                <a:tc>
                  <a:txBody>
                    <a:bodyPr/>
                    <a:lstStyle/>
                    <a:p>
                      <a:pPr algn="r"/>
                      <a:r>
                        <a:rPr lang="en-GB" altLang="zh-CN" b="0" dirty="0">
                          <a:solidFill>
                            <a:schemeClr val="tx1"/>
                          </a:solidFill>
                        </a:rPr>
                        <a:t>CPU Burst</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FCFS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SJF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SRTF </a:t>
                      </a:r>
                      <a:r>
                        <a:rPr lang="en-GB" altLang="zh-CN" b="0" dirty="0">
                          <a:solidFill>
                            <a:schemeClr val="tx1"/>
                          </a:solidFill>
                        </a:rPr>
                        <a:t>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RR </a:t>
                      </a:r>
                      <a:r>
                        <a:rPr lang="en-GB" altLang="zh-CN" b="0" dirty="0">
                          <a:solidFill>
                            <a:schemeClr val="tx1"/>
                          </a:solidFill>
                        </a:rPr>
                        <a:t>Resp.  Time</a:t>
                      </a:r>
                      <a:endParaRPr lang="en-US" b="0" dirty="0">
                        <a:solidFill>
                          <a:schemeClr val="tx1"/>
                        </a:solidFill>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FP </a:t>
                      </a:r>
                      <a:r>
                        <a:rPr lang="en-GB" altLang="zh-CN" b="0" dirty="0">
                          <a:solidFill>
                            <a:schemeClr val="tx1"/>
                          </a:solidFill>
                        </a:rPr>
                        <a:t>Resp.  Time</a:t>
                      </a:r>
                      <a:endParaRPr lang="en-US" b="0" dirty="0">
                        <a:solidFill>
                          <a:schemeClr val="tx1"/>
                        </a:solidFill>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endParaRPr>
                    </a:p>
                  </a:txBody>
                  <a:tcPr marL="45720" marR="45720"/>
                </a:tc>
                <a:extLst>
                  <a:ext uri="{0D108BD9-81ED-4DB2-BD59-A6C34878D82A}">
                    <a16:rowId xmlns:a16="http://schemas.microsoft.com/office/drawing/2014/main" val="1005546905"/>
                  </a:ext>
                </a:extLst>
              </a:tr>
              <a:tr h="309175">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altLang="zh-CN" dirty="0">
                          <a:solidFill>
                            <a:schemeClr val="tx1"/>
                          </a:solidFill>
                        </a:rPr>
                        <a:t>0</a:t>
                      </a:r>
                      <a:endParaRPr lang="en-US" dirty="0">
                        <a:solidFill>
                          <a:schemeClr val="tx1"/>
                        </a:solidFill>
                      </a:endParaRPr>
                    </a:p>
                  </a:txBody>
                  <a:tcPr/>
                </a:tc>
                <a:tc>
                  <a:txBody>
                    <a:bodyPr/>
                    <a:lstStyle/>
                    <a:p>
                      <a:pPr algn="r"/>
                      <a:r>
                        <a:rPr lang="en-US" altLang="zh-CN" strike="noStrike" dirty="0">
                          <a:solidFill>
                            <a:schemeClr val="tx1"/>
                          </a:solidFill>
                        </a:rPr>
                        <a:t>3</a:t>
                      </a:r>
                      <a:endParaRPr lang="en-US" strike="noStrike" dirty="0">
                        <a:solidFill>
                          <a:schemeClr val="tx1"/>
                        </a:solidFill>
                      </a:endParaRPr>
                    </a:p>
                  </a:txBody>
                  <a:tcPr/>
                </a:tc>
                <a:tc>
                  <a:txBody>
                    <a:bodyPr/>
                    <a:lstStyle/>
                    <a:p>
                      <a:pPr algn="r"/>
                      <a:r>
                        <a:rPr lang="en-US" dirty="0">
                          <a:solidFill>
                            <a:schemeClr val="tx1"/>
                          </a:solidFill>
                        </a:rPr>
                        <a:t>2</a:t>
                      </a:r>
                    </a:p>
                  </a:txBody>
                  <a:tcPr/>
                </a:tc>
                <a:tc>
                  <a:txBody>
                    <a:bodyPr/>
                    <a:lstStyle/>
                    <a:p>
                      <a:pPr algn="r"/>
                      <a:r>
                        <a:rPr lang="en-US" altLang="zh-CN" strike="noStrike" dirty="0">
                          <a:solidFill>
                            <a:schemeClr val="tx1"/>
                          </a:solidFill>
                        </a:rPr>
                        <a:t>4</a:t>
                      </a:r>
                      <a:endParaRPr lang="en-US" strike="noStrike" dirty="0">
                        <a:solidFill>
                          <a:schemeClr val="tx1"/>
                        </a:solidFill>
                      </a:endParaRPr>
                    </a:p>
                  </a:txBody>
                  <a:tcPr/>
                </a:tc>
                <a:tc>
                  <a:txBody>
                    <a:bodyPr/>
                    <a:lstStyle/>
                    <a:p>
                      <a:pPr algn="r"/>
                      <a:r>
                        <a:rPr lang="en-US" strike="noStrike" dirty="0">
                          <a:solidFill>
                            <a:schemeClr val="tx1"/>
                          </a:solidFill>
                        </a:rPr>
                        <a:t>9</a:t>
                      </a:r>
                    </a:p>
                  </a:txBody>
                  <a:tcPr/>
                </a:tc>
                <a:tc>
                  <a:txBody>
                    <a:bodyPr/>
                    <a:lstStyle/>
                    <a:p>
                      <a:pPr algn="r"/>
                      <a:r>
                        <a:rPr lang="en-US" strike="noStrike" dirty="0">
                          <a:solidFill>
                            <a:schemeClr val="tx1"/>
                          </a:solidFill>
                        </a:rPr>
                        <a:t>9</a:t>
                      </a:r>
                    </a:p>
                  </a:txBody>
                  <a:tcPr/>
                </a:tc>
                <a:tc>
                  <a:txBody>
                    <a:bodyPr/>
                    <a:lstStyle/>
                    <a:p>
                      <a:pPr algn="r"/>
                      <a:r>
                        <a:rPr lang="en-US" strike="noStrike" dirty="0">
                          <a:solidFill>
                            <a:schemeClr val="tx1"/>
                          </a:solidFill>
                        </a:rPr>
                        <a:t>10</a:t>
                      </a:r>
                    </a:p>
                  </a:txBody>
                  <a:tcPr/>
                </a:tc>
                <a:tc>
                  <a:txBody>
                    <a:bodyPr/>
                    <a:lstStyle/>
                    <a:p>
                      <a:pPr algn="r"/>
                      <a:r>
                        <a:rPr lang="en-US" strike="noStrike" dirty="0">
                          <a:solidFill>
                            <a:schemeClr val="tx1"/>
                          </a:solidFill>
                        </a:rPr>
                        <a:t>10</a:t>
                      </a:r>
                    </a:p>
                  </a:txBody>
                  <a:tcPr/>
                </a:tc>
                <a:tc>
                  <a:txBody>
                    <a:bodyPr/>
                    <a:lstStyle/>
                    <a:p>
                      <a:pPr algn="r"/>
                      <a:r>
                        <a:rPr lang="en-US" strike="noStrike" dirty="0">
                          <a:solidFill>
                            <a:schemeClr val="tx1"/>
                          </a:solidFill>
                        </a:rPr>
                        <a:t>10</a:t>
                      </a:r>
                    </a:p>
                  </a:txBody>
                  <a:tcPr/>
                </a:tc>
                <a:extLst>
                  <a:ext uri="{0D108BD9-81ED-4DB2-BD59-A6C34878D82A}">
                    <a16:rowId xmlns:a16="http://schemas.microsoft.com/office/drawing/2014/main" val="2311278232"/>
                  </a:ext>
                </a:extLst>
              </a:tr>
              <a:tr h="30917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2</a:t>
                      </a:r>
                      <a:endParaRPr lang="en-US" dirty="0">
                        <a:solidFill>
                          <a:schemeClr val="tx1"/>
                        </a:solidFill>
                      </a:endParaRPr>
                    </a:p>
                  </a:txBody>
                  <a:tcPr/>
                </a:tc>
                <a:tc>
                  <a:txBody>
                    <a:bodyPr/>
                    <a:lstStyle/>
                    <a:p>
                      <a:pPr algn="r"/>
                      <a:r>
                        <a:rPr lang="en-US" altLang="zh-CN" baseline="0" dirty="0">
                          <a:solidFill>
                            <a:schemeClr val="tx1"/>
                          </a:solidFill>
                        </a:rPr>
                        <a:t>1</a:t>
                      </a:r>
                      <a:endParaRPr lang="en-US" baseline="0" dirty="0">
                        <a:solidFill>
                          <a:schemeClr val="tx1"/>
                        </a:solidFill>
                      </a:endParaRPr>
                    </a:p>
                  </a:txBody>
                  <a:tcPr/>
                </a:tc>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dirty="0">
                          <a:solidFill>
                            <a:srgbClr val="FF0000"/>
                          </a:solidFill>
                        </a:rPr>
                        <a:t>3</a:t>
                      </a:r>
                    </a:p>
                  </a:txBody>
                  <a:tcPr/>
                </a:tc>
                <a:tc>
                  <a:txBody>
                    <a:bodyPr/>
                    <a:lstStyle/>
                    <a:p>
                      <a:pPr algn="r"/>
                      <a:r>
                        <a:rPr lang="en-US" altLang="zh-CN" dirty="0">
                          <a:solidFill>
                            <a:srgbClr val="FF0000"/>
                          </a:solidFill>
                        </a:rPr>
                        <a:t>3</a:t>
                      </a:r>
                      <a:endParaRPr lang="en-US" dirty="0">
                        <a:solidFill>
                          <a:srgbClr val="FF0000"/>
                        </a:solidFill>
                      </a:endParaRPr>
                    </a:p>
                  </a:txBody>
                  <a:tcPr/>
                </a:tc>
                <a:tc>
                  <a:txBody>
                    <a:bodyPr/>
                    <a:lstStyle/>
                    <a:p>
                      <a:pPr algn="r"/>
                      <a:r>
                        <a:rPr lang="en-US" dirty="0">
                          <a:solidFill>
                            <a:schemeClr val="tx1"/>
                          </a:solidFill>
                        </a:rPr>
                        <a:t>11</a:t>
                      </a:r>
                    </a:p>
                  </a:txBody>
                  <a:tcPr/>
                </a:tc>
                <a:tc>
                  <a:txBody>
                    <a:bodyPr/>
                    <a:lstStyle/>
                    <a:p>
                      <a:pPr algn="r"/>
                      <a:r>
                        <a:rPr lang="en-US" dirty="0">
                          <a:solidFill>
                            <a:schemeClr val="tx1"/>
                          </a:solidFill>
                        </a:rPr>
                        <a:t>11</a:t>
                      </a:r>
                    </a:p>
                  </a:txBody>
                  <a:tcPr/>
                </a:tc>
                <a:tc>
                  <a:txBody>
                    <a:bodyPr/>
                    <a:lstStyle/>
                    <a:p>
                      <a:pPr algn="r"/>
                      <a:r>
                        <a:rPr lang="en-US" dirty="0">
                          <a:solidFill>
                            <a:schemeClr val="tx1"/>
                          </a:solidFill>
                        </a:rPr>
                        <a:t>6</a:t>
                      </a:r>
                    </a:p>
                  </a:txBody>
                  <a:tcPr/>
                </a:tc>
                <a:tc>
                  <a:txBody>
                    <a:bodyPr/>
                    <a:lstStyle/>
                    <a:p>
                      <a:pPr algn="r"/>
                      <a:r>
                        <a:rPr lang="en-US" dirty="0">
                          <a:solidFill>
                            <a:schemeClr val="tx1"/>
                          </a:solidFill>
                        </a:rPr>
                        <a:t>7</a:t>
                      </a:r>
                    </a:p>
                  </a:txBody>
                  <a:tcPr/>
                </a:tc>
                <a:tc>
                  <a:txBody>
                    <a:bodyPr/>
                    <a:lstStyle/>
                    <a:p>
                      <a:pPr algn="r"/>
                      <a:r>
                        <a:rPr lang="en-US" dirty="0">
                          <a:solidFill>
                            <a:schemeClr val="tx1"/>
                          </a:solidFill>
                        </a:rPr>
                        <a:t>6</a:t>
                      </a:r>
                    </a:p>
                  </a:txBody>
                  <a:tcPr/>
                </a:tc>
                <a:extLst>
                  <a:ext uri="{0D108BD9-81ED-4DB2-BD59-A6C34878D82A}">
                    <a16:rowId xmlns:a16="http://schemas.microsoft.com/office/drawing/2014/main" val="1749603488"/>
                  </a:ext>
                </a:extLst>
              </a:tr>
              <a:tr h="309175">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10</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10</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algn="r"/>
                      <a:r>
                        <a:rPr lang="en-US" dirty="0">
                          <a:solidFill>
                            <a:schemeClr val="tx1"/>
                          </a:solidFill>
                        </a:rPr>
                        <a:t>8</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algn="r"/>
                      <a:r>
                        <a:rPr lang="en-US" dirty="0">
                          <a:solidFill>
                            <a:schemeClr val="tx1"/>
                          </a:solidFill>
                        </a:rPr>
                        <a:t>8.5</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algn="r"/>
                      <a:r>
                        <a:rPr lang="en-US" dirty="0">
                          <a:solidFill>
                            <a:schemeClr val="tx1"/>
                          </a:solidFill>
                        </a:rPr>
                        <a:t>8</a:t>
                      </a:r>
                    </a:p>
                  </a:txBody>
                  <a:tcPr/>
                </a:tc>
                <a:extLst>
                  <a:ext uri="{0D108BD9-81ED-4DB2-BD59-A6C34878D82A}">
                    <a16:rowId xmlns:a16="http://schemas.microsoft.com/office/drawing/2014/main" val="2879113726"/>
                  </a:ext>
                </a:extLst>
              </a:tr>
            </a:tbl>
          </a:graphicData>
        </a:graphic>
      </p:graphicFrame>
    </p:spTree>
    <p:extLst>
      <p:ext uri="{BB962C8B-B14F-4D97-AF65-F5344CB8AC3E}">
        <p14:creationId xmlns:p14="http://schemas.microsoft.com/office/powerpoint/2010/main" val="148113477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5590B-6D90-629D-80B6-3D8DA0390A49}"/>
              </a:ext>
            </a:extLst>
          </p:cNvPr>
          <p:cNvSpPr>
            <a:spLocks noGrp="1"/>
          </p:cNvSpPr>
          <p:nvPr>
            <p:ph type="title"/>
          </p:nvPr>
        </p:nvSpPr>
        <p:spPr/>
        <p:txBody>
          <a:bodyPr/>
          <a:lstStyle/>
          <a:p>
            <a:r>
              <a:rPr lang="en-US" dirty="0"/>
              <a:t>Q1. Multiple-choice. (20 pts)</a:t>
            </a:r>
            <a:endParaRPr lang="en-SE" dirty="0"/>
          </a:p>
        </p:txBody>
      </p:sp>
      <p:sp>
        <p:nvSpPr>
          <p:cNvPr id="3" name="Content Placeholder 2">
            <a:extLst>
              <a:ext uri="{FF2B5EF4-FFF2-40B4-BE49-F238E27FC236}">
                <a16:creationId xmlns:a16="http://schemas.microsoft.com/office/drawing/2014/main" id="{F56FD100-EB30-C0F2-A223-2CDFA7A23848}"/>
              </a:ext>
            </a:extLst>
          </p:cNvPr>
          <p:cNvSpPr>
            <a:spLocks noGrp="1"/>
          </p:cNvSpPr>
          <p:nvPr>
            <p:ph idx="1"/>
          </p:nvPr>
        </p:nvSpPr>
        <p:spPr>
          <a:xfrm>
            <a:off x="533400" y="858078"/>
            <a:ext cx="5562600" cy="5867400"/>
          </a:xfrm>
        </p:spPr>
        <p:txBody>
          <a:bodyPr>
            <a:normAutofit fontScale="92500" lnSpcReduction="10000"/>
          </a:bodyPr>
          <a:lstStyle/>
          <a:p>
            <a:pPr>
              <a:buNone/>
            </a:pPr>
            <a:r>
              <a:rPr lang="en-US" sz="1050" dirty="0">
                <a:latin typeface="Times New Roman" panose="02020603050405020304" pitchFamily="18" charset="0"/>
                <a:cs typeface="Times New Roman" panose="02020603050405020304" pitchFamily="18" charset="0"/>
              </a:rPr>
              <a:t>11. Which of the following is NOT a necessary condition for deadlock?</a:t>
            </a:r>
          </a:p>
          <a:p>
            <a:pPr>
              <a:buNone/>
            </a:pPr>
            <a:r>
              <a:rPr lang="en-US" sz="1050" dirty="0">
                <a:latin typeface="Times New Roman" panose="02020603050405020304" pitchFamily="18" charset="0"/>
                <a:cs typeface="Times New Roman" panose="02020603050405020304" pitchFamily="18" charset="0"/>
              </a:rPr>
              <a:t>A) Mutual exclusion</a:t>
            </a:r>
          </a:p>
          <a:p>
            <a:pPr>
              <a:buNone/>
            </a:pPr>
            <a:r>
              <a:rPr lang="en-US" sz="1050" dirty="0">
                <a:latin typeface="Times New Roman" panose="02020603050405020304" pitchFamily="18" charset="0"/>
                <a:cs typeface="Times New Roman" panose="02020603050405020304" pitchFamily="18" charset="0"/>
              </a:rPr>
              <a:t>B) Hold and wait</a:t>
            </a:r>
          </a:p>
          <a:p>
            <a:pPr>
              <a:buNone/>
            </a:pPr>
            <a:r>
              <a:rPr lang="en-US" sz="1050" dirty="0">
                <a:latin typeface="Times New Roman" panose="02020603050405020304" pitchFamily="18" charset="0"/>
                <a:cs typeface="Times New Roman" panose="02020603050405020304" pitchFamily="18" charset="0"/>
              </a:rPr>
              <a:t>C) No preemption</a:t>
            </a:r>
          </a:p>
          <a:p>
            <a:pPr>
              <a:buNone/>
            </a:pPr>
            <a:r>
              <a:rPr lang="en-US" sz="1050" dirty="0">
                <a:latin typeface="Times New Roman" panose="02020603050405020304" pitchFamily="18" charset="0"/>
                <a:cs typeface="Times New Roman" panose="02020603050405020304" pitchFamily="18" charset="0"/>
              </a:rPr>
              <a:t>D) Fair Scheduling</a:t>
            </a:r>
          </a:p>
          <a:p>
            <a:pPr>
              <a:buNone/>
            </a:pPr>
            <a:r>
              <a:rPr lang="en-US" sz="1050" dirty="0">
                <a:latin typeface="Times New Roman" panose="02020603050405020304" pitchFamily="18" charset="0"/>
                <a:cs typeface="Times New Roman" panose="02020603050405020304" pitchFamily="18" charset="0"/>
              </a:rPr>
              <a:t>Answer: D</a:t>
            </a:r>
          </a:p>
          <a:p>
            <a:pPr>
              <a:buNone/>
            </a:pPr>
            <a:endParaRPr lang="en-US" sz="1050" dirty="0">
              <a:latin typeface="Times New Roman" panose="02020603050405020304" pitchFamily="18" charset="0"/>
              <a:cs typeface="Times New Roman" panose="02020603050405020304" pitchFamily="18" charset="0"/>
            </a:endParaRPr>
          </a:p>
          <a:p>
            <a:pPr>
              <a:buNone/>
            </a:pPr>
            <a:r>
              <a:rPr lang="en-US" sz="1050" dirty="0">
                <a:latin typeface="Times New Roman" panose="02020603050405020304" pitchFamily="18" charset="0"/>
                <a:cs typeface="Times New Roman" panose="02020603050405020304" pitchFamily="18" charset="0"/>
              </a:rPr>
              <a:t>12. In a Resource-Allocation Graph (RAG), a deadlock is certain if: </a:t>
            </a:r>
          </a:p>
          <a:p>
            <a:pPr>
              <a:buNone/>
            </a:pPr>
            <a:r>
              <a:rPr lang="en-US" sz="1050" dirty="0">
                <a:latin typeface="Times New Roman" panose="02020603050405020304" pitchFamily="18" charset="0"/>
                <a:cs typeface="Times New Roman" panose="02020603050405020304" pitchFamily="18" charset="0"/>
              </a:rPr>
              <a:t>A) There is a cycle and each resource has multiple instances </a:t>
            </a:r>
          </a:p>
          <a:p>
            <a:pPr>
              <a:buNone/>
            </a:pPr>
            <a:r>
              <a:rPr lang="en-US" sz="1050" dirty="0">
                <a:latin typeface="Times New Roman" panose="02020603050405020304" pitchFamily="18" charset="0"/>
                <a:cs typeface="Times New Roman" panose="02020603050405020304" pitchFamily="18" charset="0"/>
              </a:rPr>
              <a:t>B) There is no cycle</a:t>
            </a:r>
          </a:p>
          <a:p>
            <a:pPr>
              <a:buNone/>
            </a:pPr>
            <a:r>
              <a:rPr lang="en-US" sz="1050" dirty="0">
                <a:latin typeface="Times New Roman" panose="02020603050405020304" pitchFamily="18" charset="0"/>
                <a:cs typeface="Times New Roman" panose="02020603050405020304" pitchFamily="18" charset="0"/>
              </a:rPr>
              <a:t>C) There is a cycle and all resources have single instances</a:t>
            </a:r>
          </a:p>
          <a:p>
            <a:pPr>
              <a:buNone/>
            </a:pPr>
            <a:r>
              <a:rPr lang="en-US" sz="1050" dirty="0">
                <a:latin typeface="Times New Roman" panose="02020603050405020304" pitchFamily="18" charset="0"/>
                <a:cs typeface="Times New Roman" panose="02020603050405020304" pitchFamily="18" charset="0"/>
              </a:rPr>
              <a:t>D) A thread requests two resources simultaneously</a:t>
            </a:r>
          </a:p>
          <a:p>
            <a:pPr>
              <a:buNone/>
            </a:pPr>
            <a:r>
              <a:rPr lang="en-US" sz="1050" dirty="0">
                <a:latin typeface="Times New Roman" panose="02020603050405020304" pitchFamily="18" charset="0"/>
                <a:cs typeface="Times New Roman" panose="02020603050405020304" pitchFamily="18" charset="0"/>
              </a:rPr>
              <a:t>Answer: C</a:t>
            </a:r>
          </a:p>
          <a:p>
            <a:pPr>
              <a:buNone/>
            </a:pPr>
            <a:endParaRPr lang="en-US" sz="1050" dirty="0">
              <a:latin typeface="Times New Roman" panose="02020603050405020304" pitchFamily="18" charset="0"/>
              <a:cs typeface="Times New Roman" panose="02020603050405020304" pitchFamily="18" charset="0"/>
            </a:endParaRPr>
          </a:p>
          <a:p>
            <a:pPr>
              <a:buNone/>
            </a:pPr>
            <a:r>
              <a:rPr lang="en-US" sz="1050" dirty="0">
                <a:latin typeface="Times New Roman" panose="02020603050405020304" pitchFamily="18" charset="0"/>
                <a:cs typeface="Times New Roman" panose="02020603050405020304" pitchFamily="18" charset="0"/>
              </a:rPr>
              <a:t>13. In the context of the Dining Philosophers problem, which solution can prevent deadlock?</a:t>
            </a:r>
          </a:p>
          <a:p>
            <a:pPr>
              <a:buNone/>
            </a:pPr>
            <a:r>
              <a:rPr lang="en-US" sz="1050" dirty="0">
                <a:latin typeface="Times New Roman" panose="02020603050405020304" pitchFamily="18" charset="0"/>
                <a:cs typeface="Times New Roman" panose="02020603050405020304" pitchFamily="18" charset="0"/>
              </a:rPr>
              <a:t>A) Allowing each philosopher to pick up forks in any order</a:t>
            </a:r>
          </a:p>
          <a:p>
            <a:pPr>
              <a:buNone/>
            </a:pPr>
            <a:r>
              <a:rPr lang="en-US" sz="1050" dirty="0">
                <a:latin typeface="Times New Roman" panose="02020603050405020304" pitchFamily="18" charset="0"/>
                <a:cs typeface="Times New Roman" panose="02020603050405020304" pitchFamily="18" charset="0"/>
              </a:rPr>
              <a:t>B) Requiring each philosopher to pick up both forks simultaneously in one atomic operation</a:t>
            </a:r>
          </a:p>
          <a:p>
            <a:pPr>
              <a:buNone/>
            </a:pPr>
            <a:r>
              <a:rPr lang="en-US" sz="1050" dirty="0">
                <a:latin typeface="Times New Roman" panose="02020603050405020304" pitchFamily="18" charset="0"/>
                <a:cs typeface="Times New Roman" panose="02020603050405020304" pitchFamily="18" charset="0"/>
              </a:rPr>
              <a:t>C) Requiring each philosopher to pick up his left fork before his right fork </a:t>
            </a:r>
          </a:p>
          <a:p>
            <a:pPr>
              <a:buNone/>
            </a:pPr>
            <a:r>
              <a:rPr lang="en-US" sz="1050" dirty="0">
                <a:latin typeface="Times New Roman" panose="02020603050405020304" pitchFamily="18" charset="0"/>
                <a:cs typeface="Times New Roman" panose="02020603050405020304" pitchFamily="18" charset="0"/>
              </a:rPr>
              <a:t>D) Removing all forks from the table</a:t>
            </a:r>
          </a:p>
          <a:p>
            <a:pPr>
              <a:buNone/>
            </a:pPr>
            <a:r>
              <a:rPr lang="en-US" sz="1050" dirty="0">
                <a:latin typeface="Times New Roman" panose="02020603050405020304" pitchFamily="18" charset="0"/>
                <a:cs typeface="Times New Roman" panose="02020603050405020304" pitchFamily="18" charset="0"/>
              </a:rPr>
              <a:t>Answer: B</a:t>
            </a:r>
          </a:p>
          <a:p>
            <a:pPr>
              <a:buNone/>
            </a:pPr>
            <a:endParaRPr lang="en-US" sz="1050" dirty="0">
              <a:latin typeface="Times New Roman" panose="02020603050405020304" pitchFamily="18" charset="0"/>
              <a:cs typeface="Times New Roman" panose="02020603050405020304" pitchFamily="18" charset="0"/>
            </a:endParaRPr>
          </a:p>
          <a:p>
            <a:pPr>
              <a:buNone/>
            </a:pPr>
            <a:r>
              <a:rPr lang="en-US" sz="1050" dirty="0">
                <a:latin typeface="Times New Roman" panose="02020603050405020304" pitchFamily="18" charset="0"/>
                <a:cs typeface="Times New Roman" panose="02020603050405020304" pitchFamily="18" charset="0"/>
              </a:rPr>
              <a:t>14. In the context of the two-armed lawyers problem, where there is a pile of chopsticks at the center of the table, </a:t>
            </a:r>
            <a:r>
              <a:rPr lang="en-US" sz="1050" dirty="0" err="1">
                <a:latin typeface="Times New Roman" panose="02020603050405020304" pitchFamily="18" charset="0"/>
                <a:cs typeface="Times New Roman" panose="02020603050405020304" pitchFamily="18" charset="0"/>
              </a:rPr>
              <a:t>wher</a:t>
            </a:r>
            <a:r>
              <a:rPr lang="en-US" sz="1050" dirty="0">
                <a:latin typeface="Times New Roman" panose="02020603050405020304" pitchFamily="18" charset="0"/>
                <a:cs typeface="Times New Roman" panose="02020603050405020304" pitchFamily="18" charset="0"/>
              </a:rPr>
              <a:t> which solution can prevent deadlock?</a:t>
            </a:r>
          </a:p>
          <a:p>
            <a:pPr>
              <a:buNone/>
            </a:pPr>
            <a:r>
              <a:rPr lang="en-US" sz="1050" dirty="0">
                <a:latin typeface="Times New Roman" panose="02020603050405020304" pitchFamily="18" charset="0"/>
                <a:cs typeface="Times New Roman" panose="02020603050405020304" pitchFamily="18" charset="0"/>
              </a:rPr>
              <a:t>A) Allowing each lawyer to pick up chopsticks in any order</a:t>
            </a:r>
          </a:p>
          <a:p>
            <a:pPr>
              <a:buNone/>
            </a:pPr>
            <a:r>
              <a:rPr lang="en-US" sz="1050" dirty="0">
                <a:latin typeface="Times New Roman" panose="02020603050405020304" pitchFamily="18" charset="0"/>
                <a:cs typeface="Times New Roman" panose="02020603050405020304" pitchFamily="18" charset="0"/>
              </a:rPr>
              <a:t>B) Requiring each lawyer to pick up both chopsticks simultaneously in one atomic operation</a:t>
            </a:r>
          </a:p>
          <a:p>
            <a:pPr>
              <a:buNone/>
            </a:pPr>
            <a:r>
              <a:rPr lang="en-US" sz="1050" dirty="0">
                <a:latin typeface="Times New Roman" panose="02020603050405020304" pitchFamily="18" charset="0"/>
                <a:cs typeface="Times New Roman" panose="02020603050405020304" pitchFamily="18" charset="0"/>
              </a:rPr>
              <a:t>C) Requiring each lawyer to pick up his left chopstick before his right chopstick</a:t>
            </a:r>
          </a:p>
          <a:p>
            <a:pPr>
              <a:buNone/>
            </a:pPr>
            <a:r>
              <a:rPr lang="en-US" sz="1050" dirty="0">
                <a:latin typeface="Times New Roman" panose="02020603050405020304" pitchFamily="18" charset="0"/>
                <a:cs typeface="Times New Roman" panose="02020603050405020304" pitchFamily="18" charset="0"/>
              </a:rPr>
              <a:t>D) Removing all chopsticks from the table</a:t>
            </a:r>
          </a:p>
          <a:p>
            <a:pPr>
              <a:buNone/>
            </a:pPr>
            <a:r>
              <a:rPr lang="en-US" sz="1050" dirty="0">
                <a:latin typeface="Times New Roman" panose="02020603050405020304" pitchFamily="18" charset="0"/>
                <a:cs typeface="Times New Roman" panose="02020603050405020304" pitchFamily="18" charset="0"/>
              </a:rPr>
              <a:t>Answer: B</a:t>
            </a:r>
          </a:p>
          <a:p>
            <a:pPr>
              <a:buNone/>
            </a:pPr>
            <a:endParaRPr lang="en-US" sz="1050" dirty="0">
              <a:latin typeface="Times New Roman" panose="02020603050405020304" pitchFamily="18" charset="0"/>
              <a:cs typeface="Times New Roman" panose="02020603050405020304" pitchFamily="18" charset="0"/>
            </a:endParaRPr>
          </a:p>
          <a:p>
            <a:pPr>
              <a:buNone/>
            </a:pPr>
            <a:r>
              <a:rPr lang="en-US" sz="1050" dirty="0">
                <a:latin typeface="Times New Roman" panose="02020603050405020304" pitchFamily="18" charset="0"/>
                <a:cs typeface="Times New Roman" panose="02020603050405020304" pitchFamily="18" charset="0"/>
              </a:rPr>
              <a:t>15. In the producer-consumer problem, why must the mutex be acquired after </a:t>
            </a:r>
            <a:r>
              <a:rPr lang="en-US" sz="1050" dirty="0" err="1">
                <a:latin typeface="Times New Roman" panose="02020603050405020304" pitchFamily="18" charset="0"/>
                <a:cs typeface="Times New Roman" panose="02020603050405020304" pitchFamily="18" charset="0"/>
              </a:rPr>
              <a:t>sem_wait</a:t>
            </a:r>
            <a:r>
              <a:rPr lang="en-US" sz="1050" dirty="0">
                <a:latin typeface="Times New Roman" panose="02020603050405020304" pitchFamily="18" charset="0"/>
                <a:cs typeface="Times New Roman" panose="02020603050405020304" pitchFamily="18" charset="0"/>
              </a:rPr>
              <a:t>(</a:t>
            </a:r>
            <a:r>
              <a:rPr lang="en-US" sz="1050" dirty="0" err="1">
                <a:latin typeface="Times New Roman" panose="02020603050405020304" pitchFamily="18" charset="0"/>
                <a:cs typeface="Times New Roman" panose="02020603050405020304" pitchFamily="18" charset="0"/>
              </a:rPr>
              <a:t>emptySlots</a:t>
            </a:r>
            <a:r>
              <a:rPr lang="en-US" sz="1050" dirty="0">
                <a:latin typeface="Times New Roman" panose="02020603050405020304" pitchFamily="18" charset="0"/>
                <a:cs typeface="Times New Roman" panose="02020603050405020304" pitchFamily="18" charset="0"/>
              </a:rPr>
              <a:t>)?</a:t>
            </a:r>
          </a:p>
          <a:p>
            <a:pPr>
              <a:buNone/>
            </a:pPr>
            <a:r>
              <a:rPr lang="en-US" sz="1050" dirty="0">
                <a:latin typeface="Times New Roman" panose="02020603050405020304" pitchFamily="18" charset="0"/>
                <a:cs typeface="Times New Roman" panose="02020603050405020304" pitchFamily="18" charset="0"/>
              </a:rPr>
              <a:t>A) To prevent buffer overflow</a:t>
            </a:r>
          </a:p>
          <a:p>
            <a:pPr>
              <a:buNone/>
            </a:pPr>
            <a:r>
              <a:rPr lang="en-US" sz="1050" dirty="0">
                <a:latin typeface="Times New Roman" panose="02020603050405020304" pitchFamily="18" charset="0"/>
                <a:cs typeface="Times New Roman" panose="02020603050405020304" pitchFamily="18" charset="0"/>
              </a:rPr>
              <a:t>B) To avoid deadlock</a:t>
            </a:r>
          </a:p>
          <a:p>
            <a:pPr>
              <a:buNone/>
            </a:pPr>
            <a:r>
              <a:rPr lang="en-US" sz="1050" dirty="0">
                <a:latin typeface="Times New Roman" panose="02020603050405020304" pitchFamily="18" charset="0"/>
                <a:cs typeface="Times New Roman" panose="02020603050405020304" pitchFamily="18" charset="0"/>
              </a:rPr>
              <a:t>C) To ensure proper scheduling</a:t>
            </a:r>
          </a:p>
          <a:p>
            <a:pPr>
              <a:buNone/>
            </a:pPr>
            <a:r>
              <a:rPr lang="en-US" sz="1050" dirty="0">
                <a:latin typeface="Times New Roman" panose="02020603050405020304" pitchFamily="18" charset="0"/>
                <a:cs typeface="Times New Roman" panose="02020603050405020304" pitchFamily="18" charset="0"/>
              </a:rPr>
              <a:t>D) To maintain thread priority</a:t>
            </a:r>
          </a:p>
          <a:p>
            <a:pPr>
              <a:buNone/>
            </a:pPr>
            <a:r>
              <a:rPr lang="en-US" sz="1050" dirty="0">
                <a:latin typeface="Times New Roman" panose="02020603050405020304" pitchFamily="18" charset="0"/>
                <a:cs typeface="Times New Roman" panose="02020603050405020304" pitchFamily="18" charset="0"/>
              </a:rPr>
              <a:t>Answer: B</a:t>
            </a:r>
          </a:p>
          <a:p>
            <a:pPr>
              <a:buNone/>
            </a:pPr>
            <a:endParaRPr lang="en-SE" sz="1050" dirty="0">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5A55F1D0-DD70-69ED-0F05-EC076414C748}"/>
              </a:ext>
            </a:extLst>
          </p:cNvPr>
          <p:cNvSpPr txBox="1">
            <a:spLocks/>
          </p:cNvSpPr>
          <p:nvPr/>
        </p:nvSpPr>
        <p:spPr bwMode="auto">
          <a:xfrm>
            <a:off x="6324600" y="838200"/>
            <a:ext cx="5562600" cy="5867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20000"/>
          </a:bodyPr>
          <a:lstStyle>
            <a:lvl1pPr marL="285750" indent="-285750" algn="l" rtl="0" eaLnBrk="0" fontAlgn="base" hangingPunct="0">
              <a:lnSpc>
                <a:spcPct val="90000"/>
              </a:lnSpc>
              <a:spcBef>
                <a:spcPct val="30000"/>
              </a:spcBef>
              <a:spcAft>
                <a:spcPct val="0"/>
              </a:spcAft>
              <a:buSzPct val="100000"/>
              <a:buChar char="•"/>
              <a:defRPr sz="2800" b="0" i="0">
                <a:solidFill>
                  <a:schemeClr val="tx1"/>
                </a:solidFill>
                <a:latin typeface="Gill Sans" panose="020B0502020104020203"/>
                <a:ea typeface="Gill Sans" panose="020B0502020104020203"/>
                <a:cs typeface="Gill Sans" panose="020B0502020104020203"/>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a:buNone/>
            </a:pPr>
            <a:r>
              <a:rPr lang="en-US" sz="1100" dirty="0">
                <a:effectLst/>
                <a:latin typeface="Times New Roman" panose="02020603050405020304" pitchFamily="18" charset="0"/>
                <a:ea typeface="SimSun" panose="02010600030101010101" pitchFamily="2" charset="-122"/>
              </a:rPr>
              <a:t>16. What is the main difference between spinlocks and semaphores?</a:t>
            </a:r>
          </a:p>
          <a:p>
            <a:pPr>
              <a:buNone/>
            </a:pPr>
            <a:r>
              <a:rPr lang="en-US" sz="1100" dirty="0">
                <a:effectLst/>
                <a:latin typeface="Times New Roman" panose="02020603050405020304" pitchFamily="18" charset="0"/>
                <a:ea typeface="SimSun" panose="02010600030101010101" pitchFamily="2" charset="-122"/>
              </a:rPr>
              <a:t>A) Spinlocks use busy waiting, while semaphores allow threads to sleep</a:t>
            </a:r>
          </a:p>
          <a:p>
            <a:pPr>
              <a:buNone/>
            </a:pPr>
            <a:r>
              <a:rPr lang="en-US" sz="1100" dirty="0">
                <a:effectLst/>
                <a:latin typeface="Times New Roman" panose="02020603050405020304" pitchFamily="18" charset="0"/>
                <a:ea typeface="SimSun" panose="02010600030101010101" pitchFamily="2" charset="-122"/>
              </a:rPr>
              <a:t>B) Spinlocks are faster in all scenarios</a:t>
            </a:r>
          </a:p>
          <a:p>
            <a:pPr>
              <a:buNone/>
            </a:pPr>
            <a:r>
              <a:rPr lang="en-US" sz="1100" dirty="0">
                <a:effectLst/>
                <a:latin typeface="Times New Roman" panose="02020603050405020304" pitchFamily="18" charset="0"/>
                <a:ea typeface="SimSun" panose="02010600030101010101" pitchFamily="2" charset="-122"/>
              </a:rPr>
              <a:t>C) Semaphores can only be used for mutual exclusion</a:t>
            </a:r>
          </a:p>
          <a:p>
            <a:pPr>
              <a:buNone/>
            </a:pPr>
            <a:r>
              <a:rPr lang="en-US" sz="1100" dirty="0">
                <a:effectLst/>
                <a:latin typeface="Times New Roman" panose="02020603050405020304" pitchFamily="18" charset="0"/>
                <a:ea typeface="SimSun" panose="02010600030101010101" pitchFamily="2" charset="-122"/>
              </a:rPr>
              <a:t>D) Spinlocks can only be used on single-core systems</a:t>
            </a:r>
          </a:p>
          <a:p>
            <a:pPr>
              <a:buNone/>
            </a:pPr>
            <a:r>
              <a:rPr lang="en-US" sz="1100" dirty="0">
                <a:effectLst/>
                <a:latin typeface="Times New Roman" panose="02020603050405020304" pitchFamily="18" charset="0"/>
                <a:ea typeface="SimSun" panose="02010600030101010101" pitchFamily="2" charset="-122"/>
              </a:rPr>
              <a:t>Answer: A</a:t>
            </a:r>
          </a:p>
          <a:p>
            <a:pPr>
              <a:buNone/>
            </a:pPr>
            <a:endParaRPr lang="en-US" sz="1100" dirty="0">
              <a:effectLst/>
              <a:latin typeface="Times New Roman" panose="02020603050405020304" pitchFamily="18" charset="0"/>
              <a:ea typeface="SimSun" panose="02010600030101010101" pitchFamily="2" charset="-122"/>
            </a:endParaRPr>
          </a:p>
          <a:p>
            <a:pPr>
              <a:buNone/>
            </a:pPr>
            <a:r>
              <a:rPr lang="en-US" sz="1100" dirty="0">
                <a:effectLst/>
                <a:latin typeface="Times New Roman" panose="02020603050405020304" pitchFamily="18" charset="0"/>
                <a:ea typeface="SimSun" panose="02010600030101010101" pitchFamily="2" charset="-122"/>
              </a:rPr>
              <a:t>17. What is the purpose of using a "while" loop instead of an "if" statement when checking a condition variable in a monitor?</a:t>
            </a:r>
          </a:p>
          <a:p>
            <a:pPr>
              <a:buNone/>
            </a:pPr>
            <a:r>
              <a:rPr lang="en-US" sz="1100" dirty="0">
                <a:effectLst/>
                <a:latin typeface="Times New Roman" panose="02020603050405020304" pitchFamily="18" charset="0"/>
                <a:ea typeface="SimSun" panose="02010600030101010101" pitchFamily="2" charset="-122"/>
              </a:rPr>
              <a:t>A) To improve performance</a:t>
            </a:r>
          </a:p>
          <a:p>
            <a:pPr>
              <a:buNone/>
            </a:pPr>
            <a:r>
              <a:rPr lang="en-US" sz="1100" dirty="0">
                <a:effectLst/>
                <a:latin typeface="Times New Roman" panose="02020603050405020304" pitchFamily="18" charset="0"/>
                <a:ea typeface="SimSun" panose="02010600030101010101" pitchFamily="2" charset="-122"/>
              </a:rPr>
              <a:t>B) To handle spurious wakeups</a:t>
            </a:r>
          </a:p>
          <a:p>
            <a:pPr>
              <a:buNone/>
            </a:pPr>
            <a:r>
              <a:rPr lang="en-US" sz="1100" dirty="0">
                <a:effectLst/>
                <a:latin typeface="Times New Roman" panose="02020603050405020304" pitchFamily="18" charset="0"/>
                <a:ea typeface="SimSun" panose="02010600030101010101" pitchFamily="2" charset="-122"/>
              </a:rPr>
              <a:t>C) To reduce code complexity</a:t>
            </a:r>
          </a:p>
          <a:p>
            <a:pPr>
              <a:buNone/>
            </a:pPr>
            <a:r>
              <a:rPr lang="en-US" sz="1100" dirty="0">
                <a:effectLst/>
                <a:latin typeface="Times New Roman" panose="02020603050405020304" pitchFamily="18" charset="0"/>
                <a:ea typeface="SimSun" panose="02010600030101010101" pitchFamily="2" charset="-122"/>
              </a:rPr>
              <a:t>D) To allow more threads to enter the critical section</a:t>
            </a:r>
          </a:p>
          <a:p>
            <a:pPr>
              <a:buNone/>
            </a:pPr>
            <a:r>
              <a:rPr lang="en-US" sz="1100" dirty="0">
                <a:effectLst/>
                <a:latin typeface="Times New Roman" panose="02020603050405020304" pitchFamily="18" charset="0"/>
                <a:ea typeface="SimSun" panose="02010600030101010101" pitchFamily="2" charset="-122"/>
              </a:rPr>
              <a:t>Answer: B</a:t>
            </a:r>
          </a:p>
          <a:p>
            <a:pPr>
              <a:buNone/>
            </a:pPr>
            <a:endParaRPr lang="en-US" sz="1100" dirty="0">
              <a:effectLst/>
              <a:latin typeface="Times New Roman" panose="02020603050405020304" pitchFamily="18" charset="0"/>
              <a:ea typeface="SimSun" panose="02010600030101010101" pitchFamily="2" charset="-122"/>
            </a:endParaRPr>
          </a:p>
          <a:p>
            <a:pPr>
              <a:buNone/>
            </a:pPr>
            <a:r>
              <a:rPr lang="en-US" sz="1100" dirty="0">
                <a:effectLst/>
                <a:latin typeface="Times New Roman" panose="02020603050405020304" pitchFamily="18" charset="0"/>
                <a:ea typeface="SimSun" panose="02010600030101010101" pitchFamily="2" charset="-122"/>
              </a:rPr>
              <a:t>18. Only in preemptive scheduling (not in non-preemptive scheduling), a process can transition directly from:</a:t>
            </a:r>
          </a:p>
          <a:p>
            <a:pPr>
              <a:buNone/>
            </a:pPr>
            <a:r>
              <a:rPr lang="en-US" sz="1100" dirty="0">
                <a:effectLst/>
                <a:latin typeface="Times New Roman" panose="02020603050405020304" pitchFamily="18" charset="0"/>
                <a:ea typeface="SimSun" panose="02010600030101010101" pitchFamily="2" charset="-122"/>
              </a:rPr>
              <a:t>A) Running → Waiting</a:t>
            </a:r>
          </a:p>
          <a:p>
            <a:pPr>
              <a:buNone/>
            </a:pPr>
            <a:r>
              <a:rPr lang="en-US" sz="1100" dirty="0">
                <a:effectLst/>
                <a:latin typeface="Times New Roman" panose="02020603050405020304" pitchFamily="18" charset="0"/>
                <a:ea typeface="SimSun" panose="02010600030101010101" pitchFamily="2" charset="-122"/>
              </a:rPr>
              <a:t>B) Running → Ready</a:t>
            </a:r>
          </a:p>
          <a:p>
            <a:pPr>
              <a:buNone/>
            </a:pPr>
            <a:r>
              <a:rPr lang="en-US" sz="1100" dirty="0">
                <a:effectLst/>
                <a:latin typeface="Times New Roman" panose="02020603050405020304" pitchFamily="18" charset="0"/>
                <a:ea typeface="SimSun" panose="02010600030101010101" pitchFamily="2" charset="-122"/>
              </a:rPr>
              <a:t>C) Ready → Terminated</a:t>
            </a:r>
          </a:p>
          <a:p>
            <a:pPr>
              <a:buNone/>
            </a:pPr>
            <a:r>
              <a:rPr lang="en-US" sz="1100" dirty="0">
                <a:effectLst/>
                <a:latin typeface="Times New Roman" panose="02020603050405020304" pitchFamily="18" charset="0"/>
                <a:ea typeface="SimSun" panose="02010600030101010101" pitchFamily="2" charset="-122"/>
              </a:rPr>
              <a:t>D) Waiting → Ready</a:t>
            </a:r>
          </a:p>
          <a:p>
            <a:pPr>
              <a:buNone/>
            </a:pPr>
            <a:r>
              <a:rPr lang="en-US" sz="1100" dirty="0">
                <a:effectLst/>
                <a:latin typeface="Times New Roman" panose="02020603050405020304" pitchFamily="18" charset="0"/>
                <a:ea typeface="SimSun" panose="02010600030101010101" pitchFamily="2" charset="-122"/>
              </a:rPr>
              <a:t>Answer: B</a:t>
            </a:r>
          </a:p>
          <a:p>
            <a:pPr>
              <a:buNone/>
            </a:pPr>
            <a:endParaRPr lang="en-US" sz="1100" dirty="0">
              <a:effectLst/>
              <a:latin typeface="Times New Roman" panose="02020603050405020304" pitchFamily="18" charset="0"/>
              <a:ea typeface="SimSun" panose="02010600030101010101" pitchFamily="2" charset="-122"/>
            </a:endParaRPr>
          </a:p>
          <a:p>
            <a:pPr>
              <a:buNone/>
            </a:pPr>
            <a:r>
              <a:rPr lang="en-US" sz="1100" dirty="0">
                <a:effectLst/>
                <a:latin typeface="Times New Roman" panose="02020603050405020304" pitchFamily="18" charset="0"/>
                <a:ea typeface="SimSun" panose="02010600030101010101" pitchFamily="2" charset="-122"/>
              </a:rPr>
              <a:t>19. Which of the following scheduling algorithm suffers from the Convoy effect, where short jobs are stuck behind long jobs?</a:t>
            </a:r>
          </a:p>
          <a:p>
            <a:pPr>
              <a:buNone/>
            </a:pPr>
            <a:r>
              <a:rPr lang="en-US" sz="1100" dirty="0">
                <a:effectLst/>
                <a:latin typeface="Times New Roman" panose="02020603050405020304" pitchFamily="18" charset="0"/>
                <a:ea typeface="SimSun" panose="02010600030101010101" pitchFamily="2" charset="-122"/>
              </a:rPr>
              <a:t>A) SJF</a:t>
            </a:r>
          </a:p>
          <a:p>
            <a:pPr>
              <a:buNone/>
            </a:pPr>
            <a:r>
              <a:rPr lang="en-US" sz="1100" dirty="0">
                <a:effectLst/>
                <a:latin typeface="Times New Roman" panose="02020603050405020304" pitchFamily="18" charset="0"/>
                <a:ea typeface="SimSun" panose="02010600030101010101" pitchFamily="2" charset="-122"/>
              </a:rPr>
              <a:t>B) SRTF</a:t>
            </a:r>
          </a:p>
          <a:p>
            <a:pPr>
              <a:buNone/>
            </a:pPr>
            <a:r>
              <a:rPr lang="en-US" sz="1100" dirty="0">
                <a:effectLst/>
                <a:latin typeface="Times New Roman" panose="02020603050405020304" pitchFamily="18" charset="0"/>
                <a:ea typeface="SimSun" panose="02010600030101010101" pitchFamily="2" charset="-122"/>
              </a:rPr>
              <a:t>C) RR</a:t>
            </a:r>
          </a:p>
          <a:p>
            <a:pPr>
              <a:buNone/>
            </a:pPr>
            <a:r>
              <a:rPr lang="en-US" sz="1100" dirty="0">
                <a:effectLst/>
                <a:latin typeface="Times New Roman" panose="02020603050405020304" pitchFamily="18" charset="0"/>
                <a:ea typeface="SimSun" panose="02010600030101010101" pitchFamily="2" charset="-122"/>
              </a:rPr>
              <a:t>D) FP</a:t>
            </a:r>
          </a:p>
          <a:p>
            <a:pPr>
              <a:buNone/>
            </a:pPr>
            <a:r>
              <a:rPr lang="en-US" sz="1100" dirty="0">
                <a:effectLst/>
                <a:latin typeface="Times New Roman" panose="02020603050405020304" pitchFamily="18" charset="0"/>
                <a:ea typeface="SimSun" panose="02010600030101010101" pitchFamily="2" charset="-122"/>
              </a:rPr>
              <a:t>Answer: A</a:t>
            </a:r>
          </a:p>
          <a:p>
            <a:pPr>
              <a:buNone/>
            </a:pPr>
            <a:endParaRPr lang="en-US" sz="1100" dirty="0">
              <a:effectLst/>
              <a:latin typeface="Times New Roman" panose="02020603050405020304" pitchFamily="18" charset="0"/>
              <a:ea typeface="SimSun" panose="02010600030101010101" pitchFamily="2" charset="-122"/>
            </a:endParaRPr>
          </a:p>
          <a:p>
            <a:pPr>
              <a:buNone/>
            </a:pPr>
            <a:r>
              <a:rPr lang="en-US" sz="1100" dirty="0">
                <a:effectLst/>
                <a:latin typeface="Times New Roman" panose="02020603050405020304" pitchFamily="18" charset="0"/>
                <a:ea typeface="SimSun" panose="02010600030101010101" pitchFamily="2" charset="-122"/>
              </a:rPr>
              <a:t>20. In Round Robin scheduling, if there are 10 jobs in the ready queue and time quantum=10ms, what's the maximum wait time for any job?</a:t>
            </a:r>
          </a:p>
          <a:p>
            <a:pPr>
              <a:buNone/>
            </a:pPr>
            <a:r>
              <a:rPr lang="en-US" sz="1100" dirty="0">
                <a:effectLst/>
                <a:latin typeface="Times New Roman" panose="02020603050405020304" pitchFamily="18" charset="0"/>
                <a:ea typeface="SimSun" panose="02010600030101010101" pitchFamily="2" charset="-122"/>
              </a:rPr>
              <a:t>A) 40ms</a:t>
            </a:r>
          </a:p>
          <a:p>
            <a:pPr>
              <a:buNone/>
            </a:pPr>
            <a:r>
              <a:rPr lang="en-US" sz="1100" dirty="0">
                <a:effectLst/>
                <a:latin typeface="Times New Roman" panose="02020603050405020304" pitchFamily="18" charset="0"/>
                <a:ea typeface="SimSun" panose="02010600030101010101" pitchFamily="2" charset="-122"/>
              </a:rPr>
              <a:t>B) 80ms</a:t>
            </a:r>
          </a:p>
          <a:p>
            <a:pPr>
              <a:buNone/>
            </a:pPr>
            <a:r>
              <a:rPr lang="en-US" sz="1100" dirty="0">
                <a:effectLst/>
                <a:latin typeface="Times New Roman" panose="02020603050405020304" pitchFamily="18" charset="0"/>
                <a:ea typeface="SimSun" panose="02010600030101010101" pitchFamily="2" charset="-122"/>
              </a:rPr>
              <a:t>C) 90ms</a:t>
            </a:r>
          </a:p>
          <a:p>
            <a:pPr>
              <a:buNone/>
            </a:pPr>
            <a:r>
              <a:rPr lang="en-US" sz="1100" dirty="0">
                <a:effectLst/>
                <a:latin typeface="Times New Roman" panose="02020603050405020304" pitchFamily="18" charset="0"/>
                <a:ea typeface="SimSun" panose="02010600030101010101" pitchFamily="2" charset="-122"/>
              </a:rPr>
              <a:t>D) 100ms</a:t>
            </a:r>
          </a:p>
          <a:p>
            <a:pPr>
              <a:buNone/>
            </a:pPr>
            <a:r>
              <a:rPr lang="en-US" sz="1100" dirty="0">
                <a:effectLst/>
                <a:latin typeface="Times New Roman" panose="02020603050405020304" pitchFamily="18" charset="0"/>
                <a:ea typeface="SimSun" panose="02010600030101010101" pitchFamily="2" charset="-122"/>
              </a:rPr>
              <a:t>Answer: C</a:t>
            </a:r>
          </a:p>
        </p:txBody>
      </p:sp>
    </p:spTree>
    <p:extLst>
      <p:ext uri="{BB962C8B-B14F-4D97-AF65-F5344CB8AC3E}">
        <p14:creationId xmlns:p14="http://schemas.microsoft.com/office/powerpoint/2010/main" val="409920485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7A1E1-36CF-4C46-8E95-11121790A365}"/>
              </a:ext>
            </a:extLst>
          </p:cNvPr>
          <p:cNvSpPr>
            <a:spLocks noGrp="1"/>
          </p:cNvSpPr>
          <p:nvPr>
            <p:ph type="title"/>
          </p:nvPr>
        </p:nvSpPr>
        <p:spPr/>
        <p:txBody>
          <a:bodyPr/>
          <a:lstStyle/>
          <a:p>
            <a:r>
              <a:rPr lang="en-GB" dirty="0"/>
              <a:t>Q2 Processes and Threads (20 pts)</a:t>
            </a:r>
            <a:endParaRPr lang="en-US" dirty="0"/>
          </a:p>
        </p:txBody>
      </p:sp>
      <p:sp>
        <p:nvSpPr>
          <p:cNvPr id="3" name="Content Placeholder 2">
            <a:extLst>
              <a:ext uri="{FF2B5EF4-FFF2-40B4-BE49-F238E27FC236}">
                <a16:creationId xmlns:a16="http://schemas.microsoft.com/office/drawing/2014/main" id="{7D63AFDF-CA61-4BAC-A94B-C14C0E9C3F96}"/>
              </a:ext>
            </a:extLst>
          </p:cNvPr>
          <p:cNvSpPr>
            <a:spLocks noGrp="1"/>
          </p:cNvSpPr>
          <p:nvPr>
            <p:ph idx="1"/>
          </p:nvPr>
        </p:nvSpPr>
        <p:spPr/>
        <p:txBody>
          <a:bodyPr/>
          <a:lstStyle/>
          <a:p>
            <a:r>
              <a:rPr lang="en-GB" dirty="0"/>
              <a:t>For these questions, assume there is no error, i.e., the return value of fork() is never negative.</a:t>
            </a:r>
          </a:p>
          <a:p>
            <a:r>
              <a:rPr lang="en-GB" dirty="0"/>
              <a:t>What is the output of the program below? If there may be multiple possible outputs, list ALL possible outputs, and explain why.</a:t>
            </a:r>
          </a:p>
          <a:p>
            <a:r>
              <a:rPr lang="en-US" dirty="0"/>
              <a:t>(You just need to provide the possible outputs and explain why. You do not need to draw the figures in the next slides to show the parent child relationships.)</a:t>
            </a:r>
          </a:p>
        </p:txBody>
      </p:sp>
    </p:spTree>
    <p:extLst>
      <p:ext uri="{BB962C8B-B14F-4D97-AF65-F5344CB8AC3E}">
        <p14:creationId xmlns:p14="http://schemas.microsoft.com/office/powerpoint/2010/main" val="203739619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40273-861E-5A2A-BE95-BFDC0EFFBF96}"/>
              </a:ext>
            </a:extLst>
          </p:cNvPr>
          <p:cNvSpPr>
            <a:spLocks noGrp="1"/>
          </p:cNvSpPr>
          <p:nvPr>
            <p:ph type="title"/>
          </p:nvPr>
        </p:nvSpPr>
        <p:spPr>
          <a:xfrm>
            <a:off x="448883" y="182430"/>
            <a:ext cx="11336392" cy="532956"/>
          </a:xfrm>
        </p:spPr>
        <p:txBody>
          <a:bodyPr/>
          <a:lstStyle/>
          <a:p>
            <a:r>
              <a:rPr lang="en-GB" dirty="0"/>
              <a:t>Q2 a) (5 pts)</a:t>
            </a:r>
            <a:endParaRPr lang="en-SE" dirty="0"/>
          </a:p>
        </p:txBody>
      </p:sp>
      <p:sp>
        <p:nvSpPr>
          <p:cNvPr id="94" name="TextBox 93">
            <a:extLst>
              <a:ext uri="{FF2B5EF4-FFF2-40B4-BE49-F238E27FC236}">
                <a16:creationId xmlns:a16="http://schemas.microsoft.com/office/drawing/2014/main" id="{B9EB8F5B-E967-788C-AD7E-32B723353066}"/>
              </a:ext>
            </a:extLst>
          </p:cNvPr>
          <p:cNvSpPr txBox="1"/>
          <p:nvPr/>
        </p:nvSpPr>
        <p:spPr>
          <a:xfrm>
            <a:off x="5169889" y="2709517"/>
            <a:ext cx="1145502" cy="70788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altLang="zh-CN" sz="2000" b="0" kern="0" dirty="0"/>
              <a:t>Output: </a:t>
            </a:r>
          </a:p>
          <a:p>
            <a:r>
              <a:rPr lang="nn-NO" altLang="zh-CN" sz="2000" b="0" kern="0" dirty="0"/>
              <a:t>Parent</a:t>
            </a:r>
            <a:endParaRPr lang="en-GB" altLang="zh-CN" sz="2000" b="0" kern="0" dirty="0"/>
          </a:p>
        </p:txBody>
      </p:sp>
      <p:sp>
        <p:nvSpPr>
          <p:cNvPr id="141" name="Content Placeholder 2">
            <a:extLst>
              <a:ext uri="{FF2B5EF4-FFF2-40B4-BE49-F238E27FC236}">
                <a16:creationId xmlns:a16="http://schemas.microsoft.com/office/drawing/2014/main" id="{7D1D0834-8B04-BA5B-A82B-74A78DB84104}"/>
              </a:ext>
            </a:extLst>
          </p:cNvPr>
          <p:cNvSpPr>
            <a:spLocks noGrp="1"/>
          </p:cNvSpPr>
          <p:nvPr>
            <p:ph idx="1"/>
          </p:nvPr>
        </p:nvSpPr>
        <p:spPr>
          <a:xfrm>
            <a:off x="6254271" y="879370"/>
            <a:ext cx="5746050" cy="5859251"/>
          </a:xfrm>
        </p:spPr>
        <p:txBody>
          <a:bodyPr>
            <a:normAutofit fontScale="77500" lnSpcReduction="20000"/>
          </a:bodyPr>
          <a:lstStyle/>
          <a:p>
            <a:r>
              <a:rPr lang="en-GB" dirty="0"/>
              <a:t>ANS: Parent\n</a:t>
            </a:r>
          </a:p>
          <a:p>
            <a:r>
              <a:rPr lang="en-GB" dirty="0"/>
              <a:t>Code inside if(ret == 0){} block is executed by Child process; code inside if(ret &gt; 0){} block is executed by Parent process; code outside of if-then-else blocks is executed by both Child and Parent</a:t>
            </a:r>
          </a:p>
          <a:p>
            <a:r>
              <a:rPr lang="en-GB" dirty="0"/>
              <a:t>In Child process: exec() replaces the current process image with a new program called SOME_COMMAND. The child process will execute the command and terminate. The code following it (e.g., </a:t>
            </a:r>
            <a:r>
              <a:rPr lang="en-GB" dirty="0" err="1"/>
              <a:t>printf</a:t>
            </a:r>
            <a:r>
              <a:rPr lang="en-GB" dirty="0"/>
              <a:t>("Child\n")) will not be executed because it is now running</a:t>
            </a:r>
            <a:r>
              <a:rPr lang="en-US" altLang="zh-CN" dirty="0"/>
              <a:t> </a:t>
            </a:r>
            <a:r>
              <a:rPr lang="en-GB" dirty="0"/>
              <a:t>SOME_COMMAND, not the code shown in the text box.</a:t>
            </a:r>
          </a:p>
          <a:p>
            <a:r>
              <a:rPr lang="en-GB" dirty="0"/>
              <a:t>In Parent process: wait for the child to finish using wait(NULL) and then prints "Parent\n“</a:t>
            </a:r>
          </a:p>
          <a:p>
            <a:pPr lvl="1"/>
            <a:r>
              <a:rPr lang="en-GB" dirty="0"/>
              <a:t>wait(NULL) waits for any child process to terminate, not a specific one. it returns PID of the terminated child process</a:t>
            </a:r>
          </a:p>
          <a:p>
            <a:pPr lvl="1"/>
            <a:r>
              <a:rPr lang="en-US" altLang="zh-CN" dirty="0"/>
              <a:t>It works as a </a:t>
            </a:r>
            <a:r>
              <a:rPr lang="en-GB" altLang="zh-CN" dirty="0"/>
              <a:t>“synchronization barrier” between two processes</a:t>
            </a:r>
            <a:endParaRPr lang="en-SE" dirty="0"/>
          </a:p>
        </p:txBody>
      </p:sp>
      <p:sp>
        <p:nvSpPr>
          <p:cNvPr id="142" name="object 3">
            <a:extLst>
              <a:ext uri="{FF2B5EF4-FFF2-40B4-BE49-F238E27FC236}">
                <a16:creationId xmlns:a16="http://schemas.microsoft.com/office/drawing/2014/main" id="{699459E3-484D-2F9A-7B2A-4B79CE96C683}"/>
              </a:ext>
            </a:extLst>
          </p:cNvPr>
          <p:cNvSpPr txBox="1"/>
          <p:nvPr/>
        </p:nvSpPr>
        <p:spPr>
          <a:xfrm>
            <a:off x="180792" y="777171"/>
            <a:ext cx="6143808" cy="1866024"/>
          </a:xfrm>
          <a:prstGeom prst="rect">
            <a:avLst/>
          </a:prstGeom>
          <a:ln w="12700">
            <a:solidFill>
              <a:srgbClr val="000000"/>
            </a:solidFill>
          </a:ln>
        </p:spPr>
        <p:txBody>
          <a:bodyPr vert="horz" wrap="square" lIns="0" tIns="53975" rIns="0" bIns="0" rtlCol="0">
            <a:spAutoFit/>
          </a:bodyPr>
          <a:lstStyle/>
          <a:p>
            <a:pPr marL="54610">
              <a:lnSpc>
                <a:spcPts val="1420"/>
              </a:lnSpc>
              <a:buNone/>
            </a:pPr>
            <a:r>
              <a:rPr lang="en-SE" sz="1600" b="0" spc="-50" dirty="0">
                <a:solidFill>
                  <a:srgbClr val="000000"/>
                </a:solidFill>
                <a:effectLst/>
                <a:latin typeface="Courier New" panose="02070309020205020404" pitchFamily="49" charset="0"/>
                <a:ea typeface="MS PGothic" panose="020B0600070205080204" pitchFamily="34" charset="-128"/>
              </a:rPr>
              <a:t>int ret = fork();</a:t>
            </a:r>
            <a:endParaRPr lang="en-SE" sz="1600" b="0" dirty="0">
              <a:effectLst/>
              <a:latin typeface="Times New Roman" panose="02020603050405020304" pitchFamily="18" charset="0"/>
              <a:ea typeface="SimSun" panose="02010600030101010101" pitchFamily="2" charset="-122"/>
            </a:endParaRPr>
          </a:p>
          <a:p>
            <a:pPr marL="54610">
              <a:lnSpc>
                <a:spcPts val="1420"/>
              </a:lnSpc>
              <a:buNone/>
            </a:pPr>
            <a:r>
              <a:rPr lang="en-SE" sz="1600" b="0" spc="-50" dirty="0">
                <a:solidFill>
                  <a:srgbClr val="000000"/>
                </a:solidFill>
                <a:effectLst/>
                <a:latin typeface="Courier New" panose="02070309020205020404" pitchFamily="49" charset="0"/>
                <a:ea typeface="MS PGothic" panose="020B0600070205080204" pitchFamily="34" charset="-128"/>
              </a:rPr>
              <a:t>if(ret == 0) {</a:t>
            </a:r>
            <a:endParaRPr lang="en-SE" sz="1600" b="0" dirty="0">
              <a:effectLst/>
              <a:latin typeface="Times New Roman" panose="02020603050405020304" pitchFamily="18" charset="0"/>
              <a:ea typeface="SimSun" panose="02010600030101010101" pitchFamily="2" charset="-122"/>
            </a:endParaRPr>
          </a:p>
          <a:p>
            <a:pPr marL="54610">
              <a:lnSpc>
                <a:spcPts val="1420"/>
              </a:lnSpc>
              <a:buNone/>
            </a:pPr>
            <a:r>
              <a:rPr lang="en-SE" sz="1600" b="0" spc="-50" dirty="0">
                <a:solidFill>
                  <a:srgbClr val="000000"/>
                </a:solidFill>
                <a:effectLst/>
                <a:latin typeface="Courier New" panose="02070309020205020404" pitchFamily="49" charset="0"/>
                <a:ea typeface="SimSun" panose="02010600030101010101" pitchFamily="2" charset="-122"/>
              </a:rPr>
              <a:t>  </a:t>
            </a:r>
            <a:r>
              <a:rPr lang="en-SE" sz="1600" b="0" spc="-50" dirty="0">
                <a:solidFill>
                  <a:srgbClr val="000000"/>
                </a:solidFill>
                <a:effectLst/>
                <a:latin typeface="Courier New" panose="02070309020205020404" pitchFamily="49" charset="0"/>
                <a:ea typeface="MS PGothic" panose="020B0600070205080204" pitchFamily="34" charset="-128"/>
              </a:rPr>
              <a:t>exec(</a:t>
            </a:r>
            <a:r>
              <a:rPr lang="en-SE" sz="1600" b="0" spc="-50" dirty="0">
                <a:solidFill>
                  <a:srgbClr val="000000"/>
                </a:solidFill>
                <a:effectLst/>
                <a:latin typeface="Courier New" panose="02070309020205020404" pitchFamily="49" charset="0"/>
                <a:ea typeface="SimSun" panose="02010600030101010101" pitchFamily="2" charset="-122"/>
              </a:rPr>
              <a:t>SOME</a:t>
            </a:r>
            <a:r>
              <a:rPr lang="en-SE" sz="1600" b="0" spc="-50" dirty="0">
                <a:solidFill>
                  <a:srgbClr val="000000"/>
                </a:solidFill>
                <a:effectLst/>
                <a:latin typeface="Courier New" panose="02070309020205020404" pitchFamily="49" charset="0"/>
                <a:ea typeface="MS PGothic" panose="020B0600070205080204" pitchFamily="34" charset="-128"/>
              </a:rPr>
              <a:t>_COMMAND); //</a:t>
            </a:r>
            <a:r>
              <a:rPr lang="en-SE" sz="1600" b="0" spc="-50" dirty="0">
                <a:solidFill>
                  <a:srgbClr val="000000"/>
                </a:solidFill>
                <a:effectLst/>
                <a:latin typeface="Courier New" panose="02070309020205020404" pitchFamily="49" charset="0"/>
                <a:ea typeface="SimSun" panose="02010600030101010101" pitchFamily="2" charset="-122"/>
              </a:rPr>
              <a:t>SOME</a:t>
            </a:r>
            <a:r>
              <a:rPr lang="en-SE" sz="1600" b="0" spc="-50" dirty="0">
                <a:solidFill>
                  <a:srgbClr val="000000"/>
                </a:solidFill>
                <a:effectLst/>
                <a:latin typeface="Courier New" panose="02070309020205020404" pitchFamily="49" charset="0"/>
                <a:ea typeface="MS PGothic" panose="020B0600070205080204" pitchFamily="34" charset="-128"/>
              </a:rPr>
              <a:t>_COMMAND </a:t>
            </a:r>
            <a:r>
              <a:rPr lang="en-SE" sz="1600" b="0" spc="-50" dirty="0">
                <a:solidFill>
                  <a:srgbClr val="000000"/>
                </a:solidFill>
                <a:effectLst/>
                <a:latin typeface="Courier New" panose="02070309020205020404" pitchFamily="49" charset="0"/>
                <a:ea typeface="SimSun" panose="02010600030101010101" pitchFamily="2" charset="-122"/>
              </a:rPr>
              <a:t>is a Linux command that </a:t>
            </a:r>
            <a:r>
              <a:rPr lang="en-SE" sz="1600" b="0" spc="-50" dirty="0">
                <a:solidFill>
                  <a:srgbClr val="000000"/>
                </a:solidFill>
                <a:effectLst/>
                <a:latin typeface="Courier New" panose="02070309020205020404" pitchFamily="49" charset="0"/>
                <a:ea typeface="MS PGothic" panose="020B0600070205080204" pitchFamily="34" charset="-128"/>
              </a:rPr>
              <a:t>does not print anything</a:t>
            </a:r>
            <a:endParaRPr lang="en-SE" sz="1600" b="0" dirty="0">
              <a:effectLst/>
              <a:latin typeface="Times New Roman" panose="02020603050405020304" pitchFamily="18" charset="0"/>
              <a:ea typeface="SimSun" panose="02010600030101010101" pitchFamily="2" charset="-122"/>
            </a:endParaRPr>
          </a:p>
          <a:p>
            <a:pPr marL="54610">
              <a:lnSpc>
                <a:spcPts val="1420"/>
              </a:lnSpc>
              <a:buNone/>
            </a:pPr>
            <a:r>
              <a:rPr lang="en-SE" sz="1600" b="0" spc="-50" dirty="0">
                <a:solidFill>
                  <a:srgbClr val="000000"/>
                </a:solidFill>
                <a:effectLst/>
                <a:latin typeface="Courier New" panose="02070309020205020404" pitchFamily="49" charset="0"/>
                <a:ea typeface="SimSun" panose="02010600030101010101" pitchFamily="2" charset="-122"/>
              </a:rPr>
              <a:t>  </a:t>
            </a:r>
            <a:r>
              <a:rPr lang="en-SE" sz="1600" b="0" spc="-50" dirty="0" err="1">
                <a:solidFill>
                  <a:srgbClr val="000000"/>
                </a:solidFill>
                <a:effectLst/>
                <a:latin typeface="Courier New" panose="02070309020205020404" pitchFamily="49" charset="0"/>
                <a:ea typeface="MS PGothic" panose="020B0600070205080204" pitchFamily="34" charset="-128"/>
              </a:rPr>
              <a:t>printf</a:t>
            </a:r>
            <a:r>
              <a:rPr lang="en-SE" sz="1600" b="0" spc="-50" dirty="0">
                <a:solidFill>
                  <a:srgbClr val="000000"/>
                </a:solidFill>
                <a:effectLst/>
                <a:latin typeface="Courier New" panose="02070309020205020404" pitchFamily="49" charset="0"/>
                <a:ea typeface="MS PGothic" panose="020B0600070205080204" pitchFamily="34" charset="-128"/>
              </a:rPr>
              <a:t>("Child\n");</a:t>
            </a:r>
            <a:endParaRPr lang="en-SE" sz="1600" b="0" dirty="0">
              <a:effectLst/>
              <a:latin typeface="Times New Roman" panose="02020603050405020304" pitchFamily="18" charset="0"/>
              <a:ea typeface="SimSun" panose="02010600030101010101" pitchFamily="2" charset="-122"/>
            </a:endParaRPr>
          </a:p>
          <a:p>
            <a:pPr marL="54610">
              <a:lnSpc>
                <a:spcPts val="1420"/>
              </a:lnSpc>
              <a:buNone/>
            </a:pPr>
            <a:r>
              <a:rPr lang="en-SE" sz="1600" b="0" spc="-50" dirty="0">
                <a:solidFill>
                  <a:srgbClr val="000000"/>
                </a:solidFill>
                <a:effectLst/>
                <a:latin typeface="Courier New" panose="02070309020205020404" pitchFamily="49" charset="0"/>
                <a:ea typeface="MS PGothic" panose="020B0600070205080204" pitchFamily="34" charset="-128"/>
              </a:rPr>
              <a:t>}</a:t>
            </a:r>
            <a:endParaRPr lang="en-SE" sz="1600" b="0" dirty="0">
              <a:effectLst/>
              <a:latin typeface="Times New Roman" panose="02020603050405020304" pitchFamily="18" charset="0"/>
              <a:ea typeface="SimSun" panose="02010600030101010101" pitchFamily="2" charset="-122"/>
            </a:endParaRPr>
          </a:p>
          <a:p>
            <a:pPr marL="54610">
              <a:lnSpc>
                <a:spcPts val="1420"/>
              </a:lnSpc>
              <a:buNone/>
            </a:pPr>
            <a:r>
              <a:rPr lang="en-SE" sz="1600" b="0" spc="-50" dirty="0">
                <a:solidFill>
                  <a:srgbClr val="000000"/>
                </a:solidFill>
                <a:effectLst/>
                <a:latin typeface="Courier New" panose="02070309020205020404" pitchFamily="49" charset="0"/>
                <a:ea typeface="MS PGothic" panose="020B0600070205080204" pitchFamily="34" charset="-128"/>
              </a:rPr>
              <a:t>else {</a:t>
            </a:r>
            <a:endParaRPr lang="en-SE" sz="1600" b="0" dirty="0">
              <a:effectLst/>
              <a:latin typeface="Times New Roman" panose="02020603050405020304" pitchFamily="18" charset="0"/>
              <a:ea typeface="SimSun" panose="02010600030101010101" pitchFamily="2" charset="-122"/>
            </a:endParaRPr>
          </a:p>
          <a:p>
            <a:pPr marL="54610">
              <a:lnSpc>
                <a:spcPts val="1420"/>
              </a:lnSpc>
              <a:buNone/>
            </a:pPr>
            <a:r>
              <a:rPr lang="en-SE" sz="1600" b="0" spc="-50" dirty="0">
                <a:solidFill>
                  <a:srgbClr val="000000"/>
                </a:solidFill>
                <a:effectLst/>
                <a:latin typeface="Courier New" panose="02070309020205020404" pitchFamily="49" charset="0"/>
                <a:ea typeface="SimSun" panose="02010600030101010101" pitchFamily="2" charset="-122"/>
              </a:rPr>
              <a:t>  </a:t>
            </a:r>
            <a:r>
              <a:rPr lang="en-SE" sz="1600" b="0" spc="-50" dirty="0">
                <a:solidFill>
                  <a:srgbClr val="000000"/>
                </a:solidFill>
                <a:effectLst/>
                <a:latin typeface="Courier New" panose="02070309020205020404" pitchFamily="49" charset="0"/>
                <a:ea typeface="MS PGothic" panose="020B0600070205080204" pitchFamily="34" charset="-128"/>
              </a:rPr>
              <a:t>wait(NULL);</a:t>
            </a:r>
            <a:endParaRPr lang="en-SE" sz="1600" b="0" dirty="0">
              <a:effectLst/>
              <a:latin typeface="Times New Roman" panose="02020603050405020304" pitchFamily="18" charset="0"/>
              <a:ea typeface="SimSun" panose="02010600030101010101" pitchFamily="2" charset="-122"/>
            </a:endParaRPr>
          </a:p>
          <a:p>
            <a:pPr marL="54610">
              <a:lnSpc>
                <a:spcPts val="1420"/>
              </a:lnSpc>
              <a:buNone/>
            </a:pPr>
            <a:r>
              <a:rPr lang="en-SE" sz="1600" b="0" spc="-50" dirty="0">
                <a:solidFill>
                  <a:srgbClr val="000000"/>
                </a:solidFill>
                <a:effectLst/>
                <a:latin typeface="Courier New" panose="02070309020205020404" pitchFamily="49" charset="0"/>
                <a:ea typeface="SimSun" panose="02010600030101010101" pitchFamily="2" charset="-122"/>
              </a:rPr>
              <a:t>  </a:t>
            </a:r>
            <a:r>
              <a:rPr lang="en-SE" sz="1600" b="0" spc="-50" dirty="0" err="1">
                <a:solidFill>
                  <a:srgbClr val="000000"/>
                </a:solidFill>
                <a:effectLst/>
                <a:latin typeface="Courier New" panose="02070309020205020404" pitchFamily="49" charset="0"/>
                <a:ea typeface="MS PGothic" panose="020B0600070205080204" pitchFamily="34" charset="-128"/>
              </a:rPr>
              <a:t>printf</a:t>
            </a:r>
            <a:r>
              <a:rPr lang="en-SE" sz="1600" b="0" spc="-50" dirty="0">
                <a:solidFill>
                  <a:srgbClr val="000000"/>
                </a:solidFill>
                <a:effectLst/>
                <a:latin typeface="Courier New" panose="02070309020205020404" pitchFamily="49" charset="0"/>
                <a:ea typeface="MS PGothic" panose="020B0600070205080204" pitchFamily="34" charset="-128"/>
              </a:rPr>
              <a:t>("Parent\n")</a:t>
            </a:r>
            <a:endParaRPr lang="en-SE" sz="1600" b="0" dirty="0">
              <a:effectLst/>
              <a:latin typeface="Times New Roman" panose="02020603050405020304" pitchFamily="18" charset="0"/>
              <a:ea typeface="SimSun" panose="02010600030101010101" pitchFamily="2" charset="-122"/>
            </a:endParaRPr>
          </a:p>
          <a:p>
            <a:pPr marL="54610">
              <a:lnSpc>
                <a:spcPts val="1420"/>
              </a:lnSpc>
            </a:pPr>
            <a:r>
              <a:rPr lang="en-SE" sz="1600" b="0" spc="-50" dirty="0">
                <a:solidFill>
                  <a:srgbClr val="000000"/>
                </a:solidFill>
                <a:effectLst/>
                <a:latin typeface="Courier New" panose="02070309020205020404" pitchFamily="49" charset="0"/>
                <a:ea typeface="MS PGothic" panose="020B0600070205080204" pitchFamily="34" charset="-128"/>
              </a:rPr>
              <a:t>}</a:t>
            </a:r>
            <a:endParaRPr lang="en-SE" sz="1600" b="0" dirty="0">
              <a:effectLst/>
              <a:latin typeface="Times New Roman" panose="02020603050405020304" pitchFamily="18" charset="0"/>
              <a:ea typeface="SimSun" panose="02010600030101010101" pitchFamily="2" charset="-122"/>
            </a:endParaRPr>
          </a:p>
        </p:txBody>
      </p:sp>
      <p:sp>
        <p:nvSpPr>
          <p:cNvPr id="144" name="object 5">
            <a:extLst>
              <a:ext uri="{FF2B5EF4-FFF2-40B4-BE49-F238E27FC236}">
                <a16:creationId xmlns:a16="http://schemas.microsoft.com/office/drawing/2014/main" id="{6E49AFF4-B09A-0140-A1A8-EA2CD11777FA}"/>
              </a:ext>
            </a:extLst>
          </p:cNvPr>
          <p:cNvSpPr/>
          <p:nvPr/>
        </p:nvSpPr>
        <p:spPr>
          <a:xfrm>
            <a:off x="778019" y="3389316"/>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5" name="object 7">
            <a:extLst>
              <a:ext uri="{FF2B5EF4-FFF2-40B4-BE49-F238E27FC236}">
                <a16:creationId xmlns:a16="http://schemas.microsoft.com/office/drawing/2014/main" id="{1DF58D34-4337-B722-FD77-CE4D3FCF6187}"/>
              </a:ext>
            </a:extLst>
          </p:cNvPr>
          <p:cNvSpPr/>
          <p:nvPr/>
        </p:nvSpPr>
        <p:spPr>
          <a:xfrm>
            <a:off x="5111812" y="4297723"/>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6" name="object 8">
            <a:extLst>
              <a:ext uri="{FF2B5EF4-FFF2-40B4-BE49-F238E27FC236}">
                <a16:creationId xmlns:a16="http://schemas.microsoft.com/office/drawing/2014/main" id="{74E11ECA-32ED-A78D-5815-87A1C68F9E50}"/>
              </a:ext>
            </a:extLst>
          </p:cNvPr>
          <p:cNvSpPr txBox="1"/>
          <p:nvPr/>
        </p:nvSpPr>
        <p:spPr>
          <a:xfrm>
            <a:off x="5242591" y="4343400"/>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dirty="0">
              <a:solidFill>
                <a:sysClr val="windowText" lastClr="000000"/>
              </a:solidFill>
              <a:latin typeface="Arial MT"/>
              <a:cs typeface="Arial MT"/>
            </a:endParaRPr>
          </a:p>
        </p:txBody>
      </p:sp>
      <p:sp>
        <p:nvSpPr>
          <p:cNvPr id="147" name="object 10">
            <a:extLst>
              <a:ext uri="{FF2B5EF4-FFF2-40B4-BE49-F238E27FC236}">
                <a16:creationId xmlns:a16="http://schemas.microsoft.com/office/drawing/2014/main" id="{0BFC210A-ADD7-14AD-DBD9-050F6029D72F}"/>
              </a:ext>
            </a:extLst>
          </p:cNvPr>
          <p:cNvSpPr txBox="1"/>
          <p:nvPr/>
        </p:nvSpPr>
        <p:spPr>
          <a:xfrm>
            <a:off x="563336" y="3075582"/>
            <a:ext cx="470534"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start</a:t>
            </a:r>
            <a:endParaRPr b="0" kern="0" dirty="0">
              <a:solidFill>
                <a:sysClr val="windowText" lastClr="000000"/>
              </a:solidFill>
              <a:latin typeface="Arial MT"/>
              <a:cs typeface="Arial MT"/>
            </a:endParaRPr>
          </a:p>
        </p:txBody>
      </p:sp>
      <p:sp>
        <p:nvSpPr>
          <p:cNvPr id="148" name="object 19">
            <a:extLst>
              <a:ext uri="{FF2B5EF4-FFF2-40B4-BE49-F238E27FC236}">
                <a16:creationId xmlns:a16="http://schemas.microsoft.com/office/drawing/2014/main" id="{8C016A22-4219-C1C9-87E9-F73A6A127D71}"/>
              </a:ext>
            </a:extLst>
          </p:cNvPr>
          <p:cNvSpPr/>
          <p:nvPr/>
        </p:nvSpPr>
        <p:spPr>
          <a:xfrm>
            <a:off x="1722066" y="3613743"/>
            <a:ext cx="3268345" cy="734060"/>
          </a:xfrm>
          <a:custGeom>
            <a:avLst/>
            <a:gdLst/>
            <a:ahLst/>
            <a:cxnLst/>
            <a:rect l="l" t="t" r="r" b="b"/>
            <a:pathLst>
              <a:path w="3268345" h="734060">
                <a:moveTo>
                  <a:pt x="0" y="0"/>
                </a:moveTo>
                <a:lnTo>
                  <a:pt x="3255691" y="730800"/>
                </a:lnTo>
                <a:lnTo>
                  <a:pt x="3268082" y="73358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9" name="object 20">
            <a:extLst>
              <a:ext uri="{FF2B5EF4-FFF2-40B4-BE49-F238E27FC236}">
                <a16:creationId xmlns:a16="http://schemas.microsoft.com/office/drawing/2014/main" id="{8B2A1459-F11F-E4C6-1F88-4A54365E83C4}"/>
              </a:ext>
            </a:extLst>
          </p:cNvPr>
          <p:cNvSpPr/>
          <p:nvPr/>
        </p:nvSpPr>
        <p:spPr>
          <a:xfrm>
            <a:off x="4964405" y="4285064"/>
            <a:ext cx="132715" cy="119380"/>
          </a:xfrm>
          <a:custGeom>
            <a:avLst/>
            <a:gdLst/>
            <a:ahLst/>
            <a:cxnLst/>
            <a:rect l="l" t="t" r="r" b="b"/>
            <a:pathLst>
              <a:path w="132714" h="119380">
                <a:moveTo>
                  <a:pt x="26703" y="0"/>
                </a:moveTo>
                <a:lnTo>
                  <a:pt x="0" y="118959"/>
                </a:lnTo>
                <a:lnTo>
                  <a:pt x="132311" y="86182"/>
                </a:lnTo>
                <a:lnTo>
                  <a:pt x="26703"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2" name="object 67">
            <a:extLst>
              <a:ext uri="{FF2B5EF4-FFF2-40B4-BE49-F238E27FC236}">
                <a16:creationId xmlns:a16="http://schemas.microsoft.com/office/drawing/2014/main" id="{DCCCFEDB-A5DA-FD08-856F-C5402A83B6AE}"/>
              </a:ext>
            </a:extLst>
          </p:cNvPr>
          <p:cNvSpPr txBox="1"/>
          <p:nvPr/>
        </p:nvSpPr>
        <p:spPr>
          <a:xfrm>
            <a:off x="908798" y="3328442"/>
            <a:ext cx="1209040" cy="1315085"/>
          </a:xfrm>
          <a:prstGeom prst="rect">
            <a:avLst/>
          </a:prstGeom>
        </p:spPr>
        <p:txBody>
          <a:bodyPr vert="horz" wrap="square" lIns="0" tIns="118745" rIns="0" bIns="0" rtlCol="0">
            <a:spAutoFit/>
          </a:bodyPr>
          <a:lstStyle/>
          <a:p>
            <a:pPr marL="12700" eaLnBrk="1" fontAlgn="auto" hangingPunct="1">
              <a:spcBef>
                <a:spcPts val="935"/>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a:p>
            <a:pPr marL="434975" marR="5080" eaLnBrk="1" fontAlgn="auto" hangingPunct="1">
              <a:lnSpc>
                <a:spcPts val="1600"/>
              </a:lnSpc>
              <a:spcBef>
                <a:spcPts val="775"/>
              </a:spcBef>
              <a:spcAft>
                <a:spcPts val="0"/>
              </a:spcAft>
            </a:pPr>
            <a:r>
              <a:rPr sz="1400" b="0" kern="0" spc="-10" dirty="0">
                <a:solidFill>
                  <a:srgbClr val="0365C0"/>
                </a:solidFill>
                <a:latin typeface="Arial MT"/>
                <a:cs typeface="Arial MT"/>
              </a:rPr>
              <a:t>parent </a:t>
            </a:r>
            <a:r>
              <a:rPr sz="1400" b="0" kern="0" spc="-10" dirty="0" err="1">
                <a:solidFill>
                  <a:srgbClr val="0365C0"/>
                </a:solidFill>
                <a:latin typeface="Arial MT"/>
                <a:cs typeface="Arial MT"/>
              </a:rPr>
              <a:t>continu</a:t>
            </a:r>
            <a:r>
              <a:rPr lang="en-GB" sz="1400" b="0" kern="0" spc="-10" dirty="0">
                <a:solidFill>
                  <a:srgbClr val="0365C0"/>
                </a:solidFill>
                <a:latin typeface="Arial MT"/>
                <a:cs typeface="Arial MT"/>
              </a:rPr>
              <a:t>es</a:t>
            </a:r>
          </a:p>
          <a:p>
            <a:pPr marL="12700" eaLnBrk="1" fontAlgn="auto" hangingPunct="1">
              <a:spcBef>
                <a:spcPts val="1019"/>
              </a:spcBef>
              <a:spcAft>
                <a:spcPts val="0"/>
              </a:spcAft>
            </a:pPr>
            <a:endParaRPr lang="en-SE" b="0" kern="0" dirty="0">
              <a:solidFill>
                <a:sysClr val="windowText" lastClr="000000"/>
              </a:solidFill>
              <a:latin typeface="Arial MT"/>
              <a:cs typeface="Arial MT"/>
            </a:endParaRPr>
          </a:p>
        </p:txBody>
      </p:sp>
      <p:sp>
        <p:nvSpPr>
          <p:cNvPr id="153" name="object 93">
            <a:extLst>
              <a:ext uri="{FF2B5EF4-FFF2-40B4-BE49-F238E27FC236}">
                <a16:creationId xmlns:a16="http://schemas.microsoft.com/office/drawing/2014/main" id="{6DE2C720-2BE4-102C-A4FB-FF467E3637AD}"/>
              </a:ext>
            </a:extLst>
          </p:cNvPr>
          <p:cNvSpPr txBox="1"/>
          <p:nvPr/>
        </p:nvSpPr>
        <p:spPr>
          <a:xfrm>
            <a:off x="2898357" y="3974375"/>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155" name="object 91">
            <a:extLst>
              <a:ext uri="{FF2B5EF4-FFF2-40B4-BE49-F238E27FC236}">
                <a16:creationId xmlns:a16="http://schemas.microsoft.com/office/drawing/2014/main" id="{0882E03C-B635-896C-FEFD-57305CE7B556}"/>
              </a:ext>
            </a:extLst>
          </p:cNvPr>
          <p:cNvSpPr/>
          <p:nvPr/>
        </p:nvSpPr>
        <p:spPr>
          <a:xfrm>
            <a:off x="1241251" y="3032939"/>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6" name="object 92">
            <a:extLst>
              <a:ext uri="{FF2B5EF4-FFF2-40B4-BE49-F238E27FC236}">
                <a16:creationId xmlns:a16="http://schemas.microsoft.com/office/drawing/2014/main" id="{AC2E1F0E-B8DC-9F99-2566-9FA0F8F09C2E}"/>
              </a:ext>
            </a:extLst>
          </p:cNvPr>
          <p:cNvSpPr/>
          <p:nvPr/>
        </p:nvSpPr>
        <p:spPr>
          <a:xfrm>
            <a:off x="1180291" y="3261681"/>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0" name="object 19">
            <a:extLst>
              <a:ext uri="{FF2B5EF4-FFF2-40B4-BE49-F238E27FC236}">
                <a16:creationId xmlns:a16="http://schemas.microsoft.com/office/drawing/2014/main" id="{74830FAF-4F08-8E77-73AB-23B34732A03C}"/>
              </a:ext>
            </a:extLst>
          </p:cNvPr>
          <p:cNvSpPr/>
          <p:nvPr/>
        </p:nvSpPr>
        <p:spPr>
          <a:xfrm rot="10131385">
            <a:off x="1912799" y="5347167"/>
            <a:ext cx="3263614" cy="591431"/>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1" name="object 66">
            <a:extLst>
              <a:ext uri="{FF2B5EF4-FFF2-40B4-BE49-F238E27FC236}">
                <a16:creationId xmlns:a16="http://schemas.microsoft.com/office/drawing/2014/main" id="{067A25EF-BC4C-A3AF-1B0E-432BEACE00E7}"/>
              </a:ext>
            </a:extLst>
          </p:cNvPr>
          <p:cNvSpPr txBox="1"/>
          <p:nvPr/>
        </p:nvSpPr>
        <p:spPr>
          <a:xfrm>
            <a:off x="1939473" y="3357447"/>
            <a:ext cx="1386759" cy="258241"/>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err="1">
                <a:solidFill>
                  <a:sysClr val="windowText" lastClr="000000"/>
                </a:solidFill>
                <a:latin typeface="Courier New"/>
                <a:cs typeface="Courier New"/>
              </a:rPr>
              <a:t>pid</a:t>
            </a:r>
            <a:r>
              <a:rPr lang="en-GB" sz="1600" b="0" kern="0" dirty="0">
                <a:solidFill>
                  <a:sysClr val="windowText" lastClr="000000"/>
                </a:solidFill>
                <a:latin typeface="Courier New"/>
                <a:cs typeface="Courier New"/>
              </a:rPr>
              <a:t>=fork()</a:t>
            </a:r>
            <a:endParaRPr sz="1600" b="0" kern="0" dirty="0">
              <a:latin typeface="Arial MT"/>
              <a:cs typeface="Arial MT"/>
            </a:endParaRPr>
          </a:p>
        </p:txBody>
      </p:sp>
      <p:sp>
        <p:nvSpPr>
          <p:cNvPr id="162" name="object 66">
            <a:extLst>
              <a:ext uri="{FF2B5EF4-FFF2-40B4-BE49-F238E27FC236}">
                <a16:creationId xmlns:a16="http://schemas.microsoft.com/office/drawing/2014/main" id="{FADF5F65-0A9B-ABFC-D591-892A8A83EFB8}"/>
              </a:ext>
            </a:extLst>
          </p:cNvPr>
          <p:cNvSpPr txBox="1"/>
          <p:nvPr/>
        </p:nvSpPr>
        <p:spPr>
          <a:xfrm>
            <a:off x="671039" y="5529770"/>
            <a:ext cx="1344500" cy="268539"/>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wait(NULL)</a:t>
            </a:r>
            <a:endParaRPr sz="1600" b="0" kern="0" dirty="0">
              <a:latin typeface="Arial MT"/>
              <a:cs typeface="Arial MT"/>
            </a:endParaRPr>
          </a:p>
        </p:txBody>
      </p:sp>
      <p:sp>
        <p:nvSpPr>
          <p:cNvPr id="163" name="object 19">
            <a:extLst>
              <a:ext uri="{FF2B5EF4-FFF2-40B4-BE49-F238E27FC236}">
                <a16:creationId xmlns:a16="http://schemas.microsoft.com/office/drawing/2014/main" id="{E563D48A-D8BF-3247-EB07-678B2D66ED9B}"/>
              </a:ext>
            </a:extLst>
          </p:cNvPr>
          <p:cNvSpPr/>
          <p:nvPr/>
        </p:nvSpPr>
        <p:spPr>
          <a:xfrm rot="4676906">
            <a:off x="422026" y="4521908"/>
            <a:ext cx="1657715" cy="326396"/>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4" name="object 19">
            <a:extLst>
              <a:ext uri="{FF2B5EF4-FFF2-40B4-BE49-F238E27FC236}">
                <a16:creationId xmlns:a16="http://schemas.microsoft.com/office/drawing/2014/main" id="{71C6DC33-8BEC-4BE6-D907-C449B9F06886}"/>
              </a:ext>
            </a:extLst>
          </p:cNvPr>
          <p:cNvSpPr/>
          <p:nvPr/>
        </p:nvSpPr>
        <p:spPr>
          <a:xfrm rot="4619132">
            <a:off x="980785" y="6047650"/>
            <a:ext cx="602939" cy="130876"/>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5" name="object 66">
            <a:extLst>
              <a:ext uri="{FF2B5EF4-FFF2-40B4-BE49-F238E27FC236}">
                <a16:creationId xmlns:a16="http://schemas.microsoft.com/office/drawing/2014/main" id="{A8E0FED4-928A-BB48-3DD5-BF6E2D647B4F}"/>
              </a:ext>
            </a:extLst>
          </p:cNvPr>
          <p:cNvSpPr txBox="1"/>
          <p:nvPr/>
        </p:nvSpPr>
        <p:spPr>
          <a:xfrm>
            <a:off x="1347398" y="5918478"/>
            <a:ext cx="85349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“Parent”</a:t>
            </a:r>
            <a:endParaRPr b="0" kern="0" dirty="0">
              <a:latin typeface="Arial MT"/>
              <a:cs typeface="Arial MT"/>
            </a:endParaRPr>
          </a:p>
        </p:txBody>
      </p:sp>
      <p:sp>
        <p:nvSpPr>
          <p:cNvPr id="166" name="object 66">
            <a:extLst>
              <a:ext uri="{FF2B5EF4-FFF2-40B4-BE49-F238E27FC236}">
                <a16:creationId xmlns:a16="http://schemas.microsoft.com/office/drawing/2014/main" id="{08CE89C3-A79F-B0E2-66CA-064860DEE90F}"/>
              </a:ext>
            </a:extLst>
          </p:cNvPr>
          <p:cNvSpPr txBox="1"/>
          <p:nvPr/>
        </p:nvSpPr>
        <p:spPr>
          <a:xfrm>
            <a:off x="5264829" y="5456413"/>
            <a:ext cx="810389" cy="259045"/>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exit()</a:t>
            </a:r>
            <a:endParaRPr sz="1600" b="0" kern="0" dirty="0">
              <a:latin typeface="Arial MT"/>
              <a:cs typeface="Arial MT"/>
            </a:endParaRPr>
          </a:p>
        </p:txBody>
      </p:sp>
      <p:sp>
        <p:nvSpPr>
          <p:cNvPr id="168" name="object 19">
            <a:extLst>
              <a:ext uri="{FF2B5EF4-FFF2-40B4-BE49-F238E27FC236}">
                <a16:creationId xmlns:a16="http://schemas.microsoft.com/office/drawing/2014/main" id="{3ADA26AA-C2C7-866C-D9E1-531DD99CA4E5}"/>
              </a:ext>
            </a:extLst>
          </p:cNvPr>
          <p:cNvSpPr/>
          <p:nvPr/>
        </p:nvSpPr>
        <p:spPr>
          <a:xfrm rot="4819045">
            <a:off x="5218785" y="5054441"/>
            <a:ext cx="678394" cy="115748"/>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7" name="object 66">
            <a:extLst>
              <a:ext uri="{FF2B5EF4-FFF2-40B4-BE49-F238E27FC236}">
                <a16:creationId xmlns:a16="http://schemas.microsoft.com/office/drawing/2014/main" id="{579D549B-9D16-6D35-4D52-CC2671998889}"/>
              </a:ext>
            </a:extLst>
          </p:cNvPr>
          <p:cNvSpPr txBox="1"/>
          <p:nvPr/>
        </p:nvSpPr>
        <p:spPr>
          <a:xfrm>
            <a:off x="5219752" y="4953000"/>
            <a:ext cx="810389" cy="259045"/>
          </a:xfrm>
          <a:prstGeom prst="rect">
            <a:avLst/>
          </a:prstGeom>
          <a:solidFill>
            <a:schemeClr val="bg1"/>
          </a:solidFill>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exec()</a:t>
            </a:r>
            <a:endParaRPr sz="1600" b="0" kern="0" dirty="0">
              <a:latin typeface="Arial MT"/>
              <a:cs typeface="Arial MT"/>
            </a:endParaRPr>
          </a:p>
        </p:txBody>
      </p:sp>
    </p:spTree>
    <p:extLst>
      <p:ext uri="{BB962C8B-B14F-4D97-AF65-F5344CB8AC3E}">
        <p14:creationId xmlns:p14="http://schemas.microsoft.com/office/powerpoint/2010/main" val="637123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A759A4-B4C4-03FA-84B3-DECE75D4AB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377936-7326-7F65-71CD-C7535E7B86EE}"/>
              </a:ext>
            </a:extLst>
          </p:cNvPr>
          <p:cNvSpPr>
            <a:spLocks noGrp="1"/>
          </p:cNvSpPr>
          <p:nvPr>
            <p:ph type="title"/>
          </p:nvPr>
        </p:nvSpPr>
        <p:spPr>
          <a:xfrm>
            <a:off x="448883" y="182430"/>
            <a:ext cx="11336392" cy="532956"/>
          </a:xfrm>
        </p:spPr>
        <p:txBody>
          <a:bodyPr/>
          <a:lstStyle/>
          <a:p>
            <a:r>
              <a:rPr lang="en-GB" dirty="0"/>
              <a:t>Q2 b) (5 pts)</a:t>
            </a:r>
            <a:endParaRPr lang="en-SE" dirty="0"/>
          </a:p>
        </p:txBody>
      </p:sp>
      <p:sp>
        <p:nvSpPr>
          <p:cNvPr id="94" name="TextBox 93">
            <a:extLst>
              <a:ext uri="{FF2B5EF4-FFF2-40B4-BE49-F238E27FC236}">
                <a16:creationId xmlns:a16="http://schemas.microsoft.com/office/drawing/2014/main" id="{A5426144-E739-5B91-F26D-2791C5B7F594}"/>
              </a:ext>
            </a:extLst>
          </p:cNvPr>
          <p:cNvSpPr txBox="1"/>
          <p:nvPr/>
        </p:nvSpPr>
        <p:spPr>
          <a:xfrm>
            <a:off x="5169889" y="2709517"/>
            <a:ext cx="1145502" cy="132343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altLang="zh-CN" sz="2000" b="0" kern="0" dirty="0"/>
              <a:t>Output: </a:t>
            </a:r>
          </a:p>
          <a:p>
            <a:r>
              <a:rPr lang="nn-NO" altLang="zh-CN" sz="2000" b="0" kern="0" dirty="0"/>
              <a:t>123</a:t>
            </a:r>
          </a:p>
          <a:p>
            <a:r>
              <a:rPr lang="nn-NO" altLang="zh-CN" sz="2000" b="0" kern="0" dirty="0"/>
              <a:t>213</a:t>
            </a:r>
          </a:p>
          <a:p>
            <a:r>
              <a:rPr lang="nn-NO" altLang="zh-CN" sz="2000" b="0" kern="0" dirty="0"/>
              <a:t>231</a:t>
            </a:r>
            <a:endParaRPr lang="en-GB" altLang="zh-CN" sz="2000" b="0" kern="0" dirty="0"/>
          </a:p>
        </p:txBody>
      </p:sp>
      <p:sp>
        <p:nvSpPr>
          <p:cNvPr id="141" name="Content Placeholder 2">
            <a:extLst>
              <a:ext uri="{FF2B5EF4-FFF2-40B4-BE49-F238E27FC236}">
                <a16:creationId xmlns:a16="http://schemas.microsoft.com/office/drawing/2014/main" id="{A81010F8-3902-E2E7-95FA-1CFFAE8D6D04}"/>
              </a:ext>
            </a:extLst>
          </p:cNvPr>
          <p:cNvSpPr>
            <a:spLocks noGrp="1"/>
          </p:cNvSpPr>
          <p:nvPr>
            <p:ph idx="1"/>
          </p:nvPr>
        </p:nvSpPr>
        <p:spPr>
          <a:xfrm>
            <a:off x="6247830" y="807595"/>
            <a:ext cx="5746050" cy="5775765"/>
          </a:xfrm>
        </p:spPr>
        <p:txBody>
          <a:bodyPr>
            <a:normAutofit/>
          </a:bodyPr>
          <a:lstStyle/>
          <a:p>
            <a:r>
              <a:rPr lang="en-GB" dirty="0"/>
              <a:t>ANS: 123 or 213 or 231</a:t>
            </a:r>
          </a:p>
          <a:p>
            <a:r>
              <a:rPr lang="en-GB" dirty="0"/>
              <a:t>In Child process: </a:t>
            </a:r>
            <a:r>
              <a:rPr lang="en-GB" dirty="0" err="1"/>
              <a:t>printf</a:t>
            </a:r>
            <a:r>
              <a:rPr lang="en-GB" dirty="0"/>
              <a:t>("1") → exec(SOME_COMMAND). </a:t>
            </a:r>
            <a:r>
              <a:rPr lang="en-GB" dirty="0" err="1"/>
              <a:t>printf</a:t>
            </a:r>
            <a:r>
              <a:rPr lang="en-GB" dirty="0"/>
              <a:t>("3") in child will not be executed</a:t>
            </a:r>
          </a:p>
          <a:p>
            <a:r>
              <a:rPr lang="en-GB" dirty="0"/>
              <a:t>In Parent process: </a:t>
            </a:r>
            <a:r>
              <a:rPr lang="en-GB" dirty="0" err="1"/>
              <a:t>printf</a:t>
            </a:r>
            <a:r>
              <a:rPr lang="en-GB" dirty="0"/>
              <a:t>("2") → </a:t>
            </a:r>
            <a:r>
              <a:rPr lang="en-GB" dirty="0" err="1"/>
              <a:t>printf</a:t>
            </a:r>
            <a:r>
              <a:rPr lang="en-GB" dirty="0"/>
              <a:t>("3"), output 23</a:t>
            </a:r>
          </a:p>
          <a:p>
            <a:r>
              <a:rPr lang="en-GB" dirty="0"/>
              <a:t>The end result is any interleaving of 23 and 1, which has 3 alternatives</a:t>
            </a:r>
          </a:p>
          <a:p>
            <a:endParaRPr lang="en-GB" dirty="0"/>
          </a:p>
        </p:txBody>
      </p:sp>
      <p:sp>
        <p:nvSpPr>
          <p:cNvPr id="142" name="object 3">
            <a:extLst>
              <a:ext uri="{FF2B5EF4-FFF2-40B4-BE49-F238E27FC236}">
                <a16:creationId xmlns:a16="http://schemas.microsoft.com/office/drawing/2014/main" id="{43E827FF-64A2-1A61-5E14-97AFD7EE1658}"/>
              </a:ext>
            </a:extLst>
          </p:cNvPr>
          <p:cNvSpPr txBox="1"/>
          <p:nvPr/>
        </p:nvSpPr>
        <p:spPr>
          <a:xfrm>
            <a:off x="180792" y="777171"/>
            <a:ext cx="6143808" cy="1687000"/>
          </a:xfrm>
          <a:prstGeom prst="rect">
            <a:avLst/>
          </a:prstGeom>
          <a:ln w="12700">
            <a:solidFill>
              <a:srgbClr val="000000"/>
            </a:solidFill>
          </a:ln>
        </p:spPr>
        <p:txBody>
          <a:bodyPr vert="horz" wrap="square" lIns="0" tIns="53975" rIns="0" bIns="0" rtlCol="0">
            <a:spAutoFit/>
          </a:bodyPr>
          <a:lstStyle/>
          <a:p>
            <a:pPr marL="54610">
              <a:lnSpc>
                <a:spcPts val="1420"/>
              </a:lnSpc>
            </a:pPr>
            <a:r>
              <a:rPr lang="en-GB" sz="1600" b="0" spc="-50" dirty="0">
                <a:solidFill>
                  <a:srgbClr val="000000"/>
                </a:solidFill>
                <a:latin typeface="Courier New" panose="02070309020205020404" pitchFamily="49" charset="0"/>
                <a:ea typeface="MS PGothic" panose="020B0600070205080204" pitchFamily="34" charset="-128"/>
              </a:rPr>
              <a:t>int ret = fork();</a:t>
            </a:r>
          </a:p>
          <a:p>
            <a:pPr marL="54610">
              <a:lnSpc>
                <a:spcPts val="1420"/>
              </a:lnSpc>
            </a:pPr>
            <a:r>
              <a:rPr lang="en-GB" sz="1600" b="0" spc="-50" dirty="0">
                <a:solidFill>
                  <a:srgbClr val="000000"/>
                </a:solidFill>
                <a:latin typeface="Courier New" panose="02070309020205020404" pitchFamily="49" charset="0"/>
                <a:ea typeface="MS PGothic" panose="020B0600070205080204" pitchFamily="34" charset="-128"/>
              </a:rPr>
              <a:t>if(ret==0) {</a:t>
            </a:r>
          </a:p>
          <a:p>
            <a:pPr marL="54610">
              <a:lnSpc>
                <a:spcPts val="1420"/>
              </a:lnSpc>
            </a:pPr>
            <a:r>
              <a:rPr lang="en-GB" sz="1600" b="0" spc="-50" dirty="0">
                <a:solidFill>
                  <a:srgbClr val="000000"/>
                </a:solidFill>
                <a:latin typeface="Courier New" panose="02070309020205020404" pitchFamily="49" charset="0"/>
                <a:ea typeface="MS PGothic" panose="020B0600070205080204" pitchFamily="34" charset="-128"/>
              </a:rPr>
              <a:t>  </a:t>
            </a:r>
            <a:r>
              <a:rPr lang="en-GB" sz="1600" b="0" spc="-50" dirty="0" err="1">
                <a:solidFill>
                  <a:srgbClr val="000000"/>
                </a:solidFill>
                <a:latin typeface="Courier New" panose="02070309020205020404" pitchFamily="49" charset="0"/>
                <a:ea typeface="MS PGothic" panose="020B0600070205080204" pitchFamily="34" charset="-128"/>
              </a:rPr>
              <a:t>printf</a:t>
            </a:r>
            <a:r>
              <a:rPr lang="en-GB" sz="1600" b="0" spc="-50" dirty="0">
                <a:solidFill>
                  <a:srgbClr val="000000"/>
                </a:solidFill>
                <a:latin typeface="Courier New" panose="02070309020205020404" pitchFamily="49" charset="0"/>
                <a:ea typeface="MS PGothic" panose="020B0600070205080204" pitchFamily="34" charset="-128"/>
              </a:rPr>
              <a:t>("1");</a:t>
            </a:r>
          </a:p>
          <a:p>
            <a:pPr marL="54610">
              <a:lnSpc>
                <a:spcPts val="1420"/>
              </a:lnSpc>
            </a:pPr>
            <a:r>
              <a:rPr lang="en-GB" sz="1600" b="0" spc="-50" dirty="0">
                <a:solidFill>
                  <a:srgbClr val="000000"/>
                </a:solidFill>
                <a:latin typeface="Courier New" panose="02070309020205020404" pitchFamily="49" charset="0"/>
                <a:ea typeface="MS PGothic" panose="020B0600070205080204" pitchFamily="34" charset="-128"/>
              </a:rPr>
              <a:t>  exec(SOME_COMMAND); //SOME_COMMAND is a Linux command that does not print anything</a:t>
            </a:r>
          </a:p>
          <a:p>
            <a:pPr marL="54610">
              <a:lnSpc>
                <a:spcPts val="1420"/>
              </a:lnSpc>
            </a:pPr>
            <a:r>
              <a:rPr lang="en-GB" sz="1600" b="0" spc="-50" dirty="0">
                <a:solidFill>
                  <a:srgbClr val="000000"/>
                </a:solidFill>
                <a:latin typeface="Courier New" panose="02070309020205020404" pitchFamily="49" charset="0"/>
                <a:ea typeface="MS PGothic" panose="020B0600070205080204" pitchFamily="34" charset="-128"/>
              </a:rPr>
              <a:t>} else {</a:t>
            </a:r>
          </a:p>
          <a:p>
            <a:pPr marL="54610">
              <a:lnSpc>
                <a:spcPts val="1420"/>
              </a:lnSpc>
            </a:pPr>
            <a:r>
              <a:rPr lang="en-GB" sz="1600" b="0" spc="-50" dirty="0">
                <a:solidFill>
                  <a:srgbClr val="000000"/>
                </a:solidFill>
                <a:latin typeface="Courier New" panose="02070309020205020404" pitchFamily="49" charset="0"/>
                <a:ea typeface="MS PGothic" panose="020B0600070205080204" pitchFamily="34" charset="-128"/>
              </a:rPr>
              <a:t>  </a:t>
            </a:r>
            <a:r>
              <a:rPr lang="en-GB" sz="1600" b="0" spc="-50" dirty="0" err="1">
                <a:solidFill>
                  <a:srgbClr val="000000"/>
                </a:solidFill>
                <a:latin typeface="Courier New" panose="02070309020205020404" pitchFamily="49" charset="0"/>
                <a:ea typeface="MS PGothic" panose="020B0600070205080204" pitchFamily="34" charset="-128"/>
              </a:rPr>
              <a:t>printf</a:t>
            </a:r>
            <a:r>
              <a:rPr lang="en-GB" sz="1600" b="0" spc="-50" dirty="0">
                <a:solidFill>
                  <a:srgbClr val="000000"/>
                </a:solidFill>
                <a:latin typeface="Courier New" panose="02070309020205020404" pitchFamily="49" charset="0"/>
                <a:ea typeface="MS PGothic" panose="020B0600070205080204" pitchFamily="34" charset="-128"/>
              </a:rPr>
              <a:t>("2");</a:t>
            </a:r>
          </a:p>
          <a:p>
            <a:pPr marL="54610">
              <a:lnSpc>
                <a:spcPts val="1420"/>
              </a:lnSpc>
            </a:pPr>
            <a:r>
              <a:rPr lang="en-GB" sz="1600" b="0" spc="-50" dirty="0">
                <a:solidFill>
                  <a:srgbClr val="000000"/>
                </a:solidFill>
                <a:latin typeface="Courier New" panose="02070309020205020404" pitchFamily="49" charset="0"/>
                <a:ea typeface="MS PGothic" panose="020B0600070205080204" pitchFamily="34" charset="-128"/>
              </a:rPr>
              <a:t>}</a:t>
            </a:r>
          </a:p>
          <a:p>
            <a:pPr marL="54610">
              <a:lnSpc>
                <a:spcPts val="1420"/>
              </a:lnSpc>
            </a:pPr>
            <a:r>
              <a:rPr lang="en-GB" sz="1600" b="0" spc="-50" dirty="0" err="1">
                <a:solidFill>
                  <a:srgbClr val="000000"/>
                </a:solidFill>
                <a:latin typeface="Courier New" panose="02070309020205020404" pitchFamily="49" charset="0"/>
                <a:ea typeface="MS PGothic" panose="020B0600070205080204" pitchFamily="34" charset="-128"/>
              </a:rPr>
              <a:t>printf</a:t>
            </a:r>
            <a:r>
              <a:rPr lang="en-GB" sz="1600" b="0" spc="-50" dirty="0">
                <a:solidFill>
                  <a:srgbClr val="000000"/>
                </a:solidFill>
                <a:latin typeface="Courier New" panose="02070309020205020404" pitchFamily="49" charset="0"/>
                <a:ea typeface="MS PGothic" panose="020B0600070205080204" pitchFamily="34" charset="-128"/>
              </a:rPr>
              <a:t>("3");</a:t>
            </a:r>
          </a:p>
        </p:txBody>
      </p:sp>
      <p:sp>
        <p:nvSpPr>
          <p:cNvPr id="144" name="object 5">
            <a:extLst>
              <a:ext uri="{FF2B5EF4-FFF2-40B4-BE49-F238E27FC236}">
                <a16:creationId xmlns:a16="http://schemas.microsoft.com/office/drawing/2014/main" id="{D10FB49E-9C84-89C4-B912-62CEDFE3A6C7}"/>
              </a:ext>
            </a:extLst>
          </p:cNvPr>
          <p:cNvSpPr/>
          <p:nvPr/>
        </p:nvSpPr>
        <p:spPr>
          <a:xfrm>
            <a:off x="433585" y="3465516"/>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5" name="object 7">
            <a:extLst>
              <a:ext uri="{FF2B5EF4-FFF2-40B4-BE49-F238E27FC236}">
                <a16:creationId xmlns:a16="http://schemas.microsoft.com/office/drawing/2014/main" id="{A93B5357-78C0-A79A-6684-B9CA1FD8233B}"/>
              </a:ext>
            </a:extLst>
          </p:cNvPr>
          <p:cNvSpPr/>
          <p:nvPr/>
        </p:nvSpPr>
        <p:spPr>
          <a:xfrm>
            <a:off x="4767378" y="4373923"/>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6" name="object 8">
            <a:extLst>
              <a:ext uri="{FF2B5EF4-FFF2-40B4-BE49-F238E27FC236}">
                <a16:creationId xmlns:a16="http://schemas.microsoft.com/office/drawing/2014/main" id="{04C2FFBC-B256-5C33-282F-4729742109D3}"/>
              </a:ext>
            </a:extLst>
          </p:cNvPr>
          <p:cNvSpPr txBox="1"/>
          <p:nvPr/>
        </p:nvSpPr>
        <p:spPr>
          <a:xfrm>
            <a:off x="4898157" y="4419600"/>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dirty="0">
              <a:solidFill>
                <a:sysClr val="windowText" lastClr="000000"/>
              </a:solidFill>
              <a:latin typeface="Arial MT"/>
              <a:cs typeface="Arial MT"/>
            </a:endParaRPr>
          </a:p>
        </p:txBody>
      </p:sp>
      <p:sp>
        <p:nvSpPr>
          <p:cNvPr id="147" name="object 10">
            <a:extLst>
              <a:ext uri="{FF2B5EF4-FFF2-40B4-BE49-F238E27FC236}">
                <a16:creationId xmlns:a16="http://schemas.microsoft.com/office/drawing/2014/main" id="{127446FA-802C-1004-403B-61E46E3F7634}"/>
              </a:ext>
            </a:extLst>
          </p:cNvPr>
          <p:cNvSpPr txBox="1"/>
          <p:nvPr/>
        </p:nvSpPr>
        <p:spPr>
          <a:xfrm>
            <a:off x="218902" y="3151782"/>
            <a:ext cx="470534"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start</a:t>
            </a:r>
            <a:endParaRPr b="0" kern="0" dirty="0">
              <a:solidFill>
                <a:sysClr val="windowText" lastClr="000000"/>
              </a:solidFill>
              <a:latin typeface="Arial MT"/>
              <a:cs typeface="Arial MT"/>
            </a:endParaRPr>
          </a:p>
        </p:txBody>
      </p:sp>
      <p:sp>
        <p:nvSpPr>
          <p:cNvPr id="148" name="object 19">
            <a:extLst>
              <a:ext uri="{FF2B5EF4-FFF2-40B4-BE49-F238E27FC236}">
                <a16:creationId xmlns:a16="http://schemas.microsoft.com/office/drawing/2014/main" id="{4A95C7A6-51B2-70DF-DDFF-425505647038}"/>
              </a:ext>
            </a:extLst>
          </p:cNvPr>
          <p:cNvSpPr/>
          <p:nvPr/>
        </p:nvSpPr>
        <p:spPr>
          <a:xfrm>
            <a:off x="1377632" y="3689943"/>
            <a:ext cx="3268345" cy="734060"/>
          </a:xfrm>
          <a:custGeom>
            <a:avLst/>
            <a:gdLst/>
            <a:ahLst/>
            <a:cxnLst/>
            <a:rect l="l" t="t" r="r" b="b"/>
            <a:pathLst>
              <a:path w="3268345" h="734060">
                <a:moveTo>
                  <a:pt x="0" y="0"/>
                </a:moveTo>
                <a:lnTo>
                  <a:pt x="3255691" y="730800"/>
                </a:lnTo>
                <a:lnTo>
                  <a:pt x="3268082" y="73358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9" name="object 20">
            <a:extLst>
              <a:ext uri="{FF2B5EF4-FFF2-40B4-BE49-F238E27FC236}">
                <a16:creationId xmlns:a16="http://schemas.microsoft.com/office/drawing/2014/main" id="{9113A93C-A8E5-7BF2-2DEA-B93DA5C55055}"/>
              </a:ext>
            </a:extLst>
          </p:cNvPr>
          <p:cNvSpPr/>
          <p:nvPr/>
        </p:nvSpPr>
        <p:spPr>
          <a:xfrm>
            <a:off x="4619971" y="4361264"/>
            <a:ext cx="132715" cy="119380"/>
          </a:xfrm>
          <a:custGeom>
            <a:avLst/>
            <a:gdLst/>
            <a:ahLst/>
            <a:cxnLst/>
            <a:rect l="l" t="t" r="r" b="b"/>
            <a:pathLst>
              <a:path w="132714" h="119380">
                <a:moveTo>
                  <a:pt x="26703" y="0"/>
                </a:moveTo>
                <a:lnTo>
                  <a:pt x="0" y="118959"/>
                </a:lnTo>
                <a:lnTo>
                  <a:pt x="132311" y="86182"/>
                </a:lnTo>
                <a:lnTo>
                  <a:pt x="26703"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2" name="object 67">
            <a:extLst>
              <a:ext uri="{FF2B5EF4-FFF2-40B4-BE49-F238E27FC236}">
                <a16:creationId xmlns:a16="http://schemas.microsoft.com/office/drawing/2014/main" id="{A09B75ED-50A3-F131-2FD3-2078FA574BA8}"/>
              </a:ext>
            </a:extLst>
          </p:cNvPr>
          <p:cNvSpPr txBox="1"/>
          <p:nvPr/>
        </p:nvSpPr>
        <p:spPr>
          <a:xfrm>
            <a:off x="564364" y="3404642"/>
            <a:ext cx="1209040" cy="1315085"/>
          </a:xfrm>
          <a:prstGeom prst="rect">
            <a:avLst/>
          </a:prstGeom>
        </p:spPr>
        <p:txBody>
          <a:bodyPr vert="horz" wrap="square" lIns="0" tIns="118745" rIns="0" bIns="0" rtlCol="0">
            <a:spAutoFit/>
          </a:bodyPr>
          <a:lstStyle/>
          <a:p>
            <a:pPr marL="12700" eaLnBrk="1" fontAlgn="auto" hangingPunct="1">
              <a:spcBef>
                <a:spcPts val="935"/>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a:p>
            <a:pPr marL="434975" marR="5080" eaLnBrk="1" fontAlgn="auto" hangingPunct="1">
              <a:lnSpc>
                <a:spcPts val="1600"/>
              </a:lnSpc>
              <a:spcBef>
                <a:spcPts val="775"/>
              </a:spcBef>
              <a:spcAft>
                <a:spcPts val="0"/>
              </a:spcAft>
            </a:pPr>
            <a:r>
              <a:rPr sz="1400" b="0" kern="0" spc="-10" dirty="0">
                <a:solidFill>
                  <a:srgbClr val="0365C0"/>
                </a:solidFill>
                <a:latin typeface="Arial MT"/>
                <a:cs typeface="Arial MT"/>
              </a:rPr>
              <a:t>parent </a:t>
            </a:r>
            <a:r>
              <a:rPr sz="1400" b="0" kern="0" spc="-10" dirty="0" err="1">
                <a:solidFill>
                  <a:srgbClr val="0365C0"/>
                </a:solidFill>
                <a:latin typeface="Arial MT"/>
                <a:cs typeface="Arial MT"/>
              </a:rPr>
              <a:t>continu</a:t>
            </a:r>
            <a:r>
              <a:rPr lang="en-GB" sz="1400" b="0" kern="0" spc="-10" dirty="0">
                <a:solidFill>
                  <a:srgbClr val="0365C0"/>
                </a:solidFill>
                <a:latin typeface="Arial MT"/>
                <a:cs typeface="Arial MT"/>
              </a:rPr>
              <a:t>es</a:t>
            </a:r>
          </a:p>
          <a:p>
            <a:pPr marL="12700" eaLnBrk="1" fontAlgn="auto" hangingPunct="1">
              <a:spcBef>
                <a:spcPts val="1019"/>
              </a:spcBef>
              <a:spcAft>
                <a:spcPts val="0"/>
              </a:spcAft>
            </a:pPr>
            <a:endParaRPr lang="en-SE" b="0" kern="0" dirty="0">
              <a:solidFill>
                <a:sysClr val="windowText" lastClr="000000"/>
              </a:solidFill>
              <a:latin typeface="Arial MT"/>
              <a:cs typeface="Arial MT"/>
            </a:endParaRPr>
          </a:p>
        </p:txBody>
      </p:sp>
      <p:sp>
        <p:nvSpPr>
          <p:cNvPr id="153" name="object 93">
            <a:extLst>
              <a:ext uri="{FF2B5EF4-FFF2-40B4-BE49-F238E27FC236}">
                <a16:creationId xmlns:a16="http://schemas.microsoft.com/office/drawing/2014/main" id="{7ACABB7D-E518-F224-CACC-8E57A221E924}"/>
              </a:ext>
            </a:extLst>
          </p:cNvPr>
          <p:cNvSpPr txBox="1"/>
          <p:nvPr/>
        </p:nvSpPr>
        <p:spPr>
          <a:xfrm>
            <a:off x="2553923" y="4050575"/>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155" name="object 91">
            <a:extLst>
              <a:ext uri="{FF2B5EF4-FFF2-40B4-BE49-F238E27FC236}">
                <a16:creationId xmlns:a16="http://schemas.microsoft.com/office/drawing/2014/main" id="{CCCA96EA-D4BF-3681-15DC-033341BEA240}"/>
              </a:ext>
            </a:extLst>
          </p:cNvPr>
          <p:cNvSpPr/>
          <p:nvPr/>
        </p:nvSpPr>
        <p:spPr>
          <a:xfrm>
            <a:off x="896817" y="3109139"/>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6" name="object 92">
            <a:extLst>
              <a:ext uri="{FF2B5EF4-FFF2-40B4-BE49-F238E27FC236}">
                <a16:creationId xmlns:a16="http://schemas.microsoft.com/office/drawing/2014/main" id="{80EEC686-78FC-9998-EBFF-86D0E07A9E13}"/>
              </a:ext>
            </a:extLst>
          </p:cNvPr>
          <p:cNvSpPr/>
          <p:nvPr/>
        </p:nvSpPr>
        <p:spPr>
          <a:xfrm>
            <a:off x="835857" y="3337881"/>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1" name="object 66">
            <a:extLst>
              <a:ext uri="{FF2B5EF4-FFF2-40B4-BE49-F238E27FC236}">
                <a16:creationId xmlns:a16="http://schemas.microsoft.com/office/drawing/2014/main" id="{13C3B3A0-5FB2-6683-1D24-C896C82DFACE}"/>
              </a:ext>
            </a:extLst>
          </p:cNvPr>
          <p:cNvSpPr txBox="1"/>
          <p:nvPr/>
        </p:nvSpPr>
        <p:spPr>
          <a:xfrm>
            <a:off x="1595039" y="3433647"/>
            <a:ext cx="1386759" cy="258241"/>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err="1">
                <a:solidFill>
                  <a:sysClr val="windowText" lastClr="000000"/>
                </a:solidFill>
                <a:latin typeface="Courier New"/>
                <a:cs typeface="Courier New"/>
              </a:rPr>
              <a:t>pid</a:t>
            </a:r>
            <a:r>
              <a:rPr lang="en-GB" sz="1600" b="0" kern="0" dirty="0">
                <a:solidFill>
                  <a:sysClr val="windowText" lastClr="000000"/>
                </a:solidFill>
                <a:latin typeface="Courier New"/>
                <a:cs typeface="Courier New"/>
              </a:rPr>
              <a:t>=fork()</a:t>
            </a:r>
            <a:endParaRPr sz="1600" b="0" kern="0" dirty="0">
              <a:latin typeface="Arial MT"/>
              <a:cs typeface="Arial MT"/>
            </a:endParaRPr>
          </a:p>
        </p:txBody>
      </p:sp>
      <p:sp>
        <p:nvSpPr>
          <p:cNvPr id="163" name="object 19">
            <a:extLst>
              <a:ext uri="{FF2B5EF4-FFF2-40B4-BE49-F238E27FC236}">
                <a16:creationId xmlns:a16="http://schemas.microsoft.com/office/drawing/2014/main" id="{E26B7C72-7622-6AC6-AC9A-2B1EAC1BE12A}"/>
              </a:ext>
            </a:extLst>
          </p:cNvPr>
          <p:cNvSpPr/>
          <p:nvPr/>
        </p:nvSpPr>
        <p:spPr>
          <a:xfrm rot="4718799">
            <a:off x="94272" y="4546557"/>
            <a:ext cx="1576553" cy="356276"/>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8" name="object 19">
            <a:extLst>
              <a:ext uri="{FF2B5EF4-FFF2-40B4-BE49-F238E27FC236}">
                <a16:creationId xmlns:a16="http://schemas.microsoft.com/office/drawing/2014/main" id="{F9D3F063-EE5B-FB9A-758B-72CD68A08B97}"/>
              </a:ext>
            </a:extLst>
          </p:cNvPr>
          <p:cNvSpPr/>
          <p:nvPr/>
        </p:nvSpPr>
        <p:spPr>
          <a:xfrm rot="4819045">
            <a:off x="4874351" y="5130641"/>
            <a:ext cx="678394" cy="115748"/>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7" name="object 66">
            <a:extLst>
              <a:ext uri="{FF2B5EF4-FFF2-40B4-BE49-F238E27FC236}">
                <a16:creationId xmlns:a16="http://schemas.microsoft.com/office/drawing/2014/main" id="{CE8F729B-15F6-8604-23AC-EECFC3D9FAC3}"/>
              </a:ext>
            </a:extLst>
          </p:cNvPr>
          <p:cNvSpPr txBox="1"/>
          <p:nvPr/>
        </p:nvSpPr>
        <p:spPr>
          <a:xfrm>
            <a:off x="4910575" y="5019284"/>
            <a:ext cx="810389" cy="259045"/>
          </a:xfrm>
          <a:prstGeom prst="rect">
            <a:avLst/>
          </a:prstGeom>
          <a:solidFill>
            <a:schemeClr val="bg1"/>
          </a:solidFill>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exec()</a:t>
            </a:r>
            <a:endParaRPr sz="1600" b="0" kern="0" dirty="0">
              <a:latin typeface="Arial MT"/>
              <a:cs typeface="Arial MT"/>
            </a:endParaRPr>
          </a:p>
        </p:txBody>
      </p:sp>
      <p:sp>
        <p:nvSpPr>
          <p:cNvPr id="3" name="object 66">
            <a:extLst>
              <a:ext uri="{FF2B5EF4-FFF2-40B4-BE49-F238E27FC236}">
                <a16:creationId xmlns:a16="http://schemas.microsoft.com/office/drawing/2014/main" id="{CC8BB7D9-5E52-E3C6-4B75-94286FF7E8A5}"/>
              </a:ext>
            </a:extLst>
          </p:cNvPr>
          <p:cNvSpPr txBox="1"/>
          <p:nvPr/>
        </p:nvSpPr>
        <p:spPr>
          <a:xfrm>
            <a:off x="5298529" y="4798738"/>
            <a:ext cx="522596"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“1”</a:t>
            </a:r>
            <a:endParaRPr b="0" kern="0" dirty="0">
              <a:latin typeface="Arial MT"/>
              <a:cs typeface="Arial MT"/>
            </a:endParaRPr>
          </a:p>
        </p:txBody>
      </p:sp>
      <p:sp>
        <p:nvSpPr>
          <p:cNvPr id="4" name="object 66">
            <a:extLst>
              <a:ext uri="{FF2B5EF4-FFF2-40B4-BE49-F238E27FC236}">
                <a16:creationId xmlns:a16="http://schemas.microsoft.com/office/drawing/2014/main" id="{4E088349-3198-4E1D-D508-10276778A644}"/>
              </a:ext>
            </a:extLst>
          </p:cNvPr>
          <p:cNvSpPr txBox="1"/>
          <p:nvPr/>
        </p:nvSpPr>
        <p:spPr>
          <a:xfrm>
            <a:off x="919908" y="4424108"/>
            <a:ext cx="522596"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“2”</a:t>
            </a:r>
            <a:endParaRPr b="0" kern="0" dirty="0">
              <a:latin typeface="Arial MT"/>
              <a:cs typeface="Arial MT"/>
            </a:endParaRPr>
          </a:p>
        </p:txBody>
      </p:sp>
      <p:sp>
        <p:nvSpPr>
          <p:cNvPr id="5" name="object 66">
            <a:extLst>
              <a:ext uri="{FF2B5EF4-FFF2-40B4-BE49-F238E27FC236}">
                <a16:creationId xmlns:a16="http://schemas.microsoft.com/office/drawing/2014/main" id="{72BB94A0-BD09-F648-ECBE-FAFEB261C62B}"/>
              </a:ext>
            </a:extLst>
          </p:cNvPr>
          <p:cNvSpPr txBox="1"/>
          <p:nvPr/>
        </p:nvSpPr>
        <p:spPr>
          <a:xfrm>
            <a:off x="919908" y="4798737"/>
            <a:ext cx="522596"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“3”</a:t>
            </a:r>
            <a:endParaRPr b="0" kern="0" dirty="0">
              <a:latin typeface="Arial MT"/>
              <a:cs typeface="Arial MT"/>
            </a:endParaRPr>
          </a:p>
        </p:txBody>
      </p:sp>
    </p:spTree>
    <p:extLst>
      <p:ext uri="{BB962C8B-B14F-4D97-AF65-F5344CB8AC3E}">
        <p14:creationId xmlns:p14="http://schemas.microsoft.com/office/powerpoint/2010/main" val="4185058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69398E-064A-8A6D-9799-60AE28AC96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17D65B-3942-FE72-77F6-0029AC8F1131}"/>
              </a:ext>
            </a:extLst>
          </p:cNvPr>
          <p:cNvSpPr>
            <a:spLocks noGrp="1"/>
          </p:cNvSpPr>
          <p:nvPr>
            <p:ph type="title"/>
          </p:nvPr>
        </p:nvSpPr>
        <p:spPr>
          <a:xfrm>
            <a:off x="448883" y="182430"/>
            <a:ext cx="11336392" cy="532956"/>
          </a:xfrm>
        </p:spPr>
        <p:txBody>
          <a:bodyPr/>
          <a:lstStyle/>
          <a:p>
            <a:r>
              <a:rPr lang="en-GB" dirty="0"/>
              <a:t>Q2 c) (5 pts)</a:t>
            </a:r>
            <a:endParaRPr lang="en-SE" dirty="0"/>
          </a:p>
        </p:txBody>
      </p:sp>
      <p:sp>
        <p:nvSpPr>
          <p:cNvPr id="4" name="object 3">
            <a:extLst>
              <a:ext uri="{FF2B5EF4-FFF2-40B4-BE49-F238E27FC236}">
                <a16:creationId xmlns:a16="http://schemas.microsoft.com/office/drawing/2014/main" id="{8EE7BAC2-0DC2-8A5D-D41B-E10CA6CA6914}"/>
              </a:ext>
            </a:extLst>
          </p:cNvPr>
          <p:cNvSpPr txBox="1"/>
          <p:nvPr/>
        </p:nvSpPr>
        <p:spPr>
          <a:xfrm>
            <a:off x="69498" y="837966"/>
            <a:ext cx="4365341" cy="2097369"/>
          </a:xfrm>
          <a:prstGeom prst="rect">
            <a:avLst/>
          </a:prstGeom>
          <a:ln w="12700">
            <a:solidFill>
              <a:srgbClr val="000000"/>
            </a:solidFill>
          </a:ln>
        </p:spPr>
        <p:txBody>
          <a:bodyPr vert="horz" wrap="square" lIns="0" tIns="53975" rIns="0" bIns="0" rtlCol="0">
            <a:spAutoFit/>
          </a:bodyPr>
          <a:lstStyle/>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int i;</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int ret = fork();</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if(ret==0)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r>
              <a:rPr lang="en-GB" sz="1600" b="0" kern="0" dirty="0" err="1">
                <a:solidFill>
                  <a:sysClr val="windowText" lastClr="000000"/>
                </a:solidFill>
                <a:latin typeface="Courier New"/>
                <a:cs typeface="Courier New"/>
              </a:rPr>
              <a:t>printf</a:t>
            </a:r>
            <a:r>
              <a:rPr lang="en-GB" sz="1600" b="0" kern="0" dirty="0">
                <a:solidFill>
                  <a:sysClr val="windowText" lastClr="000000"/>
                </a:solidFill>
                <a:latin typeface="Courier New"/>
                <a:cs typeface="Courier New"/>
              </a:rPr>
              <a:t>("1");</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else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r>
              <a:rPr lang="en-GB" sz="1600" b="0" kern="0" dirty="0" err="1">
                <a:solidFill>
                  <a:sysClr val="windowText" lastClr="000000"/>
                </a:solidFill>
                <a:latin typeface="Courier New"/>
                <a:cs typeface="Courier New"/>
              </a:rPr>
              <a:t>printf</a:t>
            </a:r>
            <a:r>
              <a:rPr lang="en-GB" sz="1600" b="0" kern="0" dirty="0">
                <a:solidFill>
                  <a:sysClr val="windowText" lastClr="000000"/>
                </a:solidFill>
                <a:latin typeface="Courier New"/>
                <a:cs typeface="Courier New"/>
              </a:rPr>
              <a:t>("2");</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a:t>
            </a:r>
          </a:p>
          <a:p>
            <a:pPr marL="52069" marR="1337310" eaLnBrk="1" fontAlgn="auto" hangingPunct="1">
              <a:lnSpc>
                <a:spcPts val="1400"/>
              </a:lnSpc>
              <a:spcBef>
                <a:spcPts val="425"/>
              </a:spcBef>
              <a:spcAft>
                <a:spcPts val="0"/>
              </a:spcAft>
            </a:pPr>
            <a:r>
              <a:rPr lang="en-GB" sz="1600" b="0" kern="0" dirty="0" err="1">
                <a:solidFill>
                  <a:sysClr val="windowText" lastClr="000000"/>
                </a:solidFill>
                <a:latin typeface="Courier New"/>
                <a:cs typeface="Courier New"/>
              </a:rPr>
              <a:t>printf</a:t>
            </a:r>
            <a:r>
              <a:rPr lang="en-GB" sz="1600" b="0" kern="0" dirty="0">
                <a:solidFill>
                  <a:sysClr val="windowText" lastClr="000000"/>
                </a:solidFill>
                <a:latin typeface="Courier New"/>
                <a:cs typeface="Courier New"/>
              </a:rPr>
              <a:t>("3");</a:t>
            </a:r>
          </a:p>
          <a:p>
            <a:pPr marL="52069" marR="1337310" eaLnBrk="1" fontAlgn="auto" hangingPunct="1">
              <a:lnSpc>
                <a:spcPts val="1400"/>
              </a:lnSpc>
              <a:spcBef>
                <a:spcPts val="425"/>
              </a:spcBef>
              <a:spcAft>
                <a:spcPts val="0"/>
              </a:spcAft>
            </a:pPr>
            <a:endParaRPr lang="en-GB" sz="1600" b="0" kern="0" dirty="0">
              <a:solidFill>
                <a:sysClr val="windowText" lastClr="000000"/>
              </a:solidFill>
              <a:latin typeface="Courier New"/>
              <a:cs typeface="Courier New"/>
            </a:endParaRPr>
          </a:p>
        </p:txBody>
      </p:sp>
      <p:sp>
        <p:nvSpPr>
          <p:cNvPr id="94" name="TextBox 93">
            <a:extLst>
              <a:ext uri="{FF2B5EF4-FFF2-40B4-BE49-F238E27FC236}">
                <a16:creationId xmlns:a16="http://schemas.microsoft.com/office/drawing/2014/main" id="{BF67BB45-2C2B-7165-10C4-1E77FE1272E8}"/>
              </a:ext>
            </a:extLst>
          </p:cNvPr>
          <p:cNvSpPr txBox="1"/>
          <p:nvPr/>
        </p:nvSpPr>
        <p:spPr>
          <a:xfrm>
            <a:off x="4934636" y="877896"/>
            <a:ext cx="1145502" cy="163121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altLang="zh-CN" sz="2000" b="0" kern="0" dirty="0"/>
              <a:t>Output: </a:t>
            </a:r>
          </a:p>
          <a:p>
            <a:r>
              <a:rPr lang="nn-NO" altLang="zh-CN" sz="2000" b="0" kern="0" dirty="0"/>
              <a:t>1323</a:t>
            </a:r>
          </a:p>
          <a:p>
            <a:r>
              <a:rPr lang="nn-NO" altLang="zh-CN" sz="2000" b="0" kern="0" dirty="0"/>
              <a:t>2313</a:t>
            </a:r>
          </a:p>
          <a:p>
            <a:r>
              <a:rPr lang="nn-NO" altLang="zh-CN" sz="2000" b="0" kern="0" dirty="0"/>
              <a:t>1233</a:t>
            </a:r>
          </a:p>
          <a:p>
            <a:r>
              <a:rPr lang="nn-NO" altLang="zh-CN" sz="2000" b="0" kern="0" dirty="0"/>
              <a:t>2133</a:t>
            </a:r>
            <a:endParaRPr lang="en-GB" altLang="zh-CN" sz="2000" b="0" kern="0" dirty="0"/>
          </a:p>
        </p:txBody>
      </p:sp>
      <p:sp>
        <p:nvSpPr>
          <p:cNvPr id="141" name="Content Placeholder 2">
            <a:extLst>
              <a:ext uri="{FF2B5EF4-FFF2-40B4-BE49-F238E27FC236}">
                <a16:creationId xmlns:a16="http://schemas.microsoft.com/office/drawing/2014/main" id="{A60601B5-1E16-AF34-AF7E-D11CEC63BB3A}"/>
              </a:ext>
            </a:extLst>
          </p:cNvPr>
          <p:cNvSpPr>
            <a:spLocks noGrp="1"/>
          </p:cNvSpPr>
          <p:nvPr>
            <p:ph idx="1"/>
          </p:nvPr>
        </p:nvSpPr>
        <p:spPr>
          <a:xfrm>
            <a:off x="6247830" y="807595"/>
            <a:ext cx="5746050" cy="5775765"/>
          </a:xfrm>
        </p:spPr>
        <p:txBody>
          <a:bodyPr>
            <a:normAutofit/>
          </a:bodyPr>
          <a:lstStyle/>
          <a:p>
            <a:r>
              <a:rPr lang="en-GB" dirty="0"/>
              <a:t>ANS: 1323 or 2313 or 1233 or 2133</a:t>
            </a:r>
          </a:p>
          <a:p>
            <a:r>
              <a:rPr lang="en-GB" dirty="0"/>
              <a:t>In Child process: </a:t>
            </a:r>
            <a:r>
              <a:rPr lang="en-GB" dirty="0" err="1"/>
              <a:t>printf</a:t>
            </a:r>
            <a:r>
              <a:rPr lang="en-GB" dirty="0"/>
              <a:t>("1") → </a:t>
            </a:r>
            <a:r>
              <a:rPr lang="en-GB" dirty="0" err="1"/>
              <a:t>printf</a:t>
            </a:r>
            <a:r>
              <a:rPr lang="en-GB" dirty="0"/>
              <a:t>("3"), output 13</a:t>
            </a:r>
          </a:p>
          <a:p>
            <a:r>
              <a:rPr lang="en-GB" dirty="0"/>
              <a:t>In Parent process: </a:t>
            </a:r>
            <a:r>
              <a:rPr lang="en-GB" dirty="0" err="1"/>
              <a:t>printf</a:t>
            </a:r>
            <a:r>
              <a:rPr lang="en-GB" dirty="0"/>
              <a:t>("2") → </a:t>
            </a:r>
            <a:r>
              <a:rPr lang="en-GB" dirty="0" err="1"/>
              <a:t>printf</a:t>
            </a:r>
            <a:r>
              <a:rPr lang="en-GB" dirty="0"/>
              <a:t>("3"), output 23</a:t>
            </a:r>
          </a:p>
          <a:p>
            <a:r>
              <a:rPr lang="en-GB" dirty="0"/>
              <a:t>The end result is any interleaving of 23 and 13, which has 4 alternatives</a:t>
            </a:r>
          </a:p>
        </p:txBody>
      </p:sp>
      <p:sp>
        <p:nvSpPr>
          <p:cNvPr id="5" name="object 5">
            <a:extLst>
              <a:ext uri="{FF2B5EF4-FFF2-40B4-BE49-F238E27FC236}">
                <a16:creationId xmlns:a16="http://schemas.microsoft.com/office/drawing/2014/main" id="{2E9C7A77-1A7E-3808-6876-69B93D5D8F95}"/>
              </a:ext>
            </a:extLst>
          </p:cNvPr>
          <p:cNvSpPr/>
          <p:nvPr/>
        </p:nvSpPr>
        <p:spPr>
          <a:xfrm>
            <a:off x="433585" y="3465516"/>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object 7">
            <a:extLst>
              <a:ext uri="{FF2B5EF4-FFF2-40B4-BE49-F238E27FC236}">
                <a16:creationId xmlns:a16="http://schemas.microsoft.com/office/drawing/2014/main" id="{078E8A25-8A33-895B-9EBB-22C14D9A0368}"/>
              </a:ext>
            </a:extLst>
          </p:cNvPr>
          <p:cNvSpPr/>
          <p:nvPr/>
        </p:nvSpPr>
        <p:spPr>
          <a:xfrm>
            <a:off x="4767378" y="4373923"/>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 name="object 8">
            <a:extLst>
              <a:ext uri="{FF2B5EF4-FFF2-40B4-BE49-F238E27FC236}">
                <a16:creationId xmlns:a16="http://schemas.microsoft.com/office/drawing/2014/main" id="{658BBD39-87C4-5922-CD8C-548C7839F0CA}"/>
              </a:ext>
            </a:extLst>
          </p:cNvPr>
          <p:cNvSpPr txBox="1"/>
          <p:nvPr/>
        </p:nvSpPr>
        <p:spPr>
          <a:xfrm>
            <a:off x="4898157" y="4419600"/>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dirty="0">
              <a:solidFill>
                <a:sysClr val="windowText" lastClr="000000"/>
              </a:solidFill>
              <a:latin typeface="Arial MT"/>
              <a:cs typeface="Arial MT"/>
            </a:endParaRPr>
          </a:p>
        </p:txBody>
      </p:sp>
      <p:sp>
        <p:nvSpPr>
          <p:cNvPr id="12" name="object 10">
            <a:extLst>
              <a:ext uri="{FF2B5EF4-FFF2-40B4-BE49-F238E27FC236}">
                <a16:creationId xmlns:a16="http://schemas.microsoft.com/office/drawing/2014/main" id="{6A73CEE0-18D4-B50F-435F-A8294E287CAE}"/>
              </a:ext>
            </a:extLst>
          </p:cNvPr>
          <p:cNvSpPr txBox="1"/>
          <p:nvPr/>
        </p:nvSpPr>
        <p:spPr>
          <a:xfrm>
            <a:off x="218902" y="3151782"/>
            <a:ext cx="470534"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start</a:t>
            </a:r>
            <a:endParaRPr b="0" kern="0" dirty="0">
              <a:solidFill>
                <a:sysClr val="windowText" lastClr="000000"/>
              </a:solidFill>
              <a:latin typeface="Arial MT"/>
              <a:cs typeface="Arial MT"/>
            </a:endParaRPr>
          </a:p>
        </p:txBody>
      </p:sp>
      <p:sp>
        <p:nvSpPr>
          <p:cNvPr id="13" name="object 19">
            <a:extLst>
              <a:ext uri="{FF2B5EF4-FFF2-40B4-BE49-F238E27FC236}">
                <a16:creationId xmlns:a16="http://schemas.microsoft.com/office/drawing/2014/main" id="{4B37CE97-9CBD-7D73-919F-73692653D290}"/>
              </a:ext>
            </a:extLst>
          </p:cNvPr>
          <p:cNvSpPr/>
          <p:nvPr/>
        </p:nvSpPr>
        <p:spPr>
          <a:xfrm>
            <a:off x="1377632" y="3689943"/>
            <a:ext cx="3268345" cy="734060"/>
          </a:xfrm>
          <a:custGeom>
            <a:avLst/>
            <a:gdLst/>
            <a:ahLst/>
            <a:cxnLst/>
            <a:rect l="l" t="t" r="r" b="b"/>
            <a:pathLst>
              <a:path w="3268345" h="734060">
                <a:moveTo>
                  <a:pt x="0" y="0"/>
                </a:moveTo>
                <a:lnTo>
                  <a:pt x="3255691" y="730800"/>
                </a:lnTo>
                <a:lnTo>
                  <a:pt x="3268082" y="73358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object 20">
            <a:extLst>
              <a:ext uri="{FF2B5EF4-FFF2-40B4-BE49-F238E27FC236}">
                <a16:creationId xmlns:a16="http://schemas.microsoft.com/office/drawing/2014/main" id="{B3A500F1-927D-1905-017E-8BDCCBA81D00}"/>
              </a:ext>
            </a:extLst>
          </p:cNvPr>
          <p:cNvSpPr/>
          <p:nvPr/>
        </p:nvSpPr>
        <p:spPr>
          <a:xfrm>
            <a:off x="4619971" y="4361264"/>
            <a:ext cx="132715" cy="119380"/>
          </a:xfrm>
          <a:custGeom>
            <a:avLst/>
            <a:gdLst/>
            <a:ahLst/>
            <a:cxnLst/>
            <a:rect l="l" t="t" r="r" b="b"/>
            <a:pathLst>
              <a:path w="132714" h="119380">
                <a:moveTo>
                  <a:pt x="26703" y="0"/>
                </a:moveTo>
                <a:lnTo>
                  <a:pt x="0" y="118959"/>
                </a:lnTo>
                <a:lnTo>
                  <a:pt x="132311" y="86182"/>
                </a:lnTo>
                <a:lnTo>
                  <a:pt x="26703"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 name="object 67">
            <a:extLst>
              <a:ext uri="{FF2B5EF4-FFF2-40B4-BE49-F238E27FC236}">
                <a16:creationId xmlns:a16="http://schemas.microsoft.com/office/drawing/2014/main" id="{493892D0-4553-9EB1-F90D-4497B029C26F}"/>
              </a:ext>
            </a:extLst>
          </p:cNvPr>
          <p:cNvSpPr txBox="1"/>
          <p:nvPr/>
        </p:nvSpPr>
        <p:spPr>
          <a:xfrm>
            <a:off x="564364" y="3404642"/>
            <a:ext cx="1209040" cy="1315085"/>
          </a:xfrm>
          <a:prstGeom prst="rect">
            <a:avLst/>
          </a:prstGeom>
        </p:spPr>
        <p:txBody>
          <a:bodyPr vert="horz" wrap="square" lIns="0" tIns="118745" rIns="0" bIns="0" rtlCol="0">
            <a:spAutoFit/>
          </a:bodyPr>
          <a:lstStyle/>
          <a:p>
            <a:pPr marL="12700" eaLnBrk="1" fontAlgn="auto" hangingPunct="1">
              <a:spcBef>
                <a:spcPts val="935"/>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a:p>
            <a:pPr marL="434975" marR="5080" eaLnBrk="1" fontAlgn="auto" hangingPunct="1">
              <a:lnSpc>
                <a:spcPts val="1600"/>
              </a:lnSpc>
              <a:spcBef>
                <a:spcPts val="775"/>
              </a:spcBef>
              <a:spcAft>
                <a:spcPts val="0"/>
              </a:spcAft>
            </a:pPr>
            <a:r>
              <a:rPr sz="1400" b="0" kern="0" spc="-10" dirty="0">
                <a:solidFill>
                  <a:srgbClr val="0365C0"/>
                </a:solidFill>
                <a:latin typeface="Arial MT"/>
                <a:cs typeface="Arial MT"/>
              </a:rPr>
              <a:t>parent </a:t>
            </a:r>
            <a:r>
              <a:rPr sz="1400" b="0" kern="0" spc="-10" dirty="0" err="1">
                <a:solidFill>
                  <a:srgbClr val="0365C0"/>
                </a:solidFill>
                <a:latin typeface="Arial MT"/>
                <a:cs typeface="Arial MT"/>
              </a:rPr>
              <a:t>continu</a:t>
            </a:r>
            <a:r>
              <a:rPr lang="en-GB" sz="1400" b="0" kern="0" spc="-10" dirty="0">
                <a:solidFill>
                  <a:srgbClr val="0365C0"/>
                </a:solidFill>
                <a:latin typeface="Arial MT"/>
                <a:cs typeface="Arial MT"/>
              </a:rPr>
              <a:t>es</a:t>
            </a:r>
          </a:p>
          <a:p>
            <a:pPr marL="12700" eaLnBrk="1" fontAlgn="auto" hangingPunct="1">
              <a:spcBef>
                <a:spcPts val="1019"/>
              </a:spcBef>
              <a:spcAft>
                <a:spcPts val="0"/>
              </a:spcAft>
            </a:pPr>
            <a:endParaRPr lang="en-SE" b="0" kern="0" dirty="0">
              <a:solidFill>
                <a:sysClr val="windowText" lastClr="000000"/>
              </a:solidFill>
              <a:latin typeface="Arial MT"/>
              <a:cs typeface="Arial MT"/>
            </a:endParaRPr>
          </a:p>
        </p:txBody>
      </p:sp>
      <p:sp>
        <p:nvSpPr>
          <p:cNvPr id="16" name="object 93">
            <a:extLst>
              <a:ext uri="{FF2B5EF4-FFF2-40B4-BE49-F238E27FC236}">
                <a16:creationId xmlns:a16="http://schemas.microsoft.com/office/drawing/2014/main" id="{470955B2-AD1B-0F49-529F-8AD6BC8CC9B3}"/>
              </a:ext>
            </a:extLst>
          </p:cNvPr>
          <p:cNvSpPr txBox="1"/>
          <p:nvPr/>
        </p:nvSpPr>
        <p:spPr>
          <a:xfrm>
            <a:off x="2553923" y="4050575"/>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17" name="object 91">
            <a:extLst>
              <a:ext uri="{FF2B5EF4-FFF2-40B4-BE49-F238E27FC236}">
                <a16:creationId xmlns:a16="http://schemas.microsoft.com/office/drawing/2014/main" id="{D667A92C-AF7B-DAF6-5812-2A32E0916E56}"/>
              </a:ext>
            </a:extLst>
          </p:cNvPr>
          <p:cNvSpPr/>
          <p:nvPr/>
        </p:nvSpPr>
        <p:spPr>
          <a:xfrm>
            <a:off x="896817" y="3109139"/>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object 92">
            <a:extLst>
              <a:ext uri="{FF2B5EF4-FFF2-40B4-BE49-F238E27FC236}">
                <a16:creationId xmlns:a16="http://schemas.microsoft.com/office/drawing/2014/main" id="{01F3B046-59E8-7856-3EBC-4492DD6A48C0}"/>
              </a:ext>
            </a:extLst>
          </p:cNvPr>
          <p:cNvSpPr/>
          <p:nvPr/>
        </p:nvSpPr>
        <p:spPr>
          <a:xfrm>
            <a:off x="835857" y="3337881"/>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object 66">
            <a:extLst>
              <a:ext uri="{FF2B5EF4-FFF2-40B4-BE49-F238E27FC236}">
                <a16:creationId xmlns:a16="http://schemas.microsoft.com/office/drawing/2014/main" id="{5A813599-39D4-A1A8-6BFD-9106FC0CE036}"/>
              </a:ext>
            </a:extLst>
          </p:cNvPr>
          <p:cNvSpPr txBox="1"/>
          <p:nvPr/>
        </p:nvSpPr>
        <p:spPr>
          <a:xfrm>
            <a:off x="1595039" y="3433647"/>
            <a:ext cx="1386759" cy="258241"/>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err="1">
                <a:solidFill>
                  <a:sysClr val="windowText" lastClr="000000"/>
                </a:solidFill>
                <a:latin typeface="Courier New"/>
                <a:cs typeface="Courier New"/>
              </a:rPr>
              <a:t>pid</a:t>
            </a:r>
            <a:r>
              <a:rPr lang="en-GB" sz="1600" b="0" kern="0" dirty="0">
                <a:solidFill>
                  <a:sysClr val="windowText" lastClr="000000"/>
                </a:solidFill>
                <a:latin typeface="Courier New"/>
                <a:cs typeface="Courier New"/>
              </a:rPr>
              <a:t>=fork()</a:t>
            </a:r>
            <a:endParaRPr sz="1600" b="0" kern="0" dirty="0">
              <a:latin typeface="Arial MT"/>
              <a:cs typeface="Arial MT"/>
            </a:endParaRPr>
          </a:p>
        </p:txBody>
      </p:sp>
      <p:sp>
        <p:nvSpPr>
          <p:cNvPr id="22" name="object 19">
            <a:extLst>
              <a:ext uri="{FF2B5EF4-FFF2-40B4-BE49-F238E27FC236}">
                <a16:creationId xmlns:a16="http://schemas.microsoft.com/office/drawing/2014/main" id="{F6A98AD9-6F62-7299-9079-F4AA8EB045C7}"/>
              </a:ext>
            </a:extLst>
          </p:cNvPr>
          <p:cNvSpPr/>
          <p:nvPr/>
        </p:nvSpPr>
        <p:spPr>
          <a:xfrm rot="4634873">
            <a:off x="94272" y="4546557"/>
            <a:ext cx="1576553" cy="356276"/>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19">
            <a:extLst>
              <a:ext uri="{FF2B5EF4-FFF2-40B4-BE49-F238E27FC236}">
                <a16:creationId xmlns:a16="http://schemas.microsoft.com/office/drawing/2014/main" id="{3F12304B-7F26-57DE-0599-BF0DDEB2AEEC}"/>
              </a:ext>
            </a:extLst>
          </p:cNvPr>
          <p:cNvSpPr/>
          <p:nvPr/>
        </p:nvSpPr>
        <p:spPr>
          <a:xfrm rot="4819045">
            <a:off x="4874351" y="5130641"/>
            <a:ext cx="678394" cy="115748"/>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66">
            <a:extLst>
              <a:ext uri="{FF2B5EF4-FFF2-40B4-BE49-F238E27FC236}">
                <a16:creationId xmlns:a16="http://schemas.microsoft.com/office/drawing/2014/main" id="{4F07557E-D64E-03F0-3FBD-B32557AB650F}"/>
              </a:ext>
            </a:extLst>
          </p:cNvPr>
          <p:cNvSpPr txBox="1"/>
          <p:nvPr/>
        </p:nvSpPr>
        <p:spPr>
          <a:xfrm>
            <a:off x="5298529" y="4798738"/>
            <a:ext cx="522596"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“1”</a:t>
            </a:r>
            <a:endParaRPr b="0" kern="0" dirty="0">
              <a:latin typeface="Arial MT"/>
              <a:cs typeface="Arial MT"/>
            </a:endParaRPr>
          </a:p>
        </p:txBody>
      </p:sp>
      <p:sp>
        <p:nvSpPr>
          <p:cNvPr id="28" name="object 66">
            <a:extLst>
              <a:ext uri="{FF2B5EF4-FFF2-40B4-BE49-F238E27FC236}">
                <a16:creationId xmlns:a16="http://schemas.microsoft.com/office/drawing/2014/main" id="{307DF1B8-F579-04D1-D6ED-69D90C4209FD}"/>
              </a:ext>
            </a:extLst>
          </p:cNvPr>
          <p:cNvSpPr txBox="1"/>
          <p:nvPr/>
        </p:nvSpPr>
        <p:spPr>
          <a:xfrm>
            <a:off x="919908" y="4424108"/>
            <a:ext cx="522596"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“2”</a:t>
            </a:r>
            <a:endParaRPr b="0" kern="0" dirty="0">
              <a:latin typeface="Arial MT"/>
              <a:cs typeface="Arial MT"/>
            </a:endParaRPr>
          </a:p>
        </p:txBody>
      </p:sp>
      <p:sp>
        <p:nvSpPr>
          <p:cNvPr id="29" name="object 66">
            <a:extLst>
              <a:ext uri="{FF2B5EF4-FFF2-40B4-BE49-F238E27FC236}">
                <a16:creationId xmlns:a16="http://schemas.microsoft.com/office/drawing/2014/main" id="{A9DDF8A3-9CE0-F222-2D66-B1CA38631765}"/>
              </a:ext>
            </a:extLst>
          </p:cNvPr>
          <p:cNvSpPr txBox="1"/>
          <p:nvPr/>
        </p:nvSpPr>
        <p:spPr>
          <a:xfrm>
            <a:off x="919908" y="4798737"/>
            <a:ext cx="522596"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“3”</a:t>
            </a:r>
            <a:endParaRPr b="0" kern="0" dirty="0">
              <a:latin typeface="Arial MT"/>
              <a:cs typeface="Arial MT"/>
            </a:endParaRPr>
          </a:p>
        </p:txBody>
      </p:sp>
      <p:sp>
        <p:nvSpPr>
          <p:cNvPr id="30" name="object 66">
            <a:extLst>
              <a:ext uri="{FF2B5EF4-FFF2-40B4-BE49-F238E27FC236}">
                <a16:creationId xmlns:a16="http://schemas.microsoft.com/office/drawing/2014/main" id="{983E7283-D9C0-360D-DFBA-3BFDACA926BB}"/>
              </a:ext>
            </a:extLst>
          </p:cNvPr>
          <p:cNvSpPr txBox="1"/>
          <p:nvPr/>
        </p:nvSpPr>
        <p:spPr>
          <a:xfrm>
            <a:off x="5298529" y="5107479"/>
            <a:ext cx="522596"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“3”</a:t>
            </a:r>
            <a:endParaRPr b="0" kern="0" dirty="0">
              <a:latin typeface="Arial MT"/>
              <a:cs typeface="Arial MT"/>
            </a:endParaRPr>
          </a:p>
        </p:txBody>
      </p:sp>
    </p:spTree>
    <p:extLst>
      <p:ext uri="{BB962C8B-B14F-4D97-AF65-F5344CB8AC3E}">
        <p14:creationId xmlns:p14="http://schemas.microsoft.com/office/powerpoint/2010/main" val="3718832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7ADC2B-4B83-5F73-E45D-236FBF7B96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BEF6A8-96E0-6A1D-55D7-2EE2BECD48EA}"/>
              </a:ext>
            </a:extLst>
          </p:cNvPr>
          <p:cNvSpPr>
            <a:spLocks noGrp="1"/>
          </p:cNvSpPr>
          <p:nvPr>
            <p:ph type="title"/>
          </p:nvPr>
        </p:nvSpPr>
        <p:spPr>
          <a:xfrm>
            <a:off x="448883" y="182430"/>
            <a:ext cx="11336392" cy="532956"/>
          </a:xfrm>
        </p:spPr>
        <p:txBody>
          <a:bodyPr/>
          <a:lstStyle/>
          <a:p>
            <a:r>
              <a:rPr lang="en-GB" dirty="0"/>
              <a:t>Q2 d) (5 pts)</a:t>
            </a:r>
            <a:endParaRPr lang="en-SE" dirty="0"/>
          </a:p>
        </p:txBody>
      </p:sp>
      <p:sp>
        <p:nvSpPr>
          <p:cNvPr id="4" name="object 3">
            <a:extLst>
              <a:ext uri="{FF2B5EF4-FFF2-40B4-BE49-F238E27FC236}">
                <a16:creationId xmlns:a16="http://schemas.microsoft.com/office/drawing/2014/main" id="{441BB9F1-59E1-8E4B-7DA4-4FFCFF12AF7F}"/>
              </a:ext>
            </a:extLst>
          </p:cNvPr>
          <p:cNvSpPr txBox="1"/>
          <p:nvPr/>
        </p:nvSpPr>
        <p:spPr>
          <a:xfrm>
            <a:off x="69498" y="837966"/>
            <a:ext cx="4365341" cy="1635704"/>
          </a:xfrm>
          <a:prstGeom prst="rect">
            <a:avLst/>
          </a:prstGeom>
          <a:ln w="12700">
            <a:solidFill>
              <a:srgbClr val="000000"/>
            </a:solidFill>
          </a:ln>
        </p:spPr>
        <p:txBody>
          <a:bodyPr vert="horz" wrap="square" lIns="0" tIns="53975" rIns="0" bIns="0" rtlCol="0">
            <a:spAutoFit/>
          </a:bodyPr>
          <a:lstStyle/>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int main()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r>
              <a:rPr lang="en-GB" sz="1600" b="0" kern="0" dirty="0" err="1">
                <a:solidFill>
                  <a:sysClr val="windowText" lastClr="000000"/>
                </a:solidFill>
                <a:latin typeface="Courier New"/>
                <a:cs typeface="Courier New"/>
              </a:rPr>
              <a:t>printf</a:t>
            </a:r>
            <a:r>
              <a:rPr lang="en-GB" sz="1600" b="0" kern="0" dirty="0">
                <a:solidFill>
                  <a:sysClr val="windowText" lastClr="000000"/>
                </a:solidFill>
                <a:latin typeface="Courier New"/>
                <a:cs typeface="Courier New"/>
              </a:rPr>
              <a:t>(“A”);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int </a:t>
            </a:r>
            <a:r>
              <a:rPr lang="en-GB" sz="1600" b="0" kern="0" dirty="0" err="1">
                <a:solidFill>
                  <a:sysClr val="windowText" lastClr="000000"/>
                </a:solidFill>
                <a:latin typeface="Courier New"/>
                <a:cs typeface="Courier New"/>
              </a:rPr>
              <a:t>pid</a:t>
            </a:r>
            <a:r>
              <a:rPr lang="en-GB" sz="1600" b="0" kern="0" dirty="0">
                <a:solidFill>
                  <a:sysClr val="windowText" lastClr="000000"/>
                </a:solidFill>
                <a:latin typeface="Courier New"/>
                <a:cs typeface="Courier New"/>
              </a:rPr>
              <a:t> = fork();</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r>
              <a:rPr lang="en-GB" sz="1600" b="0" kern="0" dirty="0" err="1">
                <a:solidFill>
                  <a:sysClr val="windowText" lastClr="000000"/>
                </a:solidFill>
                <a:latin typeface="Courier New"/>
                <a:cs typeface="Courier New"/>
              </a:rPr>
              <a:t>printf</a:t>
            </a:r>
            <a:r>
              <a:rPr lang="en-GB" sz="1600" b="0" kern="0" dirty="0">
                <a:solidFill>
                  <a:sysClr val="windowText" lastClr="000000"/>
                </a:solidFill>
                <a:latin typeface="Courier New"/>
                <a:cs typeface="Courier New"/>
              </a:rPr>
              <a:t>(“B”);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if (</a:t>
            </a:r>
            <a:r>
              <a:rPr lang="en-GB" sz="1600" b="0" kern="0" dirty="0" err="1">
                <a:solidFill>
                  <a:sysClr val="windowText" lastClr="000000"/>
                </a:solidFill>
                <a:latin typeface="Courier New"/>
                <a:cs typeface="Courier New"/>
              </a:rPr>
              <a:t>pid</a:t>
            </a:r>
            <a:r>
              <a:rPr lang="en-GB" sz="1600" b="0" kern="0" dirty="0">
                <a:solidFill>
                  <a:sysClr val="windowText" lastClr="000000"/>
                </a:solidFill>
                <a:latin typeface="Courier New"/>
                <a:cs typeface="Courier New"/>
              </a:rPr>
              <a:t>&gt;0) wait(NULL);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r>
              <a:rPr lang="en-GB" sz="1600" b="0" kern="0" dirty="0" err="1">
                <a:solidFill>
                  <a:sysClr val="windowText" lastClr="000000"/>
                </a:solidFill>
                <a:latin typeface="Courier New"/>
                <a:cs typeface="Courier New"/>
              </a:rPr>
              <a:t>printf</a:t>
            </a:r>
            <a:r>
              <a:rPr lang="en-GB" sz="1600" b="0" kern="0" dirty="0">
                <a:solidFill>
                  <a:sysClr val="windowText" lastClr="000000"/>
                </a:solidFill>
                <a:latin typeface="Courier New"/>
                <a:cs typeface="Courier New"/>
              </a:rPr>
              <a:t>(“C”);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a:t>
            </a:r>
          </a:p>
        </p:txBody>
      </p:sp>
      <p:sp>
        <p:nvSpPr>
          <p:cNvPr id="94" name="TextBox 93">
            <a:extLst>
              <a:ext uri="{FF2B5EF4-FFF2-40B4-BE49-F238E27FC236}">
                <a16:creationId xmlns:a16="http://schemas.microsoft.com/office/drawing/2014/main" id="{ED3C4B2B-79E0-F5D8-1344-4B5BA3517617}"/>
              </a:ext>
            </a:extLst>
          </p:cNvPr>
          <p:cNvSpPr txBox="1"/>
          <p:nvPr/>
        </p:nvSpPr>
        <p:spPr>
          <a:xfrm>
            <a:off x="4934636" y="877896"/>
            <a:ext cx="1145502" cy="101566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altLang="zh-CN" sz="2000" b="0" kern="0" dirty="0"/>
              <a:t>Output: </a:t>
            </a:r>
          </a:p>
          <a:p>
            <a:r>
              <a:rPr lang="nn-NO" altLang="zh-CN" sz="2000" b="0" kern="0" dirty="0"/>
              <a:t>ABBCC</a:t>
            </a:r>
          </a:p>
          <a:p>
            <a:r>
              <a:rPr lang="nn-NO" altLang="zh-CN" sz="2000" b="0" kern="0" dirty="0"/>
              <a:t>ABCBC</a:t>
            </a:r>
            <a:endParaRPr lang="en-GB" altLang="zh-CN" sz="2000" b="0" kern="0" dirty="0"/>
          </a:p>
        </p:txBody>
      </p:sp>
      <p:sp>
        <p:nvSpPr>
          <p:cNvPr id="6" name="object 5">
            <a:extLst>
              <a:ext uri="{FF2B5EF4-FFF2-40B4-BE49-F238E27FC236}">
                <a16:creationId xmlns:a16="http://schemas.microsoft.com/office/drawing/2014/main" id="{BAF33F9F-F188-A847-AFE1-13BC636C2767}"/>
              </a:ext>
            </a:extLst>
          </p:cNvPr>
          <p:cNvSpPr/>
          <p:nvPr/>
        </p:nvSpPr>
        <p:spPr>
          <a:xfrm>
            <a:off x="819880" y="3172500"/>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7">
            <a:extLst>
              <a:ext uri="{FF2B5EF4-FFF2-40B4-BE49-F238E27FC236}">
                <a16:creationId xmlns:a16="http://schemas.microsoft.com/office/drawing/2014/main" id="{E8D4B99C-695D-7820-9A3F-97D768FA0E77}"/>
              </a:ext>
            </a:extLst>
          </p:cNvPr>
          <p:cNvSpPr/>
          <p:nvPr/>
        </p:nvSpPr>
        <p:spPr>
          <a:xfrm>
            <a:off x="5153673" y="4080907"/>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8">
            <a:extLst>
              <a:ext uri="{FF2B5EF4-FFF2-40B4-BE49-F238E27FC236}">
                <a16:creationId xmlns:a16="http://schemas.microsoft.com/office/drawing/2014/main" id="{9A9B216B-DBFC-4878-1A90-6D5013CCE8CE}"/>
              </a:ext>
            </a:extLst>
          </p:cNvPr>
          <p:cNvSpPr txBox="1"/>
          <p:nvPr/>
        </p:nvSpPr>
        <p:spPr>
          <a:xfrm>
            <a:off x="5284452" y="4126584"/>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dirty="0">
              <a:solidFill>
                <a:sysClr val="windowText" lastClr="000000"/>
              </a:solidFill>
              <a:latin typeface="Arial MT"/>
              <a:cs typeface="Arial MT"/>
            </a:endParaRPr>
          </a:p>
        </p:txBody>
      </p:sp>
      <p:sp>
        <p:nvSpPr>
          <p:cNvPr id="11" name="object 10">
            <a:extLst>
              <a:ext uri="{FF2B5EF4-FFF2-40B4-BE49-F238E27FC236}">
                <a16:creationId xmlns:a16="http://schemas.microsoft.com/office/drawing/2014/main" id="{21637E01-D8D6-5D13-F17E-6EDDD5356503}"/>
              </a:ext>
            </a:extLst>
          </p:cNvPr>
          <p:cNvSpPr txBox="1"/>
          <p:nvPr/>
        </p:nvSpPr>
        <p:spPr>
          <a:xfrm>
            <a:off x="605197" y="2858766"/>
            <a:ext cx="470534"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start</a:t>
            </a:r>
            <a:endParaRPr b="0" kern="0" dirty="0">
              <a:solidFill>
                <a:sysClr val="windowText" lastClr="000000"/>
              </a:solidFill>
              <a:latin typeface="Arial MT"/>
              <a:cs typeface="Arial MT"/>
            </a:endParaRPr>
          </a:p>
        </p:txBody>
      </p:sp>
      <p:sp>
        <p:nvSpPr>
          <p:cNvPr id="20" name="object 19">
            <a:extLst>
              <a:ext uri="{FF2B5EF4-FFF2-40B4-BE49-F238E27FC236}">
                <a16:creationId xmlns:a16="http://schemas.microsoft.com/office/drawing/2014/main" id="{453FCC87-48E5-3BD3-A973-9DA20E16D96D}"/>
              </a:ext>
            </a:extLst>
          </p:cNvPr>
          <p:cNvSpPr/>
          <p:nvPr/>
        </p:nvSpPr>
        <p:spPr>
          <a:xfrm>
            <a:off x="1763927" y="3396927"/>
            <a:ext cx="3268345" cy="734060"/>
          </a:xfrm>
          <a:custGeom>
            <a:avLst/>
            <a:gdLst/>
            <a:ahLst/>
            <a:cxnLst/>
            <a:rect l="l" t="t" r="r" b="b"/>
            <a:pathLst>
              <a:path w="3268345" h="734060">
                <a:moveTo>
                  <a:pt x="0" y="0"/>
                </a:moveTo>
                <a:lnTo>
                  <a:pt x="3255691" y="730800"/>
                </a:lnTo>
                <a:lnTo>
                  <a:pt x="3268082" y="73358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20">
            <a:extLst>
              <a:ext uri="{FF2B5EF4-FFF2-40B4-BE49-F238E27FC236}">
                <a16:creationId xmlns:a16="http://schemas.microsoft.com/office/drawing/2014/main" id="{60F76355-24FC-3110-C9DA-C5F5CB4DC47E}"/>
              </a:ext>
            </a:extLst>
          </p:cNvPr>
          <p:cNvSpPr/>
          <p:nvPr/>
        </p:nvSpPr>
        <p:spPr>
          <a:xfrm>
            <a:off x="5006266" y="4068248"/>
            <a:ext cx="132715" cy="119380"/>
          </a:xfrm>
          <a:custGeom>
            <a:avLst/>
            <a:gdLst/>
            <a:ahLst/>
            <a:cxnLst/>
            <a:rect l="l" t="t" r="r" b="b"/>
            <a:pathLst>
              <a:path w="132714" h="119380">
                <a:moveTo>
                  <a:pt x="26703" y="0"/>
                </a:moveTo>
                <a:lnTo>
                  <a:pt x="0" y="118959"/>
                </a:lnTo>
                <a:lnTo>
                  <a:pt x="132311" y="86182"/>
                </a:lnTo>
                <a:lnTo>
                  <a:pt x="26703"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8" name="object 67">
            <a:extLst>
              <a:ext uri="{FF2B5EF4-FFF2-40B4-BE49-F238E27FC236}">
                <a16:creationId xmlns:a16="http://schemas.microsoft.com/office/drawing/2014/main" id="{BCA04DC2-390E-D525-06E9-D3C875E17054}"/>
              </a:ext>
            </a:extLst>
          </p:cNvPr>
          <p:cNvSpPr txBox="1"/>
          <p:nvPr/>
        </p:nvSpPr>
        <p:spPr>
          <a:xfrm>
            <a:off x="950659" y="3111626"/>
            <a:ext cx="1209040" cy="1315085"/>
          </a:xfrm>
          <a:prstGeom prst="rect">
            <a:avLst/>
          </a:prstGeom>
        </p:spPr>
        <p:txBody>
          <a:bodyPr vert="horz" wrap="square" lIns="0" tIns="118745" rIns="0" bIns="0" rtlCol="0">
            <a:spAutoFit/>
          </a:bodyPr>
          <a:lstStyle/>
          <a:p>
            <a:pPr marL="12700" eaLnBrk="1" fontAlgn="auto" hangingPunct="1">
              <a:spcBef>
                <a:spcPts val="935"/>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a:p>
            <a:pPr marL="434975" marR="5080" eaLnBrk="1" fontAlgn="auto" hangingPunct="1">
              <a:lnSpc>
                <a:spcPts val="1600"/>
              </a:lnSpc>
              <a:spcBef>
                <a:spcPts val="775"/>
              </a:spcBef>
              <a:spcAft>
                <a:spcPts val="0"/>
              </a:spcAft>
            </a:pPr>
            <a:r>
              <a:rPr sz="1400" b="0" kern="0" spc="-10" dirty="0">
                <a:solidFill>
                  <a:srgbClr val="0365C0"/>
                </a:solidFill>
                <a:latin typeface="Arial MT"/>
                <a:cs typeface="Arial MT"/>
              </a:rPr>
              <a:t>parent </a:t>
            </a:r>
            <a:r>
              <a:rPr sz="1400" b="0" kern="0" spc="-10" dirty="0" err="1">
                <a:solidFill>
                  <a:srgbClr val="0365C0"/>
                </a:solidFill>
                <a:latin typeface="Arial MT"/>
                <a:cs typeface="Arial MT"/>
              </a:rPr>
              <a:t>continu</a:t>
            </a:r>
            <a:r>
              <a:rPr lang="en-GB" sz="1400" b="0" kern="0" spc="-10" dirty="0">
                <a:solidFill>
                  <a:srgbClr val="0365C0"/>
                </a:solidFill>
                <a:latin typeface="Arial MT"/>
                <a:cs typeface="Arial MT"/>
              </a:rPr>
              <a:t>es</a:t>
            </a:r>
          </a:p>
          <a:p>
            <a:pPr marL="12700" eaLnBrk="1" fontAlgn="auto" hangingPunct="1">
              <a:spcBef>
                <a:spcPts val="1019"/>
              </a:spcBef>
              <a:spcAft>
                <a:spcPts val="0"/>
              </a:spcAft>
            </a:pPr>
            <a:endParaRPr lang="en-SE" b="0" kern="0" dirty="0">
              <a:solidFill>
                <a:sysClr val="windowText" lastClr="000000"/>
              </a:solidFill>
              <a:latin typeface="Arial MT"/>
              <a:cs typeface="Arial MT"/>
            </a:endParaRPr>
          </a:p>
        </p:txBody>
      </p:sp>
      <p:sp>
        <p:nvSpPr>
          <p:cNvPr id="93" name="object 93">
            <a:extLst>
              <a:ext uri="{FF2B5EF4-FFF2-40B4-BE49-F238E27FC236}">
                <a16:creationId xmlns:a16="http://schemas.microsoft.com/office/drawing/2014/main" id="{1F6F7E4A-D534-EEA2-7A07-0EC595AD5414}"/>
              </a:ext>
            </a:extLst>
          </p:cNvPr>
          <p:cNvSpPr txBox="1"/>
          <p:nvPr/>
        </p:nvSpPr>
        <p:spPr>
          <a:xfrm>
            <a:off x="2940218" y="3757559"/>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3" name="object 66">
            <a:extLst>
              <a:ext uri="{FF2B5EF4-FFF2-40B4-BE49-F238E27FC236}">
                <a16:creationId xmlns:a16="http://schemas.microsoft.com/office/drawing/2014/main" id="{C54F12B7-B64C-DC1F-364B-2A9F0078EF8A}"/>
              </a:ext>
            </a:extLst>
          </p:cNvPr>
          <p:cNvSpPr txBox="1"/>
          <p:nvPr/>
        </p:nvSpPr>
        <p:spPr>
          <a:xfrm>
            <a:off x="1338882" y="2790043"/>
            <a:ext cx="522596"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“A”</a:t>
            </a:r>
            <a:endParaRPr b="0" kern="0" dirty="0">
              <a:latin typeface="Arial MT"/>
              <a:cs typeface="Arial MT"/>
            </a:endParaRPr>
          </a:p>
        </p:txBody>
      </p:sp>
      <p:sp>
        <p:nvSpPr>
          <p:cNvPr id="99" name="object 91">
            <a:extLst>
              <a:ext uri="{FF2B5EF4-FFF2-40B4-BE49-F238E27FC236}">
                <a16:creationId xmlns:a16="http://schemas.microsoft.com/office/drawing/2014/main" id="{577709E9-66AF-B882-53BE-A3C7F36786A9}"/>
              </a:ext>
            </a:extLst>
          </p:cNvPr>
          <p:cNvSpPr/>
          <p:nvPr/>
        </p:nvSpPr>
        <p:spPr>
          <a:xfrm>
            <a:off x="1283112" y="2816123"/>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0" name="object 92">
            <a:extLst>
              <a:ext uri="{FF2B5EF4-FFF2-40B4-BE49-F238E27FC236}">
                <a16:creationId xmlns:a16="http://schemas.microsoft.com/office/drawing/2014/main" id="{27015724-D00F-AB58-8A34-8F62C8C9F2EF}"/>
              </a:ext>
            </a:extLst>
          </p:cNvPr>
          <p:cNvSpPr/>
          <p:nvPr/>
        </p:nvSpPr>
        <p:spPr>
          <a:xfrm>
            <a:off x="1222152" y="3044865"/>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1" name="object 66">
            <a:extLst>
              <a:ext uri="{FF2B5EF4-FFF2-40B4-BE49-F238E27FC236}">
                <a16:creationId xmlns:a16="http://schemas.microsoft.com/office/drawing/2014/main" id="{8B324823-14CB-436B-1E1E-C0A7D12047DA}"/>
              </a:ext>
            </a:extLst>
          </p:cNvPr>
          <p:cNvSpPr txBox="1"/>
          <p:nvPr/>
        </p:nvSpPr>
        <p:spPr>
          <a:xfrm>
            <a:off x="1293881" y="4324759"/>
            <a:ext cx="522596"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“B”</a:t>
            </a:r>
            <a:endParaRPr b="0" kern="0" dirty="0">
              <a:latin typeface="Arial MT"/>
              <a:cs typeface="Arial MT"/>
            </a:endParaRPr>
          </a:p>
        </p:txBody>
      </p:sp>
      <p:sp>
        <p:nvSpPr>
          <p:cNvPr id="102" name="object 66">
            <a:extLst>
              <a:ext uri="{FF2B5EF4-FFF2-40B4-BE49-F238E27FC236}">
                <a16:creationId xmlns:a16="http://schemas.microsoft.com/office/drawing/2014/main" id="{12C05B84-E7A3-95B3-7FE8-56579AEE8C42}"/>
              </a:ext>
            </a:extLst>
          </p:cNvPr>
          <p:cNvSpPr txBox="1"/>
          <p:nvPr/>
        </p:nvSpPr>
        <p:spPr>
          <a:xfrm>
            <a:off x="5677825" y="4618413"/>
            <a:ext cx="522596"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“B”</a:t>
            </a:r>
            <a:endParaRPr b="0" kern="0" dirty="0">
              <a:latin typeface="Arial MT"/>
              <a:cs typeface="Arial MT"/>
            </a:endParaRPr>
          </a:p>
        </p:txBody>
      </p:sp>
      <p:sp>
        <p:nvSpPr>
          <p:cNvPr id="110" name="object 66">
            <a:extLst>
              <a:ext uri="{FF2B5EF4-FFF2-40B4-BE49-F238E27FC236}">
                <a16:creationId xmlns:a16="http://schemas.microsoft.com/office/drawing/2014/main" id="{B5E4472B-90CF-9186-8E6A-839AD9A79112}"/>
              </a:ext>
            </a:extLst>
          </p:cNvPr>
          <p:cNvSpPr txBox="1"/>
          <p:nvPr/>
        </p:nvSpPr>
        <p:spPr>
          <a:xfrm>
            <a:off x="5677825" y="4896775"/>
            <a:ext cx="522596"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“C”</a:t>
            </a:r>
            <a:endParaRPr b="0" kern="0" dirty="0">
              <a:latin typeface="Arial MT"/>
              <a:cs typeface="Arial MT"/>
            </a:endParaRPr>
          </a:p>
        </p:txBody>
      </p:sp>
      <p:sp>
        <p:nvSpPr>
          <p:cNvPr id="135" name="object 66">
            <a:extLst>
              <a:ext uri="{FF2B5EF4-FFF2-40B4-BE49-F238E27FC236}">
                <a16:creationId xmlns:a16="http://schemas.microsoft.com/office/drawing/2014/main" id="{8B53FD93-4D85-6ECF-FF3B-57BAA632B488}"/>
              </a:ext>
            </a:extLst>
          </p:cNvPr>
          <p:cNvSpPr txBox="1"/>
          <p:nvPr/>
        </p:nvSpPr>
        <p:spPr>
          <a:xfrm>
            <a:off x="1981334" y="3140631"/>
            <a:ext cx="1386759" cy="258241"/>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err="1">
                <a:solidFill>
                  <a:sysClr val="windowText" lastClr="000000"/>
                </a:solidFill>
                <a:latin typeface="Courier New"/>
                <a:cs typeface="Courier New"/>
              </a:rPr>
              <a:t>pid</a:t>
            </a:r>
            <a:r>
              <a:rPr lang="en-GB" sz="1600" b="0" kern="0" dirty="0">
                <a:solidFill>
                  <a:sysClr val="windowText" lastClr="000000"/>
                </a:solidFill>
                <a:latin typeface="Courier New"/>
                <a:cs typeface="Courier New"/>
              </a:rPr>
              <a:t>=fork()</a:t>
            </a:r>
            <a:endParaRPr sz="1600" b="0" kern="0" dirty="0">
              <a:latin typeface="Arial MT"/>
              <a:cs typeface="Arial MT"/>
            </a:endParaRPr>
          </a:p>
        </p:txBody>
      </p:sp>
      <p:sp>
        <p:nvSpPr>
          <p:cNvPr id="137" name="object 19">
            <a:extLst>
              <a:ext uri="{FF2B5EF4-FFF2-40B4-BE49-F238E27FC236}">
                <a16:creationId xmlns:a16="http://schemas.microsoft.com/office/drawing/2014/main" id="{FBF09B64-0861-22CD-3BC5-FF2D931072CA}"/>
              </a:ext>
            </a:extLst>
          </p:cNvPr>
          <p:cNvSpPr/>
          <p:nvPr/>
        </p:nvSpPr>
        <p:spPr>
          <a:xfrm rot="4589571">
            <a:off x="423035" y="4298120"/>
            <a:ext cx="1694892" cy="390353"/>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1" name="Content Placeholder 2">
            <a:extLst>
              <a:ext uri="{FF2B5EF4-FFF2-40B4-BE49-F238E27FC236}">
                <a16:creationId xmlns:a16="http://schemas.microsoft.com/office/drawing/2014/main" id="{CC3CFD75-694E-AD7F-8A30-653E5176E559}"/>
              </a:ext>
            </a:extLst>
          </p:cNvPr>
          <p:cNvSpPr>
            <a:spLocks noGrp="1"/>
          </p:cNvSpPr>
          <p:nvPr>
            <p:ph idx="1"/>
          </p:nvPr>
        </p:nvSpPr>
        <p:spPr>
          <a:xfrm>
            <a:off x="6247830" y="807595"/>
            <a:ext cx="5746050" cy="5775765"/>
          </a:xfrm>
        </p:spPr>
        <p:txBody>
          <a:bodyPr>
            <a:normAutofit fontScale="92500" lnSpcReduction="10000"/>
          </a:bodyPr>
          <a:lstStyle/>
          <a:p>
            <a:r>
              <a:rPr lang="en-GB" dirty="0"/>
              <a:t>ANS: ABBCC or ABCBC</a:t>
            </a:r>
          </a:p>
          <a:p>
            <a:r>
              <a:rPr lang="en-GB" dirty="0"/>
              <a:t>Parent prints A</a:t>
            </a:r>
          </a:p>
          <a:p>
            <a:r>
              <a:rPr lang="en-GB" dirty="0"/>
              <a:t>fork() is called. Concurrently:</a:t>
            </a:r>
          </a:p>
          <a:p>
            <a:pPr lvl="1"/>
            <a:r>
              <a:rPr lang="en-GB" dirty="0"/>
              <a:t>Parent prints B, then waits for child to finish</a:t>
            </a:r>
          </a:p>
          <a:p>
            <a:pPr lvl="1"/>
            <a:r>
              <a:rPr lang="en-GB" dirty="0"/>
              <a:t>Child prints B, then prints C</a:t>
            </a:r>
          </a:p>
          <a:p>
            <a:r>
              <a:rPr lang="en-GB" dirty="0"/>
              <a:t>Parent continues after child finishes execution, and prints C.</a:t>
            </a:r>
          </a:p>
          <a:p>
            <a:r>
              <a:rPr lang="en-GB" dirty="0"/>
              <a:t>Output sequence can be either ABBCC and ABCBC</a:t>
            </a:r>
          </a:p>
          <a:p>
            <a:pPr lvl="1"/>
            <a:r>
              <a:rPr lang="en-GB" dirty="0"/>
              <a:t>Initially parent prints A first</a:t>
            </a:r>
          </a:p>
          <a:p>
            <a:pPr lvl="1"/>
            <a:r>
              <a:rPr lang="en-GB" dirty="0"/>
              <a:t>Parent’s printing of B and child’s printing of B, C can interleave in arbitrary order, with two possible outputs BBC or BCB</a:t>
            </a:r>
          </a:p>
          <a:p>
            <a:pPr lvl="1"/>
            <a:r>
              <a:rPr lang="en-GB" dirty="0"/>
              <a:t>The parent’s wait(NULL) ensures that parent prints C last.</a:t>
            </a:r>
            <a:endParaRPr lang="en-SE" dirty="0"/>
          </a:p>
        </p:txBody>
      </p:sp>
      <p:sp>
        <p:nvSpPr>
          <p:cNvPr id="17" name="object 19">
            <a:extLst>
              <a:ext uri="{FF2B5EF4-FFF2-40B4-BE49-F238E27FC236}">
                <a16:creationId xmlns:a16="http://schemas.microsoft.com/office/drawing/2014/main" id="{2FDC8D90-8C8E-B954-EE70-BEA7A8A06999}"/>
              </a:ext>
            </a:extLst>
          </p:cNvPr>
          <p:cNvSpPr/>
          <p:nvPr/>
        </p:nvSpPr>
        <p:spPr>
          <a:xfrm rot="10131385">
            <a:off x="1912799" y="5186602"/>
            <a:ext cx="3263614" cy="591431"/>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object 66">
            <a:extLst>
              <a:ext uri="{FF2B5EF4-FFF2-40B4-BE49-F238E27FC236}">
                <a16:creationId xmlns:a16="http://schemas.microsoft.com/office/drawing/2014/main" id="{B6BF453F-9FAF-90F9-3054-FBB72805368D}"/>
              </a:ext>
            </a:extLst>
          </p:cNvPr>
          <p:cNvSpPr txBox="1"/>
          <p:nvPr/>
        </p:nvSpPr>
        <p:spPr>
          <a:xfrm>
            <a:off x="671039" y="5369205"/>
            <a:ext cx="1344500" cy="268539"/>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wait(NULL)</a:t>
            </a:r>
            <a:endParaRPr sz="1600" b="0" kern="0" dirty="0">
              <a:latin typeface="Arial MT"/>
              <a:cs typeface="Arial MT"/>
            </a:endParaRPr>
          </a:p>
        </p:txBody>
      </p:sp>
      <p:sp>
        <p:nvSpPr>
          <p:cNvPr id="19" name="object 19">
            <a:extLst>
              <a:ext uri="{FF2B5EF4-FFF2-40B4-BE49-F238E27FC236}">
                <a16:creationId xmlns:a16="http://schemas.microsoft.com/office/drawing/2014/main" id="{9551382B-EF7F-5EC8-C47B-A94B7AACB232}"/>
              </a:ext>
            </a:extLst>
          </p:cNvPr>
          <p:cNvSpPr/>
          <p:nvPr/>
        </p:nvSpPr>
        <p:spPr>
          <a:xfrm rot="4619132">
            <a:off x="980785" y="5887085"/>
            <a:ext cx="602939" cy="130876"/>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66">
            <a:extLst>
              <a:ext uri="{FF2B5EF4-FFF2-40B4-BE49-F238E27FC236}">
                <a16:creationId xmlns:a16="http://schemas.microsoft.com/office/drawing/2014/main" id="{9BE65BEA-E189-B481-859E-90F6C5645AB3}"/>
              </a:ext>
            </a:extLst>
          </p:cNvPr>
          <p:cNvSpPr txBox="1"/>
          <p:nvPr/>
        </p:nvSpPr>
        <p:spPr>
          <a:xfrm>
            <a:off x="1347398" y="5757913"/>
            <a:ext cx="85349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a:t>
            </a:r>
            <a:r>
              <a:rPr lang="en-US" altLang="zh-CN" b="0" kern="0" dirty="0">
                <a:latin typeface="Arial MT"/>
                <a:cs typeface="Arial MT"/>
              </a:rPr>
              <a:t>C</a:t>
            </a:r>
            <a:r>
              <a:rPr lang="en-GB" b="0" kern="0" dirty="0">
                <a:latin typeface="Arial MT"/>
                <a:cs typeface="Arial MT"/>
              </a:rPr>
              <a:t>”</a:t>
            </a:r>
            <a:endParaRPr b="0" kern="0" dirty="0">
              <a:latin typeface="Arial MT"/>
              <a:cs typeface="Arial MT"/>
            </a:endParaRPr>
          </a:p>
        </p:txBody>
      </p:sp>
      <p:sp>
        <p:nvSpPr>
          <p:cNvPr id="23" name="object 66">
            <a:extLst>
              <a:ext uri="{FF2B5EF4-FFF2-40B4-BE49-F238E27FC236}">
                <a16:creationId xmlns:a16="http://schemas.microsoft.com/office/drawing/2014/main" id="{8FA2ABA8-23A8-0C07-4DCF-2F1DBDB1724D}"/>
              </a:ext>
            </a:extLst>
          </p:cNvPr>
          <p:cNvSpPr txBox="1"/>
          <p:nvPr/>
        </p:nvSpPr>
        <p:spPr>
          <a:xfrm>
            <a:off x="5264829" y="5295848"/>
            <a:ext cx="810389" cy="259045"/>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exit()</a:t>
            </a:r>
            <a:endParaRPr sz="1600" b="0" kern="0" dirty="0">
              <a:latin typeface="Arial MT"/>
              <a:cs typeface="Arial MT"/>
            </a:endParaRPr>
          </a:p>
        </p:txBody>
      </p:sp>
      <p:sp>
        <p:nvSpPr>
          <p:cNvPr id="26" name="object 19">
            <a:extLst>
              <a:ext uri="{FF2B5EF4-FFF2-40B4-BE49-F238E27FC236}">
                <a16:creationId xmlns:a16="http://schemas.microsoft.com/office/drawing/2014/main" id="{5598DDCD-E51F-1A51-7AE4-15FB013C17AF}"/>
              </a:ext>
            </a:extLst>
          </p:cNvPr>
          <p:cNvSpPr/>
          <p:nvPr/>
        </p:nvSpPr>
        <p:spPr>
          <a:xfrm rot="4619132">
            <a:off x="5269354" y="4862414"/>
            <a:ext cx="726256" cy="163621"/>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039141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878A4-7BA0-0249-2A79-D7E0669EAFE8}"/>
              </a:ext>
            </a:extLst>
          </p:cNvPr>
          <p:cNvSpPr>
            <a:spLocks noGrp="1"/>
          </p:cNvSpPr>
          <p:nvPr>
            <p:ph type="title"/>
          </p:nvPr>
        </p:nvSpPr>
        <p:spPr>
          <a:xfrm>
            <a:off x="419449" y="228600"/>
            <a:ext cx="11336392" cy="532956"/>
          </a:xfrm>
        </p:spPr>
        <p:txBody>
          <a:bodyPr/>
          <a:lstStyle/>
          <a:p>
            <a:r>
              <a:rPr lang="en-GB" dirty="0"/>
              <a:t>Q3 Synchronization (10 pts)</a:t>
            </a:r>
            <a:endParaRPr lang="en-SE" dirty="0"/>
          </a:p>
        </p:txBody>
      </p:sp>
      <p:sp>
        <p:nvSpPr>
          <p:cNvPr id="3" name="Content Placeholder 2">
            <a:extLst>
              <a:ext uri="{FF2B5EF4-FFF2-40B4-BE49-F238E27FC236}">
                <a16:creationId xmlns:a16="http://schemas.microsoft.com/office/drawing/2014/main" id="{ECAC0AA6-EB8B-789F-51D9-C3D6D63F2F64}"/>
              </a:ext>
            </a:extLst>
          </p:cNvPr>
          <p:cNvSpPr>
            <a:spLocks noGrp="1"/>
          </p:cNvSpPr>
          <p:nvPr>
            <p:ph idx="1"/>
          </p:nvPr>
        </p:nvSpPr>
        <p:spPr/>
        <p:txBody>
          <a:bodyPr/>
          <a:lstStyle/>
          <a:p>
            <a:r>
              <a:rPr lang="en-GB" dirty="0"/>
              <a:t>b) (5 pts) Consider the following concurrent program, where three threads access a shared variable x without mutex locks. What are the possible final values of x after all threads finish execution? Explain why. </a:t>
            </a:r>
            <a:endParaRPr lang="en-SE" dirty="0"/>
          </a:p>
        </p:txBody>
      </p:sp>
      <p:sp>
        <p:nvSpPr>
          <p:cNvPr id="4" name="object 3">
            <a:extLst>
              <a:ext uri="{FF2B5EF4-FFF2-40B4-BE49-F238E27FC236}">
                <a16:creationId xmlns:a16="http://schemas.microsoft.com/office/drawing/2014/main" id="{CCAAB1C4-6545-2856-2CC6-BFCC8C06906C}"/>
              </a:ext>
            </a:extLst>
          </p:cNvPr>
          <p:cNvSpPr txBox="1"/>
          <p:nvPr/>
        </p:nvSpPr>
        <p:spPr>
          <a:xfrm>
            <a:off x="3429000" y="2729594"/>
            <a:ext cx="6143808" cy="3482364"/>
          </a:xfrm>
          <a:prstGeom prst="rect">
            <a:avLst/>
          </a:prstGeom>
          <a:ln w="12700">
            <a:solidFill>
              <a:srgbClr val="000000"/>
            </a:solidFill>
          </a:ln>
        </p:spPr>
        <p:txBody>
          <a:bodyPr vert="horz" wrap="square" lIns="0" tIns="53975" rIns="0" bIns="0" rtlCol="0">
            <a:spAutoFit/>
          </a:bodyPr>
          <a:lstStyle/>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pthread_mutex_t</a:t>
            </a:r>
            <a:r>
              <a:rPr lang="en-GB" sz="1600" b="0" dirty="0">
                <a:effectLst/>
                <a:latin typeface="Courier New" panose="02070309020205020404" pitchFamily="49" charset="0"/>
                <a:ea typeface="SimSun" panose="02010600030101010101" pitchFamily="2" charset="-122"/>
                <a:cs typeface="Courier New" panose="02070309020205020404" pitchFamily="49" charset="0"/>
              </a:rPr>
              <a:t> mutex = PTHREAD_MUTEX_INITIALIZER;</a:t>
            </a: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int x=0; //x is a global shared variable</a:t>
            </a:r>
          </a:p>
          <a:p>
            <a:pPr marL="54610">
              <a:lnSpc>
                <a:spcPts val="1420"/>
              </a:lnSpc>
            </a:pPr>
            <a:endParaRPr lang="en-GB" sz="1600" b="0" dirty="0">
              <a:effectLst/>
              <a:latin typeface="Courier New" panose="02070309020205020404" pitchFamily="49" charset="0"/>
              <a:ea typeface="SimSun" panose="02010600030101010101" pitchFamily="2" charset="-122"/>
              <a:cs typeface="Courier New" panose="02070309020205020404" pitchFamily="49" charset="0"/>
            </a:endParaRP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//Thread T1:</a:t>
            </a:r>
          </a:p>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pthread_mutex_lock</a:t>
            </a:r>
            <a:r>
              <a:rPr lang="en-GB" sz="1600" b="0" dirty="0">
                <a:effectLst/>
                <a:latin typeface="Courier New" panose="02070309020205020404" pitchFamily="49" charset="0"/>
                <a:ea typeface="SimSun" panose="02010600030101010101" pitchFamily="2" charset="-122"/>
                <a:cs typeface="Courier New" panose="02070309020205020404" pitchFamily="49" charset="0"/>
              </a:rPr>
              <a:t>(&amp;mutex);</a:t>
            </a: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x = x + 1;</a:t>
            </a:r>
          </a:p>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pthread_mutex_unlock</a:t>
            </a:r>
            <a:r>
              <a:rPr lang="en-GB" sz="1600" b="0" dirty="0">
                <a:effectLst/>
                <a:latin typeface="Courier New" panose="02070309020205020404" pitchFamily="49" charset="0"/>
                <a:ea typeface="SimSun" panose="02010600030101010101" pitchFamily="2" charset="-122"/>
                <a:cs typeface="Courier New" panose="02070309020205020404" pitchFamily="49" charset="0"/>
              </a:rPr>
              <a:t>(&amp;mutex);</a:t>
            </a:r>
          </a:p>
          <a:p>
            <a:pPr marL="54610">
              <a:lnSpc>
                <a:spcPts val="1420"/>
              </a:lnSpc>
            </a:pPr>
            <a:endParaRPr lang="en-GB" sz="1600" b="0" dirty="0">
              <a:effectLst/>
              <a:latin typeface="Courier New" panose="02070309020205020404" pitchFamily="49" charset="0"/>
              <a:ea typeface="SimSun" panose="02010600030101010101" pitchFamily="2" charset="-122"/>
              <a:cs typeface="Courier New" panose="02070309020205020404" pitchFamily="49" charset="0"/>
            </a:endParaRP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//Thread T2:</a:t>
            </a:r>
          </a:p>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pthread_mutex_lock</a:t>
            </a:r>
            <a:r>
              <a:rPr lang="en-GB" sz="1600" b="0" dirty="0">
                <a:effectLst/>
                <a:latin typeface="Courier New" panose="02070309020205020404" pitchFamily="49" charset="0"/>
                <a:ea typeface="SimSun" panose="02010600030101010101" pitchFamily="2" charset="-122"/>
                <a:cs typeface="Courier New" panose="02070309020205020404" pitchFamily="49" charset="0"/>
              </a:rPr>
              <a:t>(&amp;mutex);</a:t>
            </a: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x = x - 1;</a:t>
            </a:r>
          </a:p>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pthread_mutex_unlock</a:t>
            </a:r>
            <a:r>
              <a:rPr lang="en-GB" sz="1600" b="0" dirty="0">
                <a:effectLst/>
                <a:latin typeface="Courier New" panose="02070309020205020404" pitchFamily="49" charset="0"/>
                <a:ea typeface="SimSun" panose="02010600030101010101" pitchFamily="2" charset="-122"/>
                <a:cs typeface="Courier New" panose="02070309020205020404" pitchFamily="49" charset="0"/>
              </a:rPr>
              <a:t>(&amp;mutex);</a:t>
            </a:r>
          </a:p>
          <a:p>
            <a:pPr marL="54610">
              <a:lnSpc>
                <a:spcPts val="1420"/>
              </a:lnSpc>
            </a:pPr>
            <a:endParaRPr lang="en-GB" sz="1600" b="0" dirty="0">
              <a:effectLst/>
              <a:latin typeface="Courier New" panose="02070309020205020404" pitchFamily="49" charset="0"/>
              <a:ea typeface="SimSun" panose="02010600030101010101" pitchFamily="2" charset="-122"/>
              <a:cs typeface="Courier New" panose="02070309020205020404" pitchFamily="49" charset="0"/>
            </a:endParaRP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//Thread T3:</a:t>
            </a:r>
          </a:p>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pthread_mutex_lock</a:t>
            </a:r>
            <a:r>
              <a:rPr lang="en-GB" sz="1600" b="0" dirty="0">
                <a:effectLst/>
                <a:latin typeface="Courier New" panose="02070309020205020404" pitchFamily="49" charset="0"/>
                <a:ea typeface="SimSun" panose="02010600030101010101" pitchFamily="2" charset="-122"/>
                <a:cs typeface="Courier New" panose="02070309020205020404" pitchFamily="49" charset="0"/>
              </a:rPr>
              <a:t>(&amp;mutex);</a:t>
            </a:r>
          </a:p>
          <a:p>
            <a:pPr marL="54610">
              <a:lnSpc>
                <a:spcPts val="1420"/>
              </a:lnSpc>
            </a:pPr>
            <a:r>
              <a:rPr lang="en-GB" sz="1600" b="0" dirty="0">
                <a:effectLst/>
                <a:latin typeface="Courier New" panose="02070309020205020404" pitchFamily="49" charset="0"/>
                <a:ea typeface="SimSun" panose="02010600030101010101" pitchFamily="2" charset="-122"/>
                <a:cs typeface="Courier New" panose="02070309020205020404" pitchFamily="49" charset="0"/>
              </a:rPr>
              <a:t>x = x * 2;</a:t>
            </a:r>
          </a:p>
          <a:p>
            <a:pPr marL="54610">
              <a:lnSpc>
                <a:spcPts val="1420"/>
              </a:lnSpc>
            </a:pPr>
            <a:r>
              <a:rPr lang="en-GB" sz="1600" b="0" dirty="0" err="1">
                <a:effectLst/>
                <a:latin typeface="Courier New" panose="02070309020205020404" pitchFamily="49" charset="0"/>
                <a:ea typeface="SimSun" panose="02010600030101010101" pitchFamily="2" charset="-122"/>
                <a:cs typeface="Courier New" panose="02070309020205020404" pitchFamily="49" charset="0"/>
              </a:rPr>
              <a:t>pthread_mutex_unlock</a:t>
            </a:r>
            <a:r>
              <a:rPr lang="en-GB" sz="1600" b="0" dirty="0">
                <a:effectLst/>
                <a:latin typeface="Courier New" panose="02070309020205020404" pitchFamily="49" charset="0"/>
                <a:ea typeface="SimSun" panose="02010600030101010101" pitchFamily="2" charset="-122"/>
                <a:cs typeface="Courier New" panose="02070309020205020404" pitchFamily="49" charset="0"/>
              </a:rPr>
              <a:t>(&amp;mutex);</a:t>
            </a:r>
          </a:p>
          <a:p>
            <a:pPr marL="54610">
              <a:lnSpc>
                <a:spcPts val="1420"/>
              </a:lnSpc>
            </a:pPr>
            <a:endParaRPr lang="en-SE" sz="1600" b="0" dirty="0">
              <a:effectLst/>
              <a:latin typeface="Courier New" panose="02070309020205020404" pitchFamily="49" charset="0"/>
              <a:ea typeface="SimSun"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1470927990"/>
      </p:ext>
    </p:extLst>
  </p:cSld>
  <p:clrMapOvr>
    <a:masterClrMapping/>
  </p:clrMapOvr>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98692</TotalTime>
  <Pages>60</Pages>
  <Words>4981</Words>
  <Application>Microsoft Office PowerPoint</Application>
  <PresentationFormat>Widescreen</PresentationFormat>
  <Paragraphs>930</Paragraphs>
  <Slides>21</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 MT</vt:lpstr>
      <vt:lpstr>Gill Sans</vt:lpstr>
      <vt:lpstr>Gill Sans Light</vt:lpstr>
      <vt:lpstr>Arial</vt:lpstr>
      <vt:lpstr>Comic Sans MS</vt:lpstr>
      <vt:lpstr>Courier New</vt:lpstr>
      <vt:lpstr>Helvetica</vt:lpstr>
      <vt:lpstr>Times New Roman</vt:lpstr>
      <vt:lpstr>Office</vt:lpstr>
      <vt:lpstr>CSC 112: Computer Operating Systems   Midterm Exam Spring 2025</vt:lpstr>
      <vt:lpstr>Q1. Multiple-choice. (20 pts)</vt:lpstr>
      <vt:lpstr>Q1. Multiple-choice. (20 pts)</vt:lpstr>
      <vt:lpstr>Q2 Processes and Threads (20 pts)</vt:lpstr>
      <vt:lpstr>Q2 a) (5 pts)</vt:lpstr>
      <vt:lpstr>Q2 b) (5 pts)</vt:lpstr>
      <vt:lpstr>Q2 c) (5 pts)</vt:lpstr>
      <vt:lpstr>Q2 d) (5 pts)</vt:lpstr>
      <vt:lpstr>Q3 Synchronization (10 pts)</vt:lpstr>
      <vt:lpstr>Q3 Synchronization b) ANS</vt:lpstr>
      <vt:lpstr>Q3 Synchronization (10 pts)</vt:lpstr>
      <vt:lpstr>Q3 Synchronization a) ANS</vt:lpstr>
      <vt:lpstr>Q4 Deadlocks (20 pts) Morning Section</vt:lpstr>
      <vt:lpstr>Q4 Deadlocks (20 pts) Morning Section ANS</vt:lpstr>
      <vt:lpstr>Q4 Deadlocks (20 pts) Evening Section</vt:lpstr>
      <vt:lpstr>Q4 Deadlocks (20 pts) Evening Section ANS </vt:lpstr>
      <vt:lpstr>Q5 Scheduling (30 pts)</vt:lpstr>
      <vt:lpstr>Q5 Scheduling (30 pts) Morning Section</vt:lpstr>
      <vt:lpstr>Q5 Scheduling (30 pts) Morning Section ANS</vt:lpstr>
      <vt:lpstr>Q5 Scheduling (30 pts) Evening Section</vt:lpstr>
      <vt:lpstr>Q5 Scheduling (30 pts) Evening Section ANS</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1113</cp:revision>
  <cp:lastPrinted>2022-03-15T20:14:46Z</cp:lastPrinted>
  <dcterms:created xsi:type="dcterms:W3CDTF">1995-08-12T11:37:26Z</dcterms:created>
  <dcterms:modified xsi:type="dcterms:W3CDTF">2025-03-30T02:17:14Z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