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1" r:id="rId41"/>
    <p:sldId id="1916" r:id="rId42"/>
    <p:sldId id="1922" r:id="rId43"/>
    <p:sldId id="1927" r:id="rId44"/>
    <p:sldId id="1934" r:id="rId45"/>
    <p:sldId id="1933" r:id="rId46"/>
    <p:sldId id="1935" r:id="rId47"/>
    <p:sldId id="1938" r:id="rId48"/>
    <p:sldId id="1939" r:id="rId49"/>
    <p:sldId id="1937" r:id="rId50"/>
    <p:sldId id="1919" r:id="rId51"/>
    <p:sldId id="1920" r:id="rId52"/>
    <p:sldId id="898" r:id="rId53"/>
    <p:sldId id="301" r:id="rId54"/>
    <p:sldId id="1923" r:id="rId55"/>
    <p:sldId id="1931" r:id="rId56"/>
    <p:sldId id="1905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9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555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354F-EF4D-078C-0DF4-8A5042CB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711EC-344C-66CD-CB73-58C853032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61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BCA-7283-9B6E-86CB-45D12C4D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8198B-E94C-9E18-DCDF-2B83CA04C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BAF-79CE-2F7F-9C22-7CD6B459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6B55-86E9-D4E7-DD67-99C8F180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B97D-D811-6CA2-1354-A7902BEE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736B4-C2EE-BE62-9BC8-046C1E7A4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2127-CF13-73DB-8826-FC98989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BCE8A-1825-481E-5FCD-6017E485D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9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semaphore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it</a:t>
                </a:r>
                <a:r>
                  <a:rPr lang="en-GB" sz="2400" dirty="0"/>
                  <a:t>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 currently held by other tasks; otherwise it is blocked due to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ceiling blocking</a:t>
                </a:r>
                <a:r>
                  <a:rPr lang="en-US" altLang="zh-CN" sz="2400" dirty="0">
                    <a:ea typeface="宋体" charset="-122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may or may not be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itself 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ea typeface="宋体" charset="-122"/>
                  </a:rPr>
                  <a:t>, as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by definition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800" dirty="0">
                    <a:ea typeface="宋体" charset="-122"/>
                  </a:rPr>
                  <a:t>Under PCP, </a:t>
                </a:r>
                <a:r>
                  <a:rPr lang="en-GB" sz="2800" dirty="0"/>
                  <a:t>a task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sz="2800" dirty="0"/>
                  <a:t>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, </a:t>
                </a:r>
                <a:r>
                  <a:rPr lang="en-GB" altLang="zh-CN" sz="2800" dirty="0">
                    <a:ea typeface="宋体" charset="-122"/>
                  </a:rPr>
                  <a:t>i</a:t>
                </a:r>
                <a:r>
                  <a:rPr lang="en-GB" sz="2800" dirty="0">
                    <a:solidFill>
                      <a:schemeClr val="tx1"/>
                    </a:solidFill>
                  </a:rPr>
                  <a:t>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l-GR" sz="25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5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, but </a:t>
                </a:r>
                <a:r>
                  <a:rPr lang="en-GB" sz="2500" dirty="0"/>
                  <a:t>its </a:t>
                </a:r>
                <a:r>
                  <a:rPr lang="en-US" altLang="zh-CN" sz="25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baseline="-25000" dirty="0">
                    <a:ea typeface="宋体" charset="-122"/>
                  </a:rPr>
                  <a:t> </a:t>
                </a:r>
                <a:r>
                  <a:rPr lang="en-US" altLang="zh-CN" sz="2500" dirty="0">
                    <a:ea typeface="宋体" charset="-122"/>
                  </a:rPr>
                  <a:t>is not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500" dirty="0">
                    <a:ea typeface="宋体" charset="-122"/>
                  </a:rPr>
                  <a:t>) currently held by other tasks</a:t>
                </a:r>
                <a:r>
                  <a:rPr lang="en-US" altLang="zh-CN" sz="25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itself may be free)</a:t>
                </a:r>
              </a:p>
              <a:p>
                <a:pPr lvl="1" eaLnBrk="1" hangingPunct="1">
                  <a:defRPr/>
                </a:pPr>
                <a:r>
                  <a:rPr lang="en-GB" sz="2500" dirty="0">
                    <a:ea typeface="宋体" charset="-122"/>
                  </a:rPr>
                  <a:t>Ceiling blocking is “preventive blocking”, since a task may be blocked even though the semaphore it tries to lock is free. This </a:t>
                </a:r>
                <a:r>
                  <a:rPr lang="en-US" altLang="zh-CN" sz="2400" dirty="0">
                    <a:ea typeface="宋体" charset="-122"/>
                  </a:rPr>
                  <a:t>helps to prevent potential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  <a:blipFill>
                <a:blip r:embed="rId2"/>
                <a:stretch>
                  <a:fillRect l="-1038" t="-2842" r="-1211" b="-14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74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77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 </a:t>
                </a:r>
                <a:r>
                  <a:rPr lang="en-US" altLang="zh-CN" sz="2500" dirty="0">
                    <a:solidFill>
                      <a:srgbClr val="000000"/>
                    </a:solidFill>
                    <a:ea typeface="宋体" charset="-122"/>
                  </a:rPr>
                  <a:t>with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(lower)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. (In the figure below, a thin blue arrow </a:t>
                </a: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indicates that a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task requires a semaphore during its execution; a solid red arrow indicates that a task is currently holding </a:t>
                </a:r>
                <a:r>
                  <a:rPr lang="en-US" altLang="zh-CN">
                    <a:solidFill>
                      <a:srgbClr val="000000"/>
                    </a:solidFill>
                    <a:ea typeface="宋体" charset="-122"/>
                  </a:rPr>
                  <a:t>the required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semaphore.)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2"/>
                <a:stretch>
                  <a:fillRect l="-750" t="-3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1B6575DD-A91F-CF80-2FA7-82CEC84C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36586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0ADD06-CBF0-925A-9C62-12CCEA419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5994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9CB013DB-FDB2-2862-F401-632A17F2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D59F70A-8A8E-EC14-4F5B-5D273122CF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1ECB6AA-55BB-6333-03EC-9C97E784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BC86ABB-A22E-CED5-8794-4A450B0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5FAE1577-4D9B-A873-53B9-FD2FBB7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1A3AFF25-93EB-9BF4-B563-0E23B69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D43-D6EA-090B-8FBF-AA4DBFA5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8CC-407F-CA0F-8962-A9BCC52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C19ECC-39B1-6E80-55E8-E2A6E3E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1F1D4C2-DFE8-D7AB-E163-73FF2C3C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3F96E8E-A3E2-8178-9D58-91F23936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4FE83F-D299-EA35-959A-40107547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ACE1CC59-02C8-5950-2244-5005C3C4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4970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7575259-7163-9ABE-2421-C69E571F2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41440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F43E0314-BB15-18E0-1F15-0A27E43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15022B9D-0619-3EF2-507D-478CE4EE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D874DF5-1F9D-F6B7-6336-B28ACC5D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F58369E-9C9E-D551-3BD6-6A6864B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AB24CBC0-9518-8CC7-026A-565349390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5971" cy="102049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1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7">
            <a:extLst>
              <a:ext uri="{FF2B5EF4-FFF2-40B4-BE49-F238E27FC236}">
                <a16:creationId xmlns:a16="http://schemas.microsoft.com/office/drawing/2014/main" id="{980C71A0-0480-8C69-EDFF-C21476C52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7" name="Graphic 16" descr="Checkmark outline">
            <a:extLst>
              <a:ext uri="{FF2B5EF4-FFF2-40B4-BE49-F238E27FC236}">
                <a16:creationId xmlns:a16="http://schemas.microsoft.com/office/drawing/2014/main" id="{6803C756-CC09-D696-A005-54630130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84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CA7A-9EDA-876D-C83E-1B926DC3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28-2922-3A43-FE15-2ECCAD5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6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6E110074-8FF8-F80B-021A-4D7178F9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10081C-E7A5-D3CF-5B68-A884AFA9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DFA438F-E882-26C1-D236-50703A25F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190E6F-362F-C981-CAEF-D689BDF5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227A45B-D04E-E8BB-6FFE-4115D22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1699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E7D6FCD8-6135-76A8-230C-CE2FBAD93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31909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7D33696D-F87F-CE1E-BCE6-F963F6A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C808A61-ABDB-A7AD-3070-45AB8D26B0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F59548-9A38-344E-AC53-42C08DB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232F0D3-FB0A-AB07-C497-816142DD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09B29A95-41B1-8FC8-F0F1-2EA271B1A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9985849-A711-E152-E082-BCF7035C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8FDE6667-B2ED-570A-EE1F-60B0E91E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4507" y="522445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6235C75-8F04-4388-3D67-6A7EE91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6961-7CEE-708F-AF90-BFDEC2D1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0B3-E4E3-30F3-20DE-D144CF0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64B84FA-5E86-3FAC-8B8C-06DBCA96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9BA17C-564B-56DE-7931-37AF184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494EC54-0883-BC41-FE77-96D53C41E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9E42257-F9F1-55C7-FA95-C8474B17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556B690-29CA-6178-B13D-CF7D19572763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B034B379-25C2-95AB-3C33-1384417E6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08002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A7F1DC5A-70E6-0EFD-BF2F-CB4541B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F52AC1D-11E6-5194-F5B6-3D9DBBB34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E7DE32-68F4-05AF-F6AA-61E2EF3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61F5143-BE4B-8BE7-9D8E-78DA04A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F14CCDEC-DE12-2981-B9AA-25B19DDC9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5F34925D-0E88-D7AB-391B-D3701F16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2699" cy="10368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3D0B5B16-0FC2-908F-C336-9123BB79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431" y="546943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D69D66C-B85B-B74D-B254-3FFF1EA8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  <p:sp>
        <p:nvSpPr>
          <p:cNvPr id="14" name="Line 17">
            <a:extLst>
              <a:ext uri="{FF2B5EF4-FFF2-40B4-BE49-F238E27FC236}">
                <a16:creationId xmlns:a16="http://schemas.microsoft.com/office/drawing/2014/main" id="{C3EE0306-6750-089E-521A-F122DB33E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0316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2EA4-633D-E5FE-4BEE-0890E66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7461-FB33-A4C5-1FA0-93C05D8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=3&gt;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9124235-C087-408C-2CAB-57A1223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B766BB2-E9C3-1F78-8F11-381EEB03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8FEEAF3-E327-43D3-486C-52812FF006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0AF8AB4-EADE-72C6-570C-5FE283E1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934DF88-1E15-7440-8041-B53221E3CB11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93D2E5BD-8639-B53A-E553-21EA1AA7A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14006"/>
              </p:ext>
            </p:extLst>
          </p:nvPr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1D09A2BC-9AEE-3F92-9B63-0B651F53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4E0F71-0677-B00C-60BD-FD3072ED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C00A481-3647-98F4-BA07-8BAFE7BA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7100500-7570-EF51-F8A3-D256597B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E0BE7AA2-E9EF-D3FF-BEB9-7347A3DA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208" y="4885633"/>
            <a:ext cx="1880364" cy="1092666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D4D79-34CB-B984-D3E8-CF8EB3ED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0FF2DF7-1645-A86C-B6E4-DD104A950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AE795FE8-84A0-6074-44A1-A47518AC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lose outline">
            <a:extLst>
              <a:ext uri="{FF2B5EF4-FFF2-40B4-BE49-F238E27FC236}">
                <a16:creationId xmlns:a16="http://schemas.microsoft.com/office/drawing/2014/main" id="{5B991826-80AD-7A1A-4DBA-BFC68A89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04" y="5294629"/>
            <a:ext cx="480796" cy="480796"/>
          </a:xfrm>
          <a:prstGeom prst="rect">
            <a:avLst/>
          </a:prstGeom>
        </p:spPr>
      </p:pic>
      <p:pic>
        <p:nvPicPr>
          <p:cNvPr id="25" name="Graphic 24" descr="Checkmark outline">
            <a:extLst>
              <a:ext uri="{FF2B5EF4-FFF2-40B4-BE49-F238E27FC236}">
                <a16:creationId xmlns:a16="http://schemas.microsoft.com/office/drawing/2014/main" id="{E01C8304-DDF1-EF95-2294-98ADD0802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618" y="529462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41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5F3A-58E6-F99C-09C0-E49FDA5E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3F4-AA7B-A2FA-F43F-6CC4E71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4D69E516-712E-7490-5ABC-13D650F5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9BD1CF-4FBB-FCA9-535F-44901F92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3BA0552-E9E2-036A-BDC9-E2FA564F8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1162B86-585D-E686-EB55-40B40227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F1FA2B6B-5167-7C53-52E9-086E2E27BE88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4368AECB-7C4F-AA53-DF37-B59EB0FE4C0D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68C4C83E-A177-972A-E27D-350E6266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3128D5A-D736-ED6A-F3BC-E5A716286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1F04B01-DF34-4A0D-A28B-25CE0D9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DE8E4E5-179B-E495-CCC6-0F815951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E463B4B-5636-A68C-B8F5-24DCA518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520" y="5010972"/>
            <a:ext cx="2119717" cy="980961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90181-2E81-3F33-74F8-9615A4A8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42B214C-04E6-C8B8-D737-4AE1B32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044B5309-C664-1E39-E2D9-82E170B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80" y="5234204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FCC7051-22D3-159D-646D-E1715CE9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9570" y="5234204"/>
            <a:ext cx="480796" cy="480796"/>
          </a:xfrm>
          <a:prstGeom prst="rect">
            <a:avLst/>
          </a:prstGeom>
        </p:spPr>
      </p:pic>
      <p:sp>
        <p:nvSpPr>
          <p:cNvPr id="15" name="Line 17">
            <a:extLst>
              <a:ext uri="{FF2B5EF4-FFF2-40B4-BE49-F238E27FC236}">
                <a16:creationId xmlns:a16="http://schemas.microsoft.com/office/drawing/2014/main" id="{7DC0AB8B-98B1-8744-716E-5AB61A89B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6643" y="4941492"/>
            <a:ext cx="1287425" cy="10498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2310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AB81-B0CD-BAE6-C264-A9F65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C02-4E0E-BC7B-AE27-F79CB0D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potential chained blocking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,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tries to lock both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and get blocked twice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4167" b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E96411C4-447A-0EC4-9F00-3737ABDD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9C7C34F-22B4-D928-74CA-13ACFF9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5437BF8-6FC1-37BD-9AC7-0C267406E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36DE98-82A0-5336-0FD7-76DBC96B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EBE0C4E1-B3AE-8A84-43E1-B5D90E80F675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707FA2-AA4D-ECEF-F6A9-BABF6B1A6C75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DA3C1C2F-C50C-1B41-659B-75A58322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E20803B-7EE5-422A-C5C8-5E6BA427A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995AFE-C6E9-4FBD-FF5E-8B8F8A5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E7FD903-78E7-2CBB-60D5-F9B473DA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E3E5C71-B170-A56F-93C6-6D8D0CE1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885633"/>
            <a:ext cx="3337251" cy="110692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AAA7A-7837-43F3-F5E9-5CBEECC0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D0DC44-6058-D5C5-A587-B24AE1C5B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EF8C14D7-1CDD-9271-3FA9-AC0C46C2C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55C18A31-036D-1B04-FFE5-CC489E2C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3645" y="5029200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84AFCC24-2E3A-E9BE-B953-C2A549AD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101" y="50292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3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1000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101340</TotalTime>
  <Pages>60</Pages>
  <Words>9743</Words>
  <Application>Microsoft Office PowerPoint</Application>
  <PresentationFormat>Widescreen</PresentationFormat>
  <Paragraphs>1316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Prevents Deadlocks</vt:lpstr>
      <vt:lpstr>PCP Prevents Chained Blocking</vt:lpstr>
      <vt:lpstr>PCP Prevents Chained Blocking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1172</cp:revision>
  <cp:lastPrinted>2022-03-15T20:14:46Z</cp:lastPrinted>
  <dcterms:created xsi:type="dcterms:W3CDTF">1995-08-12T11:37:26Z</dcterms:created>
  <dcterms:modified xsi:type="dcterms:W3CDTF">2025-04-22T02:53:55Z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