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4"/>
  </p:notesMasterIdLst>
  <p:handoutMasterIdLst>
    <p:handoutMasterId r:id="rId65"/>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393" r:id="rId44"/>
    <p:sldId id="396" r:id="rId45"/>
    <p:sldId id="1381" r:id="rId46"/>
    <p:sldId id="1388" r:id="rId47"/>
    <p:sldId id="1390" r:id="rId48"/>
    <p:sldId id="1385" r:id="rId49"/>
    <p:sldId id="1387" r:id="rId50"/>
    <p:sldId id="1389" r:id="rId51"/>
    <p:sldId id="1386" r:id="rId52"/>
    <p:sldId id="1356" r:id="rId53"/>
    <p:sldId id="257" r:id="rId54"/>
    <p:sldId id="258" r:id="rId55"/>
    <p:sldId id="259" r:id="rId56"/>
    <p:sldId id="260" r:id="rId57"/>
    <p:sldId id="1379" r:id="rId58"/>
    <p:sldId id="1380" r:id="rId59"/>
    <p:sldId id="262" r:id="rId60"/>
    <p:sldId id="263" r:id="rId61"/>
    <p:sldId id="264" r:id="rId62"/>
    <p:sldId id="421" r:id="rId6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p:cViewPr varScale="1">
        <p:scale>
          <a:sx n="63" d="100"/>
          <a:sy n="63" d="100"/>
        </p:scale>
        <p:origin x="1454" y="5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1037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12813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10058400" cy="5410200"/>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spin-waiting is more efficient since it does not involve the kernel.</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21920" y="39511"/>
            <a:ext cx="1540934" cy="2054578"/>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a:t>
            </a:r>
            <a:r>
              <a:rPr lang="en-US" sz="2000" b="0" dirty="0">
                <a:solidFill>
                  <a:schemeClr val="hlink"/>
                </a:solidFill>
                <a:latin typeface="Courier New" pitchFamily="49" charset="0"/>
              </a:rPr>
              <a:t>guard = 0</a:t>
            </a:r>
            <a:r>
              <a:rPr lang="en-US" sz="2000" b="0" dirty="0">
                <a:latin typeface="Courier New" pitchFamily="49" charset="0"/>
              </a:rPr>
              <a:t>;</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br>
              <a:rPr lang="en-US" sz="2000" b="0" dirty="0">
                <a:solidFill>
                  <a:schemeClr val="hlink"/>
                </a:solidFill>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762000" y="762000"/>
            <a:ext cx="10820400" cy="63246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lvl="2">
              <a:lnSpc>
                <a:spcPct val="85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1):</a:t>
            </a:r>
            <a:endParaRPr lang="en-US" altLang="ko-KR" dirty="0">
              <a:latin typeface="Courier New" panose="02070309020205020404" pitchFamily="49" charset="0"/>
              <a:ea typeface="굴림" charset="0"/>
              <a:cs typeface="Courier New" panose="02070309020205020404" pitchFamily="49" charset="0"/>
            </a:endParaRPr>
          </a:p>
          <a:p>
            <a:pPr lvl="2">
              <a:lnSpc>
                <a:spcPct val="85000"/>
              </a:lnSpc>
              <a:buFontTx/>
              <a:buNone/>
            </a:pPr>
            <a:r>
              <a:rPr lang="en-US" altLang="ko-KR" dirty="0">
                <a:latin typeface="Gill Sans" panose="020B0502020104020203"/>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//Critical section</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a:lnSpc>
                <a:spcPct val="80000"/>
              </a:lnSpc>
            </a:pPr>
            <a:r>
              <a:rPr lang="en-US" altLang="ko-KR" dirty="0">
                <a:ea typeface="굴림" charset="0"/>
                <a:cs typeface="Gill Sans Light"/>
              </a:rPr>
              <a:t>Example: sem is initialized to 0. thread 1 calls </a:t>
            </a:r>
            <a:r>
              <a:rPr lang="en-US" altLang="ko-KR" dirty="0" err="1">
                <a:ea typeface="굴림" charset="0"/>
                <a:cs typeface="Gill Sans Light"/>
              </a:rPr>
              <a:t>sem_wait</a:t>
            </a:r>
            <a:r>
              <a:rPr lang="en-US" altLang="ko-KR" dirty="0">
                <a:ea typeface="굴림" charset="0"/>
                <a:cs typeface="Gill Sans Light"/>
              </a:rPr>
              <a:t>() in </a:t>
            </a:r>
            <a:r>
              <a:rPr lang="en-US" altLang="ko-KR" dirty="0" err="1">
                <a:ea typeface="굴림" charset="0"/>
                <a:cs typeface="Gill Sans Light"/>
              </a:rPr>
              <a:t>ThreadJoin</a:t>
            </a:r>
            <a:r>
              <a:rPr lang="en-US" altLang="ko-KR" dirty="0">
                <a:ea typeface="굴림" charset="0"/>
                <a:cs typeface="Gill Sans Light"/>
              </a:rPr>
              <a:t>() and is blocked; when another thread 2 calls </a:t>
            </a:r>
            <a:r>
              <a:rPr lang="en-US" altLang="ko-KR" dirty="0" err="1">
                <a:ea typeface="굴림" charset="0"/>
                <a:cs typeface="Gill Sans Light"/>
              </a:rPr>
              <a:t>sem_post</a:t>
            </a:r>
            <a:r>
              <a:rPr lang="en-US" altLang="ko-KR" dirty="0">
                <a:ea typeface="굴림" charset="0"/>
                <a:cs typeface="Gill Sans Light"/>
              </a:rPr>
              <a:t>() in </a:t>
            </a:r>
            <a:r>
              <a:rPr lang="en-US" altLang="ko-KR" dirty="0" err="1">
                <a:ea typeface="굴림" charset="0"/>
                <a:cs typeface="Gill Sans Light"/>
              </a:rPr>
              <a:t>ThreadFinish</a:t>
            </a:r>
            <a:r>
              <a:rPr lang="en-US" altLang="ko-KR" dirty="0">
                <a:ea typeface="굴림" charset="0"/>
                <a:cs typeface="Gill Sans Light"/>
              </a:rPr>
              <a:t>() to increment sem to 1, thread 1 will wake up, decrement sem to 0, and continue.</a:t>
            </a:r>
          </a:p>
          <a:p>
            <a:pPr lvl="2">
              <a:lnSpc>
                <a:spcPct val="80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0):</a:t>
            </a:r>
            <a:endParaRPr lang="en-US" altLang="ko-KR" dirty="0">
              <a:latin typeface="Courier New" panose="02070309020205020404" pitchFamily="49" charset="0"/>
              <a:ea typeface="굴림" charset="0"/>
              <a:cs typeface="Courier New" panose="02070309020205020404" pitchFamily="49" charset="0"/>
            </a:endParaRP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ThreadJoin</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ThreadFinish</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p:txBody>
      </p:sp>
      <p:sp>
        <p:nvSpPr>
          <p:cNvPr id="2" name="Curved Right Arrow 1"/>
          <p:cNvSpPr>
            <a:spLocks noChangeArrowheads="1"/>
          </p:cNvSpPr>
          <p:nvPr/>
        </p:nvSpPr>
        <p:spPr bwMode="auto">
          <a:xfrm flipH="1" flipV="1">
            <a:off x="5486400" y="47244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340430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 about Solution</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but…Monitors are better!</a:t>
            </a: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naturally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//Why not if(buffer empty) here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Thread Join with Condition</a:t>
            </a:r>
            <a:r>
              <a:rPr lang="zh-CN" altLang="en-US" dirty="0"/>
              <a:t> </a:t>
            </a:r>
            <a:r>
              <a:rPr lang="en-US" altLang="zh-CN" dirty="0"/>
              <a:t>Variables</a:t>
            </a:r>
            <a:endParaRPr lang="en-US" dirty="0"/>
          </a:p>
        </p:txBody>
      </p:sp>
      <p:pic>
        <p:nvPicPr>
          <p:cNvPr id="5" name="图片 4">
            <a:extLst>
              <a:ext uri="{FF2B5EF4-FFF2-40B4-BE49-F238E27FC236}">
                <a16:creationId xmlns:a16="http://schemas.microsoft.com/office/drawing/2014/main" id="{1DC40BD0-08BF-188B-046C-21D79CE55536}"/>
              </a:ext>
            </a:extLst>
          </p:cNvPr>
          <p:cNvPicPr>
            <a:picLocks noChangeAspect="1"/>
          </p:cNvPicPr>
          <p:nvPr/>
        </p:nvPicPr>
        <p:blipFill>
          <a:blip r:embed="rId2"/>
          <a:stretch>
            <a:fillRect/>
          </a:stretch>
        </p:blipFill>
        <p:spPr>
          <a:xfrm>
            <a:off x="1778000" y="1752600"/>
            <a:ext cx="7760036" cy="2797095"/>
          </a:xfrm>
          <a:prstGeom prst="rect">
            <a:avLst/>
          </a:prstGeom>
        </p:spPr>
      </p:pic>
      <p:sp>
        <p:nvSpPr>
          <p:cNvPr id="8" name="矩形 7">
            <a:extLst>
              <a:ext uri="{FF2B5EF4-FFF2-40B4-BE49-F238E27FC236}">
                <a16:creationId xmlns:a16="http://schemas.microsoft.com/office/drawing/2014/main" id="{3F42BE51-1110-626F-A13E-A1BAECF64D95}"/>
              </a:ext>
            </a:extLst>
          </p:cNvPr>
          <p:cNvSpPr/>
          <p:nvPr/>
        </p:nvSpPr>
        <p:spPr>
          <a:xfrm>
            <a:off x="2471854" y="3151146"/>
            <a:ext cx="2196790" cy="367990"/>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5">
            <a:extLst>
              <a:ext uri="{FF2B5EF4-FFF2-40B4-BE49-F238E27FC236}">
                <a16:creationId xmlns:a16="http://schemas.microsoft.com/office/drawing/2014/main" id="{901878B5-CBE9-95DB-6325-2BBA0869C042}"/>
              </a:ext>
            </a:extLst>
          </p:cNvPr>
          <p:cNvPicPr>
            <a:picLocks noChangeAspect="1"/>
          </p:cNvPicPr>
          <p:nvPr/>
        </p:nvPicPr>
        <p:blipFill>
          <a:blip r:embed="rId3"/>
          <a:stretch>
            <a:fillRect/>
          </a:stretch>
        </p:blipFill>
        <p:spPr>
          <a:xfrm>
            <a:off x="1851119" y="4621893"/>
            <a:ext cx="5081222" cy="1974845"/>
          </a:xfrm>
          <a:prstGeom prst="rect">
            <a:avLst/>
          </a:prstGeom>
        </p:spPr>
      </p:pic>
      <p:sp>
        <p:nvSpPr>
          <p:cNvPr id="7" name="文本框 6">
            <a:extLst>
              <a:ext uri="{FF2B5EF4-FFF2-40B4-BE49-F238E27FC236}">
                <a16:creationId xmlns:a16="http://schemas.microsoft.com/office/drawing/2014/main" id="{C47E594C-1D27-7A57-13DE-F999A8F92530}"/>
              </a:ext>
            </a:extLst>
          </p:cNvPr>
          <p:cNvSpPr txBox="1"/>
          <p:nvPr/>
        </p:nvSpPr>
        <p:spPr>
          <a:xfrm>
            <a:off x="8173865" y="21336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8173865" y="5473477"/>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0" name="矩形 9">
            <a:extLst>
              <a:ext uri="{FF2B5EF4-FFF2-40B4-BE49-F238E27FC236}">
                <a16:creationId xmlns:a16="http://schemas.microsoft.com/office/drawing/2014/main" id="{8201DF69-F5B3-5244-68FC-73FA4BF49608}"/>
              </a:ext>
            </a:extLst>
          </p:cNvPr>
          <p:cNvSpPr/>
          <p:nvPr/>
        </p:nvSpPr>
        <p:spPr>
          <a:xfrm>
            <a:off x="2702312" y="5472390"/>
            <a:ext cx="2445834" cy="377863"/>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文本框 10">
            <a:extLst>
              <a:ext uri="{FF2B5EF4-FFF2-40B4-BE49-F238E27FC236}">
                <a16:creationId xmlns:a16="http://schemas.microsoft.com/office/drawing/2014/main" id="{E1A5C7C2-6E69-B020-ACB1-9FF00419FA4A}"/>
              </a:ext>
            </a:extLst>
          </p:cNvPr>
          <p:cNvSpPr txBox="1"/>
          <p:nvPr/>
        </p:nvSpPr>
        <p:spPr>
          <a:xfrm>
            <a:off x="5148146" y="3011976"/>
            <a:ext cx="899605" cy="523220"/>
          </a:xfrm>
          <a:prstGeom prst="rect">
            <a:avLst/>
          </a:prstGeom>
          <a:noFill/>
        </p:spPr>
        <p:txBody>
          <a:bodyPr wrap="none" rtlCol="0">
            <a:spAutoFit/>
          </a:bodyPr>
          <a:lstStyle/>
          <a:p>
            <a:r>
              <a:rPr lang="en-US" altLang="zh-CN" sz="2800" dirty="0">
                <a:solidFill>
                  <a:srgbClr val="0070C0"/>
                </a:solidFill>
              </a:rPr>
              <a:t>wait</a:t>
            </a:r>
            <a:endParaRPr lang="en-US" sz="2800" dirty="0">
              <a:solidFill>
                <a:srgbClr val="0070C0"/>
              </a:solidFill>
            </a:endParaRPr>
          </a:p>
        </p:txBody>
      </p:sp>
      <p:sp>
        <p:nvSpPr>
          <p:cNvPr id="12" name="文本框 11">
            <a:extLst>
              <a:ext uri="{FF2B5EF4-FFF2-40B4-BE49-F238E27FC236}">
                <a16:creationId xmlns:a16="http://schemas.microsoft.com/office/drawing/2014/main" id="{ADCE3E83-E49B-A619-B076-9F388D8BC2FD}"/>
              </a:ext>
            </a:extLst>
          </p:cNvPr>
          <p:cNvSpPr txBox="1"/>
          <p:nvPr/>
        </p:nvSpPr>
        <p:spPr>
          <a:xfrm>
            <a:off x="5322849" y="5338155"/>
            <a:ext cx="1135247" cy="523220"/>
          </a:xfrm>
          <a:prstGeom prst="rect">
            <a:avLst/>
          </a:prstGeom>
          <a:noFill/>
        </p:spPr>
        <p:txBody>
          <a:bodyPr wrap="none" rtlCol="0">
            <a:spAutoFit/>
          </a:bodyPr>
          <a:lstStyle/>
          <a:p>
            <a:r>
              <a:rPr lang="en-US" altLang="zh-CN" sz="2800" dirty="0">
                <a:solidFill>
                  <a:srgbClr val="0070C0"/>
                </a:solidFill>
              </a:rPr>
              <a:t>signal</a:t>
            </a:r>
            <a:endParaRPr lang="en-US" sz="2800" dirty="0">
              <a:solidFill>
                <a:srgbClr val="0070C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a:t>
            </a:r>
            <a:r>
              <a:rPr lang="en-US" altLang="zh-CN" dirty="0" err="1"/>
              <a:t>thr_join</a:t>
            </a:r>
            <a:r>
              <a:rPr lang="en-US" altLang="zh-CN" dirty="0"/>
              <a:t>() and </a:t>
            </a:r>
            <a:r>
              <a:rPr lang="en-US" altLang="zh-CN" dirty="0" err="1"/>
              <a:t>thr_exit</a:t>
            </a:r>
            <a:r>
              <a:rPr lang="en-US" altLang="zh-CN" dirty="0"/>
              <a:t>() with CV.</a:t>
            </a:r>
            <a:endParaRPr lang="en-US" dirty="0"/>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E6CD-9139-B0B7-5940-8D69803B245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1FFD1A-81F1-4EDF-E4F6-DCBA8093097E}"/>
              </a:ext>
            </a:extLst>
          </p:cNvPr>
          <p:cNvSpPr>
            <a:spLocks noGrp="1"/>
          </p:cNvSpPr>
          <p:nvPr>
            <p:ph type="title"/>
          </p:nvPr>
        </p:nvSpPr>
        <p:spPr>
          <a:xfrm>
            <a:off x="247416" y="205381"/>
            <a:ext cx="4762151" cy="477557"/>
          </a:xfrm>
        </p:spPr>
        <p:txBody>
          <a:bodyPr/>
          <a:lstStyle/>
          <a:p>
            <a:r>
              <a:rPr lang="en-US" altLang="zh-CN" sz="2800" dirty="0"/>
              <a:t>Incorrect: CV</a:t>
            </a:r>
            <a:r>
              <a:rPr lang="zh-CN" altLang="en-US" sz="2800" dirty="0"/>
              <a:t> </a:t>
            </a:r>
            <a:r>
              <a:rPr lang="en-US" altLang="zh-CN" sz="2800" dirty="0"/>
              <a:t>with</a:t>
            </a:r>
            <a:r>
              <a:rPr lang="zh-CN" altLang="en-US" sz="2800" dirty="0"/>
              <a:t> </a:t>
            </a:r>
            <a:r>
              <a:rPr lang="en-US" altLang="zh-CN" sz="2800" dirty="0"/>
              <a:t>Only</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8CF2D08D-7648-4D52-9AC5-DE25365E48E9}"/>
              </a:ext>
            </a:extLst>
          </p:cNvPr>
          <p:cNvSpPr txBox="1">
            <a:spLocks/>
          </p:cNvSpPr>
          <p:nvPr/>
        </p:nvSpPr>
        <p:spPr bwMode="auto">
          <a:xfrm>
            <a:off x="5094995" y="317692"/>
            <a:ext cx="6983486" cy="622261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Declarations of mutex m and condition c omitted.</a:t>
            </a:r>
          </a:p>
          <a:p>
            <a:r>
              <a:rPr lang="en-GB" sz="2000" b="0" kern="0" dirty="0"/>
              <a:t>Child </a:t>
            </a:r>
            <a:r>
              <a:rPr lang="en-GB" sz="2000" b="0" kern="0" dirty="0" err="1"/>
              <a:t>thr_exit</a:t>
            </a:r>
            <a:r>
              <a:rPr lang="en-GB" sz="2000" b="0" kern="0" dirty="0"/>
              <a:t>() function:</a:t>
            </a:r>
          </a:p>
          <a:p>
            <a:pPr lvl="1"/>
            <a:r>
              <a:rPr lang="en-GB" sz="1800" b="0" kern="0" dirty="0"/>
              <a:t>Line A: Child thread locks the mutex (</a:t>
            </a:r>
            <a:r>
              <a:rPr lang="en-GB" sz="1800" b="0" kern="0" dirty="0" err="1"/>
              <a:t>pthread_mutex_lock</a:t>
            </a:r>
            <a:r>
              <a:rPr lang="en-GB" sz="1800" b="0" kern="0" dirty="0"/>
              <a:t>(&amp;m)).</a:t>
            </a:r>
          </a:p>
          <a:p>
            <a:pPr lvl="1"/>
            <a:r>
              <a:rPr lang="en-GB" sz="1800" b="0" kern="0" dirty="0"/>
              <a:t>Line B: It signals the condition variable (</a:t>
            </a:r>
            <a:r>
              <a:rPr lang="en-GB" sz="1800" b="0" kern="0" dirty="0" err="1"/>
              <a:t>pthread_cond_signal</a:t>
            </a:r>
            <a:r>
              <a:rPr lang="en-GB" sz="1800" b="0" kern="0" dirty="0"/>
              <a:t>(&amp;c)) to notify the parent that it has completed.</a:t>
            </a:r>
          </a:p>
          <a:p>
            <a:pPr lvl="1"/>
            <a:r>
              <a:rPr lang="en-GB" sz="1800" b="0" kern="0" dirty="0"/>
              <a:t>Line C: It then unlocks the mutex (</a:t>
            </a:r>
            <a:r>
              <a:rPr lang="en-GB" sz="1800" b="0" kern="0" dirty="0" err="1"/>
              <a:t>pthread_mutex_unlock</a:t>
            </a:r>
            <a:r>
              <a:rPr lang="en-GB" sz="1800" b="0" kern="0" dirty="0"/>
              <a:t>(&amp;m)).</a:t>
            </a:r>
          </a:p>
          <a:p>
            <a:r>
              <a:rPr lang="en-GB" sz="2000" b="0" kern="0" dirty="0"/>
              <a:t>Parent </a:t>
            </a:r>
            <a:r>
              <a:rPr lang="en-GB" sz="2000" b="0" kern="0" dirty="0" err="1"/>
              <a:t>thr_join</a:t>
            </a:r>
            <a:r>
              <a:rPr lang="en-GB" sz="2000" b="0" kern="0" dirty="0"/>
              <a:t>() function:</a:t>
            </a:r>
          </a:p>
          <a:p>
            <a:pPr lvl="1"/>
            <a:r>
              <a:rPr lang="en-GB" sz="1600" b="0" kern="0" dirty="0"/>
              <a:t>Line X: P</a:t>
            </a:r>
            <a:r>
              <a:rPr lang="en-GB" sz="1800" b="0" kern="0" dirty="0"/>
              <a:t>arent thread locks the mutex (</a:t>
            </a:r>
            <a:r>
              <a:rPr lang="en-GB" sz="1800" b="0" kern="0" dirty="0" err="1"/>
              <a:t>pthread_mutex_lock</a:t>
            </a:r>
            <a:r>
              <a:rPr lang="en-GB" sz="1800" b="0" kern="0" dirty="0"/>
              <a:t>(&amp;m)).</a:t>
            </a:r>
          </a:p>
          <a:p>
            <a:pPr lvl="1"/>
            <a:r>
              <a:rPr lang="en-GB" sz="1800" b="0" kern="0" dirty="0"/>
              <a:t>Line Y: It waits on the condition variable (</a:t>
            </a:r>
            <a:r>
              <a:rPr lang="en-GB" sz="1800" b="0" kern="0" dirty="0" err="1"/>
              <a:t>pthread_cond_wait</a:t>
            </a:r>
            <a:r>
              <a:rPr lang="en-GB" sz="1800" b="0" kern="0" dirty="0"/>
              <a:t>(&amp;c, &amp;m)). This releases the mutex and puts the parent to sleep until it is </a:t>
            </a:r>
            <a:r>
              <a:rPr lang="en-GB" sz="1800" b="0" kern="0" dirty="0" err="1"/>
              <a:t>signaled</a:t>
            </a:r>
            <a:r>
              <a:rPr lang="en-GB" sz="1800" b="0" kern="0" dirty="0"/>
              <a:t>.</a:t>
            </a:r>
          </a:p>
          <a:p>
            <a:pPr lvl="1"/>
            <a:r>
              <a:rPr lang="en-GB" sz="1800" b="0" kern="0" dirty="0"/>
              <a:t>Line Z: Once </a:t>
            </a:r>
            <a:r>
              <a:rPr lang="en-GB" sz="1800" b="0" kern="0" dirty="0" err="1"/>
              <a:t>signaled</a:t>
            </a:r>
            <a:r>
              <a:rPr lang="en-GB" sz="1800" b="0" kern="0" dirty="0"/>
              <a:t>, it reacquires the mutex and then unlocks it (</a:t>
            </a:r>
            <a:r>
              <a:rPr lang="en-GB" sz="1800" b="0" kern="0" dirty="0" err="1"/>
              <a:t>pthread_mutex_unlock</a:t>
            </a:r>
            <a:r>
              <a:rPr lang="en-GB" sz="1800" b="0" kern="0" dirty="0"/>
              <a:t>(&amp;m)).</a:t>
            </a:r>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nvGraphicFramePr>
        <p:xfrm>
          <a:off x="802807" y="4576743"/>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nvGraphicFramePr>
        <p:xfrm>
          <a:off x="813255" y="5914279"/>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221681" y="4171890"/>
            <a:ext cx="4896048" cy="400110"/>
          </a:xfrm>
          <a:prstGeom prst="rect">
            <a:avLst/>
          </a:prstGeom>
          <a:noFill/>
        </p:spPr>
        <p:txBody>
          <a:bodyPr wrap="square" rtlCol="0">
            <a:spAutoFit/>
          </a:bodyPr>
          <a:lstStyle/>
          <a:p>
            <a:r>
              <a:rPr lang="en-US" b="0" kern="0" dirty="0">
                <a:latin typeface="Gill Sans" charset="0"/>
              </a:rPr>
              <a:t>Scenario</a:t>
            </a:r>
            <a:r>
              <a:rPr lang="en-US" sz="2000" dirty="0"/>
              <a:t> </a:t>
            </a:r>
            <a:r>
              <a:rPr lang="en-US" b="0" kern="0" dirty="0">
                <a:latin typeface="Gill Sans" charset="0"/>
              </a:rPr>
              <a:t>1: Parent calls </a:t>
            </a:r>
            <a:r>
              <a:rPr lang="en-GB" b="0" kern="0" dirty="0" err="1">
                <a:latin typeface="Gill Sans" charset="0"/>
              </a:rPr>
              <a:t>thr_join</a:t>
            </a:r>
            <a:r>
              <a:rPr lang="en-GB" b="0" kern="0" dirty="0">
                <a:latin typeface="Gill Sans" charset="0"/>
              </a:rPr>
              <a:t>() first. Works OK.</a:t>
            </a:r>
            <a:r>
              <a:rPr lang="en-US"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221681" y="5279732"/>
            <a:ext cx="4325371" cy="677108"/>
          </a:xfrm>
          <a:prstGeom prst="rect">
            <a:avLst/>
          </a:prstGeom>
          <a:noFill/>
        </p:spPr>
        <p:txBody>
          <a:bodyPr wrap="square" rtlCol="0">
            <a:spAutoFit/>
          </a:bodyPr>
          <a:lstStyle/>
          <a:p>
            <a:r>
              <a:rPr lang="en-US" b="0" kern="0" dirty="0">
                <a:latin typeface="Gill Sans" charset="0"/>
              </a:rPr>
              <a:t>Scenario</a:t>
            </a:r>
            <a:r>
              <a:rPr lang="en-US" sz="2000" dirty="0"/>
              <a:t> </a:t>
            </a:r>
            <a:r>
              <a:rPr lang="en-US" sz="2000" b="0" kern="0" dirty="0">
                <a:latin typeface="Gill Sans" charset="0"/>
              </a:rPr>
              <a:t>2</a:t>
            </a:r>
            <a:r>
              <a:rPr lang="en-US" b="0" kern="0" dirty="0">
                <a:latin typeface="Gill Sans" charset="0"/>
              </a:rPr>
              <a:t>: Child calls </a:t>
            </a:r>
            <a:r>
              <a:rPr lang="en-GB" b="0" kern="0" dirty="0" err="1">
                <a:latin typeface="Gill Sans" charset="0"/>
              </a:rPr>
              <a:t>thr_exit</a:t>
            </a:r>
            <a:r>
              <a:rPr lang="en-GB" b="0" kern="0" dirty="0">
                <a:latin typeface="Gill Sans" charset="0"/>
              </a:rPr>
              <a:t>() first. Parent blocks forever!</a:t>
            </a:r>
            <a:endParaRPr lang="en-US" b="0" kern="0" dirty="0">
              <a:latin typeface="Gill Sans" charset="0"/>
            </a:endParaRPr>
          </a:p>
        </p:txBody>
      </p:sp>
      <p:sp>
        <p:nvSpPr>
          <p:cNvPr id="29" name="Plassholder for innhold 2">
            <a:extLst>
              <a:ext uri="{FF2B5EF4-FFF2-40B4-BE49-F238E27FC236}">
                <a16:creationId xmlns:a16="http://schemas.microsoft.com/office/drawing/2014/main" id="{0B470588-EF25-D95D-EBF0-0FF116034143}"/>
              </a:ext>
            </a:extLst>
          </p:cNvPr>
          <p:cNvSpPr txBox="1">
            <a:spLocks/>
          </p:cNvSpPr>
          <p:nvPr/>
        </p:nvSpPr>
        <p:spPr bwMode="auto">
          <a:xfrm>
            <a:off x="504004" y="769074"/>
            <a:ext cx="4372796" cy="3498125"/>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//Declare mutex m and condition c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803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0725384" cy="477557"/>
          </a:xfrm>
        </p:spPr>
        <p:txBody>
          <a:bodyPr/>
          <a:lstStyle/>
          <a:p>
            <a:r>
              <a:rPr lang="en-US" altLang="zh-CN" sz="2800" dirty="0"/>
              <a:t>Correct: CV</a:t>
            </a:r>
            <a:r>
              <a:rPr lang="zh-CN" altLang="en-US" sz="2800" dirty="0"/>
              <a:t> </a:t>
            </a:r>
            <a:r>
              <a:rPr lang="en-US" altLang="zh-CN" sz="2800" dirty="0"/>
              <a:t>with</a:t>
            </a:r>
            <a:r>
              <a:rPr lang="zh-CN" altLang="en-US" sz="2800" dirty="0"/>
              <a:t> </a:t>
            </a:r>
            <a:r>
              <a:rPr lang="en-US" altLang="zh-CN" sz="2800" dirty="0"/>
              <a:t>Flag &amp;</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6248400" y="749319"/>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Adding a Boolean flag </a:t>
            </a:r>
            <a:r>
              <a:rPr lang="en-GB" b="0" kern="0" dirty="0" err="1"/>
              <a:t>child_done</a:t>
            </a:r>
            <a:r>
              <a:rPr lang="en-GB" b="0" kern="0" dirty="0"/>
              <a:t> and using while(!</a:t>
            </a:r>
            <a:r>
              <a:rPr lang="en-GB" b="0" kern="0" dirty="0" err="1"/>
              <a:t>child_done</a:t>
            </a:r>
            <a:r>
              <a:rPr lang="en-GB" b="0" kern="0" dirty="0"/>
              <a:t>) to check the flag, makes the program robust and avoids race conditions.</a:t>
            </a:r>
            <a:endParaRPr lang="en-SE" b="0" kern="0" dirty="0"/>
          </a:p>
          <a:p>
            <a:pPr lvl="1"/>
            <a:r>
              <a:rPr lang="en-GB" sz="2000" b="0" kern="0" dirty="0" err="1"/>
              <a:t>child_done</a:t>
            </a:r>
            <a:r>
              <a:rPr lang="en-GB" sz="2000" b="0" kern="0" dirty="0"/>
              <a:t> flag ensures that even if </a:t>
            </a:r>
            <a:r>
              <a:rPr lang="en-GB" sz="2000" b="0" kern="0" dirty="0" err="1"/>
              <a:t>pthread_cond_signal</a:t>
            </a:r>
            <a:r>
              <a:rPr lang="en-GB" sz="2000" b="0" kern="0" dirty="0"/>
              <a:t> occurs before </a:t>
            </a:r>
            <a:r>
              <a:rPr lang="en-GB" sz="2000" b="0" kern="0" dirty="0" err="1"/>
              <a:t>pthread_cond_wait</a:t>
            </a:r>
            <a:r>
              <a:rPr lang="en-GB" sz="2000" b="0" kern="0" dirty="0"/>
              <a:t>, the parent will not block indefinitely because it will detect that </a:t>
            </a:r>
            <a:r>
              <a:rPr lang="en-GB" sz="2000" b="0" kern="0" dirty="0" err="1"/>
              <a:t>child_done</a:t>
            </a:r>
            <a:r>
              <a:rPr lang="en-GB" sz="2000" b="0" kern="0" dirty="0"/>
              <a:t> is already set.</a:t>
            </a:r>
          </a:p>
          <a:p>
            <a:pPr lvl="1"/>
            <a:r>
              <a:rPr lang="en-GB" sz="2000" b="0" kern="0" dirty="0"/>
              <a:t>The use of a while loop around </a:t>
            </a:r>
            <a:r>
              <a:rPr lang="en-GB" sz="2000" b="0" kern="0" dirty="0" err="1"/>
              <a:t>pthread_cond_wait</a:t>
            </a:r>
            <a:r>
              <a:rPr lang="en-GB" sz="2000" b="0" kern="0" dirty="0"/>
              <a:t> ensures correctness in case of spurious wakeups.</a:t>
            </a:r>
          </a:p>
          <a:p>
            <a:r>
              <a:rPr lang="en-GB" sz="2600" b="0" kern="0" dirty="0"/>
              <a:t>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354932" y="769076"/>
            <a:ext cx="5969668" cy="533960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bool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false; //Shared state</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true; //Set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pthread_cond_signal</a:t>
            </a:r>
            <a:r>
              <a:rPr lang="en-GB" altLang="zh-CN" sz="1700" b="0" kern="0" dirty="0">
                <a:latin typeface="Courier New" panose="02070309020205020404" pitchFamily="49" charset="0"/>
                <a:cs typeface="Courier New" panose="02070309020205020404" pitchFamily="49" charset="0"/>
              </a:rPr>
              <a:t>(&amp;c); //Signal parent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solidFill>
                  <a:srgbClr val="FF0000"/>
                </a:solidFill>
                <a:latin typeface="Courier New" panose="02070309020205020404" pitchFamily="49" charset="0"/>
                <a:cs typeface="Courier New" panose="02070309020205020404" pitchFamily="49" charset="0"/>
              </a:rPr>
              <a:t>  </a:t>
            </a:r>
            <a:r>
              <a:rPr lang="en-GB" altLang="zh-CN" sz="1700" b="0" kern="0" dirty="0">
                <a:latin typeface="Courier New" panose="02070309020205020404" pitchFamily="49" charset="0"/>
                <a:cs typeface="Courier New" panose="02070309020205020404" pitchFamily="49" charset="0"/>
              </a:rPr>
              <a:t>while(!</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//Check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pthread_cond_wait</a:t>
            </a:r>
            <a:r>
              <a:rPr lang="en-GB" altLang="zh-CN" sz="1700" b="0" kern="0" dirty="0">
                <a:latin typeface="Courier New" panose="02070309020205020404" pitchFamily="49" charset="0"/>
                <a:cs typeface="Courier New" panose="02070309020205020404" pitchFamily="49" charset="0"/>
              </a:rPr>
              <a:t>(&amp;c, &amp;m);//Wait only if needed</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p>
        </p:txBody>
      </p:sp>
      <p:pic>
        <p:nvPicPr>
          <p:cNvPr id="4" name="Picture 2">
            <a:extLst>
              <a:ext uri="{FF2B5EF4-FFF2-40B4-BE49-F238E27FC236}">
                <a16:creationId xmlns:a16="http://schemas.microsoft.com/office/drawing/2014/main" id="{62A12434-672A-1456-B0C6-D97A2F61027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7696569" y="899160"/>
            <a:ext cx="4114062" cy="4248150"/>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Incorrect</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70000" lnSpcReduction="20000"/>
          </a:bodyPr>
          <a:lstStyle/>
          <a:p>
            <a:r>
              <a:rPr lang="en-GB" dirty="0"/>
              <a:t>Each fork (or chopstick) is </a:t>
            </a:r>
            <a:r>
              <a:rPr lang="en-GB" dirty="0" err="1"/>
              <a:t>modeled</a:t>
            </a:r>
            <a:r>
              <a:rPr lang="en-GB" dirty="0"/>
              <a:t> as a binary semaphore that is initially set to 1, meaning it is available. </a:t>
            </a:r>
            <a:r>
              <a:rPr lang="en-US" dirty="0"/>
              <a:t>Suppose we have 5 philosophers numbered 1-5, and 5 forks numbered 1-5; philosopher i has left fork numbered i, and right fork (i+1)%5. </a:t>
            </a:r>
            <a:r>
              <a:rPr lang="en-GB" dirty="0"/>
              <a:t>When a philosopher wants to eat, they perform a wait (or P) operation to pick up a fork and a signal (or V) operation to release it afterward. </a:t>
            </a:r>
          </a:p>
          <a:p>
            <a:r>
              <a:rPr lang="en-GB" dirty="0"/>
              <a:t>This solution is flawed because it can lead to deadlock. In the provided code, 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0" y="838200"/>
            <a:ext cx="5486401" cy="6134100"/>
          </a:xfrm>
        </p:spPr>
        <p:txBody>
          <a:bodyPr>
            <a:normAutofit/>
          </a:bodyPr>
          <a:lstStyle/>
          <a:p>
            <a:r>
              <a:rPr lang="en-GB" dirty="0"/>
              <a:t>One solution is to let each philosopher pick up both left and right forks in one atomic operation.</a:t>
            </a:r>
          </a:p>
          <a:p>
            <a:r>
              <a:rPr lang="en-GB" dirty="0"/>
              <a:t>The global semaphore </a:t>
            </a:r>
            <a:r>
              <a:rPr lang="en-GB" dirty="0" err="1"/>
              <a:t>pickup_mutex</a:t>
            </a:r>
            <a:r>
              <a:rPr lang="en-GB" dirty="0"/>
              <a:t> protects the code that picks up both forks within a critical section. This guarantees that both left fork[i] and right fork[(i + 1) % N] are picked up without any interference from other philosophers.</a:t>
            </a:r>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(&amp;room); //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4 philosophers, initializing room to 4 guarantees that at least one philosopher can acquire both forks, thus breaking the circular wait condition.</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1800" b="0" kern="0" dirty="0">
                <a:latin typeface="Courier New" panose="02070309020205020404" pitchFamily="49" charset="0"/>
                <a:cs typeface="Courier New" panose="02070309020205020404" pitchFamily="49" charset="0"/>
              </a:rPr>
              <a:t>semaphore room = 4;</a:t>
            </a:r>
          </a:p>
          <a:p>
            <a:pPr marL="0" indent="0">
              <a:buFontTx/>
              <a:buNone/>
            </a:pPr>
            <a:r>
              <a:rPr lang="en-US" altLang="zh-CN" sz="1800" b="0" kern="0" dirty="0">
                <a:latin typeface="Courier New" panose="02070309020205020404" pitchFamily="49" charset="0"/>
                <a:cs typeface="Courier New" panose="02070309020205020404" pitchFamily="49" charset="0"/>
              </a:rPr>
              <a:t>semaphore fork[5]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(&amp;room); //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5]);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5]);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(&amp;room); //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90BD-7435-1DCE-97F4-BB5C0D0E7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A99D1-DBCB-02EA-171A-1E2762A2C841}"/>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CA86BD05-B2AC-7147-94A3-8411B292DD1E}"/>
              </a:ext>
            </a:extLst>
          </p:cNvPr>
          <p:cNvSpPr>
            <a:spLocks noGrp="1"/>
          </p:cNvSpPr>
          <p:nvPr>
            <p:ph idx="1"/>
          </p:nvPr>
        </p:nvSpPr>
        <p:spPr>
          <a:xfrm>
            <a:off x="152399" y="838200"/>
            <a:ext cx="5334002" cy="6134100"/>
          </a:xfrm>
        </p:spPr>
        <p:txBody>
          <a:bodyPr>
            <a:normAutofit/>
          </a:bodyPr>
          <a:lstStyle/>
          <a:p>
            <a:r>
              <a:rPr lang="en-GB" dirty="0"/>
              <a:t>Another option is to adjust the order in which resources are requested (for instance, having one philosopher, the (N-1)-</a:t>
            </a:r>
            <a:r>
              <a:rPr lang="en-GB" dirty="0" err="1"/>
              <a:t>th</a:t>
            </a:r>
            <a:r>
              <a:rPr lang="en-GB" dirty="0"/>
              <a:t> philosopher, pick up the right fork first while the others pick up the left fork first), which disrupts the cycle that could lead to deadlock.</a:t>
            </a:r>
            <a:endParaRPr lang="en-SE" dirty="0"/>
          </a:p>
        </p:txBody>
      </p:sp>
      <p:sp>
        <p:nvSpPr>
          <p:cNvPr id="4" name="Plassholder for innhold 2">
            <a:extLst>
              <a:ext uri="{FF2B5EF4-FFF2-40B4-BE49-F238E27FC236}">
                <a16:creationId xmlns:a16="http://schemas.microsoft.com/office/drawing/2014/main" id="{1791282A-933F-6C51-141F-9BC6E8BA3847}"/>
              </a:ext>
            </a:extLst>
          </p:cNvPr>
          <p:cNvSpPr txBox="1">
            <a:spLocks/>
          </p:cNvSpPr>
          <p:nvPr/>
        </p:nvSpPr>
        <p:spPr bwMode="auto">
          <a:xfrm>
            <a:off x="5638800" y="152400"/>
            <a:ext cx="6400801"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27729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D6510-18A9-88C4-4C0A-68CF69DC6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300CE-9C90-5382-93F0-511930AA8477}"/>
              </a:ext>
            </a:extLst>
          </p:cNvPr>
          <p:cNvSpPr>
            <a:spLocks noGrp="1"/>
          </p:cNvSpPr>
          <p:nvPr>
            <p:ph type="title"/>
          </p:nvPr>
        </p:nvSpPr>
        <p:spPr>
          <a:xfrm>
            <a:off x="304800" y="152400"/>
            <a:ext cx="5334000" cy="533400"/>
          </a:xfrm>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309E270A-F478-0782-B4D1-15C87968294B}"/>
              </a:ext>
            </a:extLst>
          </p:cNvPr>
          <p:cNvSpPr>
            <a:spLocks noGrp="1"/>
          </p:cNvSpPr>
          <p:nvPr>
            <p:ph idx="1"/>
          </p:nvPr>
        </p:nvSpPr>
        <p:spPr>
          <a:xfrm>
            <a:off x="152399" y="838200"/>
            <a:ext cx="5334002" cy="6134100"/>
          </a:xfrm>
        </p:spPr>
        <p:txBody>
          <a:bodyPr>
            <a:normAutofit/>
          </a:bodyPr>
          <a:lstStyle/>
          <a:p>
            <a:r>
              <a:rPr lang="en-GB" dirty="0"/>
              <a:t>Another option is to adjust the order in which resources are requested (for instance, having one philosopher, the (N-1)-</a:t>
            </a:r>
            <a:r>
              <a:rPr lang="en-GB" dirty="0" err="1"/>
              <a:t>th</a:t>
            </a:r>
            <a:r>
              <a:rPr lang="en-GB" dirty="0"/>
              <a:t> philosopher, pick up the right fork first while the others pick up the left fork first), which disrupts the cycle that could lead to deadlock.</a:t>
            </a:r>
            <a:endParaRPr lang="en-SE" dirty="0"/>
          </a:p>
        </p:txBody>
      </p:sp>
      <p:sp>
        <p:nvSpPr>
          <p:cNvPr id="4" name="Plassholder for innhold 2">
            <a:extLst>
              <a:ext uri="{FF2B5EF4-FFF2-40B4-BE49-F238E27FC236}">
                <a16:creationId xmlns:a16="http://schemas.microsoft.com/office/drawing/2014/main" id="{8EEBFBEC-F03F-F0F7-468F-2AE45B89ECAE}"/>
              </a:ext>
            </a:extLst>
          </p:cNvPr>
          <p:cNvSpPr txBox="1">
            <a:spLocks/>
          </p:cNvSpPr>
          <p:nvPr/>
        </p:nvSpPr>
        <p:spPr bwMode="auto">
          <a:xfrm>
            <a:off x="5638800" y="152400"/>
            <a:ext cx="6400801"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422591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5562600" cy="6134100"/>
          </a:xfrm>
        </p:spPr>
        <p:txBody>
          <a:bodyPr>
            <a:normAutofit fontScale="55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a:t>
            </a:r>
            <a:r>
              <a:rPr lang="en-GB" dirty="0" err="1"/>
              <a:t>neighbor</a:t>
            </a:r>
            <a:r>
              <a:rPr lang="en-GB" dirty="0"/>
              <a:t> is eating.</a:t>
            </a:r>
          </a:p>
          <a:p>
            <a:r>
              <a:rPr lang="en-GB" dirty="0"/>
              <a:t>If both adjacent philosophers are not eating, philosopher i’s state is changed to EATING; otherwise, the philosopher waits on a condition variable.</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This structure prevents the circular waiting condition that leads to deadlock.</a:t>
            </a:r>
          </a:p>
          <a:p>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5638800" y="114300"/>
            <a:ext cx="6400801"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400" b="0" kern="0" dirty="0">
                <a:latin typeface="Courier New" panose="02070309020205020404" pitchFamily="49" charset="0"/>
                <a:cs typeface="Courier New" panose="02070309020205020404" pitchFamily="49" charset="0"/>
              </a:rPr>
              <a:t>#define N 5  // Number of philosophers and forks</a:t>
            </a: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FontTx/>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a:t>
            </a:r>
          </a:p>
          <a:p>
            <a:pPr marL="0" indent="0">
              <a:buFontTx/>
              <a:buNone/>
            </a:pPr>
            <a:r>
              <a:rPr lang="en-US" altLang="zh-CN" sz="1400" b="0" kern="0" dirty="0">
                <a:latin typeface="Courier New" panose="02070309020205020404" pitchFamily="49" charset="0"/>
                <a:cs typeface="Courier New" panose="02070309020205020404" pitchFamily="49" charset="0"/>
              </a:rPr>
              <a:t>condition self[N];</a:t>
            </a:r>
          </a:p>
          <a:p>
            <a:pPr marL="0" indent="0">
              <a:buFontTx/>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400" b="0" kern="0" dirty="0">
                <a:latin typeface="Courier New" panose="02070309020205020404" pitchFamily="49" charset="0"/>
                <a:cs typeface="Courier New" panose="02070309020205020404" pitchFamily="49" charset="0"/>
              </a:rPr>
              <a:t>  state[i]=THINKING; </a:t>
            </a:r>
          </a:p>
          <a:p>
            <a:pPr marL="0" indent="0">
              <a:buFontTx/>
              <a:buNone/>
            </a:pPr>
            <a:r>
              <a:rPr lang="en-US" altLang="zh-CN" sz="1400" b="0" kern="0" dirty="0">
                <a:latin typeface="Courier New" panose="02070309020205020404" pitchFamily="49" charset="0"/>
                <a:cs typeface="Courier New" panose="02070309020205020404" pitchFamily="49" charset="0"/>
              </a:rPr>
              <a:t>  while (true) {pickup(i</a:t>
            </a:r>
            <a:r>
              <a:rPr lang="zh-CN" altLang="en-US" sz="1400" b="0" kern="0" dirty="0">
                <a:latin typeface="Courier New" panose="02070309020205020404" pitchFamily="49" charset="0"/>
                <a:cs typeface="Courier New" panose="02070309020205020404" pitchFamily="49" charset="0"/>
              </a:rPr>
              <a:t>）</a:t>
            </a:r>
            <a:r>
              <a:rPr lang="en-GB" altLang="zh-CN" sz="1400" b="0" kern="0" dirty="0">
                <a:latin typeface="Courier New" panose="02070309020205020404" pitchFamily="49" charset="0"/>
                <a:cs typeface="Courier New" panose="02070309020205020404" pitchFamily="49" charset="0"/>
              </a:rPr>
              <a:t>; </a:t>
            </a:r>
            <a:r>
              <a:rPr lang="en-US" altLang="zh-CN" sz="1400" b="0" kern="0" dirty="0">
                <a:latin typeface="Courier New" panose="02070309020205020404" pitchFamily="49" charset="0"/>
                <a:cs typeface="Courier New" panose="02070309020205020404" pitchFamily="49" charset="0"/>
              </a:rPr>
              <a:t>putdown(i);}</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r>
              <a:rPr lang="en-US" altLang="zh-CN" sz="1400" b="0" kern="0" dirty="0">
                <a:latin typeface="Courier New" panose="02070309020205020404" pitchFamily="49" charset="0"/>
                <a:cs typeface="Courier New" panose="02070309020205020404" pitchFamily="49" charset="0"/>
              </a:rPr>
              <a:t>void pickup(int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HUNGRY;</a:t>
            </a:r>
          </a:p>
          <a:p>
            <a:pPr marL="0" indent="0">
              <a:buFontTx/>
              <a:buNone/>
            </a:pPr>
            <a:r>
              <a:rPr lang="en-US" altLang="zh-CN" sz="1400" b="0" kern="0" dirty="0">
                <a:latin typeface="Courier New" panose="02070309020205020404" pitchFamily="49" charset="0"/>
                <a:cs typeface="Courier New" panose="02070309020205020404" pitchFamily="49" charset="0"/>
              </a:rPr>
              <a:t>    test(i);</a:t>
            </a:r>
          </a:p>
          <a:p>
            <a:pPr marL="0" indent="0">
              <a:buFontTx/>
              <a:buNone/>
            </a:pPr>
            <a:r>
              <a:rPr lang="en-US" altLang="zh-CN" sz="1400" b="0" kern="0" dirty="0">
                <a:latin typeface="Courier New" panose="02070309020205020404" pitchFamily="49" charset="0"/>
                <a:cs typeface="Courier New" panose="02070309020205020404" pitchFamily="49" charset="0"/>
              </a:rPr>
              <a:t>    if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wait(&amp;self[i], &amp;m); //Wait until the philosopher can eat</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putdown(int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THINKING;</a:t>
            </a:r>
          </a:p>
          <a:p>
            <a:pPr marL="0" indent="0">
              <a:buFontTx/>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FontTx/>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test(int i) {</a:t>
            </a:r>
          </a:p>
          <a:p>
            <a:pPr marL="0" indent="0">
              <a:buFontTx/>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FontTx/>
              <a:buNone/>
            </a:pPr>
            <a:r>
              <a:rPr lang="en-US" altLang="zh-CN" sz="1400" b="0" kern="0" dirty="0">
                <a:latin typeface="Courier New" panose="02070309020205020404" pitchFamily="49" charset="0"/>
                <a:cs typeface="Courier New" panose="02070309020205020404" pitchFamily="49" charset="0"/>
              </a:rPr>
              <a:t>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signal(&amp;self[i]);  // Allow the philosopher to eat</a:t>
            </a:r>
          </a:p>
          <a:p>
            <a:pPr marL="0" indent="0">
              <a:buFontTx/>
              <a:buNone/>
            </a:pPr>
            <a:r>
              <a:rPr lang="en-US" altLang="zh-CN" sz="1400" b="0" kern="0" dirty="0">
                <a:latin typeface="Courier New" panose="02070309020205020404" pitchFamily="49" charset="0"/>
                <a:cs typeface="Courier New" panose="02070309020205020404" pitchFamily="49" charset="0"/>
              </a:rPr>
              <a:t>    }</a:t>
            </a:r>
          </a:p>
          <a:p>
            <a:pPr marL="0" indent="0">
              <a:buFontTx/>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52</a:t>
            </a:fld>
            <a:endParaRPr lang="nb-NO" sz="1400" b="0" i="0" dirty="0">
              <a:solidFill>
                <a:schemeClr val="tx1"/>
              </a:solidFill>
              <a:latin typeface="Arial"/>
              <a:cs typeface="Aria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53</a:t>
            </a:fld>
            <a:endParaRPr lang="nb-NO" sz="1400" b="0" i="0" dirty="0">
              <a:solidFill>
                <a:schemeClr val="tx1"/>
              </a:solidFill>
              <a:latin typeface="Arial"/>
              <a:cs typeface="Aria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54</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55</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altLang="zh-CN" dirty="0"/>
              <a:t>Quiz:</a:t>
            </a:r>
            <a:r>
              <a:rPr lang="en-US" spc="-15" dirty="0"/>
              <a:t> 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a:t>
            </a:r>
            <a:r>
              <a:rPr dirty="0" err="1">
                <a:latin typeface="Courier New"/>
                <a:cs typeface="Courier New"/>
              </a:rPr>
              <a:t>emaphore</a:t>
            </a:r>
            <a:r>
              <a:rPr lang="en-GB" spc="80" dirty="0">
                <a:latin typeface="Courier New"/>
                <a:cs typeface="Courier New"/>
              </a:rPr>
              <a:t> </a:t>
            </a:r>
            <a:r>
              <a:rPr dirty="0">
                <a:latin typeface="Courier New"/>
                <a:cs typeface="Courier New"/>
              </a:rPr>
              <a:t>S1=</a:t>
            </a:r>
            <a:r>
              <a:rPr spc="-35" dirty="0">
                <a:latin typeface="Courier New"/>
                <a:cs typeface="Courier New"/>
              </a:rPr>
              <a:t>0</a:t>
            </a:r>
            <a:r>
              <a:rPr lang="en-GB" spc="-35" dirty="0">
                <a:latin typeface="Courier New"/>
                <a:cs typeface="Courier New"/>
              </a:rPr>
              <a:t>;</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lang="en-GB" spc="-50" dirty="0">
              <a:latin typeface="Courier New"/>
              <a:cs typeface="Courier New"/>
            </a:endParaRPr>
          </a:p>
          <a:p>
            <a:pPr marL="46990">
              <a:spcBef>
                <a:spcPts val="835"/>
              </a:spcBef>
            </a:pPr>
            <a:r>
              <a:rPr lang="en-GB" dirty="0">
                <a:latin typeface="Courier New"/>
                <a:cs typeface="Courier New"/>
              </a:rPr>
              <a:t>f3()</a:t>
            </a:r>
            <a:r>
              <a:rPr lang="en-GB" spc="80" dirty="0">
                <a:latin typeface="Courier New"/>
                <a:cs typeface="Courier New"/>
              </a:rPr>
              <a:t> </a:t>
            </a:r>
            <a:r>
              <a:rPr lang="en-GB" spc="-50" dirty="0">
                <a:latin typeface="Courier New"/>
                <a:cs typeface="Courier New"/>
              </a:rPr>
              <a:t>{</a:t>
            </a:r>
            <a:endParaRPr lang="en-GB" dirty="0">
              <a:latin typeface="Courier New"/>
              <a:cs typeface="Courier New"/>
            </a:endParaRPr>
          </a:p>
          <a:p>
            <a:pPr marL="448945" marR="652780">
              <a:spcBef>
                <a:spcPts val="150"/>
              </a:spcBef>
            </a:pPr>
            <a:r>
              <a:rPr lang="en-GB" spc="-10" dirty="0" err="1">
                <a:latin typeface="Courier New"/>
                <a:cs typeface="Courier New"/>
              </a:rPr>
              <a:t>printf</a:t>
            </a:r>
            <a:r>
              <a:rPr lang="en-GB" spc="-10" dirty="0">
                <a:latin typeface="Courier New"/>
                <a:cs typeface="Courier New"/>
              </a:rPr>
              <a:t>(“7"); </a:t>
            </a:r>
          </a:p>
          <a:p>
            <a:pPr marL="448945" marR="652780">
              <a:spcBef>
                <a:spcPts val="150"/>
              </a:spcBef>
            </a:pPr>
            <a:r>
              <a:rPr lang="en-GB" spc="-10" dirty="0" err="1">
                <a:latin typeface="Courier New"/>
                <a:cs typeface="Courier New"/>
              </a:rPr>
              <a:t>printf</a:t>
            </a:r>
            <a:r>
              <a:rPr lang="en-GB" spc="-10" dirty="0">
                <a:latin typeface="Courier New"/>
                <a:cs typeface="Courier New"/>
              </a:rPr>
              <a:t>("11");</a:t>
            </a:r>
            <a:endParaRPr lang="en-GB" dirty="0">
              <a:latin typeface="Courier New"/>
              <a:cs typeface="Courier New"/>
            </a:endParaRPr>
          </a:p>
          <a:p>
            <a:pPr marL="46990"/>
            <a:r>
              <a:rPr lang="en-GB"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1320800" y="152400"/>
            <a:ext cx="6908800" cy="533400"/>
          </a:xfrm>
        </p:spPr>
        <p:txBody>
          <a:bodyPr/>
          <a:lstStyle/>
          <a:p>
            <a:r>
              <a:rPr lang="en-US" altLang="zh-CN" dirty="0"/>
              <a:t>Quiz:</a:t>
            </a:r>
            <a:r>
              <a:rPr lang="en-US" spc="-15" dirty="0"/>
              <a:t> 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1;</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58</a:t>
            </a:fld>
            <a:endParaRPr lang="nb-NO" sz="1400" b="0" i="0" dirty="0">
              <a:solidFill>
                <a:schemeClr val="tx1"/>
              </a:solidFill>
              <a:latin typeface="Arial"/>
              <a:cs typeface="Aria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104505"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runs</a:t>
            </a:r>
            <a:r>
              <a:rPr b="0" spc="-15" dirty="0">
                <a:solidFill>
                  <a:srgbClr val="0365C0"/>
                </a:solidFill>
                <a:latin typeface="Arial MT"/>
                <a:cs typeface="Arial MT"/>
              </a:rPr>
              <a:t> </a:t>
            </a:r>
            <a:r>
              <a:rPr b="0" dirty="0">
                <a:solidFill>
                  <a:srgbClr val="0365C0"/>
                </a:solidFill>
                <a:latin typeface="Arial MT"/>
                <a:cs typeface="Arial MT"/>
              </a:rPr>
              <a:t>first</a:t>
            </a:r>
            <a:r>
              <a:rPr b="0" spc="-10" dirty="0">
                <a:solidFill>
                  <a:srgbClr val="0365C0"/>
                </a:solidFill>
                <a:latin typeface="Arial MT"/>
                <a:cs typeface="Arial MT"/>
              </a:rPr>
              <a:t> </a:t>
            </a:r>
            <a:r>
              <a:rPr b="0" dirty="0">
                <a:solidFill>
                  <a:srgbClr val="0365C0"/>
                </a:solidFill>
                <a:latin typeface="Arial MT"/>
                <a:cs typeface="Arial MT"/>
              </a:rPr>
              <a:t>until</a:t>
            </a:r>
            <a:r>
              <a:rPr b="0" spc="-10" dirty="0">
                <a:solidFill>
                  <a:srgbClr val="0365C0"/>
                </a:solidFill>
                <a:latin typeface="Arial MT"/>
                <a:cs typeface="Arial MT"/>
              </a:rPr>
              <a:t> </a:t>
            </a:r>
            <a:r>
              <a:rPr b="0" dirty="0">
                <a:solidFill>
                  <a:srgbClr val="0365C0"/>
                </a:solidFill>
                <a:latin typeface="Arial MT"/>
                <a:cs typeface="Arial MT"/>
              </a:rPr>
              <a:t>line</a:t>
            </a:r>
            <a:r>
              <a:rPr b="0" spc="-10" dirty="0">
                <a:solidFill>
                  <a:srgbClr val="0365C0"/>
                </a:solidFill>
                <a:latin typeface="Arial MT"/>
                <a:cs typeface="Arial MT"/>
              </a:rPr>
              <a:t> </a:t>
            </a:r>
            <a:r>
              <a:rPr b="0" dirty="0">
                <a:solidFill>
                  <a:srgbClr val="0365C0"/>
                </a:solidFill>
                <a:latin typeface="Arial MT"/>
                <a:cs typeface="Arial MT"/>
              </a:rPr>
              <a:t>4</a:t>
            </a:r>
            <a:r>
              <a:rPr b="0" spc="-5" dirty="0">
                <a:solidFill>
                  <a:srgbClr val="0365C0"/>
                </a:solidFill>
                <a:latin typeface="Arial MT"/>
                <a:cs typeface="Arial MT"/>
              </a:rPr>
              <a:t> </a:t>
            </a:r>
            <a:r>
              <a:rPr b="0" dirty="0">
                <a:solidFill>
                  <a:srgbClr val="0365C0"/>
                </a:solidFill>
                <a:latin typeface="Arial MT"/>
                <a:cs typeface="Arial MT"/>
              </a:rPr>
              <a:t>(so</a:t>
            </a:r>
            <a:r>
              <a:rPr b="0" spc="-10"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lock2=1)</a:t>
            </a:r>
            <a:r>
              <a:rPr lang="en-GB" b="0" spc="-10" dirty="0">
                <a:solidFill>
                  <a:srgbClr val="0365C0"/>
                </a:solidFill>
                <a:latin typeface="Arial MT"/>
                <a:cs typeface="Arial MT"/>
              </a:rPr>
              <a:t>;</a:t>
            </a:r>
            <a:r>
              <a:rPr b="0" spc="90"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10" dirty="0">
                <a:solidFill>
                  <a:srgbClr val="0365C0"/>
                </a:solidFill>
                <a:latin typeface="Arial MT"/>
                <a:cs typeface="Arial MT"/>
              </a:rPr>
              <a:t> </a:t>
            </a:r>
            <a:r>
              <a:rPr b="0" spc="-25" dirty="0">
                <a:solidFill>
                  <a:srgbClr val="0365C0"/>
                </a:solidFill>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starts</a:t>
            </a:r>
            <a:r>
              <a:rPr b="0" spc="-10" dirty="0">
                <a:solidFill>
                  <a:srgbClr val="0365C0"/>
                </a:solidFill>
                <a:latin typeface="Arial MT"/>
                <a:cs typeface="Arial MT"/>
              </a:rPr>
              <a:t> </a:t>
            </a:r>
            <a:r>
              <a:rPr b="0" dirty="0">
                <a:solidFill>
                  <a:srgbClr val="0365C0"/>
                </a:solidFill>
                <a:latin typeface="Arial MT"/>
                <a:cs typeface="Arial MT"/>
              </a:rPr>
              <a:t>and</a:t>
            </a:r>
            <a:r>
              <a:rPr b="0" spc="-5" dirty="0">
                <a:solidFill>
                  <a:srgbClr val="0365C0"/>
                </a:solidFill>
                <a:latin typeface="Arial MT"/>
                <a:cs typeface="Arial MT"/>
              </a:rPr>
              <a:t> </a:t>
            </a:r>
            <a:r>
              <a:rPr b="0" dirty="0">
                <a:solidFill>
                  <a:srgbClr val="0365C0"/>
                </a:solidFill>
                <a:latin typeface="Arial MT"/>
                <a:cs typeface="Arial MT"/>
              </a:rPr>
              <a:t>runs</a:t>
            </a:r>
            <a:r>
              <a:rPr b="0" spc="-10" dirty="0">
                <a:solidFill>
                  <a:srgbClr val="0365C0"/>
                </a:solidFill>
                <a:latin typeface="Arial MT"/>
                <a:cs typeface="Arial MT"/>
              </a:rPr>
              <a:t> </a:t>
            </a:r>
            <a:r>
              <a:rPr b="0" dirty="0">
                <a:solidFill>
                  <a:srgbClr val="0365C0"/>
                </a:solidFill>
                <a:latin typeface="Arial MT"/>
                <a:cs typeface="Arial MT"/>
              </a:rPr>
              <a:t>until</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3</a:t>
            </a:r>
            <a:r>
              <a:rPr b="0" spc="-5" dirty="0">
                <a:solidFill>
                  <a:srgbClr val="0365C0"/>
                </a:solidFill>
                <a:latin typeface="Arial MT"/>
                <a:cs typeface="Arial MT"/>
              </a:rPr>
              <a:t> </a:t>
            </a:r>
            <a:r>
              <a:rPr b="0" dirty="0">
                <a:solidFill>
                  <a:srgbClr val="0365C0"/>
                </a:solidFill>
                <a:latin typeface="Arial MT"/>
                <a:cs typeface="Arial MT"/>
              </a:rPr>
              <a:t>(so</a:t>
            </a:r>
            <a:r>
              <a:rPr b="0" spc="-5"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lock2=0)</a:t>
            </a:r>
            <a:r>
              <a:rPr lang="en-GB" b="0" spc="-10" dirty="0">
                <a:solidFill>
                  <a:srgbClr val="0365C0"/>
                </a:solidFill>
                <a:latin typeface="Arial MT"/>
                <a:cs typeface="Arial MT"/>
              </a:rPr>
              <a:t>;</a:t>
            </a:r>
            <a:r>
              <a:rPr b="0" spc="95" dirty="0">
                <a:solidFill>
                  <a:srgbClr val="0365C0"/>
                </a:solidFill>
                <a:latin typeface="Cambria"/>
                <a:cs typeface="Cambria"/>
              </a:rPr>
              <a:t> </a:t>
            </a:r>
            <a:r>
              <a:rPr b="0" dirty="0">
                <a:solidFill>
                  <a:srgbClr val="0365C0"/>
                </a:solidFill>
                <a:latin typeface="Arial MT"/>
                <a:cs typeface="Arial MT"/>
              </a:rPr>
              <a:t>back</a:t>
            </a:r>
            <a:r>
              <a:rPr b="0" spc="-10"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spc="-25" dirty="0">
                <a:solidFill>
                  <a:srgbClr val="0365C0"/>
                </a:solidFill>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lock2</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5</a:t>
            </a:r>
            <a:r>
              <a:rPr b="0" spc="-5" dirty="0">
                <a:solidFill>
                  <a:srgbClr val="0365C0"/>
                </a:solidFill>
                <a:latin typeface="Arial MT"/>
                <a:cs typeface="Arial MT"/>
              </a:rPr>
              <a:t> </a:t>
            </a:r>
            <a:r>
              <a:rPr b="0" dirty="0">
                <a:solidFill>
                  <a:srgbClr val="0365C0"/>
                </a:solidFill>
                <a:latin typeface="Cambria"/>
                <a:cs typeface="Cambria"/>
              </a:rPr>
              <a:t>↯</a:t>
            </a:r>
            <a:r>
              <a:rPr b="0" spc="95"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lock1</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spc="-50" dirty="0">
                <a:solidFill>
                  <a:srgbClr val="0365C0"/>
                </a:solidFill>
                <a:latin typeface="Arial MT"/>
                <a:cs typeface="Arial MT"/>
              </a:rPr>
              <a:t>4</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This</a:t>
            </a:r>
            <a:r>
              <a:rPr b="0" spc="-30" dirty="0">
                <a:solidFill>
                  <a:srgbClr val="0365C0"/>
                </a:solidFill>
                <a:latin typeface="Arial MT"/>
                <a:cs typeface="Arial MT"/>
              </a:rPr>
              <a:t> </a:t>
            </a:r>
            <a:r>
              <a:rPr b="0" dirty="0">
                <a:solidFill>
                  <a:srgbClr val="0365C0"/>
                </a:solidFill>
                <a:latin typeface="Arial MT"/>
                <a:cs typeface="Arial MT"/>
              </a:rPr>
              <a:t>results</a:t>
            </a:r>
            <a:r>
              <a:rPr b="0" spc="-30" dirty="0">
                <a:solidFill>
                  <a:srgbClr val="0365C0"/>
                </a:solidFill>
                <a:latin typeface="Arial MT"/>
                <a:cs typeface="Arial MT"/>
              </a:rPr>
              <a:t> </a:t>
            </a:r>
            <a:r>
              <a:rPr b="0" dirty="0">
                <a:solidFill>
                  <a:srgbClr val="0365C0"/>
                </a:solidFill>
                <a:latin typeface="Arial MT"/>
                <a:cs typeface="Arial MT"/>
              </a:rPr>
              <a:t>in</a:t>
            </a:r>
            <a:r>
              <a:rPr b="0" spc="-25" dirty="0">
                <a:solidFill>
                  <a:srgbClr val="0365C0"/>
                </a:solidFill>
                <a:latin typeface="Arial MT"/>
                <a:cs typeface="Arial MT"/>
              </a:rPr>
              <a:t> </a:t>
            </a:r>
            <a:r>
              <a:rPr b="0" dirty="0">
                <a:solidFill>
                  <a:srgbClr val="0365C0"/>
                </a:solidFill>
                <a:latin typeface="Arial MT"/>
                <a:cs typeface="Arial MT"/>
              </a:rPr>
              <a:t>a</a:t>
            </a:r>
            <a:r>
              <a:rPr b="0" spc="-25" dirty="0">
                <a:solidFill>
                  <a:srgbClr val="0365C0"/>
                </a:solidFill>
                <a:latin typeface="Arial MT"/>
                <a:cs typeface="Arial MT"/>
              </a:rPr>
              <a:t> </a:t>
            </a:r>
            <a:r>
              <a:rPr lang="en-GB" b="0" i="1" dirty="0">
                <a:solidFill>
                  <a:srgbClr val="0365C0"/>
                </a:solidFill>
                <a:latin typeface="Arial"/>
                <a:cs typeface="Arial"/>
              </a:rPr>
              <a:t>circular</a:t>
            </a:r>
            <a:r>
              <a:rPr b="0" i="1" spc="-30" dirty="0">
                <a:solidFill>
                  <a:srgbClr val="0365C0"/>
                </a:solidFill>
                <a:latin typeface="Arial"/>
                <a:cs typeface="Arial"/>
              </a:rPr>
              <a:t> </a:t>
            </a:r>
            <a:r>
              <a:rPr b="0" i="1" dirty="0">
                <a:solidFill>
                  <a:srgbClr val="0365C0"/>
                </a:solidFill>
                <a:latin typeface="Arial"/>
                <a:cs typeface="Arial"/>
              </a:rPr>
              <a:t>waiting</a:t>
            </a:r>
            <a:r>
              <a:rPr b="0" i="1" spc="-30" dirty="0">
                <a:solidFill>
                  <a:srgbClr val="0365C0"/>
                </a:solidFill>
                <a:latin typeface="Arial"/>
                <a:cs typeface="Arial"/>
              </a:rPr>
              <a:t> </a:t>
            </a:r>
            <a:r>
              <a:rPr b="0" i="1" dirty="0">
                <a:solidFill>
                  <a:srgbClr val="0365C0"/>
                </a:solidFill>
                <a:latin typeface="Arial"/>
                <a:cs typeface="Arial"/>
              </a:rPr>
              <a:t>condition</a:t>
            </a:r>
            <a:r>
              <a:rPr b="0" i="1" spc="-30" dirty="0">
                <a:solidFill>
                  <a:srgbClr val="0365C0"/>
                </a:solidFill>
                <a:latin typeface="Arial"/>
                <a:cs typeface="Arial"/>
              </a:rPr>
              <a:t> </a:t>
            </a:r>
            <a:r>
              <a:rPr b="0" dirty="0">
                <a:solidFill>
                  <a:srgbClr val="0365C0"/>
                </a:solidFill>
                <a:latin typeface="Arial MT"/>
                <a:cs typeface="Arial MT"/>
              </a:rPr>
              <a:t>which</a:t>
            </a:r>
            <a:r>
              <a:rPr b="0" spc="-20" dirty="0">
                <a:solidFill>
                  <a:srgbClr val="0365C0"/>
                </a:solidFill>
                <a:latin typeface="Arial MT"/>
                <a:cs typeface="Arial MT"/>
              </a:rPr>
              <a:t> </a:t>
            </a:r>
            <a:r>
              <a:rPr b="0" dirty="0">
                <a:solidFill>
                  <a:srgbClr val="0365C0"/>
                </a:solidFill>
                <a:latin typeface="Arial MT"/>
                <a:cs typeface="Arial MT"/>
              </a:rPr>
              <a:t>is</a:t>
            </a:r>
            <a:r>
              <a:rPr b="0" spc="-30" dirty="0">
                <a:solidFill>
                  <a:srgbClr val="0365C0"/>
                </a:solidFill>
                <a:latin typeface="Arial MT"/>
                <a:cs typeface="Arial MT"/>
              </a:rPr>
              <a:t> </a:t>
            </a:r>
            <a:r>
              <a:rPr b="0" dirty="0">
                <a:solidFill>
                  <a:srgbClr val="0365C0"/>
                </a:solidFill>
                <a:latin typeface="Arial MT"/>
                <a:cs typeface="Arial MT"/>
              </a:rPr>
              <a:t>not</a:t>
            </a:r>
            <a:r>
              <a:rPr b="0" spc="-30" dirty="0">
                <a:solidFill>
                  <a:srgbClr val="0365C0"/>
                </a:solidFill>
                <a:latin typeface="Arial MT"/>
                <a:cs typeface="Arial MT"/>
              </a:rPr>
              <a:t> </a:t>
            </a:r>
            <a:r>
              <a:rPr b="0" spc="-10" dirty="0">
                <a:solidFill>
                  <a:srgbClr val="0365C0"/>
                </a:solidFill>
                <a:latin typeface="Arial MT"/>
                <a:cs typeface="Arial MT"/>
              </a:rPr>
              <a:t>resolved</a:t>
            </a:r>
            <a:endParaRPr b="0" dirty="0">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2957043" y="11251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59</a:t>
            </a:fld>
            <a:endParaRPr lang="nb-NO" sz="1400" b="0" i="0" dirty="0">
              <a:solidFill>
                <a:schemeClr val="tx1"/>
              </a:solidFill>
              <a:latin typeface="Aria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solidFill>
                  <a:srgbClr val="0365C0"/>
                </a:solidFill>
                <a:latin typeface="Gill Sans" panose="020B0502020104020203"/>
                <a:cs typeface="Arial MT"/>
              </a:rPr>
              <a:t>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first</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lock1=1)</a:t>
            </a:r>
            <a:r>
              <a:rPr lang="en-GB"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switch</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solidFill>
                  <a:srgbClr val="0365C0"/>
                </a:solidFill>
                <a:latin typeface="Gill Sans" panose="020B0502020104020203"/>
                <a:cs typeface="Arial MT"/>
              </a:rPr>
              <a:t>t1</a:t>
            </a:r>
            <a:r>
              <a:rPr sz="3225" b="0" spc="44"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starts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and</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3</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lang="en-GB" sz="3225" b="0" spc="67"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back</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67"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solidFill>
                  <a:srgbClr val="0365C0"/>
                </a:solidFill>
                <a:latin typeface="Gill Sans" panose="020B0502020104020203"/>
                <a:cs typeface="Arial MT"/>
              </a:rPr>
              <a:t>t2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4</a:t>
            </a:r>
            <a:r>
              <a:rPr lang="en-GB" sz="3225" b="0" spc="52" baseline="1291" dirty="0">
                <a:solidFill>
                  <a:srgbClr val="0365C0"/>
                </a:solidFill>
                <a:latin typeface="Gill Sans" panose="020B0502020104020203"/>
                <a:cs typeface="Arial MT"/>
              </a:rPr>
              <a:t>;</a:t>
            </a:r>
            <a:r>
              <a:rPr sz="3225" b="0" spc="240" baseline="1291" dirty="0">
                <a:solidFill>
                  <a:srgbClr val="0365C0"/>
                </a:solidFill>
                <a:latin typeface="Gill Sans" panose="020B0502020104020203"/>
                <a:cs typeface="Cambria"/>
              </a:rPr>
              <a:t> </a:t>
            </a:r>
            <a:r>
              <a:rPr sz="3225" b="0" baseline="1291" dirty="0">
                <a:solidFill>
                  <a:srgbClr val="0365C0"/>
                </a:solidFill>
                <a:latin typeface="Gill Sans" panose="020B0502020104020203"/>
                <a:cs typeface="Arial MT"/>
              </a:rPr>
              <a:t>switch</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spc="-75" baseline="1291" dirty="0">
                <a:solidFill>
                  <a:srgbClr val="0365C0"/>
                </a:solidFill>
                <a:latin typeface="Gill Sans" panose="020B0502020104020203"/>
                <a:cs typeface="Arial MT"/>
              </a:rPr>
              <a:t>5</a:t>
            </a:r>
            <a:endParaRPr lang="en-GB" sz="3225" b="0" spc="-75" baseline="1291" dirty="0">
              <a:solidFill>
                <a:srgbClr val="0365C0"/>
              </a:solidFill>
              <a:latin typeface="Gill Sans" panose="020B0502020104020203"/>
              <a:cs typeface="Arial MT"/>
            </a:endParaRPr>
          </a:p>
          <a:p>
            <a:pPr marL="12700">
              <a:spcBef>
                <a:spcPts val="600"/>
              </a:spcBef>
              <a:tabLst>
                <a:tab pos="231140" algn="l"/>
              </a:tabLst>
            </a:pPr>
            <a:r>
              <a:rPr lang="en-GB" sz="3225" b="0" spc="-75" baseline="1291" dirty="0">
                <a:solidFill>
                  <a:srgbClr val="0365C0"/>
                </a:solidFill>
                <a:latin typeface="Gill Sans" panose="020B0502020104020203"/>
                <a:cs typeface="Arial MT"/>
              </a:rPr>
              <a:t>Note: There are other possible </a:t>
            </a:r>
            <a:r>
              <a:rPr lang="en-GB" sz="3225" b="0" spc="-75" baseline="1291" dirty="0" err="1">
                <a:solidFill>
                  <a:srgbClr val="0365C0"/>
                </a:solidFill>
                <a:latin typeface="Gill Sans" panose="020B0502020104020203"/>
                <a:cs typeface="Arial MT"/>
              </a:rPr>
              <a:t>interleavings</a:t>
            </a:r>
            <a:r>
              <a:rPr lang="en-GB" sz="3225" b="0" spc="-75" baseline="1291" dirty="0">
                <a:solidFill>
                  <a:srgbClr val="0365C0"/>
                </a:solidFill>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4418647" y="902462"/>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60</a:t>
            </a:fld>
            <a:endParaRPr lang="nb-NO" sz="1400" b="0" i="0" dirty="0">
              <a:solidFill>
                <a:schemeClr val="tx1"/>
              </a:solidFill>
              <a:latin typeface="Arial"/>
              <a:cs typeface="Aria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solidFill>
                  <a:srgbClr val="0365C0"/>
                </a:solidFill>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solidFill>
                  <a:srgbClr val="0365C0"/>
                </a:solidFill>
                <a:latin typeface="Gill Sans" panose="020B0502020104020203"/>
                <a:ea typeface="ＭＳ Ｐゴシック" charset="0"/>
              </a:rPr>
              <a:t>t1 runs first to the end, then t2 (or vice versa): x=3, y=3, z=3</a:t>
            </a:r>
          </a:p>
          <a:p>
            <a:r>
              <a:rPr lang="en-GB" sz="2300" kern="1200" dirty="0">
                <a:solidFill>
                  <a:srgbClr val="0365C0"/>
                </a:solidFill>
                <a:latin typeface="Gill Sans" panose="020B0502020104020203"/>
                <a:ea typeface="ＭＳ Ｐゴシック" charset="0"/>
              </a:rPr>
              <a:t>In t1, lock1.signal() sets lock1=1, lock2.signal() sets lock2=1, this exiting the critical sections protected by lock1 and lock2.</a:t>
            </a:r>
          </a:p>
          <a:p>
            <a:r>
              <a:rPr lang="en-GB" sz="2300" kern="1200" dirty="0">
                <a:solidFill>
                  <a:srgbClr val="0365C0"/>
                </a:solidFill>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solidFill>
                  <a:srgbClr val="0365C0"/>
                </a:solidFill>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solidFill>
                  <a:srgbClr val="0365C0"/>
                </a:solidFill>
                <a:latin typeface="Gill Sans" panose="020B0502020104020203"/>
                <a:ea typeface="ＭＳ Ｐゴシック" charset="0"/>
              </a:rPr>
              <a:t>Or, t1 Line 2 reads z=0; before z is written back; switch to t2 Line 2, run t2 to the end; switch to t1 Line 2, write back z=0+2=2. </a:t>
            </a:r>
          </a:p>
          <a:p>
            <a:r>
              <a:rPr lang="en-GB" sz="2300" kern="1200" dirty="0">
                <a:solidFill>
                  <a:srgbClr val="0365C0"/>
                </a:solidFill>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94738</TotalTime>
  <Pages>60</Pages>
  <Words>12843</Words>
  <Application>Microsoft Office PowerPoint</Application>
  <PresentationFormat>Widescreen</PresentationFormat>
  <Paragraphs>1454</Paragraphs>
  <Slides>61</Slides>
  <Notes>44</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61</vt:i4>
      </vt:variant>
    </vt:vector>
  </HeadingPairs>
  <TitlesOfParts>
    <vt:vector size="82" baseType="lpstr">
      <vt:lpstr>Arial MT</vt:lpstr>
      <vt:lpstr>Gill Sans</vt:lpstr>
      <vt:lpstr>Gill Sans Light</vt:lpstr>
      <vt:lpstr>Google Sans</vt:lpstr>
      <vt:lpstr>Gulim</vt:lpstr>
      <vt:lpstr>Gulim</vt:lpstr>
      <vt:lpstr>inherit</vt:lpstr>
      <vt:lpstr>Menlo</vt:lpstr>
      <vt:lpstr>ＭＳ Ｐゴシック</vt:lpstr>
      <vt:lpstr>宋体</vt:lpstr>
      <vt:lpstr>Arial</vt:lpstr>
      <vt:lpstr>Calibri</vt:lpstr>
      <vt:lpstr>Cambria</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 about Solution</vt:lpstr>
      <vt:lpstr>Deadlock</vt:lpstr>
      <vt:lpstr>Semaphores are good but…Monitors are better!</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Thread Join with Condition Variables</vt:lpstr>
      <vt:lpstr>Incorrect: CV with Only Lock</vt:lpstr>
      <vt:lpstr>Correct: CV with Flag &amp; Lock</vt:lpstr>
      <vt:lpstr>Dinning Philosophers</vt:lpstr>
      <vt:lpstr>Semaphore-based Solution: Incorrect</vt:lpstr>
      <vt:lpstr>Semaphore-based Solution I</vt:lpstr>
      <vt:lpstr>Semaphore-based Solution II</vt:lpstr>
      <vt:lpstr>Semaphore-based Solution III</vt:lpstr>
      <vt:lpstr>Semaphore-based Solution II</vt:lpstr>
      <vt:lpstr>Monitor-based Solution</vt:lpstr>
      <vt:lpstr>Semaphores vs. Monitors</vt:lpstr>
      <vt:lpstr>Quiz: Race Conditions</vt:lpstr>
      <vt:lpstr>Quiz: Race Conditions</vt:lpstr>
      <vt:lpstr>Quiz: Race Conditions</vt:lpstr>
      <vt:lpstr>Quiz: Semaphores</vt:lpstr>
      <vt:lpstr>Quiz: Semaphores II</vt:lpstr>
      <vt:lpstr>Quiz: Semaphores II Solution</vt:lpstr>
      <vt:lpstr>Quiz: Semaphores III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1223</cp:revision>
  <cp:lastPrinted>2022-03-10T08:20:00Z</cp:lastPrinted>
  <dcterms:created xsi:type="dcterms:W3CDTF">1995-08-12T11:37:26Z</dcterms:created>
  <dcterms:modified xsi:type="dcterms:W3CDTF">2025-02-12T20:32:20Z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